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6" r:id="rId9"/>
    <p:sldId id="277" r:id="rId10"/>
    <p:sldId id="262" r:id="rId11"/>
    <p:sldId id="263" r:id="rId12"/>
    <p:sldId id="268" r:id="rId13"/>
    <p:sldId id="267" r:id="rId14"/>
    <p:sldId id="266" r:id="rId15"/>
    <p:sldId id="265" r:id="rId16"/>
    <p:sldId id="264" r:id="rId17"/>
    <p:sldId id="269" r:id="rId18"/>
    <p:sldId id="274" r:id="rId19"/>
    <p:sldId id="280" r:id="rId20"/>
    <p:sldId id="271" r:id="rId21"/>
    <p:sldId id="273" r:id="rId22"/>
    <p:sldId id="272" r:id="rId23"/>
    <p:sldId id="278" r:id="rId24"/>
    <p:sldId id="279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5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71" y="1213811"/>
            <a:ext cx="3773715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Statistics Introduction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Sampling Methods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571" y="2358037"/>
            <a:ext cx="3646715" cy="748553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To be introduced to the content of the statistics component of A level mathematics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recognize the importance of sampling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 able to define keywords in sampling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To begin to recognize the different sampling methods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27286" y="2832255"/>
            <a:ext cx="2884715" cy="7893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take samples?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70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take samples?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The population of interest is usually too large to attempt to survey all of its members. </a:t>
            </a:r>
          </a:p>
          <a:p>
            <a:pPr marL="0" indent="0">
              <a:buNone/>
            </a:pPr>
            <a:r>
              <a:rPr lang="en-US" altLang="en-US" dirty="0"/>
              <a:t>A carefully chosen sample can be used to represent the population.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sz="3200" dirty="0" smtClean="0"/>
              <a:t>So how could we sample?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6333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 Sampling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altLang="en-US" b="1" dirty="0"/>
              <a:t>Random sampling </a:t>
            </a:r>
            <a:r>
              <a:rPr lang="en-US" altLang="en-US" dirty="0"/>
              <a:t>is the purest form of probability sampling.  </a:t>
            </a:r>
          </a:p>
          <a:p>
            <a:pPr algn="just">
              <a:lnSpc>
                <a:spcPct val="120000"/>
              </a:lnSpc>
            </a:pPr>
            <a:r>
              <a:rPr lang="en-US" altLang="en-US" dirty="0"/>
              <a:t>Each member of the population has an equal and known chance of being selected. </a:t>
            </a:r>
          </a:p>
          <a:p>
            <a:pPr algn="just">
              <a:lnSpc>
                <a:spcPct val="120000"/>
              </a:lnSpc>
            </a:pPr>
            <a:r>
              <a:rPr lang="en-US" altLang="en-US" dirty="0"/>
              <a:t>When there are very large populations, it is often ‘difficult’ to identify every member of the population, so the pool of available subjects becomes biased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262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Systematic Sampling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9548" y="1776664"/>
            <a:ext cx="7279105" cy="44196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en-US" altLang="en-US" b="1" dirty="0" smtClean="0"/>
              <a:t>Systematic sampling</a:t>
            </a:r>
            <a:r>
              <a:rPr lang="en-US" altLang="en-US" dirty="0" smtClean="0"/>
              <a:t> is often used instead of random sampling.  It is also called an Nth name selection technique. </a:t>
            </a:r>
            <a:endParaRPr lang="en-US" altLang="en-US" sz="14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n-US" altLang="en-US" sz="1800" dirty="0" smtClean="0"/>
              <a:t>After the required sample size has been calculated, every Nth record is selected from a list of population members. </a:t>
            </a:r>
            <a:endParaRPr lang="en-US" altLang="en-US" sz="12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n-US" altLang="en-US" sz="1800" dirty="0" smtClean="0"/>
              <a:t>As long as the list does not contain any hidden order, this sampling method is as good as the random sampling method. </a:t>
            </a:r>
            <a:endParaRPr lang="en-US" altLang="en-US" sz="1200" dirty="0" smtClean="0"/>
          </a:p>
          <a:p>
            <a:pPr algn="just" eaLnBrk="1" hangingPunct="1">
              <a:lnSpc>
                <a:spcPct val="120000"/>
              </a:lnSpc>
            </a:pPr>
            <a:r>
              <a:rPr lang="en-US" altLang="en-US" sz="1800" dirty="0" smtClean="0"/>
              <a:t>Its only advantage over the random sampling technique is simplicity (and possibly cost effectiveness).</a:t>
            </a:r>
          </a:p>
        </p:txBody>
      </p:sp>
    </p:spTree>
    <p:extLst>
      <p:ext uri="{BB962C8B-B14F-4D97-AF65-F5344CB8AC3E}">
        <p14:creationId xmlns:p14="http://schemas.microsoft.com/office/powerpoint/2010/main" val="362110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Stratified Sampling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8484"/>
            <a:ext cx="7215772" cy="4724400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altLang="en-US" b="1" dirty="0"/>
              <a:t>Stratified sampling </a:t>
            </a:r>
            <a:r>
              <a:rPr lang="en-US" altLang="en-US" dirty="0" smtClean="0"/>
              <a:t>– with key groups in the population, samples are taken from each group in proportion to their size and how they represent the population. </a:t>
            </a:r>
            <a:endParaRPr lang="en-US" altLang="en-US" b="1" dirty="0" smtClean="0"/>
          </a:p>
          <a:p>
            <a:pPr algn="just">
              <a:lnSpc>
                <a:spcPct val="120000"/>
              </a:lnSpc>
            </a:pPr>
            <a:r>
              <a:rPr lang="en-US" altLang="en-US" sz="1800" dirty="0"/>
              <a:t>is commonly used probability method that is superior to random sampling because it reduces sampling error. </a:t>
            </a:r>
            <a:endParaRPr lang="en-US" altLang="en-US" sz="1800" dirty="0" smtClean="0"/>
          </a:p>
          <a:p>
            <a:pPr algn="just">
              <a:lnSpc>
                <a:spcPct val="120000"/>
              </a:lnSpc>
            </a:pPr>
            <a:r>
              <a:rPr lang="en-US" altLang="en-US" sz="1800" dirty="0"/>
              <a:t>Stratified sampling is often used when one or more of the groups in the population have a low incidence relative to the other </a:t>
            </a:r>
            <a:r>
              <a:rPr lang="en-US" altLang="en-US" sz="1800" dirty="0" smtClean="0"/>
              <a:t>groups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5653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Convenience/Opportunity Sampling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176944" cy="41449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dirty="0" smtClean="0"/>
              <a:t>Convenience sampling</a:t>
            </a:r>
            <a:r>
              <a:rPr lang="en-US" altLang="en-US" dirty="0" smtClean="0"/>
              <a:t> is used in exploratory research where the researcher is interested in getting an inexpensive approximation.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1800" dirty="0" smtClean="0"/>
              <a:t>The sample is taken from the population that is available to you, until you have the desired sample size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1800" dirty="0" smtClean="0"/>
              <a:t>The sample is selected because they are convenient.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1800" dirty="0" smtClean="0"/>
              <a:t>Can be seen as biased samples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2734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Quota Sampling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en-US" b="1" dirty="0" smtClean="0"/>
              <a:t>Quota sampling</a:t>
            </a:r>
            <a:r>
              <a:rPr lang="en-US" altLang="en-US" dirty="0" smtClean="0"/>
              <a:t> is the nonprobability equivalent of stratified sampling.</a:t>
            </a:r>
          </a:p>
          <a:p>
            <a:pPr algn="just" eaLnBrk="1" hangingPunct="1"/>
            <a:r>
              <a:rPr lang="en-US" altLang="en-US" sz="1800" dirty="0" smtClean="0"/>
              <a:t>First identify the groups and their proportions as they are represented in the population</a:t>
            </a:r>
          </a:p>
          <a:p>
            <a:pPr algn="just" eaLnBrk="1" hangingPunct="1"/>
            <a:r>
              <a:rPr lang="en-US" altLang="en-US" sz="1800" dirty="0" smtClean="0"/>
              <a:t>Then convenience sampling is used to select the required number of subjects from each group.</a:t>
            </a:r>
          </a:p>
        </p:txBody>
      </p:sp>
    </p:spTree>
    <p:extLst>
      <p:ext uri="{BB962C8B-B14F-4D97-AF65-F5344CB8AC3E}">
        <p14:creationId xmlns:p14="http://schemas.microsoft.com/office/powerpoint/2010/main" val="1219233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Cluster Sampling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en-US" b="1" dirty="0" smtClean="0"/>
              <a:t>Cluster sampling </a:t>
            </a:r>
            <a:r>
              <a:rPr lang="en-US" altLang="en-US" dirty="0" smtClean="0"/>
              <a:t>Population is split into clusters that you expect to be similar to each other, then a sample is taken from each </a:t>
            </a:r>
          </a:p>
          <a:p>
            <a:pPr algn="just" eaLnBrk="1" hangingPunct="1"/>
            <a:r>
              <a:rPr lang="en-US" altLang="en-US" dirty="0" smtClean="0"/>
              <a:t>Similar to stratified sampling </a:t>
            </a:r>
            <a:endParaRPr lang="en-US" altLang="en-US" dirty="0"/>
          </a:p>
          <a:p>
            <a:pPr algn="just" eaLnBrk="1" hangingPunct="1"/>
            <a:r>
              <a:rPr lang="en-US" altLang="en-US" dirty="0" smtClean="0"/>
              <a:t>Then convenience sampling is used to select the required number of subjects from each group.</a:t>
            </a:r>
          </a:p>
        </p:txBody>
      </p:sp>
    </p:spTree>
    <p:extLst>
      <p:ext uri="{BB962C8B-B14F-4D97-AF65-F5344CB8AC3E}">
        <p14:creationId xmlns:p14="http://schemas.microsoft.com/office/powerpoint/2010/main" val="4251532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list the whole population?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list the whole population?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10921" y="2239820"/>
          <a:ext cx="8146762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381">
                  <a:extLst>
                    <a:ext uri="{9D8B030D-6E8A-4147-A177-3AD203B41FA5}">
                      <a16:colId xmlns:a16="http://schemas.microsoft.com/office/drawing/2014/main" val="1963931496"/>
                    </a:ext>
                  </a:extLst>
                </a:gridCol>
                <a:gridCol w="4073381">
                  <a:extLst>
                    <a:ext uri="{9D8B030D-6E8A-4147-A177-3AD203B41FA5}">
                      <a16:colId xmlns:a16="http://schemas.microsoft.com/office/drawing/2014/main" val="3939724440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Yes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No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44982"/>
                  </a:ext>
                </a:extLst>
              </a:tr>
              <a:tr h="10236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Simple Random Sampling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Opportunity</a:t>
                      </a:r>
                      <a:r>
                        <a:rPr lang="en-GB" sz="2800" baseline="0" dirty="0" smtClean="0"/>
                        <a:t> Sampling</a:t>
                      </a:r>
                      <a:endParaRPr lang="en-GB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5050951"/>
                  </a:ext>
                </a:extLst>
              </a:tr>
              <a:tr h="10236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Systematic Sampling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Quota</a:t>
                      </a:r>
                      <a:r>
                        <a:rPr lang="en-GB" sz="2800" baseline="0" dirty="0" smtClean="0"/>
                        <a:t> Sampling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870561"/>
                  </a:ext>
                </a:extLst>
              </a:tr>
              <a:tr h="102362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Stratified</a:t>
                      </a:r>
                      <a:r>
                        <a:rPr lang="en-GB" sz="2800" baseline="0" dirty="0" smtClean="0"/>
                        <a:t> Sampling</a:t>
                      </a:r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aseline="0" dirty="0" smtClean="0"/>
                        <a:t>Cluster Sampling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687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Component: 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991247"/>
              </p:ext>
            </p:extLst>
          </p:nvPr>
        </p:nvGraphicFramePr>
        <p:xfrm>
          <a:off x="342065" y="1259306"/>
          <a:ext cx="7556500" cy="5370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0">
                  <a:extLst>
                    <a:ext uri="{9D8B030D-6E8A-4147-A177-3AD203B41FA5}">
                      <a16:colId xmlns:a16="http://schemas.microsoft.com/office/drawing/2014/main" val="4114420045"/>
                    </a:ext>
                  </a:extLst>
                </a:gridCol>
                <a:gridCol w="3778250">
                  <a:extLst>
                    <a:ext uri="{9D8B030D-6E8A-4147-A177-3AD203B41FA5}">
                      <a16:colId xmlns:a16="http://schemas.microsoft.com/office/drawing/2014/main" val="1080035790"/>
                    </a:ext>
                  </a:extLst>
                </a:gridCol>
              </a:tblGrid>
              <a:tr h="381711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095415"/>
                  </a:ext>
                </a:extLst>
              </a:tr>
              <a:tr h="2070650">
                <a:tc>
                  <a:txBody>
                    <a:bodyPr/>
                    <a:lstStyle/>
                    <a:p>
                      <a:r>
                        <a:rPr lang="en-GB" dirty="0" smtClean="0"/>
                        <a:t>Collecting, Representing and Interpreting</a:t>
                      </a:r>
                      <a:r>
                        <a:rPr lang="en-GB" baseline="0" dirty="0" smtClean="0"/>
                        <a:t> Data: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Sampling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Central Tendency and Spread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Single Variable Data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Bivariate Data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Probability and Continuous Random Variables: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Conditional Probability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Modelling with Probability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The Normal Distribution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Normal Distribution to approximate the binomial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245845"/>
                  </a:ext>
                </a:extLst>
              </a:tr>
              <a:tr h="150592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baseline="0" dirty="0" smtClean="0"/>
                        <a:t>Probability and Discrete random variables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Probability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Binomial Distribution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Hypothesis</a:t>
                      </a:r>
                      <a:r>
                        <a:rPr lang="en-GB" baseline="0" dirty="0" smtClean="0"/>
                        <a:t> Testing: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Testing Correlation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Testing the Normal Distribution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121254"/>
                  </a:ext>
                </a:extLst>
              </a:tr>
              <a:tr h="941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Hypothesis Testing: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 smtClean="0"/>
                        <a:t>Formulating</a:t>
                      </a:r>
                      <a:r>
                        <a:rPr lang="en-GB" baseline="0" dirty="0" smtClean="0"/>
                        <a:t> a test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The Critical Region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230765"/>
                  </a:ext>
                </a:extLst>
              </a:tr>
              <a:tr h="470602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GB" sz="2400" dirty="0" smtClean="0"/>
                        <a:t>Large</a:t>
                      </a:r>
                      <a:r>
                        <a:rPr lang="en-GB" sz="2400" baseline="0" dirty="0" smtClean="0"/>
                        <a:t> Data Set – Family Food</a:t>
                      </a:r>
                      <a:endParaRPr lang="en-GB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25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714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Size?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500" smtClean="0"/>
              <a:t>The more heterogeneous a population is, the larger the sample needs to be.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500" smtClean="0"/>
              <a:t>Depends on topic – frequently it occurs?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500" smtClean="0"/>
              <a:t>For probability sampling, the larger the sample size, the better.</a:t>
            </a:r>
          </a:p>
          <a:p>
            <a:pPr eaLnBrk="1" hangingPunct="1"/>
            <a:endParaRPr lang="en-US" altLang="en-US" sz="1200" smtClean="0"/>
          </a:p>
          <a:p>
            <a:pPr eaLnBrk="1" hangingPunct="1"/>
            <a:r>
              <a:rPr lang="en-US" altLang="en-US" sz="2500" smtClean="0"/>
              <a:t>With nonprobability samples, not generalizable regardless – still consider stability of results</a:t>
            </a:r>
          </a:p>
        </p:txBody>
      </p:sp>
    </p:spTree>
    <p:extLst>
      <p:ext uri="{BB962C8B-B14F-4D97-AF65-F5344CB8AC3E}">
        <p14:creationId xmlns:p14="http://schemas.microsoft.com/office/powerpoint/2010/main" val="37798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now you have your sample size, how can you collect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Response Rates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About 20 – 30% usually return a questionnaire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Follow up techniques could bring it up to about 50%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Still, response rates under 60 – 70% challenge the integrity of the random sample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How the survey is distributed can affect the quality of sampling</a:t>
            </a:r>
          </a:p>
        </p:txBody>
      </p:sp>
    </p:spTree>
    <p:extLst>
      <p:ext uri="{BB962C8B-B14F-4D97-AF65-F5344CB8AC3E}">
        <p14:creationId xmlns:p14="http://schemas.microsoft.com/office/powerpoint/2010/main" val="8762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Sampling A </a:t>
            </a:r>
            <a:endParaRPr lang="en-GB" dirty="0"/>
          </a:p>
        </p:txBody>
      </p:sp>
      <p:pic>
        <p:nvPicPr>
          <p:cNvPr id="1026" name="Picture 2" descr="gri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4" y="1767758"/>
            <a:ext cx="6165562" cy="47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27964" y="1767758"/>
            <a:ext cx="21751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want a sample of 10 segments to show the distribution of sunflowers per square metre. </a:t>
            </a:r>
          </a:p>
          <a:p>
            <a:endParaRPr lang="en-GB" dirty="0"/>
          </a:p>
          <a:p>
            <a:r>
              <a:rPr lang="en-GB" dirty="0" smtClean="0"/>
              <a:t>What is the average?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7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Sampling B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25718"/>
              </p:ext>
            </p:extLst>
          </p:nvPr>
        </p:nvGraphicFramePr>
        <p:xfrm>
          <a:off x="374070" y="1812637"/>
          <a:ext cx="530629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629">
                  <a:extLst>
                    <a:ext uri="{9D8B030D-6E8A-4147-A177-3AD203B41FA5}">
                      <a16:colId xmlns:a16="http://schemas.microsoft.com/office/drawing/2014/main" val="2131330028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3116169033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2041305294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3129530467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3726451296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1683242535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2384180781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3042791344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1367162836"/>
                    </a:ext>
                  </a:extLst>
                </a:gridCol>
                <a:gridCol w="530629">
                  <a:extLst>
                    <a:ext uri="{9D8B030D-6E8A-4147-A177-3AD203B41FA5}">
                      <a16:colId xmlns:a16="http://schemas.microsoft.com/office/drawing/2014/main" val="803866876"/>
                    </a:ext>
                  </a:extLst>
                </a:gridCol>
              </a:tblGrid>
              <a:tr h="3853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123811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128747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156842"/>
                  </a:ext>
                </a:extLst>
              </a:tr>
              <a:tr h="38538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39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42658"/>
                  </a:ext>
                </a:extLst>
              </a:tr>
            </a:tbl>
          </a:graphicData>
        </a:graphic>
      </p:graphicFrame>
      <p:pic>
        <p:nvPicPr>
          <p:cNvPr id="2050" name="Picture 2" descr="Image result for sampli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653" y="5387109"/>
            <a:ext cx="1853184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17674" y="2044850"/>
            <a:ext cx="217516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 need to conduct a survey on 20% of the population of the 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form. </a:t>
            </a:r>
          </a:p>
          <a:p>
            <a:endParaRPr lang="en-GB" sz="2000" dirty="0"/>
          </a:p>
          <a:p>
            <a:r>
              <a:rPr lang="en-GB" sz="2000" dirty="0" smtClean="0"/>
              <a:t>Use the random number tables to identify your sample.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0088" t="16003" r="30408" b="47443"/>
          <a:stretch/>
        </p:blipFill>
        <p:spPr>
          <a:xfrm rot="506409">
            <a:off x="-234642" y="4261862"/>
            <a:ext cx="5421325" cy="282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From your KS3 and GCSE knowledge – if you wanted to do research for a statistical project what aspects would you need?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 smtClean="0"/>
              <a:t>Why do we need data in today’s world? What key industries use data?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6974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Cycle</a:t>
            </a:r>
            <a:endParaRPr lang="en-GB" dirty="0"/>
          </a:p>
        </p:txBody>
      </p:sp>
      <p:pic>
        <p:nvPicPr>
          <p:cNvPr id="1026" name="Picture 2" descr="image-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7" t="9864" r="17603" b="9819"/>
          <a:stretch/>
        </p:blipFill>
        <p:spPr bwMode="auto">
          <a:xfrm>
            <a:off x="1732548" y="1467852"/>
            <a:ext cx="5678905" cy="484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Key Words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Finite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Infinite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Census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Sample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Parameter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Statistic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2828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Sampling Key Words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991" y="1427747"/>
            <a:ext cx="7927277" cy="41449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Population</a:t>
            </a:r>
            <a:r>
              <a:rPr lang="en-GB" sz="2200" dirty="0" smtClean="0"/>
              <a:t> – The whole set of things you are interested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Finite Population </a:t>
            </a:r>
            <a:r>
              <a:rPr lang="en-GB" sz="2200" dirty="0" smtClean="0"/>
              <a:t>– The number of teachers in a 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Infinite Population </a:t>
            </a:r>
            <a:r>
              <a:rPr lang="en-GB" sz="2200" dirty="0" smtClean="0"/>
              <a:t>– The range of locations an archers arrow may land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Census</a:t>
            </a:r>
            <a:r>
              <a:rPr lang="en-GB" sz="2200" dirty="0" smtClean="0"/>
              <a:t> – Information is collected from the whole population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Sample</a:t>
            </a:r>
            <a:r>
              <a:rPr lang="en-GB" sz="2200" dirty="0" smtClean="0"/>
              <a:t> – The subset of the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Parameter</a:t>
            </a:r>
            <a:r>
              <a:rPr lang="en-GB" sz="2200" dirty="0" smtClean="0"/>
              <a:t> – A number that describes the whole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1" dirty="0" smtClean="0"/>
              <a:t>Statistic</a:t>
            </a:r>
            <a:r>
              <a:rPr lang="en-GB" sz="2200" dirty="0" smtClean="0"/>
              <a:t> – A number taken from a single sample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76069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Finite or Infinite?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The grain of sands on a beach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The 2016 Olympic gold </a:t>
            </a:r>
            <a:r>
              <a:rPr lang="en-GB" sz="2800" dirty="0"/>
              <a:t>m</a:t>
            </a:r>
            <a:r>
              <a:rPr lang="en-GB" sz="2800" dirty="0" smtClean="0"/>
              <a:t>edals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The stars in the Milky Way galaxy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Cells in a human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Chili plants on sale at the local garden centre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6169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Census or Sample?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GB" dirty="0" smtClean="0"/>
              <a:t>Marcel is in charge of a packaging department of 8 people. He wants to know the average number of items a person packs each day.</a:t>
            </a:r>
          </a:p>
          <a:p>
            <a:pPr marL="457200" indent="-457200">
              <a:buAutoNum type="alphaUcPeriod"/>
            </a:pPr>
            <a:r>
              <a:rPr lang="en-GB" dirty="0" smtClean="0"/>
              <a:t>A toy manufacturer produces batches of 500 toys. They need to do a safety check, testing the toys on the strength needed to pull them apart</a:t>
            </a:r>
          </a:p>
          <a:p>
            <a:pPr marL="457200" indent="-457200">
              <a:buAutoNum type="alphaUcPeriod"/>
            </a:pPr>
            <a:r>
              <a:rPr lang="en-GB" dirty="0" smtClean="0"/>
              <a:t>Tara has a biased dice. She wants to find the proportion of dice rolls that will result in a ‘3’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751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Nina is doing a survey on whether people buy ethically-sourced products. She asked her mother to hand out to 20 of her friends.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What is the advantages and disadvantages of this sample?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76708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dvantage">
    <a:dk1>
      <a:sysClr val="windowText" lastClr="000000"/>
    </a:dk1>
    <a:lt1>
      <a:sysClr val="window" lastClr="FFFFFF"/>
    </a:lt1>
    <a:dk2>
      <a:srgbClr val="2B142D"/>
    </a:dk2>
    <a:lt2>
      <a:srgbClr val="C3AFCC"/>
    </a:lt2>
    <a:accent1>
      <a:srgbClr val="663366"/>
    </a:accent1>
    <a:accent2>
      <a:srgbClr val="330F42"/>
    </a:accent2>
    <a:accent3>
      <a:srgbClr val="666699"/>
    </a:accent3>
    <a:accent4>
      <a:srgbClr val="999966"/>
    </a:accent4>
    <a:accent5>
      <a:srgbClr val="F7901E"/>
    </a:accent5>
    <a:accent6>
      <a:srgbClr val="A3A101"/>
    </a:accent6>
    <a:hlink>
      <a:srgbClr val="BC5FBC"/>
    </a:hlink>
    <a:folHlink>
      <a:srgbClr val="9775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10254</TotalTime>
  <Words>1041</Words>
  <Application>Microsoft Office PowerPoint</Application>
  <PresentationFormat>On-screen Show (4:3)</PresentationFormat>
  <Paragraphs>173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Rockwell</vt:lpstr>
      <vt:lpstr>Wingdings</vt:lpstr>
      <vt:lpstr>Advantage</vt:lpstr>
      <vt:lpstr>Statistics Introduction and Sampling Methods</vt:lpstr>
      <vt:lpstr>Statistics Component:  </vt:lpstr>
      <vt:lpstr>The Data Cycle</vt:lpstr>
      <vt:lpstr>The Data Cycle</vt:lpstr>
      <vt:lpstr>Sampling Key Words </vt:lpstr>
      <vt:lpstr>Sampling Key Words </vt:lpstr>
      <vt:lpstr>Finite or Infinite?</vt:lpstr>
      <vt:lpstr>Census or Sample?</vt:lpstr>
      <vt:lpstr>An Example: </vt:lpstr>
      <vt:lpstr>Why do we take samples?</vt:lpstr>
      <vt:lpstr>Why do we take samples?</vt:lpstr>
      <vt:lpstr>Random Sampling</vt:lpstr>
      <vt:lpstr>Systematic Sampling</vt:lpstr>
      <vt:lpstr>Stratified Sampling</vt:lpstr>
      <vt:lpstr>Convenience/Opportunity Sampling</vt:lpstr>
      <vt:lpstr>Quota Sampling</vt:lpstr>
      <vt:lpstr>Cluster Sampling</vt:lpstr>
      <vt:lpstr>Can you list the whole population?</vt:lpstr>
      <vt:lpstr>Can you list the whole population?</vt:lpstr>
      <vt:lpstr>Sample Size?</vt:lpstr>
      <vt:lpstr>So now you have your sample size, how can you collect it?</vt:lpstr>
      <vt:lpstr>Response Rates</vt:lpstr>
      <vt:lpstr>Random Sampling A </vt:lpstr>
      <vt:lpstr>Random Sampling 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Squares, Cubes, Laws of Indices</dc:title>
  <dc:creator>Kayleigh Shaw</dc:creator>
  <cp:lastModifiedBy>Kayleigh Shaw</cp:lastModifiedBy>
  <cp:revision>69</cp:revision>
  <cp:lastPrinted>2017-01-24T10:52:03Z</cp:lastPrinted>
  <dcterms:created xsi:type="dcterms:W3CDTF">2013-09-01T18:45:02Z</dcterms:created>
  <dcterms:modified xsi:type="dcterms:W3CDTF">2017-11-04T08:01:54Z</dcterms:modified>
</cp:coreProperties>
</file>