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71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272" r:id="rId26"/>
    <p:sldId id="275" r:id="rId27"/>
    <p:sldId id="276" r:id="rId28"/>
    <p:sldId id="277" r:id="rId29"/>
    <p:sldId id="274" r:id="rId3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5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31C8B-D23D-4745-9770-FC02CCB79EE1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20543-A9AF-474F-B60C-C7F80BFD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05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6F2A71-1B0E-411B-B794-EDE0D8E3DF3A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572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3BF00-5800-4123-9448-0E7E8B3BB5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270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9.png"/><Relationship Id="rId7" Type="http://schemas.openxmlformats.org/officeDocument/2006/relationships/image" Target="../media/image7.png"/><Relationship Id="rId2" Type="http://schemas.openxmlformats.org/officeDocument/2006/relationships/slide" Target="slide2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2.png"/><Relationship Id="rId5" Type="http://schemas.openxmlformats.org/officeDocument/2006/relationships/image" Target="../media/image60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0571" y="1213811"/>
            <a:ext cx="3773715" cy="9334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Measures of Spread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0571" y="2358037"/>
            <a:ext cx="3646715" cy="748553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To be able to recall the method of </a:t>
            </a:r>
            <a:r>
              <a:rPr lang="en-US" dirty="0" smtClean="0">
                <a:solidFill>
                  <a:srgbClr val="FFFFFF"/>
                </a:solidFill>
              </a:rPr>
              <a:t>calculating the mean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To be able to understand the spread of data and how standard deviation represents this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To be able to calculate standard deviation from a list of data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97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46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So we have our set of numbers.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And we have our “Mean”.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What is the Standard Deviation and how do we calculate it?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The standard deviation measures the spread of the set of numbers, in effect the average distance of each number from the mean.</a:t>
            </a:r>
          </a:p>
        </p:txBody>
      </p:sp>
    </p:spTree>
    <p:extLst>
      <p:ext uri="{BB962C8B-B14F-4D97-AF65-F5344CB8AC3E}">
        <p14:creationId xmlns:p14="http://schemas.microsoft.com/office/powerpoint/2010/main" val="39613886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03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The bigger the standard deviation, the bigger the spread of the numbers.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A smaller standard deviation implies the numbers are closer together.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There are a number of ways of calculating standard deviation, we will use the following formula:</a:t>
            </a:r>
          </a:p>
        </p:txBody>
      </p:sp>
    </p:spTree>
    <p:extLst>
      <p:ext uri="{BB962C8B-B14F-4D97-AF65-F5344CB8AC3E}">
        <p14:creationId xmlns:p14="http://schemas.microsoft.com/office/powerpoint/2010/main" val="3754295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57188" y="1714500"/>
                <a:ext cx="8229600" cy="4411663"/>
              </a:xfrm>
            </p:spPr>
            <p:txBody>
              <a:bodyPr/>
              <a:lstStyle/>
              <a:p>
                <a:pPr eaLnBrk="1" hangingPunct="1">
                  <a:buFont typeface="Wingdings" pitchFamily="2" charset="2"/>
                  <a:buNone/>
                </a:pPr>
                <a:r>
                  <a:rPr lang="en-GB" dirty="0" smtClean="0"/>
                  <a:t>Looks scary doesn’t it?</a:t>
                </a:r>
              </a:p>
              <a:p>
                <a:pPr eaLnBrk="1" hangingPunct="1">
                  <a:buFont typeface="Wingdings" pitchFamily="2" charset="2"/>
                  <a:buNone/>
                </a:pPr>
                <a:endParaRPr lang="en-GB" dirty="0" smtClean="0"/>
              </a:p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GB" sz="4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GB" sz="4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4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GB" sz="48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sz="48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4800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GB" sz="4800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GB" sz="48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GB" sz="48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GB" sz="48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GB" sz="4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4800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4800" dirty="0" smtClean="0"/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GB" dirty="0" smtClean="0"/>
                  <a:t>But we have used these all before……</a:t>
                </a:r>
              </a:p>
            </p:txBody>
          </p:sp>
        </mc:Choice>
        <mc:Fallback xmlns="">
          <p:sp>
            <p:nvSpPr>
              <p:cNvPr id="102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57188" y="1714500"/>
                <a:ext cx="8229600" cy="4411663"/>
              </a:xfrm>
              <a:blipFill rotWithShape="1">
                <a:blip r:embed="rId2"/>
                <a:stretch>
                  <a:fillRect l="-1778" t="-17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482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8050"/>
            <a:ext cx="8218488" cy="52228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GB" sz="2600" dirty="0" smtClean="0"/>
              <a:t>Remember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600" dirty="0" smtClean="0">
                <a:cs typeface="Arial" charset="0"/>
              </a:rPr>
              <a:t>∑ is sigma (sum of)	x</a:t>
            </a:r>
            <a:r>
              <a:rPr lang="en-GB" sz="2600" baseline="-25000" dirty="0" smtClean="0">
                <a:cs typeface="Arial" charset="0"/>
              </a:rPr>
              <a:t>i</a:t>
            </a:r>
            <a:r>
              <a:rPr lang="en-GB" sz="2600" dirty="0" smtClean="0">
                <a:cs typeface="Arial" charset="0"/>
              </a:rPr>
              <a:t> is each number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600" dirty="0" smtClean="0">
                <a:cs typeface="Arial" charset="0"/>
              </a:rPr>
              <a:t>							x is the mean</a:t>
            </a:r>
          </a:p>
          <a:p>
            <a:pPr eaLnBrk="1" hangingPunct="1">
              <a:buFont typeface="Wingdings" pitchFamily="2" charset="2"/>
              <a:buNone/>
            </a:pPr>
            <a:endParaRPr lang="en-GB" sz="26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6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6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6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6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2600" dirty="0" smtClean="0">
                <a:cs typeface="Arial" charset="0"/>
              </a:rPr>
              <a:t>      n is how many numbers are in the set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5940425" y="1989138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3" name="Line 8"/>
          <p:cNvSpPr>
            <a:spLocks noChangeShapeType="1"/>
          </p:cNvSpPr>
          <p:nvPr/>
        </p:nvSpPr>
        <p:spPr bwMode="auto">
          <a:xfrm>
            <a:off x="1187451" y="1989138"/>
            <a:ext cx="1584350" cy="11518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>
            <a:off x="3707904" y="1916114"/>
            <a:ext cx="864096" cy="10088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" name="Line 10"/>
          <p:cNvSpPr>
            <a:spLocks noChangeShapeType="1"/>
          </p:cNvSpPr>
          <p:nvPr/>
        </p:nvSpPr>
        <p:spPr bwMode="auto">
          <a:xfrm flipH="1">
            <a:off x="5063902" y="2349500"/>
            <a:ext cx="947960" cy="575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6" name="Line 11"/>
          <p:cNvSpPr>
            <a:spLocks noChangeShapeType="1"/>
          </p:cNvSpPr>
          <p:nvPr/>
        </p:nvSpPr>
        <p:spPr bwMode="auto">
          <a:xfrm flipV="1">
            <a:off x="2411413" y="4292600"/>
            <a:ext cx="86444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158433" y="2349500"/>
                <a:ext cx="2905470" cy="22746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GB" sz="4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GB" sz="4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4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GB" sz="48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sz="48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4800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GB" sz="4800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GB" sz="48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GB" sz="48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GB" sz="48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GB" sz="4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4800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4800" dirty="0" smtClean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8433" y="2349500"/>
                <a:ext cx="2905470" cy="2274662"/>
              </a:xfrm>
              <a:prstGeom prst="rect">
                <a:avLst/>
              </a:prstGeom>
              <a:blipFill rotWithShape="1">
                <a:blip r:embed="rId2"/>
                <a:stretch>
                  <a:fillRect r="-15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150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  <p:bldP spid="2055" grpId="0" animBg="1"/>
      <p:bldP spid="20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611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Remember our set of numbers from earlier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			   4, 5, 7, 7, 8, 9, 9.</a:t>
            </a:r>
            <a:br>
              <a:rPr lang="en-GB" dirty="0" smtClean="0"/>
            </a:br>
            <a:r>
              <a:rPr lang="en-GB" dirty="0" smtClean="0"/>
              <a:t>And we worked out the mean to be </a:t>
            </a:r>
            <a:r>
              <a:rPr lang="en-GB" dirty="0" smtClean="0">
                <a:solidFill>
                  <a:srgbClr val="FF0000"/>
                </a:solidFill>
              </a:rPr>
              <a:t>7</a:t>
            </a:r>
            <a:r>
              <a:rPr lang="en-GB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Now we draw a table: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List </a:t>
            </a:r>
            <a:r>
              <a:rPr lang="en-GB" dirty="0" smtClean="0"/>
              <a:t>all our numbers in the 1</a:t>
            </a:r>
            <a:r>
              <a:rPr lang="en-GB" baseline="30000" dirty="0" smtClean="0"/>
              <a:t>st</a:t>
            </a:r>
            <a:r>
              <a:rPr lang="en-GB" dirty="0" smtClean="0"/>
              <a:t> </a:t>
            </a:r>
            <a:r>
              <a:rPr lang="en-GB" dirty="0" smtClean="0"/>
              <a:t>column (x</a:t>
            </a:r>
            <a:r>
              <a:rPr lang="en-GB" baseline="-25000" dirty="0" smtClean="0"/>
              <a:t>i</a:t>
            </a:r>
            <a:r>
              <a:rPr lang="en-GB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			     	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842509"/>
              </p:ext>
            </p:extLst>
          </p:nvPr>
        </p:nvGraphicFramePr>
        <p:xfrm>
          <a:off x="1736952" y="1993355"/>
          <a:ext cx="6096000" cy="2967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x</a:t>
                      </a:r>
                      <a:r>
                        <a:rPr lang="en-GB" sz="1800" baseline="-25000" dirty="0" smtClean="0"/>
                        <a:t>i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04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57188" y="357188"/>
            <a:ext cx="8229600" cy="57261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2</a:t>
            </a:r>
            <a:r>
              <a:rPr lang="en-GB" baseline="30000" smtClean="0"/>
              <a:t>nd</a:t>
            </a:r>
            <a:r>
              <a:rPr lang="en-GB" smtClean="0"/>
              <a:t> column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Now we subtract the mean from each number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			     	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>
              <a:solidFill>
                <a:schemeClr val="hlin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14438" y="3000375"/>
          <a:ext cx="6096000" cy="2967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x</a:t>
                      </a:r>
                      <a:r>
                        <a:rPr lang="en-GB" sz="1800" baseline="-25000" dirty="0" smtClean="0"/>
                        <a:t>i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x</a:t>
                      </a:r>
                      <a:r>
                        <a:rPr lang="en-GB" sz="1800" baseline="-25000" dirty="0" smtClean="0"/>
                        <a:t>i </a:t>
                      </a:r>
                      <a:r>
                        <a:rPr lang="en-GB" sz="1800" baseline="0" dirty="0" smtClean="0"/>
                        <a:t> - x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</a:t>
                      </a:r>
                      <a:r>
                        <a:rPr lang="en-GB" sz="1800" baseline="0" dirty="0" smtClean="0"/>
                        <a:t> –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GB" sz="1800" baseline="0" dirty="0" smtClean="0"/>
                        <a:t> = -3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 – </a:t>
                      </a: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GB" sz="1800" dirty="0" smtClean="0"/>
                        <a:t> = -2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</a:t>
                      </a:r>
                      <a:r>
                        <a:rPr lang="en-GB" sz="1800" baseline="0" dirty="0" smtClean="0"/>
                        <a:t> 0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             0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</a:t>
                      </a:r>
                      <a:r>
                        <a:rPr lang="en-GB" sz="1800" baseline="0" dirty="0" smtClean="0"/>
                        <a:t> 1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2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2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357688" y="3071813"/>
            <a:ext cx="2143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071938" y="2643188"/>
            <a:ext cx="428625" cy="142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5750" y="571500"/>
            <a:ext cx="8229600" cy="57261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column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Now we “square“ each of these answers: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4438" y="3000375"/>
          <a:ext cx="6096000" cy="2967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x</a:t>
                      </a:r>
                      <a:r>
                        <a:rPr lang="en-GB" sz="1800" baseline="-25000" dirty="0" smtClean="0"/>
                        <a:t>i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x</a:t>
                      </a:r>
                      <a:r>
                        <a:rPr lang="en-GB" sz="1800" baseline="-25000" dirty="0" smtClean="0"/>
                        <a:t>i </a:t>
                      </a:r>
                      <a:r>
                        <a:rPr lang="en-GB" sz="1800" baseline="0" dirty="0" smtClean="0"/>
                        <a:t> - x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(x</a:t>
                      </a:r>
                      <a:r>
                        <a:rPr lang="en-GB" sz="1800" baseline="-25000" dirty="0" smtClean="0"/>
                        <a:t>i </a:t>
                      </a:r>
                      <a:r>
                        <a:rPr lang="en-GB" sz="1800" baseline="0" dirty="0" smtClean="0"/>
                        <a:t> - x)</a:t>
                      </a:r>
                      <a:r>
                        <a:rPr lang="en-GB" sz="1800" baseline="30000" dirty="0" smtClean="0"/>
                        <a:t>2</a:t>
                      </a:r>
                      <a:endParaRPr lang="en-GB" sz="18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            -3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-3 × -3 = 9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-2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-2 × -2 = 4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</a:t>
                      </a:r>
                      <a:r>
                        <a:rPr lang="en-GB" sz="1800" baseline="0" dirty="0" smtClean="0"/>
                        <a:t> 0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0 × 0 = 0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             0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0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</a:t>
                      </a:r>
                      <a:r>
                        <a:rPr lang="en-GB" sz="1800" baseline="0" dirty="0" smtClean="0"/>
                        <a:t> 1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1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2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4  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2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              4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357688" y="3071813"/>
            <a:ext cx="2143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57938" y="3071813"/>
            <a:ext cx="2143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43500" y="2714625"/>
            <a:ext cx="857250" cy="2143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95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00063" y="285750"/>
            <a:ext cx="8229600" cy="57261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If we look back at our formula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       We have completed this part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The next part is </a:t>
            </a:r>
            <a:r>
              <a:rPr lang="el-GR" sz="4000" dirty="0" smtClean="0"/>
              <a:t>Σ</a:t>
            </a:r>
            <a:r>
              <a:rPr lang="en-GB" sz="4000" dirty="0" smtClean="0"/>
              <a:t>  </a:t>
            </a:r>
            <a:r>
              <a:rPr lang="en-GB" sz="3200" dirty="0" smtClean="0"/>
              <a:t>(sum of)</a:t>
            </a:r>
            <a:r>
              <a:rPr lang="en-GB" sz="4000" dirty="0" smtClean="0"/>
              <a:t> </a:t>
            </a:r>
            <a:endParaRPr lang="en-US" sz="4000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4929188" y="2357438"/>
            <a:ext cx="1428750" cy="1285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55776" y="2519505"/>
            <a:ext cx="801787" cy="22668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71785" y="1382174"/>
                <a:ext cx="1364308" cy="22746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GB" sz="4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GB" sz="4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4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GB" sz="48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sz="48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4800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GB" sz="4800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GB" sz="48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GB" sz="48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GB" sz="48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GB" sz="4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4800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4800" dirty="0" smtClean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785" y="1382174"/>
                <a:ext cx="1364308" cy="2274662"/>
              </a:xfrm>
              <a:prstGeom prst="rect">
                <a:avLst/>
              </a:prstGeom>
              <a:blipFill rotWithShape="1">
                <a:blip r:embed="rId2"/>
                <a:stretch>
                  <a:fillRect r="-146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13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5750" y="428625"/>
            <a:ext cx="8229600" cy="57261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sz="3200" dirty="0" smtClean="0"/>
              <a:t>							= 22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3200" dirty="0" smtClean="0"/>
              <a:t>Σ</a:t>
            </a:r>
            <a:r>
              <a:rPr lang="en-GB" sz="3200" dirty="0" smtClean="0"/>
              <a:t>(x</a:t>
            </a:r>
            <a:r>
              <a:rPr lang="en-GB" sz="3200" baseline="-25000" dirty="0" smtClean="0"/>
              <a:t>i </a:t>
            </a:r>
            <a:r>
              <a:rPr lang="en-GB" sz="3200" dirty="0" smtClean="0"/>
              <a:t> - x)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 </a:t>
            </a:r>
            <a:r>
              <a:rPr lang="en-GB" sz="2400" dirty="0" smtClean="0"/>
              <a:t>means add all the numbers in 3</a:t>
            </a:r>
            <a:r>
              <a:rPr lang="en-GB" sz="2400" baseline="30000" dirty="0" smtClean="0"/>
              <a:t>rd</a:t>
            </a:r>
            <a:r>
              <a:rPr lang="en-GB" sz="2400" dirty="0" smtClean="0"/>
              <a:t> column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1285875"/>
          <a:ext cx="6096000" cy="2967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x</a:t>
                      </a:r>
                      <a:r>
                        <a:rPr lang="en-GB" sz="1800" baseline="-25000" dirty="0" smtClean="0"/>
                        <a:t>i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x</a:t>
                      </a:r>
                      <a:r>
                        <a:rPr lang="en-GB" sz="1800" baseline="-25000" dirty="0" smtClean="0"/>
                        <a:t>i </a:t>
                      </a:r>
                      <a:r>
                        <a:rPr lang="en-GB" sz="1800" baseline="0" dirty="0" smtClean="0"/>
                        <a:t> - x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(x</a:t>
                      </a:r>
                      <a:r>
                        <a:rPr lang="en-GB" sz="1800" baseline="-25000" dirty="0" smtClean="0"/>
                        <a:t>i </a:t>
                      </a:r>
                      <a:r>
                        <a:rPr lang="en-GB" sz="1800" baseline="0" dirty="0" smtClean="0"/>
                        <a:t> - x)</a:t>
                      </a:r>
                      <a:r>
                        <a:rPr lang="en-GB" sz="1800" baseline="30000" dirty="0" smtClean="0"/>
                        <a:t>2</a:t>
                      </a:r>
                      <a:endParaRPr lang="en-GB" sz="18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            -3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             </a:t>
                      </a:r>
                      <a:r>
                        <a:rPr lang="en-GB" sz="1800" dirty="0" smtClean="0"/>
                        <a:t> 9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-2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4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</a:t>
                      </a:r>
                      <a:r>
                        <a:rPr lang="en-GB" sz="1800" baseline="0" dirty="0" smtClean="0"/>
                        <a:t> 0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0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             0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0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</a:t>
                      </a:r>
                      <a:r>
                        <a:rPr lang="en-GB" sz="1800" baseline="0" dirty="0" smtClean="0"/>
                        <a:t> 1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1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2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4  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2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              4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286250" y="1357313"/>
            <a:ext cx="2143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286500" y="1357313"/>
            <a:ext cx="2143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61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00063" y="285750"/>
            <a:ext cx="8229600" cy="57261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If we look back at our formula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       We have completed this part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The next part is 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i.e. we divide by n-1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4929188" y="2357438"/>
            <a:ext cx="1428750" cy="1285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357563" y="3573016"/>
            <a:ext cx="234799" cy="12132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63688" y="1393826"/>
                <a:ext cx="3657348" cy="22746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GB" sz="4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GB" sz="4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4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GB" sz="48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sz="48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4800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GB" sz="4800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GB" sz="48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GB" sz="48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GB" sz="48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GB" sz="4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4800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4800" dirty="0" smtClean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393826"/>
                <a:ext cx="3657348" cy="22746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425065" y="1761716"/>
            <a:ext cx="280831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22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23697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46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If we have a set of data (say from a survey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or something similar).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This is usually a set of numbers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e.g.		</a:t>
            </a:r>
            <a:r>
              <a:rPr lang="en-GB" dirty="0" smtClean="0">
                <a:solidFill>
                  <a:srgbClr val="FF0000"/>
                </a:solidFill>
              </a:rPr>
              <a:t>4, 5, 7, 7, 8, 9, 9.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If we wanted to know the average of this set of numbers, what would we do?</a:t>
            </a:r>
          </a:p>
        </p:txBody>
      </p:sp>
    </p:spTree>
    <p:extLst>
      <p:ext uri="{BB962C8B-B14F-4D97-AF65-F5344CB8AC3E}">
        <p14:creationId xmlns:p14="http://schemas.microsoft.com/office/powerpoint/2010/main" val="2487099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5750" y="428625"/>
            <a:ext cx="8229600" cy="57261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sz="3200" dirty="0" smtClean="0"/>
              <a:t>							= 22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So 22 ÷ (n-1) = 22 ÷ 6 = 3.67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/>
              <a:t>(remember n = 7 numbers in our set)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1285875"/>
          <a:ext cx="6096000" cy="2967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x</a:t>
                      </a:r>
                      <a:r>
                        <a:rPr lang="en-GB" sz="1800" baseline="-25000" dirty="0" smtClean="0"/>
                        <a:t>i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x</a:t>
                      </a:r>
                      <a:r>
                        <a:rPr lang="en-GB" sz="1800" baseline="-25000" dirty="0" smtClean="0"/>
                        <a:t>i </a:t>
                      </a:r>
                      <a:r>
                        <a:rPr lang="en-GB" sz="1800" baseline="0" dirty="0" smtClean="0"/>
                        <a:t> - x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(x</a:t>
                      </a:r>
                      <a:r>
                        <a:rPr lang="en-GB" sz="1800" baseline="-25000" dirty="0" smtClean="0"/>
                        <a:t>i </a:t>
                      </a:r>
                      <a:r>
                        <a:rPr lang="en-GB" sz="1800" baseline="0" dirty="0" smtClean="0"/>
                        <a:t> - x)</a:t>
                      </a:r>
                      <a:r>
                        <a:rPr lang="en-GB" sz="1800" baseline="30000" dirty="0" smtClean="0"/>
                        <a:t>2</a:t>
                      </a:r>
                      <a:endParaRPr lang="en-GB" sz="18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            -3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             </a:t>
                      </a:r>
                      <a:r>
                        <a:rPr lang="en-GB" sz="1800" dirty="0" smtClean="0"/>
                        <a:t> 9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-2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4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</a:t>
                      </a:r>
                      <a:r>
                        <a:rPr lang="en-GB" sz="1800" baseline="0" dirty="0" smtClean="0"/>
                        <a:t> 0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0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             0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0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</a:t>
                      </a:r>
                      <a:r>
                        <a:rPr lang="en-GB" sz="1800" baseline="0" dirty="0" smtClean="0"/>
                        <a:t> 1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1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2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4  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2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              4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286250" y="1357313"/>
            <a:ext cx="2143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286500" y="1357313"/>
            <a:ext cx="2143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60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00063" y="285750"/>
            <a:ext cx="8229600" cy="57261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If we look back at our formula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</a:t>
            </a:r>
            <a:r>
              <a:rPr lang="en-US" dirty="0" smtClean="0"/>
              <a:t>                                                   </a:t>
            </a:r>
            <a:r>
              <a:rPr lang="en-US" dirty="0" smtClean="0"/>
              <a:t>We have completed this part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The next part is</a:t>
            </a:r>
            <a:r>
              <a:rPr lang="en-US" sz="4400" b="1" dirty="0" smtClean="0"/>
              <a:t>√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i.e. we calculate the “square root”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018291" y="2573496"/>
            <a:ext cx="1818591" cy="876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285875" y="3399406"/>
            <a:ext cx="250031" cy="14583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86754" y="1124744"/>
                <a:ext cx="3657348" cy="22746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GB" sz="4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GB" sz="4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4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GB" sz="48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sz="48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4800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GB" sz="4800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GB" sz="48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GB" sz="48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GB" sz="48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GB" sz="4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4800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4800" dirty="0" smtClean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754" y="1124744"/>
                <a:ext cx="3657348" cy="22746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907704" y="1556792"/>
            <a:ext cx="280831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22</a:t>
            </a:r>
            <a:endParaRPr lang="en-GB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999405" y="2573496"/>
            <a:ext cx="280831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6</a:t>
            </a:r>
            <a:endParaRPr lang="en-GB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981893" y="1682261"/>
            <a:ext cx="2808312" cy="1508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200" dirty="0" smtClean="0"/>
              <a:t>3.67</a:t>
            </a:r>
            <a:endParaRPr lang="en-GB" sz="9200" dirty="0"/>
          </a:p>
        </p:txBody>
      </p:sp>
    </p:spTree>
    <p:extLst>
      <p:ext uri="{BB962C8B-B14F-4D97-AF65-F5344CB8AC3E}">
        <p14:creationId xmlns:p14="http://schemas.microsoft.com/office/powerpoint/2010/main" val="381728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5750" y="500063"/>
            <a:ext cx="8229600" cy="572611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sz="3200" dirty="0" smtClean="0"/>
              <a:t>							</a:t>
            </a:r>
            <a:endParaRPr lang="en-GB" sz="3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sz="3200" dirty="0"/>
              <a:t>	</a:t>
            </a:r>
            <a:r>
              <a:rPr lang="en-GB" sz="3200" dirty="0" smtClean="0"/>
              <a:t>						</a:t>
            </a:r>
            <a:r>
              <a:rPr lang="en-GB" sz="3200" dirty="0" smtClean="0"/>
              <a:t>= </a:t>
            </a:r>
            <a:r>
              <a:rPr lang="en-GB" sz="3200" dirty="0" smtClean="0"/>
              <a:t>22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So 22 ÷ (n-1) = 22 ÷ 6 = 3.67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√3.67 = </a:t>
            </a:r>
            <a:r>
              <a:rPr lang="en-GB" b="1" dirty="0" smtClean="0"/>
              <a:t>1.92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b="1" u="sng" dirty="0" smtClean="0"/>
              <a:t>This is the standard deviation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1285875"/>
          <a:ext cx="6096000" cy="2967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x</a:t>
                      </a:r>
                      <a:r>
                        <a:rPr lang="en-GB" sz="1800" baseline="-25000" dirty="0" smtClean="0"/>
                        <a:t>i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x</a:t>
                      </a:r>
                      <a:r>
                        <a:rPr lang="en-GB" sz="1800" baseline="-25000" dirty="0" smtClean="0"/>
                        <a:t>i </a:t>
                      </a:r>
                      <a:r>
                        <a:rPr lang="en-GB" sz="1800" baseline="0" dirty="0" smtClean="0"/>
                        <a:t> - x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(x</a:t>
                      </a:r>
                      <a:r>
                        <a:rPr lang="en-GB" sz="1800" baseline="-25000" dirty="0" smtClean="0"/>
                        <a:t>i </a:t>
                      </a:r>
                      <a:r>
                        <a:rPr lang="en-GB" sz="1800" baseline="0" dirty="0" smtClean="0"/>
                        <a:t> - x)</a:t>
                      </a:r>
                      <a:r>
                        <a:rPr lang="en-GB" sz="1800" baseline="30000" dirty="0" smtClean="0"/>
                        <a:t>2</a:t>
                      </a:r>
                      <a:endParaRPr lang="en-GB" sz="18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            -3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             </a:t>
                      </a:r>
                      <a:r>
                        <a:rPr lang="en-GB" sz="1800" dirty="0" smtClean="0"/>
                        <a:t> 9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-2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4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</a:t>
                      </a:r>
                      <a:r>
                        <a:rPr lang="en-GB" sz="1800" baseline="0" dirty="0" smtClean="0"/>
                        <a:t> 0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0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             0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0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</a:t>
                      </a:r>
                      <a:r>
                        <a:rPr lang="en-GB" sz="1800" baseline="0" dirty="0" smtClean="0"/>
                        <a:t> 1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1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2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 4  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     2</a:t>
                      </a:r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              4</a:t>
                      </a:r>
                      <a:endParaRPr lang="en-GB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286250" y="1357313"/>
            <a:ext cx="2143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286500" y="1357313"/>
            <a:ext cx="2143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50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543800" cy="1295400"/>
          </a:xfrm>
        </p:spPr>
        <p:txBody>
          <a:bodyPr/>
          <a:lstStyle/>
          <a:p>
            <a:r>
              <a:rPr lang="en-GB" dirty="0" smtClean="0"/>
              <a:t>1, 3, 6, 6, 7, 12, 14 	mean = 7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6, 6, 6, 7, 8, 8, 8 	mean =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first set has a standard deviation of </a:t>
            </a:r>
            <a:r>
              <a:rPr lang="en-GB" sz="3200" b="1" dirty="0" smtClean="0"/>
              <a:t>4.62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second set has a standard deviation of </a:t>
            </a:r>
            <a:r>
              <a:rPr lang="en-GB" sz="3600" b="1" dirty="0" smtClean="0"/>
              <a:t>1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4483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0571" y="1213811"/>
            <a:ext cx="3773715" cy="9334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Standard Deviation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Estimate vs Population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0571" y="2358037"/>
            <a:ext cx="3646715" cy="748553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To be able to recall the method of standard deviation 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To see the derivative in each form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To be able to determine the best method to calculate standard deviation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815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Deviation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8474" y="1687286"/>
                <a:ext cx="7556313" cy="4144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2400" dirty="0" smtClean="0"/>
                  <a:t>From a sample (unbiased estimate)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sz="2400" dirty="0" smtClean="0"/>
                  <a:t>        OR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den>
                        </m:f>
                      </m:e>
                    </m:rad>
                  </m:oMath>
                </a14:m>
                <a:endParaRPr lang="en-GB" sz="2400" dirty="0" smtClean="0"/>
              </a:p>
              <a:p>
                <a:pPr marL="0" indent="0">
                  <a:buNone/>
                </a:pPr>
                <a:endParaRPr lang="en-GB" sz="2400" dirty="0"/>
              </a:p>
              <a:p>
                <a:pPr marL="0" indent="0">
                  <a:buNone/>
                </a:pPr>
                <a:r>
                  <a:rPr lang="en-GB" sz="2400" dirty="0" smtClean="0"/>
                  <a:t>For a population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sz="2400" dirty="0" smtClean="0"/>
                  <a:t>	or 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8474" y="1687286"/>
                <a:ext cx="7556313" cy="4144963"/>
              </a:xfrm>
              <a:blipFill>
                <a:blip r:embed="rId2"/>
                <a:stretch>
                  <a:fillRect l="-1291" t="-13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021977" y="4264743"/>
            <a:ext cx="31220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You need to be happy with all of these!!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03307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should we use?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015239"/>
              </p:ext>
            </p:extLst>
          </p:nvPr>
        </p:nvGraphicFramePr>
        <p:xfrm>
          <a:off x="5821491" y="248979"/>
          <a:ext cx="1125039" cy="229717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25039">
                  <a:extLst>
                    <a:ext uri="{9D8B030D-6E8A-4147-A177-3AD203B41FA5}">
                      <a16:colId xmlns:a16="http://schemas.microsoft.com/office/drawing/2014/main" val="1321043058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Sample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04734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782194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461073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321006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33970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73827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506667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13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03863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240138"/>
              </p:ext>
            </p:extLst>
          </p:nvPr>
        </p:nvGraphicFramePr>
        <p:xfrm>
          <a:off x="7754166" y="248979"/>
          <a:ext cx="1125039" cy="485521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25039">
                  <a:extLst>
                    <a:ext uri="{9D8B030D-6E8A-4147-A177-3AD203B41FA5}">
                      <a16:colId xmlns:a16="http://schemas.microsoft.com/office/drawing/2014/main" val="1321043058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Pack</a:t>
                      </a:r>
                      <a:r>
                        <a:rPr lang="en-GB" sz="1200" kern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of Wolves Size in a Zoo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04734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782194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461073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321006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33970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73827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506667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038632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389554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664650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063959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88526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202808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316676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395712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20284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01010" y="5594711"/>
                <a:ext cx="8778429" cy="763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=68.4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𝑠𝑎𝑚𝑝𝑙𝑒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50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𝑝𝑒𝑛𝑠𝑖𝑜𝑛𝑒𝑟𝑠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𝑎𝑙𝑐𝑜h𝑜𝑙𝑖𝑐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𝑑𝑟𝑖𝑛𝑘𝑠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𝑐𝑜𝑛𝑠𝑢𝑚𝑝𝑡𝑖𝑜𝑛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10" y="5594711"/>
                <a:ext cx="8778429" cy="7630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50513"/>
              </p:ext>
            </p:extLst>
          </p:nvPr>
        </p:nvGraphicFramePr>
        <p:xfrm>
          <a:off x="498475" y="3694767"/>
          <a:ext cx="6448055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9611">
                  <a:extLst>
                    <a:ext uri="{9D8B030D-6E8A-4147-A177-3AD203B41FA5}">
                      <a16:colId xmlns:a16="http://schemas.microsoft.com/office/drawing/2014/main" val="1616100165"/>
                    </a:ext>
                  </a:extLst>
                </a:gridCol>
                <a:gridCol w="1289611">
                  <a:extLst>
                    <a:ext uri="{9D8B030D-6E8A-4147-A177-3AD203B41FA5}">
                      <a16:colId xmlns:a16="http://schemas.microsoft.com/office/drawing/2014/main" val="1930063883"/>
                    </a:ext>
                  </a:extLst>
                </a:gridCol>
                <a:gridCol w="1289611">
                  <a:extLst>
                    <a:ext uri="{9D8B030D-6E8A-4147-A177-3AD203B41FA5}">
                      <a16:colId xmlns:a16="http://schemas.microsoft.com/office/drawing/2014/main" val="3345352322"/>
                    </a:ext>
                  </a:extLst>
                </a:gridCol>
                <a:gridCol w="1289611">
                  <a:extLst>
                    <a:ext uri="{9D8B030D-6E8A-4147-A177-3AD203B41FA5}">
                      <a16:colId xmlns:a16="http://schemas.microsoft.com/office/drawing/2014/main" val="3396547004"/>
                    </a:ext>
                  </a:extLst>
                </a:gridCol>
                <a:gridCol w="1289611">
                  <a:extLst>
                    <a:ext uri="{9D8B030D-6E8A-4147-A177-3AD203B41FA5}">
                      <a16:colId xmlns:a16="http://schemas.microsoft.com/office/drawing/2014/main" val="322589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7&lt; x &lt;8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8&lt; x &lt;9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9&lt; x &lt;10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10&lt; x &lt;11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11&lt; x &lt;12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47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2214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9263" y="1614506"/>
                <a:ext cx="4521145" cy="1233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A census is take in a village of 1000 residents about the spread of ages. They are summarised with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GB" b="0" i="1" smtClean="0">
                        <a:latin typeface="Cambria Math" panose="02040503050406030204" pitchFamily="18" charset="0"/>
                      </a:rPr>
                      <m:t>=47000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𝑎𝑛𝑑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nary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2900000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63" y="1614506"/>
                <a:ext cx="4521145" cy="1233864"/>
              </a:xfrm>
              <a:prstGeom prst="rect">
                <a:avLst/>
              </a:prstGeom>
              <a:blipFill>
                <a:blip r:embed="rId3"/>
                <a:stretch>
                  <a:fillRect l="-1215" t="-2970" b="-55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41535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should we use?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821491" y="248979"/>
          <a:ext cx="1125039" cy="229717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25039">
                  <a:extLst>
                    <a:ext uri="{9D8B030D-6E8A-4147-A177-3AD203B41FA5}">
                      <a16:colId xmlns:a16="http://schemas.microsoft.com/office/drawing/2014/main" val="1321043058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Sample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04734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782194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461073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321006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33970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73827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506667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13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03863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754166" y="248979"/>
          <a:ext cx="1125039" cy="485521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25039">
                  <a:extLst>
                    <a:ext uri="{9D8B030D-6E8A-4147-A177-3AD203B41FA5}">
                      <a16:colId xmlns:a16="http://schemas.microsoft.com/office/drawing/2014/main" val="1321043058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Pack</a:t>
                      </a:r>
                      <a:r>
                        <a:rPr lang="en-GB" sz="1200" kern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of Wolves Size in a Zoo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04734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782194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461073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321006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33970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73827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506667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038632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389554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664650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063959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88526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202808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316676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395712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20284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01010" y="5594711"/>
                <a:ext cx="8778429" cy="763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=68.4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𝑠𝑎𝑚𝑝𝑙𝑒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50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𝑝𝑒𝑛𝑠𝑖𝑜𝑛𝑒𝑟𝑠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𝑎𝑙𝑐𝑜h𝑜𝑙𝑖𝑐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𝑑𝑟𝑖𝑛𝑘𝑠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𝑐𝑜𝑛𝑠𝑢𝑚𝑝𝑡𝑖𝑜𝑛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10" y="5594711"/>
                <a:ext cx="8778429" cy="7630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8475" y="3694767"/>
          <a:ext cx="6448055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9611">
                  <a:extLst>
                    <a:ext uri="{9D8B030D-6E8A-4147-A177-3AD203B41FA5}">
                      <a16:colId xmlns:a16="http://schemas.microsoft.com/office/drawing/2014/main" val="1616100165"/>
                    </a:ext>
                  </a:extLst>
                </a:gridCol>
                <a:gridCol w="1289611">
                  <a:extLst>
                    <a:ext uri="{9D8B030D-6E8A-4147-A177-3AD203B41FA5}">
                      <a16:colId xmlns:a16="http://schemas.microsoft.com/office/drawing/2014/main" val="1930063883"/>
                    </a:ext>
                  </a:extLst>
                </a:gridCol>
                <a:gridCol w="1289611">
                  <a:extLst>
                    <a:ext uri="{9D8B030D-6E8A-4147-A177-3AD203B41FA5}">
                      <a16:colId xmlns:a16="http://schemas.microsoft.com/office/drawing/2014/main" val="3345352322"/>
                    </a:ext>
                  </a:extLst>
                </a:gridCol>
                <a:gridCol w="1289611">
                  <a:extLst>
                    <a:ext uri="{9D8B030D-6E8A-4147-A177-3AD203B41FA5}">
                      <a16:colId xmlns:a16="http://schemas.microsoft.com/office/drawing/2014/main" val="3396547004"/>
                    </a:ext>
                  </a:extLst>
                </a:gridCol>
                <a:gridCol w="1289611">
                  <a:extLst>
                    <a:ext uri="{9D8B030D-6E8A-4147-A177-3AD203B41FA5}">
                      <a16:colId xmlns:a16="http://schemas.microsoft.com/office/drawing/2014/main" val="322589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7&lt; x &lt;8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8&lt; x &lt;9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9&lt; x &lt;10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10&lt; x &lt;11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11&lt; x &lt;12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47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2214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9263" y="1614506"/>
                <a:ext cx="4521145" cy="1233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A census is take in a village of 1000 residents about the spread of ages. They are summarised with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GB" b="0" i="1" smtClean="0">
                        <a:latin typeface="Cambria Math" panose="02040503050406030204" pitchFamily="18" charset="0"/>
                      </a:rPr>
                      <m:t>=47000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𝑎𝑛𝑑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nary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2900000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63" y="1614506"/>
                <a:ext cx="4521145" cy="1233864"/>
              </a:xfrm>
              <a:prstGeom prst="rect">
                <a:avLst/>
              </a:prstGeom>
              <a:blipFill>
                <a:blip r:embed="rId3"/>
                <a:stretch>
                  <a:fillRect l="-1215" t="-2970" b="-55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" name="Picture 2" descr="Image result for calculator new a level maths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96" r="24686"/>
          <a:stretch/>
        </p:blipFill>
        <p:spPr bwMode="auto">
          <a:xfrm rot="1727917">
            <a:off x="6643971" y="3894985"/>
            <a:ext cx="605118" cy="120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8406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046440"/>
            <a:chOff x="0" y="0"/>
            <a:chExt cx="9144000" cy="1046440"/>
          </a:xfrm>
        </p:grpSpPr>
        <p:sp>
          <p:nvSpPr>
            <p:cNvPr id="15" name="TextBox 32"/>
            <p:cNvSpPr txBox="1"/>
            <p:nvPr/>
          </p:nvSpPr>
          <p:spPr>
            <a:xfrm>
              <a:off x="0" y="0"/>
              <a:ext cx="9142856" cy="10464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400" dirty="0"/>
            </a:p>
            <a:p>
              <a:r>
                <a:rPr lang="en-GB" sz="3200" b="1" dirty="0"/>
                <a:t>MODE 6</a:t>
              </a:r>
              <a:r>
                <a:rPr lang="en-GB" sz="3200" dirty="0"/>
                <a:t>: Statistics</a:t>
              </a:r>
            </a:p>
            <a:p>
              <a:r>
                <a:rPr lang="en-GB" sz="1600" dirty="0"/>
                <a:t> </a:t>
              </a:r>
              <a:endParaRPr lang="en-GB" sz="11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144" y="1046440"/>
              <a:ext cx="9142856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hlinkClick r:id="rId2" action="ppaction://hlinksldjump"/>
          </p:cNvPr>
          <p:cNvSpPr/>
          <p:nvPr/>
        </p:nvSpPr>
        <p:spPr>
          <a:xfrm>
            <a:off x="7380312" y="336872"/>
            <a:ext cx="1512168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&lt; Return</a:t>
            </a:r>
          </a:p>
        </p:txBody>
      </p:sp>
      <p:sp>
        <p:nvSpPr>
          <p:cNvPr id="7" name="Rectangle 6"/>
          <p:cNvSpPr/>
          <p:nvPr/>
        </p:nvSpPr>
        <p:spPr>
          <a:xfrm>
            <a:off x="286206" y="1471498"/>
            <a:ext cx="3709730" cy="9361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/>
              <a:t>Single Variable (X)</a:t>
            </a:r>
          </a:p>
          <a:p>
            <a:r>
              <a:rPr lang="en-GB" sz="1400" dirty="0"/>
              <a:t>Use when you have just one variable, e.g. height, weight, shoe size.</a:t>
            </a:r>
            <a:endParaRPr lang="en-GB" b="1" dirty="0"/>
          </a:p>
        </p:txBody>
      </p:sp>
      <p:sp>
        <p:nvSpPr>
          <p:cNvPr id="8" name="Rectangle 7"/>
          <p:cNvSpPr/>
          <p:nvPr/>
        </p:nvSpPr>
        <p:spPr>
          <a:xfrm>
            <a:off x="4211960" y="1464721"/>
            <a:ext cx="4736096" cy="9361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/>
              <a:t>Two Variables (X, Y)</a:t>
            </a:r>
          </a:p>
          <a:p>
            <a:r>
              <a:rPr lang="en-GB" sz="1400" dirty="0"/>
              <a:t>Use when you have a scatter diagram, e.g. hours revised against test score.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0800" y="1095389"/>
            <a:ext cx="1746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Select a mode:</a:t>
            </a:r>
          </a:p>
        </p:txBody>
      </p:sp>
      <p:sp>
        <p:nvSpPr>
          <p:cNvPr id="4" name="Rectangle 3"/>
          <p:cNvSpPr/>
          <p:nvPr/>
        </p:nvSpPr>
        <p:spPr>
          <a:xfrm>
            <a:off x="286206" y="2407602"/>
            <a:ext cx="3709730" cy="43337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211959" y="2407602"/>
            <a:ext cx="4736097" cy="34520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68009" y="2559040"/>
              <a:ext cx="619615" cy="152400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1961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14988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65867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43555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7288235"/>
                  </p:ext>
                </p:extLst>
              </p:nvPr>
            </p:nvGraphicFramePr>
            <p:xfrm>
              <a:off x="568009" y="2559040"/>
              <a:ext cx="619615" cy="152400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19615"/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80" t="-2000" r="-3922" b="-422000"/>
                          </a:stretch>
                        </a:blipFill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GB" sz="1400" dirty="0" smtClean="0"/>
                            <a:t>2</a:t>
                          </a:r>
                          <a:endParaRPr lang="en-GB" sz="14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GB" sz="1400" dirty="0" smtClean="0"/>
                            <a:t>3</a:t>
                          </a:r>
                          <a:endParaRPr lang="en-GB" sz="14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GB" sz="1400" dirty="0" smtClean="0"/>
                            <a:t>5</a:t>
                          </a:r>
                          <a:endParaRPr lang="en-GB" sz="14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GB" sz="1400" dirty="0" smtClean="0"/>
                            <a:t>5</a:t>
                          </a:r>
                          <a:endParaRPr lang="en-GB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31640" y="2559040"/>
                <a:ext cx="252028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To enter your data, enter each value and press = after each.</a:t>
                </a:r>
              </a:p>
              <a:p>
                <a:r>
                  <a:rPr lang="en-GB" sz="1200" dirty="0"/>
                  <a:t>If you want a frequency column, press [SHIFT]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1200" dirty="0"/>
                  <a:t> [SETUP], scroll down to Statistics, then turn Frequency on. This setting will be saved for future use.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559040"/>
                <a:ext cx="2520280" cy="1384995"/>
              </a:xfrm>
              <a:prstGeom prst="rect">
                <a:avLst/>
              </a:prstGeom>
              <a:blipFill>
                <a:blip r:embed="rId4"/>
                <a:stretch>
                  <a:fillRect t="-441" b="-26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7107" y="4234478"/>
                <a:ext cx="3427927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While entering data, </a:t>
                </a:r>
                <a:r>
                  <a:rPr lang="en-GB" sz="1050" dirty="0"/>
                  <a:t>press</a:t>
                </a:r>
                <a:r>
                  <a:rPr lang="en-GB" sz="1200" dirty="0"/>
                  <a:t> OPTN then choose “1-Variable </a:t>
                </a:r>
                <a:r>
                  <a:rPr lang="en-GB" sz="1200" dirty="0" err="1"/>
                  <a:t>Calc</a:t>
                </a:r>
                <a:r>
                  <a:rPr lang="en-GB" sz="1200" dirty="0"/>
                  <a:t>”. This will give you </a:t>
                </a:r>
                <a:r>
                  <a:rPr lang="en-GB" sz="1200" b="1" u="sng" dirty="0"/>
                  <a:t>all</a:t>
                </a:r>
                <a:r>
                  <a:rPr lang="en-GB" sz="1200" dirty="0"/>
                  <a:t> key statistics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sz="1200" b="0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GB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2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GB" sz="1200" b="0" i="0" dirty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sz="1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b="0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12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GB" sz="1200" dirty="0"/>
                  <a:t>, etc.) at the same time.</a:t>
                </a:r>
              </a:p>
              <a:p>
                <a:endParaRPr lang="en-GB" sz="1200" dirty="0"/>
              </a:p>
              <a:p>
                <a:r>
                  <a:rPr lang="en-GB" sz="1200" dirty="0"/>
                  <a:t>Press AC to enter calculation mode. From here you can construct a statistic expression yourself, e.g.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2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200" dirty="0"/>
                  <a:t>. Press OPTN and scroll down to insert symbols such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2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/>
                  <a:t> into your calculation. Summations are found in the ‘Summation’ submenu,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sz="12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GB" sz="1200" dirty="0"/>
                  <a:t> in the ‘Variable’ menu.</a:t>
                </a:r>
              </a:p>
              <a:p>
                <a:r>
                  <a:rPr lang="en-GB" sz="1200" dirty="0"/>
                  <a:t>You can press OPTN then ‘Data’ to update your table.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07" y="4234478"/>
                <a:ext cx="3427927" cy="2492990"/>
              </a:xfrm>
              <a:prstGeom prst="rect">
                <a:avLst/>
              </a:prstGeom>
              <a:blipFill>
                <a:blip r:embed="rId5"/>
                <a:stretch>
                  <a:fillRect t="-244" r="-890" b="-9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440416" y="2513283"/>
              <a:ext cx="619616" cy="152400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3098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80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4988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65867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43555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6275516"/>
                  </p:ext>
                </p:extLst>
              </p:nvPr>
            </p:nvGraphicFramePr>
            <p:xfrm>
              <a:off x="4440416" y="2513283"/>
              <a:ext cx="619616" cy="152400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309808"/>
                    <a:gridCol w="309808"/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923" t="-2000" r="-105769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03922" t="-2000" r="-7843" b="-422000"/>
                          </a:stretch>
                        </a:blipFill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GB" sz="1400" dirty="0" smtClean="0"/>
                            <a:t>1</a:t>
                          </a:r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 smtClean="0"/>
                            <a:t>3</a:t>
                          </a:r>
                          <a:endParaRPr lang="en-GB" sz="14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GB" sz="1400" dirty="0" smtClean="0"/>
                            <a:t>2</a:t>
                          </a:r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 smtClean="0"/>
                            <a:t>6</a:t>
                          </a:r>
                          <a:endParaRPr lang="en-GB" sz="14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GB" sz="1400" dirty="0" smtClean="0"/>
                            <a:t>3</a:t>
                          </a:r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 smtClean="0"/>
                            <a:t>5</a:t>
                          </a:r>
                          <a:endParaRPr lang="en-GB" sz="1400" dirty="0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GB" sz="1400" dirty="0" smtClean="0"/>
                            <a:t>4</a:t>
                          </a:r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 smtClean="0"/>
                            <a:t>8</a:t>
                          </a:r>
                          <a:endParaRPr lang="en-GB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73418" y="2549710"/>
                <a:ext cx="335902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At A Level, when there are two variables, we measure </a:t>
                </a:r>
                <a:r>
                  <a:rPr lang="en-GB" sz="1200" i="1" dirty="0"/>
                  <a:t>linear</a:t>
                </a:r>
                <a:r>
                  <a:rPr lang="en-GB" sz="1200" dirty="0"/>
                  <a:t> correlation or use </a:t>
                </a:r>
                <a:r>
                  <a:rPr lang="en-GB" sz="1200" i="1" dirty="0"/>
                  <a:t>linear</a:t>
                </a:r>
                <a:r>
                  <a:rPr lang="en-GB" sz="1200" dirty="0"/>
                  <a:t> regression. Thus choose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𝑏𝑥</m:t>
                    </m:r>
                  </m:oMath>
                </a14:m>
                <a:r>
                  <a:rPr lang="en-GB" sz="1200" dirty="0"/>
                  <a:t>.</a:t>
                </a:r>
              </a:p>
              <a:p>
                <a:r>
                  <a:rPr lang="en-GB" sz="1200" dirty="0"/>
                  <a:t>Enter the left table in a similar manner (if you have a frequency column, the value will default to 1).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418" y="2549710"/>
                <a:ext cx="3359021" cy="1200329"/>
              </a:xfrm>
              <a:prstGeom prst="rect">
                <a:avLst/>
              </a:prstGeom>
              <a:blipFill>
                <a:blip r:embed="rId7"/>
                <a:stretch>
                  <a:fillRect l="-181" r="-18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54006" y="4077873"/>
                <a:ext cx="4473160" cy="1800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Again, while entering data, press OPTN then choose “2-Variable </a:t>
                </a:r>
                <a:r>
                  <a:rPr lang="en-GB" sz="1200" dirty="0" err="1"/>
                  <a:t>Calc</a:t>
                </a:r>
                <a:r>
                  <a:rPr lang="en-GB" sz="1200" dirty="0"/>
                  <a:t>” to obtain a list of all statistics such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2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GB" sz="12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GB" sz="1200" dirty="0"/>
                  <a:t>, etc. or “Regression </a:t>
                </a:r>
                <a:r>
                  <a:rPr lang="en-GB" sz="1200" dirty="0" err="1"/>
                  <a:t>Calc</a:t>
                </a:r>
                <a:r>
                  <a:rPr lang="en-GB" sz="1200" dirty="0"/>
                  <a:t>” to obtain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/>
                  <a:t> (i.e. the coefficients of your line of best fit and the PMCC).</a:t>
                </a:r>
              </a:p>
              <a:p>
                <a:endParaRPr lang="en-GB" sz="1100" dirty="0"/>
              </a:p>
              <a:p>
                <a:r>
                  <a:rPr lang="en-GB" sz="1200" dirty="0"/>
                  <a:t>Again, pressing AC allows you to construct a statistical calculation yourself. In OPTN, there is an additional ‘Regression’ menu allowing you to insert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200" dirty="0"/>
                  <a:t> and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200" dirty="0"/>
                  <a:t> into your calculation.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006" y="4077873"/>
                <a:ext cx="4473160" cy="1800493"/>
              </a:xfrm>
              <a:prstGeom prst="rect">
                <a:avLst/>
              </a:prstGeom>
              <a:blipFill>
                <a:blip r:embed="rId8"/>
                <a:stretch>
                  <a:fillRect t="-339" r="-9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13380" y="5948599"/>
                <a:ext cx="4734675" cy="76944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100" dirty="0"/>
                  <a:t>While we can use the Distribution mode to get z-values for the normal distribution, we can also do so here. To get for example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&lt;1)</m:t>
                    </m:r>
                  </m:oMath>
                </a14:m>
                <a:r>
                  <a:rPr lang="en-GB" sz="1100" dirty="0"/>
                  <a:t>, press OPTN, scroll down, choose “Norm </a:t>
                </a:r>
                <a:r>
                  <a:rPr lang="en-GB" sz="1100" dirty="0" err="1"/>
                  <a:t>Dist</a:t>
                </a:r>
                <a:r>
                  <a:rPr lang="en-GB" sz="1100" dirty="0"/>
                  <a:t>”, choose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1100" dirty="0"/>
                  <a:t>, then enter 1 and close the bracket. This will give 0.84134.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380" y="5948599"/>
                <a:ext cx="4734675" cy="769441"/>
              </a:xfrm>
              <a:prstGeom prst="rect">
                <a:avLst/>
              </a:prstGeom>
              <a:blipFill rotWithShape="0">
                <a:blip r:embed="rId9"/>
                <a:stretch>
                  <a:fillRect r="-128" b="-3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9565548"/>
      </p:ext>
    </p:extLst>
  </p:cSld>
  <p:clrMapOvr>
    <a:masterClrMapping/>
  </p:clrMapOvr>
  <p:transition>
    <p:pull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1112838" y="1446213"/>
          <a:ext cx="191293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4" imgW="1104421" imgH="495085" progId="Equation.3">
                  <p:embed/>
                </p:oleObj>
              </mc:Choice>
              <mc:Fallback>
                <p:oleObj name="Equation" r:id="rId4" imgW="1104421" imgH="495085" progId="Equation.3">
                  <p:embed/>
                  <p:pic>
                    <p:nvPicPr>
                      <p:cNvPr id="460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38" y="1446213"/>
                        <a:ext cx="1912937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5375275" y="5164138"/>
          <a:ext cx="220027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6" imgW="1269449" imgH="482391" progId="Equation.3">
                  <p:embed/>
                </p:oleObj>
              </mc:Choice>
              <mc:Fallback>
                <p:oleObj name="Equation" r:id="rId6" imgW="1269449" imgH="482391" progId="Equation.3">
                  <p:embed/>
                  <p:pic>
                    <p:nvPicPr>
                      <p:cNvPr id="460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5164138"/>
                        <a:ext cx="2200275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3098800" y="1528763"/>
          <a:ext cx="213201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8" imgW="1231366" imgH="444307" progId="Equation.3">
                  <p:embed/>
                </p:oleObj>
              </mc:Choice>
              <mc:Fallback>
                <p:oleObj name="Equation" r:id="rId8" imgW="1231366" imgH="444307" progId="Equation.3">
                  <p:embed/>
                  <p:pic>
                    <p:nvPicPr>
                      <p:cNvPr id="460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1528763"/>
                        <a:ext cx="2132013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3708400" y="5199063"/>
          <a:ext cx="146208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10" imgW="812447" imgH="431613" progId="Equation.3">
                  <p:embed/>
                </p:oleObj>
              </mc:Choice>
              <mc:Fallback>
                <p:oleObj name="Equation" r:id="rId10" imgW="812447" imgH="431613" progId="Equation.3">
                  <p:embed/>
                  <p:pic>
                    <p:nvPicPr>
                      <p:cNvPr id="4608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199063"/>
                        <a:ext cx="1462088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3708400" y="2419350"/>
          <a:ext cx="2328863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12" imgW="1295400" imgH="660400" progId="Equation.3">
                  <p:embed/>
                </p:oleObj>
              </mc:Choice>
              <mc:Fallback>
                <p:oleObj name="Equation" r:id="rId12" imgW="1295400" imgH="660400" progId="Equation.3">
                  <p:embed/>
                  <p:pic>
                    <p:nvPicPr>
                      <p:cNvPr id="4608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419350"/>
                        <a:ext cx="2328863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0" name="Object 10"/>
          <p:cNvGraphicFramePr>
            <a:graphicFrameLocks noChangeAspect="1"/>
          </p:cNvGraphicFramePr>
          <p:nvPr/>
        </p:nvGraphicFramePr>
        <p:xfrm>
          <a:off x="3708400" y="3332163"/>
          <a:ext cx="31051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14" imgW="1727200" imgH="431800" progId="Equation.3">
                  <p:embed/>
                </p:oleObj>
              </mc:Choice>
              <mc:Fallback>
                <p:oleObj name="Equation" r:id="rId14" imgW="1727200" imgH="431800" progId="Equation.3">
                  <p:embed/>
                  <p:pic>
                    <p:nvPicPr>
                      <p:cNvPr id="460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332163"/>
                        <a:ext cx="310515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1" name="Object 11"/>
          <p:cNvGraphicFramePr>
            <a:graphicFrameLocks noChangeAspect="1"/>
          </p:cNvGraphicFramePr>
          <p:nvPr/>
        </p:nvGraphicFramePr>
        <p:xfrm>
          <a:off x="3708400" y="4297363"/>
          <a:ext cx="21701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16" imgW="1206500" imgH="431800" progId="Equation.3">
                  <p:embed/>
                </p:oleObj>
              </mc:Choice>
              <mc:Fallback>
                <p:oleObj name="Equation" r:id="rId16" imgW="1206500" imgH="431800" progId="Equation.3">
                  <p:embed/>
                  <p:pic>
                    <p:nvPicPr>
                      <p:cNvPr id="4609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297363"/>
                        <a:ext cx="217011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5" name="Text Box 12"/>
          <p:cNvSpPr txBox="1">
            <a:spLocks noChangeArrowheads="1"/>
          </p:cNvSpPr>
          <p:nvPr/>
        </p:nvSpPr>
        <p:spPr bwMode="auto">
          <a:xfrm>
            <a:off x="1981200" y="241300"/>
            <a:ext cx="5156200" cy="5794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/>
              <a:t>Standard Deviation Rule v2</a:t>
            </a: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125446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4, 5, 7, 7, 8, 9, 9</a:t>
            </a:r>
            <a:r>
              <a:rPr lang="en-GB" smtClean="0"/>
              <a:t>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First of all we add up all the numbers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			</a:t>
            </a:r>
            <a:r>
              <a:rPr lang="en-GB" dirty="0" smtClean="0">
                <a:solidFill>
                  <a:schemeClr val="hlink"/>
                </a:solidFill>
              </a:rPr>
              <a:t>4+5+7+7+8+9+9 = 49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Then divide by how many numbers are in the set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				</a:t>
            </a:r>
            <a:r>
              <a:rPr lang="en-GB" dirty="0" smtClean="0">
                <a:solidFill>
                  <a:schemeClr val="hlink"/>
                </a:solidFill>
              </a:rPr>
              <a:t>49 </a:t>
            </a:r>
            <a:r>
              <a:rPr lang="en-US" dirty="0" smtClean="0">
                <a:solidFill>
                  <a:schemeClr val="hlink"/>
                </a:solidFill>
                <a:cs typeface="Tahoma" pitchFamily="34" charset="0"/>
              </a:rPr>
              <a:t>÷ </a:t>
            </a:r>
            <a:r>
              <a:rPr lang="en-US" dirty="0" smtClean="0">
                <a:solidFill>
                  <a:srgbClr val="FF0000"/>
                </a:solidFill>
                <a:cs typeface="Tahoma" pitchFamily="34" charset="0"/>
              </a:rPr>
              <a:t>7 </a:t>
            </a:r>
            <a:r>
              <a:rPr lang="en-US" dirty="0" smtClean="0">
                <a:solidFill>
                  <a:schemeClr val="hlink"/>
                </a:solidFill>
                <a:cs typeface="Tahoma" pitchFamily="34" charset="0"/>
              </a:rPr>
              <a:t>= 7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olidFill>
                <a:schemeClr val="hlink"/>
              </a:solidFill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cs typeface="Tahoma" pitchFamily="34" charset="0"/>
              </a:rPr>
              <a:t>(there are </a:t>
            </a:r>
            <a:r>
              <a:rPr lang="en-US" dirty="0" smtClean="0">
                <a:solidFill>
                  <a:srgbClr val="FF0000"/>
                </a:solidFill>
                <a:cs typeface="Tahoma" pitchFamily="34" charset="0"/>
              </a:rPr>
              <a:t>7 </a:t>
            </a:r>
            <a:r>
              <a:rPr lang="en-US" dirty="0" smtClean="0">
                <a:cs typeface="Tahoma" pitchFamily="34" charset="0"/>
              </a:rPr>
              <a:t>numbers in this set)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 flipV="1">
            <a:off x="4356100" y="4724400"/>
            <a:ext cx="714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283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475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So the average of this set of numbers is </a:t>
            </a:r>
            <a:r>
              <a:rPr lang="en-GB" dirty="0" smtClean="0">
                <a:solidFill>
                  <a:srgbClr val="0070C0"/>
                </a:solidFill>
              </a:rPr>
              <a:t>7</a:t>
            </a:r>
            <a:r>
              <a:rPr lang="en-GB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But we don’t call it the average, we call it the </a:t>
            </a:r>
            <a:r>
              <a:rPr lang="en-GB" b="1" u="sng" dirty="0" smtClean="0">
                <a:solidFill>
                  <a:srgbClr val="FF0000"/>
                </a:solidFill>
              </a:rPr>
              <a:t>mean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>
              <a:solidFill>
                <a:srgbClr val="00FF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It’s a bit long-winded to use the language “add them all up and divide by how many there are”…….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Let’s put it into mathematical language…..</a:t>
            </a:r>
          </a:p>
        </p:txBody>
      </p:sp>
    </p:spTree>
    <p:extLst>
      <p:ext uri="{BB962C8B-B14F-4D97-AF65-F5344CB8AC3E}">
        <p14:creationId xmlns:p14="http://schemas.microsoft.com/office/powerpoint/2010/main" val="2294391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First of all let’s give “the mean” a symbol:</a:t>
                </a:r>
              </a:p>
              <a:p>
                <a:pPr marL="965200" lvl="3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6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60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GB" sz="6000" dirty="0" smtClean="0"/>
              </a:p>
              <a:p>
                <a:pPr marL="26987" indent="0">
                  <a:buNone/>
                </a:pPr>
                <a:r>
                  <a:rPr lang="en-GB" sz="3200" dirty="0" smtClean="0"/>
                  <a:t>Called x bar</a:t>
                </a:r>
              </a:p>
              <a:p>
                <a:pPr marL="26987" indent="0">
                  <a:buNone/>
                </a:pPr>
                <a:endParaRPr lang="en-GB" sz="3200" dirty="0" smtClean="0"/>
              </a:p>
              <a:p>
                <a:pPr marL="26987" indent="0">
                  <a:buNone/>
                </a:pPr>
                <a:r>
                  <a:rPr lang="en-GB" sz="2800" dirty="0" smtClean="0"/>
                  <a:t>This is what we will call the mean from now on.</a:t>
                </a:r>
                <a:r>
                  <a:rPr lang="en-GB" sz="7000" dirty="0" smtClean="0"/>
                  <a:t>	</a:t>
                </a:r>
                <a:endParaRPr lang="en-GB" sz="7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14" t="-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411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197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Instead of saying “add them all up”</a:t>
            </a:r>
          </a:p>
          <a:p>
            <a:pPr eaLnBrk="1" hangingPunct="1">
              <a:buFont typeface="Wingdings" pitchFamily="2" charset="2"/>
              <a:buNone/>
            </a:pPr>
            <a:endParaRPr lang="en-GB" dirty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We can use the symbol 	</a:t>
            </a:r>
            <a:r>
              <a:rPr lang="el-GR" dirty="0" smtClean="0"/>
              <a:t>Σ</a:t>
            </a: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/>
          </a:p>
          <a:p>
            <a:pPr eaLnBrk="1" hangingPunct="1">
              <a:buFont typeface="Wingdings" pitchFamily="2" charset="2"/>
              <a:buNone/>
            </a:pPr>
            <a:r>
              <a:rPr lang="el-GR" dirty="0" smtClean="0"/>
              <a:t>Σ</a:t>
            </a:r>
            <a:r>
              <a:rPr lang="en-GB" dirty="0" smtClean="0"/>
              <a:t> is a Greek letter called sigma</a:t>
            </a:r>
          </a:p>
          <a:p>
            <a:pPr eaLnBrk="1" hangingPunct="1">
              <a:buFont typeface="Wingdings" pitchFamily="2" charset="2"/>
              <a:buNone/>
            </a:pPr>
            <a:endParaRPr lang="en-GB" dirty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It means “sum of”</a:t>
            </a:r>
          </a:p>
          <a:p>
            <a:pPr eaLnBrk="1" hangingPunct="1">
              <a:buFont typeface="Wingdings" pitchFamily="2" charset="2"/>
              <a:buNone/>
            </a:pPr>
            <a:endParaRPr lang="en-GB" dirty="0"/>
          </a:p>
          <a:p>
            <a:pPr algn="ctr" eaLnBrk="1" hangingPunct="1">
              <a:buFont typeface="Wingdings" pitchFamily="2" charset="2"/>
              <a:buNone/>
            </a:pPr>
            <a:r>
              <a:rPr lang="en-GB" sz="7200" dirty="0" smtClean="0"/>
              <a:t>Σ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88519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8625"/>
            <a:ext cx="8229600" cy="57023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What is it we want to add up?</a:t>
            </a:r>
          </a:p>
          <a:p>
            <a:pPr eaLnBrk="1" hangingPunct="1">
              <a:buFont typeface="Wingdings" pitchFamily="2" charset="2"/>
              <a:buNone/>
            </a:pPr>
            <a:endParaRPr lang="en-GB" baseline="-25000" dirty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“Each number”</a:t>
            </a:r>
          </a:p>
          <a:p>
            <a:pPr eaLnBrk="1" hangingPunct="1">
              <a:buFont typeface="Wingdings" pitchFamily="2" charset="2"/>
              <a:buNone/>
            </a:pPr>
            <a:endParaRPr lang="en-GB" dirty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Let’s call “each number” x</a:t>
            </a:r>
            <a:r>
              <a:rPr lang="en-GB" baseline="-25000" dirty="0" smtClean="0"/>
              <a:t>i</a:t>
            </a:r>
            <a:r>
              <a:rPr lang="en-GB" dirty="0" smtClean="0"/>
              <a:t> </a:t>
            </a:r>
            <a:endParaRPr lang="en-GB" baseline="-25000" dirty="0" smtClean="0"/>
          </a:p>
          <a:p>
            <a:pPr algn="ctr" eaLnBrk="1" hangingPunct="1">
              <a:buFont typeface="Wingdings" pitchFamily="2" charset="2"/>
              <a:buNone/>
            </a:pPr>
            <a:endParaRPr lang="en-GB" baseline="-25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so we can write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sz="4700" dirty="0" smtClean="0">
                <a:solidFill>
                  <a:srgbClr val="FF0000"/>
                </a:solidFill>
                <a:cs typeface="Tahoma" pitchFamily="34" charset="0"/>
              </a:rPr>
              <a:t>∑ x</a:t>
            </a:r>
            <a:r>
              <a:rPr lang="en-GB" sz="4700" baseline="-25000" dirty="0" smtClean="0">
                <a:solidFill>
                  <a:srgbClr val="FF0000"/>
                </a:solidFill>
                <a:cs typeface="Tahoma" pitchFamily="34" charset="0"/>
              </a:rPr>
              <a:t>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dirty="0" smtClean="0">
                <a:solidFill>
                  <a:srgbClr val="FF0000"/>
                </a:solidFill>
                <a:cs typeface="Tahoma" pitchFamily="34" charset="0"/>
              </a:rPr>
              <a:t>∑</a:t>
            </a:r>
            <a:r>
              <a:rPr lang="en-GB" dirty="0" smtClean="0">
                <a:solidFill>
                  <a:srgbClr val="00FF00"/>
                </a:solidFill>
                <a:cs typeface="Tahoma" pitchFamily="34" charset="0"/>
              </a:rPr>
              <a:t> </a:t>
            </a:r>
            <a:r>
              <a:rPr lang="en-GB" dirty="0" smtClean="0">
                <a:cs typeface="Tahoma" pitchFamily="34" charset="0"/>
              </a:rPr>
              <a:t>or “</a:t>
            </a:r>
            <a:r>
              <a:rPr lang="en-GB" dirty="0" smtClean="0">
                <a:solidFill>
                  <a:srgbClr val="FF0000"/>
                </a:solidFill>
                <a:cs typeface="Tahoma" pitchFamily="34" charset="0"/>
              </a:rPr>
              <a:t>sigma</a:t>
            </a:r>
            <a:r>
              <a:rPr lang="en-GB" dirty="0" smtClean="0">
                <a:cs typeface="Tahoma" pitchFamily="34" charset="0"/>
              </a:rPr>
              <a:t>” means sum of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dirty="0" smtClean="0">
                <a:cs typeface="Tahoma" pitchFamily="34" charset="0"/>
              </a:rPr>
              <a:t>(or add them up)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sz="4700" dirty="0" smtClean="0">
                <a:solidFill>
                  <a:srgbClr val="FF0000"/>
                </a:solidFill>
                <a:cs typeface="Tahoma" pitchFamily="34" charset="0"/>
              </a:rPr>
              <a:t>x</a:t>
            </a:r>
            <a:r>
              <a:rPr lang="en-GB" sz="4700" baseline="-25000" dirty="0" smtClean="0">
                <a:solidFill>
                  <a:srgbClr val="FF0000"/>
                </a:solidFill>
                <a:cs typeface="Tahoma" pitchFamily="34" charset="0"/>
              </a:rPr>
              <a:t>i </a:t>
            </a:r>
            <a:r>
              <a:rPr lang="en-GB" dirty="0" smtClean="0">
                <a:cs typeface="Tahoma" pitchFamily="34" charset="0"/>
              </a:rPr>
              <a:t>means each number in the set</a:t>
            </a:r>
            <a:endParaRPr lang="en-GB" sz="4700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0301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300" dirty="0" smtClean="0">
                <a:solidFill>
                  <a:schemeClr val="tx1"/>
                </a:solidFill>
                <a:cs typeface="Tahoma" pitchFamily="34" charset="0"/>
              </a:rPr>
              <a:t>∑ </a:t>
            </a:r>
            <a:r>
              <a:rPr lang="en-GB" sz="5300" dirty="0" smtClean="0">
                <a:solidFill>
                  <a:schemeClr val="hlink"/>
                </a:solidFill>
                <a:cs typeface="Tahoma" pitchFamily="34" charset="0"/>
              </a:rPr>
              <a:t>x</a:t>
            </a:r>
            <a:r>
              <a:rPr lang="en-GB" sz="5300" baseline="-25000" dirty="0" smtClean="0">
                <a:solidFill>
                  <a:schemeClr val="hlink"/>
                </a:solidFill>
                <a:cs typeface="Tahoma" pitchFamily="34" charset="0"/>
              </a:rPr>
              <a:t>i</a:t>
            </a:r>
            <a:r>
              <a:rPr lang="en-GB" sz="5300" baseline="-25000" dirty="0" smtClean="0">
                <a:cs typeface="Tahoma" pitchFamily="34" charset="0"/>
              </a:rPr>
              <a:t/>
            </a:r>
            <a:br>
              <a:rPr lang="en-GB" sz="5300" baseline="-25000" dirty="0" smtClean="0">
                <a:cs typeface="Tahoma" pitchFamily="34" charset="0"/>
              </a:rPr>
            </a:br>
            <a:endParaRPr lang="en-GB" sz="5300" baseline="-25000" dirty="0" smtClean="0">
              <a:cs typeface="Tahom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So now instead of writing “add up all the numbers in the set” we put </a:t>
            </a:r>
            <a:r>
              <a:rPr lang="en-GB" dirty="0" smtClean="0">
                <a:cs typeface="Tahoma" pitchFamily="34" charset="0"/>
              </a:rPr>
              <a:t>∑ </a:t>
            </a:r>
            <a:r>
              <a:rPr lang="en-GB" dirty="0" smtClean="0">
                <a:solidFill>
                  <a:schemeClr val="hlink"/>
                </a:solidFill>
                <a:cs typeface="Tahoma" pitchFamily="34" charset="0"/>
              </a:rPr>
              <a:t>x</a:t>
            </a:r>
            <a:r>
              <a:rPr lang="en-GB" baseline="-25000" dirty="0" smtClean="0">
                <a:solidFill>
                  <a:schemeClr val="hlink"/>
                </a:solidFill>
                <a:cs typeface="Tahoma" pitchFamily="34" charset="0"/>
              </a:rPr>
              <a:t>i</a:t>
            </a:r>
            <a:endParaRPr lang="en-GB" dirty="0" smtClean="0">
              <a:solidFill>
                <a:schemeClr val="hlink"/>
              </a:solidFill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>
                <a:cs typeface="Tahoma" pitchFamily="34" charset="0"/>
              </a:rPr>
              <a:t>What about the next part?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>
                <a:cs typeface="Tahoma" pitchFamily="34" charset="0"/>
              </a:rPr>
              <a:t>“Divide by how many numbers in the set”?</a:t>
            </a:r>
            <a:endParaRPr lang="en-GB" baseline="-25000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301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36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333375"/>
                <a:ext cx="8229600" cy="5762625"/>
              </a:xfrm>
            </p:spPr>
            <p:txBody>
              <a:bodyPr/>
              <a:lstStyle/>
              <a:p>
                <a:pPr eaLnBrk="1" hangingPunct="1">
                  <a:buFont typeface="Wingdings" pitchFamily="2" charset="2"/>
                  <a:buNone/>
                </a:pPr>
                <a:r>
                  <a:rPr lang="en-GB" dirty="0" smtClean="0"/>
                  <a:t>Instead of saying 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GB" dirty="0" smtClean="0"/>
                  <a:t>“Divide by how many numbers there are”</a:t>
                </a:r>
              </a:p>
              <a:p>
                <a:pPr algn="ctr" eaLnBrk="1" hangingPunct="1">
                  <a:buFont typeface="Wingdings" pitchFamily="2" charset="2"/>
                  <a:buNone/>
                </a:pPr>
                <a:r>
                  <a:rPr lang="en-GB" dirty="0" smtClean="0"/>
                  <a:t>We say</a:t>
                </a:r>
              </a:p>
              <a:p>
                <a:pPr algn="ctr" eaLnBrk="1" hangingPunct="1">
                  <a:buFont typeface="Wingdings" pitchFamily="2" charset="2"/>
                  <a:buNone/>
                </a:pPr>
                <a:r>
                  <a:rPr lang="en-GB" dirty="0" smtClean="0"/>
                  <a:t>“divide by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GB" dirty="0" smtClean="0"/>
                  <a:t>”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GB" dirty="0" smtClean="0"/>
                  <a:t>So we now have a formula for calculating 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GB" dirty="0" smtClean="0"/>
                  <a:t>“the mean” of a set of numbers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GB" dirty="0" smtClean="0"/>
                  <a:t>i.e.		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4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48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GB" sz="48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4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GB" sz="4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4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sz="48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en-GB" sz="4800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nary>
                  </m:oMath>
                </a14:m>
                <a:r>
                  <a:rPr lang="en-GB" sz="4800" dirty="0" smtClean="0"/>
                  <a:t>	</a:t>
                </a:r>
                <a:endParaRPr lang="en-GB" sz="4800" baseline="-25000" dirty="0" smtClean="0">
                  <a:solidFill>
                    <a:schemeClr val="hlink"/>
                  </a:solidFill>
                  <a:cs typeface="Tahoma" pitchFamily="34" charset="0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GB" dirty="0" smtClean="0">
                    <a:cs typeface="Tahoma" pitchFamily="34" charset="0"/>
                  </a:rPr>
                  <a:t>					</a:t>
                </a:r>
                <a:endParaRPr lang="en-GB" u="sng" dirty="0" smtClean="0">
                  <a:solidFill>
                    <a:schemeClr val="hlink"/>
                  </a:solidFill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1536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333375"/>
                <a:ext cx="8229600" cy="5762625"/>
              </a:xfrm>
              <a:blipFill rotWithShape="1">
                <a:blip r:embed="rId2"/>
                <a:stretch>
                  <a:fillRect l="-1704" t="-13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3931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13195</TotalTime>
  <Words>1270</Words>
  <Application>Microsoft Office PowerPoint</Application>
  <PresentationFormat>On-screen Show (4:3)</PresentationFormat>
  <Paragraphs>427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Cambria Math</vt:lpstr>
      <vt:lpstr>Rockwell</vt:lpstr>
      <vt:lpstr>Tahoma</vt:lpstr>
      <vt:lpstr>Times New Roman</vt:lpstr>
      <vt:lpstr>Wingdings</vt:lpstr>
      <vt:lpstr>Advantage</vt:lpstr>
      <vt:lpstr>Equation</vt:lpstr>
      <vt:lpstr>Measures of Spread</vt:lpstr>
      <vt:lpstr>PowerPoint Presentation</vt:lpstr>
      <vt:lpstr>4, 5, 7, 7, 8, 9, 9.</vt:lpstr>
      <vt:lpstr>PowerPoint Presentation</vt:lpstr>
      <vt:lpstr>PowerPoint Presentation</vt:lpstr>
      <vt:lpstr>PowerPoint Presentation</vt:lpstr>
      <vt:lpstr>PowerPoint Presentation</vt:lpstr>
      <vt:lpstr>∑ xi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1, 3, 6, 6, 7, 12, 14  mean = 7  6, 6, 6, 7, 8, 8, 8  mean = 7</vt:lpstr>
      <vt:lpstr>Standard Deviation Estimate vs Population</vt:lpstr>
      <vt:lpstr>Standard Deviation</vt:lpstr>
      <vt:lpstr>What should we use?</vt:lpstr>
      <vt:lpstr>What should we use?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Squares, Cubes, Laws of Indices</dc:title>
  <dc:creator>Kayleigh Shaw</dc:creator>
  <cp:lastModifiedBy>Kayleigh Shaw</cp:lastModifiedBy>
  <cp:revision>85</cp:revision>
  <cp:lastPrinted>2017-01-24T10:52:03Z</cp:lastPrinted>
  <dcterms:created xsi:type="dcterms:W3CDTF">2013-09-01T18:45:02Z</dcterms:created>
  <dcterms:modified xsi:type="dcterms:W3CDTF">2017-11-04T08:11:45Z</dcterms:modified>
</cp:coreProperties>
</file>