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4" r:id="rId8"/>
    <p:sldId id="261" r:id="rId9"/>
    <p:sldId id="265" r:id="rId10"/>
    <p:sldId id="268" r:id="rId11"/>
    <p:sldId id="262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6B8-9492-4CBF-A118-32D714D7B4DC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F8F-C212-44F3-BBC8-584823B1D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3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6B8-9492-4CBF-A118-32D714D7B4DC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F8F-C212-44F3-BBC8-584823B1D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4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6B8-9492-4CBF-A118-32D714D7B4DC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F8F-C212-44F3-BBC8-584823B1D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9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6B8-9492-4CBF-A118-32D714D7B4DC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F8F-C212-44F3-BBC8-584823B1D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66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6B8-9492-4CBF-A118-32D714D7B4DC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F8F-C212-44F3-BBC8-584823B1D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3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6B8-9492-4CBF-A118-32D714D7B4DC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F8F-C212-44F3-BBC8-584823B1D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00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6B8-9492-4CBF-A118-32D714D7B4DC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F8F-C212-44F3-BBC8-584823B1D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0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6B8-9492-4CBF-A118-32D714D7B4DC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F8F-C212-44F3-BBC8-584823B1D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36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6B8-9492-4CBF-A118-32D714D7B4DC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F8F-C212-44F3-BBC8-584823B1D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6B8-9492-4CBF-A118-32D714D7B4DC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F8F-C212-44F3-BBC8-584823B1D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6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6B8-9492-4CBF-A118-32D714D7B4DC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F8F-C212-44F3-BBC8-584823B1D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1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E6B8-9492-4CBF-A118-32D714D7B4DC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EF8F-C212-44F3-BBC8-584823B1D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8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263" y="248194"/>
            <a:ext cx="4997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u="sng" dirty="0" smtClean="0"/>
              <a:t>Vectors – Equation of a Line.</a:t>
            </a:r>
            <a:endParaRPr lang="en-GB" sz="3200" b="1" u="sng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384663" y="1005840"/>
            <a:ext cx="13063" cy="25211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014550" y="3056709"/>
            <a:ext cx="3557450" cy="348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14550" y="1110343"/>
            <a:ext cx="3557450" cy="11560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84663" y="2011680"/>
            <a:ext cx="509451" cy="1062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397726" y="1463040"/>
            <a:ext cx="2292531" cy="1611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94114" y="1293223"/>
            <a:ext cx="1779815" cy="5627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87948" y="315763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14550" y="93747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1625" y="2095531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u="sng" dirty="0"/>
              <a:t>r</a:t>
            </a:r>
            <a:endParaRPr lang="en-GB" b="1" i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384663" y="2095217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u="sng" dirty="0" smtClean="0"/>
              <a:t>a</a:t>
            </a:r>
            <a:endParaRPr lang="en-GB" b="1" i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2520029" y="106124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u="sng" dirty="0" smtClean="0"/>
              <a:t>b</a:t>
            </a:r>
            <a:endParaRPr lang="en-GB" b="1" i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812560" y="895481"/>
            <a:ext cx="7379440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Vectors can be used to describe points, lines and planes in 2D and 3D.</a:t>
            </a:r>
          </a:p>
          <a:p>
            <a:endParaRPr lang="en-GB" sz="2800" dirty="0"/>
          </a:p>
          <a:p>
            <a:r>
              <a:rPr lang="en-GB" sz="2800" dirty="0" smtClean="0"/>
              <a:t>Suppose you have a line which passes through a point with position vector </a:t>
            </a:r>
            <a:r>
              <a:rPr lang="en-GB" sz="2800" b="1" i="1" u="sng" dirty="0" smtClean="0"/>
              <a:t>a</a:t>
            </a:r>
            <a:r>
              <a:rPr lang="en-GB" sz="2800" dirty="0" smtClean="0"/>
              <a:t> and is parallel to vector </a:t>
            </a:r>
            <a:r>
              <a:rPr lang="en-GB" sz="2800" b="1" i="1" u="sng" dirty="0" smtClean="0"/>
              <a:t>b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r>
              <a:rPr lang="en-GB" sz="2800" dirty="0" smtClean="0"/>
              <a:t>The general point on this line will have position vector </a:t>
            </a:r>
            <a:r>
              <a:rPr lang="en-GB" sz="2800" b="1" i="1" u="sng" dirty="0" smtClean="0"/>
              <a:t>r</a:t>
            </a:r>
            <a:r>
              <a:rPr lang="en-GB" sz="2800" dirty="0" smtClean="0"/>
              <a:t> where </a:t>
            </a:r>
          </a:p>
          <a:p>
            <a:endParaRPr lang="en-GB" sz="1050" dirty="0"/>
          </a:p>
          <a:p>
            <a:pPr algn="ctr"/>
            <a:r>
              <a:rPr lang="en-GB" sz="2800" b="1" i="1" u="sng" dirty="0" smtClean="0"/>
              <a:t>r</a:t>
            </a:r>
            <a:r>
              <a:rPr lang="en-GB" sz="2800" dirty="0" smtClean="0"/>
              <a:t> = </a:t>
            </a:r>
            <a:r>
              <a:rPr lang="en-GB" sz="2800" b="1" i="1" u="sng" dirty="0" smtClean="0"/>
              <a:t>a</a:t>
            </a:r>
            <a:r>
              <a:rPr lang="en-GB" sz="2800" dirty="0" smtClean="0"/>
              <a:t> + </a:t>
            </a:r>
            <a:r>
              <a:rPr lang="el-GR" sz="2800" dirty="0" smtClean="0"/>
              <a:t>λ</a:t>
            </a:r>
            <a:r>
              <a:rPr lang="en-GB" sz="2800" b="1" i="1" u="sng" dirty="0" smtClean="0"/>
              <a:t>b</a:t>
            </a:r>
          </a:p>
          <a:p>
            <a:endParaRPr lang="en-GB" sz="1050" b="1" i="1" u="sng" dirty="0"/>
          </a:p>
          <a:p>
            <a:r>
              <a:rPr lang="el-GR" sz="2800" dirty="0" smtClean="0"/>
              <a:t>λ</a:t>
            </a:r>
            <a:r>
              <a:rPr lang="en-GB" sz="2800" dirty="0" smtClean="0"/>
              <a:t> is a scalar quantity and determines how far along the line you move.</a:t>
            </a:r>
            <a:endParaRPr lang="en-GB" sz="2800" b="1" i="1" u="sng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755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48895" y="362841"/>
                <a:ext cx="2707857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Line 1: </a:t>
                </a:r>
                <a:r>
                  <a:rPr lang="en-GB" b="1" i="1" u="sng" dirty="0"/>
                  <a:t>r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+ </a:t>
                </a:r>
                <a:r>
                  <a:rPr lang="el-GR" dirty="0"/>
                  <a:t>λ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95" y="362841"/>
                <a:ext cx="2707857" cy="824906"/>
              </a:xfrm>
              <a:prstGeom prst="rect">
                <a:avLst/>
              </a:prstGeom>
              <a:blipFill>
                <a:blip r:embed="rId2"/>
                <a:stretch>
                  <a:fillRect l="-1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48895" y="1801701"/>
                <a:ext cx="2597249" cy="823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Line 2: </a:t>
                </a:r>
                <a:r>
                  <a:rPr lang="en-GB" b="1" i="1" u="sng" dirty="0"/>
                  <a:t>r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+ </a:t>
                </a:r>
                <a:r>
                  <a:rPr lang="el-GR" dirty="0"/>
                  <a:t>μ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95" y="1801701"/>
                <a:ext cx="2597249" cy="823110"/>
              </a:xfrm>
              <a:prstGeom prst="rect">
                <a:avLst/>
              </a:prstGeom>
              <a:blipFill>
                <a:blip r:embed="rId3"/>
                <a:stretch>
                  <a:fillRect l="-1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48895" y="3382307"/>
                <a:ext cx="3948517" cy="978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4"/>
                <a:r>
                  <a:rPr lang="en-GB" dirty="0" smtClean="0"/>
                  <a:t>Line 3: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800" dirty="0"/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95" y="3382307"/>
                <a:ext cx="3948517" cy="978601"/>
              </a:xfrm>
              <a:prstGeom prst="rect">
                <a:avLst/>
              </a:prstGeom>
              <a:blipFill>
                <a:blip r:embed="rId4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94960" y="590627"/>
            <a:ext cx="5199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Decide which of these equations represent the same line.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339634" y="169817"/>
            <a:ext cx="4271555" cy="41910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673" y="1998617"/>
            <a:ext cx="7460783" cy="30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6" y="115194"/>
            <a:ext cx="11564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 2 dimensions, any two lines must be either </a:t>
            </a:r>
            <a:r>
              <a:rPr lang="en-GB" sz="2400" b="1" dirty="0" smtClean="0"/>
              <a:t>parallel</a:t>
            </a:r>
            <a:r>
              <a:rPr lang="en-GB" sz="2400" dirty="0" smtClean="0"/>
              <a:t> or they must </a:t>
            </a:r>
            <a:r>
              <a:rPr lang="en-GB" sz="2400" b="1" dirty="0" smtClean="0"/>
              <a:t>intersect</a:t>
            </a:r>
            <a:r>
              <a:rPr lang="en-GB" sz="2400" dirty="0" smtClean="0"/>
              <a:t> at some point.</a:t>
            </a:r>
          </a:p>
          <a:p>
            <a:endParaRPr lang="en-GB" sz="2400" dirty="0"/>
          </a:p>
          <a:p>
            <a:r>
              <a:rPr lang="en-GB" sz="2400" dirty="0" smtClean="0"/>
              <a:t>In 3 dimensions, this is not the case any more. </a:t>
            </a:r>
            <a:endParaRPr lang="en-GB" sz="2400" dirty="0"/>
          </a:p>
        </p:txBody>
      </p:sp>
      <p:pic>
        <p:nvPicPr>
          <p:cNvPr id="1026" name="Picture 2" descr="Image result for C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15" y="1986189"/>
            <a:ext cx="3253831" cy="292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2557" y="241662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62134" y="237922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1436" y="472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7173" y="468129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2419" y="187309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6240" y="190368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7844" y="405819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6933" y="380731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273602" y="2242422"/>
            <a:ext cx="0" cy="19342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320273" y="2747063"/>
            <a:ext cx="1975212" cy="14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7301" y="1498994"/>
            <a:ext cx="46233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AB &amp; DC are Parallel</a:t>
            </a:r>
          </a:p>
          <a:p>
            <a:endParaRPr lang="en-GB" sz="2400" dirty="0"/>
          </a:p>
          <a:p>
            <a:r>
              <a:rPr lang="en-GB" sz="2400" dirty="0" smtClean="0"/>
              <a:t>AB &amp; AD intersect at Point A</a:t>
            </a:r>
          </a:p>
          <a:p>
            <a:endParaRPr lang="en-GB" sz="2400" dirty="0"/>
          </a:p>
          <a:p>
            <a:r>
              <a:rPr lang="en-GB" sz="2400" dirty="0" smtClean="0"/>
              <a:t>AB &amp; GH are said to </a:t>
            </a:r>
            <a:r>
              <a:rPr lang="en-GB" sz="2400" b="1" i="1" dirty="0" smtClean="0"/>
              <a:t>skew</a:t>
            </a:r>
            <a:r>
              <a:rPr lang="en-GB" sz="2400" dirty="0" smtClean="0"/>
              <a:t>. They neither intersect or run parallel to each other.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3195" y="5164673"/>
            <a:ext cx="11573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Two lines are parallel if their direction vectors are scalar multiples of one another.</a:t>
            </a:r>
          </a:p>
          <a:p>
            <a:endParaRPr lang="en-GB" sz="2400" dirty="0"/>
          </a:p>
          <a:p>
            <a:r>
              <a:rPr lang="en-GB" sz="2400" dirty="0" smtClean="0"/>
              <a:t>Two lines intersect if we can simultaneously solve their equations with consistent values throughout.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2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2069" y="182879"/>
                <a:ext cx="8744702" cy="4555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Decide if these pairs of lines are parallel, intersecting or skew.</a:t>
                </a:r>
              </a:p>
              <a:p>
                <a:endParaRPr lang="en-GB" sz="2400" dirty="0"/>
              </a:p>
              <a:p>
                <a:r>
                  <a:rPr lang="en-GB" sz="2400" dirty="0" smtClean="0"/>
                  <a:t>If they intersect, find their intersection point.</a:t>
                </a:r>
              </a:p>
              <a:p>
                <a:endParaRPr lang="en-GB" sz="2400" dirty="0"/>
              </a:p>
              <a:p>
                <a:pPr marL="457200" indent="-457200">
                  <a:buAutoNum type="alphaLcParenR"/>
                </a:pPr>
                <a:r>
                  <a:rPr lang="en-GB" sz="2400" dirty="0" smtClean="0"/>
                  <a:t>Line 1:  </a:t>
                </a:r>
                <a:r>
                  <a:rPr lang="en-GB" sz="2400" b="1" i="1" u="sng" dirty="0" smtClean="0"/>
                  <a:t>r</a:t>
                </a:r>
                <a:r>
                  <a:rPr lang="en-GB" sz="2400" dirty="0" smtClean="0"/>
                  <a:t> = 2</a:t>
                </a:r>
                <a:r>
                  <a:rPr lang="en-GB" sz="2400" b="1" i="1" u="sng" dirty="0" smtClean="0"/>
                  <a:t>i</a:t>
                </a:r>
                <a:r>
                  <a:rPr lang="en-GB" sz="2400" dirty="0" smtClean="0"/>
                  <a:t> – </a:t>
                </a:r>
                <a:r>
                  <a:rPr lang="en-GB" sz="2400" b="1" i="1" u="sng" dirty="0" smtClean="0"/>
                  <a:t>j</a:t>
                </a:r>
                <a:r>
                  <a:rPr lang="en-GB" sz="2400" dirty="0" smtClean="0"/>
                  <a:t> + </a:t>
                </a:r>
                <a:r>
                  <a:rPr lang="el-GR" sz="2400" dirty="0" smtClean="0"/>
                  <a:t>λ</a:t>
                </a:r>
                <a:r>
                  <a:rPr lang="en-GB" sz="2400" dirty="0" smtClean="0"/>
                  <a:t> (3</a:t>
                </a:r>
                <a:r>
                  <a:rPr lang="en-GB" sz="2400" b="1" i="1" u="sng" dirty="0" smtClean="0"/>
                  <a:t>i</a:t>
                </a:r>
                <a:r>
                  <a:rPr lang="en-GB" sz="2400" dirty="0" smtClean="0"/>
                  <a:t> + </a:t>
                </a:r>
                <a:r>
                  <a:rPr lang="en-GB" sz="2400" b="1" i="1" u="sng" dirty="0" smtClean="0"/>
                  <a:t>j</a:t>
                </a:r>
                <a:r>
                  <a:rPr lang="en-GB" sz="2400" dirty="0" smtClean="0"/>
                  <a:t> – 2</a:t>
                </a:r>
                <a:r>
                  <a:rPr lang="en-GB" sz="2400" b="1" i="1" u="sng" dirty="0" smtClean="0"/>
                  <a:t>k</a:t>
                </a:r>
                <a:r>
                  <a:rPr lang="en-GB" sz="2400" dirty="0" smtClean="0"/>
                  <a:t>)	Line 2:  </a:t>
                </a:r>
                <a:r>
                  <a:rPr lang="en-GB" sz="2400" b="1" i="1" u="sng" dirty="0" smtClean="0"/>
                  <a:t>r</a:t>
                </a:r>
                <a:r>
                  <a:rPr lang="en-GB" sz="2400" dirty="0" smtClean="0"/>
                  <a:t> = 3</a:t>
                </a:r>
                <a:r>
                  <a:rPr lang="en-GB" sz="2400" b="1" i="1" u="sng" dirty="0" smtClean="0"/>
                  <a:t>i</a:t>
                </a:r>
                <a:r>
                  <a:rPr lang="en-GB" sz="2400" dirty="0" smtClean="0"/>
                  <a:t> + 2</a:t>
                </a:r>
                <a:r>
                  <a:rPr lang="en-GB" sz="2400" b="1" i="1" u="sng" dirty="0" smtClean="0"/>
                  <a:t>j</a:t>
                </a:r>
                <a:r>
                  <a:rPr lang="en-GB" sz="2400" dirty="0" smtClean="0"/>
                  <a:t> – </a:t>
                </a:r>
                <a:r>
                  <a:rPr lang="en-GB" sz="2400" b="1" i="1" u="sng" dirty="0" smtClean="0"/>
                  <a:t>k</a:t>
                </a:r>
                <a:r>
                  <a:rPr lang="en-GB" sz="2400" dirty="0" smtClean="0"/>
                  <a:t> + </a:t>
                </a:r>
                <a:r>
                  <a:rPr lang="el-GR" sz="2400" dirty="0"/>
                  <a:t>μ</a:t>
                </a:r>
                <a:r>
                  <a:rPr lang="en-GB" sz="2400" dirty="0" smtClean="0"/>
                  <a:t> (2</a:t>
                </a:r>
                <a:r>
                  <a:rPr lang="en-GB" sz="2400" b="1" i="1" u="sng" dirty="0" smtClean="0"/>
                  <a:t>i</a:t>
                </a:r>
                <a:r>
                  <a:rPr lang="en-GB" sz="2400" dirty="0" smtClean="0"/>
                  <a:t> – </a:t>
                </a:r>
                <a:r>
                  <a:rPr lang="en-GB" sz="2400" b="1" i="1" u="sng" dirty="0" smtClean="0"/>
                  <a:t>k</a:t>
                </a:r>
                <a:r>
                  <a:rPr lang="en-GB" sz="2400" dirty="0" smtClean="0"/>
                  <a:t>)</a:t>
                </a:r>
              </a:p>
              <a:p>
                <a:pPr marL="457200" indent="-457200">
                  <a:buAutoNum type="alphaLcParenR"/>
                </a:pPr>
                <a:endParaRPr lang="en-GB" sz="2400" dirty="0"/>
              </a:p>
              <a:p>
                <a:pPr marL="457200" indent="-457200">
                  <a:buAutoNum type="alphaLcParenR"/>
                </a:pPr>
                <a:r>
                  <a:rPr lang="en-GB" sz="2400" dirty="0" smtClean="0"/>
                  <a:t>Line 1: </a:t>
                </a:r>
                <a:r>
                  <a:rPr lang="en-GB" sz="2400" b="1" i="1" u="sng" dirty="0" smtClean="0">
                    <a:solidFill>
                      <a:schemeClr val="tx1"/>
                    </a:solidFill>
                  </a:rPr>
                  <a:t>r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l-GR" sz="2400" dirty="0" smtClean="0">
                    <a:solidFill>
                      <a:schemeClr val="tx1"/>
                    </a:solidFill>
                  </a:rPr>
                  <a:t>λ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 smtClean="0"/>
                  <a:t>	Line 2:  </a:t>
                </a:r>
                <a:r>
                  <a:rPr lang="en-GB" sz="2400" b="1" i="1" u="sng" dirty="0" smtClean="0">
                    <a:solidFill>
                      <a:schemeClr val="tx1"/>
                    </a:solidFill>
                  </a:rPr>
                  <a:t>r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+</a:t>
                </a:r>
                <a:r>
                  <a:rPr lang="el-GR" sz="2400" dirty="0" smtClean="0"/>
                  <a:t>μ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 smtClean="0"/>
              </a:p>
              <a:p>
                <a:endParaRPr lang="en-GB" sz="2400" dirty="0" smtClean="0"/>
              </a:p>
              <a:p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9" y="182879"/>
                <a:ext cx="8744702" cy="4555734"/>
              </a:xfrm>
              <a:prstGeom prst="rect">
                <a:avLst/>
              </a:prstGeom>
              <a:blipFill>
                <a:blip r:embed="rId2"/>
                <a:stretch>
                  <a:fillRect l="-1115" t="-1071" r="-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7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6" y="287383"/>
            <a:ext cx="4750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AQA A-Level Further Maths Year 1/AS Level Book</a:t>
            </a:r>
          </a:p>
          <a:p>
            <a:endParaRPr lang="en-GB" dirty="0" smtClean="0"/>
          </a:p>
          <a:p>
            <a:r>
              <a:rPr lang="en-GB" dirty="0" smtClean="0"/>
              <a:t>Exercise 6.1B – Page 186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68" y="0"/>
            <a:ext cx="4821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31" y="475009"/>
            <a:ext cx="11572273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5400" b="1" i="1" u="sng" dirty="0"/>
              <a:t>r</a:t>
            </a:r>
            <a:r>
              <a:rPr lang="en-GB" sz="5400" dirty="0"/>
              <a:t> = </a:t>
            </a:r>
            <a:r>
              <a:rPr lang="en-GB" sz="5400" b="1" i="1" u="sng" dirty="0"/>
              <a:t>a</a:t>
            </a:r>
            <a:r>
              <a:rPr lang="en-GB" sz="5400" dirty="0"/>
              <a:t> + </a:t>
            </a:r>
            <a:r>
              <a:rPr lang="el-GR" sz="5400" dirty="0"/>
              <a:t>λ</a:t>
            </a:r>
            <a:r>
              <a:rPr lang="en-GB" sz="5400" b="1" i="1" u="sng" dirty="0" smtClean="0"/>
              <a:t>b</a:t>
            </a:r>
            <a:r>
              <a:rPr lang="en-GB" sz="5400" dirty="0" smtClean="0"/>
              <a:t> </a:t>
            </a:r>
          </a:p>
          <a:p>
            <a:pPr algn="ctr"/>
            <a:endParaRPr lang="en-GB" sz="5400" dirty="0" smtClean="0"/>
          </a:p>
          <a:p>
            <a:pPr algn="ctr"/>
            <a:r>
              <a:rPr lang="en-GB" sz="4800" dirty="0" smtClean="0"/>
              <a:t>is the vector equation of a line which passes through the point with position vector </a:t>
            </a:r>
            <a:r>
              <a:rPr lang="en-GB" sz="4800" b="1" i="1" u="sng" dirty="0" smtClean="0"/>
              <a:t>a</a:t>
            </a:r>
            <a:r>
              <a:rPr lang="en-GB" sz="4800" dirty="0" smtClean="0"/>
              <a:t> </a:t>
            </a:r>
          </a:p>
          <a:p>
            <a:pPr algn="ctr"/>
            <a:r>
              <a:rPr lang="en-GB" sz="4800" dirty="0" smtClean="0"/>
              <a:t>and which is parallel to vector </a:t>
            </a:r>
            <a:r>
              <a:rPr lang="en-GB" sz="4800" b="1" i="1" u="sng" dirty="0" smtClean="0"/>
              <a:t>b</a:t>
            </a:r>
            <a:r>
              <a:rPr lang="en-GB" sz="4800" dirty="0" smtClean="0"/>
              <a:t>.</a:t>
            </a:r>
            <a:endParaRPr lang="en-GB" sz="4800" b="1" i="1" u="sng" dirty="0"/>
          </a:p>
        </p:txBody>
      </p:sp>
    </p:spTree>
    <p:extLst>
      <p:ext uri="{BB962C8B-B14F-4D97-AF65-F5344CB8AC3E}">
        <p14:creationId xmlns:p14="http://schemas.microsoft.com/office/powerpoint/2010/main" val="949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817" y="143691"/>
                <a:ext cx="6069290" cy="6372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If the position vector </a:t>
                </a:r>
                <a:r>
                  <a:rPr lang="en-GB" sz="2400" b="1" i="1" u="sng" dirty="0" smtClean="0"/>
                  <a:t>a</a:t>
                </a:r>
                <a:r>
                  <a:rPr lang="en-GB" sz="2400" dirty="0" smtClean="0"/>
                  <a:t> = (a</a:t>
                </a:r>
                <a:r>
                  <a:rPr lang="en-GB" sz="2400" baseline="-25000" dirty="0" smtClean="0"/>
                  <a:t>1</a:t>
                </a:r>
                <a:r>
                  <a:rPr lang="en-GB" sz="2400" dirty="0" smtClean="0"/>
                  <a:t>, a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, a</a:t>
                </a:r>
                <a:r>
                  <a:rPr lang="en-GB" sz="2400" baseline="-25000" dirty="0" smtClean="0"/>
                  <a:t>3</a:t>
                </a:r>
                <a:r>
                  <a:rPr lang="en-GB" sz="2400" dirty="0" smtClean="0"/>
                  <a:t>)</a:t>
                </a:r>
              </a:p>
              <a:p>
                <a:endParaRPr lang="en-GB" sz="2400" dirty="0"/>
              </a:p>
              <a:p>
                <a:r>
                  <a:rPr lang="en-GB" sz="2400" dirty="0" smtClean="0"/>
                  <a:t>the direction vector </a:t>
                </a:r>
                <a:r>
                  <a:rPr lang="en-GB" sz="2400" b="1" i="1" u="sng" dirty="0" smtClean="0"/>
                  <a:t>b</a:t>
                </a:r>
                <a:r>
                  <a:rPr lang="en-GB" sz="2400" dirty="0" smtClean="0"/>
                  <a:t> = (b</a:t>
                </a:r>
                <a:r>
                  <a:rPr lang="en-GB" sz="2400" baseline="-25000" dirty="0" smtClean="0"/>
                  <a:t>1</a:t>
                </a:r>
                <a:r>
                  <a:rPr lang="en-GB" sz="2400" dirty="0" smtClean="0"/>
                  <a:t>, b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, b</a:t>
                </a:r>
                <a:r>
                  <a:rPr lang="en-GB" sz="2400" baseline="-25000" dirty="0" smtClean="0"/>
                  <a:t>3</a:t>
                </a:r>
                <a:r>
                  <a:rPr lang="en-GB" sz="2400" dirty="0" smtClean="0"/>
                  <a:t>)</a:t>
                </a:r>
              </a:p>
              <a:p>
                <a:endParaRPr lang="en-GB" sz="2400" dirty="0"/>
              </a:p>
              <a:p>
                <a:r>
                  <a:rPr lang="en-GB" sz="2400" dirty="0" smtClean="0"/>
                  <a:t>and the position of a general point is </a:t>
                </a:r>
                <a:r>
                  <a:rPr lang="en-GB" sz="2400" b="1" i="1" u="sng" dirty="0" smtClean="0"/>
                  <a:t>r</a:t>
                </a:r>
                <a:r>
                  <a:rPr lang="en-GB" sz="2400" dirty="0" smtClean="0"/>
                  <a:t> = (x, y, z)</a:t>
                </a:r>
              </a:p>
              <a:p>
                <a:endParaRPr lang="en-GB" sz="2400" dirty="0"/>
              </a:p>
              <a:p>
                <a:r>
                  <a:rPr lang="en-GB" sz="2400" dirty="0" smtClean="0"/>
                  <a:t>then we have:  </a:t>
                </a:r>
              </a:p>
              <a:p>
                <a:endParaRPr lang="en-GB" sz="2400" dirty="0"/>
              </a:p>
              <a:p>
                <a:pPr lvl="4"/>
                <a:r>
                  <a:rPr lang="en-GB" sz="2400" dirty="0" smtClean="0"/>
                  <a:t>x = a</a:t>
                </a:r>
                <a:r>
                  <a:rPr lang="en-GB" sz="2400" baseline="-25000" dirty="0" smtClean="0"/>
                  <a:t>1</a:t>
                </a:r>
                <a:r>
                  <a:rPr lang="en-GB" sz="2400" dirty="0" smtClean="0"/>
                  <a:t> +</a:t>
                </a:r>
                <a:r>
                  <a:rPr lang="el-GR" sz="2400" dirty="0" smtClean="0"/>
                  <a:t>λ</a:t>
                </a:r>
                <a:r>
                  <a:rPr lang="en-GB" sz="2400" dirty="0" smtClean="0"/>
                  <a:t>b</a:t>
                </a:r>
                <a:r>
                  <a:rPr lang="en-GB" sz="2400" baseline="-25000" dirty="0" smtClean="0"/>
                  <a:t>1</a:t>
                </a:r>
              </a:p>
              <a:p>
                <a:pPr lvl="4"/>
                <a:r>
                  <a:rPr lang="en-GB" sz="2400" dirty="0"/>
                  <a:t>y</a:t>
                </a:r>
                <a:r>
                  <a:rPr lang="en-GB" sz="2400" dirty="0" smtClean="0"/>
                  <a:t> = a</a:t>
                </a:r>
                <a:r>
                  <a:rPr lang="en-GB" sz="2400" baseline="-25000" dirty="0"/>
                  <a:t>2</a:t>
                </a:r>
                <a:r>
                  <a:rPr lang="en-GB" sz="2400" dirty="0" smtClean="0"/>
                  <a:t> +</a:t>
                </a:r>
                <a:r>
                  <a:rPr lang="el-GR" sz="2400" dirty="0" smtClean="0"/>
                  <a:t>λ</a:t>
                </a:r>
                <a:r>
                  <a:rPr lang="en-GB" sz="2400" dirty="0" smtClean="0"/>
                  <a:t>b</a:t>
                </a:r>
                <a:r>
                  <a:rPr lang="en-GB" sz="2400" baseline="-25000" dirty="0" smtClean="0"/>
                  <a:t>2</a:t>
                </a:r>
              </a:p>
              <a:p>
                <a:pPr lvl="4"/>
                <a:r>
                  <a:rPr lang="en-GB" sz="2400" dirty="0"/>
                  <a:t>z</a:t>
                </a:r>
                <a:r>
                  <a:rPr lang="en-GB" sz="2400" dirty="0" smtClean="0"/>
                  <a:t> = a</a:t>
                </a:r>
                <a:r>
                  <a:rPr lang="en-GB" sz="2400" baseline="-25000" dirty="0" smtClean="0"/>
                  <a:t>3</a:t>
                </a:r>
                <a:r>
                  <a:rPr lang="en-GB" sz="2400" dirty="0" smtClean="0"/>
                  <a:t> +</a:t>
                </a:r>
                <a:r>
                  <a:rPr lang="el-GR" sz="2400" dirty="0" smtClean="0"/>
                  <a:t>λ</a:t>
                </a:r>
                <a:r>
                  <a:rPr lang="en-GB" sz="2400" dirty="0" smtClean="0"/>
                  <a:t>b</a:t>
                </a:r>
                <a:r>
                  <a:rPr lang="en-GB" sz="2400" baseline="-25000" dirty="0" smtClean="0"/>
                  <a:t>3</a:t>
                </a:r>
              </a:p>
              <a:p>
                <a:endParaRPr lang="en-GB" sz="2400" baseline="-25000" dirty="0"/>
              </a:p>
              <a:p>
                <a:r>
                  <a:rPr lang="en-GB" sz="2400" dirty="0" smtClean="0"/>
                  <a:t>then it follows that:</a:t>
                </a:r>
              </a:p>
              <a:p>
                <a:endParaRPr lang="en-GB" sz="2400" dirty="0"/>
              </a:p>
              <a:p>
                <a:pPr lvl="4"/>
                <a:r>
                  <a:rPr lang="en-GB" sz="2400" dirty="0" smtClean="0"/>
                  <a:t>λ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400" dirty="0" smtClean="0"/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4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4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 smtClean="0"/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400" b="0" i="1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400" b="0" i="1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 smtClean="0"/>
              </a:p>
              <a:p>
                <a:endParaRPr lang="en-GB" sz="2400" dirty="0"/>
              </a:p>
              <a:p>
                <a:r>
                  <a:rPr lang="en-GB" sz="2400" dirty="0" smtClean="0"/>
                  <a:t>These are the </a:t>
                </a:r>
                <a:r>
                  <a:rPr lang="en-GB" sz="2400" b="1" i="1" u="sng" dirty="0" smtClean="0"/>
                  <a:t>Cartesian Equations </a:t>
                </a:r>
                <a:r>
                  <a:rPr lang="en-GB" sz="2400" dirty="0" smtClean="0"/>
                  <a:t>of the line.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7" y="143691"/>
                <a:ext cx="6069290" cy="6372770"/>
              </a:xfrm>
              <a:prstGeom prst="rect">
                <a:avLst/>
              </a:prstGeom>
              <a:blipFill>
                <a:blip r:embed="rId2"/>
                <a:stretch>
                  <a:fillRect l="-1608" t="-766" r="-603" b="-12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5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680" y="116749"/>
                <a:ext cx="5497915" cy="2427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The Cartesian equations of a line are</a:t>
                </a:r>
              </a:p>
              <a:p>
                <a:endParaRPr lang="en-GB" sz="2800" dirty="0"/>
              </a:p>
              <a:p>
                <a:pPr lvl="4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800" dirty="0" smtClean="0"/>
                  <a:t> 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Give the vector equation of the line.</a:t>
                </a:r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0" y="116749"/>
                <a:ext cx="5497915" cy="2427844"/>
              </a:xfrm>
              <a:prstGeom prst="rect">
                <a:avLst/>
              </a:prstGeom>
              <a:blipFill>
                <a:blip r:embed="rId2"/>
                <a:stretch>
                  <a:fillRect l="-2328" t="-2261" r="-1220" b="-62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00896" y="3162637"/>
                <a:ext cx="3766865" cy="123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solidFill>
                      <a:srgbClr val="FF0000"/>
                    </a:solidFill>
                  </a:rPr>
                  <a:t>Direction vector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96" y="3162637"/>
                <a:ext cx="3766865" cy="1231747"/>
              </a:xfrm>
              <a:prstGeom prst="rect">
                <a:avLst/>
              </a:prstGeom>
              <a:blipFill>
                <a:blip r:embed="rId3"/>
                <a:stretch>
                  <a:fillRect l="-33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94704" y="3162637"/>
                <a:ext cx="3604128" cy="1228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solidFill>
                      <a:srgbClr val="FF0000"/>
                    </a:solidFill>
                  </a:rPr>
                  <a:t>Position vector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704" y="3162637"/>
                <a:ext cx="3604128" cy="1228926"/>
              </a:xfrm>
              <a:prstGeom prst="rect">
                <a:avLst/>
              </a:prstGeom>
              <a:blipFill>
                <a:blip r:embed="rId4"/>
                <a:stretch>
                  <a:fillRect l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96768" y="5325472"/>
                <a:ext cx="5099794" cy="123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solidFill>
                      <a:srgbClr val="FF0000"/>
                    </a:solidFill>
                  </a:rPr>
                  <a:t>Position vector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 smtClean="0">
                    <a:solidFill>
                      <a:srgbClr val="FF0000"/>
                    </a:solidFill>
                  </a:rPr>
                  <a:t> + </a:t>
                </a:r>
                <a:r>
                  <a:rPr lang="el-GR" sz="2800" dirty="0" smtClean="0">
                    <a:solidFill>
                      <a:srgbClr val="FF0000"/>
                    </a:solidFill>
                  </a:rPr>
                  <a:t>λ</a:t>
                </a:r>
                <a:r>
                  <a:rPr lang="en-GB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768" y="5325472"/>
                <a:ext cx="5099794" cy="1231747"/>
              </a:xfrm>
              <a:prstGeom prst="rect">
                <a:avLst/>
              </a:prstGeom>
              <a:blipFill>
                <a:blip r:embed="rId5"/>
                <a:stretch>
                  <a:fillRect l="-2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2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2" y="342900"/>
            <a:ext cx="11787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 establish whether a point lies on a line, we can substitute the position vector of the given point in for </a:t>
            </a:r>
            <a:r>
              <a:rPr lang="en-GB" sz="2800" b="1" i="1" u="sng" dirty="0" smtClean="0"/>
              <a:t>r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Considering the components of </a:t>
            </a:r>
            <a:r>
              <a:rPr lang="en-GB" sz="2800" b="1" i="1" u="sng" dirty="0" err="1" smtClean="0"/>
              <a:t>i</a:t>
            </a:r>
            <a:r>
              <a:rPr lang="en-GB" sz="2800" dirty="0" smtClean="0"/>
              <a:t>, </a:t>
            </a:r>
            <a:r>
              <a:rPr lang="en-GB" sz="2800" b="1" i="1" u="sng" dirty="0" smtClean="0"/>
              <a:t>j</a:t>
            </a:r>
            <a:r>
              <a:rPr lang="en-GB" sz="2800" dirty="0" smtClean="0"/>
              <a:t> and </a:t>
            </a:r>
            <a:r>
              <a:rPr lang="en-GB" sz="2800" b="1" i="1" u="sng" dirty="0" smtClean="0"/>
              <a:t>k</a:t>
            </a:r>
            <a:r>
              <a:rPr lang="en-GB" sz="2800" dirty="0" smtClean="0"/>
              <a:t> separately, you can determine whether or not there is a unique value of </a:t>
            </a:r>
            <a:r>
              <a:rPr lang="el-GR" sz="2800" dirty="0" smtClean="0"/>
              <a:t>λ</a:t>
            </a:r>
            <a:r>
              <a:rPr lang="en-GB" sz="2800" dirty="0" smtClean="0"/>
              <a:t>.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81800" y="2722789"/>
                <a:ext cx="11366510" cy="1662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solidFill>
                      <a:srgbClr val="002060"/>
                    </a:solidFill>
                  </a:rPr>
                  <a:t>Establish whether or not the point (-5, 5, 6) lies on the line </a:t>
                </a:r>
                <a:r>
                  <a:rPr lang="en-GB" sz="2800" b="1" i="1" u="sng" dirty="0" smtClean="0">
                    <a:solidFill>
                      <a:srgbClr val="002060"/>
                    </a:solidFill>
                  </a:rPr>
                  <a:t>r</a:t>
                </a:r>
                <a:r>
                  <a:rPr lang="en-GB" sz="2800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+ </a:t>
                </a:r>
                <a:r>
                  <a:rPr lang="el-GR" sz="2800" dirty="0">
                    <a:solidFill>
                      <a:srgbClr val="002060"/>
                    </a:solidFill>
                  </a:rPr>
                  <a:t>λ</a:t>
                </a:r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  <a:p>
                <a:r>
                  <a:rPr lang="en-GB" sz="2800" dirty="0" smtClean="0">
                    <a:solidFill>
                      <a:srgbClr val="002060"/>
                    </a:solidFill>
                  </a:rPr>
                  <a:t> </a:t>
                </a:r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00" y="2722789"/>
                <a:ext cx="11366510" cy="1662635"/>
              </a:xfrm>
              <a:prstGeom prst="rect">
                <a:avLst/>
              </a:prstGeom>
              <a:blipFill>
                <a:blip r:embed="rId2"/>
                <a:stretch>
                  <a:fillRect l="-1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2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16485" y="0"/>
                <a:ext cx="11366510" cy="1662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solidFill>
                      <a:srgbClr val="002060"/>
                    </a:solidFill>
                  </a:rPr>
                  <a:t>Establish whether or not the point (-5, 5, 6) lies on the line </a:t>
                </a:r>
                <a:r>
                  <a:rPr lang="en-GB" sz="2800" b="1" i="1" u="sng" dirty="0" smtClean="0">
                    <a:solidFill>
                      <a:srgbClr val="002060"/>
                    </a:solidFill>
                  </a:rPr>
                  <a:t>r</a:t>
                </a:r>
                <a:r>
                  <a:rPr lang="en-GB" sz="2800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+ </a:t>
                </a:r>
                <a:r>
                  <a:rPr lang="el-GR" sz="2800" dirty="0">
                    <a:solidFill>
                      <a:srgbClr val="002060"/>
                    </a:solidFill>
                  </a:rPr>
                  <a:t>λ</a:t>
                </a:r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  <a:p>
                <a:r>
                  <a:rPr lang="en-GB" sz="2800" dirty="0" smtClean="0">
                    <a:solidFill>
                      <a:srgbClr val="002060"/>
                    </a:solidFill>
                  </a:rPr>
                  <a:t> </a:t>
                </a:r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85" y="0"/>
                <a:ext cx="11366510" cy="1662635"/>
              </a:xfrm>
              <a:prstGeom prst="rect">
                <a:avLst/>
              </a:prstGeom>
              <a:blipFill>
                <a:blip r:embed="rId2"/>
                <a:stretch>
                  <a:fillRect l="-1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645" y="841936"/>
            <a:ext cx="7542984" cy="60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30" y="287383"/>
            <a:ext cx="4750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AQA A-Level Further Maths Year 1/AS Level Book</a:t>
            </a:r>
          </a:p>
          <a:p>
            <a:endParaRPr lang="en-GB" dirty="0"/>
          </a:p>
          <a:p>
            <a:r>
              <a:rPr lang="en-GB" dirty="0" smtClean="0"/>
              <a:t>Exercise 6.1A – Page 182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083" y="0"/>
            <a:ext cx="7363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1384663" y="1005840"/>
            <a:ext cx="13063" cy="25211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1014550" y="3056709"/>
            <a:ext cx="3557450" cy="348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014550" y="1110343"/>
            <a:ext cx="3557450" cy="11560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384663" y="2011680"/>
            <a:ext cx="509451" cy="1062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397726" y="1463040"/>
            <a:ext cx="2292531" cy="1611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894114" y="1293223"/>
            <a:ext cx="1779815" cy="5627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7948" y="315763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14550" y="93747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1625" y="2095531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u="sng" dirty="0"/>
              <a:t>r</a:t>
            </a:r>
            <a:endParaRPr lang="en-GB" b="1" i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384663" y="2095217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u="sng" dirty="0" smtClean="0"/>
              <a:t>a</a:t>
            </a:r>
            <a:endParaRPr lang="en-GB" b="1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520029" y="106124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u="sng" dirty="0" smtClean="0"/>
              <a:t>b</a:t>
            </a:r>
            <a:endParaRPr lang="en-GB" b="1" i="1" u="sng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623413" y="934504"/>
            <a:ext cx="13063" cy="25211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253300" y="2985373"/>
            <a:ext cx="3557450" cy="348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53300" y="1039007"/>
            <a:ext cx="3557450" cy="11560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623413" y="1783605"/>
            <a:ext cx="1166962" cy="12191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36476" y="1391704"/>
            <a:ext cx="2292531" cy="1611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749798" y="1211008"/>
            <a:ext cx="1166146" cy="3818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26698" y="308630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253300" y="86613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0375" y="2024195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u="sng" dirty="0"/>
              <a:t>r</a:t>
            </a:r>
            <a:endParaRPr lang="en-GB" b="1" i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6984170" y="1889563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u="sng" dirty="0" smtClean="0"/>
              <a:t>c</a:t>
            </a:r>
            <a:endParaRPr lang="en-GB" b="1" i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8077340" y="89418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u="sng" dirty="0" smtClean="0"/>
              <a:t>d</a:t>
            </a:r>
            <a:endParaRPr lang="en-GB" b="1" i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146817" y="3958342"/>
            <a:ext cx="11740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position of a general point on a line may be described in many ways – the vector equation is not unique.</a:t>
            </a:r>
          </a:p>
          <a:p>
            <a:endParaRPr lang="en-GB" sz="2400" dirty="0"/>
          </a:p>
          <a:p>
            <a:r>
              <a:rPr lang="en-GB" sz="2400" dirty="0" smtClean="0"/>
              <a:t>As we can see above we could describe                              or</a:t>
            </a:r>
          </a:p>
          <a:p>
            <a:endParaRPr lang="en-GB" sz="2400" dirty="0"/>
          </a:p>
          <a:p>
            <a:r>
              <a:rPr lang="en-GB" sz="2400" dirty="0" smtClean="0"/>
              <a:t>We can choose different position vectors and we could choose any parallel vector as our direction vector.</a:t>
            </a:r>
            <a:endParaRPr lang="en-GB" sz="2400" dirty="0"/>
          </a:p>
        </p:txBody>
      </p:sp>
      <p:sp>
        <p:nvSpPr>
          <p:cNvPr id="29" name="Rectangle 28"/>
          <p:cNvSpPr/>
          <p:nvPr/>
        </p:nvSpPr>
        <p:spPr>
          <a:xfrm>
            <a:off x="7627743" y="5039456"/>
            <a:ext cx="1646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u="sng" dirty="0"/>
              <a:t>r</a:t>
            </a:r>
            <a:r>
              <a:rPr lang="en-GB" sz="2400" dirty="0"/>
              <a:t> = </a:t>
            </a:r>
            <a:r>
              <a:rPr lang="en-GB" sz="2400" b="1" i="1" u="sng" dirty="0" smtClean="0"/>
              <a:t>c</a:t>
            </a:r>
            <a:r>
              <a:rPr lang="en-GB" sz="2400" dirty="0" smtClean="0"/>
              <a:t> </a:t>
            </a:r>
            <a:r>
              <a:rPr lang="en-GB" sz="2400" dirty="0"/>
              <a:t>+ </a:t>
            </a:r>
            <a:r>
              <a:rPr lang="el-GR" sz="2400" dirty="0" smtClean="0"/>
              <a:t>λ</a:t>
            </a:r>
            <a:r>
              <a:rPr lang="en-GB" sz="2400" b="1" i="1" u="sng" dirty="0" smtClean="0"/>
              <a:t>d</a:t>
            </a:r>
            <a:endParaRPr lang="en-GB" sz="2400" b="1" i="1" u="sng" dirty="0"/>
          </a:p>
        </p:txBody>
      </p:sp>
      <p:sp>
        <p:nvSpPr>
          <p:cNvPr id="30" name="Rectangle 29"/>
          <p:cNvSpPr/>
          <p:nvPr/>
        </p:nvSpPr>
        <p:spPr>
          <a:xfrm>
            <a:off x="5092666" y="5053240"/>
            <a:ext cx="189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u="sng" dirty="0"/>
              <a:t>r</a:t>
            </a:r>
            <a:r>
              <a:rPr lang="en-GB" sz="2400" dirty="0"/>
              <a:t> = </a:t>
            </a:r>
            <a:r>
              <a:rPr lang="en-GB" sz="2400" b="1" i="1" u="sng" dirty="0"/>
              <a:t>a</a:t>
            </a:r>
            <a:r>
              <a:rPr lang="en-GB" sz="2400" dirty="0"/>
              <a:t> + </a:t>
            </a:r>
            <a:r>
              <a:rPr lang="el-GR" sz="2400" dirty="0"/>
              <a:t>λ</a:t>
            </a:r>
            <a:r>
              <a:rPr lang="en-GB" sz="2400" b="1" i="1" u="sng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193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48895" y="362841"/>
                <a:ext cx="2707857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Line 1: </a:t>
                </a:r>
                <a:r>
                  <a:rPr lang="en-GB" b="1" i="1" u="sng" dirty="0"/>
                  <a:t>r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+ </a:t>
                </a:r>
                <a:r>
                  <a:rPr lang="el-GR" dirty="0"/>
                  <a:t>λ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95" y="362841"/>
                <a:ext cx="2707857" cy="824906"/>
              </a:xfrm>
              <a:prstGeom prst="rect">
                <a:avLst/>
              </a:prstGeom>
              <a:blipFill>
                <a:blip r:embed="rId2"/>
                <a:stretch>
                  <a:fillRect l="-1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48895" y="1801701"/>
                <a:ext cx="2597249" cy="823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Line 2: </a:t>
                </a:r>
                <a:r>
                  <a:rPr lang="en-GB" b="1" i="1" u="sng" dirty="0"/>
                  <a:t>r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+ </a:t>
                </a:r>
                <a:r>
                  <a:rPr lang="el-GR" dirty="0"/>
                  <a:t>μ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95" y="1801701"/>
                <a:ext cx="2597249" cy="823110"/>
              </a:xfrm>
              <a:prstGeom prst="rect">
                <a:avLst/>
              </a:prstGeom>
              <a:blipFill>
                <a:blip r:embed="rId3"/>
                <a:stretch>
                  <a:fillRect l="-1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48895" y="3382307"/>
                <a:ext cx="3948517" cy="978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4"/>
                <a:r>
                  <a:rPr lang="en-GB" dirty="0" smtClean="0"/>
                  <a:t>Line 3: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800" dirty="0"/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95" y="3382307"/>
                <a:ext cx="3948517" cy="978601"/>
              </a:xfrm>
              <a:prstGeom prst="rect">
                <a:avLst/>
              </a:prstGeom>
              <a:blipFill>
                <a:blip r:embed="rId4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94960" y="590627"/>
            <a:ext cx="5199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Decide which of these equations represent the same line.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339634" y="169817"/>
            <a:ext cx="4271555" cy="41910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2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568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Trott</dc:creator>
  <cp:lastModifiedBy>Ian Trott</cp:lastModifiedBy>
  <cp:revision>11</cp:revision>
  <dcterms:created xsi:type="dcterms:W3CDTF">2018-09-27T23:05:27Z</dcterms:created>
  <dcterms:modified xsi:type="dcterms:W3CDTF">2018-09-28T10:29:50Z</dcterms:modified>
</cp:coreProperties>
</file>