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64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21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63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37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4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65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72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52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5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58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8EA41-57F9-4447-899D-A50D201191BD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61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8EA41-57F9-4447-899D-A50D201191BD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14ACB-8A4A-407D-B048-11EDDCE1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74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501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&amp; Impulse</a:t>
            </a:r>
            <a:endParaRPr lang="en-GB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317966" y="1162594"/>
            <a:ext cx="85764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This karate expert has broken a pile of wooden planks with a single blow from his hand. Forces in excess of 3000N have been measured during karate chops.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476192" y="3709456"/>
            <a:ext cx="8569683" cy="31085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When a constant force </a:t>
            </a:r>
            <a:r>
              <a:rPr lang="en-GB" sz="2800" i="1" dirty="0" smtClean="0"/>
              <a:t>F</a:t>
            </a:r>
            <a:r>
              <a:rPr lang="en-GB" sz="2800" dirty="0" smtClean="0"/>
              <a:t> acts </a:t>
            </a:r>
            <a:r>
              <a:rPr lang="en-GB" sz="2800" dirty="0"/>
              <a:t>for a time </a:t>
            </a:r>
            <a:r>
              <a:rPr lang="en-GB" sz="2800" i="1" dirty="0"/>
              <a:t>t</a:t>
            </a:r>
            <a:r>
              <a:rPr lang="en-GB" sz="2800" dirty="0"/>
              <a:t> the </a:t>
            </a:r>
            <a:r>
              <a:rPr lang="en-GB" sz="2800" b="1" u="sng" dirty="0"/>
              <a:t>impulse</a:t>
            </a:r>
            <a:r>
              <a:rPr lang="en-GB" sz="2800" dirty="0"/>
              <a:t> of the force is defined </a:t>
            </a:r>
            <a:r>
              <a:rPr lang="en-GB" sz="2800" dirty="0" smtClean="0"/>
              <a:t>as:</a:t>
            </a:r>
          </a:p>
          <a:p>
            <a:endParaRPr lang="en-GB" sz="2800" dirty="0"/>
          </a:p>
          <a:p>
            <a:pPr algn="ctr"/>
            <a:r>
              <a:rPr lang="en-GB" sz="2800" dirty="0" smtClean="0"/>
              <a:t>Impulse </a:t>
            </a:r>
            <a:r>
              <a:rPr lang="en-GB" sz="2800" dirty="0"/>
              <a:t>= force x </a:t>
            </a:r>
            <a:r>
              <a:rPr lang="en-GB" sz="2800" dirty="0" smtClean="0"/>
              <a:t>time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	          Impulse = </a:t>
            </a:r>
            <a:r>
              <a:rPr lang="en-GB" sz="2800" i="1" dirty="0" smtClean="0"/>
              <a:t>F</a:t>
            </a:r>
            <a:r>
              <a:rPr lang="en-GB" sz="2800" dirty="0" smtClean="0"/>
              <a:t> x </a:t>
            </a:r>
            <a:r>
              <a:rPr lang="en-GB" sz="2800" i="1" dirty="0" smtClean="0"/>
              <a:t>t</a:t>
            </a:r>
            <a:endParaRPr lang="en-GB" sz="2800" i="1" dirty="0"/>
          </a:p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The impulse is a vector in the direction of the force.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317966" y="2636246"/>
            <a:ext cx="85696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Although the karate expert produces a very large force, it acts for only a short time.</a:t>
            </a:r>
          </a:p>
        </p:txBody>
      </p:sp>
      <p:pic>
        <p:nvPicPr>
          <p:cNvPr id="1026" name="Picture 2" descr="Image result for karate ch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05" y="1855091"/>
            <a:ext cx="2936135" cy="399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85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1" y="542926"/>
            <a:ext cx="693619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Oxford Year 1 A Level Further Maths</a:t>
            </a:r>
          </a:p>
          <a:p>
            <a:endParaRPr lang="en-GB" sz="3600" dirty="0"/>
          </a:p>
          <a:p>
            <a:r>
              <a:rPr lang="en-GB" sz="3600" dirty="0" smtClean="0"/>
              <a:t>Page 238 - Exercise 8.1 A</a:t>
            </a:r>
          </a:p>
          <a:p>
            <a:endParaRPr lang="en-GB" sz="3600" dirty="0"/>
          </a:p>
          <a:p>
            <a:r>
              <a:rPr lang="en-GB" sz="3600" dirty="0"/>
              <a:t>Page </a:t>
            </a:r>
            <a:r>
              <a:rPr lang="en-GB" sz="3600" dirty="0" smtClean="0"/>
              <a:t>240 </a:t>
            </a:r>
            <a:r>
              <a:rPr lang="en-GB" sz="3600" dirty="0"/>
              <a:t>- Exercise 8.1 </a:t>
            </a:r>
            <a:r>
              <a:rPr lang="en-GB" sz="3600" dirty="0" smtClean="0"/>
              <a:t>B</a:t>
            </a:r>
            <a:endParaRPr lang="en-GB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5658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501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&amp; Impulse</a:t>
            </a:r>
            <a:endParaRPr lang="en-GB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71475" y="1162594"/>
            <a:ext cx="11522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Impulse is often used when force and time cannot be known separately but we know their combined effect.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1474" y="4605422"/>
            <a:ext cx="11522961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We cannot find out the force the player applies to the ball unless we know how long the impact lasts.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Instead we can find the impulse of the tennis racket on the ball.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3" y="2453120"/>
            <a:ext cx="11522961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i="1" dirty="0" smtClean="0"/>
              <a:t>A tennis player hits a ball of mass 0.06 kg as it is travelling towards her at 10ms</a:t>
            </a:r>
            <a:r>
              <a:rPr lang="en-GB" sz="2800" i="1" baseline="30000" dirty="0" smtClean="0"/>
              <a:t>-1</a:t>
            </a:r>
            <a:r>
              <a:rPr lang="en-GB" sz="2800" i="1" dirty="0" smtClean="0"/>
              <a:t> horizontally. </a:t>
            </a:r>
          </a:p>
          <a:p>
            <a:r>
              <a:rPr lang="en-GB" sz="2800" i="1" dirty="0" smtClean="0"/>
              <a:t>Immediately after she hits it, the ball is moving away from her at 20ms</a:t>
            </a:r>
            <a:r>
              <a:rPr lang="en-GB" sz="2800" i="1" baseline="30000" dirty="0" smtClean="0"/>
              <a:t>-1</a:t>
            </a:r>
            <a:r>
              <a:rPr lang="en-GB" sz="2800" i="1" dirty="0" smtClean="0"/>
              <a:t> horizontally. </a:t>
            </a:r>
          </a:p>
        </p:txBody>
      </p:sp>
    </p:spTree>
    <p:extLst>
      <p:ext uri="{BB962C8B-B14F-4D97-AF65-F5344CB8AC3E}">
        <p14:creationId xmlns:p14="http://schemas.microsoft.com/office/powerpoint/2010/main" val="100835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501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&amp; Impulse</a:t>
            </a:r>
            <a:endParaRPr lang="en-GB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71475" y="1162594"/>
            <a:ext cx="115229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When motion is in one dimension and the velocity of an object of mass </a:t>
            </a:r>
            <a:r>
              <a:rPr lang="en-GB" sz="2800" i="1" dirty="0" smtClean="0"/>
              <a:t>m</a:t>
            </a:r>
            <a:r>
              <a:rPr lang="en-GB" sz="2800" dirty="0" smtClean="0"/>
              <a:t> is changed from </a:t>
            </a:r>
            <a:r>
              <a:rPr lang="en-GB" sz="2800" i="1" dirty="0" smtClean="0"/>
              <a:t>u</a:t>
            </a:r>
            <a:r>
              <a:rPr lang="en-GB" sz="2800" dirty="0" smtClean="0"/>
              <a:t> to </a:t>
            </a:r>
            <a:r>
              <a:rPr lang="en-GB" sz="2800" i="1" dirty="0" smtClean="0"/>
              <a:t>v</a:t>
            </a:r>
            <a:r>
              <a:rPr lang="en-GB" sz="2800" dirty="0" smtClean="0"/>
              <a:t> by a constant force </a:t>
            </a:r>
            <a:r>
              <a:rPr lang="en-GB" sz="2800" i="1" dirty="0" smtClean="0"/>
              <a:t>F</a:t>
            </a:r>
            <a:r>
              <a:rPr lang="en-GB" sz="2800" dirty="0" smtClean="0"/>
              <a:t>, you can use Newton’s Laws and the equations of motion.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22514" y="2727977"/>
            <a:ext cx="3000375" cy="35394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         </a:t>
            </a:r>
            <a:r>
              <a:rPr lang="en-GB" sz="2800" b="1" i="1" dirty="0" smtClean="0">
                <a:solidFill>
                  <a:schemeClr val="tx1"/>
                </a:solidFill>
              </a:rPr>
              <a:t>F</a:t>
            </a:r>
            <a:r>
              <a:rPr lang="en-GB" sz="2800" i="1" dirty="0" smtClean="0">
                <a:solidFill>
                  <a:schemeClr val="tx1"/>
                </a:solidFill>
              </a:rPr>
              <a:t> = m</a:t>
            </a:r>
            <a:r>
              <a:rPr lang="en-GB" sz="2800" b="1" i="1" dirty="0" smtClean="0">
                <a:solidFill>
                  <a:schemeClr val="tx1"/>
                </a:solidFill>
              </a:rPr>
              <a:t>a</a:t>
            </a:r>
          </a:p>
          <a:p>
            <a:r>
              <a:rPr lang="en-GB" sz="2800" i="1" dirty="0" smtClean="0">
                <a:solidFill>
                  <a:schemeClr val="tx1"/>
                </a:solidFill>
              </a:rPr>
              <a:t>         </a:t>
            </a:r>
            <a:r>
              <a:rPr lang="en-GB" sz="2800" b="1" i="1" dirty="0" smtClean="0">
                <a:solidFill>
                  <a:schemeClr val="tx1"/>
                </a:solidFill>
              </a:rPr>
              <a:t>v</a:t>
            </a:r>
            <a:r>
              <a:rPr lang="en-GB" sz="2800" i="1" dirty="0" smtClean="0">
                <a:solidFill>
                  <a:schemeClr val="tx1"/>
                </a:solidFill>
              </a:rPr>
              <a:t> = </a:t>
            </a:r>
            <a:r>
              <a:rPr lang="en-GB" sz="2800" b="1" i="1" dirty="0" smtClean="0">
                <a:solidFill>
                  <a:schemeClr val="tx1"/>
                </a:solidFill>
              </a:rPr>
              <a:t>u</a:t>
            </a:r>
            <a:r>
              <a:rPr lang="en-GB" sz="2800" i="1" dirty="0" smtClean="0">
                <a:solidFill>
                  <a:schemeClr val="tx1"/>
                </a:solidFill>
              </a:rPr>
              <a:t> + </a:t>
            </a:r>
            <a:r>
              <a:rPr lang="en-GB" sz="2800" b="1" i="1" dirty="0" smtClean="0">
                <a:solidFill>
                  <a:schemeClr val="tx1"/>
                </a:solidFill>
              </a:rPr>
              <a:t>a</a:t>
            </a:r>
            <a:r>
              <a:rPr lang="en-GB" sz="2800" i="1" dirty="0" smtClean="0">
                <a:solidFill>
                  <a:schemeClr val="tx1"/>
                </a:solidFill>
              </a:rPr>
              <a:t>t</a:t>
            </a:r>
          </a:p>
          <a:p>
            <a:endParaRPr lang="en-GB" sz="2800" i="1" dirty="0">
              <a:solidFill>
                <a:schemeClr val="tx1"/>
              </a:solidFill>
            </a:endParaRPr>
          </a:p>
          <a:p>
            <a:r>
              <a:rPr lang="en-GB" sz="28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GB" sz="2800" i="1" dirty="0" smtClean="0">
                <a:solidFill>
                  <a:schemeClr val="tx1"/>
                </a:solidFill>
              </a:rPr>
              <a:t> m</a:t>
            </a:r>
            <a:r>
              <a:rPr lang="en-GB" sz="2800" b="1" i="1" dirty="0" smtClean="0">
                <a:solidFill>
                  <a:schemeClr val="tx1"/>
                </a:solidFill>
              </a:rPr>
              <a:t>v</a:t>
            </a:r>
            <a:r>
              <a:rPr lang="en-GB" sz="2800" i="1" dirty="0" smtClean="0">
                <a:solidFill>
                  <a:schemeClr val="tx1"/>
                </a:solidFill>
              </a:rPr>
              <a:t> = m</a:t>
            </a:r>
            <a:r>
              <a:rPr lang="en-GB" sz="2800" b="1" i="1" dirty="0" smtClean="0">
                <a:solidFill>
                  <a:schemeClr val="tx1"/>
                </a:solidFill>
              </a:rPr>
              <a:t>u</a:t>
            </a:r>
            <a:r>
              <a:rPr lang="en-GB" sz="2800" i="1" dirty="0" smtClean="0">
                <a:solidFill>
                  <a:schemeClr val="tx1"/>
                </a:solidFill>
              </a:rPr>
              <a:t> + m</a:t>
            </a:r>
            <a:r>
              <a:rPr lang="en-GB" sz="2800" b="1" i="1" dirty="0" smtClean="0">
                <a:solidFill>
                  <a:schemeClr val="tx1"/>
                </a:solidFill>
              </a:rPr>
              <a:t>a</a:t>
            </a:r>
            <a:r>
              <a:rPr lang="en-GB" sz="2800" i="1" dirty="0" smtClean="0">
                <a:solidFill>
                  <a:schemeClr val="tx1"/>
                </a:solidFill>
              </a:rPr>
              <a:t>t</a:t>
            </a:r>
          </a:p>
          <a:p>
            <a:endParaRPr lang="en-GB" sz="2800" i="1" dirty="0">
              <a:solidFill>
                <a:schemeClr val="tx1"/>
              </a:solidFill>
            </a:endParaRPr>
          </a:p>
          <a:p>
            <a:r>
              <a:rPr lang="en-GB" sz="2800" i="1" dirty="0" smtClean="0">
                <a:solidFill>
                  <a:schemeClr val="tx1"/>
                </a:solidFill>
              </a:rPr>
              <a:t>     m</a:t>
            </a:r>
            <a:r>
              <a:rPr lang="en-GB" sz="2800" b="1" i="1" dirty="0" smtClean="0">
                <a:solidFill>
                  <a:schemeClr val="tx1"/>
                </a:solidFill>
              </a:rPr>
              <a:t>v</a:t>
            </a:r>
            <a:r>
              <a:rPr lang="en-GB" sz="2800" i="1" dirty="0" smtClean="0">
                <a:solidFill>
                  <a:schemeClr val="tx1"/>
                </a:solidFill>
              </a:rPr>
              <a:t> = m</a:t>
            </a:r>
            <a:r>
              <a:rPr lang="en-GB" sz="2800" b="1" i="1" dirty="0" smtClean="0">
                <a:solidFill>
                  <a:schemeClr val="tx1"/>
                </a:solidFill>
              </a:rPr>
              <a:t>u</a:t>
            </a:r>
            <a:r>
              <a:rPr lang="en-GB" sz="2800" i="1" dirty="0" smtClean="0">
                <a:solidFill>
                  <a:schemeClr val="tx1"/>
                </a:solidFill>
              </a:rPr>
              <a:t>+ </a:t>
            </a:r>
            <a:r>
              <a:rPr lang="en-GB" sz="2800" b="1" i="1" dirty="0" smtClean="0">
                <a:solidFill>
                  <a:schemeClr val="tx1"/>
                </a:solidFill>
              </a:rPr>
              <a:t>F</a:t>
            </a:r>
            <a:r>
              <a:rPr lang="en-GB" sz="2800" i="1" dirty="0" smtClean="0">
                <a:solidFill>
                  <a:schemeClr val="tx1"/>
                </a:solidFill>
              </a:rPr>
              <a:t>t</a:t>
            </a:r>
          </a:p>
          <a:p>
            <a:endParaRPr lang="en-GB" sz="2800" i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GB" sz="28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GB" sz="2800" i="1" dirty="0" smtClean="0">
                <a:solidFill>
                  <a:schemeClr val="tx1"/>
                </a:solidFill>
              </a:rPr>
              <a:t>  </a:t>
            </a:r>
            <a:r>
              <a:rPr lang="en-GB" sz="2800" b="1" i="1" dirty="0" smtClean="0">
                <a:solidFill>
                  <a:schemeClr val="tx1"/>
                </a:solidFill>
              </a:rPr>
              <a:t>F</a:t>
            </a:r>
            <a:r>
              <a:rPr lang="en-GB" sz="2800" i="1" dirty="0" smtClean="0">
                <a:solidFill>
                  <a:schemeClr val="tx1"/>
                </a:solidFill>
              </a:rPr>
              <a:t>t = m</a:t>
            </a:r>
            <a:r>
              <a:rPr lang="en-GB" sz="2800" b="1" i="1" dirty="0" smtClean="0">
                <a:solidFill>
                  <a:schemeClr val="tx1"/>
                </a:solidFill>
              </a:rPr>
              <a:t>v</a:t>
            </a:r>
            <a:r>
              <a:rPr lang="en-GB" sz="2800" i="1" dirty="0" smtClean="0">
                <a:solidFill>
                  <a:schemeClr val="tx1"/>
                </a:solidFill>
              </a:rPr>
              <a:t> – m</a:t>
            </a:r>
            <a:r>
              <a:rPr lang="en-GB" sz="2800" b="1" i="1" dirty="0" smtClean="0">
                <a:solidFill>
                  <a:schemeClr val="tx1"/>
                </a:solidFill>
              </a:rPr>
              <a:t>u</a:t>
            </a:r>
            <a:r>
              <a:rPr lang="en-GB" sz="2800" i="1" dirty="0" smtClean="0">
                <a:solidFill>
                  <a:schemeClr val="tx1"/>
                </a:solidFill>
              </a:rPr>
              <a:t> </a:t>
            </a:r>
            <a:endParaRPr lang="en-GB" sz="2800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3313" y="2727977"/>
            <a:ext cx="8405812" cy="35394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quantity ‘</a:t>
            </a:r>
            <a:r>
              <a:rPr lang="en-GB" sz="2800" i="1" dirty="0" smtClean="0"/>
              <a:t>mass x velocity</a:t>
            </a:r>
            <a:r>
              <a:rPr lang="en-GB" sz="2800" dirty="0" smtClean="0"/>
              <a:t>’ is defined as the </a:t>
            </a:r>
            <a:r>
              <a:rPr lang="en-GB" sz="2800" b="1" u="sng" dirty="0" smtClean="0"/>
              <a:t>momentum</a:t>
            </a:r>
            <a:r>
              <a:rPr lang="en-GB" sz="2800" dirty="0" smtClean="0"/>
              <a:t> of the moving object.</a:t>
            </a:r>
          </a:p>
          <a:p>
            <a:endParaRPr lang="en-GB" sz="2800" dirty="0"/>
          </a:p>
          <a:p>
            <a:r>
              <a:rPr lang="en-GB" sz="2800" dirty="0" smtClean="0"/>
              <a:t>Momentum = </a:t>
            </a:r>
            <a:r>
              <a:rPr lang="en-GB" sz="2800" i="1" dirty="0" smtClean="0"/>
              <a:t>m</a:t>
            </a:r>
            <a:r>
              <a:rPr lang="en-GB" sz="2800" dirty="0" smtClean="0"/>
              <a:t> x </a:t>
            </a:r>
            <a:r>
              <a:rPr lang="en-GB" sz="2800" b="1" i="1" dirty="0" smtClean="0"/>
              <a:t>v</a:t>
            </a:r>
          </a:p>
          <a:p>
            <a:endParaRPr lang="en-GB" sz="2800" dirty="0"/>
          </a:p>
          <a:p>
            <a:r>
              <a:rPr lang="en-GB" sz="2800" dirty="0" smtClean="0"/>
              <a:t>Impulse of Force = Final Momentum – Initial Momentum</a:t>
            </a:r>
          </a:p>
          <a:p>
            <a:endParaRPr lang="en-GB" sz="2800" dirty="0"/>
          </a:p>
          <a:p>
            <a:r>
              <a:rPr lang="en-GB" sz="2800" dirty="0" smtClean="0"/>
              <a:t>Impulse = Change of Momentum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3821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501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&amp; Impulse</a:t>
            </a:r>
            <a:endParaRPr lang="en-GB" sz="4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71472" y="4462548"/>
            <a:ext cx="11522961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This equation holds for any large force acting for a short time, even when the force cannot be assumed to be constant.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The force on the tennis ball will increase as it embeds itself into the strings of the racket and then decrease as it is catapulted away.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We can calculate the impulse on the tennis ball.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3" y="1124382"/>
            <a:ext cx="11522961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i="1" dirty="0" smtClean="0"/>
              <a:t>A tennis player hits a ball of mass 0.06 kg as it is travelling towards her at 10ms</a:t>
            </a:r>
            <a:r>
              <a:rPr lang="en-GB" sz="2800" i="1" baseline="30000" dirty="0" smtClean="0"/>
              <a:t>-1</a:t>
            </a:r>
            <a:r>
              <a:rPr lang="en-GB" sz="2800" i="1" dirty="0" smtClean="0"/>
              <a:t> horizontally. </a:t>
            </a:r>
          </a:p>
          <a:p>
            <a:r>
              <a:rPr lang="en-GB" sz="2800" i="1" dirty="0" smtClean="0"/>
              <a:t>Immediately after she hits it, the ball is moving away from her at 20ms</a:t>
            </a:r>
            <a:r>
              <a:rPr lang="en-GB" sz="2800" i="1" baseline="30000" dirty="0" smtClean="0"/>
              <a:t>-1</a:t>
            </a:r>
            <a:r>
              <a:rPr lang="en-GB" sz="2800" i="1" dirty="0" smtClean="0"/>
              <a:t> horizontally.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7263" y="3082440"/>
            <a:ext cx="9639177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Impulse of Force = Final Momentum – Initial </a:t>
            </a:r>
            <a:r>
              <a:rPr lang="en-GB" sz="3200" dirty="0" smtClean="0"/>
              <a:t>Momentum</a:t>
            </a:r>
          </a:p>
          <a:p>
            <a:r>
              <a:rPr lang="en-GB" sz="3200" i="1" dirty="0"/>
              <a:t> </a:t>
            </a:r>
            <a:r>
              <a:rPr lang="en-GB" sz="3200" i="1" dirty="0" smtClean="0"/>
              <a:t>                          Ft </a:t>
            </a:r>
            <a:r>
              <a:rPr lang="en-GB" sz="3200" i="1" dirty="0"/>
              <a:t>= mv – mu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3681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501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&amp; Impulse</a:t>
            </a:r>
            <a:endParaRPr lang="en-GB" sz="4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71472" y="4462548"/>
            <a:ext cx="11522961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0.06 x 20 – 0.06 x (-10) = 1.8 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3" y="1124382"/>
            <a:ext cx="11522961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i="1" dirty="0" smtClean="0"/>
              <a:t>A tennis player hits a ball of mass 0.06 kg as it is travelling towards her at 10ms</a:t>
            </a:r>
            <a:r>
              <a:rPr lang="en-GB" sz="2800" i="1" baseline="30000" dirty="0" smtClean="0"/>
              <a:t>-1</a:t>
            </a:r>
            <a:r>
              <a:rPr lang="en-GB" sz="2800" i="1" dirty="0" smtClean="0"/>
              <a:t> horizontally. </a:t>
            </a:r>
          </a:p>
          <a:p>
            <a:r>
              <a:rPr lang="en-GB" sz="2800" i="1" dirty="0" smtClean="0"/>
              <a:t>Immediately after she hits it, the ball is moving away from her at 20ms</a:t>
            </a:r>
            <a:r>
              <a:rPr lang="en-GB" sz="2800" i="1" baseline="30000" dirty="0" smtClean="0"/>
              <a:t>-1</a:t>
            </a:r>
            <a:r>
              <a:rPr lang="en-GB" sz="2800" i="1" dirty="0" smtClean="0"/>
              <a:t> horizontally.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7263" y="3082440"/>
            <a:ext cx="9639177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Impulse of Force = Final Momentum – Initial </a:t>
            </a:r>
            <a:r>
              <a:rPr lang="en-GB" sz="3200" dirty="0" smtClean="0"/>
              <a:t>Momentum</a:t>
            </a:r>
          </a:p>
          <a:p>
            <a:r>
              <a:rPr lang="en-GB" sz="3200" i="1" dirty="0"/>
              <a:t> </a:t>
            </a:r>
            <a:r>
              <a:rPr lang="en-GB" sz="3200" i="1" dirty="0" smtClean="0"/>
              <a:t>                          Ft </a:t>
            </a:r>
            <a:r>
              <a:rPr lang="en-GB" sz="3200" i="1" dirty="0"/>
              <a:t>= mv – mu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392055" y="6046387"/>
            <a:ext cx="242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Initial momentum</a:t>
            </a:r>
            <a:endParaRPr lang="en-GB" sz="2400" dirty="0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V="1">
            <a:off x="2606651" y="4985768"/>
            <a:ext cx="1751037" cy="1060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14194" y="6046387"/>
            <a:ext cx="2320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Final momentum</a:t>
            </a:r>
            <a:endParaRPr lang="en-GB" sz="2400" dirty="0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flipV="1">
            <a:off x="5274288" y="4985768"/>
            <a:ext cx="499069" cy="1060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758852" y="4985768"/>
            <a:ext cx="884961" cy="843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90376" y="5772150"/>
            <a:ext cx="3190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Negative due to a change in direction of the ball</a:t>
            </a:r>
            <a:endParaRPr lang="en-GB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8629309" y="4866892"/>
            <a:ext cx="1351942" cy="227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027249" y="4961168"/>
            <a:ext cx="1465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Impulse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2733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501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&amp; Impulse</a:t>
            </a:r>
            <a:endParaRPr lang="en-GB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71475" y="982206"/>
            <a:ext cx="11522961" cy="5765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Bodies A and B with masses </a:t>
            </a:r>
            <a:r>
              <a:rPr lang="en-GB" sz="2800" i="1" dirty="0" smtClean="0"/>
              <a:t>m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 and </a:t>
            </a:r>
            <a:r>
              <a:rPr lang="en-GB" sz="2800" i="1" dirty="0" smtClean="0"/>
              <a:t>m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and initial velocities </a:t>
            </a:r>
            <a:r>
              <a:rPr lang="en-GB" sz="2800" b="1" i="1" dirty="0" smtClean="0"/>
              <a:t>u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 and </a:t>
            </a:r>
            <a:r>
              <a:rPr lang="en-GB" sz="2800" b="1" i="1" dirty="0" smtClean="0"/>
              <a:t>u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collide directly.</a:t>
            </a:r>
          </a:p>
          <a:p>
            <a:r>
              <a:rPr lang="en-GB" sz="2800" dirty="0" smtClean="0"/>
              <a:t>During the collision, forces act on the bodies for a short time </a:t>
            </a:r>
            <a:r>
              <a:rPr lang="en-GB" sz="2800" i="1" dirty="0" smtClean="0"/>
              <a:t>t.</a:t>
            </a:r>
          </a:p>
          <a:p>
            <a:r>
              <a:rPr lang="en-GB" sz="2800" dirty="0" smtClean="0"/>
              <a:t>If the force acting on B is </a:t>
            </a:r>
            <a:r>
              <a:rPr lang="en-GB" sz="2800" b="1" i="1" dirty="0" smtClean="0"/>
              <a:t>F</a:t>
            </a:r>
            <a:r>
              <a:rPr lang="en-GB" sz="2800" dirty="0" smtClean="0"/>
              <a:t>, then Newton’s 3</a:t>
            </a:r>
            <a:r>
              <a:rPr lang="en-GB" sz="2800" baseline="30000" dirty="0" smtClean="0"/>
              <a:t>rd</a:t>
            </a:r>
            <a:r>
              <a:rPr lang="en-GB" sz="2800" dirty="0" smtClean="0"/>
              <a:t> Law states that an equal and opposite force acts on A.</a:t>
            </a:r>
          </a:p>
          <a:p>
            <a:endParaRPr lang="en-GB" sz="1200" dirty="0"/>
          </a:p>
          <a:p>
            <a:r>
              <a:rPr lang="en-GB" sz="2800" dirty="0" smtClean="0"/>
              <a:t>After the collision, A and B separate with velocities </a:t>
            </a:r>
            <a:r>
              <a:rPr lang="en-GB" sz="2800" b="1" i="1" dirty="0" smtClean="0"/>
              <a:t>v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 and </a:t>
            </a:r>
            <a:r>
              <a:rPr lang="en-GB" sz="2800" b="1" i="1" dirty="0" smtClean="0"/>
              <a:t>v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.</a:t>
            </a:r>
          </a:p>
          <a:p>
            <a:endParaRPr lang="en-GB" sz="1200" dirty="0"/>
          </a:p>
          <a:p>
            <a:r>
              <a:rPr lang="en-GB" sz="2800" dirty="0" smtClean="0"/>
              <a:t>		For A:				   -</a:t>
            </a:r>
            <a:r>
              <a:rPr lang="en-GB" sz="2800" b="1" i="1" dirty="0" smtClean="0"/>
              <a:t>F</a:t>
            </a:r>
            <a:r>
              <a:rPr lang="en-GB" sz="2800" i="1" dirty="0" smtClean="0"/>
              <a:t>t</a:t>
            </a:r>
            <a:r>
              <a:rPr lang="en-GB" sz="2800" dirty="0" smtClean="0"/>
              <a:t> = </a:t>
            </a:r>
            <a:r>
              <a:rPr lang="en-GB" sz="2800" i="1" dirty="0" smtClean="0"/>
              <a:t>m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 </a:t>
            </a:r>
            <a:r>
              <a:rPr lang="en-GB" sz="2800" b="1" i="1" dirty="0" smtClean="0"/>
              <a:t>v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 – </a:t>
            </a:r>
            <a:r>
              <a:rPr lang="en-GB" sz="2800" i="1" dirty="0" smtClean="0"/>
              <a:t>m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 </a:t>
            </a:r>
            <a:r>
              <a:rPr lang="en-GB" sz="2800" b="1" i="1" dirty="0" smtClean="0"/>
              <a:t>u</a:t>
            </a:r>
            <a:r>
              <a:rPr lang="en-GB" sz="2800" baseline="-25000" dirty="0" smtClean="0"/>
              <a:t>1</a:t>
            </a:r>
            <a:endParaRPr lang="en-GB" sz="2800" dirty="0"/>
          </a:p>
          <a:p>
            <a:endParaRPr lang="en-GB" sz="1200" dirty="0" smtClean="0"/>
          </a:p>
          <a:p>
            <a:r>
              <a:rPr lang="en-GB" sz="2800" dirty="0" smtClean="0"/>
              <a:t>		For B:</a:t>
            </a:r>
            <a:r>
              <a:rPr lang="en-GB" sz="2800" dirty="0"/>
              <a:t>		</a:t>
            </a:r>
            <a:r>
              <a:rPr lang="en-GB" sz="2800" dirty="0" smtClean="0"/>
              <a:t>		    </a:t>
            </a:r>
            <a:r>
              <a:rPr lang="en-GB" sz="2800" b="1" i="1" dirty="0" smtClean="0"/>
              <a:t>F</a:t>
            </a:r>
            <a:r>
              <a:rPr lang="en-GB" sz="2800" i="1" dirty="0" smtClean="0"/>
              <a:t>t</a:t>
            </a:r>
            <a:r>
              <a:rPr lang="en-GB" sz="2800" dirty="0" smtClean="0"/>
              <a:t> </a:t>
            </a:r>
            <a:r>
              <a:rPr lang="en-GB" sz="2800" dirty="0"/>
              <a:t>= </a:t>
            </a:r>
            <a:r>
              <a:rPr lang="en-GB" sz="2800" i="1" dirty="0" smtClean="0"/>
              <a:t>m</a:t>
            </a:r>
            <a:r>
              <a:rPr lang="en-GB" sz="2800" i="1" baseline="-25000" dirty="0" smtClean="0"/>
              <a:t>2</a:t>
            </a:r>
            <a:r>
              <a:rPr lang="en-GB" sz="2800" dirty="0" smtClean="0"/>
              <a:t> </a:t>
            </a:r>
            <a:r>
              <a:rPr lang="en-GB" sz="2800" b="1" i="1" dirty="0" smtClean="0"/>
              <a:t>v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</a:t>
            </a:r>
            <a:r>
              <a:rPr lang="en-GB" sz="2800" dirty="0"/>
              <a:t>– </a:t>
            </a:r>
            <a:r>
              <a:rPr lang="en-GB" sz="2800" i="1" dirty="0"/>
              <a:t>m</a:t>
            </a:r>
            <a:r>
              <a:rPr lang="en-GB" sz="2800" baseline="-25000" dirty="0"/>
              <a:t>2</a:t>
            </a:r>
            <a:r>
              <a:rPr lang="en-GB" sz="2800" dirty="0"/>
              <a:t> </a:t>
            </a:r>
            <a:r>
              <a:rPr lang="en-GB" sz="2800" b="1" i="1" dirty="0" smtClean="0"/>
              <a:t>u</a:t>
            </a:r>
            <a:r>
              <a:rPr lang="en-GB" sz="2800" baseline="-25000" dirty="0" smtClean="0"/>
              <a:t>2</a:t>
            </a:r>
          </a:p>
          <a:p>
            <a:endParaRPr lang="en-GB" sz="1600" baseline="-25000" dirty="0"/>
          </a:p>
          <a:p>
            <a:r>
              <a:rPr lang="en-GB" sz="2800" dirty="0" smtClean="0"/>
              <a:t>		So:</a:t>
            </a:r>
            <a:r>
              <a:rPr lang="en-GB" sz="2800" dirty="0"/>
              <a:t>		</a:t>
            </a:r>
            <a:r>
              <a:rPr lang="en-GB" sz="2800" dirty="0" smtClean="0"/>
              <a:t> – (</a:t>
            </a:r>
            <a:r>
              <a:rPr lang="en-GB" sz="2800" i="1" dirty="0" smtClean="0"/>
              <a:t>m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 </a:t>
            </a:r>
            <a:r>
              <a:rPr lang="en-GB" sz="2800" b="1" i="1" dirty="0"/>
              <a:t>v</a:t>
            </a:r>
            <a:r>
              <a:rPr lang="en-GB" sz="2800" baseline="-25000" dirty="0"/>
              <a:t>1</a:t>
            </a:r>
            <a:r>
              <a:rPr lang="en-GB" sz="2800" dirty="0"/>
              <a:t> – </a:t>
            </a:r>
            <a:r>
              <a:rPr lang="en-GB" sz="2800" i="1" dirty="0"/>
              <a:t>m</a:t>
            </a:r>
            <a:r>
              <a:rPr lang="en-GB" sz="2800" baseline="-25000" dirty="0"/>
              <a:t>1</a:t>
            </a:r>
            <a:r>
              <a:rPr lang="en-GB" sz="2800" dirty="0"/>
              <a:t> </a:t>
            </a:r>
            <a:r>
              <a:rPr lang="en-GB" sz="2800" b="1" i="1" dirty="0" smtClean="0"/>
              <a:t>u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) = </a:t>
            </a:r>
            <a:r>
              <a:rPr lang="en-GB" sz="2800" i="1" dirty="0"/>
              <a:t>m</a:t>
            </a:r>
            <a:r>
              <a:rPr lang="en-GB" sz="2800" i="1" baseline="-25000" dirty="0"/>
              <a:t>2</a:t>
            </a:r>
            <a:r>
              <a:rPr lang="en-GB" sz="2800" dirty="0"/>
              <a:t> </a:t>
            </a:r>
            <a:r>
              <a:rPr lang="en-GB" sz="2800" b="1" i="1" dirty="0"/>
              <a:t>v</a:t>
            </a:r>
            <a:r>
              <a:rPr lang="en-GB" sz="2800" baseline="-25000" dirty="0"/>
              <a:t>2</a:t>
            </a:r>
            <a:r>
              <a:rPr lang="en-GB" sz="2800" dirty="0"/>
              <a:t> – </a:t>
            </a:r>
            <a:r>
              <a:rPr lang="en-GB" sz="2800" i="1" dirty="0"/>
              <a:t>m</a:t>
            </a:r>
            <a:r>
              <a:rPr lang="en-GB" sz="2800" baseline="-25000" dirty="0"/>
              <a:t>2</a:t>
            </a:r>
            <a:r>
              <a:rPr lang="en-GB" sz="2800" dirty="0"/>
              <a:t> </a:t>
            </a:r>
            <a:r>
              <a:rPr lang="en-GB" sz="2800" b="1" i="1" dirty="0"/>
              <a:t>u</a:t>
            </a:r>
            <a:r>
              <a:rPr lang="en-GB" sz="2800" baseline="-25000" dirty="0"/>
              <a:t>2</a:t>
            </a:r>
          </a:p>
          <a:p>
            <a:endParaRPr lang="en-GB" sz="1400" dirty="0" smtClean="0"/>
          </a:p>
          <a:p>
            <a:r>
              <a:rPr lang="en-GB" sz="2800" dirty="0" smtClean="0"/>
              <a:t>Rearranging gives:   </a:t>
            </a:r>
            <a:r>
              <a:rPr lang="en-GB" sz="2800" i="1" dirty="0" smtClean="0"/>
              <a:t>	       m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 </a:t>
            </a:r>
            <a:r>
              <a:rPr lang="en-GB" sz="2800" b="1" i="1" dirty="0" smtClean="0"/>
              <a:t>u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 + </a:t>
            </a:r>
            <a:r>
              <a:rPr lang="en-GB" sz="2800" i="1" dirty="0" smtClean="0"/>
              <a:t>m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</a:t>
            </a:r>
            <a:r>
              <a:rPr lang="en-GB" sz="2800" b="1" i="1" dirty="0" smtClean="0"/>
              <a:t>u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</a:t>
            </a:r>
            <a:r>
              <a:rPr lang="en-GB" sz="2800" dirty="0"/>
              <a:t>= </a:t>
            </a:r>
            <a:r>
              <a:rPr lang="en-GB" sz="2800" i="1" dirty="0" smtClean="0"/>
              <a:t>m</a:t>
            </a:r>
            <a:r>
              <a:rPr lang="en-GB" sz="2800" i="1" baseline="-25000" dirty="0" smtClean="0"/>
              <a:t>1</a:t>
            </a:r>
            <a:r>
              <a:rPr lang="en-GB" sz="2800" dirty="0" smtClean="0"/>
              <a:t> </a:t>
            </a:r>
            <a:r>
              <a:rPr lang="en-GB" sz="2800" b="1" i="1" dirty="0" smtClean="0"/>
              <a:t>v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 </a:t>
            </a:r>
            <a:r>
              <a:rPr lang="en-GB" sz="2800" dirty="0"/>
              <a:t>+</a:t>
            </a:r>
            <a:r>
              <a:rPr lang="en-GB" sz="2800" dirty="0" smtClean="0"/>
              <a:t> </a:t>
            </a:r>
            <a:r>
              <a:rPr lang="en-GB" sz="2800" i="1" dirty="0"/>
              <a:t>m</a:t>
            </a:r>
            <a:r>
              <a:rPr lang="en-GB" sz="2800" baseline="-25000" dirty="0"/>
              <a:t>2</a:t>
            </a:r>
            <a:r>
              <a:rPr lang="en-GB" sz="2800" dirty="0"/>
              <a:t> </a:t>
            </a:r>
            <a:r>
              <a:rPr lang="en-GB" sz="2800" b="1" i="1" dirty="0" smtClean="0"/>
              <a:t>v</a:t>
            </a:r>
            <a:r>
              <a:rPr lang="en-GB" sz="2800" baseline="-25000" dirty="0" smtClean="0"/>
              <a:t>2</a:t>
            </a:r>
            <a:endParaRPr lang="en-GB" sz="2800" baseline="-25000" dirty="0"/>
          </a:p>
          <a:p>
            <a:r>
              <a:rPr lang="en-GB" sz="2800" dirty="0" smtClean="0"/>
              <a:t>		                </a:t>
            </a:r>
            <a:r>
              <a:rPr lang="en-GB" sz="2800" dirty="0" smtClean="0">
                <a:solidFill>
                  <a:srgbClr val="FF0000"/>
                </a:solidFill>
              </a:rPr>
              <a:t>Total initial momentum = Total final momentum</a:t>
            </a:r>
            <a:endParaRPr lang="en-GB" sz="28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02951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501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&amp; Impulse</a:t>
            </a:r>
            <a:endParaRPr lang="en-GB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71475" y="982206"/>
            <a:ext cx="1152296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 </a:t>
            </a:r>
            <a:r>
              <a:rPr lang="en-GB" sz="3200" b="1" i="1" dirty="0" smtClean="0"/>
              <a:t>principle of conservation of linear momentum </a:t>
            </a:r>
            <a:r>
              <a:rPr lang="en-GB" sz="3200" dirty="0" smtClean="0"/>
              <a:t>states that:</a:t>
            </a:r>
          </a:p>
          <a:p>
            <a:endParaRPr lang="en-GB" sz="2800" dirty="0" smtClean="0"/>
          </a:p>
          <a:p>
            <a:endParaRPr lang="en-GB" sz="2800" dirty="0"/>
          </a:p>
          <a:p>
            <a:r>
              <a:rPr lang="en-GB" sz="4000" i="1" dirty="0" smtClean="0"/>
              <a:t>“When no external forces are present, the total momentum of a system of particles is unchanged by collisions between them.”</a:t>
            </a:r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 smtClean="0"/>
          </a:p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Total initial momentum = Total final momentum</a:t>
            </a:r>
            <a:endParaRPr lang="en-GB" sz="36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414583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501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&amp; Impulse</a:t>
            </a:r>
            <a:endParaRPr lang="en-GB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71475" y="982206"/>
            <a:ext cx="1152296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Three particles A, B and C with masses 1 kg, 4 kg and 12 kg respectively are positioned in a straight line.</a:t>
            </a:r>
          </a:p>
          <a:p>
            <a:r>
              <a:rPr lang="en-GB" sz="2000" dirty="0" smtClean="0"/>
              <a:t>Particles B and C are at rest and particle A is moving towards B with a speed of 10 ms</a:t>
            </a:r>
            <a:r>
              <a:rPr lang="en-GB" sz="2000" baseline="30000" dirty="0" smtClean="0"/>
              <a:t>-1</a:t>
            </a:r>
            <a:r>
              <a:rPr lang="en-GB" sz="2000" dirty="0" smtClean="0"/>
              <a:t>.</a:t>
            </a:r>
          </a:p>
          <a:p>
            <a:endParaRPr lang="en-GB" sz="1400" dirty="0" smtClean="0"/>
          </a:p>
          <a:p>
            <a:r>
              <a:rPr lang="en-GB" sz="2000" dirty="0" smtClean="0"/>
              <a:t>After A and B collide, particle A rebounds backwards and B moves towards C with twice the speed of A.</a:t>
            </a:r>
          </a:p>
          <a:p>
            <a:endParaRPr lang="en-GB" sz="1400" dirty="0" smtClean="0"/>
          </a:p>
          <a:p>
            <a:r>
              <a:rPr lang="en-GB" sz="2000" dirty="0" smtClean="0"/>
              <a:t>After B and C collide, they move in opposite directions with the same speed.</a:t>
            </a:r>
          </a:p>
          <a:p>
            <a:endParaRPr lang="en-GB" sz="1400" dirty="0" smtClean="0"/>
          </a:p>
          <a:p>
            <a:r>
              <a:rPr lang="en-GB" sz="2000" dirty="0" smtClean="0"/>
              <a:t>Find the final velocities of the particles and show </a:t>
            </a:r>
            <a:r>
              <a:rPr lang="en-GB" sz="2000" dirty="0" smtClean="0"/>
              <a:t>that there are no more collisions between the particles</a:t>
            </a:r>
            <a:r>
              <a:rPr lang="en-GB" sz="2000" dirty="0" smtClean="0"/>
              <a:t>, </a:t>
            </a:r>
            <a:r>
              <a:rPr lang="en-GB" sz="2000" dirty="0" smtClean="0"/>
              <a:t>assuming no other forces act on them.</a:t>
            </a:r>
            <a:endParaRPr lang="en-GB" sz="2400" dirty="0" smtClean="0"/>
          </a:p>
        </p:txBody>
      </p:sp>
      <p:sp>
        <p:nvSpPr>
          <p:cNvPr id="4" name="Oval 3"/>
          <p:cNvSpPr/>
          <p:nvPr/>
        </p:nvSpPr>
        <p:spPr>
          <a:xfrm>
            <a:off x="3742575" y="3870841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" name="Oval 4"/>
          <p:cNvSpPr/>
          <p:nvPr/>
        </p:nvSpPr>
        <p:spPr>
          <a:xfrm>
            <a:off x="6519724" y="3870841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9138488" y="3870840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710344" y="3525737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1kg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487016" y="3549966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 4kg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021283" y="3525737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 12kg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396646" y="4142302"/>
            <a:ext cx="1143751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8345" y="3734632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13" name="Oval 12"/>
          <p:cNvSpPr/>
          <p:nvPr/>
        </p:nvSpPr>
        <p:spPr>
          <a:xfrm>
            <a:off x="3742575" y="4935914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4" name="Oval 13"/>
          <p:cNvSpPr/>
          <p:nvPr/>
        </p:nvSpPr>
        <p:spPr>
          <a:xfrm>
            <a:off x="6519724" y="4935914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9138488" y="4935913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031257" y="5207375"/>
            <a:ext cx="59413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03698" y="485015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u</a:t>
            </a:r>
            <a:r>
              <a:rPr lang="en-GB" dirty="0" smtClean="0"/>
              <a:t>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086252" y="5174807"/>
            <a:ext cx="1143751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179834" y="4798811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r>
              <a:rPr lang="en-GB" i="1" dirty="0" smtClean="0"/>
              <a:t>u</a:t>
            </a:r>
            <a:r>
              <a:rPr lang="en-GB" dirty="0" smtClean="0"/>
              <a:t>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25" name="Oval 24"/>
          <p:cNvSpPr/>
          <p:nvPr/>
        </p:nvSpPr>
        <p:spPr>
          <a:xfrm>
            <a:off x="3742575" y="6074626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26" name="Oval 25"/>
          <p:cNvSpPr/>
          <p:nvPr/>
        </p:nvSpPr>
        <p:spPr>
          <a:xfrm>
            <a:off x="6519724" y="6074626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9138488" y="6074625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3031257" y="6346087"/>
            <a:ext cx="59413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803698" y="5988867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u</a:t>
            </a:r>
            <a:r>
              <a:rPr lang="en-GB" dirty="0" smtClean="0"/>
              <a:t>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5551878" y="6339421"/>
            <a:ext cx="914051" cy="66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25021" y="5970089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v</a:t>
            </a:r>
            <a:r>
              <a:rPr lang="en-GB" dirty="0" smtClean="0"/>
              <a:t>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36" name="TextBox 35"/>
          <p:cNvSpPr txBox="1"/>
          <p:nvPr/>
        </p:nvSpPr>
        <p:spPr>
          <a:xfrm>
            <a:off x="9992221" y="5970089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v</a:t>
            </a:r>
            <a:r>
              <a:rPr lang="en-GB" dirty="0" smtClean="0"/>
              <a:t>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9829518" y="6333555"/>
            <a:ext cx="1039797" cy="246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71475" y="3857625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Initially: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4173" y="4935914"/>
            <a:ext cx="1703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After 1</a:t>
            </a:r>
            <a:r>
              <a:rPr lang="en-GB" baseline="30000" dirty="0" smtClean="0">
                <a:solidFill>
                  <a:srgbClr val="FF0000"/>
                </a:solidFill>
              </a:rPr>
              <a:t>st</a:t>
            </a:r>
            <a:r>
              <a:rPr lang="en-GB" dirty="0" smtClean="0">
                <a:solidFill>
                  <a:srgbClr val="FF0000"/>
                </a:solidFill>
              </a:rPr>
              <a:t> Impact: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5786" y="6031728"/>
            <a:ext cx="1806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After 2</a:t>
            </a:r>
            <a:r>
              <a:rPr lang="en-GB" baseline="30000" dirty="0" smtClean="0">
                <a:solidFill>
                  <a:srgbClr val="FF0000"/>
                </a:solidFill>
              </a:rPr>
              <a:t>nd</a:t>
            </a:r>
            <a:r>
              <a:rPr lang="en-GB" dirty="0" smtClean="0">
                <a:solidFill>
                  <a:srgbClr val="FF0000"/>
                </a:solidFill>
              </a:rPr>
              <a:t> Impact: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69789" y="4896321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*</a:t>
            </a:r>
            <a:endParaRPr lang="en-GB" sz="3600" dirty="0"/>
          </a:p>
        </p:txBody>
      </p:sp>
      <p:sp>
        <p:nvSpPr>
          <p:cNvPr id="43" name="TextBox 42"/>
          <p:cNvSpPr txBox="1"/>
          <p:nvPr/>
        </p:nvSpPr>
        <p:spPr>
          <a:xfrm>
            <a:off x="8022272" y="5988867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*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5073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2" grpId="0"/>
      <p:bldP spid="13" grpId="0" animBg="1"/>
      <p:bldP spid="14" grpId="0" animBg="1"/>
      <p:bldP spid="15" grpId="0" animBg="1"/>
      <p:bldP spid="20" grpId="0"/>
      <p:bldP spid="24" grpId="0"/>
      <p:bldP spid="25" grpId="0" animBg="1"/>
      <p:bldP spid="26" grpId="0" animBg="1"/>
      <p:bldP spid="27" grpId="0" animBg="1"/>
      <p:bldP spid="32" grpId="0"/>
      <p:bldP spid="34" grpId="0"/>
      <p:bldP spid="36" grpId="0"/>
      <p:bldP spid="39" grpId="0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74320"/>
            <a:ext cx="501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 smtClean="0"/>
              <a:t>Momentum &amp; Impulse</a:t>
            </a:r>
            <a:endParaRPr lang="en-GB" sz="4000" b="1" u="sng" dirty="0"/>
          </a:p>
        </p:txBody>
      </p:sp>
      <p:sp>
        <p:nvSpPr>
          <p:cNvPr id="4" name="Oval 3"/>
          <p:cNvSpPr/>
          <p:nvPr/>
        </p:nvSpPr>
        <p:spPr>
          <a:xfrm>
            <a:off x="3699713" y="1199079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5" name="Oval 4"/>
          <p:cNvSpPr/>
          <p:nvPr/>
        </p:nvSpPr>
        <p:spPr>
          <a:xfrm>
            <a:off x="6476862" y="1199079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9095626" y="1199078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667482" y="853975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1kg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444154" y="878204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 4kg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978421" y="853975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 12kg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353784" y="1470540"/>
            <a:ext cx="1143751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35483" y="1062870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13" name="Oval 12"/>
          <p:cNvSpPr/>
          <p:nvPr/>
        </p:nvSpPr>
        <p:spPr>
          <a:xfrm>
            <a:off x="3699713" y="2264152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4" name="Oval 13"/>
          <p:cNvSpPr/>
          <p:nvPr/>
        </p:nvSpPr>
        <p:spPr>
          <a:xfrm>
            <a:off x="6476862" y="2264152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9095626" y="2264151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988395" y="2535613"/>
            <a:ext cx="59413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60836" y="2178393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u</a:t>
            </a:r>
            <a:r>
              <a:rPr lang="en-GB" dirty="0" smtClean="0"/>
              <a:t>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043390" y="2503045"/>
            <a:ext cx="1143751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136972" y="2127049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r>
              <a:rPr lang="en-GB" i="1" dirty="0" smtClean="0"/>
              <a:t>u</a:t>
            </a:r>
            <a:r>
              <a:rPr lang="en-GB" dirty="0" smtClean="0"/>
              <a:t>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25" name="Oval 24"/>
          <p:cNvSpPr/>
          <p:nvPr/>
        </p:nvSpPr>
        <p:spPr>
          <a:xfrm>
            <a:off x="3699713" y="3402864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26" name="Oval 25"/>
          <p:cNvSpPr/>
          <p:nvPr/>
        </p:nvSpPr>
        <p:spPr>
          <a:xfrm>
            <a:off x="6476862" y="3402864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9095626" y="3402863"/>
            <a:ext cx="542925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988395" y="3674325"/>
            <a:ext cx="59413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760836" y="331710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u</a:t>
            </a:r>
            <a:r>
              <a:rPr lang="en-GB" dirty="0" smtClean="0"/>
              <a:t>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5509016" y="3667659"/>
            <a:ext cx="914051" cy="66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682159" y="3298327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v</a:t>
            </a:r>
            <a:r>
              <a:rPr lang="en-GB" dirty="0" smtClean="0"/>
              <a:t>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36" name="TextBox 35"/>
          <p:cNvSpPr txBox="1"/>
          <p:nvPr/>
        </p:nvSpPr>
        <p:spPr>
          <a:xfrm>
            <a:off x="9949359" y="3298327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v</a:t>
            </a:r>
            <a:r>
              <a:rPr lang="en-GB" dirty="0" smtClean="0"/>
              <a:t> ms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9786656" y="3661793"/>
            <a:ext cx="1039797" cy="246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28613" y="1185863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Initially: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1311" y="2264152"/>
            <a:ext cx="1703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After 1</a:t>
            </a:r>
            <a:r>
              <a:rPr lang="en-GB" baseline="30000" dirty="0" smtClean="0">
                <a:solidFill>
                  <a:srgbClr val="FF0000"/>
                </a:solidFill>
              </a:rPr>
              <a:t>st</a:t>
            </a:r>
            <a:r>
              <a:rPr lang="en-GB" dirty="0" smtClean="0">
                <a:solidFill>
                  <a:srgbClr val="FF0000"/>
                </a:solidFill>
              </a:rPr>
              <a:t> Impact: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2924" y="3359966"/>
            <a:ext cx="1806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After 2</a:t>
            </a:r>
            <a:r>
              <a:rPr lang="en-GB" baseline="30000" dirty="0" smtClean="0">
                <a:solidFill>
                  <a:srgbClr val="FF0000"/>
                </a:solidFill>
              </a:rPr>
              <a:t>nd</a:t>
            </a:r>
            <a:r>
              <a:rPr lang="en-GB" dirty="0" smtClean="0">
                <a:solidFill>
                  <a:srgbClr val="FF0000"/>
                </a:solidFill>
              </a:rPr>
              <a:t> Impact: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26927" y="2224559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*</a:t>
            </a:r>
            <a:endParaRPr lang="en-GB" sz="3600" dirty="0"/>
          </a:p>
        </p:txBody>
      </p:sp>
      <p:sp>
        <p:nvSpPr>
          <p:cNvPr id="43" name="TextBox 42"/>
          <p:cNvSpPr txBox="1"/>
          <p:nvPr/>
        </p:nvSpPr>
        <p:spPr>
          <a:xfrm>
            <a:off x="7979410" y="3317105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*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090" y="4424297"/>
                <a:ext cx="5771132" cy="114358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/>
                  <a:t>When A strikes B: 	1 x 10 + 0 = 1 x (-</a:t>
                </a:r>
                <a:r>
                  <a:rPr lang="en-GB" sz="2000" i="1" dirty="0" smtClean="0"/>
                  <a:t>u</a:t>
                </a:r>
                <a:r>
                  <a:rPr lang="en-GB" sz="2000" dirty="0" smtClean="0"/>
                  <a:t>) + 4 x 2</a:t>
                </a:r>
                <a:r>
                  <a:rPr lang="en-GB" sz="2000" i="1" dirty="0" smtClean="0"/>
                  <a:t>u</a:t>
                </a:r>
              </a:p>
              <a:p>
                <a:r>
                  <a:rPr lang="en-GB" sz="2000" dirty="0"/>
                  <a:t>	</a:t>
                </a:r>
                <a:r>
                  <a:rPr lang="en-GB" sz="2000" dirty="0" smtClean="0"/>
                  <a:t>		7</a:t>
                </a:r>
                <a:r>
                  <a:rPr lang="en-GB" sz="2000" i="1" dirty="0" smtClean="0"/>
                  <a:t>u</a:t>
                </a:r>
                <a:r>
                  <a:rPr lang="en-GB" sz="2000" dirty="0" smtClean="0"/>
                  <a:t> = 10</a:t>
                </a:r>
              </a:p>
              <a:p>
                <a:r>
                  <a:rPr lang="en-GB" sz="2000" dirty="0"/>
                  <a:t>	</a:t>
                </a:r>
                <a:r>
                  <a:rPr lang="en-GB" sz="2000" dirty="0" smtClean="0"/>
                  <a:t>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=1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 smtClean="0"/>
                  <a:t> ms</a:t>
                </a:r>
                <a:r>
                  <a:rPr lang="en-GB" sz="2000" baseline="30000" dirty="0" smtClean="0"/>
                  <a:t>-1</a:t>
                </a:r>
                <a:endParaRPr lang="en-GB" sz="2000" baseline="30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90" y="4424297"/>
                <a:ext cx="5771132" cy="1143583"/>
              </a:xfrm>
              <a:prstGeom prst="rect">
                <a:avLst/>
              </a:prstGeom>
              <a:blipFill>
                <a:blip r:embed="rId2"/>
                <a:stretch>
                  <a:fillRect l="-948" t="-2646" r="-105" b="-3175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172978" y="4424297"/>
                <a:ext cx="5740674" cy="114358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/>
                  <a:t>When B strikes C: 	4 x 2u + 0 = 4 x (-</a:t>
                </a:r>
                <a:r>
                  <a:rPr lang="en-GB" sz="2000" i="1" dirty="0"/>
                  <a:t>v</a:t>
                </a:r>
                <a:r>
                  <a:rPr lang="en-GB" sz="2000" dirty="0" smtClean="0"/>
                  <a:t>) + 12 x </a:t>
                </a:r>
                <a:r>
                  <a:rPr lang="en-GB" sz="2000" i="1" dirty="0" smtClean="0"/>
                  <a:t>v</a:t>
                </a:r>
              </a:p>
              <a:p>
                <a:r>
                  <a:rPr lang="en-GB" sz="2000" dirty="0"/>
                  <a:t>	</a:t>
                </a:r>
                <a:r>
                  <a:rPr lang="en-GB" sz="2000" dirty="0" smtClean="0"/>
                  <a:t>		8</a:t>
                </a:r>
                <a:r>
                  <a:rPr lang="en-GB" sz="2000" i="1" dirty="0" smtClean="0"/>
                  <a:t>v</a:t>
                </a:r>
                <a:r>
                  <a:rPr lang="en-GB" sz="2000" dirty="0" smtClean="0"/>
                  <a:t> = 8</a:t>
                </a:r>
                <a:r>
                  <a:rPr lang="en-GB" sz="2000" i="1" dirty="0" smtClean="0"/>
                  <a:t>u</a:t>
                </a:r>
              </a:p>
              <a:p>
                <a:r>
                  <a:rPr lang="en-GB" sz="2000" dirty="0"/>
                  <a:t>	</a:t>
                </a:r>
                <a:r>
                  <a:rPr lang="en-GB" sz="2000" dirty="0" smtClean="0"/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 b="0" i="0" dirty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=1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 smtClean="0"/>
                  <a:t> ms</a:t>
                </a:r>
                <a:r>
                  <a:rPr lang="en-GB" sz="2000" baseline="30000" dirty="0" smtClean="0"/>
                  <a:t>-1</a:t>
                </a:r>
                <a:endParaRPr lang="en-GB" sz="2000" baseline="30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978" y="4424297"/>
                <a:ext cx="5740674" cy="1143583"/>
              </a:xfrm>
              <a:prstGeom prst="rect">
                <a:avLst/>
              </a:prstGeom>
              <a:blipFill>
                <a:blip r:embed="rId3"/>
                <a:stretch>
                  <a:fillRect l="-1060" t="-2646" r="-106" b="-3175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14921" y="5790417"/>
            <a:ext cx="11880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After these two collisions, A and B are moving in the same direction with the same speed and in the opposite direction to C.  Hence there are no further collisions.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5527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35" grpId="0" build="p" animBg="1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828</Words>
  <Application>Microsoft Office PowerPoint</Application>
  <PresentationFormat>Widescreen</PresentationFormat>
  <Paragraphs>125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Trott</dc:creator>
  <cp:lastModifiedBy>Ian Trott</cp:lastModifiedBy>
  <cp:revision>18</cp:revision>
  <dcterms:created xsi:type="dcterms:W3CDTF">2018-11-02T00:04:00Z</dcterms:created>
  <dcterms:modified xsi:type="dcterms:W3CDTF">2019-01-04T10:22:29Z</dcterms:modified>
</cp:coreProperties>
</file>