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9" r:id="rId4"/>
    <p:sldId id="266" r:id="rId5"/>
    <p:sldId id="270" r:id="rId6"/>
    <p:sldId id="271" r:id="rId7"/>
    <p:sldId id="272" r:id="rId8"/>
    <p:sldId id="27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1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7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4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2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8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EA41-57F9-4447-899D-A50D201191BD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39634" y="1162594"/>
            <a:ext cx="63381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Experience tells you that different balls will rebound to different heights.</a:t>
            </a:r>
          </a:p>
          <a:p>
            <a:endParaRPr lang="en-GB" sz="2800" dirty="0"/>
          </a:p>
          <a:p>
            <a:r>
              <a:rPr lang="en-GB" sz="2800" dirty="0" smtClean="0"/>
              <a:t>A tennis ball will bounce higher than a cricket ball.</a:t>
            </a:r>
          </a:p>
        </p:txBody>
      </p:sp>
      <p:pic>
        <p:nvPicPr>
          <p:cNvPr id="1026" name="Picture 2" descr="Image result for ball bounce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73" y="274320"/>
            <a:ext cx="4197634" cy="236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634" y="3589751"/>
            <a:ext cx="117435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surface a ball bounces against will also affect the bounce.</a:t>
            </a:r>
          </a:p>
          <a:p>
            <a:endParaRPr lang="en-GB" sz="2800" dirty="0"/>
          </a:p>
          <a:p>
            <a:r>
              <a:rPr lang="en-GB" sz="2800" dirty="0"/>
              <a:t>A tennis ball will rebound higher if it is dropped onto a solid concrete floor rather than onto a carpeted floor.</a:t>
            </a:r>
          </a:p>
          <a:p>
            <a:endParaRPr lang="en-GB" sz="2800" dirty="0"/>
          </a:p>
          <a:p>
            <a:r>
              <a:rPr lang="en-GB" sz="2800" dirty="0"/>
              <a:t>In this lesson, we will look at these situations more closely.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518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39634" y="1162594"/>
            <a:ext cx="115548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two bodies with known masses and velocities collide, their velocities afterwards are unknown.</a:t>
            </a:r>
          </a:p>
          <a:p>
            <a:endParaRPr lang="en-GB" sz="1100" dirty="0"/>
          </a:p>
          <a:p>
            <a:r>
              <a:rPr lang="en-GB" sz="2800" dirty="0" smtClean="0"/>
              <a:t>You need two equations to be able to calculate these two unknowns.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9634" y="2871177"/>
            <a:ext cx="11439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One is the Conservation of Momentum equation: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 smtClean="0">
                <a:solidFill>
                  <a:srgbClr val="FF0000"/>
                </a:solidFill>
              </a:rPr>
              <a:t>Total Initial Momentum = Total Final Momentum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9634" y="3825284"/>
                <a:ext cx="11586754" cy="162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The other equation is </a:t>
                </a:r>
                <a:r>
                  <a:rPr lang="en-GB" sz="2800" i="1" dirty="0" smtClean="0"/>
                  <a:t>Newton’s Experimental Law</a:t>
                </a:r>
                <a:r>
                  <a:rPr lang="en-GB" sz="2800" dirty="0" smtClean="0"/>
                  <a:t>, or </a:t>
                </a:r>
                <a:r>
                  <a:rPr lang="en-GB" sz="2800" b="1" i="1" dirty="0" smtClean="0"/>
                  <a:t>Newton’s Law of Impact</a:t>
                </a:r>
                <a:r>
                  <a:rPr lang="en-GB" sz="2800" dirty="0" smtClean="0"/>
                  <a:t>, which involves the speeds at which the bodies change:</a:t>
                </a:r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𝑆𝑝𝑒𝑒𝑑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𝑠𝑒𝑝𝑎𝑟𝑎𝑡𝑖𝑜𝑛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𝑆𝑝𝑒𝑒𝑑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𝑎𝑝𝑝𝑟𝑜𝑎𝑐h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4" y="3825284"/>
                <a:ext cx="11586754" cy="1629485"/>
              </a:xfrm>
              <a:prstGeom prst="rect">
                <a:avLst/>
              </a:prstGeom>
              <a:blipFill>
                <a:blip r:embed="rId2"/>
                <a:stretch>
                  <a:fillRect l="-1105" t="-3745" r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90687" y="5725120"/>
            <a:ext cx="11337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constant </a:t>
            </a:r>
            <a:r>
              <a:rPr lang="en-GB" sz="2800" i="1" dirty="0" smtClean="0"/>
              <a:t>e</a:t>
            </a:r>
            <a:r>
              <a:rPr lang="en-GB" sz="2800" dirty="0" smtClean="0"/>
              <a:t> is the </a:t>
            </a:r>
            <a:r>
              <a:rPr lang="en-GB" sz="2800" b="1" i="1" dirty="0" smtClean="0"/>
              <a:t>coefficient of restitution</a:t>
            </a:r>
            <a:r>
              <a:rPr lang="en-GB" sz="2800" dirty="0" smtClean="0"/>
              <a:t>. It depends on the elasticity of the bodies and has a value in the range 0 ≤ </a:t>
            </a:r>
            <a:r>
              <a:rPr lang="en-GB" sz="2800" i="1" dirty="0" smtClean="0"/>
              <a:t>e</a:t>
            </a:r>
            <a:r>
              <a:rPr lang="en-GB" sz="2800" dirty="0" smtClean="0"/>
              <a:t> ≤ 1.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0080" y="1095147"/>
                <a:ext cx="11351623" cy="987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𝑆𝑝𝑒𝑒𝑑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𝑠𝑒𝑝𝑎𝑟𝑎𝑡𝑖𝑜𝑛</m:t>
                          </m:r>
                        </m:num>
                        <m:den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𝑆𝑝𝑒𝑒𝑑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𝑎𝑝𝑝𝑟𝑜𝑎𝑐h</m:t>
                          </m:r>
                        </m:den>
                      </m:f>
                      <m:r>
                        <a:rPr lang="en-GB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1095147"/>
                <a:ext cx="11351623" cy="987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22514" y="2302652"/>
            <a:ext cx="113378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constant </a:t>
            </a:r>
            <a:r>
              <a:rPr lang="en-GB" sz="2800" i="1" dirty="0" smtClean="0"/>
              <a:t>e</a:t>
            </a:r>
            <a:r>
              <a:rPr lang="en-GB" sz="2800" dirty="0" smtClean="0"/>
              <a:t> is the </a:t>
            </a:r>
            <a:r>
              <a:rPr lang="en-GB" sz="2800" b="1" i="1" dirty="0" smtClean="0"/>
              <a:t>coefficient of restitution</a:t>
            </a:r>
            <a:r>
              <a:rPr lang="en-GB" sz="2800" dirty="0" smtClean="0"/>
              <a:t>. It depends on the elasticity of the bodies and has a value in the range 0 ≤ </a:t>
            </a:r>
            <a:r>
              <a:rPr lang="en-GB" sz="2800" i="1" dirty="0" smtClean="0"/>
              <a:t>e</a:t>
            </a:r>
            <a:r>
              <a:rPr lang="en-GB" sz="2800" dirty="0" smtClean="0"/>
              <a:t> ≤ 1.</a:t>
            </a:r>
          </a:p>
          <a:p>
            <a:endParaRPr lang="en-GB" sz="1400" dirty="0"/>
          </a:p>
          <a:p>
            <a:r>
              <a:rPr lang="en-GB" sz="2800" i="1" dirty="0" smtClean="0"/>
              <a:t>e</a:t>
            </a:r>
            <a:r>
              <a:rPr lang="en-GB" sz="2800" dirty="0" smtClean="0"/>
              <a:t> = 0 if the impact is </a:t>
            </a:r>
            <a:r>
              <a:rPr lang="en-GB" sz="2800" b="1" i="1" dirty="0" smtClean="0"/>
              <a:t>inelastic</a:t>
            </a:r>
            <a:r>
              <a:rPr lang="en-GB" sz="2800" dirty="0" smtClean="0"/>
              <a:t> (that is, there is no rebound)</a:t>
            </a:r>
          </a:p>
          <a:p>
            <a:r>
              <a:rPr lang="en-GB" sz="2800" i="1" dirty="0" smtClean="0"/>
              <a:t>e</a:t>
            </a:r>
            <a:r>
              <a:rPr lang="en-GB" sz="2800" dirty="0" smtClean="0"/>
              <a:t> = 1 if the impact is </a:t>
            </a:r>
            <a:r>
              <a:rPr lang="en-GB" sz="2800" b="1" i="1" dirty="0" smtClean="0"/>
              <a:t>perfectly elastic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514" y="4769925"/>
                <a:ext cx="11207932" cy="1861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If the velocities of the objects prior to impact are </a:t>
                </a:r>
                <a:r>
                  <a:rPr lang="en-GB" sz="2800" i="1" dirty="0" smtClean="0"/>
                  <a:t>u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 and </a:t>
                </a:r>
                <a:r>
                  <a:rPr lang="en-GB" sz="2800" i="1" dirty="0" smtClean="0"/>
                  <a:t>u</a:t>
                </a:r>
                <a:r>
                  <a:rPr lang="en-GB" sz="2800" baseline="-25000" dirty="0" smtClean="0"/>
                  <a:t>2</a:t>
                </a:r>
                <a:r>
                  <a:rPr lang="en-GB" sz="2800" dirty="0" smtClean="0"/>
                  <a:t>, and the velocities after impact are </a:t>
                </a:r>
                <a:r>
                  <a:rPr lang="en-GB" sz="2800" i="1" dirty="0" smtClean="0"/>
                  <a:t>v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and </a:t>
                </a:r>
                <a:r>
                  <a:rPr lang="en-GB" sz="2800" i="1" dirty="0" smtClean="0"/>
                  <a:t>v</a:t>
                </a:r>
                <a:r>
                  <a:rPr lang="en-GB" sz="2800" baseline="-25000" dirty="0" smtClean="0"/>
                  <a:t>2</a:t>
                </a:r>
                <a:r>
                  <a:rPr lang="en-GB" sz="2800" dirty="0" smtClean="0"/>
                  <a:t>, then you can use the equation:</a:t>
                </a:r>
              </a:p>
              <a:p>
                <a:endParaRPr lang="en-GB" sz="11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28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28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28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28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" y="4769925"/>
                <a:ext cx="11207932" cy="1861920"/>
              </a:xfrm>
              <a:prstGeom prst="rect">
                <a:avLst/>
              </a:prstGeom>
              <a:blipFill>
                <a:blip r:embed="rId3"/>
                <a:stretch>
                  <a:fillRect l="-1143" t="-2941" b="-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96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7783" y="1006165"/>
                <a:ext cx="11522961" cy="1170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A particle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with mass 4 kg and velocity 20ms</a:t>
                </a:r>
                <a:r>
                  <a:rPr lang="en-GB" sz="2000" baseline="30000" dirty="0" smtClean="0"/>
                  <a:t>-1</a:t>
                </a:r>
                <a:r>
                  <a:rPr lang="en-GB" sz="2000" dirty="0" smtClean="0"/>
                  <a:t> collides directly with particle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with mass 12 kg travelling with velocity 4ms</a:t>
                </a:r>
                <a:r>
                  <a:rPr lang="en-GB" sz="2000" baseline="30000" dirty="0" smtClean="0"/>
                  <a:t>-1</a:t>
                </a:r>
                <a:r>
                  <a:rPr lang="en-GB" sz="2000" dirty="0" smtClean="0"/>
                  <a:t> in the opposite direction.</a:t>
                </a:r>
              </a:p>
              <a:p>
                <a:r>
                  <a:rPr lang="en-GB" sz="20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 smtClean="0"/>
                  <a:t>, calculate the velocities </a:t>
                </a:r>
                <a:r>
                  <a:rPr lang="en-GB" sz="2000" i="1" dirty="0" smtClean="0"/>
                  <a:t>v</a:t>
                </a:r>
                <a:r>
                  <a:rPr lang="en-GB" sz="2000" baseline="-25000" dirty="0" smtClean="0"/>
                  <a:t>1</a:t>
                </a:r>
                <a:r>
                  <a:rPr lang="en-GB" sz="2000" dirty="0" smtClean="0"/>
                  <a:t> and </a:t>
                </a:r>
                <a:r>
                  <a:rPr lang="en-GB" sz="2000" i="1" dirty="0" smtClean="0"/>
                  <a:t>v</a:t>
                </a:r>
                <a:r>
                  <a:rPr lang="en-GB" sz="2000" baseline="-25000" dirty="0" smtClean="0"/>
                  <a:t>2</a:t>
                </a:r>
                <a:r>
                  <a:rPr lang="en-GB" sz="2000" dirty="0" smtClean="0"/>
                  <a:t> after impact.</a:t>
                </a:r>
                <a:endParaRPr lang="en-GB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1006165"/>
                <a:ext cx="11522961" cy="1170385"/>
              </a:xfrm>
              <a:prstGeom prst="rect">
                <a:avLst/>
              </a:prstGeom>
              <a:blipFill>
                <a:blip r:embed="rId2"/>
                <a:stretch>
                  <a:fillRect l="-529" t="-2604" r="-582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4095272" y="253763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" name="Oval 4"/>
          <p:cNvSpPr/>
          <p:nvPr/>
        </p:nvSpPr>
        <p:spPr>
          <a:xfrm>
            <a:off x="8103506" y="253763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063041" y="219253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 smtClean="0"/>
              <a:t> </a:t>
            </a:r>
            <a:r>
              <a:rPr lang="en-GB" dirty="0"/>
              <a:t>4</a:t>
            </a:r>
            <a:r>
              <a:rPr lang="en-GB" dirty="0" smtClean="0"/>
              <a:t>kg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57276" y="215259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</a:t>
            </a:r>
            <a:r>
              <a:rPr lang="en-GB" dirty="0" smtClean="0"/>
              <a:t> 12kg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49343" y="2809097"/>
            <a:ext cx="11437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1042" y="2401427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0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3" name="Oval 12"/>
          <p:cNvSpPr/>
          <p:nvPr/>
        </p:nvSpPr>
        <p:spPr>
          <a:xfrm>
            <a:off x="4102574" y="3359472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4" name="Oval 13"/>
          <p:cNvSpPr/>
          <p:nvPr/>
        </p:nvSpPr>
        <p:spPr>
          <a:xfrm>
            <a:off x="8110808" y="3359472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938344" y="3630933"/>
            <a:ext cx="660109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59445" y="326160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8677336" y="3591701"/>
            <a:ext cx="673272" cy="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770918" y="3222369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7438949" y="2816483"/>
            <a:ext cx="580451" cy="33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260719" y="246688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724172" y="2524420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Initially: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4172" y="3359472"/>
            <a:ext cx="147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04065" y="334275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*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5774" y="4028431"/>
            <a:ext cx="5901872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 smtClean="0"/>
              <a:t>Conservation of momentum:</a:t>
            </a:r>
            <a:r>
              <a:rPr lang="en-GB" dirty="0" smtClean="0"/>
              <a:t>   4 x 20 + 12 x ( –4 ) = 4</a:t>
            </a:r>
            <a:r>
              <a:rPr lang="en-GB" i="1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 + 12</a:t>
            </a:r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</a:p>
          <a:p>
            <a:r>
              <a:rPr lang="en-GB" sz="1000" dirty="0"/>
              <a:t>	</a:t>
            </a:r>
            <a:r>
              <a:rPr lang="en-GB" sz="1000" dirty="0" smtClean="0"/>
              <a:t>			</a:t>
            </a:r>
          </a:p>
          <a:p>
            <a:r>
              <a:rPr lang="en-GB" i="1" dirty="0"/>
              <a:t>	</a:t>
            </a:r>
            <a:r>
              <a:rPr lang="en-GB" i="1" dirty="0" smtClean="0"/>
              <a:t>			    v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3</a:t>
            </a:r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 = 8       </a:t>
            </a:r>
            <a:r>
              <a:rPr lang="en-GB" b="1" dirty="0" smtClean="0"/>
              <a:t>(1)</a:t>
            </a:r>
            <a:endParaRPr lang="en-GB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5774" y="4863483"/>
                <a:ext cx="5901872" cy="190097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Speed of approach:   </a:t>
                </a:r>
                <a:r>
                  <a:rPr lang="en-GB" dirty="0" smtClean="0"/>
                  <a:t>20 + 4 = 24ms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</a:t>
                </a:r>
                <a:endParaRPr lang="en-GB" baseline="30000" dirty="0" smtClean="0"/>
              </a:p>
              <a:p>
                <a:r>
                  <a:rPr lang="en-GB" sz="1000" dirty="0"/>
                  <a:t>	</a:t>
                </a:r>
                <a:r>
                  <a:rPr lang="en-GB" sz="1000" dirty="0" smtClean="0"/>
                  <a:t>			</a:t>
                </a:r>
              </a:p>
              <a:p>
                <a:r>
                  <a:rPr lang="en-GB" b="1" dirty="0" smtClean="0"/>
                  <a:t>Speed </a:t>
                </a:r>
                <a:r>
                  <a:rPr lang="en-GB" b="1" dirty="0"/>
                  <a:t>of </a:t>
                </a:r>
                <a:r>
                  <a:rPr lang="en-GB" b="1" dirty="0" smtClean="0"/>
                  <a:t>separation: </a:t>
                </a:r>
                <a:r>
                  <a:rPr lang="en-GB" i="1" dirty="0" smtClean="0"/>
                  <a:t>v</a:t>
                </a:r>
                <a:r>
                  <a:rPr lang="en-GB" baseline="-25000" dirty="0" smtClean="0"/>
                  <a:t>2 </a:t>
                </a:r>
                <a:r>
                  <a:rPr lang="en-GB" i="1" dirty="0" smtClean="0"/>
                  <a:t>– v</a:t>
                </a:r>
                <a:r>
                  <a:rPr lang="en-GB" baseline="-25000" dirty="0" smtClean="0"/>
                  <a:t>1</a:t>
                </a:r>
                <a:r>
                  <a:rPr lang="en-GB" dirty="0" smtClean="0"/>
                  <a:t> </a:t>
                </a:r>
                <a:endParaRPr lang="en-GB" baseline="30000" dirty="0"/>
              </a:p>
              <a:p>
                <a:r>
                  <a:rPr lang="en-GB" i="1" dirty="0" smtClean="0"/>
                  <a:t>		</a:t>
                </a:r>
              </a:p>
              <a:p>
                <a:r>
                  <a:rPr lang="en-GB" u="sng" dirty="0" smtClean="0"/>
                  <a:t>Newton’s law of impact:</a:t>
                </a:r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i="1" dirty="0"/>
                          <m:t>v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2 </m:t>
                        </m:r>
                        <m:r>
                          <m:rPr>
                            <m:nor/>
                          </m:rPr>
                          <a:rPr lang="en-GB" i="1" dirty="0"/>
                          <m:t>– </m:t>
                        </m:r>
                        <m:r>
                          <m:rPr>
                            <m:nor/>
                          </m:rPr>
                          <a:rPr lang="en-GB" i="1" dirty="0"/>
                          <m:t>v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</a:p>
              <a:p>
                <a:endParaRPr lang="en-GB" sz="1000" i="1" dirty="0" smtClean="0"/>
              </a:p>
              <a:p>
                <a:r>
                  <a:rPr lang="en-GB" i="1" dirty="0"/>
                  <a:t>	</a:t>
                </a:r>
                <a:r>
                  <a:rPr lang="en-GB" i="1" dirty="0" smtClean="0"/>
                  <a:t>			v</a:t>
                </a:r>
                <a:r>
                  <a:rPr lang="en-GB" baseline="-25000" dirty="0" smtClean="0"/>
                  <a:t>2 </a:t>
                </a:r>
                <a:r>
                  <a:rPr lang="en-GB" i="1" dirty="0"/>
                  <a:t>– </a:t>
                </a:r>
                <a:r>
                  <a:rPr lang="en-GB" i="1" dirty="0" smtClean="0"/>
                  <a:t>v</a:t>
                </a:r>
                <a:r>
                  <a:rPr lang="en-GB" baseline="-25000" dirty="0" smtClean="0"/>
                  <a:t>1</a:t>
                </a:r>
                <a:r>
                  <a:rPr lang="en-GB" dirty="0" smtClean="0"/>
                  <a:t> = 12      </a:t>
                </a:r>
                <a:r>
                  <a:rPr lang="en-GB" b="1" dirty="0" smtClean="0"/>
                  <a:t>(2)</a:t>
                </a:r>
                <a:r>
                  <a:rPr lang="en-GB" dirty="0" smtClean="0"/>
                  <a:t> </a:t>
                </a:r>
                <a:endParaRPr lang="en-GB" b="1" u="sng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" y="4863483"/>
                <a:ext cx="5901872" cy="1900970"/>
              </a:xfrm>
              <a:prstGeom prst="rect">
                <a:avLst/>
              </a:prstGeom>
              <a:blipFill>
                <a:blip r:embed="rId3"/>
                <a:stretch>
                  <a:fillRect l="-722" t="-1592" b="-382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228908" y="4028431"/>
            <a:ext cx="5901872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(1)</a:t>
            </a:r>
            <a:r>
              <a:rPr lang="en-GB" dirty="0" smtClean="0"/>
              <a:t> +</a:t>
            </a:r>
            <a:r>
              <a:rPr lang="en-GB" b="1" dirty="0" smtClean="0"/>
              <a:t> (2)</a:t>
            </a:r>
            <a:r>
              <a:rPr lang="en-GB" dirty="0" smtClean="0"/>
              <a:t> gives:	4</a:t>
            </a:r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  <a:r>
              <a:rPr lang="en-GB" i="1" baseline="-25000" dirty="0" smtClean="0"/>
              <a:t> </a:t>
            </a:r>
            <a:r>
              <a:rPr lang="en-GB" dirty="0" smtClean="0"/>
              <a:t>= 20	</a:t>
            </a:r>
            <a:r>
              <a:rPr lang="en-GB" dirty="0" smtClean="0">
                <a:sym typeface="Wingdings" panose="05000000000000000000" pitchFamily="2" charset="2"/>
              </a:rPr>
              <a:t>	</a:t>
            </a:r>
            <a:r>
              <a:rPr lang="en-GB" dirty="0"/>
              <a:t> </a:t>
            </a:r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  <a:r>
              <a:rPr lang="en-GB" i="1" baseline="-25000" dirty="0" smtClean="0"/>
              <a:t> </a:t>
            </a:r>
            <a:r>
              <a:rPr lang="en-GB" dirty="0"/>
              <a:t>= 5</a:t>
            </a:r>
            <a:r>
              <a:rPr lang="en-GB" dirty="0" smtClean="0">
                <a:sym typeface="Wingdings" panose="05000000000000000000" pitchFamily="2" charset="2"/>
              </a:rPr>
              <a:t> 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/>
              <a:t>Substituting into </a:t>
            </a:r>
            <a:r>
              <a:rPr lang="en-GB" b="1" dirty="0" smtClean="0"/>
              <a:t>(1)</a:t>
            </a:r>
            <a:r>
              <a:rPr lang="en-GB" dirty="0" smtClean="0"/>
              <a:t> gives:	 </a:t>
            </a:r>
            <a:r>
              <a:rPr lang="en-GB" dirty="0"/>
              <a:t> </a:t>
            </a:r>
            <a:r>
              <a:rPr lang="en-GB" i="1" dirty="0" smtClean="0"/>
              <a:t>v</a:t>
            </a:r>
            <a:r>
              <a:rPr lang="en-GB" baseline="-25000" dirty="0" smtClean="0"/>
              <a:t>1</a:t>
            </a:r>
            <a:r>
              <a:rPr lang="en-GB" i="1" baseline="-25000" dirty="0" smtClean="0"/>
              <a:t> </a:t>
            </a:r>
            <a:r>
              <a:rPr lang="en-GB" dirty="0"/>
              <a:t>= </a:t>
            </a:r>
            <a:r>
              <a:rPr lang="en-GB" dirty="0" smtClean="0"/>
              <a:t>8 – 15 = –7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So </a:t>
            </a:r>
            <a:r>
              <a:rPr lang="en-GB" i="1" dirty="0" smtClean="0">
                <a:sym typeface="Wingdings" panose="05000000000000000000" pitchFamily="2" charset="2"/>
              </a:rPr>
              <a:t>P</a:t>
            </a:r>
            <a:r>
              <a:rPr lang="en-GB" dirty="0" smtClean="0">
                <a:sym typeface="Wingdings" panose="05000000000000000000" pitchFamily="2" charset="2"/>
              </a:rPr>
              <a:t> moves at 7 ms</a:t>
            </a:r>
            <a:r>
              <a:rPr lang="en-GB" baseline="30000" dirty="0" smtClean="0">
                <a:sym typeface="Wingdings" panose="05000000000000000000" pitchFamily="2" charset="2"/>
              </a:rPr>
              <a:t>-1</a:t>
            </a:r>
            <a:r>
              <a:rPr lang="en-GB" dirty="0" smtClean="0">
                <a:sym typeface="Wingdings" panose="05000000000000000000" pitchFamily="2" charset="2"/>
              </a:rPr>
              <a:t> and </a:t>
            </a:r>
            <a:r>
              <a:rPr lang="en-GB" i="1" dirty="0" smtClean="0">
                <a:sym typeface="Wingdings" panose="05000000000000000000" pitchFamily="2" charset="2"/>
              </a:rPr>
              <a:t>Q</a:t>
            </a:r>
            <a:r>
              <a:rPr lang="en-GB" dirty="0" smtClean="0">
                <a:sym typeface="Wingdings" panose="05000000000000000000" pitchFamily="2" charset="2"/>
              </a:rPr>
              <a:t> moves at 5 ms</a:t>
            </a:r>
            <a:r>
              <a:rPr lang="en-GB" baseline="30000" dirty="0" smtClean="0">
                <a:sym typeface="Wingdings" panose="05000000000000000000" pitchFamily="2" charset="2"/>
              </a:rPr>
              <a:t>-1</a:t>
            </a:r>
            <a:r>
              <a:rPr lang="en-GB" dirty="0" smtClean="0">
                <a:sym typeface="Wingdings" panose="05000000000000000000" pitchFamily="2" charset="2"/>
              </a:rPr>
              <a:t> and both change direction after impact.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73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2" grpId="0"/>
      <p:bldP spid="13" grpId="0" animBg="1"/>
      <p:bldP spid="14" grpId="0" animBg="1"/>
      <p:bldP spid="20" grpId="0"/>
      <p:bldP spid="24" grpId="0"/>
      <p:bldP spid="34" grpId="0"/>
      <p:bldP spid="39" grpId="0"/>
      <p:bldP spid="40" grpId="0"/>
      <p:bldP spid="42" grpId="0"/>
      <p:bldP spid="18" grpId="0" build="p" animBg="1"/>
      <p:bldP spid="38" grpId="0" build="p" animBg="1"/>
      <p:bldP spid="4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7783" y="1006165"/>
                <a:ext cx="11522961" cy="1044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A ball strikes a smooth fixed plane with a velocity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=20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−20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b="0" dirty="0" smtClean="0"/>
              </a:p>
              <a:p>
                <a:r>
                  <a:rPr lang="en-GB" sz="2000" dirty="0" smtClean="0"/>
                  <a:t>The coefficient of restitution is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 = 0.8</a:t>
                </a:r>
              </a:p>
              <a:p>
                <a:r>
                  <a:rPr lang="en-GB" sz="2000" dirty="0" smtClean="0"/>
                  <a:t>Find the final velocity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𝑣𝑥𝑖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2000" dirty="0" smtClean="0"/>
                  <a:t> after impact and the angle </a:t>
                </a:r>
                <a:r>
                  <a:rPr lang="el-GR" sz="2000" dirty="0" smtClean="0"/>
                  <a:t>θ</a:t>
                </a:r>
                <a:r>
                  <a:rPr lang="en-GB" sz="2000" dirty="0" smtClean="0"/>
                  <a:t> it makes with the plane. </a:t>
                </a:r>
                <a:endParaRPr lang="en-GB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1006165"/>
                <a:ext cx="11522961" cy="1044645"/>
              </a:xfrm>
              <a:prstGeom prst="rect">
                <a:avLst/>
              </a:prstGeom>
              <a:blipFill>
                <a:blip r:embed="rId2"/>
                <a:stretch>
                  <a:fillRect l="-529" b="-9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034128" y="2380085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5283" y="2500433"/>
                <a:ext cx="974434" cy="539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dirty="0" smtClean="0"/>
                  <a:t>u</a:t>
                </a:r>
                <a:r>
                  <a:rPr lang="en-GB" i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283" y="2500433"/>
                <a:ext cx="974434" cy="539187"/>
              </a:xfrm>
              <a:prstGeom prst="rect">
                <a:avLst/>
              </a:prstGeom>
              <a:blipFill>
                <a:blip r:embed="rId3"/>
                <a:stretch>
                  <a:fillRect l="-5625" b="-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512312" y="2892882"/>
            <a:ext cx="859413" cy="415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22372" y="1989535"/>
            <a:ext cx="156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Before impact: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27783" y="3785892"/>
                <a:ext cx="11717783" cy="29216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As the plane is smooth, there is no frictional force parallel to the plane and therefore there is no change in the particle’s momentum parallel to the plane. So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400" i="1" baseline="-250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𝑣𝑥</m:t>
                    </m:r>
                  </m:oMath>
                </a14:m>
                <a:endParaRPr lang="en-GB" sz="2400" baseline="-25000" dirty="0" smtClean="0"/>
              </a:p>
              <a:p>
                <a:endParaRPr lang="en-GB" sz="1000" dirty="0"/>
              </a:p>
              <a:p>
                <a:r>
                  <a:rPr lang="en-GB" sz="2400" dirty="0" smtClean="0"/>
                  <a:t>Upon impact, the force upon the ball from the plane acts entirely perpendicular to the plane.</a:t>
                </a:r>
              </a:p>
              <a:p>
                <a:endParaRPr lang="en-GB" sz="1000" dirty="0" smtClean="0"/>
              </a:p>
              <a:p>
                <a:r>
                  <a:rPr lang="en-GB" sz="2400" dirty="0" smtClean="0"/>
                  <a:t>Momentum is not conserved in this direction (because an external force acts), but Newton’s law of impact still applies perpendicular to the plane.</a:t>
                </a:r>
              </a:p>
              <a:p>
                <a:endParaRPr lang="en-GB" sz="1000" dirty="0"/>
              </a:p>
              <a:p>
                <a:r>
                  <a:rPr lang="en-GB" sz="2400" dirty="0" smtClean="0"/>
                  <a:t>So	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GB" sz="2400" b="0" i="1" baseline="-2500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GB" sz="2400" b="0" i="1" baseline="-25000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3785892"/>
                <a:ext cx="11717783" cy="2921697"/>
              </a:xfrm>
              <a:prstGeom prst="rect">
                <a:avLst/>
              </a:prstGeom>
              <a:blipFill>
                <a:blip r:embed="rId4"/>
                <a:stretch>
                  <a:fillRect l="-780" t="-1670" r="-676" b="-4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97669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292154" y="2389258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22603" y="2464155"/>
                <a:ext cx="956800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dirty="0" smtClean="0"/>
                  <a:t>v</a:t>
                </a:r>
                <a:r>
                  <a:rPr lang="en-GB" i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603" y="2464155"/>
                <a:ext cx="956800" cy="539635"/>
              </a:xfrm>
              <a:prstGeom prst="rect">
                <a:avLst/>
              </a:prstGeom>
              <a:blipFill>
                <a:blip r:embed="rId5"/>
                <a:stretch>
                  <a:fillRect l="-5732" b="-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6315121" y="2854608"/>
            <a:ext cx="913551" cy="486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22603" y="1989535"/>
            <a:ext cx="141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7900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31643" y="30781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5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39" grpId="0"/>
      <p:bldP spid="38" grpId="0" build="p"/>
      <p:bldP spid="26" grpId="0" animBg="1"/>
      <p:bldP spid="27" grpId="0"/>
      <p:bldP spid="29" grpId="0"/>
      <p:bldP spid="30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7783" y="1006165"/>
                <a:ext cx="11522961" cy="1044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A ball strikes a smooth fixed plane with a velocity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=20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−20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b="0" dirty="0" smtClean="0"/>
              </a:p>
              <a:p>
                <a:r>
                  <a:rPr lang="en-GB" sz="2000" dirty="0" smtClean="0"/>
                  <a:t>The coefficient of restitution is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 = 0.8</a:t>
                </a:r>
              </a:p>
              <a:p>
                <a:r>
                  <a:rPr lang="en-GB" sz="2000" dirty="0" smtClean="0"/>
                  <a:t>Find the final velocity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𝑣𝑥𝑖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2000" dirty="0" smtClean="0"/>
                  <a:t> after impact and the angle </a:t>
                </a:r>
                <a:r>
                  <a:rPr lang="el-GR" sz="2000" dirty="0" smtClean="0"/>
                  <a:t>θ</a:t>
                </a:r>
                <a:r>
                  <a:rPr lang="en-GB" sz="2000" dirty="0" smtClean="0"/>
                  <a:t> it makes with the plane. </a:t>
                </a:r>
                <a:endParaRPr lang="en-GB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1006165"/>
                <a:ext cx="11522961" cy="1044645"/>
              </a:xfrm>
              <a:prstGeom prst="rect">
                <a:avLst/>
              </a:prstGeom>
              <a:blipFill>
                <a:blip r:embed="rId2"/>
                <a:stretch>
                  <a:fillRect l="-529" b="-9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034128" y="2380085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5283" y="2500433"/>
                <a:ext cx="974434" cy="539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dirty="0" smtClean="0"/>
                  <a:t>u</a:t>
                </a:r>
                <a:r>
                  <a:rPr lang="en-GB" i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283" y="2500433"/>
                <a:ext cx="974434" cy="539187"/>
              </a:xfrm>
              <a:prstGeom prst="rect">
                <a:avLst/>
              </a:prstGeom>
              <a:blipFill>
                <a:blip r:embed="rId3"/>
                <a:stretch>
                  <a:fillRect l="-5625" b="-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512312" y="2892882"/>
            <a:ext cx="859413" cy="415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22372" y="1989535"/>
            <a:ext cx="156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Before impact: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5773" y="3738513"/>
                <a:ext cx="11829247" cy="251216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/>
                  <a:t>Conservation of momentum along the plane:</a:t>
                </a:r>
                <a:r>
                  <a:rPr lang="en-GB" dirty="0" smtClean="0"/>
                  <a:t>   </a:t>
                </a:r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x</a:t>
                </a:r>
                <a:r>
                  <a:rPr lang="en-GB" dirty="0" smtClean="0"/>
                  <a:t> = </a:t>
                </a:r>
                <a:r>
                  <a:rPr lang="en-GB" i="1" dirty="0" err="1" smtClean="0"/>
                  <a:t>u</a:t>
                </a:r>
                <a:r>
                  <a:rPr lang="en-GB" baseline="-25000" dirty="0" err="1" smtClean="0"/>
                  <a:t>x</a:t>
                </a:r>
                <a:r>
                  <a:rPr lang="en-GB" baseline="-25000" dirty="0" smtClean="0"/>
                  <a:t> 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20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ms</a:t>
                </a:r>
                <a:r>
                  <a:rPr lang="en-GB" baseline="30000" dirty="0" smtClean="0"/>
                  <a:t>-1</a:t>
                </a:r>
              </a:p>
              <a:p>
                <a:r>
                  <a:rPr lang="en-GB" sz="1000" dirty="0"/>
                  <a:t>	</a:t>
                </a:r>
                <a:r>
                  <a:rPr lang="en-GB" sz="1000" dirty="0" smtClean="0"/>
                  <a:t>			</a:t>
                </a:r>
              </a:p>
              <a:p>
                <a:r>
                  <a:rPr lang="en-GB" dirty="0" smtClean="0"/>
                  <a:t>Newton’s equation perpendicular to the plane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i="1" dirty="0"/>
                            <m:t>v</m:t>
                          </m:r>
                          <m:r>
                            <m:rPr>
                              <m:nor/>
                            </m:rPr>
                            <a:rPr lang="en-GB" b="0" i="0" baseline="-25000" dirty="0" smtClean="0"/>
                            <m:t>y</m:t>
                          </m:r>
                          <m:r>
                            <m:rPr>
                              <m:nor/>
                            </m:rPr>
                            <a:rPr lang="en-GB" baseline="-25000" dirty="0"/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dirty="0" smtClean="0"/>
                            <m:t>u</m:t>
                          </m:r>
                          <m:r>
                            <m:rPr>
                              <m:nor/>
                            </m:rPr>
                            <a:rPr lang="en-GB" baseline="-25000" dirty="0"/>
                            <m:t>y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i="1" dirty="0"/>
                            <m:t>v</m:t>
                          </m:r>
                          <m:r>
                            <m:rPr>
                              <m:nor/>
                            </m:rPr>
                            <a:rPr lang="en-GB" baseline="-25000" dirty="0"/>
                            <m:t>y</m:t>
                          </m:r>
                          <m:r>
                            <m:rPr>
                              <m:nor/>
                            </m:rPr>
                            <a:rPr lang="en-GB" baseline="-25000" dirty="0"/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b="0" i="0" dirty="0" smtClean="0"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en-GB" b="1" baseline="-25000" dirty="0" smtClean="0"/>
              </a:p>
              <a:p>
                <a:endParaRPr lang="en-GB" b="1" baseline="-25000" dirty="0"/>
              </a:p>
              <a:p>
                <a:r>
                  <a:rPr lang="en-GB" i="1" dirty="0" smtClean="0"/>
                  <a:t>			 			    </a:t>
                </a:r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y</a:t>
                </a:r>
                <a:r>
                  <a:rPr lang="en-GB" baseline="-25000" dirty="0" smtClean="0"/>
                  <a:t> </a:t>
                </a:r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16 </m:t>
                    </m:r>
                  </m:oMath>
                </a14:m>
                <a:r>
                  <a:rPr lang="en-GB" dirty="0" smtClean="0"/>
                  <a:t>ms</a:t>
                </a:r>
                <a:r>
                  <a:rPr lang="en-GB" baseline="30000" dirty="0" smtClean="0"/>
                  <a:t>-1</a:t>
                </a:r>
              </a:p>
              <a:p>
                <a:endParaRPr lang="en-GB" dirty="0"/>
              </a:p>
              <a:p>
                <a:r>
                  <a:rPr lang="en-GB" dirty="0" smtClean="0"/>
                  <a:t>	Final velocity: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=20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GB" dirty="0"/>
                      <m:t>ms</m:t>
                    </m:r>
                    <m:r>
                      <m:rPr>
                        <m:nor/>
                      </m:rPr>
                      <a:rPr lang="en-GB" baseline="30000" dirty="0"/>
                      <m:t>−1</m:t>
                    </m:r>
                  </m:oMath>
                </a14:m>
                <a:r>
                  <a:rPr lang="en-GB" dirty="0" smtClean="0"/>
                  <a:t>			</a:t>
                </a:r>
                <a:r>
                  <a:rPr lang="en-GB" dirty="0"/>
                  <a:t>Angle </a:t>
                </a:r>
                <a:r>
                  <a:rPr lang="el-GR" dirty="0"/>
                  <a:t>θ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GB" i="1" dirty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GB" baseline="-25000" dirty="0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n-GB" baseline="-250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GB" i="1" dirty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GB" baseline="-25000" dirty="0"/>
                                  <m:t>x</m:t>
                                </m:r>
                              </m:den>
                            </m:f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m:rPr>
                                    <m:nor/>
                                  </m:rPr>
                                  <a:rPr lang="en-GB" baseline="-250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GB" dirty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i="1" dirty="0">
                                    <a:latin typeface="Cambria Math" panose="02040503050406030204" pitchFamily="18" charset="0"/>
                                  </a:rPr>
                                  <m:t>√3</m:t>
                                </m:r>
                              </m:den>
                            </m:f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GB" dirty="0"/>
                  <a:t> 24.8</a:t>
                </a:r>
                <a:r>
                  <a:rPr lang="en-GB" dirty="0" smtClean="0"/>
                  <a:t>˚</a:t>
                </a:r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3" y="3738513"/>
                <a:ext cx="11829247" cy="2512163"/>
              </a:xfrm>
              <a:prstGeom prst="rect">
                <a:avLst/>
              </a:prstGeom>
              <a:blipFill>
                <a:blip r:embed="rId4"/>
                <a:stretch>
                  <a:fillRect l="-360" b="-24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97669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292154" y="2389258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22603" y="2464155"/>
                <a:ext cx="956800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dirty="0" smtClean="0"/>
                  <a:t>v</a:t>
                </a:r>
                <a:r>
                  <a:rPr lang="en-GB" i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603" y="2464155"/>
                <a:ext cx="956800" cy="539635"/>
              </a:xfrm>
              <a:prstGeom prst="rect">
                <a:avLst/>
              </a:prstGeom>
              <a:blipFill>
                <a:blip r:embed="rId5"/>
                <a:stretch>
                  <a:fillRect l="-5732" b="-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6315121" y="2854608"/>
            <a:ext cx="913551" cy="486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22603" y="1989535"/>
            <a:ext cx="141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7900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31643" y="30781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9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39" grpId="0"/>
      <p:bldP spid="18" grpId="0" build="p" animBg="1"/>
      <p:bldP spid="26" grpId="0" animBg="1"/>
      <p:bldP spid="27" grpId="0"/>
      <p:bldP spid="29" grpId="0"/>
      <p:bldP spid="30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7783" y="1006165"/>
                <a:ext cx="11522961" cy="1478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Two spheres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of mass 1 kg and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of mass 3 kg lie on a smooth horizontal plane with the line </a:t>
                </a:r>
                <a:r>
                  <a:rPr lang="en-GB" sz="2000" i="1" dirty="0" smtClean="0"/>
                  <a:t>PQ</a:t>
                </a:r>
                <a:r>
                  <a:rPr lang="en-GB" sz="2000" dirty="0" smtClean="0"/>
                  <a:t> at right angles to a vertical wall.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moves at 10 ms</a:t>
                </a:r>
                <a:r>
                  <a:rPr lang="en-GB" sz="2000" baseline="30000" dirty="0" smtClean="0"/>
                  <a:t>-1</a:t>
                </a:r>
                <a:r>
                  <a:rPr lang="en-GB" sz="2000" dirty="0" smtClean="0"/>
                  <a:t> and collides directly with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, which is initially at rest.</a:t>
                </a:r>
              </a:p>
              <a:p>
                <a:r>
                  <a:rPr lang="en-GB" sz="2000" i="1" dirty="0" smtClean="0"/>
                  <a:t>Q</a:t>
                </a:r>
                <a:r>
                  <a:rPr lang="en-GB" sz="2000" dirty="0" smtClean="0"/>
                  <a:t> then hits the wall and rebounds. If the coefficient of restitution between the spheres is 0.4 and between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and the wall is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, show that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and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collide again if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1006165"/>
                <a:ext cx="11522961" cy="1478162"/>
              </a:xfrm>
              <a:prstGeom prst="rect">
                <a:avLst/>
              </a:prstGeom>
              <a:blipFill>
                <a:blip r:embed="rId2"/>
                <a:stretch>
                  <a:fillRect l="-529" t="-2058" b="-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909065" y="311081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77188" y="3382274"/>
            <a:ext cx="499368" cy="59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913" y="2392454"/>
            <a:ext cx="184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Before 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7784" y="4252800"/>
                <a:ext cx="5271680" cy="2064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Momentum equation is:</a:t>
                </a:r>
              </a:p>
              <a:p>
                <a:r>
                  <a:rPr lang="en-GB" sz="2400" dirty="0" smtClean="0"/>
                  <a:t>10 + 0 = </a:t>
                </a:r>
                <a:r>
                  <a:rPr lang="en-GB" sz="2400" i="1" dirty="0" smtClean="0"/>
                  <a:t>v</a:t>
                </a:r>
                <a:r>
                  <a:rPr lang="en-GB" sz="2400" baseline="-25000" dirty="0" smtClean="0"/>
                  <a:t>1</a:t>
                </a:r>
                <a:r>
                  <a:rPr lang="en-GB" sz="2400" dirty="0" smtClean="0"/>
                  <a:t> + 3</a:t>
                </a:r>
                <a:r>
                  <a:rPr lang="en-GB" sz="2400" i="1" dirty="0" smtClean="0"/>
                  <a:t>v</a:t>
                </a:r>
                <a:r>
                  <a:rPr lang="en-GB" sz="2400" baseline="-25000" dirty="0" smtClean="0"/>
                  <a:t>2</a:t>
                </a:r>
                <a:r>
                  <a:rPr lang="en-GB" sz="2400" dirty="0"/>
                  <a:t> </a:t>
                </a:r>
                <a:r>
                  <a:rPr lang="en-GB" sz="2400" dirty="0" smtClean="0"/>
                  <a:t>      </a:t>
                </a:r>
                <a:r>
                  <a:rPr lang="en-GB" sz="2400" b="1" dirty="0" smtClean="0"/>
                  <a:t>(1)</a:t>
                </a:r>
                <a:r>
                  <a:rPr lang="en-GB" sz="2400" baseline="-25000" dirty="0" smtClean="0"/>
                  <a:t>    </a:t>
                </a:r>
              </a:p>
              <a:p>
                <a:endParaRPr lang="en-GB" sz="2400" dirty="0"/>
              </a:p>
              <a:p>
                <a:r>
                  <a:rPr lang="en-GB" sz="2400" dirty="0" smtClean="0"/>
                  <a:t>Newton’s equation is: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GB" sz="2400" b="0" i="1" baseline="-25000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GB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2400" dirty="0" smtClean="0"/>
                  <a:t> 	</a:t>
                </a:r>
                <a:r>
                  <a:rPr lang="en-GB" sz="2400" dirty="0" smtClean="0">
                    <a:sym typeface="Wingdings" panose="05000000000000000000" pitchFamily="2" charset="2"/>
                  </a:rPr>
                  <a:t>	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400" i="1" baseline="-2500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400" i="1" baseline="-2500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400" dirty="0" smtClean="0"/>
                  <a:t> = 4     </a:t>
                </a:r>
                <a:r>
                  <a:rPr lang="en-GB" sz="2400" b="1" dirty="0" smtClean="0"/>
                  <a:t>(2)</a:t>
                </a:r>
                <a:endParaRPr lang="en-GB" sz="24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4" y="4252800"/>
                <a:ext cx="5271680" cy="2064219"/>
              </a:xfrm>
              <a:prstGeom prst="rect">
                <a:avLst/>
              </a:prstGeom>
              <a:blipFill>
                <a:blip r:embed="rId3"/>
                <a:stretch>
                  <a:fillRect l="-1734" t="-2367" b="-23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92331" y="3669443"/>
            <a:ext cx="3839798" cy="20117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989263" y="2427869"/>
            <a:ext cx="175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4002074" y="3201289"/>
            <a:ext cx="1244751" cy="1718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933778" y="311812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423862" y="297139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824290" y="274074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 smtClean="0"/>
              <a:t> 1kg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894185" y="274074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Q</a:t>
            </a:r>
            <a:r>
              <a:rPr lang="en-GB" dirty="0" smtClean="0"/>
              <a:t> </a:t>
            </a:r>
            <a:r>
              <a:rPr lang="en-GB" dirty="0"/>
              <a:t>3</a:t>
            </a:r>
            <a:r>
              <a:rPr lang="en-GB" dirty="0" smtClean="0"/>
              <a:t>kg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530730" y="2971391"/>
            <a:ext cx="798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At rest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7225190" y="311081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93313" y="3382274"/>
            <a:ext cx="499368" cy="59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08456" y="3669443"/>
            <a:ext cx="3839798" cy="20117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 rot="16200000">
            <a:off x="10318199" y="3201289"/>
            <a:ext cx="1244751" cy="1718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249903" y="311812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7739987" y="2971391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7140415" y="274074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 smtClean="0"/>
              <a:t> 1kg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9210310" y="274074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Q</a:t>
            </a:r>
            <a:r>
              <a:rPr lang="en-GB" dirty="0" smtClean="0"/>
              <a:t> </a:t>
            </a:r>
            <a:r>
              <a:rPr lang="en-GB" dirty="0"/>
              <a:t>3</a:t>
            </a:r>
            <a:r>
              <a:rPr lang="en-GB" dirty="0" smtClean="0"/>
              <a:t>kg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9852565" y="3374567"/>
            <a:ext cx="499368" cy="59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799239" y="296368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6479064" y="5055732"/>
            <a:ext cx="527168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(1)</a:t>
            </a:r>
            <a:r>
              <a:rPr lang="en-GB" sz="2400" dirty="0" smtClean="0"/>
              <a:t> + </a:t>
            </a:r>
            <a:r>
              <a:rPr lang="en-GB" sz="2400" b="1" dirty="0" smtClean="0"/>
              <a:t>(2)</a:t>
            </a:r>
            <a:r>
              <a:rPr lang="en-GB" sz="2400" dirty="0" smtClean="0"/>
              <a:t> give</a:t>
            </a:r>
            <a:r>
              <a:rPr lang="en-GB" sz="2400" baseline="-25000" dirty="0"/>
              <a:t> </a:t>
            </a:r>
            <a:r>
              <a:rPr lang="en-GB" sz="2400" i="1" dirty="0"/>
              <a:t>v</a:t>
            </a:r>
            <a:r>
              <a:rPr lang="en-GB" sz="2400" baseline="-25000" dirty="0"/>
              <a:t>1</a:t>
            </a:r>
            <a:r>
              <a:rPr lang="en-GB" sz="2400" dirty="0"/>
              <a:t> </a:t>
            </a:r>
            <a:r>
              <a:rPr lang="en-GB" sz="2400" dirty="0" smtClean="0"/>
              <a:t>= –0.5  and  </a:t>
            </a:r>
            <a:r>
              <a:rPr lang="en-GB" sz="2400" i="1" dirty="0" smtClean="0"/>
              <a:t>v</a:t>
            </a:r>
            <a:r>
              <a:rPr lang="en-GB" sz="2400" baseline="-25000" dirty="0" smtClean="0"/>
              <a:t>2 </a:t>
            </a:r>
            <a:r>
              <a:rPr lang="en-GB" sz="2400" dirty="0" smtClean="0"/>
              <a:t>= 3.5</a:t>
            </a:r>
          </a:p>
          <a:p>
            <a:endParaRPr lang="en-GB" sz="2400" baseline="-25000" dirty="0" smtClean="0"/>
          </a:p>
          <a:p>
            <a:r>
              <a:rPr lang="en-GB" sz="2400" dirty="0" smtClean="0"/>
              <a:t>P is now moving away from the wall and Q towards the wall.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605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/>
      <p:bldP spid="38" grpId="0" build="p"/>
      <p:bldP spid="9" grpId="0" animBg="1"/>
      <p:bldP spid="29" grpId="0"/>
      <p:bldP spid="30" grpId="0" animBg="1"/>
      <p:bldP spid="16" grpId="0" animBg="1"/>
      <p:bldP spid="18" grpId="0"/>
      <p:bldP spid="19" grpId="0"/>
      <p:bldP spid="20" grpId="0"/>
      <p:bldP spid="21" grpId="0"/>
      <p:bldP spid="22" grpId="0" animBg="1"/>
      <p:bldP spid="24" grpId="0" animBg="1"/>
      <p:bldP spid="25" grpId="0" animBg="1"/>
      <p:bldP spid="31" grpId="0" animBg="1"/>
      <p:bldP spid="32" grpId="0"/>
      <p:bldP spid="33" grpId="0"/>
      <p:bldP spid="34" grpId="0"/>
      <p:bldP spid="37" grpId="0"/>
      <p:bldP spid="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128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Collisions</a:t>
            </a:r>
            <a:endParaRPr lang="en-GB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7783" y="1006165"/>
                <a:ext cx="11522961" cy="1478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Two spheres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of mass 1 kg and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of mass 3 kg lie on a smooth horizontal plane with the line </a:t>
                </a:r>
                <a:r>
                  <a:rPr lang="en-GB" sz="2000" i="1" dirty="0" smtClean="0"/>
                  <a:t>PQ</a:t>
                </a:r>
                <a:r>
                  <a:rPr lang="en-GB" sz="2000" dirty="0" smtClean="0"/>
                  <a:t> at right angles to a vertical wall.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moves at 10 ms</a:t>
                </a:r>
                <a:r>
                  <a:rPr lang="en-GB" sz="2000" baseline="30000" dirty="0" smtClean="0"/>
                  <a:t>-1</a:t>
                </a:r>
                <a:r>
                  <a:rPr lang="en-GB" sz="2000" dirty="0" smtClean="0"/>
                  <a:t> and collides directly with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, which is initially at rest.</a:t>
                </a:r>
              </a:p>
              <a:p>
                <a:r>
                  <a:rPr lang="en-GB" sz="2000" i="1" dirty="0" smtClean="0"/>
                  <a:t>Q</a:t>
                </a:r>
                <a:r>
                  <a:rPr lang="en-GB" sz="2000" dirty="0" smtClean="0"/>
                  <a:t> then hits the wall and rebounds. If the coefficient of restitution between the spheres is 0.4 and between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and the wall is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, show that </a:t>
                </a:r>
                <a:r>
                  <a:rPr lang="en-GB" sz="2000" i="1" dirty="0" smtClean="0"/>
                  <a:t>P</a:t>
                </a:r>
                <a:r>
                  <a:rPr lang="en-GB" sz="2000" dirty="0" smtClean="0"/>
                  <a:t> and </a:t>
                </a:r>
                <a:r>
                  <a:rPr lang="en-GB" sz="2000" i="1" dirty="0" smtClean="0"/>
                  <a:t>Q</a:t>
                </a:r>
                <a:r>
                  <a:rPr lang="en-GB" sz="2000" dirty="0" smtClean="0"/>
                  <a:t> collide again if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1006165"/>
                <a:ext cx="11522961" cy="1478162"/>
              </a:xfrm>
              <a:prstGeom prst="rect">
                <a:avLst/>
              </a:prstGeom>
              <a:blipFill>
                <a:blip r:embed="rId2"/>
                <a:stretch>
                  <a:fillRect l="-529" t="-2058" b="-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909065" y="311081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28343" y="3382273"/>
            <a:ext cx="568123" cy="5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913" y="2392454"/>
            <a:ext cx="194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Before 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7784" y="4252800"/>
                <a:ext cx="5271680" cy="2064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Newton’s equation is: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GB" sz="2400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3.5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2400" dirty="0" smtClean="0"/>
                  <a:t> 	</a:t>
                </a:r>
                <a:r>
                  <a:rPr lang="en-GB" sz="2400" dirty="0" smtClean="0">
                    <a:sym typeface="Wingdings" panose="05000000000000000000" pitchFamily="2" charset="2"/>
                  </a:rPr>
                  <a:t>	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400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/>
                  <a:t>= 3.5</a:t>
                </a:r>
                <a:r>
                  <a:rPr lang="en-GB" sz="2400" i="1" dirty="0" smtClean="0"/>
                  <a:t>e</a:t>
                </a:r>
                <a:endParaRPr lang="en-GB" sz="2400" dirty="0"/>
              </a:p>
              <a:p>
                <a:endParaRPr lang="en-GB" sz="2400" dirty="0" smtClean="0"/>
              </a:p>
              <a:p>
                <a:r>
                  <a:rPr lang="en-GB" sz="2400" dirty="0" smtClean="0"/>
                  <a:t>We can only write one equation since momentum is not conserved for Q.</a:t>
                </a:r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4" y="4252800"/>
                <a:ext cx="5271680" cy="2064219"/>
              </a:xfrm>
              <a:prstGeom prst="rect">
                <a:avLst/>
              </a:prstGeom>
              <a:blipFill>
                <a:blip r:embed="rId3"/>
                <a:stretch>
                  <a:fillRect l="-1734" t="-2367" b="-59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92331" y="3669443"/>
            <a:ext cx="3839798" cy="20117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989263" y="2427869"/>
            <a:ext cx="180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4002074" y="3201289"/>
            <a:ext cx="1244751" cy="1718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933778" y="311812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51341" y="297139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0.5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824290" y="274074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 smtClean="0"/>
              <a:t> 1kg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894185" y="274074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Q</a:t>
            </a:r>
            <a:r>
              <a:rPr lang="en-GB" dirty="0" smtClean="0"/>
              <a:t> </a:t>
            </a:r>
            <a:r>
              <a:rPr lang="en-GB" dirty="0"/>
              <a:t>3</a:t>
            </a:r>
            <a:r>
              <a:rPr lang="en-GB" dirty="0" smtClean="0"/>
              <a:t>kg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7225190" y="311081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4" name="Rectangle 23"/>
          <p:cNvSpPr/>
          <p:nvPr/>
        </p:nvSpPr>
        <p:spPr>
          <a:xfrm>
            <a:off x="7008456" y="3669443"/>
            <a:ext cx="3839798" cy="20117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 rot="16200000">
            <a:off x="10318199" y="3201289"/>
            <a:ext cx="1244751" cy="1718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249903" y="311812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7140415" y="274074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 smtClean="0"/>
              <a:t> 1kg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9210310" y="274074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Q</a:t>
            </a:r>
            <a:r>
              <a:rPr lang="en-GB" dirty="0" smtClean="0"/>
              <a:t> </a:t>
            </a:r>
            <a:r>
              <a:rPr lang="en-GB" dirty="0"/>
              <a:t>3</a:t>
            </a:r>
            <a:r>
              <a:rPr lang="en-GB" dirty="0" smtClean="0"/>
              <a:t>kg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8688083" y="3365461"/>
            <a:ext cx="531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524698" y="2963455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baseline="-25000" dirty="0" smtClean="0"/>
              <a:t>3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72804" y="4252800"/>
                <a:ext cx="6419196" cy="24611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P and Q are now both moving away from the wall.</a:t>
                </a:r>
              </a:p>
              <a:p>
                <a:r>
                  <a:rPr lang="en-GB" sz="2400" dirty="0" smtClean="0"/>
                  <a:t>Q collides again with P if:</a:t>
                </a:r>
              </a:p>
              <a:p>
                <a:r>
                  <a:rPr lang="en-GB" sz="2400" dirty="0"/>
                  <a:t>	</a:t>
                </a:r>
                <a:r>
                  <a:rPr lang="en-GB" sz="2400" dirty="0" smtClean="0"/>
                  <a:t>			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400" i="1" baseline="-2500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/>
                  <a:t> &gt; 0.5 </a:t>
                </a:r>
              </a:p>
              <a:p>
                <a:r>
                  <a:rPr lang="en-GB" sz="2400" dirty="0"/>
                  <a:t>	</a:t>
                </a:r>
                <a:r>
                  <a:rPr lang="en-GB" sz="2400" dirty="0" smtClean="0"/>
                  <a:t>			3.5</a:t>
                </a:r>
                <a:r>
                  <a:rPr lang="en-GB" sz="2400" i="1" dirty="0" smtClean="0"/>
                  <a:t>e</a:t>
                </a:r>
                <a:r>
                  <a:rPr lang="en-GB" sz="2400" dirty="0" smtClean="0"/>
                  <a:t> &gt; 0.5</a:t>
                </a:r>
              </a:p>
              <a:p>
                <a:endParaRPr lang="en-GB" sz="2400" dirty="0"/>
              </a:p>
              <a:p>
                <a:r>
                  <a:rPr lang="en-GB" sz="2400" dirty="0" smtClean="0"/>
                  <a:t>		or:		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804" y="4252800"/>
                <a:ext cx="6419196" cy="2461123"/>
              </a:xfrm>
              <a:prstGeom prst="rect">
                <a:avLst/>
              </a:prstGeom>
              <a:blipFill>
                <a:blip r:embed="rId4"/>
                <a:stretch>
                  <a:fillRect l="-1519" t="-1985" r="-380" b="-19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3498559" y="3366491"/>
            <a:ext cx="649980" cy="1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83114" y="301015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.5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638893" y="3421032"/>
            <a:ext cx="568123" cy="5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461891" y="301015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0.5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47007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/>
      <p:bldP spid="38" grpId="0" build="p"/>
      <p:bldP spid="9" grpId="0" animBg="1"/>
      <p:bldP spid="29" grpId="0"/>
      <p:bldP spid="30" grpId="0" animBg="1"/>
      <p:bldP spid="16" grpId="0" animBg="1"/>
      <p:bldP spid="18" grpId="0"/>
      <p:bldP spid="19" grpId="0"/>
      <p:bldP spid="20" grpId="0"/>
      <p:bldP spid="22" grpId="0" animBg="1"/>
      <p:bldP spid="24" grpId="0" animBg="1"/>
      <p:bldP spid="25" grpId="0" animBg="1"/>
      <p:bldP spid="31" grpId="0" animBg="1"/>
      <p:bldP spid="33" grpId="0"/>
      <p:bldP spid="34" grpId="0"/>
      <p:bldP spid="37" grpId="0"/>
      <p:bldP spid="40" grpId="0" build="p"/>
      <p:bldP spid="35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1" y="542926"/>
            <a:ext cx="69361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Oxford Year 1 A Level Further Maths</a:t>
            </a:r>
          </a:p>
          <a:p>
            <a:endParaRPr lang="en-GB" sz="3600" dirty="0"/>
          </a:p>
          <a:p>
            <a:r>
              <a:rPr lang="en-GB" sz="3600" dirty="0" smtClean="0"/>
              <a:t>Page 244 - Exercise 8.2 A</a:t>
            </a:r>
          </a:p>
          <a:p>
            <a:endParaRPr lang="en-GB" sz="3600" dirty="0"/>
          </a:p>
          <a:p>
            <a:r>
              <a:rPr lang="en-GB" sz="3600" dirty="0"/>
              <a:t>Page </a:t>
            </a:r>
            <a:r>
              <a:rPr lang="en-GB" sz="3600" dirty="0" smtClean="0"/>
              <a:t>246 </a:t>
            </a:r>
            <a:r>
              <a:rPr lang="en-GB" sz="3600" dirty="0"/>
              <a:t>- Exercise </a:t>
            </a:r>
            <a:r>
              <a:rPr lang="en-GB" sz="3600" dirty="0" smtClean="0"/>
              <a:t>8.2 B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565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815</Words>
  <Application>Microsoft Office PowerPoint</Application>
  <PresentationFormat>Widescreen</PresentationFormat>
  <Paragraphs>136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Trott</dc:creator>
  <cp:lastModifiedBy>Ian Trott</cp:lastModifiedBy>
  <cp:revision>34</cp:revision>
  <dcterms:created xsi:type="dcterms:W3CDTF">2018-11-02T00:04:00Z</dcterms:created>
  <dcterms:modified xsi:type="dcterms:W3CDTF">2019-01-11T15:40:15Z</dcterms:modified>
</cp:coreProperties>
</file>