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66" r:id="rId3"/>
    <p:sldId id="270" r:id="rId4"/>
    <p:sldId id="271" r:id="rId5"/>
    <p:sldId id="26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EA41-57F9-4447-899D-A50D201191BD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4ACB-8A4A-407D-B048-11EDDCE16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640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EA41-57F9-4447-899D-A50D201191BD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4ACB-8A4A-407D-B048-11EDDCE16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211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EA41-57F9-4447-899D-A50D201191BD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4ACB-8A4A-407D-B048-11EDDCE16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631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EA41-57F9-4447-899D-A50D201191BD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4ACB-8A4A-407D-B048-11EDDCE16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370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EA41-57F9-4447-899D-A50D201191BD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4ACB-8A4A-407D-B048-11EDDCE16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546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EA41-57F9-4447-899D-A50D201191BD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4ACB-8A4A-407D-B048-11EDDCE16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653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EA41-57F9-4447-899D-A50D201191BD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4ACB-8A4A-407D-B048-11EDDCE16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726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EA41-57F9-4447-899D-A50D201191BD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4ACB-8A4A-407D-B048-11EDDCE16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525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EA41-57F9-4447-899D-A50D201191BD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4ACB-8A4A-407D-B048-11EDDCE16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650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EA41-57F9-4447-899D-A50D201191BD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4ACB-8A4A-407D-B048-11EDDCE16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585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EA41-57F9-4447-899D-A50D201191BD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4ACB-8A4A-407D-B048-11EDDCE16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613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8EA41-57F9-4447-899D-A50D201191BD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14ACB-8A4A-407D-B048-11EDDCE16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748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9634" y="1162594"/>
            <a:ext cx="115548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We have already seen that the Impulse </a:t>
            </a:r>
            <a:r>
              <a:rPr lang="en-GB" sz="2800" b="1" i="1" dirty="0" smtClean="0"/>
              <a:t>I</a:t>
            </a:r>
            <a:r>
              <a:rPr lang="en-GB" sz="2800" dirty="0" smtClean="0"/>
              <a:t> of a constant force </a:t>
            </a:r>
            <a:r>
              <a:rPr lang="en-GB" sz="2800" b="1" i="1" dirty="0" smtClean="0"/>
              <a:t>F</a:t>
            </a:r>
            <a:r>
              <a:rPr lang="en-GB" sz="2800" dirty="0" smtClean="0"/>
              <a:t> acting on a body for time </a:t>
            </a:r>
            <a:r>
              <a:rPr lang="en-GB" sz="2800" i="1" dirty="0" smtClean="0"/>
              <a:t>t</a:t>
            </a:r>
            <a:r>
              <a:rPr lang="en-GB" sz="2800" dirty="0" smtClean="0"/>
              <a:t> is equal to the change in momentum of the body.</a:t>
            </a:r>
            <a:endParaRPr lang="en-GB" sz="28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522514" y="2200655"/>
            <a:ext cx="114399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	</a:t>
            </a:r>
            <a:r>
              <a:rPr lang="en-GB" sz="2800" dirty="0" smtClean="0"/>
              <a:t>	</a:t>
            </a:r>
            <a:r>
              <a:rPr lang="en-GB" sz="2800" dirty="0" smtClean="0">
                <a:solidFill>
                  <a:srgbClr val="FF0000"/>
                </a:solidFill>
              </a:rPr>
              <a:t>Impulse,  	</a:t>
            </a:r>
            <a:r>
              <a:rPr lang="en-GB" sz="2800" b="1" i="1" dirty="0" smtClean="0">
                <a:solidFill>
                  <a:srgbClr val="FF0000"/>
                </a:solidFill>
              </a:rPr>
              <a:t>I</a:t>
            </a:r>
            <a:r>
              <a:rPr lang="en-GB" sz="2800" dirty="0" smtClean="0">
                <a:solidFill>
                  <a:srgbClr val="FF0000"/>
                </a:solidFill>
              </a:rPr>
              <a:t> = </a:t>
            </a:r>
            <a:r>
              <a:rPr lang="en-GB" sz="2800" b="1" i="1" dirty="0" smtClean="0">
                <a:solidFill>
                  <a:srgbClr val="FF0000"/>
                </a:solidFill>
              </a:rPr>
              <a:t>F</a:t>
            </a:r>
            <a:r>
              <a:rPr lang="en-GB" sz="2800" dirty="0" smtClean="0">
                <a:solidFill>
                  <a:srgbClr val="FF0000"/>
                </a:solidFill>
              </a:rPr>
              <a:t> x t</a:t>
            </a:r>
          </a:p>
          <a:p>
            <a:r>
              <a:rPr lang="en-GB" sz="2800" dirty="0">
                <a:solidFill>
                  <a:srgbClr val="FF0000"/>
                </a:solidFill>
              </a:rPr>
              <a:t>	</a:t>
            </a:r>
            <a:r>
              <a:rPr lang="en-GB" sz="2800" dirty="0" smtClean="0">
                <a:solidFill>
                  <a:srgbClr val="FF0000"/>
                </a:solidFill>
              </a:rPr>
              <a:t>			</a:t>
            </a:r>
            <a:r>
              <a:rPr lang="en-GB" sz="2800" b="1" i="1" dirty="0" smtClean="0">
                <a:solidFill>
                  <a:srgbClr val="FF0000"/>
                </a:solidFill>
              </a:rPr>
              <a:t>I</a:t>
            </a:r>
            <a:r>
              <a:rPr lang="en-GB" sz="2800" dirty="0" smtClean="0">
                <a:solidFill>
                  <a:srgbClr val="FF0000"/>
                </a:solidFill>
              </a:rPr>
              <a:t> = m</a:t>
            </a:r>
            <a:r>
              <a:rPr lang="en-GB" sz="2800" b="1" i="1" dirty="0" smtClean="0">
                <a:solidFill>
                  <a:srgbClr val="FF0000"/>
                </a:solidFill>
              </a:rPr>
              <a:t>v</a:t>
            </a:r>
            <a:r>
              <a:rPr lang="en-GB" sz="2800" dirty="0" smtClean="0">
                <a:solidFill>
                  <a:srgbClr val="FF0000"/>
                </a:solidFill>
              </a:rPr>
              <a:t> – m</a:t>
            </a:r>
            <a:r>
              <a:rPr lang="en-GB" sz="2800" b="1" i="1" dirty="0" smtClean="0">
                <a:solidFill>
                  <a:srgbClr val="FF0000"/>
                </a:solidFill>
              </a:rPr>
              <a:t>u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endParaRPr lang="en-GB" sz="2800" dirty="0" smtClean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9634" y="3238716"/>
            <a:ext cx="1158675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 smtClean="0"/>
              <a:t>F</a:t>
            </a:r>
            <a:r>
              <a:rPr lang="en-GB" sz="2800" dirty="0" smtClean="0"/>
              <a:t> can be very large and t very small, as in a collision.</a:t>
            </a:r>
          </a:p>
          <a:p>
            <a:r>
              <a:rPr lang="en-GB" sz="2800" b="1" i="1" dirty="0" smtClean="0"/>
              <a:t>F</a:t>
            </a:r>
            <a:r>
              <a:rPr lang="en-GB" sz="2800" dirty="0" smtClean="0"/>
              <a:t> can be constant over time, as when a jet of water hits a fixed surface.</a:t>
            </a:r>
          </a:p>
          <a:p>
            <a:r>
              <a:rPr lang="en-GB" sz="2800" b="1" i="1" dirty="0" smtClean="0"/>
              <a:t>F</a:t>
            </a:r>
            <a:r>
              <a:rPr lang="en-GB" sz="2800" dirty="0" smtClean="0"/>
              <a:t> can also vary with time, in which case you need to use calculus to find the impulse.</a:t>
            </a:r>
            <a:endParaRPr lang="en-GB" sz="28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624621" y="6267755"/>
            <a:ext cx="11337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In all cases:			</a:t>
            </a:r>
            <a:r>
              <a:rPr lang="en-GB" sz="2800" dirty="0" smtClean="0">
                <a:solidFill>
                  <a:srgbClr val="FF0000"/>
                </a:solidFill>
              </a:rPr>
              <a:t>Impulse = change in momentum</a:t>
            </a:r>
            <a:endParaRPr lang="en-GB" sz="2800" dirty="0" smtClean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2514" y="274320"/>
            <a:ext cx="50129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u="sng" dirty="0" smtClean="0"/>
              <a:t>Momentum - </a:t>
            </a:r>
            <a:r>
              <a:rPr lang="en-GB" sz="4000" b="1" u="sng" dirty="0" smtClean="0"/>
              <a:t>Impulses</a:t>
            </a:r>
            <a:endParaRPr lang="en-GB" sz="4000" b="1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389897" y="4811260"/>
                <a:ext cx="7807330" cy="1055866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𝑰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𝑭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= </m:t>
                          </m:r>
                          <m:nary>
                            <m:naryPr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  <m:e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f>
                                <m:fPr>
                                  <m:ctrlPr>
                                    <a:rPr lang="en-GB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en-GB" sz="2800" b="1" i="1" smtClean="0">
                                      <a:latin typeface="Cambria Math" panose="02040503050406030204" pitchFamily="18" charset="0"/>
                                    </a:rPr>
                                    <m:t>𝒗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latin typeface="Cambria Math" panose="02040503050406030204" pitchFamily="18" charset="0"/>
                                    </a:rPr>
                                    <m:t>𝑑𝑡</m:t>
                                  </m:r>
                                </m:den>
                              </m:f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GB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8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r>
                                    <a:rPr lang="en-GB" sz="2800" b="1" i="1" smtClean="0">
                                      <a:latin typeface="Cambria Math" panose="02040503050406030204" pitchFamily="18" charset="0"/>
                                    </a:rPr>
                                    <m:t>𝒗</m:t>
                                  </m:r>
                                </m:e>
                              </m:d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</m:mr>
                              </m:m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 −</m:t>
                              </m:r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GB" sz="28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9897" y="4811260"/>
                <a:ext cx="7807330" cy="105586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29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7783" y="1006165"/>
            <a:ext cx="115229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A </a:t>
            </a:r>
            <a:r>
              <a:rPr lang="en-GB" sz="2000" dirty="0" smtClean="0"/>
              <a:t>ball with </a:t>
            </a:r>
            <a:r>
              <a:rPr lang="en-GB" sz="2000" dirty="0" smtClean="0"/>
              <a:t>mass </a:t>
            </a:r>
            <a:r>
              <a:rPr lang="en-GB" sz="2000" dirty="0" smtClean="0"/>
              <a:t>0.2 </a:t>
            </a:r>
            <a:r>
              <a:rPr lang="en-GB" sz="2000" dirty="0" smtClean="0"/>
              <a:t>kg </a:t>
            </a:r>
            <a:r>
              <a:rPr lang="en-GB" sz="2000" dirty="0" smtClean="0"/>
              <a:t>moves with</a:t>
            </a:r>
            <a:r>
              <a:rPr lang="en-GB" sz="2000" dirty="0" smtClean="0"/>
              <a:t> </a:t>
            </a:r>
            <a:r>
              <a:rPr lang="en-GB" sz="2000" dirty="0" smtClean="0"/>
              <a:t>velocity </a:t>
            </a:r>
            <a:r>
              <a:rPr lang="en-GB" sz="2000" dirty="0" smtClean="0"/>
              <a:t>8 </a:t>
            </a:r>
            <a:r>
              <a:rPr lang="en-GB" sz="2000" dirty="0" smtClean="0"/>
              <a:t>ms</a:t>
            </a:r>
            <a:r>
              <a:rPr lang="en-GB" sz="2000" baseline="30000" dirty="0" smtClean="0"/>
              <a:t>-1</a:t>
            </a:r>
            <a:r>
              <a:rPr lang="en-GB" sz="2000" dirty="0" smtClean="0"/>
              <a:t> horizontally towards a bat. It is struck by the bat, reverses direction and moves away </a:t>
            </a:r>
            <a:r>
              <a:rPr lang="en-GB" sz="2000" dirty="0" smtClean="0"/>
              <a:t>at 12 ms</a:t>
            </a:r>
            <a:r>
              <a:rPr lang="en-GB" sz="2000" baseline="30000" dirty="0" smtClean="0"/>
              <a:t>-1</a:t>
            </a:r>
            <a:r>
              <a:rPr lang="en-GB" sz="2000" dirty="0" smtClean="0"/>
              <a:t>. </a:t>
            </a:r>
          </a:p>
          <a:p>
            <a:r>
              <a:rPr lang="en-GB" sz="2000" dirty="0" smtClean="0"/>
              <a:t>Find the impulse of the bat on the ball. What is the impulse of the ball on the bat?</a:t>
            </a:r>
            <a:endParaRPr lang="en-GB" sz="2400" dirty="0" smtClean="0"/>
          </a:p>
        </p:txBody>
      </p:sp>
      <p:sp>
        <p:nvSpPr>
          <p:cNvPr id="4" name="Oval 3"/>
          <p:cNvSpPr/>
          <p:nvPr/>
        </p:nvSpPr>
        <p:spPr>
          <a:xfrm>
            <a:off x="1495964" y="3023685"/>
            <a:ext cx="542925" cy="542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5" name="Oval 4"/>
          <p:cNvSpPr/>
          <p:nvPr/>
        </p:nvSpPr>
        <p:spPr>
          <a:xfrm>
            <a:off x="8680890" y="3029874"/>
            <a:ext cx="542925" cy="542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412562" y="2557121"/>
            <a:ext cx="742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0.2</a:t>
            </a:r>
            <a:r>
              <a:rPr lang="en-GB" i="1" dirty="0" smtClean="0"/>
              <a:t> </a:t>
            </a:r>
            <a:r>
              <a:rPr lang="en-GB" dirty="0" smtClean="0"/>
              <a:t>kg</a:t>
            </a:r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1783817" y="3295144"/>
            <a:ext cx="1351922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16629" y="2939140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8</a:t>
            </a:r>
            <a:r>
              <a:rPr lang="en-GB" dirty="0" smtClean="0"/>
              <a:t> </a:t>
            </a:r>
            <a:r>
              <a:rPr lang="en-GB" dirty="0" smtClean="0"/>
              <a:t>ms</a:t>
            </a:r>
            <a:r>
              <a:rPr lang="en-GB" baseline="30000" dirty="0" smtClean="0"/>
              <a:t>-1</a:t>
            </a:r>
            <a:endParaRPr lang="en-GB" baseline="30000" dirty="0"/>
          </a:p>
        </p:txBody>
      </p:sp>
      <p:sp>
        <p:nvSpPr>
          <p:cNvPr id="13" name="Oval 12"/>
          <p:cNvSpPr/>
          <p:nvPr/>
        </p:nvSpPr>
        <p:spPr>
          <a:xfrm>
            <a:off x="5170784" y="3023682"/>
            <a:ext cx="542925" cy="542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5442246" y="3266164"/>
            <a:ext cx="1050762" cy="901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916459" y="2884306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I</a:t>
            </a:r>
            <a:endParaRPr lang="en-GB" baseline="30000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9224161" y="3273769"/>
            <a:ext cx="673272" cy="666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317743" y="2904437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12</a:t>
            </a:r>
            <a:r>
              <a:rPr lang="en-GB" dirty="0" smtClean="0"/>
              <a:t> </a:t>
            </a:r>
            <a:r>
              <a:rPr lang="en-GB" dirty="0" smtClean="0"/>
              <a:t>ms</a:t>
            </a:r>
            <a:r>
              <a:rPr lang="en-GB" baseline="30000" dirty="0" smtClean="0"/>
              <a:t>-1</a:t>
            </a:r>
            <a:endParaRPr lang="en-GB" baseline="30000" dirty="0"/>
          </a:p>
        </p:txBody>
      </p:sp>
      <p:sp>
        <p:nvSpPr>
          <p:cNvPr id="39" name="TextBox 38"/>
          <p:cNvSpPr txBox="1"/>
          <p:nvPr/>
        </p:nvSpPr>
        <p:spPr>
          <a:xfrm>
            <a:off x="1351007" y="2134567"/>
            <a:ext cx="865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Before: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659807" y="2134567"/>
            <a:ext cx="1475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After Impact: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96746" y="4024318"/>
            <a:ext cx="3877985" cy="16312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GB" u="sng" dirty="0" smtClean="0"/>
              <a:t>Impulse equation for the ball alone:</a:t>
            </a:r>
          </a:p>
          <a:p>
            <a:r>
              <a:rPr lang="en-GB" dirty="0"/>
              <a:t>	</a:t>
            </a:r>
            <a:r>
              <a:rPr lang="en-GB" i="1" dirty="0" smtClean="0"/>
              <a:t>l</a:t>
            </a:r>
            <a:r>
              <a:rPr lang="en-GB" dirty="0" smtClean="0"/>
              <a:t> = mv – mu	</a:t>
            </a:r>
          </a:p>
          <a:p>
            <a:endParaRPr lang="en-GB" dirty="0"/>
          </a:p>
          <a:p>
            <a:r>
              <a:rPr lang="en-GB" dirty="0" smtClean="0"/>
              <a:t>	</a:t>
            </a:r>
            <a:r>
              <a:rPr lang="en-GB" i="1" dirty="0" smtClean="0"/>
              <a:t>l </a:t>
            </a:r>
            <a:r>
              <a:rPr lang="en-GB" dirty="0" smtClean="0"/>
              <a:t>= 0.2 x 12 – 0.2 x (-8)</a:t>
            </a:r>
            <a:endParaRPr lang="en-GB" baseline="-25000" dirty="0" smtClean="0"/>
          </a:p>
          <a:p>
            <a:r>
              <a:rPr lang="en-GB" sz="1000" dirty="0"/>
              <a:t>	</a:t>
            </a:r>
            <a:r>
              <a:rPr lang="en-GB" sz="1000" dirty="0" smtClean="0"/>
              <a:t>			</a:t>
            </a:r>
          </a:p>
          <a:p>
            <a:r>
              <a:rPr lang="en-GB" i="1" dirty="0"/>
              <a:t>	</a:t>
            </a:r>
            <a:r>
              <a:rPr lang="en-GB" i="1" dirty="0" smtClean="0"/>
              <a:t>l </a:t>
            </a:r>
            <a:r>
              <a:rPr lang="en-GB" dirty="0" smtClean="0"/>
              <a:t>= 4 Ns</a:t>
            </a:r>
            <a:r>
              <a:rPr lang="en-GB" i="1" dirty="0" smtClean="0"/>
              <a:t>			</a:t>
            </a:r>
            <a:endParaRPr lang="en-GB" b="1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5288382" y="4023508"/>
            <a:ext cx="5901872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  <a:r>
              <a:rPr lang="en-GB" dirty="0" smtClean="0"/>
              <a:t>The impulse of the bat on the ball is 4 Ns</a:t>
            </a:r>
          </a:p>
          <a:p>
            <a:endParaRPr lang="en-GB" dirty="0"/>
          </a:p>
          <a:p>
            <a:r>
              <a:rPr lang="en-GB" dirty="0" smtClean="0"/>
              <a:t>From Newton’s 3</a:t>
            </a:r>
            <a:r>
              <a:rPr lang="en-GB" baseline="30000" dirty="0" smtClean="0"/>
              <a:t>rd</a:t>
            </a:r>
            <a:r>
              <a:rPr lang="en-GB" dirty="0" smtClean="0"/>
              <a:t> Law of motion, the impulse of the ball on the bat is 4 Ns in the opposite direction.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522514" y="274320"/>
            <a:ext cx="50129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u="sng" dirty="0" smtClean="0"/>
              <a:t>Momentum - </a:t>
            </a:r>
            <a:r>
              <a:rPr lang="en-GB" sz="4000" b="1" u="sng" dirty="0" smtClean="0"/>
              <a:t>Impulses</a:t>
            </a:r>
            <a:endParaRPr lang="en-GB" sz="4000" b="1" u="sng" dirty="0"/>
          </a:p>
        </p:txBody>
      </p:sp>
      <p:sp>
        <p:nvSpPr>
          <p:cNvPr id="26" name="TextBox 25"/>
          <p:cNvSpPr txBox="1"/>
          <p:nvPr/>
        </p:nvSpPr>
        <p:spPr>
          <a:xfrm>
            <a:off x="5004465" y="2181916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During: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734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12" grpId="0"/>
      <p:bldP spid="13" grpId="0" animBg="1"/>
      <p:bldP spid="20" grpId="0"/>
      <p:bldP spid="24" grpId="0"/>
      <p:bldP spid="39" grpId="0"/>
      <p:bldP spid="40" grpId="0"/>
      <p:bldP spid="18" grpId="0" build="p" animBg="1"/>
      <p:bldP spid="44" grpId="0" build="p" animBg="1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2514" y="274320"/>
            <a:ext cx="50129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u="sng" dirty="0" smtClean="0"/>
              <a:t>Momentum - </a:t>
            </a:r>
            <a:r>
              <a:rPr lang="en-GB" sz="4000" b="1" u="sng" dirty="0" smtClean="0"/>
              <a:t>Impulses</a:t>
            </a:r>
            <a:endParaRPr lang="en-GB" sz="40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227783" y="1006165"/>
            <a:ext cx="1152296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Water flows horizontally through a pipe of cross-section 0.02 m</a:t>
            </a:r>
            <a:r>
              <a:rPr lang="en-GB" sz="2800" baseline="30000" dirty="0" smtClean="0"/>
              <a:t>2</a:t>
            </a:r>
            <a:r>
              <a:rPr lang="en-GB" sz="2800" dirty="0" smtClean="0"/>
              <a:t> at a speed of 15 ms</a:t>
            </a:r>
            <a:r>
              <a:rPr lang="en-GB" sz="2800" baseline="30000" dirty="0" smtClean="0"/>
              <a:t>-1</a:t>
            </a:r>
            <a:r>
              <a:rPr lang="en-GB" sz="2800" dirty="0" smtClean="0"/>
              <a:t>.</a:t>
            </a:r>
          </a:p>
          <a:p>
            <a:r>
              <a:rPr lang="en-GB" sz="2800" dirty="0" smtClean="0"/>
              <a:t>It strikes a vertical wall</a:t>
            </a:r>
          </a:p>
          <a:p>
            <a:r>
              <a:rPr lang="en-GB" sz="2800" dirty="0" smtClean="0"/>
              <a:t>Find </a:t>
            </a:r>
            <a:r>
              <a:rPr lang="en-GB" sz="2800" dirty="0" smtClean="0"/>
              <a:t>the </a:t>
            </a:r>
            <a:r>
              <a:rPr lang="en-GB" sz="2800" dirty="0" smtClean="0"/>
              <a:t>force F on the wall. (Density of water = 1000kg m</a:t>
            </a:r>
            <a:r>
              <a:rPr lang="en-GB" sz="2800" baseline="30000" dirty="0" smtClean="0"/>
              <a:t>-3</a:t>
            </a:r>
            <a:r>
              <a:rPr lang="en-GB" sz="2800" dirty="0" smtClean="0"/>
              <a:t>)</a:t>
            </a:r>
            <a:endParaRPr lang="en-GB" sz="3200" dirty="0" smtClean="0"/>
          </a:p>
        </p:txBody>
      </p:sp>
      <p:sp>
        <p:nvSpPr>
          <p:cNvPr id="38" name="TextBox 37"/>
          <p:cNvSpPr txBox="1"/>
          <p:nvPr/>
        </p:nvSpPr>
        <p:spPr>
          <a:xfrm>
            <a:off x="227783" y="3785892"/>
            <a:ext cx="11717783" cy="261610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Mass of water flowing through the pipe each second = 0.02 x 15 x 1000 = 300 kg</a:t>
            </a:r>
            <a:endParaRPr lang="en-GB" sz="2400" baseline="-25000" dirty="0" smtClean="0"/>
          </a:p>
          <a:p>
            <a:endParaRPr lang="en-GB" sz="1000" dirty="0"/>
          </a:p>
          <a:p>
            <a:r>
              <a:rPr lang="en-GB" sz="2400" dirty="0" smtClean="0"/>
              <a:t>Impulse equation for the water is:	       I = Ft = mv – mu </a:t>
            </a:r>
          </a:p>
          <a:p>
            <a:r>
              <a:rPr lang="en-GB" sz="2400" dirty="0"/>
              <a:t>	</a:t>
            </a:r>
            <a:r>
              <a:rPr lang="en-GB" sz="2400" dirty="0" smtClean="0"/>
              <a:t>				F x 1 = 0 – 300 x 15	</a:t>
            </a:r>
          </a:p>
          <a:p>
            <a:r>
              <a:rPr lang="en-GB" sz="2400" dirty="0"/>
              <a:t>	</a:t>
            </a:r>
            <a:r>
              <a:rPr lang="en-GB" sz="2400" dirty="0" smtClean="0"/>
              <a:t>				</a:t>
            </a:r>
            <a:r>
              <a:rPr lang="en-GB" sz="2400" i="1" dirty="0" smtClean="0">
                <a:solidFill>
                  <a:srgbClr val="00B0F0"/>
                </a:solidFill>
              </a:rPr>
              <a:t>(The water’s momentum is destroyed on impact)</a:t>
            </a:r>
          </a:p>
          <a:p>
            <a:r>
              <a:rPr lang="en-GB" sz="2400" dirty="0" smtClean="0"/>
              <a:t>Force F on the water:			      F = -4500 N</a:t>
            </a:r>
            <a:endParaRPr lang="en-GB" sz="2400" dirty="0" smtClean="0"/>
          </a:p>
          <a:p>
            <a:endParaRPr lang="en-GB" sz="1000" dirty="0" smtClean="0"/>
          </a:p>
          <a:p>
            <a:r>
              <a:rPr lang="en-GB" sz="2400" dirty="0" smtClean="0"/>
              <a:t>So Force on the wall is </a:t>
            </a:r>
            <a:r>
              <a:rPr lang="en-GB" sz="2400" dirty="0" smtClean="0">
                <a:solidFill>
                  <a:srgbClr val="FF0000"/>
                </a:solidFill>
              </a:rPr>
              <a:t>4500 N</a:t>
            </a:r>
            <a:r>
              <a:rPr lang="en-GB" sz="2400" dirty="0" smtClean="0"/>
              <a:t>	(Newton’s 3</a:t>
            </a:r>
            <a:r>
              <a:rPr lang="en-GB" sz="2400" baseline="30000" dirty="0" smtClean="0"/>
              <a:t>rd</a:t>
            </a:r>
            <a:r>
              <a:rPr lang="en-GB" sz="2400" dirty="0" smtClean="0"/>
              <a:t> Law – equal and opposite force)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35569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2514" y="274320"/>
            <a:ext cx="50129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u="sng" dirty="0" smtClean="0"/>
              <a:t>Momentum - </a:t>
            </a:r>
            <a:r>
              <a:rPr lang="en-GB" sz="4000" b="1" u="sng" dirty="0" smtClean="0"/>
              <a:t>Impulses</a:t>
            </a:r>
            <a:endParaRPr lang="en-GB" sz="4000" b="1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82326" y="906799"/>
                <a:ext cx="1152296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/>
                  <a:t>A 2kg ball with </a:t>
                </a:r>
                <a:r>
                  <a:rPr lang="en-GB" sz="2000" dirty="0" smtClean="0"/>
                  <a:t>a velocity of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𝒖</m:t>
                    </m:r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2000" dirty="0" smtClean="0"/>
                  <a:t> </a:t>
                </a:r>
                <a:r>
                  <a:rPr lang="en-GB" sz="2000" dirty="0"/>
                  <a:t>impacts </a:t>
                </a:r>
                <a:r>
                  <a:rPr lang="en-GB" sz="2000" dirty="0" smtClean="0"/>
                  <a:t>a </a:t>
                </a:r>
                <a:r>
                  <a:rPr lang="en-GB" sz="2000" dirty="0"/>
                  <a:t>smooth fixed plane </a:t>
                </a:r>
                <a:r>
                  <a:rPr lang="en-GB" sz="2000" dirty="0" smtClean="0"/>
                  <a:t>parallel to the x-axis.</a:t>
                </a:r>
              </a:p>
              <a:p>
                <a:r>
                  <a:rPr lang="en-GB" sz="2000" dirty="0" smtClean="0"/>
                  <a:t>Given the </a:t>
                </a:r>
                <a:r>
                  <a:rPr lang="en-GB" sz="2000" dirty="0"/>
                  <a:t>coefficient of restitution is </a:t>
                </a:r>
                <a:r>
                  <a:rPr lang="en-GB" sz="2000" i="1" dirty="0" smtClean="0"/>
                  <a:t>e</a:t>
                </a:r>
                <a:r>
                  <a:rPr lang="en-GB" sz="2000" dirty="0" smtClean="0"/>
                  <a:t> = 0.5, calculate the final velocity of the ball and the impulse of the plane on the ball.</a:t>
                </a:r>
                <a:endParaRPr lang="en-GB" sz="2000" dirty="0" smtClean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326" y="906799"/>
                <a:ext cx="11522961" cy="1015663"/>
              </a:xfrm>
              <a:prstGeom prst="rect">
                <a:avLst/>
              </a:prstGeom>
              <a:blipFill>
                <a:blip r:embed="rId2"/>
                <a:stretch>
                  <a:fillRect l="-529" t="-3614" b="-10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1034128" y="2380085"/>
            <a:ext cx="542925" cy="542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755283" y="2500433"/>
                <a:ext cx="1144544" cy="6038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i="1" dirty="0" smtClean="0"/>
                  <a:t>u</a:t>
                </a:r>
                <a:r>
                  <a:rPr lang="en-GB" i="1" dirty="0" smtClean="0"/>
                  <a:t>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m:rPr>
                                  <m:brk m:alnAt="7"/>
                                </m:r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𝒋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5283" y="2500433"/>
                <a:ext cx="1144544" cy="603883"/>
              </a:xfrm>
              <a:prstGeom prst="rect">
                <a:avLst/>
              </a:prstGeom>
              <a:blipFill>
                <a:blip r:embed="rId3"/>
                <a:stretch>
                  <a:fillRect l="-47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>
            <a:off x="1512312" y="2892882"/>
            <a:ext cx="859413" cy="4156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422372" y="1989535"/>
            <a:ext cx="1562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Before impact:</a:t>
            </a:r>
            <a:endParaRPr lang="en-GB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227783" y="3818253"/>
                <a:ext cx="11829247" cy="3159455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There is no impulse along the plane, so momentum is conserved.</a:t>
                </a:r>
              </a:p>
              <a:p>
                <a:endParaRPr lang="en-GB" dirty="0" smtClean="0"/>
              </a:p>
              <a:p>
                <a:r>
                  <a:rPr lang="en-GB" dirty="0" smtClean="0"/>
                  <a:t>Conservation </a:t>
                </a:r>
                <a:r>
                  <a:rPr lang="en-GB" dirty="0" smtClean="0"/>
                  <a:t>of momentum along the plane:   </a:t>
                </a:r>
                <a:r>
                  <a:rPr lang="en-GB" dirty="0" smtClean="0"/>
                  <a:t>2 x 3 = 2 x </a:t>
                </a:r>
                <a:r>
                  <a:rPr lang="en-GB" i="1" dirty="0" err="1" smtClean="0"/>
                  <a:t>v</a:t>
                </a:r>
                <a:r>
                  <a:rPr lang="en-GB" baseline="-25000" dirty="0" err="1" smtClean="0"/>
                  <a:t>x</a:t>
                </a:r>
                <a:r>
                  <a:rPr lang="en-GB" dirty="0" smtClean="0"/>
                  <a:t> </a:t>
                </a:r>
                <a:r>
                  <a:rPr lang="en-GB" dirty="0"/>
                  <a:t>	</a:t>
                </a:r>
                <a:r>
                  <a:rPr lang="en-GB" dirty="0" smtClean="0"/>
                  <a:t> </a:t>
                </a:r>
                <a:r>
                  <a:rPr lang="en-GB" i="1" dirty="0" err="1" smtClean="0"/>
                  <a:t>v</a:t>
                </a:r>
                <a:r>
                  <a:rPr lang="en-GB" baseline="-25000" dirty="0" err="1" smtClean="0"/>
                  <a:t>x</a:t>
                </a:r>
                <a:r>
                  <a:rPr lang="en-GB" baseline="-25000" dirty="0" smtClean="0"/>
                  <a:t> </a:t>
                </a:r>
                <a:r>
                  <a:rPr lang="en-GB" dirty="0" smtClean="0"/>
                  <a:t> </a:t>
                </a:r>
                <a:r>
                  <a:rPr lang="en-GB" dirty="0" smtClean="0"/>
                  <a:t>=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 smtClean="0"/>
                  <a:t>3 ms</a:t>
                </a:r>
                <a:r>
                  <a:rPr lang="en-GB" baseline="30000" dirty="0" smtClean="0"/>
                  <a:t>-1</a:t>
                </a:r>
                <a:endParaRPr lang="en-GB" baseline="30000" dirty="0" smtClean="0"/>
              </a:p>
              <a:p>
                <a:r>
                  <a:rPr lang="en-GB" sz="1000" dirty="0"/>
                  <a:t>	</a:t>
                </a:r>
                <a:r>
                  <a:rPr lang="en-GB" sz="1000" dirty="0" smtClean="0"/>
                  <a:t>			</a:t>
                </a:r>
              </a:p>
              <a:p>
                <a:r>
                  <a:rPr lang="en-GB" dirty="0" smtClean="0"/>
                  <a:t>Newton’s equation perpendicular to the plane is:</a:t>
                </a:r>
              </a:p>
              <a:p>
                <a:pPr algn="ctr"/>
                <a:r>
                  <a:rPr lang="en-GB" dirty="0" smtClean="0"/>
                  <a:t>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i="1" dirty="0"/>
                          <m:t>v</m:t>
                        </m:r>
                        <m:r>
                          <m:rPr>
                            <m:nor/>
                          </m:rPr>
                          <a:rPr lang="en-GB" b="0" i="0" baseline="-25000" dirty="0" smtClean="0"/>
                          <m:t>y</m:t>
                        </m:r>
                        <m:r>
                          <m:rPr>
                            <m:nor/>
                          </m:rPr>
                          <a:rPr lang="en-GB" baseline="-25000" dirty="0"/>
                          <m:t> 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b="0" i="0" dirty="0" smtClean="0"/>
                          <m:t>u</m:t>
                        </m:r>
                        <m:r>
                          <m:rPr>
                            <m:nor/>
                          </m:rPr>
                          <a:rPr lang="en-GB" baseline="-25000" dirty="0"/>
                          <m:t>y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i="1" dirty="0"/>
                          <m:t>v</m:t>
                        </m:r>
                        <m:r>
                          <m:rPr>
                            <m:nor/>
                          </m:rPr>
                          <a:rPr lang="en-GB" baseline="-25000" dirty="0"/>
                          <m:t>y</m:t>
                        </m:r>
                        <m:r>
                          <m:rPr>
                            <m:nor/>
                          </m:rPr>
                          <a:rPr lang="en-GB" baseline="-25000" dirty="0"/>
                          <m:t> 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b="0" i="0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b="0" i="0" dirty="0" smtClean="0">
                        <a:latin typeface="Cambria Math" panose="02040503050406030204" pitchFamily="18" charset="0"/>
                      </a:rPr>
                      <m:t>=0.</m:t>
                    </m:r>
                    <m:r>
                      <a:rPr lang="en-GB" b="0" i="0" dirty="0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i="1" dirty="0" smtClean="0"/>
                  <a:t>		</a:t>
                </a:r>
                <a:r>
                  <a:rPr lang="en-GB" i="1" dirty="0" err="1" smtClean="0"/>
                  <a:t>v</a:t>
                </a:r>
                <a:r>
                  <a:rPr lang="en-GB" baseline="-25000" dirty="0" err="1" smtClean="0"/>
                  <a:t>y</a:t>
                </a:r>
                <a:r>
                  <a:rPr lang="en-GB" baseline="-25000" dirty="0" smtClean="0"/>
                  <a:t> </a:t>
                </a:r>
                <a:r>
                  <a:rPr lang="en-GB" dirty="0" smtClean="0"/>
                  <a:t> </a:t>
                </a:r>
                <a:r>
                  <a:rPr lang="en-GB" dirty="0"/>
                  <a:t>=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 smtClean="0"/>
                  <a:t>ms</a:t>
                </a:r>
                <a:r>
                  <a:rPr lang="en-GB" baseline="30000" dirty="0" smtClean="0"/>
                  <a:t>-1</a:t>
                </a:r>
              </a:p>
              <a:p>
                <a:endParaRPr lang="en-GB" dirty="0"/>
              </a:p>
              <a:p>
                <a:r>
                  <a:rPr lang="en-GB" dirty="0" smtClean="0"/>
                  <a:t>	</a:t>
                </a:r>
                <a:r>
                  <a:rPr lang="en-GB" dirty="0" smtClean="0"/>
                  <a:t>					Final </a:t>
                </a:r>
                <a:r>
                  <a:rPr lang="en-GB" dirty="0" smtClean="0"/>
                  <a:t>velocity: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GB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  <m:r>
                      <m:rPr>
                        <m:nor/>
                      </m:rPr>
                      <a:rPr lang="en-GB" b="0" i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m:rPr>
                        <m:nor/>
                      </m:rPr>
                      <a:rPr lang="en-GB" dirty="0"/>
                      <m:t>ms</m:t>
                    </m:r>
                    <m:r>
                      <m:rPr>
                        <m:nor/>
                      </m:rPr>
                      <a:rPr lang="en-GB" baseline="30000" dirty="0"/>
                      <m:t>−1</m:t>
                    </m:r>
                  </m:oMath>
                </a14:m>
                <a:r>
                  <a:rPr lang="en-GB" dirty="0" smtClean="0"/>
                  <a:t>	</a:t>
                </a:r>
                <a:endParaRPr lang="en-GB" dirty="0" smtClean="0"/>
              </a:p>
              <a:p>
                <a:endParaRPr lang="en-GB" dirty="0"/>
              </a:p>
              <a:p>
                <a:r>
                  <a:rPr lang="en-GB" dirty="0" smtClean="0"/>
                  <a:t>Impulse I is perpendicular to the plane – equation in this direction is:		</a:t>
                </a:r>
                <a:r>
                  <a:rPr lang="en-GB" i="1" dirty="0" smtClean="0"/>
                  <a:t>I</a:t>
                </a:r>
                <a:r>
                  <a:rPr lang="en-GB" dirty="0" smtClean="0"/>
                  <a:t> </a:t>
                </a:r>
                <a:r>
                  <a:rPr lang="en-GB" dirty="0"/>
                  <a:t>= 2 x </a:t>
                </a:r>
                <a:r>
                  <a:rPr lang="en-GB" i="1" dirty="0" err="1" smtClean="0"/>
                  <a:t>v</a:t>
                </a:r>
                <a:r>
                  <a:rPr lang="en-GB" baseline="-25000" dirty="0" err="1" smtClean="0"/>
                  <a:t>y</a:t>
                </a:r>
                <a:r>
                  <a:rPr lang="en-GB" dirty="0" smtClean="0"/>
                  <a:t> – 2 x (-4) = 2</a:t>
                </a:r>
                <a:r>
                  <a:rPr lang="en-GB" i="1" dirty="0" smtClean="0"/>
                  <a:t>v</a:t>
                </a:r>
                <a:r>
                  <a:rPr lang="en-GB" baseline="-25000" dirty="0" smtClean="0"/>
                  <a:t>y</a:t>
                </a:r>
                <a:r>
                  <a:rPr lang="en-GB" dirty="0" smtClean="0"/>
                  <a:t> + 8 </a:t>
                </a:r>
              </a:p>
              <a:p>
                <a:r>
                  <a:rPr lang="en-GB" dirty="0"/>
                  <a:t>	</a:t>
                </a:r>
                <a:r>
                  <a:rPr lang="en-GB" dirty="0" smtClean="0"/>
                  <a:t>							</a:t>
                </a:r>
                <a:r>
                  <a:rPr lang="en-GB" i="1" dirty="0" smtClean="0"/>
                  <a:t>I</a:t>
                </a:r>
                <a:r>
                  <a:rPr lang="en-GB" dirty="0" smtClean="0"/>
                  <a:t> = 12 Ns		or,  </a:t>
                </a:r>
                <a:r>
                  <a:rPr lang="en-GB" i="1" dirty="0" smtClean="0"/>
                  <a:t>I</a:t>
                </a:r>
                <a:r>
                  <a:rPr lang="en-GB" dirty="0" smtClean="0"/>
                  <a:t> = 12</a:t>
                </a:r>
                <a:r>
                  <a:rPr lang="en-GB" b="1" i="1" dirty="0" smtClean="0"/>
                  <a:t>j</a:t>
                </a:r>
                <a:r>
                  <a:rPr lang="en-GB" dirty="0" smtClean="0"/>
                  <a:t> Ns</a:t>
                </a:r>
                <a:endParaRPr lang="en-GB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783" y="3818253"/>
                <a:ext cx="11829247" cy="3159455"/>
              </a:xfrm>
              <a:prstGeom prst="rect">
                <a:avLst/>
              </a:prstGeom>
              <a:blipFill>
                <a:blip r:embed="rId4"/>
                <a:stretch>
                  <a:fillRect l="-360" t="-768" b="-1727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797669" y="3342238"/>
            <a:ext cx="2890838" cy="23139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10021067" y="2389258"/>
            <a:ext cx="542925" cy="542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8651516" y="2464155"/>
                <a:ext cx="956800" cy="5396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i="1" dirty="0" smtClean="0"/>
                  <a:t>v</a:t>
                </a:r>
                <a:r>
                  <a:rPr lang="en-GB" i="1" dirty="0" smtClean="0"/>
                  <a:t>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GB" b="0" i="1" baseline="-2500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GB" b="0" i="1" baseline="-25000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1516" y="2464155"/>
                <a:ext cx="956800" cy="539635"/>
              </a:xfrm>
              <a:prstGeom prst="rect">
                <a:avLst/>
              </a:prstGeom>
              <a:blipFill>
                <a:blip r:embed="rId5"/>
                <a:stretch>
                  <a:fillRect l="-5096" b="-101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27"/>
          <p:cNvCxnSpPr/>
          <p:nvPr/>
        </p:nvCxnSpPr>
        <p:spPr>
          <a:xfrm flipV="1">
            <a:off x="9044034" y="2854608"/>
            <a:ext cx="913551" cy="48611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651516" y="1989535"/>
            <a:ext cx="1418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After impact: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026813" y="3342238"/>
            <a:ext cx="2890838" cy="23139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9360556" y="307811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θ</a:t>
            </a:r>
            <a:endParaRPr lang="en-GB" dirty="0"/>
          </a:p>
        </p:txBody>
      </p:sp>
      <p:sp>
        <p:nvSpPr>
          <p:cNvPr id="16" name="Oval 15"/>
          <p:cNvSpPr/>
          <p:nvPr/>
        </p:nvSpPr>
        <p:spPr>
          <a:xfrm>
            <a:off x="5535489" y="2389553"/>
            <a:ext cx="542925" cy="542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17" name="Rectangle 16"/>
          <p:cNvSpPr/>
          <p:nvPr/>
        </p:nvSpPr>
        <p:spPr>
          <a:xfrm>
            <a:off x="4527352" y="3342238"/>
            <a:ext cx="2890838" cy="23139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5386853" y="1979793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During:</a:t>
            </a:r>
            <a:endParaRPr lang="en-GB" dirty="0">
              <a:solidFill>
                <a:srgbClr val="FF0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5775671" y="2514600"/>
            <a:ext cx="10767" cy="81263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801433" y="2919237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I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94839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39" grpId="0"/>
      <p:bldP spid="18" grpId="0" build="p" animBg="1"/>
      <p:bldP spid="9" grpId="0" animBg="1"/>
      <p:bldP spid="26" grpId="0" animBg="1"/>
      <p:bldP spid="27" grpId="0"/>
      <p:bldP spid="29" grpId="0"/>
      <p:bldP spid="30" grpId="0" animBg="1"/>
      <p:bldP spid="15" grpId="0"/>
      <p:bldP spid="16" grpId="0" animBg="1"/>
      <p:bldP spid="17" grpId="0" animBg="1"/>
      <p:bldP spid="19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1" y="542926"/>
            <a:ext cx="693619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Oxford Year 1 A Level Further Maths</a:t>
            </a:r>
          </a:p>
          <a:p>
            <a:endParaRPr lang="en-GB" sz="3600" dirty="0"/>
          </a:p>
          <a:p>
            <a:r>
              <a:rPr lang="en-GB" sz="3600" dirty="0" smtClean="0"/>
              <a:t>Page </a:t>
            </a:r>
            <a:r>
              <a:rPr lang="en-GB" sz="3600" dirty="0" smtClean="0"/>
              <a:t>249 </a:t>
            </a:r>
            <a:r>
              <a:rPr lang="en-GB" sz="3600" dirty="0" smtClean="0"/>
              <a:t>- Exercise </a:t>
            </a:r>
            <a:r>
              <a:rPr lang="en-GB" sz="3600" dirty="0" smtClean="0"/>
              <a:t>8.3 </a:t>
            </a:r>
            <a:r>
              <a:rPr lang="en-GB" sz="3600" dirty="0" smtClean="0"/>
              <a:t>A</a:t>
            </a:r>
          </a:p>
          <a:p>
            <a:endParaRPr lang="en-GB" sz="3600" dirty="0"/>
          </a:p>
          <a:p>
            <a:r>
              <a:rPr lang="en-GB" sz="3600" dirty="0"/>
              <a:t>Page </a:t>
            </a:r>
            <a:r>
              <a:rPr lang="en-GB" sz="3600" dirty="0" smtClean="0"/>
              <a:t>252 </a:t>
            </a:r>
            <a:r>
              <a:rPr lang="en-GB" sz="3600" dirty="0"/>
              <a:t>- Exercise </a:t>
            </a:r>
            <a:r>
              <a:rPr lang="en-GB" sz="3600" dirty="0" smtClean="0"/>
              <a:t>8.3 </a:t>
            </a:r>
            <a:r>
              <a:rPr lang="en-GB" sz="3600" dirty="0" smtClean="0"/>
              <a:t>B</a:t>
            </a:r>
            <a:endParaRPr lang="en-GB" sz="3600" dirty="0"/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65658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385</Words>
  <Application>Microsoft Office PowerPoint</Application>
  <PresentationFormat>Widescreen</PresentationFormat>
  <Paragraphs>66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Trott</dc:creator>
  <cp:lastModifiedBy>Ian Trott</cp:lastModifiedBy>
  <cp:revision>40</cp:revision>
  <dcterms:created xsi:type="dcterms:W3CDTF">2018-11-02T00:04:00Z</dcterms:created>
  <dcterms:modified xsi:type="dcterms:W3CDTF">2019-01-18T00:37:53Z</dcterms:modified>
</cp:coreProperties>
</file>