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7"/>
  </p:notesMasterIdLst>
  <p:sldIdLst>
    <p:sldId id="256" r:id="rId2"/>
    <p:sldId id="257" r:id="rId3"/>
    <p:sldId id="259" r:id="rId4"/>
    <p:sldId id="271" r:id="rId5"/>
    <p:sldId id="272" r:id="rId6"/>
    <p:sldId id="273" r:id="rId7"/>
    <p:sldId id="274" r:id="rId8"/>
    <p:sldId id="261"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63" r:id="rId22"/>
    <p:sldId id="287" r:id="rId23"/>
    <p:sldId id="288" r:id="rId24"/>
    <p:sldId id="289" r:id="rId25"/>
    <p:sldId id="290" r:id="rId26"/>
    <p:sldId id="291" r:id="rId27"/>
    <p:sldId id="292" r:id="rId28"/>
    <p:sldId id="293" r:id="rId29"/>
    <p:sldId id="294" r:id="rId30"/>
    <p:sldId id="295" r:id="rId31"/>
    <p:sldId id="296" r:id="rId32"/>
    <p:sldId id="297" r:id="rId33"/>
    <p:sldId id="298" r:id="rId34"/>
    <p:sldId id="299" r:id="rId35"/>
    <p:sldId id="300" r:id="rId36"/>
    <p:sldId id="301" r:id="rId37"/>
    <p:sldId id="302" r:id="rId38"/>
    <p:sldId id="303" r:id="rId39"/>
    <p:sldId id="304" r:id="rId40"/>
    <p:sldId id="305" r:id="rId41"/>
    <p:sldId id="264" r:id="rId42"/>
    <p:sldId id="265" r:id="rId43"/>
    <p:sldId id="266" r:id="rId44"/>
    <p:sldId id="267" r:id="rId45"/>
    <p:sldId id="306" r:id="rId46"/>
    <p:sldId id="307" r:id="rId47"/>
    <p:sldId id="308" r:id="rId48"/>
    <p:sldId id="309" r:id="rId49"/>
    <p:sldId id="310" r:id="rId50"/>
    <p:sldId id="311" r:id="rId51"/>
    <p:sldId id="312" r:id="rId52"/>
    <p:sldId id="313" r:id="rId53"/>
    <p:sldId id="314" r:id="rId54"/>
    <p:sldId id="315" r:id="rId55"/>
    <p:sldId id="316" r:id="rId56"/>
    <p:sldId id="317" r:id="rId57"/>
    <p:sldId id="318" r:id="rId58"/>
    <p:sldId id="319" r:id="rId59"/>
    <p:sldId id="320" r:id="rId60"/>
    <p:sldId id="321" r:id="rId61"/>
    <p:sldId id="322" r:id="rId62"/>
    <p:sldId id="323" r:id="rId63"/>
    <p:sldId id="269" r:id="rId64"/>
    <p:sldId id="270" r:id="rId65"/>
    <p:sldId id="324" r:id="rId66"/>
    <p:sldId id="325" r:id="rId67"/>
    <p:sldId id="326" r:id="rId68"/>
    <p:sldId id="327" r:id="rId69"/>
    <p:sldId id="328" r:id="rId70"/>
    <p:sldId id="329" r:id="rId71"/>
    <p:sldId id="330" r:id="rId72"/>
    <p:sldId id="331" r:id="rId73"/>
    <p:sldId id="332" r:id="rId74"/>
    <p:sldId id="333" r:id="rId75"/>
    <p:sldId id="334" r:id="rId76"/>
    <p:sldId id="335" r:id="rId77"/>
    <p:sldId id="336" r:id="rId78"/>
    <p:sldId id="337" r:id="rId79"/>
    <p:sldId id="338" r:id="rId80"/>
    <p:sldId id="339" r:id="rId81"/>
    <p:sldId id="340" r:id="rId82"/>
    <p:sldId id="341" r:id="rId83"/>
    <p:sldId id="342" r:id="rId84"/>
    <p:sldId id="343" r:id="rId85"/>
    <p:sldId id="268" r:id="rId8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00"/>
    <a:srgbClr val="008000"/>
    <a:srgbClr val="CCFFFF"/>
    <a:srgbClr val="CCFFC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863" autoAdjust="0"/>
  </p:normalViewPr>
  <p:slideViewPr>
    <p:cSldViewPr snapToGrid="0">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6DBAFD-6139-4B14-B314-4EF493ECBDA2}" type="datetimeFigureOut">
              <a:rPr lang="en-GB" smtClean="0"/>
              <a:t>31/01/2019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7FDDB1-CD23-4AAD-A321-451BD061CDB1}" type="slidenum">
              <a:rPr lang="en-GB" smtClean="0"/>
              <a:t>‹#›</a:t>
            </a:fld>
            <a:endParaRPr lang="en-GB"/>
          </a:p>
        </p:txBody>
      </p:sp>
    </p:spTree>
    <p:extLst>
      <p:ext uri="{BB962C8B-B14F-4D97-AF65-F5344CB8AC3E}">
        <p14:creationId xmlns:p14="http://schemas.microsoft.com/office/powerpoint/2010/main" val="976560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3000">
              <a:schemeClr val="accent3">
                <a:lumMod val="20000"/>
                <a:lumOff val="80000"/>
                <a:alpha val="53000"/>
              </a:schemeClr>
            </a:gs>
            <a:gs pos="6000">
              <a:schemeClr val="accent3">
                <a:lumMod val="20000"/>
                <a:lumOff val="80000"/>
                <a:alpha val="53000"/>
              </a:schemeClr>
            </a:gs>
            <a:gs pos="0">
              <a:schemeClr val="accent3">
                <a:lumMod val="50000"/>
              </a:schemeClr>
            </a:gs>
            <a:gs pos="100000">
              <a:srgbClr val="008000"/>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1/31/2019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35.png"/><Relationship Id="rId3" Type="http://schemas.openxmlformats.org/officeDocument/2006/relationships/image" Target="../media/image29.png"/><Relationship Id="rId7" Type="http://schemas.openxmlformats.org/officeDocument/2006/relationships/image" Target="../media/image340.png"/><Relationship Id="rId12" Type="http://schemas.openxmlformats.org/officeDocument/2006/relationships/image" Target="../media/image42.pn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41.png"/><Relationship Id="rId5" Type="http://schemas.openxmlformats.org/officeDocument/2006/relationships/image" Target="../media/image31.png"/><Relationship Id="rId10" Type="http://schemas.openxmlformats.org/officeDocument/2006/relationships/image" Target="../media/image38.png"/><Relationship Id="rId4" Type="http://schemas.openxmlformats.org/officeDocument/2006/relationships/image" Target="../media/image30.png"/><Relationship Id="rId9" Type="http://schemas.openxmlformats.org/officeDocument/2006/relationships/image" Target="../media/image40.png"/></Relationships>
</file>

<file path=ppt/slides/_rels/slide11.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3" Type="http://schemas.openxmlformats.org/officeDocument/2006/relationships/image" Target="../media/image29.png"/><Relationship Id="rId7" Type="http://schemas.openxmlformats.org/officeDocument/2006/relationships/image" Target="../media/image340.png"/><Relationship Id="rId12" Type="http://schemas.openxmlformats.org/officeDocument/2006/relationships/image" Target="../media/image47.png"/><Relationship Id="rId17" Type="http://schemas.openxmlformats.org/officeDocument/2006/relationships/image" Target="../media/image51.png"/><Relationship Id="rId2" Type="http://schemas.openxmlformats.org/officeDocument/2006/relationships/image" Target="../media/image26.jpeg"/><Relationship Id="rId16"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46.png"/><Relationship Id="rId5" Type="http://schemas.openxmlformats.org/officeDocument/2006/relationships/image" Target="../media/image31.png"/><Relationship Id="rId15" Type="http://schemas.openxmlformats.org/officeDocument/2006/relationships/image" Target="../media/image50.png"/><Relationship Id="rId10" Type="http://schemas.openxmlformats.org/officeDocument/2006/relationships/image" Target="../media/image45.png"/><Relationship Id="rId4" Type="http://schemas.openxmlformats.org/officeDocument/2006/relationships/image" Target="../media/image30.png"/><Relationship Id="rId9" Type="http://schemas.openxmlformats.org/officeDocument/2006/relationships/image" Target="../media/image44.png"/><Relationship Id="rId14" Type="http://schemas.openxmlformats.org/officeDocument/2006/relationships/image" Target="../media/image49.png"/></Relationships>
</file>

<file path=ppt/slides/_rels/slide12.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6.png"/><Relationship Id="rId18" Type="http://schemas.openxmlformats.org/officeDocument/2006/relationships/image" Target="../media/image61.png"/><Relationship Id="rId3" Type="http://schemas.openxmlformats.org/officeDocument/2006/relationships/image" Target="../media/image29.png"/><Relationship Id="rId7" Type="http://schemas.openxmlformats.org/officeDocument/2006/relationships/image" Target="../media/image340.png"/><Relationship Id="rId12" Type="http://schemas.openxmlformats.org/officeDocument/2006/relationships/image" Target="../media/image55.png"/><Relationship Id="rId17" Type="http://schemas.openxmlformats.org/officeDocument/2006/relationships/image" Target="../media/image60.png"/><Relationship Id="rId2" Type="http://schemas.openxmlformats.org/officeDocument/2006/relationships/image" Target="../media/image26.jpeg"/><Relationship Id="rId16"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54.png"/><Relationship Id="rId5" Type="http://schemas.openxmlformats.org/officeDocument/2006/relationships/image" Target="../media/image31.png"/><Relationship Id="rId15" Type="http://schemas.openxmlformats.org/officeDocument/2006/relationships/image" Target="../media/image58.png"/><Relationship Id="rId10" Type="http://schemas.openxmlformats.org/officeDocument/2006/relationships/image" Target="../media/image53.png"/><Relationship Id="rId19" Type="http://schemas.openxmlformats.org/officeDocument/2006/relationships/image" Target="../media/image62.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57.png"/></Relationships>
</file>

<file path=ppt/slides/_rels/slide13.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34.png"/><Relationship Id="rId7" Type="http://schemas.openxmlformats.org/officeDocument/2006/relationships/image" Target="../media/image61.pn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5.png"/><Relationship Id="rId10" Type="http://schemas.openxmlformats.org/officeDocument/2006/relationships/image" Target="../media/image65.png"/><Relationship Id="rId4" Type="http://schemas.openxmlformats.org/officeDocument/2006/relationships/image" Target="../media/image35.png"/><Relationship Id="rId9" Type="http://schemas.openxmlformats.org/officeDocument/2006/relationships/image" Target="../media/image64.png"/></Relationships>
</file>

<file path=ppt/slides/_rels/slide14.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34.png"/><Relationship Id="rId7" Type="http://schemas.openxmlformats.org/officeDocument/2006/relationships/image" Target="../media/image61.png"/><Relationship Id="rId12" Type="http://schemas.openxmlformats.org/officeDocument/2006/relationships/image" Target="../media/image70.pn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60.png"/><Relationship Id="rId11" Type="http://schemas.openxmlformats.org/officeDocument/2006/relationships/image" Target="../media/image69.png"/><Relationship Id="rId5" Type="http://schemas.openxmlformats.org/officeDocument/2006/relationships/image" Target="../media/image55.png"/><Relationship Id="rId10" Type="http://schemas.openxmlformats.org/officeDocument/2006/relationships/image" Target="../media/image68.png"/><Relationship Id="rId4" Type="http://schemas.openxmlformats.org/officeDocument/2006/relationships/image" Target="../media/image35.png"/><Relationship Id="rId9" Type="http://schemas.openxmlformats.org/officeDocument/2006/relationships/image" Target="../media/image67.png"/></Relationships>
</file>

<file path=ppt/slides/_rels/slide15.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34.png"/><Relationship Id="rId7" Type="http://schemas.openxmlformats.org/officeDocument/2006/relationships/image" Target="../media/image61.pn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60.png"/><Relationship Id="rId11" Type="http://schemas.openxmlformats.org/officeDocument/2006/relationships/image" Target="../media/image74.png"/><Relationship Id="rId5" Type="http://schemas.openxmlformats.org/officeDocument/2006/relationships/image" Target="../media/image55.png"/><Relationship Id="rId10" Type="http://schemas.openxmlformats.org/officeDocument/2006/relationships/image" Target="../media/image73.png"/><Relationship Id="rId4" Type="http://schemas.openxmlformats.org/officeDocument/2006/relationships/image" Target="../media/image35.png"/><Relationship Id="rId9" Type="http://schemas.openxmlformats.org/officeDocument/2006/relationships/image" Target="../media/image72.png"/></Relationships>
</file>

<file path=ppt/slides/_rels/slide16.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80.png"/><Relationship Id="rId3" Type="http://schemas.openxmlformats.org/officeDocument/2006/relationships/image" Target="../media/image34.png"/><Relationship Id="rId7" Type="http://schemas.openxmlformats.org/officeDocument/2006/relationships/image" Target="../media/image61.png"/><Relationship Id="rId12" Type="http://schemas.openxmlformats.org/officeDocument/2006/relationships/image" Target="../media/image79.pn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60.png"/><Relationship Id="rId11" Type="http://schemas.openxmlformats.org/officeDocument/2006/relationships/image" Target="../media/image78.png"/><Relationship Id="rId5" Type="http://schemas.openxmlformats.org/officeDocument/2006/relationships/image" Target="../media/image55.png"/><Relationship Id="rId10" Type="http://schemas.openxmlformats.org/officeDocument/2006/relationships/image" Target="../media/image77.png"/><Relationship Id="rId4" Type="http://schemas.openxmlformats.org/officeDocument/2006/relationships/image" Target="../media/image35.png"/><Relationship Id="rId9" Type="http://schemas.openxmlformats.org/officeDocument/2006/relationships/image" Target="../media/image76.png"/></Relationships>
</file>

<file path=ppt/slides/_rels/slide17.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34.png"/><Relationship Id="rId7" Type="http://schemas.openxmlformats.org/officeDocument/2006/relationships/image" Target="../media/image61.pn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60.png"/><Relationship Id="rId11" Type="http://schemas.openxmlformats.org/officeDocument/2006/relationships/image" Target="../media/image84.png"/><Relationship Id="rId5" Type="http://schemas.openxmlformats.org/officeDocument/2006/relationships/image" Target="../media/image55.png"/><Relationship Id="rId10" Type="http://schemas.openxmlformats.org/officeDocument/2006/relationships/image" Target="../media/image83.png"/><Relationship Id="rId4" Type="http://schemas.openxmlformats.org/officeDocument/2006/relationships/image" Target="../media/image35.png"/><Relationship Id="rId9" Type="http://schemas.openxmlformats.org/officeDocument/2006/relationships/image" Target="../media/image82.png"/></Relationships>
</file>

<file path=ppt/slides/_rels/slide18.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34.png"/><Relationship Id="rId7" Type="http://schemas.openxmlformats.org/officeDocument/2006/relationships/image" Target="../media/image61.pn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5.png"/><Relationship Id="rId4" Type="http://schemas.openxmlformats.org/officeDocument/2006/relationships/image" Target="../media/image35.png"/><Relationship Id="rId9" Type="http://schemas.openxmlformats.org/officeDocument/2006/relationships/image" Target="../media/image86.png"/></Relationships>
</file>

<file path=ppt/slides/_rels/slide19.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34.png"/><Relationship Id="rId7" Type="http://schemas.openxmlformats.org/officeDocument/2006/relationships/image" Target="../media/image61.png"/><Relationship Id="rId12" Type="http://schemas.openxmlformats.org/officeDocument/2006/relationships/image" Target="../media/image89.pn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60.png"/><Relationship Id="rId11" Type="http://schemas.openxmlformats.org/officeDocument/2006/relationships/image" Target="../media/image88.png"/><Relationship Id="rId5" Type="http://schemas.openxmlformats.org/officeDocument/2006/relationships/image" Target="../media/image55.png"/><Relationship Id="rId10" Type="http://schemas.openxmlformats.org/officeDocument/2006/relationships/image" Target="../media/image87.png"/><Relationship Id="rId4" Type="http://schemas.openxmlformats.org/officeDocument/2006/relationships/image" Target="../media/image35.png"/><Relationship Id="rId9" Type="http://schemas.openxmlformats.org/officeDocument/2006/relationships/image" Target="../media/image8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image" Target="../media/image92.png"/><Relationship Id="rId3" Type="http://schemas.openxmlformats.org/officeDocument/2006/relationships/image" Target="../media/image34.png"/><Relationship Id="rId7" Type="http://schemas.openxmlformats.org/officeDocument/2006/relationships/image" Target="../media/image61.png"/><Relationship Id="rId12" Type="http://schemas.openxmlformats.org/officeDocument/2006/relationships/image" Target="../media/image91.png"/><Relationship Id="rId2" Type="http://schemas.openxmlformats.org/officeDocument/2006/relationships/image" Target="../media/image26.jpeg"/><Relationship Id="rId16" Type="http://schemas.openxmlformats.org/officeDocument/2006/relationships/image" Target="../media/image95.png"/><Relationship Id="rId1" Type="http://schemas.openxmlformats.org/officeDocument/2006/relationships/slideLayout" Target="../slideLayouts/slideLayout2.xml"/><Relationship Id="rId6" Type="http://schemas.openxmlformats.org/officeDocument/2006/relationships/image" Target="../media/image60.png"/><Relationship Id="rId11" Type="http://schemas.openxmlformats.org/officeDocument/2006/relationships/image" Target="../media/image90.png"/><Relationship Id="rId5" Type="http://schemas.openxmlformats.org/officeDocument/2006/relationships/image" Target="../media/image55.png"/><Relationship Id="rId15" Type="http://schemas.openxmlformats.org/officeDocument/2006/relationships/image" Target="../media/image94.png"/><Relationship Id="rId10" Type="http://schemas.openxmlformats.org/officeDocument/2006/relationships/image" Target="../media/image89.png"/><Relationship Id="rId4" Type="http://schemas.openxmlformats.org/officeDocument/2006/relationships/image" Target="../media/image35.png"/><Relationship Id="rId9" Type="http://schemas.openxmlformats.org/officeDocument/2006/relationships/image" Target="../media/image86.png"/><Relationship Id="rId14" Type="http://schemas.openxmlformats.org/officeDocument/2006/relationships/image" Target="../media/image93.png"/></Relationships>
</file>

<file path=ppt/slides/_rels/slide21.xml.rels><?xml version="1.0" encoding="UTF-8" standalone="yes"?>
<Relationships xmlns="http://schemas.openxmlformats.org/package/2006/relationships"><Relationship Id="rId8" Type="http://schemas.openxmlformats.org/officeDocument/2006/relationships/image" Target="../media/image101.png"/><Relationship Id="rId13" Type="http://schemas.openxmlformats.org/officeDocument/2006/relationships/image" Target="../media/image106.png"/><Relationship Id="rId3" Type="http://schemas.openxmlformats.org/officeDocument/2006/relationships/image" Target="../media/image96.png"/><Relationship Id="rId7" Type="http://schemas.openxmlformats.org/officeDocument/2006/relationships/image" Target="../media/image100.png"/><Relationship Id="rId12" Type="http://schemas.openxmlformats.org/officeDocument/2006/relationships/image" Target="../media/image105.png"/><Relationship Id="rId16"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99.png"/><Relationship Id="rId11" Type="http://schemas.openxmlformats.org/officeDocument/2006/relationships/image" Target="../media/image104.png"/><Relationship Id="rId5" Type="http://schemas.openxmlformats.org/officeDocument/2006/relationships/image" Target="../media/image98.png"/><Relationship Id="rId15" Type="http://schemas.openxmlformats.org/officeDocument/2006/relationships/image" Target="../media/image108.png"/><Relationship Id="rId10" Type="http://schemas.openxmlformats.org/officeDocument/2006/relationships/image" Target="../media/image103.png"/><Relationship Id="rId4" Type="http://schemas.openxmlformats.org/officeDocument/2006/relationships/image" Target="../media/image97.png"/><Relationship Id="rId9" Type="http://schemas.openxmlformats.org/officeDocument/2006/relationships/image" Target="../media/image102.png"/><Relationship Id="rId14" Type="http://schemas.openxmlformats.org/officeDocument/2006/relationships/image" Target="../media/image107.png"/></Relationships>
</file>

<file path=ppt/slides/_rels/slide22.xml.rels><?xml version="1.0" encoding="UTF-8" standalone="yes"?>
<Relationships xmlns="http://schemas.openxmlformats.org/package/2006/relationships"><Relationship Id="rId8" Type="http://schemas.openxmlformats.org/officeDocument/2006/relationships/image" Target="../media/image107.png"/><Relationship Id="rId13" Type="http://schemas.openxmlformats.org/officeDocument/2006/relationships/image" Target="../media/image112.png"/><Relationship Id="rId3" Type="http://schemas.openxmlformats.org/officeDocument/2006/relationships/image" Target="../media/image102.png"/><Relationship Id="rId7" Type="http://schemas.openxmlformats.org/officeDocument/2006/relationships/image" Target="../media/image106.png"/><Relationship Id="rId12" Type="http://schemas.openxmlformats.org/officeDocument/2006/relationships/image" Target="../media/image111.png"/><Relationship Id="rId16"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105.png"/><Relationship Id="rId11" Type="http://schemas.openxmlformats.org/officeDocument/2006/relationships/image" Target="../media/image110.png"/><Relationship Id="rId5" Type="http://schemas.openxmlformats.org/officeDocument/2006/relationships/image" Target="../media/image104.png"/><Relationship Id="rId15" Type="http://schemas.openxmlformats.org/officeDocument/2006/relationships/image" Target="../media/image114.png"/><Relationship Id="rId10" Type="http://schemas.openxmlformats.org/officeDocument/2006/relationships/image" Target="../media/image109.png"/><Relationship Id="rId4" Type="http://schemas.openxmlformats.org/officeDocument/2006/relationships/image" Target="../media/image103.png"/><Relationship Id="rId9" Type="http://schemas.openxmlformats.org/officeDocument/2006/relationships/image" Target="../media/image108.png"/><Relationship Id="rId14" Type="http://schemas.openxmlformats.org/officeDocument/2006/relationships/image" Target="../media/image113.png"/></Relationships>
</file>

<file path=ppt/slides/_rels/slide23.xml.rels><?xml version="1.0" encoding="UTF-8" standalone="yes"?>
<Relationships xmlns="http://schemas.openxmlformats.org/package/2006/relationships"><Relationship Id="rId8" Type="http://schemas.openxmlformats.org/officeDocument/2006/relationships/image" Target="../media/image107.png"/><Relationship Id="rId13" Type="http://schemas.openxmlformats.org/officeDocument/2006/relationships/image" Target="../media/image117.png"/><Relationship Id="rId3" Type="http://schemas.openxmlformats.org/officeDocument/2006/relationships/image" Target="../media/image102.png"/><Relationship Id="rId7" Type="http://schemas.openxmlformats.org/officeDocument/2006/relationships/image" Target="../media/image106.png"/><Relationship Id="rId12" Type="http://schemas.openxmlformats.org/officeDocument/2006/relationships/image" Target="../media/image116.png"/><Relationship Id="rId16"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105.png"/><Relationship Id="rId11" Type="http://schemas.openxmlformats.org/officeDocument/2006/relationships/image" Target="../media/image114.png"/><Relationship Id="rId5" Type="http://schemas.openxmlformats.org/officeDocument/2006/relationships/image" Target="../media/image104.png"/><Relationship Id="rId15" Type="http://schemas.openxmlformats.org/officeDocument/2006/relationships/image" Target="../media/image119.png"/><Relationship Id="rId10" Type="http://schemas.openxmlformats.org/officeDocument/2006/relationships/image" Target="../media/image115.png"/><Relationship Id="rId4" Type="http://schemas.openxmlformats.org/officeDocument/2006/relationships/image" Target="../media/image103.png"/><Relationship Id="rId9" Type="http://schemas.openxmlformats.org/officeDocument/2006/relationships/image" Target="../media/image108.png"/><Relationship Id="rId14" Type="http://schemas.openxmlformats.org/officeDocument/2006/relationships/image" Target="../media/image118.png"/></Relationships>
</file>

<file path=ppt/slides/_rels/slide24.xml.rels><?xml version="1.0" encoding="UTF-8" standalone="yes"?>
<Relationships xmlns="http://schemas.openxmlformats.org/package/2006/relationships"><Relationship Id="rId8" Type="http://schemas.openxmlformats.org/officeDocument/2006/relationships/image" Target="../media/image120.png"/><Relationship Id="rId13" Type="http://schemas.openxmlformats.org/officeDocument/2006/relationships/image" Target="../media/image125.png"/><Relationship Id="rId3" Type="http://schemas.openxmlformats.org/officeDocument/2006/relationships/image" Target="../media/image104.png"/><Relationship Id="rId7" Type="http://schemas.openxmlformats.org/officeDocument/2006/relationships/image" Target="../media/image108.png"/><Relationship Id="rId12" Type="http://schemas.openxmlformats.org/officeDocument/2006/relationships/image" Target="../media/image124.png"/><Relationship Id="rId16"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107.png"/><Relationship Id="rId11" Type="http://schemas.openxmlformats.org/officeDocument/2006/relationships/image" Target="../media/image123.png"/><Relationship Id="rId5" Type="http://schemas.openxmlformats.org/officeDocument/2006/relationships/image" Target="../media/image106.png"/><Relationship Id="rId15" Type="http://schemas.openxmlformats.org/officeDocument/2006/relationships/image" Target="../media/image127.png"/><Relationship Id="rId10" Type="http://schemas.openxmlformats.org/officeDocument/2006/relationships/image" Target="../media/image122.png"/><Relationship Id="rId4" Type="http://schemas.openxmlformats.org/officeDocument/2006/relationships/image" Target="../media/image105.png"/><Relationship Id="rId9" Type="http://schemas.openxmlformats.org/officeDocument/2006/relationships/image" Target="../media/image121.png"/><Relationship Id="rId14" Type="http://schemas.openxmlformats.org/officeDocument/2006/relationships/image" Target="../media/image126.png"/></Relationships>
</file>

<file path=ppt/slides/_rels/slide25.xml.rels><?xml version="1.0" encoding="UTF-8" standalone="yes"?>
<Relationships xmlns="http://schemas.openxmlformats.org/package/2006/relationships"><Relationship Id="rId8" Type="http://schemas.openxmlformats.org/officeDocument/2006/relationships/image" Target="../media/image120.png"/><Relationship Id="rId13" Type="http://schemas.openxmlformats.org/officeDocument/2006/relationships/image" Target="../media/image127.png"/><Relationship Id="rId18" Type="http://schemas.openxmlformats.org/officeDocument/2006/relationships/image" Target="../media/image1.gif"/><Relationship Id="rId3" Type="http://schemas.openxmlformats.org/officeDocument/2006/relationships/image" Target="../media/image104.png"/><Relationship Id="rId7" Type="http://schemas.openxmlformats.org/officeDocument/2006/relationships/image" Target="../media/image108.png"/><Relationship Id="rId12" Type="http://schemas.openxmlformats.org/officeDocument/2006/relationships/image" Target="../media/image126.png"/><Relationship Id="rId17" Type="http://schemas.openxmlformats.org/officeDocument/2006/relationships/image" Target="../media/image131.png"/><Relationship Id="rId16" Type="http://schemas.openxmlformats.org/officeDocument/2006/relationships/image" Target="../media/image130.png"/><Relationship Id="rId1" Type="http://schemas.openxmlformats.org/officeDocument/2006/relationships/slideLayout" Target="../slideLayouts/slideLayout2.xml"/><Relationship Id="rId6" Type="http://schemas.openxmlformats.org/officeDocument/2006/relationships/image" Target="../media/image107.png"/><Relationship Id="rId11" Type="http://schemas.openxmlformats.org/officeDocument/2006/relationships/image" Target="../media/image125.png"/><Relationship Id="rId5" Type="http://schemas.openxmlformats.org/officeDocument/2006/relationships/image" Target="../media/image106.png"/><Relationship Id="rId15" Type="http://schemas.openxmlformats.org/officeDocument/2006/relationships/image" Target="../media/image129.png"/><Relationship Id="rId10" Type="http://schemas.openxmlformats.org/officeDocument/2006/relationships/image" Target="../media/image122.png"/><Relationship Id="rId4" Type="http://schemas.openxmlformats.org/officeDocument/2006/relationships/image" Target="../media/image105.png"/><Relationship Id="rId9" Type="http://schemas.openxmlformats.org/officeDocument/2006/relationships/image" Target="../media/image121.png"/><Relationship Id="rId14" Type="http://schemas.openxmlformats.org/officeDocument/2006/relationships/image" Target="../media/image128.png"/></Relationships>
</file>

<file path=ppt/slides/_rels/slide26.xml.rels><?xml version="1.0" encoding="UTF-8" standalone="yes"?>
<Relationships xmlns="http://schemas.openxmlformats.org/package/2006/relationships"><Relationship Id="rId8" Type="http://schemas.openxmlformats.org/officeDocument/2006/relationships/image" Target="../media/image120.png"/><Relationship Id="rId13" Type="http://schemas.openxmlformats.org/officeDocument/2006/relationships/image" Target="../media/image131.png"/><Relationship Id="rId18" Type="http://schemas.openxmlformats.org/officeDocument/2006/relationships/image" Target="../media/image136.png"/><Relationship Id="rId3" Type="http://schemas.openxmlformats.org/officeDocument/2006/relationships/image" Target="../media/image104.png"/><Relationship Id="rId7" Type="http://schemas.openxmlformats.org/officeDocument/2006/relationships/image" Target="../media/image108.png"/><Relationship Id="rId12" Type="http://schemas.openxmlformats.org/officeDocument/2006/relationships/image" Target="../media/image127.png"/><Relationship Id="rId17" Type="http://schemas.openxmlformats.org/officeDocument/2006/relationships/image" Target="../media/image135.png"/><Relationship Id="rId16" Type="http://schemas.openxmlformats.org/officeDocument/2006/relationships/image" Target="../media/image134.png"/><Relationship Id="rId1" Type="http://schemas.openxmlformats.org/officeDocument/2006/relationships/slideLayout" Target="../slideLayouts/slideLayout2.xml"/><Relationship Id="rId6" Type="http://schemas.openxmlformats.org/officeDocument/2006/relationships/image" Target="../media/image107.png"/><Relationship Id="rId11" Type="http://schemas.openxmlformats.org/officeDocument/2006/relationships/image" Target="../media/image126.png"/><Relationship Id="rId5" Type="http://schemas.openxmlformats.org/officeDocument/2006/relationships/image" Target="../media/image106.png"/><Relationship Id="rId15" Type="http://schemas.openxmlformats.org/officeDocument/2006/relationships/image" Target="../media/image133.png"/><Relationship Id="rId10" Type="http://schemas.openxmlformats.org/officeDocument/2006/relationships/image" Target="../media/image125.png"/><Relationship Id="rId19" Type="http://schemas.openxmlformats.org/officeDocument/2006/relationships/image" Target="../media/image1.gif"/><Relationship Id="rId4" Type="http://schemas.openxmlformats.org/officeDocument/2006/relationships/image" Target="../media/image105.png"/><Relationship Id="rId9" Type="http://schemas.openxmlformats.org/officeDocument/2006/relationships/image" Target="../media/image121.png"/><Relationship Id="rId14" Type="http://schemas.openxmlformats.org/officeDocument/2006/relationships/image" Target="../media/image132.png"/></Relationships>
</file>

<file path=ppt/slides/_rels/slide27.xml.rels><?xml version="1.0" encoding="UTF-8" standalone="yes"?>
<Relationships xmlns="http://schemas.openxmlformats.org/package/2006/relationships"><Relationship Id="rId8" Type="http://schemas.openxmlformats.org/officeDocument/2006/relationships/image" Target="../media/image137.png"/><Relationship Id="rId13" Type="http://schemas.openxmlformats.org/officeDocument/2006/relationships/image" Target="../media/image1.gif"/><Relationship Id="rId3" Type="http://schemas.openxmlformats.org/officeDocument/2006/relationships/image" Target="../media/image104.png"/><Relationship Id="rId7" Type="http://schemas.openxmlformats.org/officeDocument/2006/relationships/image" Target="../media/image108.png"/><Relationship Id="rId12" Type="http://schemas.openxmlformats.org/officeDocument/2006/relationships/image" Target="../media/image141.png"/><Relationship Id="rId1" Type="http://schemas.openxmlformats.org/officeDocument/2006/relationships/slideLayout" Target="../slideLayouts/slideLayout2.xml"/><Relationship Id="rId6" Type="http://schemas.openxmlformats.org/officeDocument/2006/relationships/image" Target="../media/image107.png"/><Relationship Id="rId11" Type="http://schemas.openxmlformats.org/officeDocument/2006/relationships/image" Target="../media/image140.png"/><Relationship Id="rId5" Type="http://schemas.openxmlformats.org/officeDocument/2006/relationships/image" Target="../media/image106.png"/><Relationship Id="rId10" Type="http://schemas.openxmlformats.org/officeDocument/2006/relationships/image" Target="../media/image139.png"/><Relationship Id="rId4" Type="http://schemas.openxmlformats.org/officeDocument/2006/relationships/image" Target="../media/image105.png"/><Relationship Id="rId9" Type="http://schemas.openxmlformats.org/officeDocument/2006/relationships/image" Target="../media/image138.png"/></Relationships>
</file>

<file path=ppt/slides/_rels/slide28.xml.rels><?xml version="1.0" encoding="UTF-8" standalone="yes"?>
<Relationships xmlns="http://schemas.openxmlformats.org/package/2006/relationships"><Relationship Id="rId8" Type="http://schemas.openxmlformats.org/officeDocument/2006/relationships/image" Target="../media/image137.png"/><Relationship Id="rId13" Type="http://schemas.openxmlformats.org/officeDocument/2006/relationships/image" Target="../media/image145.png"/><Relationship Id="rId3" Type="http://schemas.openxmlformats.org/officeDocument/2006/relationships/image" Target="../media/image104.png"/><Relationship Id="rId7" Type="http://schemas.openxmlformats.org/officeDocument/2006/relationships/image" Target="../media/image108.png"/><Relationship Id="rId12" Type="http://schemas.openxmlformats.org/officeDocument/2006/relationships/image" Target="../media/image144.png"/><Relationship Id="rId1" Type="http://schemas.openxmlformats.org/officeDocument/2006/relationships/slideLayout" Target="../slideLayouts/slideLayout2.xml"/><Relationship Id="rId6" Type="http://schemas.openxmlformats.org/officeDocument/2006/relationships/image" Target="../media/image107.png"/><Relationship Id="rId11" Type="http://schemas.openxmlformats.org/officeDocument/2006/relationships/image" Target="../media/image143.png"/><Relationship Id="rId5" Type="http://schemas.openxmlformats.org/officeDocument/2006/relationships/image" Target="../media/image106.png"/><Relationship Id="rId10" Type="http://schemas.openxmlformats.org/officeDocument/2006/relationships/image" Target="../media/image142.png"/><Relationship Id="rId4" Type="http://schemas.openxmlformats.org/officeDocument/2006/relationships/image" Target="../media/image105.png"/><Relationship Id="rId9" Type="http://schemas.openxmlformats.org/officeDocument/2006/relationships/image" Target="../media/image141.png"/><Relationship Id="rId14" Type="http://schemas.openxmlformats.org/officeDocument/2006/relationships/image" Target="../media/image1.gif"/></Relationships>
</file>

<file path=ppt/slides/_rels/slide29.xml.rels><?xml version="1.0" encoding="UTF-8" standalone="yes"?>
<Relationships xmlns="http://schemas.openxmlformats.org/package/2006/relationships"><Relationship Id="rId8" Type="http://schemas.openxmlformats.org/officeDocument/2006/relationships/image" Target="../media/image137.png"/><Relationship Id="rId13" Type="http://schemas.openxmlformats.org/officeDocument/2006/relationships/image" Target="../media/image147.png"/><Relationship Id="rId3" Type="http://schemas.openxmlformats.org/officeDocument/2006/relationships/image" Target="../media/image104.png"/><Relationship Id="rId7" Type="http://schemas.openxmlformats.org/officeDocument/2006/relationships/image" Target="../media/image108.png"/><Relationship Id="rId12" Type="http://schemas.openxmlformats.org/officeDocument/2006/relationships/image" Target="../media/image144.png"/><Relationship Id="rId16"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107.png"/><Relationship Id="rId11" Type="http://schemas.openxmlformats.org/officeDocument/2006/relationships/image" Target="../media/image146.png"/><Relationship Id="rId5" Type="http://schemas.openxmlformats.org/officeDocument/2006/relationships/image" Target="../media/image106.png"/><Relationship Id="rId15" Type="http://schemas.openxmlformats.org/officeDocument/2006/relationships/image" Target="../media/image149.png"/><Relationship Id="rId10" Type="http://schemas.openxmlformats.org/officeDocument/2006/relationships/image" Target="../media/image142.png"/><Relationship Id="rId4" Type="http://schemas.openxmlformats.org/officeDocument/2006/relationships/image" Target="../media/image105.png"/><Relationship Id="rId9" Type="http://schemas.openxmlformats.org/officeDocument/2006/relationships/image" Target="../media/image141.png"/><Relationship Id="rId14" Type="http://schemas.openxmlformats.org/officeDocument/2006/relationships/image" Target="../media/image148.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image" Target="../media/image137.png"/><Relationship Id="rId13" Type="http://schemas.openxmlformats.org/officeDocument/2006/relationships/image" Target="../media/image151.png"/><Relationship Id="rId3" Type="http://schemas.openxmlformats.org/officeDocument/2006/relationships/image" Target="../media/image104.png"/><Relationship Id="rId7" Type="http://schemas.openxmlformats.org/officeDocument/2006/relationships/image" Target="../media/image108.png"/><Relationship Id="rId12" Type="http://schemas.openxmlformats.org/officeDocument/2006/relationships/image" Target="../media/image150.png"/><Relationship Id="rId16"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107.png"/><Relationship Id="rId11" Type="http://schemas.openxmlformats.org/officeDocument/2006/relationships/image" Target="../media/image149.png"/><Relationship Id="rId5" Type="http://schemas.openxmlformats.org/officeDocument/2006/relationships/image" Target="../media/image106.png"/><Relationship Id="rId15" Type="http://schemas.openxmlformats.org/officeDocument/2006/relationships/image" Target="../media/image153.png"/><Relationship Id="rId10" Type="http://schemas.openxmlformats.org/officeDocument/2006/relationships/image" Target="../media/image144.png"/><Relationship Id="rId4" Type="http://schemas.openxmlformats.org/officeDocument/2006/relationships/image" Target="../media/image105.png"/><Relationship Id="rId9" Type="http://schemas.openxmlformats.org/officeDocument/2006/relationships/image" Target="../media/image141.png"/><Relationship Id="rId14" Type="http://schemas.openxmlformats.org/officeDocument/2006/relationships/image" Target="../media/image152.png"/></Relationships>
</file>

<file path=ppt/slides/_rels/slide31.xml.rels><?xml version="1.0" encoding="UTF-8" standalone="yes"?>
<Relationships xmlns="http://schemas.openxmlformats.org/package/2006/relationships"><Relationship Id="rId8" Type="http://schemas.openxmlformats.org/officeDocument/2006/relationships/image" Target="../media/image108.png"/><Relationship Id="rId7" Type="http://schemas.openxmlformats.org/officeDocument/2006/relationships/image" Target="../media/image107.png"/><Relationship Id="rId2" Type="http://schemas.openxmlformats.org/officeDocument/2006/relationships/image" Target="../media/image154.png"/><Relationship Id="rId1" Type="http://schemas.openxmlformats.org/officeDocument/2006/relationships/slideLayout" Target="../slideLayouts/slideLayout2.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104.png"/><Relationship Id="rId9" Type="http://schemas.openxmlformats.org/officeDocument/2006/relationships/image" Target="../media/image1.gif"/></Relationships>
</file>

<file path=ppt/slides/_rels/slide32.xml.rels><?xml version="1.0" encoding="UTF-8" standalone="yes"?>
<Relationships xmlns="http://schemas.openxmlformats.org/package/2006/relationships"><Relationship Id="rId8" Type="http://schemas.openxmlformats.org/officeDocument/2006/relationships/image" Target="../media/image108.png"/><Relationship Id="rId13" Type="http://schemas.openxmlformats.org/officeDocument/2006/relationships/image" Target="../media/image159.png"/><Relationship Id="rId7" Type="http://schemas.openxmlformats.org/officeDocument/2006/relationships/image" Target="../media/image107.png"/><Relationship Id="rId12" Type="http://schemas.openxmlformats.org/officeDocument/2006/relationships/image" Target="../media/image158.png"/><Relationship Id="rId2" Type="http://schemas.openxmlformats.org/officeDocument/2006/relationships/image" Target="../media/image155.png"/><Relationship Id="rId1" Type="http://schemas.openxmlformats.org/officeDocument/2006/relationships/slideLayout" Target="../slideLayouts/slideLayout2.xml"/><Relationship Id="rId6" Type="http://schemas.openxmlformats.org/officeDocument/2006/relationships/image" Target="../media/image106.png"/><Relationship Id="rId11" Type="http://schemas.openxmlformats.org/officeDocument/2006/relationships/image" Target="../media/image157.png"/><Relationship Id="rId5" Type="http://schemas.openxmlformats.org/officeDocument/2006/relationships/image" Target="../media/image105.png"/><Relationship Id="rId15" Type="http://schemas.openxmlformats.org/officeDocument/2006/relationships/image" Target="../media/image161.png"/><Relationship Id="rId10" Type="http://schemas.openxmlformats.org/officeDocument/2006/relationships/image" Target="../media/image156.png"/><Relationship Id="rId4" Type="http://schemas.openxmlformats.org/officeDocument/2006/relationships/image" Target="../media/image104.png"/><Relationship Id="rId9" Type="http://schemas.openxmlformats.org/officeDocument/2006/relationships/image" Target="../media/image1.gif"/><Relationship Id="rId14" Type="http://schemas.openxmlformats.org/officeDocument/2006/relationships/image" Target="../media/image160.png"/></Relationships>
</file>

<file path=ppt/slides/_rels/slide33.xml.rels><?xml version="1.0" encoding="UTF-8" standalone="yes"?>
<Relationships xmlns="http://schemas.openxmlformats.org/package/2006/relationships"><Relationship Id="rId8" Type="http://schemas.openxmlformats.org/officeDocument/2006/relationships/image" Target="../media/image108.png"/><Relationship Id="rId13" Type="http://schemas.openxmlformats.org/officeDocument/2006/relationships/image" Target="../media/image163.png"/><Relationship Id="rId7" Type="http://schemas.openxmlformats.org/officeDocument/2006/relationships/image" Target="../media/image107.png"/><Relationship Id="rId12" Type="http://schemas.openxmlformats.org/officeDocument/2006/relationships/image" Target="../media/image162.png"/><Relationship Id="rId2" Type="http://schemas.openxmlformats.org/officeDocument/2006/relationships/image" Target="../media/image155.png"/><Relationship Id="rId16" Type="http://schemas.openxmlformats.org/officeDocument/2006/relationships/image" Target="../media/image166.png"/><Relationship Id="rId1" Type="http://schemas.openxmlformats.org/officeDocument/2006/relationships/slideLayout" Target="../slideLayouts/slideLayout2.xml"/><Relationship Id="rId6" Type="http://schemas.openxmlformats.org/officeDocument/2006/relationships/image" Target="../media/image106.png"/><Relationship Id="rId11" Type="http://schemas.openxmlformats.org/officeDocument/2006/relationships/image" Target="../media/image161.png"/><Relationship Id="rId5" Type="http://schemas.openxmlformats.org/officeDocument/2006/relationships/image" Target="../media/image105.png"/><Relationship Id="rId15" Type="http://schemas.openxmlformats.org/officeDocument/2006/relationships/image" Target="../media/image165.png"/><Relationship Id="rId10" Type="http://schemas.openxmlformats.org/officeDocument/2006/relationships/image" Target="../media/image156.png"/><Relationship Id="rId4" Type="http://schemas.openxmlformats.org/officeDocument/2006/relationships/image" Target="../media/image104.png"/><Relationship Id="rId9" Type="http://schemas.openxmlformats.org/officeDocument/2006/relationships/image" Target="../media/image1.gif"/><Relationship Id="rId14" Type="http://schemas.openxmlformats.org/officeDocument/2006/relationships/image" Target="../media/image164.png"/></Relationships>
</file>

<file path=ppt/slides/_rels/slide34.xml.rels><?xml version="1.0" encoding="UTF-8" standalone="yes"?>
<Relationships xmlns="http://schemas.openxmlformats.org/package/2006/relationships"><Relationship Id="rId8" Type="http://schemas.openxmlformats.org/officeDocument/2006/relationships/image" Target="../media/image108.png"/><Relationship Id="rId13" Type="http://schemas.openxmlformats.org/officeDocument/2006/relationships/image" Target="../media/image168.png"/><Relationship Id="rId7" Type="http://schemas.openxmlformats.org/officeDocument/2006/relationships/image" Target="../media/image107.png"/><Relationship Id="rId12" Type="http://schemas.openxmlformats.org/officeDocument/2006/relationships/image" Target="../media/image167.png"/><Relationship Id="rId2" Type="http://schemas.openxmlformats.org/officeDocument/2006/relationships/image" Target="../media/image155.png"/><Relationship Id="rId1" Type="http://schemas.openxmlformats.org/officeDocument/2006/relationships/slideLayout" Target="../slideLayouts/slideLayout2.xml"/><Relationship Id="rId6" Type="http://schemas.openxmlformats.org/officeDocument/2006/relationships/image" Target="../media/image106.png"/><Relationship Id="rId11" Type="http://schemas.openxmlformats.org/officeDocument/2006/relationships/image" Target="../media/image166.png"/><Relationship Id="rId5" Type="http://schemas.openxmlformats.org/officeDocument/2006/relationships/image" Target="../media/image105.png"/><Relationship Id="rId10" Type="http://schemas.openxmlformats.org/officeDocument/2006/relationships/image" Target="../media/image161.png"/><Relationship Id="rId4" Type="http://schemas.openxmlformats.org/officeDocument/2006/relationships/image" Target="../media/image104.png"/><Relationship Id="rId9" Type="http://schemas.openxmlformats.org/officeDocument/2006/relationships/image" Target="../media/image1.gif"/><Relationship Id="rId14" Type="http://schemas.openxmlformats.org/officeDocument/2006/relationships/image" Target="../media/image169.png"/></Relationships>
</file>

<file path=ppt/slides/_rels/slide35.xml.rels><?xml version="1.0" encoding="UTF-8" standalone="yes"?>
<Relationships xmlns="http://schemas.openxmlformats.org/package/2006/relationships"><Relationship Id="rId8" Type="http://schemas.openxmlformats.org/officeDocument/2006/relationships/image" Target="../media/image108.png"/><Relationship Id="rId13" Type="http://schemas.openxmlformats.org/officeDocument/2006/relationships/image" Target="../media/image172.png"/><Relationship Id="rId7" Type="http://schemas.openxmlformats.org/officeDocument/2006/relationships/image" Target="../media/image107.png"/><Relationship Id="rId12" Type="http://schemas.openxmlformats.org/officeDocument/2006/relationships/image" Target="../media/image171.png"/><Relationship Id="rId1" Type="http://schemas.openxmlformats.org/officeDocument/2006/relationships/slideLayout" Target="../slideLayouts/slideLayout2.xml"/><Relationship Id="rId6" Type="http://schemas.openxmlformats.org/officeDocument/2006/relationships/image" Target="../media/image106.png"/><Relationship Id="rId11" Type="http://schemas.openxmlformats.org/officeDocument/2006/relationships/image" Target="../media/image170.png"/><Relationship Id="rId5" Type="http://schemas.openxmlformats.org/officeDocument/2006/relationships/image" Target="../media/image105.png"/><Relationship Id="rId10" Type="http://schemas.openxmlformats.org/officeDocument/2006/relationships/image" Target="../media/image138.jpeg"/><Relationship Id="rId4" Type="http://schemas.openxmlformats.org/officeDocument/2006/relationships/image" Target="../media/image104.png"/><Relationship Id="rId9" Type="http://schemas.openxmlformats.org/officeDocument/2006/relationships/image" Target="../media/image1.gif"/><Relationship Id="rId14" Type="http://schemas.openxmlformats.org/officeDocument/2006/relationships/image" Target="../media/image173.png"/></Relationships>
</file>

<file path=ppt/slides/_rels/slide36.xml.rels><?xml version="1.0" encoding="UTF-8" standalone="yes"?>
<Relationships xmlns="http://schemas.openxmlformats.org/package/2006/relationships"><Relationship Id="rId8" Type="http://schemas.openxmlformats.org/officeDocument/2006/relationships/image" Target="../media/image108.png"/><Relationship Id="rId13" Type="http://schemas.openxmlformats.org/officeDocument/2006/relationships/image" Target="../media/image175.png"/><Relationship Id="rId7" Type="http://schemas.openxmlformats.org/officeDocument/2006/relationships/image" Target="../media/image107.png"/><Relationship Id="rId12" Type="http://schemas.openxmlformats.org/officeDocument/2006/relationships/image" Target="../media/image174.png"/><Relationship Id="rId16" Type="http://schemas.openxmlformats.org/officeDocument/2006/relationships/image" Target="../media/image178.png"/><Relationship Id="rId1" Type="http://schemas.openxmlformats.org/officeDocument/2006/relationships/slideLayout" Target="../slideLayouts/slideLayout2.xml"/><Relationship Id="rId6" Type="http://schemas.openxmlformats.org/officeDocument/2006/relationships/image" Target="../media/image106.png"/><Relationship Id="rId11" Type="http://schemas.openxmlformats.org/officeDocument/2006/relationships/image" Target="../media/image173.png"/><Relationship Id="rId5" Type="http://schemas.openxmlformats.org/officeDocument/2006/relationships/image" Target="../media/image105.png"/><Relationship Id="rId15" Type="http://schemas.openxmlformats.org/officeDocument/2006/relationships/image" Target="../media/image177.png"/><Relationship Id="rId10" Type="http://schemas.openxmlformats.org/officeDocument/2006/relationships/image" Target="../media/image138.jpeg"/><Relationship Id="rId4" Type="http://schemas.openxmlformats.org/officeDocument/2006/relationships/image" Target="../media/image104.png"/><Relationship Id="rId9" Type="http://schemas.openxmlformats.org/officeDocument/2006/relationships/image" Target="../media/image1.gif"/><Relationship Id="rId14" Type="http://schemas.openxmlformats.org/officeDocument/2006/relationships/image" Target="../media/image176.png"/></Relationships>
</file>

<file path=ppt/slides/_rels/slide37.xml.rels><?xml version="1.0" encoding="UTF-8" standalone="yes"?>
<Relationships xmlns="http://schemas.openxmlformats.org/package/2006/relationships"><Relationship Id="rId8" Type="http://schemas.openxmlformats.org/officeDocument/2006/relationships/image" Target="../media/image108.png"/><Relationship Id="rId13" Type="http://schemas.openxmlformats.org/officeDocument/2006/relationships/image" Target="../media/image179.png"/><Relationship Id="rId7" Type="http://schemas.openxmlformats.org/officeDocument/2006/relationships/image" Target="../media/image107.png"/><Relationship Id="rId12" Type="http://schemas.openxmlformats.org/officeDocument/2006/relationships/image" Target="../media/image178.png"/><Relationship Id="rId16" Type="http://schemas.openxmlformats.org/officeDocument/2006/relationships/image" Target="../media/image182.png"/><Relationship Id="rId1" Type="http://schemas.openxmlformats.org/officeDocument/2006/relationships/slideLayout" Target="../slideLayouts/slideLayout2.xml"/><Relationship Id="rId6" Type="http://schemas.openxmlformats.org/officeDocument/2006/relationships/image" Target="../media/image106.png"/><Relationship Id="rId11" Type="http://schemas.openxmlformats.org/officeDocument/2006/relationships/image" Target="../media/image173.png"/><Relationship Id="rId5" Type="http://schemas.openxmlformats.org/officeDocument/2006/relationships/image" Target="../media/image105.png"/><Relationship Id="rId15" Type="http://schemas.openxmlformats.org/officeDocument/2006/relationships/image" Target="../media/image181.png"/><Relationship Id="rId10" Type="http://schemas.openxmlformats.org/officeDocument/2006/relationships/image" Target="../media/image138.jpeg"/><Relationship Id="rId4" Type="http://schemas.openxmlformats.org/officeDocument/2006/relationships/image" Target="../media/image104.png"/><Relationship Id="rId9" Type="http://schemas.openxmlformats.org/officeDocument/2006/relationships/image" Target="../media/image1.gif"/><Relationship Id="rId14" Type="http://schemas.openxmlformats.org/officeDocument/2006/relationships/image" Target="../media/image180.png"/></Relationships>
</file>

<file path=ppt/slides/_rels/slide38.xml.rels><?xml version="1.0" encoding="UTF-8" standalone="yes"?>
<Relationships xmlns="http://schemas.openxmlformats.org/package/2006/relationships"><Relationship Id="rId8" Type="http://schemas.openxmlformats.org/officeDocument/2006/relationships/image" Target="../media/image108.png"/><Relationship Id="rId13" Type="http://schemas.openxmlformats.org/officeDocument/2006/relationships/image" Target="../media/image179.png"/><Relationship Id="rId18" Type="http://schemas.openxmlformats.org/officeDocument/2006/relationships/image" Target="../media/image186.png"/><Relationship Id="rId7" Type="http://schemas.openxmlformats.org/officeDocument/2006/relationships/image" Target="../media/image107.png"/><Relationship Id="rId12" Type="http://schemas.openxmlformats.org/officeDocument/2006/relationships/image" Target="../media/image178.png"/><Relationship Id="rId17" Type="http://schemas.openxmlformats.org/officeDocument/2006/relationships/image" Target="../media/image185.png"/><Relationship Id="rId16" Type="http://schemas.openxmlformats.org/officeDocument/2006/relationships/image" Target="../media/image184.png"/><Relationship Id="rId1" Type="http://schemas.openxmlformats.org/officeDocument/2006/relationships/slideLayout" Target="../slideLayouts/slideLayout2.xml"/><Relationship Id="rId6" Type="http://schemas.openxmlformats.org/officeDocument/2006/relationships/image" Target="../media/image106.png"/><Relationship Id="rId11" Type="http://schemas.openxmlformats.org/officeDocument/2006/relationships/image" Target="../media/image173.png"/><Relationship Id="rId5" Type="http://schemas.openxmlformats.org/officeDocument/2006/relationships/image" Target="../media/image105.png"/><Relationship Id="rId15" Type="http://schemas.openxmlformats.org/officeDocument/2006/relationships/image" Target="../media/image183.png"/><Relationship Id="rId10" Type="http://schemas.openxmlformats.org/officeDocument/2006/relationships/image" Target="../media/image138.jpeg"/><Relationship Id="rId4" Type="http://schemas.openxmlformats.org/officeDocument/2006/relationships/image" Target="../media/image104.png"/><Relationship Id="rId9" Type="http://schemas.openxmlformats.org/officeDocument/2006/relationships/image" Target="../media/image1.gif"/><Relationship Id="rId14" Type="http://schemas.openxmlformats.org/officeDocument/2006/relationships/image" Target="../media/image182.png"/></Relationships>
</file>

<file path=ppt/slides/_rels/slide39.xml.rels><?xml version="1.0" encoding="UTF-8" standalone="yes"?>
<Relationships xmlns="http://schemas.openxmlformats.org/package/2006/relationships"><Relationship Id="rId8" Type="http://schemas.openxmlformats.org/officeDocument/2006/relationships/image" Target="../media/image108.png"/><Relationship Id="rId13" Type="http://schemas.openxmlformats.org/officeDocument/2006/relationships/image" Target="../media/image182.png"/><Relationship Id="rId18" Type="http://schemas.openxmlformats.org/officeDocument/2006/relationships/image" Target="../media/image190.png"/><Relationship Id="rId7" Type="http://schemas.openxmlformats.org/officeDocument/2006/relationships/image" Target="../media/image107.png"/><Relationship Id="rId12" Type="http://schemas.openxmlformats.org/officeDocument/2006/relationships/image" Target="../media/image178.png"/><Relationship Id="rId17" Type="http://schemas.openxmlformats.org/officeDocument/2006/relationships/image" Target="../media/image189.png"/><Relationship Id="rId16" Type="http://schemas.openxmlformats.org/officeDocument/2006/relationships/image" Target="../media/image188.png"/><Relationship Id="rId1" Type="http://schemas.openxmlformats.org/officeDocument/2006/relationships/slideLayout" Target="../slideLayouts/slideLayout2.xml"/><Relationship Id="rId6" Type="http://schemas.openxmlformats.org/officeDocument/2006/relationships/image" Target="../media/image106.png"/><Relationship Id="rId11" Type="http://schemas.openxmlformats.org/officeDocument/2006/relationships/image" Target="../media/image173.png"/><Relationship Id="rId5" Type="http://schemas.openxmlformats.org/officeDocument/2006/relationships/image" Target="../media/image105.png"/><Relationship Id="rId15" Type="http://schemas.openxmlformats.org/officeDocument/2006/relationships/image" Target="../media/image187.png"/><Relationship Id="rId10" Type="http://schemas.openxmlformats.org/officeDocument/2006/relationships/image" Target="../media/image138.jpeg"/><Relationship Id="rId4" Type="http://schemas.openxmlformats.org/officeDocument/2006/relationships/image" Target="../media/image104.png"/><Relationship Id="rId9" Type="http://schemas.openxmlformats.org/officeDocument/2006/relationships/image" Target="../media/image1.gif"/><Relationship Id="rId14" Type="http://schemas.openxmlformats.org/officeDocument/2006/relationships/image" Target="../media/image186.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8" Type="http://schemas.openxmlformats.org/officeDocument/2006/relationships/image" Target="../media/image108.png"/><Relationship Id="rId7" Type="http://schemas.openxmlformats.org/officeDocument/2006/relationships/image" Target="../media/image107.png"/><Relationship Id="rId1" Type="http://schemas.openxmlformats.org/officeDocument/2006/relationships/slideLayout" Target="../slideLayouts/slideLayout2.xml"/><Relationship Id="rId6" Type="http://schemas.openxmlformats.org/officeDocument/2006/relationships/image" Target="../media/image106.png"/><Relationship Id="rId5" Type="http://schemas.openxmlformats.org/officeDocument/2006/relationships/image" Target="../media/image105.png"/><Relationship Id="rId10" Type="http://schemas.openxmlformats.org/officeDocument/2006/relationships/image" Target="../media/image137.png"/><Relationship Id="rId4" Type="http://schemas.openxmlformats.org/officeDocument/2006/relationships/image" Target="../media/image104.png"/><Relationship Id="rId9" Type="http://schemas.openxmlformats.org/officeDocument/2006/relationships/image" Target="../media/image1.gi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8" Type="http://schemas.openxmlformats.org/officeDocument/2006/relationships/image" Target="../media/image196.png"/><Relationship Id="rId3" Type="http://schemas.openxmlformats.org/officeDocument/2006/relationships/image" Target="../media/image191.png"/><Relationship Id="rId7" Type="http://schemas.openxmlformats.org/officeDocument/2006/relationships/image" Target="../media/image19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94.png"/><Relationship Id="rId5" Type="http://schemas.openxmlformats.org/officeDocument/2006/relationships/image" Target="../media/image193.png"/><Relationship Id="rId4" Type="http://schemas.openxmlformats.org/officeDocument/2006/relationships/image" Target="../media/image192.png"/><Relationship Id="rId9" Type="http://schemas.openxmlformats.org/officeDocument/2006/relationships/image" Target="../media/image19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93.png"/><Relationship Id="rId7" Type="http://schemas.openxmlformats.org/officeDocument/2006/relationships/image" Target="../media/image197.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99.png"/><Relationship Id="rId5" Type="http://schemas.openxmlformats.org/officeDocument/2006/relationships/image" Target="../media/image195.png"/><Relationship Id="rId4" Type="http://schemas.openxmlformats.org/officeDocument/2006/relationships/image" Target="../media/image198.png"/></Relationships>
</file>

<file path=ppt/slides/_rels/slide45.xml.rels><?xml version="1.0" encoding="UTF-8" standalone="yes"?>
<Relationships xmlns="http://schemas.openxmlformats.org/package/2006/relationships"><Relationship Id="rId8" Type="http://schemas.openxmlformats.org/officeDocument/2006/relationships/image" Target="../media/image200.png"/><Relationship Id="rId13" Type="http://schemas.openxmlformats.org/officeDocument/2006/relationships/image" Target="../media/image205.png"/><Relationship Id="rId3" Type="http://schemas.openxmlformats.org/officeDocument/2006/relationships/image" Target="../media/image193.png"/><Relationship Id="rId7" Type="http://schemas.openxmlformats.org/officeDocument/2006/relationships/image" Target="../media/image197.png"/><Relationship Id="rId12" Type="http://schemas.openxmlformats.org/officeDocument/2006/relationships/image" Target="../media/image204.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99.png"/><Relationship Id="rId11" Type="http://schemas.openxmlformats.org/officeDocument/2006/relationships/image" Target="../media/image203.png"/><Relationship Id="rId5" Type="http://schemas.openxmlformats.org/officeDocument/2006/relationships/image" Target="../media/image195.png"/><Relationship Id="rId10" Type="http://schemas.openxmlformats.org/officeDocument/2006/relationships/image" Target="../media/image202.png"/><Relationship Id="rId4" Type="http://schemas.openxmlformats.org/officeDocument/2006/relationships/image" Target="../media/image198.png"/><Relationship Id="rId9" Type="http://schemas.openxmlformats.org/officeDocument/2006/relationships/image" Target="../media/image201.png"/><Relationship Id="rId14" Type="http://schemas.openxmlformats.org/officeDocument/2006/relationships/image" Target="../media/image206.png"/></Relationships>
</file>

<file path=ppt/slides/_rels/slide46.xml.rels><?xml version="1.0" encoding="UTF-8" standalone="yes"?>
<Relationships xmlns="http://schemas.openxmlformats.org/package/2006/relationships"><Relationship Id="rId8" Type="http://schemas.openxmlformats.org/officeDocument/2006/relationships/image" Target="../media/image200.png"/><Relationship Id="rId13" Type="http://schemas.openxmlformats.org/officeDocument/2006/relationships/image" Target="../media/image210.png"/><Relationship Id="rId3" Type="http://schemas.openxmlformats.org/officeDocument/2006/relationships/image" Target="../media/image193.png"/><Relationship Id="rId7" Type="http://schemas.openxmlformats.org/officeDocument/2006/relationships/image" Target="../media/image197.png"/><Relationship Id="rId12" Type="http://schemas.openxmlformats.org/officeDocument/2006/relationships/image" Target="../media/image209.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99.png"/><Relationship Id="rId11" Type="http://schemas.openxmlformats.org/officeDocument/2006/relationships/image" Target="../media/image203.png"/><Relationship Id="rId5" Type="http://schemas.openxmlformats.org/officeDocument/2006/relationships/image" Target="../media/image195.png"/><Relationship Id="rId15" Type="http://schemas.openxmlformats.org/officeDocument/2006/relationships/image" Target="../media/image211.png"/><Relationship Id="rId10" Type="http://schemas.openxmlformats.org/officeDocument/2006/relationships/image" Target="../media/image208.png"/><Relationship Id="rId4" Type="http://schemas.openxmlformats.org/officeDocument/2006/relationships/image" Target="../media/image198.png"/><Relationship Id="rId9" Type="http://schemas.openxmlformats.org/officeDocument/2006/relationships/image" Target="../media/image207.png"/><Relationship Id="rId14" Type="http://schemas.openxmlformats.org/officeDocument/2006/relationships/image" Target="../media/image206.png"/></Relationships>
</file>

<file path=ppt/slides/_rels/slide47.xml.rels><?xml version="1.0" encoding="UTF-8" standalone="yes"?>
<Relationships xmlns="http://schemas.openxmlformats.org/package/2006/relationships"><Relationship Id="rId8" Type="http://schemas.openxmlformats.org/officeDocument/2006/relationships/image" Target="../media/image206.png"/><Relationship Id="rId13" Type="http://schemas.openxmlformats.org/officeDocument/2006/relationships/image" Target="../media/image215.png"/><Relationship Id="rId3" Type="http://schemas.openxmlformats.org/officeDocument/2006/relationships/image" Target="../media/image193.png"/><Relationship Id="rId7" Type="http://schemas.openxmlformats.org/officeDocument/2006/relationships/image" Target="../media/image197.png"/><Relationship Id="rId12" Type="http://schemas.openxmlformats.org/officeDocument/2006/relationships/image" Target="../media/image214.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99.png"/><Relationship Id="rId11" Type="http://schemas.openxmlformats.org/officeDocument/2006/relationships/image" Target="../media/image213.png"/><Relationship Id="rId5" Type="http://schemas.openxmlformats.org/officeDocument/2006/relationships/image" Target="../media/image195.png"/><Relationship Id="rId10" Type="http://schemas.openxmlformats.org/officeDocument/2006/relationships/image" Target="../media/image212.png"/><Relationship Id="rId4" Type="http://schemas.openxmlformats.org/officeDocument/2006/relationships/image" Target="../media/image198.png"/><Relationship Id="rId9" Type="http://schemas.openxmlformats.org/officeDocument/2006/relationships/image" Target="../media/image211.png"/></Relationships>
</file>

<file path=ppt/slides/_rels/slide48.xml.rels><?xml version="1.0" encoding="UTF-8" standalone="yes"?>
<Relationships xmlns="http://schemas.openxmlformats.org/package/2006/relationships"><Relationship Id="rId8" Type="http://schemas.openxmlformats.org/officeDocument/2006/relationships/image" Target="../media/image215.png"/><Relationship Id="rId13" Type="http://schemas.openxmlformats.org/officeDocument/2006/relationships/image" Target="../media/image220.png"/><Relationship Id="rId3" Type="http://schemas.openxmlformats.org/officeDocument/2006/relationships/image" Target="../media/image193.png"/><Relationship Id="rId7" Type="http://schemas.openxmlformats.org/officeDocument/2006/relationships/image" Target="../media/image197.png"/><Relationship Id="rId12" Type="http://schemas.openxmlformats.org/officeDocument/2006/relationships/image" Target="../media/image219.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99.png"/><Relationship Id="rId11" Type="http://schemas.openxmlformats.org/officeDocument/2006/relationships/image" Target="../media/image218.png"/><Relationship Id="rId5" Type="http://schemas.openxmlformats.org/officeDocument/2006/relationships/image" Target="../media/image195.png"/><Relationship Id="rId10" Type="http://schemas.openxmlformats.org/officeDocument/2006/relationships/image" Target="../media/image217.png"/><Relationship Id="rId4" Type="http://schemas.openxmlformats.org/officeDocument/2006/relationships/image" Target="../media/image198.png"/><Relationship Id="rId9" Type="http://schemas.openxmlformats.org/officeDocument/2006/relationships/image" Target="../media/image216.png"/></Relationships>
</file>

<file path=ppt/slides/_rels/slide49.xml.rels><?xml version="1.0" encoding="UTF-8" standalone="yes"?>
<Relationships xmlns="http://schemas.openxmlformats.org/package/2006/relationships"><Relationship Id="rId8" Type="http://schemas.openxmlformats.org/officeDocument/2006/relationships/image" Target="../media/image221.png"/><Relationship Id="rId13" Type="http://schemas.openxmlformats.org/officeDocument/2006/relationships/image" Target="../media/image226.png"/><Relationship Id="rId3" Type="http://schemas.openxmlformats.org/officeDocument/2006/relationships/image" Target="../media/image193.png"/><Relationship Id="rId7" Type="http://schemas.openxmlformats.org/officeDocument/2006/relationships/image" Target="../media/image197.png"/><Relationship Id="rId12" Type="http://schemas.openxmlformats.org/officeDocument/2006/relationships/image" Target="../media/image225.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99.png"/><Relationship Id="rId11" Type="http://schemas.openxmlformats.org/officeDocument/2006/relationships/image" Target="../media/image224.png"/><Relationship Id="rId5" Type="http://schemas.openxmlformats.org/officeDocument/2006/relationships/image" Target="../media/image195.png"/><Relationship Id="rId10" Type="http://schemas.openxmlformats.org/officeDocument/2006/relationships/image" Target="../media/image223.png"/><Relationship Id="rId4" Type="http://schemas.openxmlformats.org/officeDocument/2006/relationships/image" Target="../media/image198.png"/><Relationship Id="rId9" Type="http://schemas.openxmlformats.org/officeDocument/2006/relationships/image" Target="../media/image222.png"/><Relationship Id="rId14" Type="http://schemas.openxmlformats.org/officeDocument/2006/relationships/image" Target="../media/image227.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7.png"/><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0.xml.rels><?xml version="1.0" encoding="UTF-8" standalone="yes"?>
<Relationships xmlns="http://schemas.openxmlformats.org/package/2006/relationships"><Relationship Id="rId8" Type="http://schemas.openxmlformats.org/officeDocument/2006/relationships/image" Target="../media/image228.png"/><Relationship Id="rId13" Type="http://schemas.openxmlformats.org/officeDocument/2006/relationships/image" Target="../media/image233.png"/><Relationship Id="rId3" Type="http://schemas.openxmlformats.org/officeDocument/2006/relationships/image" Target="../media/image193.png"/><Relationship Id="rId7" Type="http://schemas.openxmlformats.org/officeDocument/2006/relationships/image" Target="../media/image197.png"/><Relationship Id="rId12" Type="http://schemas.openxmlformats.org/officeDocument/2006/relationships/image" Target="../media/image232.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99.png"/><Relationship Id="rId11" Type="http://schemas.openxmlformats.org/officeDocument/2006/relationships/image" Target="../media/image231.png"/><Relationship Id="rId5" Type="http://schemas.openxmlformats.org/officeDocument/2006/relationships/image" Target="../media/image195.png"/><Relationship Id="rId15" Type="http://schemas.openxmlformats.org/officeDocument/2006/relationships/image" Target="../media/image234.png"/><Relationship Id="rId10" Type="http://schemas.openxmlformats.org/officeDocument/2006/relationships/image" Target="../media/image230.png"/><Relationship Id="rId4" Type="http://schemas.openxmlformats.org/officeDocument/2006/relationships/image" Target="../media/image198.png"/><Relationship Id="rId9" Type="http://schemas.openxmlformats.org/officeDocument/2006/relationships/image" Target="../media/image229.png"/><Relationship Id="rId14" Type="http://schemas.openxmlformats.org/officeDocument/2006/relationships/image" Target="../media/image227.png"/></Relationships>
</file>

<file path=ppt/slides/_rels/slide51.xml.rels><?xml version="1.0" encoding="UTF-8" standalone="yes"?>
<Relationships xmlns="http://schemas.openxmlformats.org/package/2006/relationships"><Relationship Id="rId8" Type="http://schemas.openxmlformats.org/officeDocument/2006/relationships/image" Target="../media/image227.png"/><Relationship Id="rId13" Type="http://schemas.openxmlformats.org/officeDocument/2006/relationships/image" Target="../media/image238.png"/><Relationship Id="rId3" Type="http://schemas.openxmlformats.org/officeDocument/2006/relationships/image" Target="../media/image193.png"/><Relationship Id="rId7" Type="http://schemas.openxmlformats.org/officeDocument/2006/relationships/image" Target="../media/image197.png"/><Relationship Id="rId12" Type="http://schemas.openxmlformats.org/officeDocument/2006/relationships/image" Target="../media/image237.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99.png"/><Relationship Id="rId11" Type="http://schemas.openxmlformats.org/officeDocument/2006/relationships/image" Target="../media/image236.png"/><Relationship Id="rId5" Type="http://schemas.openxmlformats.org/officeDocument/2006/relationships/image" Target="../media/image195.png"/><Relationship Id="rId10" Type="http://schemas.openxmlformats.org/officeDocument/2006/relationships/image" Target="../media/image235.png"/><Relationship Id="rId4" Type="http://schemas.openxmlformats.org/officeDocument/2006/relationships/image" Target="../media/image198.png"/><Relationship Id="rId9" Type="http://schemas.openxmlformats.org/officeDocument/2006/relationships/image" Target="../media/image234.png"/><Relationship Id="rId14" Type="http://schemas.openxmlformats.org/officeDocument/2006/relationships/image" Target="../media/image239.png"/></Relationships>
</file>

<file path=ppt/slides/_rels/slide52.xml.rels><?xml version="1.0" encoding="UTF-8" standalone="yes"?>
<Relationships xmlns="http://schemas.openxmlformats.org/package/2006/relationships"><Relationship Id="rId8" Type="http://schemas.openxmlformats.org/officeDocument/2006/relationships/image" Target="../media/image239.png"/><Relationship Id="rId3" Type="http://schemas.openxmlformats.org/officeDocument/2006/relationships/image" Target="../media/image193.png"/><Relationship Id="rId7" Type="http://schemas.openxmlformats.org/officeDocument/2006/relationships/image" Target="../media/image197.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99.png"/><Relationship Id="rId5" Type="http://schemas.openxmlformats.org/officeDocument/2006/relationships/image" Target="../media/image195.png"/><Relationship Id="rId4" Type="http://schemas.openxmlformats.org/officeDocument/2006/relationships/image" Target="../media/image198.png"/><Relationship Id="rId9" Type="http://schemas.openxmlformats.org/officeDocument/2006/relationships/image" Target="../media/image240.png"/></Relationships>
</file>

<file path=ppt/slides/_rels/slide53.xml.rels><?xml version="1.0" encoding="UTF-8" standalone="yes"?>
<Relationships xmlns="http://schemas.openxmlformats.org/package/2006/relationships"><Relationship Id="rId8" Type="http://schemas.openxmlformats.org/officeDocument/2006/relationships/image" Target="../media/image239.png"/><Relationship Id="rId13" Type="http://schemas.openxmlformats.org/officeDocument/2006/relationships/image" Target="../media/image245.png"/><Relationship Id="rId3" Type="http://schemas.openxmlformats.org/officeDocument/2006/relationships/image" Target="../media/image193.png"/><Relationship Id="rId7" Type="http://schemas.openxmlformats.org/officeDocument/2006/relationships/image" Target="../media/image197.png"/><Relationship Id="rId12" Type="http://schemas.openxmlformats.org/officeDocument/2006/relationships/image" Target="../media/image244.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99.png"/><Relationship Id="rId11" Type="http://schemas.openxmlformats.org/officeDocument/2006/relationships/image" Target="../media/image243.png"/><Relationship Id="rId5" Type="http://schemas.openxmlformats.org/officeDocument/2006/relationships/image" Target="../media/image195.png"/><Relationship Id="rId10" Type="http://schemas.openxmlformats.org/officeDocument/2006/relationships/image" Target="../media/image242.png"/><Relationship Id="rId4" Type="http://schemas.openxmlformats.org/officeDocument/2006/relationships/image" Target="../media/image198.png"/><Relationship Id="rId9" Type="http://schemas.openxmlformats.org/officeDocument/2006/relationships/image" Target="../media/image241.png"/></Relationships>
</file>

<file path=ppt/slides/_rels/slide54.xml.rels><?xml version="1.0" encoding="UTF-8" standalone="yes"?>
<Relationships xmlns="http://schemas.openxmlformats.org/package/2006/relationships"><Relationship Id="rId8" Type="http://schemas.openxmlformats.org/officeDocument/2006/relationships/image" Target="../media/image246.png"/><Relationship Id="rId13" Type="http://schemas.openxmlformats.org/officeDocument/2006/relationships/image" Target="../media/image251.png"/><Relationship Id="rId3" Type="http://schemas.openxmlformats.org/officeDocument/2006/relationships/image" Target="../media/image193.png"/><Relationship Id="rId7" Type="http://schemas.openxmlformats.org/officeDocument/2006/relationships/image" Target="../media/image197.png"/><Relationship Id="rId12" Type="http://schemas.openxmlformats.org/officeDocument/2006/relationships/image" Target="../media/image250.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99.png"/><Relationship Id="rId11" Type="http://schemas.openxmlformats.org/officeDocument/2006/relationships/image" Target="../media/image249.png"/><Relationship Id="rId5" Type="http://schemas.openxmlformats.org/officeDocument/2006/relationships/image" Target="../media/image195.png"/><Relationship Id="rId10" Type="http://schemas.openxmlformats.org/officeDocument/2006/relationships/image" Target="../media/image248.png"/><Relationship Id="rId4" Type="http://schemas.openxmlformats.org/officeDocument/2006/relationships/image" Target="../media/image198.png"/><Relationship Id="rId9" Type="http://schemas.openxmlformats.org/officeDocument/2006/relationships/image" Target="../media/image247.png"/><Relationship Id="rId14" Type="http://schemas.openxmlformats.org/officeDocument/2006/relationships/image" Target="../media/image252.png"/></Relationships>
</file>

<file path=ppt/slides/_rels/slide55.xml.rels><?xml version="1.0" encoding="UTF-8" standalone="yes"?>
<Relationships xmlns="http://schemas.openxmlformats.org/package/2006/relationships"><Relationship Id="rId8" Type="http://schemas.openxmlformats.org/officeDocument/2006/relationships/image" Target="../media/image252.png"/><Relationship Id="rId13" Type="http://schemas.openxmlformats.org/officeDocument/2006/relationships/image" Target="../media/image257.png"/><Relationship Id="rId3" Type="http://schemas.openxmlformats.org/officeDocument/2006/relationships/image" Target="../media/image193.png"/><Relationship Id="rId7" Type="http://schemas.openxmlformats.org/officeDocument/2006/relationships/image" Target="../media/image197.png"/><Relationship Id="rId12" Type="http://schemas.openxmlformats.org/officeDocument/2006/relationships/image" Target="../media/image256.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99.png"/><Relationship Id="rId11" Type="http://schemas.openxmlformats.org/officeDocument/2006/relationships/image" Target="../media/image255.png"/><Relationship Id="rId5" Type="http://schemas.openxmlformats.org/officeDocument/2006/relationships/image" Target="../media/image195.png"/><Relationship Id="rId15" Type="http://schemas.openxmlformats.org/officeDocument/2006/relationships/image" Target="../media/image259.png"/><Relationship Id="rId10" Type="http://schemas.openxmlformats.org/officeDocument/2006/relationships/image" Target="../media/image254.png"/><Relationship Id="rId4" Type="http://schemas.openxmlformats.org/officeDocument/2006/relationships/image" Target="../media/image198.png"/><Relationship Id="rId9" Type="http://schemas.openxmlformats.org/officeDocument/2006/relationships/image" Target="../media/image253.png"/><Relationship Id="rId14" Type="http://schemas.openxmlformats.org/officeDocument/2006/relationships/image" Target="../media/image258.png"/></Relationships>
</file>

<file path=ppt/slides/_rels/slide56.xml.rels><?xml version="1.0" encoding="UTF-8" standalone="yes"?>
<Relationships xmlns="http://schemas.openxmlformats.org/package/2006/relationships"><Relationship Id="rId8" Type="http://schemas.openxmlformats.org/officeDocument/2006/relationships/image" Target="../media/image252.png"/><Relationship Id="rId13" Type="http://schemas.openxmlformats.org/officeDocument/2006/relationships/image" Target="../media/image263.png"/><Relationship Id="rId3" Type="http://schemas.openxmlformats.org/officeDocument/2006/relationships/image" Target="../media/image193.png"/><Relationship Id="rId7" Type="http://schemas.openxmlformats.org/officeDocument/2006/relationships/image" Target="../media/image197.png"/><Relationship Id="rId12" Type="http://schemas.openxmlformats.org/officeDocument/2006/relationships/image" Target="../media/image262.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99.png"/><Relationship Id="rId11" Type="http://schemas.openxmlformats.org/officeDocument/2006/relationships/image" Target="../media/image261.png"/><Relationship Id="rId5" Type="http://schemas.openxmlformats.org/officeDocument/2006/relationships/image" Target="../media/image195.png"/><Relationship Id="rId10" Type="http://schemas.openxmlformats.org/officeDocument/2006/relationships/image" Target="../media/image260.png"/><Relationship Id="rId4" Type="http://schemas.openxmlformats.org/officeDocument/2006/relationships/image" Target="../media/image198.png"/><Relationship Id="rId9" Type="http://schemas.openxmlformats.org/officeDocument/2006/relationships/image" Target="../media/image259.png"/></Relationships>
</file>

<file path=ppt/slides/_rels/slide57.xml.rels><?xml version="1.0" encoding="UTF-8" standalone="yes"?>
<Relationships xmlns="http://schemas.openxmlformats.org/package/2006/relationships"><Relationship Id="rId8" Type="http://schemas.openxmlformats.org/officeDocument/2006/relationships/image" Target="../media/image263.png"/><Relationship Id="rId3" Type="http://schemas.openxmlformats.org/officeDocument/2006/relationships/image" Target="../media/image193.png"/><Relationship Id="rId7" Type="http://schemas.openxmlformats.org/officeDocument/2006/relationships/image" Target="../media/image197.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99.png"/><Relationship Id="rId5" Type="http://schemas.openxmlformats.org/officeDocument/2006/relationships/image" Target="../media/image195.png"/><Relationship Id="rId4" Type="http://schemas.openxmlformats.org/officeDocument/2006/relationships/image" Target="../media/image198.png"/></Relationships>
</file>

<file path=ppt/slides/_rels/slide58.xml.rels><?xml version="1.0" encoding="UTF-8" standalone="yes"?>
<Relationships xmlns="http://schemas.openxmlformats.org/package/2006/relationships"><Relationship Id="rId8" Type="http://schemas.openxmlformats.org/officeDocument/2006/relationships/image" Target="../media/image263.png"/><Relationship Id="rId3" Type="http://schemas.openxmlformats.org/officeDocument/2006/relationships/image" Target="../media/image193.png"/><Relationship Id="rId7" Type="http://schemas.openxmlformats.org/officeDocument/2006/relationships/image" Target="../media/image197.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99.png"/><Relationship Id="rId5" Type="http://schemas.openxmlformats.org/officeDocument/2006/relationships/image" Target="../media/image195.png"/><Relationship Id="rId4" Type="http://schemas.openxmlformats.org/officeDocument/2006/relationships/image" Target="../media/image198.png"/></Relationships>
</file>

<file path=ppt/slides/_rels/slide59.xml.rels><?xml version="1.0" encoding="UTF-8" standalone="yes"?>
<Relationships xmlns="http://schemas.openxmlformats.org/package/2006/relationships"><Relationship Id="rId8" Type="http://schemas.openxmlformats.org/officeDocument/2006/relationships/image" Target="../media/image263.png"/><Relationship Id="rId13" Type="http://schemas.openxmlformats.org/officeDocument/2006/relationships/image" Target="../media/image268.png"/><Relationship Id="rId3" Type="http://schemas.openxmlformats.org/officeDocument/2006/relationships/image" Target="../media/image193.png"/><Relationship Id="rId7" Type="http://schemas.openxmlformats.org/officeDocument/2006/relationships/image" Target="../media/image197.png"/><Relationship Id="rId12" Type="http://schemas.openxmlformats.org/officeDocument/2006/relationships/image" Target="../media/image267.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99.png"/><Relationship Id="rId11" Type="http://schemas.openxmlformats.org/officeDocument/2006/relationships/image" Target="../media/image266.png"/><Relationship Id="rId5" Type="http://schemas.openxmlformats.org/officeDocument/2006/relationships/image" Target="../media/image195.png"/><Relationship Id="rId10" Type="http://schemas.openxmlformats.org/officeDocument/2006/relationships/image" Target="../media/image265.png"/><Relationship Id="rId4" Type="http://schemas.openxmlformats.org/officeDocument/2006/relationships/image" Target="../media/image198.png"/><Relationship Id="rId9" Type="http://schemas.openxmlformats.org/officeDocument/2006/relationships/image" Target="../media/image264.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20.png"/><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4.png"/><Relationship Id="rId9" Type="http://schemas.openxmlformats.org/officeDocument/2006/relationships/image" Target="../media/image22.png"/></Relationships>
</file>

<file path=ppt/slides/_rels/slide60.xml.rels><?xml version="1.0" encoding="UTF-8" standalone="yes"?>
<Relationships xmlns="http://schemas.openxmlformats.org/package/2006/relationships"><Relationship Id="rId8" Type="http://schemas.openxmlformats.org/officeDocument/2006/relationships/image" Target="../media/image263.png"/><Relationship Id="rId13" Type="http://schemas.openxmlformats.org/officeDocument/2006/relationships/image" Target="../media/image272.png"/><Relationship Id="rId3" Type="http://schemas.openxmlformats.org/officeDocument/2006/relationships/image" Target="../media/image193.png"/><Relationship Id="rId7" Type="http://schemas.openxmlformats.org/officeDocument/2006/relationships/image" Target="../media/image197.png"/><Relationship Id="rId12" Type="http://schemas.openxmlformats.org/officeDocument/2006/relationships/image" Target="../media/image271.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99.png"/><Relationship Id="rId11" Type="http://schemas.openxmlformats.org/officeDocument/2006/relationships/image" Target="../media/image270.png"/><Relationship Id="rId5" Type="http://schemas.openxmlformats.org/officeDocument/2006/relationships/image" Target="../media/image195.png"/><Relationship Id="rId15" Type="http://schemas.openxmlformats.org/officeDocument/2006/relationships/image" Target="../media/image274.png"/><Relationship Id="rId10" Type="http://schemas.openxmlformats.org/officeDocument/2006/relationships/image" Target="../media/image269.png"/><Relationship Id="rId4" Type="http://schemas.openxmlformats.org/officeDocument/2006/relationships/image" Target="../media/image198.png"/><Relationship Id="rId9" Type="http://schemas.openxmlformats.org/officeDocument/2006/relationships/image" Target="../media/image268.png"/><Relationship Id="rId14" Type="http://schemas.openxmlformats.org/officeDocument/2006/relationships/image" Target="../media/image273.png"/></Relationships>
</file>

<file path=ppt/slides/_rels/slide61.xml.rels><?xml version="1.0" encoding="UTF-8" standalone="yes"?>
<Relationships xmlns="http://schemas.openxmlformats.org/package/2006/relationships"><Relationship Id="rId8" Type="http://schemas.openxmlformats.org/officeDocument/2006/relationships/image" Target="../media/image275.png"/><Relationship Id="rId3" Type="http://schemas.openxmlformats.org/officeDocument/2006/relationships/image" Target="../media/image193.png"/><Relationship Id="rId7" Type="http://schemas.openxmlformats.org/officeDocument/2006/relationships/image" Target="../media/image197.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99.png"/><Relationship Id="rId5" Type="http://schemas.openxmlformats.org/officeDocument/2006/relationships/image" Target="../media/image195.png"/><Relationship Id="rId4" Type="http://schemas.openxmlformats.org/officeDocument/2006/relationships/image" Target="../media/image198.png"/><Relationship Id="rId9" Type="http://schemas.openxmlformats.org/officeDocument/2006/relationships/image" Target="../media/image276.png"/></Relationships>
</file>

<file path=ppt/slides/_rels/slide62.xml.rels><?xml version="1.0" encoding="UTF-8" standalone="yes"?>
<Relationships xmlns="http://schemas.openxmlformats.org/package/2006/relationships"><Relationship Id="rId3" Type="http://schemas.openxmlformats.org/officeDocument/2006/relationships/image" Target="../media/image193.png"/><Relationship Id="rId7" Type="http://schemas.openxmlformats.org/officeDocument/2006/relationships/image" Target="../media/image197.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99.png"/><Relationship Id="rId5" Type="http://schemas.openxmlformats.org/officeDocument/2006/relationships/image" Target="../media/image195.png"/><Relationship Id="rId4" Type="http://schemas.openxmlformats.org/officeDocument/2006/relationships/image" Target="../media/image198.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210.png"/><Relationship Id="rId7" Type="http://schemas.openxmlformats.org/officeDocument/2006/relationships/image" Target="../media/image2250.png"/><Relationship Id="rId1" Type="http://schemas.openxmlformats.org/officeDocument/2006/relationships/slideLayout" Target="../slideLayouts/slideLayout2.xml"/><Relationship Id="rId6" Type="http://schemas.openxmlformats.org/officeDocument/2006/relationships/image" Target="../media/image2240.png"/><Relationship Id="rId5" Type="http://schemas.openxmlformats.org/officeDocument/2006/relationships/image" Target="../media/image2230.png"/><Relationship Id="rId4" Type="http://schemas.openxmlformats.org/officeDocument/2006/relationships/image" Target="../media/image2220.png"/></Relationships>
</file>

<file path=ppt/slides/_rels/slide65.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282.png"/><Relationship Id="rId3" Type="http://schemas.openxmlformats.org/officeDocument/2006/relationships/image" Target="../media/image2210.png"/><Relationship Id="rId7" Type="http://schemas.openxmlformats.org/officeDocument/2006/relationships/image" Target="../media/image2250.png"/><Relationship Id="rId12" Type="http://schemas.openxmlformats.org/officeDocument/2006/relationships/image" Target="../media/image281.png"/><Relationship Id="rId17" Type="http://schemas.openxmlformats.org/officeDocument/2006/relationships/image" Target="../media/image286.png"/><Relationship Id="rId2" Type="http://schemas.openxmlformats.org/officeDocument/2006/relationships/image" Target="../media/image277.png"/><Relationship Id="rId16" Type="http://schemas.openxmlformats.org/officeDocument/2006/relationships/image" Target="../media/image285.png"/><Relationship Id="rId1" Type="http://schemas.openxmlformats.org/officeDocument/2006/relationships/slideLayout" Target="../slideLayouts/slideLayout2.xml"/><Relationship Id="rId6" Type="http://schemas.openxmlformats.org/officeDocument/2006/relationships/image" Target="../media/image2240.png"/><Relationship Id="rId11" Type="http://schemas.openxmlformats.org/officeDocument/2006/relationships/image" Target="../media/image280.png"/><Relationship Id="rId5" Type="http://schemas.openxmlformats.org/officeDocument/2006/relationships/image" Target="../media/image2230.png"/><Relationship Id="rId15" Type="http://schemas.openxmlformats.org/officeDocument/2006/relationships/image" Target="../media/image284.png"/><Relationship Id="rId10" Type="http://schemas.openxmlformats.org/officeDocument/2006/relationships/image" Target="../media/image279.png"/><Relationship Id="rId4" Type="http://schemas.openxmlformats.org/officeDocument/2006/relationships/image" Target="../media/image2220.png"/><Relationship Id="rId9" Type="http://schemas.openxmlformats.org/officeDocument/2006/relationships/image" Target="../media/image278.png"/><Relationship Id="rId14" Type="http://schemas.openxmlformats.org/officeDocument/2006/relationships/image" Target="../media/image283.png"/></Relationships>
</file>

<file path=ppt/slides/_rels/slide66.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287.png"/><Relationship Id="rId18" Type="http://schemas.openxmlformats.org/officeDocument/2006/relationships/image" Target="../media/image291.png"/><Relationship Id="rId3" Type="http://schemas.openxmlformats.org/officeDocument/2006/relationships/image" Target="../media/image2210.png"/><Relationship Id="rId7" Type="http://schemas.openxmlformats.org/officeDocument/2006/relationships/image" Target="../media/image2250.png"/><Relationship Id="rId12" Type="http://schemas.openxmlformats.org/officeDocument/2006/relationships/image" Target="../media/image280.png"/><Relationship Id="rId17" Type="http://schemas.openxmlformats.org/officeDocument/2006/relationships/image" Target="../media/image290.png"/><Relationship Id="rId2" Type="http://schemas.openxmlformats.org/officeDocument/2006/relationships/image" Target="../media/image277.png"/><Relationship Id="rId16" Type="http://schemas.openxmlformats.org/officeDocument/2006/relationships/image" Target="../media/image289.png"/><Relationship Id="rId1" Type="http://schemas.openxmlformats.org/officeDocument/2006/relationships/slideLayout" Target="../slideLayouts/slideLayout2.xml"/><Relationship Id="rId6" Type="http://schemas.openxmlformats.org/officeDocument/2006/relationships/image" Target="../media/image2240.png"/><Relationship Id="rId11" Type="http://schemas.openxmlformats.org/officeDocument/2006/relationships/image" Target="../media/image286.png"/><Relationship Id="rId5" Type="http://schemas.openxmlformats.org/officeDocument/2006/relationships/image" Target="../media/image2230.png"/><Relationship Id="rId15" Type="http://schemas.openxmlformats.org/officeDocument/2006/relationships/image" Target="../media/image283.png"/><Relationship Id="rId10" Type="http://schemas.openxmlformats.org/officeDocument/2006/relationships/image" Target="../media/image279.png"/><Relationship Id="rId4" Type="http://schemas.openxmlformats.org/officeDocument/2006/relationships/image" Target="../media/image2220.png"/><Relationship Id="rId9" Type="http://schemas.openxmlformats.org/officeDocument/2006/relationships/image" Target="../media/image278.png"/><Relationship Id="rId14" Type="http://schemas.openxmlformats.org/officeDocument/2006/relationships/image" Target="../media/image288.png"/></Relationships>
</file>

<file path=ppt/slides/_rels/slide67.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292.png"/><Relationship Id="rId18" Type="http://schemas.openxmlformats.org/officeDocument/2006/relationships/image" Target="../media/image297.png"/><Relationship Id="rId3" Type="http://schemas.openxmlformats.org/officeDocument/2006/relationships/image" Target="../media/image2210.png"/><Relationship Id="rId7" Type="http://schemas.openxmlformats.org/officeDocument/2006/relationships/image" Target="../media/image2250.png"/><Relationship Id="rId12" Type="http://schemas.openxmlformats.org/officeDocument/2006/relationships/image" Target="../media/image291.png"/><Relationship Id="rId17" Type="http://schemas.openxmlformats.org/officeDocument/2006/relationships/image" Target="../media/image296.png"/><Relationship Id="rId2" Type="http://schemas.openxmlformats.org/officeDocument/2006/relationships/image" Target="../media/image277.png"/><Relationship Id="rId16" Type="http://schemas.openxmlformats.org/officeDocument/2006/relationships/image" Target="../media/image295.png"/><Relationship Id="rId1" Type="http://schemas.openxmlformats.org/officeDocument/2006/relationships/slideLayout" Target="../slideLayouts/slideLayout2.xml"/><Relationship Id="rId6" Type="http://schemas.openxmlformats.org/officeDocument/2006/relationships/image" Target="../media/image2240.png"/><Relationship Id="rId11" Type="http://schemas.openxmlformats.org/officeDocument/2006/relationships/image" Target="../media/image286.png"/><Relationship Id="rId5" Type="http://schemas.openxmlformats.org/officeDocument/2006/relationships/image" Target="../media/image2230.png"/><Relationship Id="rId15" Type="http://schemas.openxmlformats.org/officeDocument/2006/relationships/image" Target="../media/image294.png"/><Relationship Id="rId10" Type="http://schemas.openxmlformats.org/officeDocument/2006/relationships/image" Target="../media/image279.png"/><Relationship Id="rId19" Type="http://schemas.openxmlformats.org/officeDocument/2006/relationships/image" Target="../media/image298.png"/><Relationship Id="rId4" Type="http://schemas.openxmlformats.org/officeDocument/2006/relationships/image" Target="../media/image2220.png"/><Relationship Id="rId9" Type="http://schemas.openxmlformats.org/officeDocument/2006/relationships/image" Target="../media/image278.png"/><Relationship Id="rId14" Type="http://schemas.openxmlformats.org/officeDocument/2006/relationships/image" Target="../media/image293.png"/></Relationships>
</file>

<file path=ppt/slides/_rels/slide68.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301.png"/><Relationship Id="rId18" Type="http://schemas.openxmlformats.org/officeDocument/2006/relationships/image" Target="../media/image298.png"/><Relationship Id="rId3" Type="http://schemas.openxmlformats.org/officeDocument/2006/relationships/image" Target="../media/image2210.png"/><Relationship Id="rId7" Type="http://schemas.openxmlformats.org/officeDocument/2006/relationships/image" Target="../media/image2250.png"/><Relationship Id="rId12" Type="http://schemas.openxmlformats.org/officeDocument/2006/relationships/image" Target="../media/image300.png"/><Relationship Id="rId17" Type="http://schemas.openxmlformats.org/officeDocument/2006/relationships/image" Target="../media/image305.png"/><Relationship Id="rId2" Type="http://schemas.openxmlformats.org/officeDocument/2006/relationships/image" Target="../media/image277.png"/><Relationship Id="rId16" Type="http://schemas.openxmlformats.org/officeDocument/2006/relationships/image" Target="../media/image304.png"/><Relationship Id="rId1" Type="http://schemas.openxmlformats.org/officeDocument/2006/relationships/slideLayout" Target="../slideLayouts/slideLayout2.xml"/><Relationship Id="rId6" Type="http://schemas.openxmlformats.org/officeDocument/2006/relationships/image" Target="../media/image2240.png"/><Relationship Id="rId11" Type="http://schemas.openxmlformats.org/officeDocument/2006/relationships/image" Target="../media/image299.png"/><Relationship Id="rId5" Type="http://schemas.openxmlformats.org/officeDocument/2006/relationships/image" Target="../media/image2230.png"/><Relationship Id="rId15" Type="http://schemas.openxmlformats.org/officeDocument/2006/relationships/image" Target="../media/image303.png"/><Relationship Id="rId10" Type="http://schemas.openxmlformats.org/officeDocument/2006/relationships/image" Target="../media/image279.png"/><Relationship Id="rId4" Type="http://schemas.openxmlformats.org/officeDocument/2006/relationships/image" Target="../media/image2220.png"/><Relationship Id="rId9" Type="http://schemas.openxmlformats.org/officeDocument/2006/relationships/image" Target="../media/image278.png"/><Relationship Id="rId14" Type="http://schemas.openxmlformats.org/officeDocument/2006/relationships/image" Target="../media/image302.png"/></Relationships>
</file>

<file path=ppt/slides/_rels/slide69.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308.png"/><Relationship Id="rId3" Type="http://schemas.openxmlformats.org/officeDocument/2006/relationships/image" Target="../media/image2210.png"/><Relationship Id="rId7" Type="http://schemas.openxmlformats.org/officeDocument/2006/relationships/image" Target="../media/image2250.png"/><Relationship Id="rId12" Type="http://schemas.openxmlformats.org/officeDocument/2006/relationships/image" Target="../media/image307.png"/><Relationship Id="rId17" Type="http://schemas.openxmlformats.org/officeDocument/2006/relationships/image" Target="../media/image298.png"/><Relationship Id="rId2" Type="http://schemas.openxmlformats.org/officeDocument/2006/relationships/image" Target="../media/image277.png"/><Relationship Id="rId16" Type="http://schemas.openxmlformats.org/officeDocument/2006/relationships/image" Target="../media/image305.png"/><Relationship Id="rId1" Type="http://schemas.openxmlformats.org/officeDocument/2006/relationships/slideLayout" Target="../slideLayouts/slideLayout2.xml"/><Relationship Id="rId6" Type="http://schemas.openxmlformats.org/officeDocument/2006/relationships/image" Target="../media/image2240.png"/><Relationship Id="rId11" Type="http://schemas.openxmlformats.org/officeDocument/2006/relationships/image" Target="../media/image306.png"/><Relationship Id="rId5" Type="http://schemas.openxmlformats.org/officeDocument/2006/relationships/image" Target="../media/image2230.png"/><Relationship Id="rId15" Type="http://schemas.openxmlformats.org/officeDocument/2006/relationships/image" Target="../media/image310.png"/><Relationship Id="rId10" Type="http://schemas.openxmlformats.org/officeDocument/2006/relationships/image" Target="../media/image279.png"/><Relationship Id="rId4" Type="http://schemas.openxmlformats.org/officeDocument/2006/relationships/image" Target="../media/image2220.png"/><Relationship Id="rId9" Type="http://schemas.openxmlformats.org/officeDocument/2006/relationships/image" Target="../media/image278.png"/><Relationship Id="rId14" Type="http://schemas.openxmlformats.org/officeDocument/2006/relationships/image" Target="../media/image309.pn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1.png"/><Relationship Id="rId7" Type="http://schemas.openxmlformats.org/officeDocument/2006/relationships/image" Target="../media/image25.png"/><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14.png"/><Relationship Id="rId9" Type="http://schemas.openxmlformats.org/officeDocument/2006/relationships/image" Target="../media/image27.png"/></Relationships>
</file>

<file path=ppt/slides/_rels/slide70.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311.png"/><Relationship Id="rId3" Type="http://schemas.openxmlformats.org/officeDocument/2006/relationships/image" Target="../media/image2210.png"/><Relationship Id="rId7" Type="http://schemas.openxmlformats.org/officeDocument/2006/relationships/image" Target="../media/image2250.png"/><Relationship Id="rId12" Type="http://schemas.openxmlformats.org/officeDocument/2006/relationships/image" Target="../media/image298.png"/><Relationship Id="rId17" Type="http://schemas.openxmlformats.org/officeDocument/2006/relationships/image" Target="../media/image314.png"/><Relationship Id="rId2" Type="http://schemas.openxmlformats.org/officeDocument/2006/relationships/image" Target="../media/image277.png"/><Relationship Id="rId16" Type="http://schemas.openxmlformats.org/officeDocument/2006/relationships/image" Target="../media/image310.png"/><Relationship Id="rId1" Type="http://schemas.openxmlformats.org/officeDocument/2006/relationships/slideLayout" Target="../slideLayouts/slideLayout2.xml"/><Relationship Id="rId6" Type="http://schemas.openxmlformats.org/officeDocument/2006/relationships/image" Target="../media/image2240.png"/><Relationship Id="rId11" Type="http://schemas.openxmlformats.org/officeDocument/2006/relationships/image" Target="../media/image305.png"/><Relationship Id="rId5" Type="http://schemas.openxmlformats.org/officeDocument/2006/relationships/image" Target="../media/image2230.png"/><Relationship Id="rId15" Type="http://schemas.openxmlformats.org/officeDocument/2006/relationships/image" Target="../media/image313.png"/><Relationship Id="rId10" Type="http://schemas.openxmlformats.org/officeDocument/2006/relationships/image" Target="../media/image279.png"/><Relationship Id="rId4" Type="http://schemas.openxmlformats.org/officeDocument/2006/relationships/image" Target="../media/image2220.png"/><Relationship Id="rId9" Type="http://schemas.openxmlformats.org/officeDocument/2006/relationships/image" Target="../media/image278.png"/><Relationship Id="rId14" Type="http://schemas.openxmlformats.org/officeDocument/2006/relationships/image" Target="../media/image312.png"/></Relationships>
</file>

<file path=ppt/slides/_rels/slide7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310.png"/><Relationship Id="rId3" Type="http://schemas.openxmlformats.org/officeDocument/2006/relationships/image" Target="../media/image2210.png"/><Relationship Id="rId7" Type="http://schemas.openxmlformats.org/officeDocument/2006/relationships/image" Target="../media/image2250.png"/><Relationship Id="rId12" Type="http://schemas.openxmlformats.org/officeDocument/2006/relationships/image" Target="../media/image298.png"/><Relationship Id="rId2" Type="http://schemas.openxmlformats.org/officeDocument/2006/relationships/image" Target="../media/image277.png"/><Relationship Id="rId16" Type="http://schemas.openxmlformats.org/officeDocument/2006/relationships/image" Target="../media/image318.png"/><Relationship Id="rId1" Type="http://schemas.openxmlformats.org/officeDocument/2006/relationships/slideLayout" Target="../slideLayouts/slideLayout2.xml"/><Relationship Id="rId6" Type="http://schemas.openxmlformats.org/officeDocument/2006/relationships/image" Target="../media/image2240.png"/><Relationship Id="rId11" Type="http://schemas.openxmlformats.org/officeDocument/2006/relationships/image" Target="../media/image305.png"/><Relationship Id="rId5" Type="http://schemas.openxmlformats.org/officeDocument/2006/relationships/image" Target="../media/image2230.png"/><Relationship Id="rId15" Type="http://schemas.openxmlformats.org/officeDocument/2006/relationships/image" Target="../media/image317.png"/><Relationship Id="rId4" Type="http://schemas.openxmlformats.org/officeDocument/2006/relationships/image" Target="../media/image2220.png"/><Relationship Id="rId9" Type="http://schemas.openxmlformats.org/officeDocument/2006/relationships/image" Target="../media/image315.png"/><Relationship Id="rId14" Type="http://schemas.openxmlformats.org/officeDocument/2006/relationships/image" Target="../media/image316.png"/></Relationships>
</file>

<file path=ppt/slides/_rels/slide72.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310.png"/><Relationship Id="rId18" Type="http://schemas.openxmlformats.org/officeDocument/2006/relationships/image" Target="../media/image320.png"/><Relationship Id="rId3" Type="http://schemas.openxmlformats.org/officeDocument/2006/relationships/image" Target="../media/image2210.png"/><Relationship Id="rId21" Type="http://schemas.openxmlformats.org/officeDocument/2006/relationships/image" Target="../media/image323.png"/><Relationship Id="rId7" Type="http://schemas.openxmlformats.org/officeDocument/2006/relationships/image" Target="../media/image2250.png"/><Relationship Id="rId12" Type="http://schemas.openxmlformats.org/officeDocument/2006/relationships/image" Target="../media/image298.png"/><Relationship Id="rId17" Type="http://schemas.openxmlformats.org/officeDocument/2006/relationships/image" Target="../media/image319.png"/><Relationship Id="rId2" Type="http://schemas.openxmlformats.org/officeDocument/2006/relationships/image" Target="../media/image277.png"/><Relationship Id="rId16" Type="http://schemas.openxmlformats.org/officeDocument/2006/relationships/image" Target="../media/image318.png"/><Relationship Id="rId20" Type="http://schemas.openxmlformats.org/officeDocument/2006/relationships/image" Target="../media/image322.png"/><Relationship Id="rId1" Type="http://schemas.openxmlformats.org/officeDocument/2006/relationships/slideLayout" Target="../slideLayouts/slideLayout2.xml"/><Relationship Id="rId6" Type="http://schemas.openxmlformats.org/officeDocument/2006/relationships/image" Target="../media/image2240.png"/><Relationship Id="rId11" Type="http://schemas.openxmlformats.org/officeDocument/2006/relationships/image" Target="../media/image305.png"/><Relationship Id="rId24" Type="http://schemas.openxmlformats.org/officeDocument/2006/relationships/image" Target="../media/image326.png"/><Relationship Id="rId5" Type="http://schemas.openxmlformats.org/officeDocument/2006/relationships/image" Target="../media/image2230.png"/><Relationship Id="rId15" Type="http://schemas.openxmlformats.org/officeDocument/2006/relationships/image" Target="../media/image317.png"/><Relationship Id="rId23" Type="http://schemas.openxmlformats.org/officeDocument/2006/relationships/image" Target="../media/image325.png"/><Relationship Id="rId19" Type="http://schemas.openxmlformats.org/officeDocument/2006/relationships/image" Target="../media/image321.png"/><Relationship Id="rId4" Type="http://schemas.openxmlformats.org/officeDocument/2006/relationships/image" Target="../media/image2220.png"/><Relationship Id="rId9" Type="http://schemas.openxmlformats.org/officeDocument/2006/relationships/image" Target="../media/image315.png"/><Relationship Id="rId14" Type="http://schemas.openxmlformats.org/officeDocument/2006/relationships/image" Target="../media/image316.png"/><Relationship Id="rId22" Type="http://schemas.openxmlformats.org/officeDocument/2006/relationships/image" Target="../media/image324.png"/></Relationships>
</file>

<file path=ppt/slides/_rels/slide73.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310.png"/><Relationship Id="rId18" Type="http://schemas.openxmlformats.org/officeDocument/2006/relationships/image" Target="../media/image328.png"/><Relationship Id="rId3" Type="http://schemas.openxmlformats.org/officeDocument/2006/relationships/image" Target="../media/image2210.png"/><Relationship Id="rId21" Type="http://schemas.openxmlformats.org/officeDocument/2006/relationships/image" Target="../media/image330.png"/><Relationship Id="rId7" Type="http://schemas.openxmlformats.org/officeDocument/2006/relationships/image" Target="../media/image2250.png"/><Relationship Id="rId12" Type="http://schemas.openxmlformats.org/officeDocument/2006/relationships/image" Target="../media/image298.png"/><Relationship Id="rId17" Type="http://schemas.openxmlformats.org/officeDocument/2006/relationships/image" Target="../media/image327.png"/><Relationship Id="rId2" Type="http://schemas.openxmlformats.org/officeDocument/2006/relationships/image" Target="../media/image277.png"/><Relationship Id="rId16" Type="http://schemas.openxmlformats.org/officeDocument/2006/relationships/image" Target="../media/image318.png"/><Relationship Id="rId20" Type="http://schemas.openxmlformats.org/officeDocument/2006/relationships/image" Target="../media/image329.png"/><Relationship Id="rId1" Type="http://schemas.openxmlformats.org/officeDocument/2006/relationships/slideLayout" Target="../slideLayouts/slideLayout2.xml"/><Relationship Id="rId6" Type="http://schemas.openxmlformats.org/officeDocument/2006/relationships/image" Target="../media/image2240.png"/><Relationship Id="rId11" Type="http://schemas.openxmlformats.org/officeDocument/2006/relationships/image" Target="../media/image305.png"/><Relationship Id="rId24" Type="http://schemas.openxmlformats.org/officeDocument/2006/relationships/image" Target="../media/image326.png"/><Relationship Id="rId5" Type="http://schemas.openxmlformats.org/officeDocument/2006/relationships/image" Target="../media/image2230.png"/><Relationship Id="rId15" Type="http://schemas.openxmlformats.org/officeDocument/2006/relationships/image" Target="../media/image317.png"/><Relationship Id="rId23" Type="http://schemas.openxmlformats.org/officeDocument/2006/relationships/image" Target="../media/image332.png"/><Relationship Id="rId19" Type="http://schemas.openxmlformats.org/officeDocument/2006/relationships/image" Target="../media/image322.png"/><Relationship Id="rId4" Type="http://schemas.openxmlformats.org/officeDocument/2006/relationships/image" Target="../media/image2220.png"/><Relationship Id="rId9" Type="http://schemas.openxmlformats.org/officeDocument/2006/relationships/image" Target="../media/image315.png"/><Relationship Id="rId14" Type="http://schemas.openxmlformats.org/officeDocument/2006/relationships/image" Target="../media/image316.png"/><Relationship Id="rId22" Type="http://schemas.openxmlformats.org/officeDocument/2006/relationships/image" Target="../media/image331.png"/></Relationships>
</file>

<file path=ppt/slides/_rels/slide74.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310.png"/><Relationship Id="rId18" Type="http://schemas.openxmlformats.org/officeDocument/2006/relationships/image" Target="../media/image334.png"/><Relationship Id="rId3" Type="http://schemas.openxmlformats.org/officeDocument/2006/relationships/image" Target="../media/image2210.png"/><Relationship Id="rId21" Type="http://schemas.openxmlformats.org/officeDocument/2006/relationships/image" Target="../media/image336.png"/><Relationship Id="rId7" Type="http://schemas.openxmlformats.org/officeDocument/2006/relationships/image" Target="../media/image2250.png"/><Relationship Id="rId12" Type="http://schemas.openxmlformats.org/officeDocument/2006/relationships/image" Target="../media/image298.png"/><Relationship Id="rId17" Type="http://schemas.openxmlformats.org/officeDocument/2006/relationships/image" Target="../media/image333.png"/><Relationship Id="rId2" Type="http://schemas.openxmlformats.org/officeDocument/2006/relationships/image" Target="../media/image277.png"/><Relationship Id="rId16" Type="http://schemas.openxmlformats.org/officeDocument/2006/relationships/image" Target="../media/image318.png"/><Relationship Id="rId20" Type="http://schemas.openxmlformats.org/officeDocument/2006/relationships/image" Target="../media/image335.png"/><Relationship Id="rId1" Type="http://schemas.openxmlformats.org/officeDocument/2006/relationships/slideLayout" Target="../slideLayouts/slideLayout2.xml"/><Relationship Id="rId6" Type="http://schemas.openxmlformats.org/officeDocument/2006/relationships/image" Target="../media/image2240.png"/><Relationship Id="rId11" Type="http://schemas.openxmlformats.org/officeDocument/2006/relationships/image" Target="../media/image305.png"/><Relationship Id="rId5" Type="http://schemas.openxmlformats.org/officeDocument/2006/relationships/image" Target="../media/image2230.png"/><Relationship Id="rId15" Type="http://schemas.openxmlformats.org/officeDocument/2006/relationships/image" Target="../media/image317.png"/><Relationship Id="rId19" Type="http://schemas.openxmlformats.org/officeDocument/2006/relationships/image" Target="../media/image326.png"/><Relationship Id="rId4" Type="http://schemas.openxmlformats.org/officeDocument/2006/relationships/image" Target="../media/image2220.png"/><Relationship Id="rId9" Type="http://schemas.openxmlformats.org/officeDocument/2006/relationships/image" Target="../media/image315.png"/><Relationship Id="rId14" Type="http://schemas.openxmlformats.org/officeDocument/2006/relationships/image" Target="../media/image316.png"/><Relationship Id="rId22" Type="http://schemas.openxmlformats.org/officeDocument/2006/relationships/image" Target="../media/image337.png"/></Relationships>
</file>

<file path=ppt/slides/_rels/slide75.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343.png"/><Relationship Id="rId3" Type="http://schemas.openxmlformats.org/officeDocument/2006/relationships/image" Target="../media/image2210.png"/><Relationship Id="rId7" Type="http://schemas.openxmlformats.org/officeDocument/2006/relationships/image" Target="../media/image2250.png"/><Relationship Id="rId12" Type="http://schemas.openxmlformats.org/officeDocument/2006/relationships/image" Target="../media/image342.png"/><Relationship Id="rId16" Type="http://schemas.openxmlformats.org/officeDocument/2006/relationships/image" Target="../media/image346.png"/><Relationship Id="rId1" Type="http://schemas.openxmlformats.org/officeDocument/2006/relationships/slideLayout" Target="../slideLayouts/slideLayout2.xml"/><Relationship Id="rId6" Type="http://schemas.openxmlformats.org/officeDocument/2006/relationships/image" Target="../media/image2240.png"/><Relationship Id="rId11" Type="http://schemas.openxmlformats.org/officeDocument/2006/relationships/image" Target="../media/image341.png"/><Relationship Id="rId5" Type="http://schemas.openxmlformats.org/officeDocument/2006/relationships/image" Target="../media/image2230.png"/><Relationship Id="rId15" Type="http://schemas.openxmlformats.org/officeDocument/2006/relationships/image" Target="../media/image345.png"/><Relationship Id="rId10" Type="http://schemas.openxmlformats.org/officeDocument/2006/relationships/image" Target="../media/image339.png"/><Relationship Id="rId4" Type="http://schemas.openxmlformats.org/officeDocument/2006/relationships/image" Target="../media/image2220.png"/><Relationship Id="rId9" Type="http://schemas.openxmlformats.org/officeDocument/2006/relationships/image" Target="../media/image338.png"/><Relationship Id="rId14" Type="http://schemas.openxmlformats.org/officeDocument/2006/relationships/image" Target="../media/image344.png"/></Relationships>
</file>

<file path=ppt/slides/_rels/slide76.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349.png"/><Relationship Id="rId3" Type="http://schemas.openxmlformats.org/officeDocument/2006/relationships/image" Target="../media/image2210.png"/><Relationship Id="rId7" Type="http://schemas.openxmlformats.org/officeDocument/2006/relationships/image" Target="../media/image2250.png"/><Relationship Id="rId12" Type="http://schemas.openxmlformats.org/officeDocument/2006/relationships/image" Target="../media/image348.png"/><Relationship Id="rId17" Type="http://schemas.openxmlformats.org/officeDocument/2006/relationships/image" Target="../media/image352.png"/><Relationship Id="rId16" Type="http://schemas.openxmlformats.org/officeDocument/2006/relationships/image" Target="../media/image346.png"/><Relationship Id="rId1" Type="http://schemas.openxmlformats.org/officeDocument/2006/relationships/slideLayout" Target="../slideLayouts/slideLayout2.xml"/><Relationship Id="rId6" Type="http://schemas.openxmlformats.org/officeDocument/2006/relationships/image" Target="../media/image2240.png"/><Relationship Id="rId11" Type="http://schemas.openxmlformats.org/officeDocument/2006/relationships/image" Target="../media/image347.png"/><Relationship Id="rId5" Type="http://schemas.openxmlformats.org/officeDocument/2006/relationships/image" Target="../media/image2230.png"/><Relationship Id="rId15" Type="http://schemas.openxmlformats.org/officeDocument/2006/relationships/image" Target="../media/image351.png"/><Relationship Id="rId10" Type="http://schemas.openxmlformats.org/officeDocument/2006/relationships/image" Target="../media/image339.png"/><Relationship Id="rId4" Type="http://schemas.openxmlformats.org/officeDocument/2006/relationships/image" Target="../media/image2220.png"/><Relationship Id="rId9" Type="http://schemas.openxmlformats.org/officeDocument/2006/relationships/image" Target="../media/image338.png"/><Relationship Id="rId14" Type="http://schemas.openxmlformats.org/officeDocument/2006/relationships/image" Target="../media/image350.png"/></Relationships>
</file>

<file path=ppt/slides/_rels/slide77.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354.png"/><Relationship Id="rId3" Type="http://schemas.openxmlformats.org/officeDocument/2006/relationships/image" Target="../media/image2210.png"/><Relationship Id="rId7" Type="http://schemas.openxmlformats.org/officeDocument/2006/relationships/image" Target="../media/image2250.png"/><Relationship Id="rId12" Type="http://schemas.openxmlformats.org/officeDocument/2006/relationships/image" Target="../media/image353.png"/><Relationship Id="rId1" Type="http://schemas.openxmlformats.org/officeDocument/2006/relationships/slideLayout" Target="../slideLayouts/slideLayout2.xml"/><Relationship Id="rId6" Type="http://schemas.openxmlformats.org/officeDocument/2006/relationships/image" Target="../media/image2240.png"/><Relationship Id="rId11" Type="http://schemas.openxmlformats.org/officeDocument/2006/relationships/image" Target="../media/image352.png"/><Relationship Id="rId5" Type="http://schemas.openxmlformats.org/officeDocument/2006/relationships/image" Target="../media/image2230.png"/><Relationship Id="rId15" Type="http://schemas.openxmlformats.org/officeDocument/2006/relationships/image" Target="../media/image356.png"/><Relationship Id="rId10" Type="http://schemas.openxmlformats.org/officeDocument/2006/relationships/image" Target="../media/image346.png"/><Relationship Id="rId4" Type="http://schemas.openxmlformats.org/officeDocument/2006/relationships/image" Target="../media/image2220.png"/><Relationship Id="rId9" Type="http://schemas.openxmlformats.org/officeDocument/2006/relationships/image" Target="../media/image338.png"/><Relationship Id="rId14" Type="http://schemas.openxmlformats.org/officeDocument/2006/relationships/image" Target="../media/image355.png"/></Relationships>
</file>

<file path=ppt/slides/_rels/slide78.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359.png"/><Relationship Id="rId3" Type="http://schemas.openxmlformats.org/officeDocument/2006/relationships/image" Target="../media/image2210.png"/><Relationship Id="rId7" Type="http://schemas.openxmlformats.org/officeDocument/2006/relationships/image" Target="../media/image2250.png"/><Relationship Id="rId12" Type="http://schemas.openxmlformats.org/officeDocument/2006/relationships/image" Target="../media/image358.png"/><Relationship Id="rId16" Type="http://schemas.openxmlformats.org/officeDocument/2006/relationships/image" Target="../media/image362.png"/><Relationship Id="rId1" Type="http://schemas.openxmlformats.org/officeDocument/2006/relationships/slideLayout" Target="../slideLayouts/slideLayout2.xml"/><Relationship Id="rId6" Type="http://schemas.openxmlformats.org/officeDocument/2006/relationships/image" Target="../media/image2240.png"/><Relationship Id="rId11" Type="http://schemas.openxmlformats.org/officeDocument/2006/relationships/image" Target="../media/image357.png"/><Relationship Id="rId5" Type="http://schemas.openxmlformats.org/officeDocument/2006/relationships/image" Target="../media/image2230.png"/><Relationship Id="rId15" Type="http://schemas.openxmlformats.org/officeDocument/2006/relationships/image" Target="../media/image361.png"/><Relationship Id="rId10" Type="http://schemas.openxmlformats.org/officeDocument/2006/relationships/image" Target="../media/image356.png"/><Relationship Id="rId4" Type="http://schemas.openxmlformats.org/officeDocument/2006/relationships/image" Target="../media/image2220.png"/><Relationship Id="rId9" Type="http://schemas.openxmlformats.org/officeDocument/2006/relationships/image" Target="../media/image338.png"/><Relationship Id="rId14" Type="http://schemas.openxmlformats.org/officeDocument/2006/relationships/image" Target="../media/image360.png"/></Relationships>
</file>

<file path=ppt/slides/_rels/slide79.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364.png"/><Relationship Id="rId18" Type="http://schemas.openxmlformats.org/officeDocument/2006/relationships/image" Target="../media/image369.png"/><Relationship Id="rId3" Type="http://schemas.openxmlformats.org/officeDocument/2006/relationships/image" Target="../media/image2210.png"/><Relationship Id="rId7" Type="http://schemas.openxmlformats.org/officeDocument/2006/relationships/image" Target="../media/image2250.png"/><Relationship Id="rId12" Type="http://schemas.openxmlformats.org/officeDocument/2006/relationships/image" Target="../media/image363.png"/><Relationship Id="rId17" Type="http://schemas.openxmlformats.org/officeDocument/2006/relationships/image" Target="../media/image368.png"/><Relationship Id="rId16" Type="http://schemas.openxmlformats.org/officeDocument/2006/relationships/image" Target="../media/image367.png"/><Relationship Id="rId1" Type="http://schemas.openxmlformats.org/officeDocument/2006/relationships/slideLayout" Target="../slideLayouts/slideLayout2.xml"/><Relationship Id="rId6" Type="http://schemas.openxmlformats.org/officeDocument/2006/relationships/image" Target="../media/image2240.png"/><Relationship Id="rId11" Type="http://schemas.openxmlformats.org/officeDocument/2006/relationships/image" Target="../media/image362.png"/><Relationship Id="rId5" Type="http://schemas.openxmlformats.org/officeDocument/2006/relationships/image" Target="../media/image2230.png"/><Relationship Id="rId15" Type="http://schemas.openxmlformats.org/officeDocument/2006/relationships/image" Target="../media/image366.png"/><Relationship Id="rId10" Type="http://schemas.openxmlformats.org/officeDocument/2006/relationships/image" Target="../media/image356.png"/><Relationship Id="rId4" Type="http://schemas.openxmlformats.org/officeDocument/2006/relationships/image" Target="../media/image2220.png"/><Relationship Id="rId9" Type="http://schemas.openxmlformats.org/officeDocument/2006/relationships/image" Target="../media/image338.png"/><Relationship Id="rId14" Type="http://schemas.openxmlformats.org/officeDocument/2006/relationships/image" Target="../media/image365.png"/></Relationships>
</file>

<file path=ppt/slides/_rels/slide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80.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370.png"/><Relationship Id="rId3" Type="http://schemas.openxmlformats.org/officeDocument/2006/relationships/image" Target="../media/image2210.png"/><Relationship Id="rId7" Type="http://schemas.openxmlformats.org/officeDocument/2006/relationships/image" Target="../media/image2250.png"/><Relationship Id="rId12" Type="http://schemas.openxmlformats.org/officeDocument/2006/relationships/image" Target="../media/image369.png"/><Relationship Id="rId16" Type="http://schemas.openxmlformats.org/officeDocument/2006/relationships/image" Target="../media/image373.png"/><Relationship Id="rId1" Type="http://schemas.openxmlformats.org/officeDocument/2006/relationships/slideLayout" Target="../slideLayouts/slideLayout2.xml"/><Relationship Id="rId6" Type="http://schemas.openxmlformats.org/officeDocument/2006/relationships/image" Target="../media/image2240.png"/><Relationship Id="rId11" Type="http://schemas.openxmlformats.org/officeDocument/2006/relationships/image" Target="../media/image362.png"/><Relationship Id="rId5" Type="http://schemas.openxmlformats.org/officeDocument/2006/relationships/image" Target="../media/image2230.png"/><Relationship Id="rId15" Type="http://schemas.openxmlformats.org/officeDocument/2006/relationships/image" Target="../media/image372.png"/><Relationship Id="rId10" Type="http://schemas.openxmlformats.org/officeDocument/2006/relationships/image" Target="../media/image356.png"/><Relationship Id="rId4" Type="http://schemas.openxmlformats.org/officeDocument/2006/relationships/image" Target="../media/image2220.png"/><Relationship Id="rId9" Type="http://schemas.openxmlformats.org/officeDocument/2006/relationships/image" Target="../media/image338.png"/><Relationship Id="rId14" Type="http://schemas.openxmlformats.org/officeDocument/2006/relationships/image" Target="../media/image371.png"/></Relationships>
</file>

<file path=ppt/slides/_rels/slide8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370.png"/><Relationship Id="rId18" Type="http://schemas.openxmlformats.org/officeDocument/2006/relationships/image" Target="../media/image377.png"/><Relationship Id="rId3" Type="http://schemas.openxmlformats.org/officeDocument/2006/relationships/image" Target="../media/image2210.png"/><Relationship Id="rId7" Type="http://schemas.openxmlformats.org/officeDocument/2006/relationships/image" Target="../media/image2250.png"/><Relationship Id="rId12" Type="http://schemas.openxmlformats.org/officeDocument/2006/relationships/image" Target="../media/image369.png"/><Relationship Id="rId17" Type="http://schemas.openxmlformats.org/officeDocument/2006/relationships/image" Target="../media/image376.png"/><Relationship Id="rId16" Type="http://schemas.openxmlformats.org/officeDocument/2006/relationships/image" Target="../media/image375.png"/><Relationship Id="rId20" Type="http://schemas.openxmlformats.org/officeDocument/2006/relationships/image" Target="../media/image379.png"/><Relationship Id="rId1" Type="http://schemas.openxmlformats.org/officeDocument/2006/relationships/slideLayout" Target="../slideLayouts/slideLayout2.xml"/><Relationship Id="rId6" Type="http://schemas.openxmlformats.org/officeDocument/2006/relationships/image" Target="../media/image2240.png"/><Relationship Id="rId11" Type="http://schemas.openxmlformats.org/officeDocument/2006/relationships/image" Target="../media/image362.png"/><Relationship Id="rId5" Type="http://schemas.openxmlformats.org/officeDocument/2006/relationships/image" Target="../media/image2230.png"/><Relationship Id="rId15" Type="http://schemas.openxmlformats.org/officeDocument/2006/relationships/image" Target="../media/image374.png"/><Relationship Id="rId10" Type="http://schemas.openxmlformats.org/officeDocument/2006/relationships/image" Target="../media/image356.png"/><Relationship Id="rId19" Type="http://schemas.openxmlformats.org/officeDocument/2006/relationships/image" Target="../media/image378.png"/><Relationship Id="rId4" Type="http://schemas.openxmlformats.org/officeDocument/2006/relationships/image" Target="../media/image2220.png"/><Relationship Id="rId9" Type="http://schemas.openxmlformats.org/officeDocument/2006/relationships/image" Target="../media/image338.png"/><Relationship Id="rId14" Type="http://schemas.openxmlformats.org/officeDocument/2006/relationships/image" Target="../media/image371.png"/></Relationships>
</file>

<file path=ppt/slides/_rels/slide82.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370.png"/><Relationship Id="rId3" Type="http://schemas.openxmlformats.org/officeDocument/2006/relationships/image" Target="../media/image2210.png"/><Relationship Id="rId7" Type="http://schemas.openxmlformats.org/officeDocument/2006/relationships/image" Target="../media/image2250.png"/><Relationship Id="rId12" Type="http://schemas.openxmlformats.org/officeDocument/2006/relationships/image" Target="../media/image369.png"/><Relationship Id="rId16" Type="http://schemas.openxmlformats.org/officeDocument/2006/relationships/image" Target="../media/image379.png"/><Relationship Id="rId1" Type="http://schemas.openxmlformats.org/officeDocument/2006/relationships/slideLayout" Target="../slideLayouts/slideLayout2.xml"/><Relationship Id="rId6" Type="http://schemas.openxmlformats.org/officeDocument/2006/relationships/image" Target="../media/image2240.png"/><Relationship Id="rId11" Type="http://schemas.openxmlformats.org/officeDocument/2006/relationships/image" Target="../media/image362.png"/><Relationship Id="rId5" Type="http://schemas.openxmlformats.org/officeDocument/2006/relationships/image" Target="../media/image2230.png"/><Relationship Id="rId15" Type="http://schemas.openxmlformats.org/officeDocument/2006/relationships/image" Target="../media/image374.png"/><Relationship Id="rId10" Type="http://schemas.openxmlformats.org/officeDocument/2006/relationships/image" Target="../media/image356.png"/><Relationship Id="rId4" Type="http://schemas.openxmlformats.org/officeDocument/2006/relationships/image" Target="../media/image2220.png"/><Relationship Id="rId14" Type="http://schemas.openxmlformats.org/officeDocument/2006/relationships/image" Target="../media/image371.png"/></Relationships>
</file>

<file path=ppt/slides/_rels/slide83.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370.png"/><Relationship Id="rId18" Type="http://schemas.openxmlformats.org/officeDocument/2006/relationships/image" Target="../media/image381.png"/><Relationship Id="rId26" Type="http://schemas.openxmlformats.org/officeDocument/2006/relationships/image" Target="../media/image389.png"/><Relationship Id="rId3" Type="http://schemas.openxmlformats.org/officeDocument/2006/relationships/image" Target="../media/image2210.png"/><Relationship Id="rId21" Type="http://schemas.openxmlformats.org/officeDocument/2006/relationships/image" Target="../media/image384.png"/><Relationship Id="rId7" Type="http://schemas.openxmlformats.org/officeDocument/2006/relationships/image" Target="../media/image2250.png"/><Relationship Id="rId12" Type="http://schemas.openxmlformats.org/officeDocument/2006/relationships/image" Target="../media/image369.png"/><Relationship Id="rId17" Type="http://schemas.openxmlformats.org/officeDocument/2006/relationships/image" Target="../media/image380.png"/><Relationship Id="rId25" Type="http://schemas.openxmlformats.org/officeDocument/2006/relationships/image" Target="../media/image388.png"/><Relationship Id="rId16" Type="http://schemas.openxmlformats.org/officeDocument/2006/relationships/image" Target="../media/image379.png"/><Relationship Id="rId20" Type="http://schemas.openxmlformats.org/officeDocument/2006/relationships/image" Target="../media/image383.png"/><Relationship Id="rId1" Type="http://schemas.openxmlformats.org/officeDocument/2006/relationships/slideLayout" Target="../slideLayouts/slideLayout2.xml"/><Relationship Id="rId6" Type="http://schemas.openxmlformats.org/officeDocument/2006/relationships/image" Target="../media/image2240.png"/><Relationship Id="rId11" Type="http://schemas.openxmlformats.org/officeDocument/2006/relationships/image" Target="../media/image362.png"/><Relationship Id="rId24" Type="http://schemas.openxmlformats.org/officeDocument/2006/relationships/image" Target="../media/image387.png"/><Relationship Id="rId5" Type="http://schemas.openxmlformats.org/officeDocument/2006/relationships/image" Target="../media/image2230.png"/><Relationship Id="rId15" Type="http://schemas.openxmlformats.org/officeDocument/2006/relationships/image" Target="../media/image374.png"/><Relationship Id="rId23" Type="http://schemas.openxmlformats.org/officeDocument/2006/relationships/image" Target="../media/image386.png"/><Relationship Id="rId10" Type="http://schemas.openxmlformats.org/officeDocument/2006/relationships/image" Target="../media/image356.png"/><Relationship Id="rId19" Type="http://schemas.openxmlformats.org/officeDocument/2006/relationships/image" Target="../media/image382.png"/><Relationship Id="rId4" Type="http://schemas.openxmlformats.org/officeDocument/2006/relationships/image" Target="../media/image2220.png"/><Relationship Id="rId14" Type="http://schemas.openxmlformats.org/officeDocument/2006/relationships/image" Target="../media/image371.png"/><Relationship Id="rId22" Type="http://schemas.openxmlformats.org/officeDocument/2006/relationships/image" Target="../media/image385.png"/></Relationships>
</file>

<file path=ppt/slides/_rels/slide84.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370.png"/><Relationship Id="rId18" Type="http://schemas.openxmlformats.org/officeDocument/2006/relationships/image" Target="../media/image390.png"/><Relationship Id="rId3" Type="http://schemas.openxmlformats.org/officeDocument/2006/relationships/image" Target="../media/image2210.png"/><Relationship Id="rId21" Type="http://schemas.openxmlformats.org/officeDocument/2006/relationships/image" Target="../media/image393.png"/><Relationship Id="rId7" Type="http://schemas.openxmlformats.org/officeDocument/2006/relationships/image" Target="../media/image2250.png"/><Relationship Id="rId12" Type="http://schemas.openxmlformats.org/officeDocument/2006/relationships/image" Target="../media/image369.png"/><Relationship Id="rId17" Type="http://schemas.openxmlformats.org/officeDocument/2006/relationships/image" Target="../media/image389.png"/><Relationship Id="rId16" Type="http://schemas.openxmlformats.org/officeDocument/2006/relationships/image" Target="../media/image379.png"/><Relationship Id="rId20" Type="http://schemas.openxmlformats.org/officeDocument/2006/relationships/image" Target="../media/image392.png"/><Relationship Id="rId1" Type="http://schemas.openxmlformats.org/officeDocument/2006/relationships/slideLayout" Target="../slideLayouts/slideLayout2.xml"/><Relationship Id="rId6" Type="http://schemas.openxmlformats.org/officeDocument/2006/relationships/image" Target="../media/image2240.png"/><Relationship Id="rId11" Type="http://schemas.openxmlformats.org/officeDocument/2006/relationships/image" Target="../media/image362.png"/><Relationship Id="rId5" Type="http://schemas.openxmlformats.org/officeDocument/2006/relationships/image" Target="../media/image2230.png"/><Relationship Id="rId15" Type="http://schemas.openxmlformats.org/officeDocument/2006/relationships/image" Target="../media/image374.png"/><Relationship Id="rId10" Type="http://schemas.openxmlformats.org/officeDocument/2006/relationships/image" Target="../media/image356.png"/><Relationship Id="rId19" Type="http://schemas.openxmlformats.org/officeDocument/2006/relationships/image" Target="../media/image391.png"/><Relationship Id="rId4" Type="http://schemas.openxmlformats.org/officeDocument/2006/relationships/image" Target="../media/image2220.png"/><Relationship Id="rId14" Type="http://schemas.openxmlformats.org/officeDocument/2006/relationships/image" Target="../media/image371.png"/><Relationship Id="rId22" Type="http://schemas.openxmlformats.org/officeDocument/2006/relationships/image" Target="../media/image394.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9.png"/><Relationship Id="rId7" Type="http://schemas.openxmlformats.org/officeDocument/2006/relationships/image" Target="../media/image340.png"/><Relationship Id="rId12" Type="http://schemas.openxmlformats.org/officeDocument/2006/relationships/image" Target="../media/image35.pn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9.png"/><Relationship Id="rId5" Type="http://schemas.openxmlformats.org/officeDocument/2006/relationships/image" Target="../media/image31.png"/><Relationship Id="rId10" Type="http://schemas.openxmlformats.org/officeDocument/2006/relationships/image" Target="../media/image38.png"/><Relationship Id="rId4" Type="http://schemas.openxmlformats.org/officeDocument/2006/relationships/image" Target="../media/image30.png"/><Relationship Id="rId9"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5831" y="2743200"/>
            <a:ext cx="7604967" cy="120032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i="1" cap="none" spc="0" dirty="0" smtClean="0">
                <a:ln w="57150">
                  <a:solidFill>
                    <a:schemeClr val="bg2">
                      <a:lumMod val="10000"/>
                    </a:schemeClr>
                  </a:solidFill>
                </a:ln>
                <a:solidFill>
                  <a:srgbClr val="FFFF00"/>
                </a:solidFill>
                <a:effectLst>
                  <a:outerShdw blurRad="50800" dist="39000" dir="5460000" algn="tl">
                    <a:srgbClr val="000000">
                      <a:alpha val="38000"/>
                    </a:srgbClr>
                  </a:outerShdw>
                </a:effectLst>
                <a:latin typeface="Bauhaus 93" panose="04030905020B02020C02" pitchFamily="82" charset="0"/>
                <a:ea typeface="Cambria Math" panose="02040503050406030204" pitchFamily="18" charset="0"/>
              </a:rPr>
              <a:t>Motion in a Circle</a:t>
            </a:r>
            <a:endParaRPr lang="en-US" sz="7200" b="1" i="1" cap="none" spc="0" dirty="0">
              <a:ln w="57150">
                <a:solidFill>
                  <a:schemeClr val="bg2">
                    <a:lumMod val="10000"/>
                  </a:schemeClr>
                </a:solidFill>
              </a:ln>
              <a:solidFill>
                <a:srgbClr val="FFFF00"/>
              </a:solidFill>
              <a:effectLst>
                <a:outerShdw blurRad="50800" dist="39000" dir="5460000" algn="tl">
                  <a:srgbClr val="000000">
                    <a:alpha val="38000"/>
                  </a:srgbClr>
                </a:outerShdw>
              </a:effectLst>
              <a:latin typeface="Bauhaus 93" panose="04030905020B02020C02" pitchFamily="82" charset="0"/>
              <a:ea typeface="Cambria Math" panose="02040503050406030204" pitchFamily="18" charset="0"/>
            </a:endParaRPr>
          </a:p>
        </p:txBody>
      </p:sp>
      <p:pic>
        <p:nvPicPr>
          <p:cNvPr id="1026" name="Picture 2" descr="http://astarmathsandphysics.com/gcse-physics-notes/gcse-physics-notes-motion-in-a-circle-html-m3278a5a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670" y="432373"/>
            <a:ext cx="4304644" cy="23108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schoolphysics.co.uk/age14-16/Mechanics/Circular%20motion/text/Circular_motion/images/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977176"/>
            <a:ext cx="2874067" cy="24807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image.shutterstock.com/display_pic_with_logo/148216/107412005/stock-photo-sydney-luna-park-attraction-wheel-at-sunset-illuminated-with-lights-in-motion-segment-of-circle-107412005.jpg"/>
          <p:cNvPicPr>
            <a:picLocks noChangeAspect="1" noChangeArrowheads="1"/>
          </p:cNvPicPr>
          <p:nvPr/>
        </p:nvPicPr>
        <p:blipFill rotWithShape="1">
          <a:blip r:embed="rId4">
            <a:extLst>
              <a:ext uri="{28A0092B-C50C-407E-A947-70E740481C1C}">
                <a14:useLocalDpi xmlns:a14="http://schemas.microsoft.com/office/drawing/2010/main" val="0"/>
              </a:ext>
            </a:extLst>
          </a:blip>
          <a:srcRect b="4950"/>
          <a:stretch/>
        </p:blipFill>
        <p:spPr bwMode="auto">
          <a:xfrm>
            <a:off x="457199" y="3943529"/>
            <a:ext cx="2521647" cy="250333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media-cache-ec0.pinimg.com/236x/5e/4e/e6/5e4ee61bfbfb939a6e091549c649978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0811" y="432373"/>
            <a:ext cx="2870289" cy="231082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cience.larouchepac.com/kepler/newastronomy/part2/9/9-difference-1-1.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364306" y="3977176"/>
            <a:ext cx="2324787" cy="2469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68712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p:cNvSpPr/>
          <p:nvPr/>
        </p:nvSpPr>
        <p:spPr>
          <a:xfrm rot="16200000">
            <a:off x="6395139" y="2678194"/>
            <a:ext cx="109182" cy="12283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rot="20142738">
            <a:off x="5775195" y="3742235"/>
            <a:ext cx="109182" cy="12283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smtClean="0">
                <a:latin typeface="Comic Sans MS" pitchFamily="66" charset="0"/>
              </a:rPr>
              <a:t>Motion in a Circle</a:t>
            </a:r>
            <a:endParaRPr lang="en-GB" dirty="0">
              <a:latin typeface="Comic Sans MS" pitchFamily="66" charset="0"/>
            </a:endParaRPr>
          </a:p>
        </p:txBody>
      </p:sp>
      <p:pic>
        <p:nvPicPr>
          <p:cNvPr id="5" name="Picture 6" descr="http://image.shutterstock.com/display_pic_with_logo/148216/107412005/stock-photo-sydney-luna-park-attraction-wheel-at-sunset-illuminated-with-lights-in-motion-segment-of-circle-10741200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950"/>
          <a:stretch/>
        </p:blipFill>
        <p:spPr bwMode="auto">
          <a:xfrm>
            <a:off x="7746066" y="152400"/>
            <a:ext cx="1170368" cy="1161871"/>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idx="1"/>
          </p:nvPr>
        </p:nvSpPr>
        <p:spPr>
          <a:xfrm>
            <a:off x="228600" y="1600200"/>
            <a:ext cx="3629026" cy="4943475"/>
          </a:xfrm>
        </p:spPr>
        <p:txBody>
          <a:bodyPr>
            <a:normAutofit/>
          </a:bodyPr>
          <a:lstStyle/>
          <a:p>
            <a:pPr marL="0" indent="0" algn="ctr">
              <a:buNone/>
            </a:pPr>
            <a:r>
              <a:rPr lang="en-GB" sz="1400" b="1" dirty="0" smtClean="0">
                <a:latin typeface="Comic Sans MS" pitchFamily="66" charset="0"/>
              </a:rPr>
              <a:t>You can calculate the acceleration of an object moving on a horizontal circular path</a:t>
            </a:r>
            <a:endParaRPr lang="en-GB" sz="1400" dirty="0" smtClean="0">
              <a:latin typeface="Comic Sans MS" pitchFamily="66" charset="0"/>
            </a:endParaRPr>
          </a:p>
          <a:p>
            <a:pPr marL="0" indent="0" algn="ctr">
              <a:buNone/>
            </a:pPr>
            <a:endParaRPr lang="en-US" sz="1400" b="1" dirty="0">
              <a:latin typeface="Comic Sans MS" pitchFamily="66" charset="0"/>
            </a:endParaRPr>
          </a:p>
          <a:p>
            <a:pPr marL="0" indent="0" algn="ctr">
              <a:buNone/>
            </a:pPr>
            <a:r>
              <a:rPr lang="en-US" sz="1400" dirty="0" smtClean="0">
                <a:latin typeface="Comic Sans MS" pitchFamily="66" charset="0"/>
              </a:rPr>
              <a:t>When an object is moving around a circular path, although the speed may be constant, the velocity is changing (due to the direction changing)</a:t>
            </a:r>
          </a:p>
          <a:p>
            <a:pPr marL="0" indent="0" algn="ctr">
              <a:buNone/>
            </a:pPr>
            <a:endParaRPr lang="en-US" sz="1400" dirty="0">
              <a:latin typeface="Comic Sans MS" pitchFamily="66" charset="0"/>
            </a:endParaRPr>
          </a:p>
          <a:p>
            <a:pPr algn="ctr">
              <a:buFont typeface="Wingdings"/>
              <a:buChar char="à"/>
            </a:pPr>
            <a:r>
              <a:rPr lang="en-US" sz="1400" dirty="0" smtClean="0">
                <a:latin typeface="Comic Sans MS" pitchFamily="66" charset="0"/>
                <a:sym typeface="Wingdings" panose="05000000000000000000" pitchFamily="2" charset="2"/>
              </a:rPr>
              <a:t>Now we can work out the acceleration in the parallel and perpendicular directions…</a:t>
            </a:r>
          </a:p>
          <a:p>
            <a:pPr algn="ctr">
              <a:buFont typeface="Wingdings"/>
              <a:buChar char="à"/>
            </a:pPr>
            <a:endParaRPr lang="en-US" sz="1400" dirty="0">
              <a:latin typeface="Comic Sans MS" pitchFamily="66" charset="0"/>
              <a:sym typeface="Wingdings" panose="05000000000000000000" pitchFamily="2" charset="2"/>
            </a:endParaRPr>
          </a:p>
          <a:p>
            <a:pPr algn="ctr">
              <a:buFont typeface="Wingdings"/>
              <a:buChar char="à"/>
            </a:pPr>
            <a:r>
              <a:rPr lang="en-US" sz="1400" dirty="0" smtClean="0">
                <a:latin typeface="Comic Sans MS" pitchFamily="66" charset="0"/>
                <a:sym typeface="Wingdings" panose="05000000000000000000" pitchFamily="2" charset="2"/>
              </a:rPr>
              <a:t>Remember that:</a:t>
            </a:r>
            <a:endParaRPr lang="en-GB" sz="1400" dirty="0" smtClean="0">
              <a:latin typeface="Comic Sans MS" pitchFamily="66" charset="0"/>
            </a:endParaRPr>
          </a:p>
        </p:txBody>
      </p:sp>
      <p:sp>
        <p:nvSpPr>
          <p:cNvPr id="7" name="Oval 6"/>
          <p:cNvSpPr>
            <a:spLocks noChangeAspect="1"/>
          </p:cNvSpPr>
          <p:nvPr/>
        </p:nvSpPr>
        <p:spPr>
          <a:xfrm>
            <a:off x="4191000" y="1646469"/>
            <a:ext cx="2315931" cy="231593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H="1">
            <a:off x="4343400" y="2971800"/>
            <a:ext cx="3402666" cy="156625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322627" y="2790967"/>
            <a:ext cx="477672" cy="109182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Arc 12"/>
          <p:cNvSpPr/>
          <p:nvPr/>
        </p:nvSpPr>
        <p:spPr>
          <a:xfrm>
            <a:off x="4691431" y="2306824"/>
            <a:ext cx="914400" cy="914400"/>
          </a:xfrm>
          <a:prstGeom prst="arc">
            <a:avLst>
              <a:gd name="adj1" fmla="val 216003"/>
              <a:gd name="adj2" fmla="val 2921931"/>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4" name="TextBox 13"/>
              <p:cNvSpPr txBox="1"/>
              <p:nvPr/>
            </p:nvSpPr>
            <p:spPr>
              <a:xfrm>
                <a:off x="5452692" y="2908834"/>
                <a:ext cx="405560"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i="1" smtClean="0">
                          <a:latin typeface="Cambria Math"/>
                          <a:ea typeface="Cambria Math"/>
                        </a:rPr>
                        <m:t>𝛿𝜃</m:t>
                      </m:r>
                    </m:oMath>
                  </m:oMathPara>
                </a14:m>
                <a:endParaRPr lang="en-GB" sz="1200" dirty="0">
                  <a:latin typeface="Comic Sans MS" panose="030F0702030302020204" pitchFamily="66"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5452692" y="2908834"/>
                <a:ext cx="405560" cy="276999"/>
              </a:xfrm>
              <a:prstGeom prst="rect">
                <a:avLst/>
              </a:prstGeom>
              <a:blipFill rotWithShape="1">
                <a:blip r:embed="rId3"/>
                <a:stretch>
                  <a:fillRect/>
                </a:stretch>
              </a:blipFill>
            </p:spPr>
            <p:txBody>
              <a:bodyPr/>
              <a:lstStyle/>
              <a:p>
                <a:r>
                  <a:rPr lang="en-GB">
                    <a:noFill/>
                  </a:rPr>
                  <a:t> </a:t>
                </a:r>
              </a:p>
            </p:txBody>
          </p:sp>
        </mc:Fallback>
      </mc:AlternateContent>
      <p:sp>
        <p:nvSpPr>
          <p:cNvPr id="15" name="TextBox 14"/>
          <p:cNvSpPr txBox="1"/>
          <p:nvPr/>
        </p:nvSpPr>
        <p:spPr>
          <a:xfrm>
            <a:off x="7606174" y="3040229"/>
            <a:ext cx="271228" cy="307777"/>
          </a:xfrm>
          <a:prstGeom prst="rect">
            <a:avLst/>
          </a:prstGeom>
          <a:noFill/>
        </p:spPr>
        <p:txBody>
          <a:bodyPr wrap="none" rtlCol="0">
            <a:spAutoFit/>
          </a:bodyPr>
          <a:lstStyle/>
          <a:p>
            <a:r>
              <a:rPr lang="en-US" sz="1400" dirty="0" smtClean="0">
                <a:latin typeface="Comic Sans MS" panose="030F0702030302020204" pitchFamily="66" charset="0"/>
              </a:rPr>
              <a:t>v</a:t>
            </a:r>
            <a:endParaRPr lang="en-GB" sz="1400" dirty="0">
              <a:latin typeface="Comic Sans MS" panose="030F0702030302020204" pitchFamily="66" charset="0"/>
            </a:endParaRPr>
          </a:p>
        </p:txBody>
      </p:sp>
      <p:cxnSp>
        <p:nvCxnSpPr>
          <p:cNvPr id="23" name="Straight Connector 22"/>
          <p:cNvCxnSpPr/>
          <p:nvPr/>
        </p:nvCxnSpPr>
        <p:spPr>
          <a:xfrm>
            <a:off x="6517563" y="1502734"/>
            <a:ext cx="0" cy="20383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7607887" y="2934586"/>
            <a:ext cx="142596" cy="175379"/>
            <a:chOff x="7607887" y="2929562"/>
            <a:chExt cx="142596" cy="175379"/>
          </a:xfrm>
        </p:grpSpPr>
        <p:cxnSp>
          <p:nvCxnSpPr>
            <p:cNvPr id="19" name="Straight Connector 18"/>
            <p:cNvCxnSpPr/>
            <p:nvPr/>
          </p:nvCxnSpPr>
          <p:spPr>
            <a:xfrm>
              <a:off x="7607887" y="2929562"/>
              <a:ext cx="142596" cy="511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7676940" y="2976455"/>
              <a:ext cx="63250" cy="12848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rot="17443088">
            <a:off x="6464049" y="1484275"/>
            <a:ext cx="142596" cy="175379"/>
            <a:chOff x="7760287" y="3081962"/>
            <a:chExt cx="142596" cy="175379"/>
          </a:xfrm>
        </p:grpSpPr>
        <p:cxnSp>
          <p:nvCxnSpPr>
            <p:cNvPr id="30" name="Straight Connector 29"/>
            <p:cNvCxnSpPr/>
            <p:nvPr/>
          </p:nvCxnSpPr>
          <p:spPr>
            <a:xfrm>
              <a:off x="7760287" y="3081962"/>
              <a:ext cx="142596" cy="511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7829340" y="3128855"/>
              <a:ext cx="63250" cy="12848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6" name="Straight Connector 35"/>
          <p:cNvCxnSpPr/>
          <p:nvPr/>
        </p:nvCxnSpPr>
        <p:spPr>
          <a:xfrm flipH="1">
            <a:off x="5336275" y="2793241"/>
            <a:ext cx="1182807" cy="45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5295864" y="2768560"/>
            <a:ext cx="104102" cy="9292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Box 38"/>
          <p:cNvSpPr txBox="1"/>
          <p:nvPr/>
        </p:nvSpPr>
        <p:spPr>
          <a:xfrm>
            <a:off x="5731881" y="3881842"/>
            <a:ext cx="296876" cy="276999"/>
          </a:xfrm>
          <a:prstGeom prst="rect">
            <a:avLst/>
          </a:prstGeom>
          <a:noFill/>
        </p:spPr>
        <p:txBody>
          <a:bodyPr wrap="none" rtlCol="0">
            <a:spAutoFit/>
          </a:bodyPr>
          <a:lstStyle/>
          <a:p>
            <a:r>
              <a:rPr lang="en-US" sz="1200" dirty="0" smtClean="0">
                <a:latin typeface="Comic Sans MS" panose="030F0702030302020204" pitchFamily="66" charset="0"/>
              </a:rPr>
              <a:t>A</a:t>
            </a:r>
            <a:endParaRPr lang="en-GB" sz="1200" dirty="0">
              <a:latin typeface="Comic Sans MS" panose="030F0702030302020204" pitchFamily="66" charset="0"/>
            </a:endParaRPr>
          </a:p>
        </p:txBody>
      </p:sp>
      <p:sp>
        <p:nvSpPr>
          <p:cNvPr id="40" name="TextBox 39"/>
          <p:cNvSpPr txBox="1"/>
          <p:nvPr/>
        </p:nvSpPr>
        <p:spPr>
          <a:xfrm>
            <a:off x="6498431" y="2648994"/>
            <a:ext cx="282450" cy="276999"/>
          </a:xfrm>
          <a:prstGeom prst="rect">
            <a:avLst/>
          </a:prstGeom>
          <a:noFill/>
        </p:spPr>
        <p:txBody>
          <a:bodyPr wrap="none" rtlCol="0">
            <a:spAutoFit/>
          </a:bodyPr>
          <a:lstStyle/>
          <a:p>
            <a:r>
              <a:rPr lang="en-US" sz="1200" dirty="0" smtClean="0">
                <a:latin typeface="Comic Sans MS" panose="030F0702030302020204" pitchFamily="66" charset="0"/>
              </a:rPr>
              <a:t>B</a:t>
            </a:r>
            <a:endParaRPr lang="en-GB" sz="1200" dirty="0">
              <a:latin typeface="Comic Sans MS" panose="030F0702030302020204" pitchFamily="66" charset="0"/>
            </a:endParaRPr>
          </a:p>
        </p:txBody>
      </p:sp>
      <p:sp>
        <p:nvSpPr>
          <p:cNvPr id="41" name="TextBox 40"/>
          <p:cNvSpPr txBox="1"/>
          <p:nvPr/>
        </p:nvSpPr>
        <p:spPr>
          <a:xfrm>
            <a:off x="5308800" y="3240397"/>
            <a:ext cx="271228" cy="307777"/>
          </a:xfrm>
          <a:prstGeom prst="rect">
            <a:avLst/>
          </a:prstGeom>
          <a:noFill/>
        </p:spPr>
        <p:txBody>
          <a:bodyPr wrap="none" rtlCol="0">
            <a:spAutoFit/>
          </a:bodyPr>
          <a:lstStyle/>
          <a:p>
            <a:r>
              <a:rPr lang="en-US" sz="1400" dirty="0" smtClean="0">
                <a:latin typeface="Comic Sans MS" panose="030F0702030302020204" pitchFamily="66" charset="0"/>
              </a:rPr>
              <a:t>r</a:t>
            </a:r>
            <a:endParaRPr lang="en-GB" sz="1400" dirty="0">
              <a:latin typeface="Comic Sans MS" panose="030F0702030302020204" pitchFamily="66" charset="0"/>
            </a:endParaRPr>
          </a:p>
        </p:txBody>
      </p:sp>
      <p:sp>
        <p:nvSpPr>
          <p:cNvPr id="42" name="TextBox 41"/>
          <p:cNvSpPr txBox="1"/>
          <p:nvPr/>
        </p:nvSpPr>
        <p:spPr>
          <a:xfrm>
            <a:off x="5740979" y="2519341"/>
            <a:ext cx="271228" cy="307777"/>
          </a:xfrm>
          <a:prstGeom prst="rect">
            <a:avLst/>
          </a:prstGeom>
          <a:noFill/>
        </p:spPr>
        <p:txBody>
          <a:bodyPr wrap="none" rtlCol="0">
            <a:spAutoFit/>
          </a:bodyPr>
          <a:lstStyle/>
          <a:p>
            <a:r>
              <a:rPr lang="en-US" sz="1400" dirty="0" smtClean="0">
                <a:latin typeface="Comic Sans MS" panose="030F0702030302020204" pitchFamily="66" charset="0"/>
              </a:rPr>
              <a:t>r</a:t>
            </a:r>
            <a:endParaRPr lang="en-GB" sz="1400" dirty="0">
              <a:latin typeface="Comic Sans MS" panose="030F0702030302020204" pitchFamily="66" charset="0"/>
            </a:endParaRPr>
          </a:p>
        </p:txBody>
      </p:sp>
      <p:sp>
        <p:nvSpPr>
          <p:cNvPr id="43" name="Arc 42"/>
          <p:cNvSpPr/>
          <p:nvPr/>
        </p:nvSpPr>
        <p:spPr>
          <a:xfrm>
            <a:off x="5938338" y="3348429"/>
            <a:ext cx="914400" cy="914400"/>
          </a:xfrm>
          <a:prstGeom prst="arc">
            <a:avLst>
              <a:gd name="adj1" fmla="val 17149203"/>
              <a:gd name="adj2" fmla="val 1859289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4" name="TextBox 43"/>
          <p:cNvSpPr txBox="1"/>
          <p:nvPr/>
        </p:nvSpPr>
        <p:spPr>
          <a:xfrm>
            <a:off x="6578043" y="1377478"/>
            <a:ext cx="271228" cy="307777"/>
          </a:xfrm>
          <a:prstGeom prst="rect">
            <a:avLst/>
          </a:prstGeom>
          <a:noFill/>
        </p:spPr>
        <p:txBody>
          <a:bodyPr wrap="none" rtlCol="0">
            <a:spAutoFit/>
          </a:bodyPr>
          <a:lstStyle/>
          <a:p>
            <a:r>
              <a:rPr lang="en-US" sz="1400" dirty="0" smtClean="0">
                <a:latin typeface="Comic Sans MS" panose="030F0702030302020204" pitchFamily="66" charset="0"/>
              </a:rPr>
              <a:t>v</a:t>
            </a: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5" name="TextBox 44"/>
              <p:cNvSpPr txBox="1"/>
              <p:nvPr/>
            </p:nvSpPr>
            <p:spPr>
              <a:xfrm>
                <a:off x="6438081" y="3183045"/>
                <a:ext cx="405560"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i="1" smtClean="0">
                          <a:latin typeface="Cambria Math"/>
                          <a:ea typeface="Cambria Math"/>
                        </a:rPr>
                        <m:t>𝛿𝜃</m:t>
                      </m:r>
                    </m:oMath>
                  </m:oMathPara>
                </a14:m>
                <a:endParaRPr lang="en-GB" sz="1200" dirty="0">
                  <a:latin typeface="Comic Sans MS" panose="030F0702030302020204" pitchFamily="66" charset="0"/>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6438081" y="3183045"/>
                <a:ext cx="405560" cy="276999"/>
              </a:xfrm>
              <a:prstGeom prst="rect">
                <a:avLst/>
              </a:prstGeom>
              <a:blipFill rotWithShape="1">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6543195" y="2880314"/>
                <a:ext cx="695703"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𝑣𝑠𝑖𝑛</m:t>
                      </m:r>
                      <m:r>
                        <a:rPr lang="en-GB" sz="1200" i="1" smtClean="0">
                          <a:latin typeface="Cambria Math"/>
                          <a:ea typeface="Cambria Math"/>
                        </a:rPr>
                        <m:t>𝛿𝜃</m:t>
                      </m:r>
                    </m:oMath>
                  </m:oMathPara>
                </a14:m>
                <a:endParaRPr lang="en-GB" sz="1200" dirty="0">
                  <a:latin typeface="Comic Sans MS" panose="030F0702030302020204" pitchFamily="66" charset="0"/>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6543195" y="2880314"/>
                <a:ext cx="695703" cy="276999"/>
              </a:xfrm>
              <a:prstGeom prst="rect">
                <a:avLst/>
              </a:prstGeom>
              <a:blipFill rotWithShape="1">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6530092" y="3405093"/>
                <a:ext cx="711733"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𝑣𝑐𝑜𝑠</m:t>
                      </m:r>
                      <m:r>
                        <a:rPr lang="en-GB" sz="1200" i="1" smtClean="0">
                          <a:latin typeface="Cambria Math"/>
                          <a:ea typeface="Cambria Math"/>
                        </a:rPr>
                        <m:t>𝛿𝜃</m:t>
                      </m:r>
                    </m:oMath>
                  </m:oMathPara>
                </a14:m>
                <a:endParaRPr lang="en-GB" sz="1200" dirty="0">
                  <a:latin typeface="Comic Sans MS" panose="030F0702030302020204" pitchFamily="66" charset="0"/>
                </a:endParaRPr>
              </a:p>
            </p:txBody>
          </p:sp>
        </mc:Choice>
        <mc:Fallback xmlns="">
          <p:sp>
            <p:nvSpPr>
              <p:cNvPr id="63" name="TextBox 62"/>
              <p:cNvSpPr txBox="1">
                <a:spLocks noRot="1" noChangeAspect="1" noMove="1" noResize="1" noEditPoints="1" noAdjustHandles="1" noChangeArrowheads="1" noChangeShapeType="1" noTextEdit="1"/>
              </p:cNvSpPr>
              <p:nvPr/>
            </p:nvSpPr>
            <p:spPr>
              <a:xfrm>
                <a:off x="6530092" y="3405093"/>
                <a:ext cx="711733" cy="276999"/>
              </a:xfrm>
              <a:prstGeom prst="rect">
                <a:avLst/>
              </a:prstGeom>
              <a:blipFill rotWithShape="1">
                <a:blip r:embed="rId6"/>
                <a:stretch>
                  <a:fillRect/>
                </a:stretch>
              </a:blipFill>
            </p:spPr>
            <p:txBody>
              <a:bodyPr/>
              <a:lstStyle/>
              <a:p>
                <a:r>
                  <a:rPr lang="en-GB">
                    <a:noFill/>
                  </a:rPr>
                  <a:t> </a:t>
                </a:r>
              </a:p>
            </p:txBody>
          </p:sp>
        </mc:Fallback>
      </mc:AlternateContent>
      <p:sp>
        <p:nvSpPr>
          <p:cNvPr id="64" name="Freeform 63"/>
          <p:cNvSpPr/>
          <p:nvPr/>
        </p:nvSpPr>
        <p:spPr>
          <a:xfrm>
            <a:off x="6508140" y="2792769"/>
            <a:ext cx="285491" cy="744956"/>
          </a:xfrm>
          <a:custGeom>
            <a:avLst/>
            <a:gdLst>
              <a:gd name="connsiteX0" fmla="*/ 0 w 285491"/>
              <a:gd name="connsiteY0" fmla="*/ 740622 h 740622"/>
              <a:gd name="connsiteX1" fmla="*/ 285491 w 285491"/>
              <a:gd name="connsiteY1" fmla="*/ 612358 h 740622"/>
              <a:gd name="connsiteX2" fmla="*/ 0 w 285491"/>
              <a:gd name="connsiteY2" fmla="*/ 0 h 740622"/>
              <a:gd name="connsiteX3" fmla="*/ 0 w 285491"/>
              <a:gd name="connsiteY3" fmla="*/ 740622 h 740622"/>
              <a:gd name="connsiteX0" fmla="*/ 4334 w 285491"/>
              <a:gd name="connsiteY0" fmla="*/ 744956 h 744956"/>
              <a:gd name="connsiteX1" fmla="*/ 285491 w 285491"/>
              <a:gd name="connsiteY1" fmla="*/ 612358 h 744956"/>
              <a:gd name="connsiteX2" fmla="*/ 0 w 285491"/>
              <a:gd name="connsiteY2" fmla="*/ 0 h 744956"/>
              <a:gd name="connsiteX3" fmla="*/ 4334 w 285491"/>
              <a:gd name="connsiteY3" fmla="*/ 744956 h 744956"/>
            </a:gdLst>
            <a:ahLst/>
            <a:cxnLst>
              <a:cxn ang="0">
                <a:pos x="connsiteX0" y="connsiteY0"/>
              </a:cxn>
              <a:cxn ang="0">
                <a:pos x="connsiteX1" y="connsiteY1"/>
              </a:cxn>
              <a:cxn ang="0">
                <a:pos x="connsiteX2" y="connsiteY2"/>
              </a:cxn>
              <a:cxn ang="0">
                <a:pos x="connsiteX3" y="connsiteY3"/>
              </a:cxn>
            </a:cxnLst>
            <a:rect l="l" t="t" r="r" b="b"/>
            <a:pathLst>
              <a:path w="285491" h="744956">
                <a:moveTo>
                  <a:pt x="4334" y="744956"/>
                </a:moveTo>
                <a:lnTo>
                  <a:pt x="285491" y="612358"/>
                </a:lnTo>
                <a:lnTo>
                  <a:pt x="0" y="0"/>
                </a:lnTo>
                <a:cubicBezTo>
                  <a:pt x="1379" y="245495"/>
                  <a:pt x="7093" y="495324"/>
                  <a:pt x="4334" y="744956"/>
                </a:cubicBez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p:cNvSpPr/>
          <p:nvPr/>
        </p:nvSpPr>
        <p:spPr>
          <a:xfrm>
            <a:off x="6455924" y="2741264"/>
            <a:ext cx="104102" cy="9292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6" name="Straight Arrow Connector 65"/>
          <p:cNvCxnSpPr>
            <a:stCxn id="64" idx="0"/>
          </p:cNvCxnSpPr>
          <p:nvPr/>
        </p:nvCxnSpPr>
        <p:spPr>
          <a:xfrm flipV="1">
            <a:off x="6512474" y="3267490"/>
            <a:ext cx="581670" cy="27023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H="1" flipV="1">
            <a:off x="6370505" y="2491889"/>
            <a:ext cx="424459" cy="91667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5750789" y="3830811"/>
            <a:ext cx="104102" cy="9292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6" name="Straight Arrow Connector 75"/>
          <p:cNvCxnSpPr/>
          <p:nvPr/>
        </p:nvCxnSpPr>
        <p:spPr>
          <a:xfrm flipV="1">
            <a:off x="5529498" y="3723328"/>
            <a:ext cx="581670" cy="27023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7" name="TextBox 76"/>
              <p:cNvSpPr txBox="1"/>
              <p:nvPr/>
            </p:nvSpPr>
            <p:spPr>
              <a:xfrm>
                <a:off x="5911103" y="3791510"/>
                <a:ext cx="370614"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1" i="1" smtClean="0">
                          <a:solidFill>
                            <a:srgbClr val="FF0000"/>
                          </a:solidFill>
                          <a:latin typeface="Cambria Math"/>
                          <a:ea typeface="Cambria Math"/>
                        </a:rPr>
                        <m:t>𝒗</m:t>
                      </m:r>
                    </m:oMath>
                  </m:oMathPara>
                </a14:m>
                <a:endParaRPr lang="en-GB" sz="1400" b="1" dirty="0">
                  <a:solidFill>
                    <a:srgbClr val="FF0000"/>
                  </a:solidFill>
                  <a:latin typeface="Comic Sans MS" panose="030F0702030302020204" pitchFamily="66" charset="0"/>
                </a:endParaRPr>
              </a:p>
            </p:txBody>
          </p:sp>
        </mc:Choice>
        <mc:Fallback xmlns="">
          <p:sp>
            <p:nvSpPr>
              <p:cNvPr id="77" name="TextBox 76"/>
              <p:cNvSpPr txBox="1">
                <a:spLocks noRot="1" noChangeAspect="1" noMove="1" noResize="1" noEditPoints="1" noAdjustHandles="1" noChangeArrowheads="1" noChangeShapeType="1" noTextEdit="1"/>
              </p:cNvSpPr>
              <p:nvPr/>
            </p:nvSpPr>
            <p:spPr>
              <a:xfrm>
                <a:off x="5911103" y="3791510"/>
                <a:ext cx="370614" cy="307777"/>
              </a:xfrm>
              <a:prstGeom prst="rect">
                <a:avLst/>
              </a:prstGeom>
              <a:blipFill rotWithShape="1">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685800" y="5029200"/>
                <a:ext cx="2997103" cy="53912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𝐴𝑐𝑐𝑒𝑙𝑒𝑟𝑎𝑡𝑖𝑜𝑛</m:t>
                      </m:r>
                      <m:r>
                        <a:rPr lang="en-US" sz="1400" b="0" i="1" smtClean="0">
                          <a:latin typeface="Cambria Math"/>
                        </a:rPr>
                        <m:t>=</m:t>
                      </m:r>
                      <m:f>
                        <m:fPr>
                          <m:ctrlPr>
                            <a:rPr lang="en-US" sz="1400" b="0" i="1" smtClean="0">
                              <a:latin typeface="Cambria Math" panose="02040503050406030204" pitchFamily="18" charset="0"/>
                            </a:rPr>
                          </m:ctrlPr>
                        </m:fPr>
                        <m:num>
                          <m:r>
                            <a:rPr lang="en-US" sz="1400" b="0" i="1" smtClean="0">
                              <a:latin typeface="Cambria Math"/>
                            </a:rPr>
                            <m:t>𝐶h𝑎𝑛𝑔𝑒</m:t>
                          </m:r>
                          <m:r>
                            <a:rPr lang="en-US" sz="1400" b="0" i="1" smtClean="0">
                              <a:latin typeface="Cambria Math"/>
                            </a:rPr>
                            <m:t> </m:t>
                          </m:r>
                          <m:r>
                            <a:rPr lang="en-US" sz="1400" b="0" i="1" smtClean="0">
                              <a:latin typeface="Cambria Math"/>
                            </a:rPr>
                            <m:t>𝑖𝑛</m:t>
                          </m:r>
                          <m:r>
                            <a:rPr lang="en-US" sz="1400" b="0" i="1" smtClean="0">
                              <a:latin typeface="Cambria Math"/>
                            </a:rPr>
                            <m:t> </m:t>
                          </m:r>
                          <m:r>
                            <a:rPr lang="en-US" sz="1400" b="0" i="1" smtClean="0">
                              <a:latin typeface="Cambria Math"/>
                            </a:rPr>
                            <m:t>𝑣𝑒𝑙𝑜𝑐𝑖𝑡𝑦</m:t>
                          </m:r>
                        </m:num>
                        <m:den>
                          <m:r>
                            <a:rPr lang="en-US" sz="1400" b="0" i="1" smtClean="0">
                              <a:latin typeface="Cambria Math"/>
                            </a:rPr>
                            <m:t>𝐶h𝑎𝑛𝑔𝑒</m:t>
                          </m:r>
                          <m:r>
                            <a:rPr lang="en-US" sz="1400" b="0" i="1" smtClean="0">
                              <a:latin typeface="Cambria Math"/>
                            </a:rPr>
                            <m:t> </m:t>
                          </m:r>
                          <m:r>
                            <a:rPr lang="en-US" sz="1400" b="0" i="1" smtClean="0">
                              <a:latin typeface="Cambria Math"/>
                            </a:rPr>
                            <m:t>𝑖𝑛</m:t>
                          </m:r>
                          <m:r>
                            <a:rPr lang="en-US" sz="1400" b="0" i="1" smtClean="0">
                              <a:latin typeface="Cambria Math"/>
                            </a:rPr>
                            <m:t> </m:t>
                          </m:r>
                          <m:r>
                            <a:rPr lang="en-US" sz="1400" b="0" i="1" smtClean="0">
                              <a:latin typeface="Cambria Math"/>
                            </a:rPr>
                            <m:t>𝑡𝑖𝑚𝑒</m:t>
                          </m:r>
                        </m:den>
                      </m:f>
                    </m:oMath>
                  </m:oMathPara>
                </a14:m>
                <a:endParaRPr lang="en-GB" sz="1400" dirty="0"/>
              </a:p>
            </p:txBody>
          </p:sp>
        </mc:Choice>
        <mc:Fallback xmlns="">
          <p:sp>
            <p:nvSpPr>
              <p:cNvPr id="3" name="TextBox 2"/>
              <p:cNvSpPr txBox="1">
                <a:spLocks noRot="1" noChangeAspect="1" noMove="1" noResize="1" noEditPoints="1" noAdjustHandles="1" noChangeArrowheads="1" noChangeShapeType="1" noTextEdit="1"/>
              </p:cNvSpPr>
              <p:nvPr/>
            </p:nvSpPr>
            <p:spPr>
              <a:xfrm>
                <a:off x="685800" y="5029200"/>
                <a:ext cx="2997103" cy="539122"/>
              </a:xfrm>
              <a:prstGeom prst="rect">
                <a:avLst/>
              </a:prstGeom>
              <a:blipFill rotWithShape="1">
                <a:blip r:embed="rId8"/>
                <a:stretch>
                  <a:fillRect b="-5682"/>
                </a:stretch>
              </a:blipFill>
            </p:spPr>
            <p:txBody>
              <a:bodyPr/>
              <a:lstStyle/>
              <a:p>
                <a:r>
                  <a:rPr lang="en-GB">
                    <a:noFill/>
                  </a:rPr>
                  <a:t> </a:t>
                </a:r>
              </a:p>
            </p:txBody>
          </p:sp>
        </mc:Fallback>
      </mc:AlternateContent>
      <p:sp>
        <p:nvSpPr>
          <p:cNvPr id="9" name="TextBox 8"/>
          <p:cNvSpPr txBox="1"/>
          <p:nvPr/>
        </p:nvSpPr>
        <p:spPr>
          <a:xfrm>
            <a:off x="5606143" y="4486894"/>
            <a:ext cx="3257623" cy="307777"/>
          </a:xfrm>
          <a:prstGeom prst="rect">
            <a:avLst/>
          </a:prstGeom>
          <a:noFill/>
        </p:spPr>
        <p:txBody>
          <a:bodyPr wrap="none" rtlCol="0">
            <a:spAutoFit/>
          </a:bodyPr>
          <a:lstStyle/>
          <a:p>
            <a:r>
              <a:rPr lang="en-US" sz="1400" u="sng" dirty="0" smtClean="0">
                <a:latin typeface="Comic Sans MS" panose="030F0702030302020204" pitchFamily="66" charset="0"/>
              </a:rPr>
              <a:t>Perpendicular to the original velocity</a:t>
            </a:r>
            <a:endParaRPr lang="en-GB" sz="1400" u="sng"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7" name="TextBox 46"/>
              <p:cNvSpPr txBox="1"/>
              <p:nvPr/>
            </p:nvSpPr>
            <p:spPr>
              <a:xfrm>
                <a:off x="6007925" y="5465618"/>
                <a:ext cx="2344231" cy="50186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𝐴𝑐𝑐𝑒𝑙𝑒𝑟𝑎𝑡𝑖𝑜𝑛</m:t>
                      </m:r>
                      <m:r>
                        <a:rPr lang="en-US" sz="1400" b="0" i="1" smtClean="0">
                          <a:latin typeface="Cambria Math"/>
                        </a:rPr>
                        <m:t>=</m:t>
                      </m:r>
                      <m:f>
                        <m:fPr>
                          <m:ctrlPr>
                            <a:rPr lang="en-US" sz="1400" b="0" i="1" smtClean="0">
                              <a:latin typeface="Cambria Math" panose="02040503050406030204" pitchFamily="18" charset="0"/>
                            </a:rPr>
                          </m:ctrlPr>
                        </m:fPr>
                        <m:num>
                          <m:r>
                            <a:rPr lang="en-US" sz="1400" b="0" i="1" smtClean="0">
                              <a:latin typeface="Cambria Math"/>
                            </a:rPr>
                            <m:t>𝑣𝑠𝑖𝑛</m:t>
                          </m:r>
                          <m:r>
                            <a:rPr lang="en-US" sz="1400" b="0" i="1" smtClean="0">
                              <a:latin typeface="Cambria Math"/>
                              <a:ea typeface="Cambria Math"/>
                            </a:rPr>
                            <m:t>𝛿𝜃</m:t>
                          </m:r>
                          <m:r>
                            <a:rPr lang="en-US" sz="1400" b="0" i="1" smtClean="0">
                              <a:latin typeface="Cambria Math"/>
                              <a:ea typeface="Cambria Math"/>
                            </a:rPr>
                            <m:t>−0</m:t>
                          </m:r>
                        </m:num>
                        <m:den>
                          <m:r>
                            <a:rPr lang="en-US" sz="1400" b="0" i="1" smtClean="0">
                              <a:latin typeface="Cambria Math"/>
                              <a:ea typeface="Cambria Math"/>
                            </a:rPr>
                            <m:t>𝛿</m:t>
                          </m:r>
                          <m:r>
                            <a:rPr lang="en-US" sz="1400" b="0" i="1" smtClean="0">
                              <a:latin typeface="Cambria Math"/>
                              <a:ea typeface="Cambria Math"/>
                            </a:rPr>
                            <m:t>𝑡</m:t>
                          </m:r>
                        </m:den>
                      </m:f>
                    </m:oMath>
                  </m:oMathPara>
                </a14:m>
                <a:endParaRPr lang="en-GB" sz="1400" dirty="0"/>
              </a:p>
            </p:txBody>
          </p:sp>
        </mc:Choice>
        <mc:Fallback xmlns="">
          <p:sp>
            <p:nvSpPr>
              <p:cNvPr id="47" name="TextBox 46"/>
              <p:cNvSpPr txBox="1">
                <a:spLocks noRot="1" noChangeAspect="1" noMove="1" noResize="1" noEditPoints="1" noAdjustHandles="1" noChangeArrowheads="1" noChangeShapeType="1" noTextEdit="1"/>
              </p:cNvSpPr>
              <p:nvPr/>
            </p:nvSpPr>
            <p:spPr>
              <a:xfrm>
                <a:off x="6007925" y="5465618"/>
                <a:ext cx="2344231" cy="501869"/>
              </a:xfrm>
              <a:prstGeom prst="rect">
                <a:avLst/>
              </a:prstGeom>
              <a:blipFill rotWithShape="1">
                <a:blip r:embed="rId9"/>
                <a:stretch>
                  <a:fillRect b="-243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152400" y="5715000"/>
                <a:ext cx="1997855" cy="50186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𝑃𝑎𝑟𝑎𝑙𝑙𝑒𝑙</m:t>
                      </m:r>
                      <m:r>
                        <a:rPr lang="en-US" sz="1400" b="0" i="1" smtClean="0">
                          <a:latin typeface="Cambria Math"/>
                        </a:rPr>
                        <m:t>=</m:t>
                      </m:r>
                      <m:f>
                        <m:fPr>
                          <m:ctrlPr>
                            <a:rPr lang="en-US" sz="1400" b="0" i="1" smtClean="0">
                              <a:latin typeface="Cambria Math" panose="02040503050406030204" pitchFamily="18" charset="0"/>
                            </a:rPr>
                          </m:ctrlPr>
                        </m:fPr>
                        <m:num>
                          <m:r>
                            <a:rPr lang="en-US" sz="1400" b="0" i="1" smtClean="0">
                              <a:latin typeface="Cambria Math"/>
                            </a:rPr>
                            <m:t>𝑣𝑐𝑜𝑠</m:t>
                          </m:r>
                          <m:r>
                            <a:rPr lang="en-US" sz="1400" b="0" i="1" smtClean="0">
                              <a:latin typeface="Cambria Math"/>
                              <a:ea typeface="Cambria Math"/>
                            </a:rPr>
                            <m:t>𝛿𝜃</m:t>
                          </m:r>
                          <m:r>
                            <a:rPr lang="en-US" sz="1400" b="0" i="1" smtClean="0">
                              <a:latin typeface="Cambria Math"/>
                              <a:ea typeface="Cambria Math"/>
                            </a:rPr>
                            <m:t>−</m:t>
                          </m:r>
                          <m:r>
                            <a:rPr lang="en-US" sz="1400" b="0" i="1" smtClean="0">
                              <a:latin typeface="Cambria Math"/>
                              <a:ea typeface="Cambria Math"/>
                            </a:rPr>
                            <m:t>𝑣</m:t>
                          </m:r>
                        </m:num>
                        <m:den>
                          <m:r>
                            <a:rPr lang="en-US" sz="1400" b="0" i="1" smtClean="0">
                              <a:latin typeface="Cambria Math"/>
                              <a:ea typeface="Cambria Math"/>
                            </a:rPr>
                            <m:t>𝛿</m:t>
                          </m:r>
                          <m:r>
                            <a:rPr lang="en-US" sz="1400" b="0" i="1" smtClean="0">
                              <a:latin typeface="Cambria Math"/>
                              <a:ea typeface="Cambria Math"/>
                            </a:rPr>
                            <m:t>𝑡</m:t>
                          </m:r>
                        </m:den>
                      </m:f>
                    </m:oMath>
                  </m:oMathPara>
                </a14:m>
                <a:endParaRPr lang="en-GB" sz="1400" dirty="0"/>
              </a:p>
            </p:txBody>
          </p:sp>
        </mc:Choice>
        <mc:Fallback xmlns="">
          <p:sp>
            <p:nvSpPr>
              <p:cNvPr id="48" name="TextBox 47"/>
              <p:cNvSpPr txBox="1">
                <a:spLocks noRot="1" noChangeAspect="1" noMove="1" noResize="1" noEditPoints="1" noAdjustHandles="1" noChangeArrowheads="1" noChangeShapeType="1" noTextEdit="1"/>
              </p:cNvSpPr>
              <p:nvPr/>
            </p:nvSpPr>
            <p:spPr>
              <a:xfrm>
                <a:off x="152400" y="5715000"/>
                <a:ext cx="1997855" cy="501869"/>
              </a:xfrm>
              <a:prstGeom prst="rect">
                <a:avLst/>
              </a:prstGeom>
              <a:blipFill rotWithShape="1">
                <a:blip r:embed="rId10"/>
                <a:stretch>
                  <a:fillRect b="-122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5626925" y="4856018"/>
                <a:ext cx="2997103" cy="53912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𝐴𝑐𝑐𝑒𝑙𝑒𝑟𝑎𝑡𝑖𝑜𝑛</m:t>
                      </m:r>
                      <m:r>
                        <a:rPr lang="en-US" sz="1400" b="0" i="1" smtClean="0">
                          <a:latin typeface="Cambria Math"/>
                        </a:rPr>
                        <m:t>=</m:t>
                      </m:r>
                      <m:f>
                        <m:fPr>
                          <m:ctrlPr>
                            <a:rPr lang="en-US" sz="1400" b="0" i="1" smtClean="0">
                              <a:latin typeface="Cambria Math" panose="02040503050406030204" pitchFamily="18" charset="0"/>
                            </a:rPr>
                          </m:ctrlPr>
                        </m:fPr>
                        <m:num>
                          <m:r>
                            <a:rPr lang="en-US" sz="1400" b="0" i="1" smtClean="0">
                              <a:latin typeface="Cambria Math"/>
                            </a:rPr>
                            <m:t>𝐶h𝑎𝑛𝑔𝑒</m:t>
                          </m:r>
                          <m:r>
                            <a:rPr lang="en-US" sz="1400" b="0" i="1" smtClean="0">
                              <a:latin typeface="Cambria Math"/>
                            </a:rPr>
                            <m:t> </m:t>
                          </m:r>
                          <m:r>
                            <a:rPr lang="en-US" sz="1400" b="0" i="1" smtClean="0">
                              <a:latin typeface="Cambria Math"/>
                            </a:rPr>
                            <m:t>𝑖𝑛</m:t>
                          </m:r>
                          <m:r>
                            <a:rPr lang="en-US" sz="1400" b="0" i="1" smtClean="0">
                              <a:latin typeface="Cambria Math"/>
                            </a:rPr>
                            <m:t> </m:t>
                          </m:r>
                          <m:r>
                            <a:rPr lang="en-US" sz="1400" b="0" i="1" smtClean="0">
                              <a:latin typeface="Cambria Math"/>
                            </a:rPr>
                            <m:t>𝑣𝑒𝑙𝑜𝑐𝑖𝑡𝑦</m:t>
                          </m:r>
                        </m:num>
                        <m:den>
                          <m:r>
                            <a:rPr lang="en-US" sz="1400" b="0" i="1" smtClean="0">
                              <a:latin typeface="Cambria Math"/>
                            </a:rPr>
                            <m:t>𝐶h𝑎𝑛𝑔𝑒</m:t>
                          </m:r>
                          <m:r>
                            <a:rPr lang="en-US" sz="1400" b="0" i="1" smtClean="0">
                              <a:latin typeface="Cambria Math"/>
                            </a:rPr>
                            <m:t> </m:t>
                          </m:r>
                          <m:r>
                            <a:rPr lang="en-US" sz="1400" b="0" i="1" smtClean="0">
                              <a:latin typeface="Cambria Math"/>
                            </a:rPr>
                            <m:t>𝑖𝑛</m:t>
                          </m:r>
                          <m:r>
                            <a:rPr lang="en-US" sz="1400" b="0" i="1" smtClean="0">
                              <a:latin typeface="Cambria Math"/>
                            </a:rPr>
                            <m:t> </m:t>
                          </m:r>
                          <m:r>
                            <a:rPr lang="en-US" sz="1400" b="0" i="1" smtClean="0">
                              <a:latin typeface="Cambria Math"/>
                            </a:rPr>
                            <m:t>𝑡𝑖𝑚𝑒</m:t>
                          </m:r>
                        </m:den>
                      </m:f>
                    </m:oMath>
                  </m:oMathPara>
                </a14:m>
                <a:endParaRPr lang="en-GB" sz="1400" dirty="0"/>
              </a:p>
            </p:txBody>
          </p:sp>
        </mc:Choice>
        <mc:Fallback xmlns="">
          <p:sp>
            <p:nvSpPr>
              <p:cNvPr id="49" name="TextBox 48"/>
              <p:cNvSpPr txBox="1">
                <a:spLocks noRot="1" noChangeAspect="1" noMove="1" noResize="1" noEditPoints="1" noAdjustHandles="1" noChangeArrowheads="1" noChangeShapeType="1" noTextEdit="1"/>
              </p:cNvSpPr>
              <p:nvPr/>
            </p:nvSpPr>
            <p:spPr>
              <a:xfrm>
                <a:off x="5626925" y="4856018"/>
                <a:ext cx="2997103" cy="539122"/>
              </a:xfrm>
              <a:prstGeom prst="rect">
                <a:avLst/>
              </a:prstGeom>
              <a:blipFill rotWithShape="1">
                <a:blip r:embed="rId11"/>
                <a:stretch>
                  <a:fillRect b="-5682"/>
                </a:stretch>
              </a:blipFill>
            </p:spPr>
            <p:txBody>
              <a:bodyPr/>
              <a:lstStyle/>
              <a:p>
                <a:r>
                  <a:rPr lang="en-GB">
                    <a:noFill/>
                  </a:rPr>
                  <a:t> </a:t>
                </a:r>
              </a:p>
            </p:txBody>
          </p:sp>
        </mc:Fallback>
      </mc:AlternateContent>
      <p:sp>
        <p:nvSpPr>
          <p:cNvPr id="50" name="Oval 49"/>
          <p:cNvSpPr/>
          <p:nvPr/>
        </p:nvSpPr>
        <p:spPr>
          <a:xfrm>
            <a:off x="6596741" y="2861952"/>
            <a:ext cx="575955" cy="27313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6" name="TextBox 45"/>
              <p:cNvSpPr txBox="1"/>
              <p:nvPr/>
            </p:nvSpPr>
            <p:spPr>
              <a:xfrm>
                <a:off x="2193966" y="5724895"/>
                <a:ext cx="2482987" cy="50186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𝑃𝑒𝑟𝑝𝑒𝑛𝑑𝑖𝑐𝑢𝑙𝑎𝑟</m:t>
                      </m:r>
                      <m:r>
                        <a:rPr lang="en-US" sz="1400" b="0" i="1" smtClean="0">
                          <a:latin typeface="Cambria Math"/>
                        </a:rPr>
                        <m:t>=</m:t>
                      </m:r>
                      <m:f>
                        <m:fPr>
                          <m:ctrlPr>
                            <a:rPr lang="en-US" sz="1400" b="0" i="1" smtClean="0">
                              <a:latin typeface="Cambria Math" panose="02040503050406030204" pitchFamily="18" charset="0"/>
                            </a:rPr>
                          </m:ctrlPr>
                        </m:fPr>
                        <m:num>
                          <m:r>
                            <a:rPr lang="en-US" sz="1400" b="0" i="1" smtClean="0">
                              <a:latin typeface="Cambria Math"/>
                            </a:rPr>
                            <m:t>𝑣𝑠𝑖𝑛</m:t>
                          </m:r>
                          <m:r>
                            <a:rPr lang="en-US" sz="1400" b="0" i="1" smtClean="0">
                              <a:latin typeface="Cambria Math"/>
                              <a:ea typeface="Cambria Math"/>
                            </a:rPr>
                            <m:t>𝛿𝜃</m:t>
                          </m:r>
                          <m:r>
                            <a:rPr lang="en-US" sz="1400" b="0" i="1" smtClean="0">
                              <a:latin typeface="Cambria Math"/>
                              <a:ea typeface="Cambria Math"/>
                            </a:rPr>
                            <m:t>−0</m:t>
                          </m:r>
                        </m:num>
                        <m:den>
                          <m:r>
                            <a:rPr lang="en-US" sz="1400" b="0" i="1" smtClean="0">
                              <a:latin typeface="Cambria Math"/>
                              <a:ea typeface="Cambria Math"/>
                            </a:rPr>
                            <m:t>𝛿</m:t>
                          </m:r>
                          <m:r>
                            <a:rPr lang="en-US" sz="1400" b="0" i="1" smtClean="0">
                              <a:latin typeface="Cambria Math"/>
                              <a:ea typeface="Cambria Math"/>
                            </a:rPr>
                            <m:t>𝑡</m:t>
                          </m:r>
                        </m:den>
                      </m:f>
                    </m:oMath>
                  </m:oMathPara>
                </a14:m>
                <a:endParaRPr lang="en-GB" sz="1400" dirty="0"/>
              </a:p>
            </p:txBody>
          </p:sp>
        </mc:Choice>
        <mc:Fallback xmlns="">
          <p:sp>
            <p:nvSpPr>
              <p:cNvPr id="46" name="TextBox 45"/>
              <p:cNvSpPr txBox="1">
                <a:spLocks noRot="1" noChangeAspect="1" noMove="1" noResize="1" noEditPoints="1" noAdjustHandles="1" noChangeArrowheads="1" noChangeShapeType="1" noTextEdit="1"/>
              </p:cNvSpPr>
              <p:nvPr/>
            </p:nvSpPr>
            <p:spPr>
              <a:xfrm>
                <a:off x="2193966" y="5724895"/>
                <a:ext cx="2482987" cy="501869"/>
              </a:xfrm>
              <a:prstGeom prst="rect">
                <a:avLst/>
              </a:prstGeom>
              <a:blipFill rotWithShape="1">
                <a:blip r:embed="rId12"/>
                <a:stretch>
                  <a:fillRect b="-243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1088678" y="0"/>
                <a:ext cx="781817"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𝑣</m:t>
                      </m:r>
                      <m:r>
                        <a:rPr lang="en-US" sz="1400" b="0" i="1" smtClean="0">
                          <a:latin typeface="Cambria Math"/>
                        </a:rPr>
                        <m:t>=</m:t>
                      </m:r>
                      <m:r>
                        <a:rPr lang="en-US" sz="1400" b="0" i="1" smtClean="0">
                          <a:latin typeface="Cambria Math"/>
                        </a:rPr>
                        <m:t>𝑟</m:t>
                      </m:r>
                      <m:r>
                        <m:rPr>
                          <m:sty m:val="p"/>
                        </m:rPr>
                        <a:rPr lang="el-GR" sz="1400" b="0" i="1" smtClean="0">
                          <a:latin typeface="Cambria Math"/>
                        </a:rPr>
                        <m:t>ω</m:t>
                      </m:r>
                    </m:oMath>
                  </m:oMathPara>
                </a14:m>
                <a:endParaRPr lang="en-GB" sz="1400" dirty="0"/>
              </a:p>
            </p:txBody>
          </p:sp>
        </mc:Choice>
        <mc:Fallback xmlns="">
          <p:sp>
            <p:nvSpPr>
              <p:cNvPr id="51" name="TextBox 50"/>
              <p:cNvSpPr txBox="1">
                <a:spLocks noRot="1" noChangeAspect="1" noMove="1" noResize="1" noEditPoints="1" noAdjustHandles="1" noChangeArrowheads="1" noChangeShapeType="1" noTextEdit="1"/>
              </p:cNvSpPr>
              <p:nvPr/>
            </p:nvSpPr>
            <p:spPr>
              <a:xfrm>
                <a:off x="1088678" y="0"/>
                <a:ext cx="781817" cy="307777"/>
              </a:xfrm>
              <a:prstGeom prst="rect">
                <a:avLst/>
              </a:prstGeom>
              <a:blipFill rotWithShape="1">
                <a:blip r:embed="rId7"/>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0" y="0"/>
                <a:ext cx="1087670" cy="44300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1200" i="1" smtClean="0">
                          <a:latin typeface="Cambria Math"/>
                        </a:rPr>
                        <m:t>ω</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𝑟𝑎𝑑𝑖𝑎𝑛𝑠</m:t>
                          </m:r>
                        </m:num>
                        <m:den>
                          <m:r>
                            <a:rPr lang="en-US" sz="1200" b="0" i="1" smtClean="0">
                              <a:latin typeface="Cambria Math"/>
                            </a:rPr>
                            <m:t>𝑠𝑒𝑐𝑜𝑛𝑑𝑠</m:t>
                          </m:r>
                        </m:den>
                      </m:f>
                    </m:oMath>
                  </m:oMathPara>
                </a14:m>
                <a:endParaRPr lang="en-GB" sz="1200" dirty="0"/>
              </a:p>
            </p:txBody>
          </p:sp>
        </mc:Choice>
        <mc:Fallback xmlns="">
          <p:sp>
            <p:nvSpPr>
              <p:cNvPr id="52" name="TextBox 51"/>
              <p:cNvSpPr txBox="1">
                <a:spLocks noRot="1" noChangeAspect="1" noMove="1" noResize="1" noEditPoints="1" noAdjustHandles="1" noChangeArrowheads="1" noChangeShapeType="1" noTextEdit="1"/>
              </p:cNvSpPr>
              <p:nvPr/>
            </p:nvSpPr>
            <p:spPr>
              <a:xfrm>
                <a:off x="0" y="0"/>
                <a:ext cx="1087670" cy="443006"/>
              </a:xfrm>
              <a:prstGeom prst="rect">
                <a:avLst/>
              </a:prstGeom>
              <a:blipFill rotWithShape="1">
                <a:blip r:embed="rId13"/>
                <a:stretch>
                  <a:fillRect/>
                </a:stretch>
              </a:blipFill>
              <a:ln w="25400">
                <a:solidFill>
                  <a:schemeClr val="tx1"/>
                </a:solidFill>
              </a:ln>
            </p:spPr>
            <p:txBody>
              <a:bodyPr/>
              <a:lstStyle/>
              <a:p>
                <a:r>
                  <a:rPr lang="en-GB">
                    <a:noFill/>
                  </a:rPr>
                  <a:t> </a:t>
                </a:r>
              </a:p>
            </p:txBody>
          </p:sp>
        </mc:Fallback>
      </mc:AlternateContent>
    </p:spTree>
    <p:extLst>
      <p:ext uri="{BB962C8B-B14F-4D97-AF65-F5344CB8AC3E}">
        <p14:creationId xmlns:p14="http://schemas.microsoft.com/office/powerpoint/2010/main" val="1040460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blinds(horizontal)">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blinds(horizontal)">
                                      <p:cBhvr>
                                        <p:cTn id="17" dur="5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blinds(horizontal)">
                                      <p:cBhvr>
                                        <p:cTn id="22" dur="500"/>
                                        <p:tgtEl>
                                          <p:spTgt spid="4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1" nodeType="clickEffect">
                                  <p:stCondLst>
                                    <p:cond delay="0"/>
                                  </p:stCondLst>
                                  <p:childTnLst>
                                    <p:animEffect transition="out" filter="blinds(horizontal)">
                                      <p:cBhvr>
                                        <p:cTn id="26" dur="500"/>
                                        <p:tgtEl>
                                          <p:spTgt spid="50"/>
                                        </p:tgtEl>
                                      </p:cBhvr>
                                    </p:animEffect>
                                    <p:set>
                                      <p:cBhvr>
                                        <p:cTn id="27" dur="1" fill="hold">
                                          <p:stCondLst>
                                            <p:cond delay="499"/>
                                          </p:stCondLst>
                                        </p:cTn>
                                        <p:tgtEl>
                                          <p:spTgt spid="5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blinds(horizontal)">
                                      <p:cBhvr>
                                        <p:cTn id="3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7" grpId="0"/>
      <p:bldP spid="49" grpId="0"/>
      <p:bldP spid="50" grpId="0" animBg="1"/>
      <p:bldP spid="50" grpId="1" animBg="1"/>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p:cNvSpPr/>
          <p:nvPr/>
        </p:nvSpPr>
        <p:spPr>
          <a:xfrm rot="16200000">
            <a:off x="6395139" y="2678194"/>
            <a:ext cx="109182" cy="12283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rot="20142738">
            <a:off x="5775195" y="3742235"/>
            <a:ext cx="109182" cy="12283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smtClean="0">
                <a:latin typeface="Comic Sans MS" pitchFamily="66" charset="0"/>
              </a:rPr>
              <a:t>Motion in a Circle</a:t>
            </a:r>
            <a:endParaRPr lang="en-GB" dirty="0">
              <a:latin typeface="Comic Sans MS" pitchFamily="66" charset="0"/>
            </a:endParaRPr>
          </a:p>
        </p:txBody>
      </p:sp>
      <p:pic>
        <p:nvPicPr>
          <p:cNvPr id="5" name="Picture 6" descr="http://image.shutterstock.com/display_pic_with_logo/148216/107412005/stock-photo-sydney-luna-park-attraction-wheel-at-sunset-illuminated-with-lights-in-motion-segment-of-circle-10741200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950"/>
          <a:stretch/>
        </p:blipFill>
        <p:spPr bwMode="auto">
          <a:xfrm>
            <a:off x="7746066" y="152400"/>
            <a:ext cx="1170368" cy="1161871"/>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idx="1"/>
          </p:nvPr>
        </p:nvSpPr>
        <p:spPr>
          <a:xfrm>
            <a:off x="228600" y="1600200"/>
            <a:ext cx="3629026" cy="4943475"/>
          </a:xfrm>
        </p:spPr>
        <p:txBody>
          <a:bodyPr>
            <a:normAutofit/>
          </a:bodyPr>
          <a:lstStyle/>
          <a:p>
            <a:pPr marL="0" indent="0" algn="ctr">
              <a:buNone/>
            </a:pPr>
            <a:r>
              <a:rPr lang="en-GB" sz="1400" b="1" dirty="0" smtClean="0">
                <a:latin typeface="Comic Sans MS" pitchFamily="66" charset="0"/>
              </a:rPr>
              <a:t>You can calculate the acceleration of an object moving on a horizontal circular path</a:t>
            </a:r>
            <a:endParaRPr lang="en-GB" sz="1400" dirty="0" smtClean="0">
              <a:latin typeface="Comic Sans MS" pitchFamily="66" charset="0"/>
            </a:endParaRPr>
          </a:p>
          <a:p>
            <a:pPr marL="0" indent="0" algn="ctr">
              <a:buNone/>
            </a:pPr>
            <a:endParaRPr lang="en-US" sz="1400" b="1" dirty="0">
              <a:latin typeface="Comic Sans MS" pitchFamily="66" charset="0"/>
            </a:endParaRPr>
          </a:p>
          <a:p>
            <a:pPr marL="0" indent="0" algn="ctr">
              <a:buNone/>
            </a:pPr>
            <a:r>
              <a:rPr lang="en-US" sz="1400" dirty="0" smtClean="0">
                <a:latin typeface="Comic Sans MS" pitchFamily="66" charset="0"/>
              </a:rPr>
              <a:t>When an object is moving around a circular path, although the speed may be constant, the velocity is changing (due to the direction changing)</a:t>
            </a:r>
          </a:p>
          <a:p>
            <a:pPr marL="0" indent="0" algn="ctr">
              <a:buNone/>
            </a:pPr>
            <a:endParaRPr lang="en-US" sz="1400" dirty="0">
              <a:latin typeface="Comic Sans MS" pitchFamily="66" charset="0"/>
            </a:endParaRPr>
          </a:p>
          <a:p>
            <a:pPr algn="ctr">
              <a:buFont typeface="Wingdings"/>
              <a:buChar char="à"/>
            </a:pPr>
            <a:r>
              <a:rPr lang="en-US" sz="1400" dirty="0" smtClean="0">
                <a:latin typeface="Comic Sans MS" pitchFamily="66" charset="0"/>
                <a:sym typeface="Wingdings" panose="05000000000000000000" pitchFamily="2" charset="2"/>
              </a:rPr>
              <a:t>Now we can work out the acceleration in the parallel and perpendicular directions…</a:t>
            </a:r>
          </a:p>
        </p:txBody>
      </p:sp>
      <p:sp>
        <p:nvSpPr>
          <p:cNvPr id="7" name="Oval 6"/>
          <p:cNvSpPr>
            <a:spLocks noChangeAspect="1"/>
          </p:cNvSpPr>
          <p:nvPr/>
        </p:nvSpPr>
        <p:spPr>
          <a:xfrm>
            <a:off x="4191000" y="1646469"/>
            <a:ext cx="2315931" cy="231593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H="1">
            <a:off x="4343400" y="2971800"/>
            <a:ext cx="3402666" cy="156625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322627" y="2790967"/>
            <a:ext cx="477672" cy="109182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Arc 12"/>
          <p:cNvSpPr/>
          <p:nvPr/>
        </p:nvSpPr>
        <p:spPr>
          <a:xfrm>
            <a:off x="4691431" y="2306824"/>
            <a:ext cx="914400" cy="914400"/>
          </a:xfrm>
          <a:prstGeom prst="arc">
            <a:avLst>
              <a:gd name="adj1" fmla="val 216003"/>
              <a:gd name="adj2" fmla="val 2921931"/>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4" name="TextBox 13"/>
              <p:cNvSpPr txBox="1"/>
              <p:nvPr/>
            </p:nvSpPr>
            <p:spPr>
              <a:xfrm>
                <a:off x="5452692" y="2908834"/>
                <a:ext cx="405560"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i="1" smtClean="0">
                          <a:latin typeface="Cambria Math"/>
                          <a:ea typeface="Cambria Math"/>
                        </a:rPr>
                        <m:t>𝛿𝜃</m:t>
                      </m:r>
                    </m:oMath>
                  </m:oMathPara>
                </a14:m>
                <a:endParaRPr lang="en-GB" sz="1200" dirty="0">
                  <a:latin typeface="Comic Sans MS" panose="030F0702030302020204" pitchFamily="66"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5452692" y="2908834"/>
                <a:ext cx="405560" cy="276999"/>
              </a:xfrm>
              <a:prstGeom prst="rect">
                <a:avLst/>
              </a:prstGeom>
              <a:blipFill rotWithShape="1">
                <a:blip r:embed="rId3"/>
                <a:stretch>
                  <a:fillRect/>
                </a:stretch>
              </a:blipFill>
            </p:spPr>
            <p:txBody>
              <a:bodyPr/>
              <a:lstStyle/>
              <a:p>
                <a:r>
                  <a:rPr lang="en-GB">
                    <a:noFill/>
                  </a:rPr>
                  <a:t> </a:t>
                </a:r>
              </a:p>
            </p:txBody>
          </p:sp>
        </mc:Fallback>
      </mc:AlternateContent>
      <p:sp>
        <p:nvSpPr>
          <p:cNvPr id="15" name="TextBox 14"/>
          <p:cNvSpPr txBox="1"/>
          <p:nvPr/>
        </p:nvSpPr>
        <p:spPr>
          <a:xfrm>
            <a:off x="7606174" y="3040229"/>
            <a:ext cx="271228" cy="307777"/>
          </a:xfrm>
          <a:prstGeom prst="rect">
            <a:avLst/>
          </a:prstGeom>
          <a:noFill/>
        </p:spPr>
        <p:txBody>
          <a:bodyPr wrap="none" rtlCol="0">
            <a:spAutoFit/>
          </a:bodyPr>
          <a:lstStyle/>
          <a:p>
            <a:r>
              <a:rPr lang="en-US" sz="1400" dirty="0" smtClean="0">
                <a:latin typeface="Comic Sans MS" panose="030F0702030302020204" pitchFamily="66" charset="0"/>
              </a:rPr>
              <a:t>v</a:t>
            </a:r>
            <a:endParaRPr lang="en-GB" sz="1400" dirty="0">
              <a:latin typeface="Comic Sans MS" panose="030F0702030302020204" pitchFamily="66" charset="0"/>
            </a:endParaRPr>
          </a:p>
        </p:txBody>
      </p:sp>
      <p:cxnSp>
        <p:nvCxnSpPr>
          <p:cNvPr id="23" name="Straight Connector 22"/>
          <p:cNvCxnSpPr/>
          <p:nvPr/>
        </p:nvCxnSpPr>
        <p:spPr>
          <a:xfrm>
            <a:off x="6517563" y="1502734"/>
            <a:ext cx="0" cy="20383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7607887" y="2934586"/>
            <a:ext cx="142596" cy="175379"/>
            <a:chOff x="7607887" y="2929562"/>
            <a:chExt cx="142596" cy="175379"/>
          </a:xfrm>
        </p:grpSpPr>
        <p:cxnSp>
          <p:nvCxnSpPr>
            <p:cNvPr id="19" name="Straight Connector 18"/>
            <p:cNvCxnSpPr/>
            <p:nvPr/>
          </p:nvCxnSpPr>
          <p:spPr>
            <a:xfrm>
              <a:off x="7607887" y="2929562"/>
              <a:ext cx="142596" cy="511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7676940" y="2976455"/>
              <a:ext cx="63250" cy="12848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rot="17443088">
            <a:off x="6464049" y="1484275"/>
            <a:ext cx="142596" cy="175379"/>
            <a:chOff x="7760287" y="3081962"/>
            <a:chExt cx="142596" cy="175379"/>
          </a:xfrm>
        </p:grpSpPr>
        <p:cxnSp>
          <p:nvCxnSpPr>
            <p:cNvPr id="30" name="Straight Connector 29"/>
            <p:cNvCxnSpPr/>
            <p:nvPr/>
          </p:nvCxnSpPr>
          <p:spPr>
            <a:xfrm>
              <a:off x="7760287" y="3081962"/>
              <a:ext cx="142596" cy="511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7829340" y="3128855"/>
              <a:ext cx="63250" cy="12848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6" name="Straight Connector 35"/>
          <p:cNvCxnSpPr/>
          <p:nvPr/>
        </p:nvCxnSpPr>
        <p:spPr>
          <a:xfrm flipH="1">
            <a:off x="5336275" y="2793241"/>
            <a:ext cx="1182807" cy="45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5295864" y="2768560"/>
            <a:ext cx="104102" cy="9292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Box 38"/>
          <p:cNvSpPr txBox="1"/>
          <p:nvPr/>
        </p:nvSpPr>
        <p:spPr>
          <a:xfrm>
            <a:off x="5731881" y="3881842"/>
            <a:ext cx="296876" cy="276999"/>
          </a:xfrm>
          <a:prstGeom prst="rect">
            <a:avLst/>
          </a:prstGeom>
          <a:noFill/>
        </p:spPr>
        <p:txBody>
          <a:bodyPr wrap="none" rtlCol="0">
            <a:spAutoFit/>
          </a:bodyPr>
          <a:lstStyle/>
          <a:p>
            <a:r>
              <a:rPr lang="en-US" sz="1200" dirty="0" smtClean="0">
                <a:latin typeface="Comic Sans MS" panose="030F0702030302020204" pitchFamily="66" charset="0"/>
              </a:rPr>
              <a:t>A</a:t>
            </a:r>
            <a:endParaRPr lang="en-GB" sz="1200" dirty="0">
              <a:latin typeface="Comic Sans MS" panose="030F0702030302020204" pitchFamily="66" charset="0"/>
            </a:endParaRPr>
          </a:p>
        </p:txBody>
      </p:sp>
      <p:sp>
        <p:nvSpPr>
          <p:cNvPr id="40" name="TextBox 39"/>
          <p:cNvSpPr txBox="1"/>
          <p:nvPr/>
        </p:nvSpPr>
        <p:spPr>
          <a:xfrm>
            <a:off x="6498431" y="2648994"/>
            <a:ext cx="282450" cy="276999"/>
          </a:xfrm>
          <a:prstGeom prst="rect">
            <a:avLst/>
          </a:prstGeom>
          <a:noFill/>
        </p:spPr>
        <p:txBody>
          <a:bodyPr wrap="none" rtlCol="0">
            <a:spAutoFit/>
          </a:bodyPr>
          <a:lstStyle/>
          <a:p>
            <a:r>
              <a:rPr lang="en-US" sz="1200" dirty="0" smtClean="0">
                <a:latin typeface="Comic Sans MS" panose="030F0702030302020204" pitchFamily="66" charset="0"/>
              </a:rPr>
              <a:t>B</a:t>
            </a:r>
            <a:endParaRPr lang="en-GB" sz="1200" dirty="0">
              <a:latin typeface="Comic Sans MS" panose="030F0702030302020204" pitchFamily="66" charset="0"/>
            </a:endParaRPr>
          </a:p>
        </p:txBody>
      </p:sp>
      <p:sp>
        <p:nvSpPr>
          <p:cNvPr id="41" name="TextBox 40"/>
          <p:cNvSpPr txBox="1"/>
          <p:nvPr/>
        </p:nvSpPr>
        <p:spPr>
          <a:xfrm>
            <a:off x="5308800" y="3240397"/>
            <a:ext cx="271228" cy="307777"/>
          </a:xfrm>
          <a:prstGeom prst="rect">
            <a:avLst/>
          </a:prstGeom>
          <a:noFill/>
        </p:spPr>
        <p:txBody>
          <a:bodyPr wrap="none" rtlCol="0">
            <a:spAutoFit/>
          </a:bodyPr>
          <a:lstStyle/>
          <a:p>
            <a:r>
              <a:rPr lang="en-US" sz="1400" dirty="0" smtClean="0">
                <a:latin typeface="Comic Sans MS" panose="030F0702030302020204" pitchFamily="66" charset="0"/>
              </a:rPr>
              <a:t>r</a:t>
            </a:r>
            <a:endParaRPr lang="en-GB" sz="1400" dirty="0">
              <a:latin typeface="Comic Sans MS" panose="030F0702030302020204" pitchFamily="66" charset="0"/>
            </a:endParaRPr>
          </a:p>
        </p:txBody>
      </p:sp>
      <p:sp>
        <p:nvSpPr>
          <p:cNvPr id="42" name="TextBox 41"/>
          <p:cNvSpPr txBox="1"/>
          <p:nvPr/>
        </p:nvSpPr>
        <p:spPr>
          <a:xfrm>
            <a:off x="5740979" y="2519341"/>
            <a:ext cx="271228" cy="307777"/>
          </a:xfrm>
          <a:prstGeom prst="rect">
            <a:avLst/>
          </a:prstGeom>
          <a:noFill/>
        </p:spPr>
        <p:txBody>
          <a:bodyPr wrap="none" rtlCol="0">
            <a:spAutoFit/>
          </a:bodyPr>
          <a:lstStyle/>
          <a:p>
            <a:r>
              <a:rPr lang="en-US" sz="1400" dirty="0" smtClean="0">
                <a:latin typeface="Comic Sans MS" panose="030F0702030302020204" pitchFamily="66" charset="0"/>
              </a:rPr>
              <a:t>r</a:t>
            </a:r>
            <a:endParaRPr lang="en-GB" sz="1400" dirty="0">
              <a:latin typeface="Comic Sans MS" panose="030F0702030302020204" pitchFamily="66" charset="0"/>
            </a:endParaRPr>
          </a:p>
        </p:txBody>
      </p:sp>
      <p:sp>
        <p:nvSpPr>
          <p:cNvPr id="43" name="Arc 42"/>
          <p:cNvSpPr/>
          <p:nvPr/>
        </p:nvSpPr>
        <p:spPr>
          <a:xfrm>
            <a:off x="5938338" y="3348429"/>
            <a:ext cx="914400" cy="914400"/>
          </a:xfrm>
          <a:prstGeom prst="arc">
            <a:avLst>
              <a:gd name="adj1" fmla="val 17149203"/>
              <a:gd name="adj2" fmla="val 1859289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4" name="TextBox 43"/>
          <p:cNvSpPr txBox="1"/>
          <p:nvPr/>
        </p:nvSpPr>
        <p:spPr>
          <a:xfrm>
            <a:off x="6578043" y="1377478"/>
            <a:ext cx="271228" cy="307777"/>
          </a:xfrm>
          <a:prstGeom prst="rect">
            <a:avLst/>
          </a:prstGeom>
          <a:noFill/>
        </p:spPr>
        <p:txBody>
          <a:bodyPr wrap="none" rtlCol="0">
            <a:spAutoFit/>
          </a:bodyPr>
          <a:lstStyle/>
          <a:p>
            <a:r>
              <a:rPr lang="en-US" sz="1400" dirty="0" smtClean="0">
                <a:latin typeface="Comic Sans MS" panose="030F0702030302020204" pitchFamily="66" charset="0"/>
              </a:rPr>
              <a:t>v</a:t>
            </a: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5" name="TextBox 44"/>
              <p:cNvSpPr txBox="1"/>
              <p:nvPr/>
            </p:nvSpPr>
            <p:spPr>
              <a:xfrm>
                <a:off x="6438081" y="3183045"/>
                <a:ext cx="405560"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i="1" smtClean="0">
                          <a:latin typeface="Cambria Math"/>
                          <a:ea typeface="Cambria Math"/>
                        </a:rPr>
                        <m:t>𝛿𝜃</m:t>
                      </m:r>
                    </m:oMath>
                  </m:oMathPara>
                </a14:m>
                <a:endParaRPr lang="en-GB" sz="1200" dirty="0">
                  <a:latin typeface="Comic Sans MS" panose="030F0702030302020204" pitchFamily="66" charset="0"/>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6438081" y="3183045"/>
                <a:ext cx="405560" cy="276999"/>
              </a:xfrm>
              <a:prstGeom prst="rect">
                <a:avLst/>
              </a:prstGeom>
              <a:blipFill rotWithShape="1">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6543195" y="2880314"/>
                <a:ext cx="695703"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𝑣𝑠𝑖𝑛</m:t>
                      </m:r>
                      <m:r>
                        <a:rPr lang="en-GB" sz="1200" i="1" smtClean="0">
                          <a:latin typeface="Cambria Math"/>
                          <a:ea typeface="Cambria Math"/>
                        </a:rPr>
                        <m:t>𝛿𝜃</m:t>
                      </m:r>
                    </m:oMath>
                  </m:oMathPara>
                </a14:m>
                <a:endParaRPr lang="en-GB" sz="1200" dirty="0">
                  <a:latin typeface="Comic Sans MS" panose="030F0702030302020204" pitchFamily="66" charset="0"/>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6543195" y="2880314"/>
                <a:ext cx="695703" cy="276999"/>
              </a:xfrm>
              <a:prstGeom prst="rect">
                <a:avLst/>
              </a:prstGeom>
              <a:blipFill rotWithShape="1">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6530092" y="3405093"/>
                <a:ext cx="711733"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𝑣𝑐𝑜𝑠</m:t>
                      </m:r>
                      <m:r>
                        <a:rPr lang="en-GB" sz="1200" i="1" smtClean="0">
                          <a:latin typeface="Cambria Math"/>
                          <a:ea typeface="Cambria Math"/>
                        </a:rPr>
                        <m:t>𝛿𝜃</m:t>
                      </m:r>
                    </m:oMath>
                  </m:oMathPara>
                </a14:m>
                <a:endParaRPr lang="en-GB" sz="1200" dirty="0">
                  <a:latin typeface="Comic Sans MS" panose="030F0702030302020204" pitchFamily="66" charset="0"/>
                </a:endParaRPr>
              </a:p>
            </p:txBody>
          </p:sp>
        </mc:Choice>
        <mc:Fallback xmlns="">
          <p:sp>
            <p:nvSpPr>
              <p:cNvPr id="63" name="TextBox 62"/>
              <p:cNvSpPr txBox="1">
                <a:spLocks noRot="1" noChangeAspect="1" noMove="1" noResize="1" noEditPoints="1" noAdjustHandles="1" noChangeArrowheads="1" noChangeShapeType="1" noTextEdit="1"/>
              </p:cNvSpPr>
              <p:nvPr/>
            </p:nvSpPr>
            <p:spPr>
              <a:xfrm>
                <a:off x="6530092" y="3405093"/>
                <a:ext cx="711733" cy="276999"/>
              </a:xfrm>
              <a:prstGeom prst="rect">
                <a:avLst/>
              </a:prstGeom>
              <a:blipFill rotWithShape="1">
                <a:blip r:embed="rId6"/>
                <a:stretch>
                  <a:fillRect/>
                </a:stretch>
              </a:blipFill>
            </p:spPr>
            <p:txBody>
              <a:bodyPr/>
              <a:lstStyle/>
              <a:p>
                <a:r>
                  <a:rPr lang="en-GB">
                    <a:noFill/>
                  </a:rPr>
                  <a:t> </a:t>
                </a:r>
              </a:p>
            </p:txBody>
          </p:sp>
        </mc:Fallback>
      </mc:AlternateContent>
      <p:sp>
        <p:nvSpPr>
          <p:cNvPr id="64" name="Freeform 63"/>
          <p:cNvSpPr/>
          <p:nvPr/>
        </p:nvSpPr>
        <p:spPr>
          <a:xfrm>
            <a:off x="6508140" y="2792769"/>
            <a:ext cx="285491" cy="744956"/>
          </a:xfrm>
          <a:custGeom>
            <a:avLst/>
            <a:gdLst>
              <a:gd name="connsiteX0" fmla="*/ 0 w 285491"/>
              <a:gd name="connsiteY0" fmla="*/ 740622 h 740622"/>
              <a:gd name="connsiteX1" fmla="*/ 285491 w 285491"/>
              <a:gd name="connsiteY1" fmla="*/ 612358 h 740622"/>
              <a:gd name="connsiteX2" fmla="*/ 0 w 285491"/>
              <a:gd name="connsiteY2" fmla="*/ 0 h 740622"/>
              <a:gd name="connsiteX3" fmla="*/ 0 w 285491"/>
              <a:gd name="connsiteY3" fmla="*/ 740622 h 740622"/>
              <a:gd name="connsiteX0" fmla="*/ 4334 w 285491"/>
              <a:gd name="connsiteY0" fmla="*/ 744956 h 744956"/>
              <a:gd name="connsiteX1" fmla="*/ 285491 w 285491"/>
              <a:gd name="connsiteY1" fmla="*/ 612358 h 744956"/>
              <a:gd name="connsiteX2" fmla="*/ 0 w 285491"/>
              <a:gd name="connsiteY2" fmla="*/ 0 h 744956"/>
              <a:gd name="connsiteX3" fmla="*/ 4334 w 285491"/>
              <a:gd name="connsiteY3" fmla="*/ 744956 h 744956"/>
            </a:gdLst>
            <a:ahLst/>
            <a:cxnLst>
              <a:cxn ang="0">
                <a:pos x="connsiteX0" y="connsiteY0"/>
              </a:cxn>
              <a:cxn ang="0">
                <a:pos x="connsiteX1" y="connsiteY1"/>
              </a:cxn>
              <a:cxn ang="0">
                <a:pos x="connsiteX2" y="connsiteY2"/>
              </a:cxn>
              <a:cxn ang="0">
                <a:pos x="connsiteX3" y="connsiteY3"/>
              </a:cxn>
            </a:cxnLst>
            <a:rect l="l" t="t" r="r" b="b"/>
            <a:pathLst>
              <a:path w="285491" h="744956">
                <a:moveTo>
                  <a:pt x="4334" y="744956"/>
                </a:moveTo>
                <a:lnTo>
                  <a:pt x="285491" y="612358"/>
                </a:lnTo>
                <a:lnTo>
                  <a:pt x="0" y="0"/>
                </a:lnTo>
                <a:cubicBezTo>
                  <a:pt x="1379" y="245495"/>
                  <a:pt x="7093" y="495324"/>
                  <a:pt x="4334" y="744956"/>
                </a:cubicBez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p:cNvSpPr/>
          <p:nvPr/>
        </p:nvSpPr>
        <p:spPr>
          <a:xfrm>
            <a:off x="6455924" y="2741264"/>
            <a:ext cx="104102" cy="9292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6" name="Straight Arrow Connector 65"/>
          <p:cNvCxnSpPr>
            <a:stCxn id="64" idx="0"/>
          </p:cNvCxnSpPr>
          <p:nvPr/>
        </p:nvCxnSpPr>
        <p:spPr>
          <a:xfrm flipV="1">
            <a:off x="6512474" y="3267490"/>
            <a:ext cx="581670" cy="27023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H="1" flipV="1">
            <a:off x="6370505" y="2491889"/>
            <a:ext cx="424459" cy="91667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5750789" y="3830811"/>
            <a:ext cx="104102" cy="9292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6" name="Straight Arrow Connector 75"/>
          <p:cNvCxnSpPr/>
          <p:nvPr/>
        </p:nvCxnSpPr>
        <p:spPr>
          <a:xfrm flipV="1">
            <a:off x="5529498" y="3723328"/>
            <a:ext cx="581670" cy="27023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7" name="TextBox 76"/>
              <p:cNvSpPr txBox="1"/>
              <p:nvPr/>
            </p:nvSpPr>
            <p:spPr>
              <a:xfrm>
                <a:off x="5911103" y="3791510"/>
                <a:ext cx="370614"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1" i="1" smtClean="0">
                          <a:solidFill>
                            <a:srgbClr val="FF0000"/>
                          </a:solidFill>
                          <a:latin typeface="Cambria Math"/>
                          <a:ea typeface="Cambria Math"/>
                        </a:rPr>
                        <m:t>𝒗</m:t>
                      </m:r>
                    </m:oMath>
                  </m:oMathPara>
                </a14:m>
                <a:endParaRPr lang="en-GB" sz="1400" b="1" dirty="0">
                  <a:solidFill>
                    <a:srgbClr val="FF0000"/>
                  </a:solidFill>
                  <a:latin typeface="Comic Sans MS" panose="030F0702030302020204" pitchFamily="66" charset="0"/>
                </a:endParaRPr>
              </a:p>
            </p:txBody>
          </p:sp>
        </mc:Choice>
        <mc:Fallback xmlns="">
          <p:sp>
            <p:nvSpPr>
              <p:cNvPr id="77" name="TextBox 76"/>
              <p:cNvSpPr txBox="1">
                <a:spLocks noRot="1" noChangeAspect="1" noMove="1" noResize="1" noEditPoints="1" noAdjustHandles="1" noChangeArrowheads="1" noChangeShapeType="1" noTextEdit="1"/>
              </p:cNvSpPr>
              <p:nvPr/>
            </p:nvSpPr>
            <p:spPr>
              <a:xfrm>
                <a:off x="5911103" y="3791510"/>
                <a:ext cx="370614" cy="307777"/>
              </a:xfrm>
              <a:prstGeom prst="rect">
                <a:avLst/>
              </a:prstGeom>
              <a:blipFill rotWithShape="1">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1149927" y="4693723"/>
                <a:ext cx="1997855" cy="50186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𝑃𝑎𝑟𝑎𝑙𝑙𝑒𝑙</m:t>
                      </m:r>
                      <m:r>
                        <a:rPr lang="en-US" sz="1400" b="0" i="1" smtClean="0">
                          <a:latin typeface="Cambria Math"/>
                        </a:rPr>
                        <m:t>=</m:t>
                      </m:r>
                      <m:f>
                        <m:fPr>
                          <m:ctrlPr>
                            <a:rPr lang="en-US" sz="1400" b="0" i="1" smtClean="0">
                              <a:latin typeface="Cambria Math" panose="02040503050406030204" pitchFamily="18" charset="0"/>
                            </a:rPr>
                          </m:ctrlPr>
                        </m:fPr>
                        <m:num>
                          <m:r>
                            <a:rPr lang="en-US" sz="1400" b="0" i="1" smtClean="0">
                              <a:latin typeface="Cambria Math"/>
                            </a:rPr>
                            <m:t>𝑣𝑐𝑜𝑠</m:t>
                          </m:r>
                          <m:r>
                            <a:rPr lang="en-US" sz="1400" b="0" i="1" smtClean="0">
                              <a:latin typeface="Cambria Math"/>
                              <a:ea typeface="Cambria Math"/>
                            </a:rPr>
                            <m:t>𝛿𝜃</m:t>
                          </m:r>
                          <m:r>
                            <a:rPr lang="en-US" sz="1400" b="0" i="1" smtClean="0">
                              <a:latin typeface="Cambria Math"/>
                              <a:ea typeface="Cambria Math"/>
                            </a:rPr>
                            <m:t>−</m:t>
                          </m:r>
                          <m:r>
                            <a:rPr lang="en-US" sz="1400" b="0" i="1" smtClean="0">
                              <a:latin typeface="Cambria Math"/>
                              <a:ea typeface="Cambria Math"/>
                            </a:rPr>
                            <m:t>𝑣</m:t>
                          </m:r>
                        </m:num>
                        <m:den>
                          <m:r>
                            <a:rPr lang="en-US" sz="1400" b="0" i="1" smtClean="0">
                              <a:latin typeface="Cambria Math"/>
                              <a:ea typeface="Cambria Math"/>
                            </a:rPr>
                            <m:t>𝛿</m:t>
                          </m:r>
                          <m:r>
                            <a:rPr lang="en-US" sz="1400" b="0" i="1" smtClean="0">
                              <a:latin typeface="Cambria Math"/>
                              <a:ea typeface="Cambria Math"/>
                            </a:rPr>
                            <m:t>𝑡</m:t>
                          </m:r>
                        </m:den>
                      </m:f>
                    </m:oMath>
                  </m:oMathPara>
                </a14:m>
                <a:endParaRPr lang="en-GB" sz="1400" dirty="0"/>
              </a:p>
            </p:txBody>
          </p:sp>
        </mc:Choice>
        <mc:Fallback xmlns="">
          <p:sp>
            <p:nvSpPr>
              <p:cNvPr id="48" name="TextBox 47"/>
              <p:cNvSpPr txBox="1">
                <a:spLocks noRot="1" noChangeAspect="1" noMove="1" noResize="1" noEditPoints="1" noAdjustHandles="1" noChangeArrowheads="1" noChangeShapeType="1" noTextEdit="1"/>
              </p:cNvSpPr>
              <p:nvPr/>
            </p:nvSpPr>
            <p:spPr>
              <a:xfrm>
                <a:off x="1149927" y="4693723"/>
                <a:ext cx="1997855" cy="501869"/>
              </a:xfrm>
              <a:prstGeom prst="rect">
                <a:avLst/>
              </a:prstGeom>
              <a:blipFill rotWithShape="1">
                <a:blip r:embed="rId8"/>
                <a:stretch>
                  <a:fillRect b="-243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875804" y="5309259"/>
                <a:ext cx="2482987" cy="50186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𝑃𝑒𝑟𝑝𝑒𝑛𝑑𝑖𝑐𝑢𝑙𝑎𝑟</m:t>
                      </m:r>
                      <m:r>
                        <a:rPr lang="en-US" sz="1400" b="0" i="1" smtClean="0">
                          <a:latin typeface="Cambria Math"/>
                        </a:rPr>
                        <m:t>=</m:t>
                      </m:r>
                      <m:f>
                        <m:fPr>
                          <m:ctrlPr>
                            <a:rPr lang="en-US" sz="1400" b="0" i="1" smtClean="0">
                              <a:latin typeface="Cambria Math" panose="02040503050406030204" pitchFamily="18" charset="0"/>
                            </a:rPr>
                          </m:ctrlPr>
                        </m:fPr>
                        <m:num>
                          <m:r>
                            <a:rPr lang="en-US" sz="1400" b="0" i="1" smtClean="0">
                              <a:latin typeface="Cambria Math"/>
                            </a:rPr>
                            <m:t>𝑣𝑠𝑖𝑛</m:t>
                          </m:r>
                          <m:r>
                            <a:rPr lang="en-US" sz="1400" b="0" i="1" smtClean="0">
                              <a:latin typeface="Cambria Math"/>
                              <a:ea typeface="Cambria Math"/>
                            </a:rPr>
                            <m:t>𝛿𝜃</m:t>
                          </m:r>
                          <m:r>
                            <a:rPr lang="en-US" sz="1400" b="0" i="1" smtClean="0">
                              <a:latin typeface="Cambria Math"/>
                              <a:ea typeface="Cambria Math"/>
                            </a:rPr>
                            <m:t>−0</m:t>
                          </m:r>
                        </m:num>
                        <m:den>
                          <m:r>
                            <a:rPr lang="en-US" sz="1400" b="0" i="1" smtClean="0">
                              <a:latin typeface="Cambria Math"/>
                              <a:ea typeface="Cambria Math"/>
                            </a:rPr>
                            <m:t>𝛿</m:t>
                          </m:r>
                          <m:r>
                            <a:rPr lang="en-US" sz="1400" b="0" i="1" smtClean="0">
                              <a:latin typeface="Cambria Math"/>
                              <a:ea typeface="Cambria Math"/>
                            </a:rPr>
                            <m:t>𝑡</m:t>
                          </m:r>
                        </m:den>
                      </m:f>
                    </m:oMath>
                  </m:oMathPara>
                </a14:m>
                <a:endParaRPr lang="en-GB" sz="1400" dirty="0"/>
              </a:p>
            </p:txBody>
          </p:sp>
        </mc:Choice>
        <mc:Fallback xmlns="">
          <p:sp>
            <p:nvSpPr>
              <p:cNvPr id="46" name="TextBox 45"/>
              <p:cNvSpPr txBox="1">
                <a:spLocks noRot="1" noChangeAspect="1" noMove="1" noResize="1" noEditPoints="1" noAdjustHandles="1" noChangeArrowheads="1" noChangeShapeType="1" noTextEdit="1"/>
              </p:cNvSpPr>
              <p:nvPr/>
            </p:nvSpPr>
            <p:spPr>
              <a:xfrm>
                <a:off x="875804" y="5309259"/>
                <a:ext cx="2482987" cy="501869"/>
              </a:xfrm>
              <a:prstGeom prst="rect">
                <a:avLst/>
              </a:prstGeom>
              <a:blipFill rotWithShape="1">
                <a:blip r:embed="rId9"/>
                <a:stretch>
                  <a:fillRect b="-243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025735" y="4619502"/>
                <a:ext cx="4498732" cy="307777"/>
              </a:xfrm>
              <a:prstGeom prst="rect">
                <a:avLst/>
              </a:prstGeom>
              <a:noFill/>
            </p:spPr>
            <p:txBody>
              <a:bodyPr wrap="none" rtlCol="0">
                <a:spAutoFit/>
              </a:bodyPr>
              <a:lstStyle/>
              <a:p>
                <a:r>
                  <a:rPr lang="en-US" sz="1400" dirty="0" smtClean="0">
                    <a:solidFill>
                      <a:srgbClr val="FF0000"/>
                    </a:solidFill>
                    <a:latin typeface="Comic Sans MS" panose="030F0702030302020204" pitchFamily="66" charset="0"/>
                  </a:rPr>
                  <a:t>For a small angle </a:t>
                </a:r>
                <a14:m>
                  <m:oMath xmlns:m="http://schemas.openxmlformats.org/officeDocument/2006/math">
                    <m:r>
                      <a:rPr lang="en-US" sz="1400" i="1" smtClean="0">
                        <a:solidFill>
                          <a:srgbClr val="FF0000"/>
                        </a:solidFill>
                        <a:latin typeface="Cambria Math"/>
                        <a:ea typeface="Cambria Math"/>
                      </a:rPr>
                      <m:t>𝛿𝜃</m:t>
                    </m:r>
                  </m:oMath>
                </a14:m>
                <a:r>
                  <a:rPr lang="en-GB" sz="1400" dirty="0" smtClean="0">
                    <a:solidFill>
                      <a:srgbClr val="FF0000"/>
                    </a:solidFill>
                    <a:latin typeface="Comic Sans MS" panose="030F0702030302020204" pitchFamily="66" charset="0"/>
                  </a:rPr>
                  <a:t> measured in radians, as </a:t>
                </a:r>
                <a14:m>
                  <m:oMath xmlns:m="http://schemas.openxmlformats.org/officeDocument/2006/math">
                    <m:r>
                      <a:rPr lang="en-GB" sz="1400" i="1" smtClean="0">
                        <a:solidFill>
                          <a:srgbClr val="FF0000"/>
                        </a:solidFill>
                        <a:latin typeface="Cambria Math"/>
                        <a:ea typeface="Cambria Math"/>
                      </a:rPr>
                      <m:t>𝛿</m:t>
                    </m:r>
                    <m:r>
                      <a:rPr lang="en-US" sz="1400" b="0" i="1" smtClean="0">
                        <a:solidFill>
                          <a:srgbClr val="FF0000"/>
                        </a:solidFill>
                        <a:latin typeface="Cambria Math"/>
                        <a:ea typeface="Cambria Math"/>
                      </a:rPr>
                      <m:t>𝑡</m:t>
                    </m:r>
                    <m:r>
                      <a:rPr lang="en-US" sz="1400" b="0" i="1" smtClean="0">
                        <a:solidFill>
                          <a:srgbClr val="FF0000"/>
                        </a:solidFill>
                        <a:latin typeface="Cambria Math"/>
                        <a:ea typeface="Cambria Math"/>
                      </a:rPr>
                      <m:t>→0</m:t>
                    </m:r>
                  </m:oMath>
                </a14:m>
                <a:r>
                  <a:rPr lang="en-GB" sz="1400" dirty="0" smtClean="0">
                    <a:solidFill>
                      <a:srgbClr val="FF0000"/>
                    </a:solidFill>
                    <a:latin typeface="Comic Sans MS" panose="030F0702030302020204" pitchFamily="66" charset="0"/>
                  </a:rPr>
                  <a:t>: </a:t>
                </a:r>
                <a:endParaRPr lang="en-GB" sz="1400" dirty="0">
                  <a:solidFill>
                    <a:srgbClr val="FF0000"/>
                  </a:solidFill>
                  <a:latin typeface="Comic Sans MS" panose="030F0702030302020204" pitchFamily="66"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025735" y="4619502"/>
                <a:ext cx="4498732" cy="307777"/>
              </a:xfrm>
              <a:prstGeom prst="rect">
                <a:avLst/>
              </a:prstGeom>
              <a:blipFill rotWithShape="1">
                <a:blip r:embed="rId10"/>
                <a:stretch>
                  <a:fillRect l="-271" t="-2000" b="-2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5047013" y="4940136"/>
                <a:ext cx="2400529" cy="307777"/>
              </a:xfrm>
              <a:prstGeom prst="rect">
                <a:avLst/>
              </a:prstGeom>
              <a:noFill/>
            </p:spPr>
            <p:txBody>
              <a:bodyPr wrap="none" rtlCol="0">
                <a:spAutoFit/>
              </a:bodyPr>
              <a:lstStyle/>
              <a:p>
                <a14:m>
                  <m:oMath xmlns:m="http://schemas.openxmlformats.org/officeDocument/2006/math">
                    <m:r>
                      <a:rPr lang="en-US" sz="1400" b="0" i="1" smtClean="0">
                        <a:solidFill>
                          <a:srgbClr val="FF0000"/>
                        </a:solidFill>
                        <a:latin typeface="Cambria Math"/>
                      </a:rPr>
                      <m:t>𝑐𝑜𝑠</m:t>
                    </m:r>
                    <m:r>
                      <a:rPr lang="en-US" sz="1400" b="0" i="1" smtClean="0">
                        <a:solidFill>
                          <a:srgbClr val="FF0000"/>
                        </a:solidFill>
                        <a:latin typeface="Cambria Math"/>
                        <a:ea typeface="Cambria Math"/>
                      </a:rPr>
                      <m:t>𝛿𝜃</m:t>
                    </m:r>
                    <m:r>
                      <a:rPr lang="en-US" sz="1400" b="0" i="1" smtClean="0">
                        <a:solidFill>
                          <a:srgbClr val="FF0000"/>
                        </a:solidFill>
                        <a:latin typeface="Cambria Math"/>
                        <a:ea typeface="Cambria Math"/>
                      </a:rPr>
                      <m:t>→1</m:t>
                    </m:r>
                  </m:oMath>
                </a14:m>
                <a:r>
                  <a:rPr lang="en-GB" sz="1400" dirty="0" smtClean="0">
                    <a:solidFill>
                      <a:srgbClr val="FF0000"/>
                    </a:solidFill>
                    <a:latin typeface="Comic Sans MS" panose="030F0702030302020204" pitchFamily="66" charset="0"/>
                  </a:rPr>
                  <a:t>  and  </a:t>
                </a:r>
                <a14:m>
                  <m:oMath xmlns:m="http://schemas.openxmlformats.org/officeDocument/2006/math">
                    <m:r>
                      <a:rPr lang="en-US" sz="1400" b="0" i="1" smtClean="0">
                        <a:solidFill>
                          <a:srgbClr val="FF0000"/>
                        </a:solidFill>
                        <a:latin typeface="Cambria Math"/>
                      </a:rPr>
                      <m:t>𝑠𝑖𝑛</m:t>
                    </m:r>
                    <m:r>
                      <a:rPr lang="en-US" sz="1400" b="0" i="1" smtClean="0">
                        <a:solidFill>
                          <a:srgbClr val="FF0000"/>
                        </a:solidFill>
                        <a:latin typeface="Cambria Math"/>
                        <a:ea typeface="Cambria Math"/>
                      </a:rPr>
                      <m:t>𝛿𝜃</m:t>
                    </m:r>
                    <m:r>
                      <a:rPr lang="en-US" sz="1400" b="0" i="1" smtClean="0">
                        <a:solidFill>
                          <a:srgbClr val="FF0000"/>
                        </a:solidFill>
                        <a:latin typeface="Cambria Math"/>
                        <a:ea typeface="Cambria Math"/>
                      </a:rPr>
                      <m:t>→</m:t>
                    </m:r>
                    <m:r>
                      <a:rPr lang="en-US" sz="1400" b="0" i="1" smtClean="0">
                        <a:solidFill>
                          <a:srgbClr val="FF0000"/>
                        </a:solidFill>
                        <a:latin typeface="Cambria Math"/>
                        <a:ea typeface="Cambria Math"/>
                      </a:rPr>
                      <m:t>𝛿𝜃</m:t>
                    </m:r>
                  </m:oMath>
                </a14:m>
                <a:endParaRPr lang="en-GB" sz="1400" dirty="0">
                  <a:solidFill>
                    <a:srgbClr val="FF0000"/>
                  </a:solidFill>
                  <a:latin typeface="Comic Sans MS" panose="030F0702030302020204" pitchFamily="66"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5047013" y="4940136"/>
                <a:ext cx="2400529" cy="307777"/>
              </a:xfrm>
              <a:prstGeom prst="rect">
                <a:avLst/>
              </a:prstGeom>
              <a:blipFill rotWithShape="1">
                <a:blip r:embed="rId11"/>
                <a:stretch>
                  <a:fillRect t="-1961" b="-1764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3926775" y="5368637"/>
                <a:ext cx="153779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𝑃𝑎𝑟𝑎𝑙𝑙𝑒𝑙</m:t>
                      </m:r>
                      <m:r>
                        <a:rPr lang="en-US" sz="1400" b="0" i="1" smtClean="0">
                          <a:latin typeface="Cambria Math"/>
                        </a:rPr>
                        <m:t>=</m:t>
                      </m:r>
                      <m:f>
                        <m:fPr>
                          <m:ctrlPr>
                            <a:rPr lang="en-US" sz="1400" b="0" i="1" smtClean="0">
                              <a:latin typeface="Cambria Math" panose="02040503050406030204" pitchFamily="18" charset="0"/>
                            </a:rPr>
                          </m:ctrlPr>
                        </m:fPr>
                        <m:num>
                          <m:r>
                            <a:rPr lang="en-US" sz="1400" b="0" i="1" smtClean="0">
                              <a:latin typeface="Cambria Math"/>
                            </a:rPr>
                            <m:t>𝑣</m:t>
                          </m:r>
                          <m:r>
                            <a:rPr lang="en-US" sz="1400" b="0" i="1" smtClean="0">
                              <a:latin typeface="Cambria Math"/>
                              <a:ea typeface="Cambria Math"/>
                            </a:rPr>
                            <m:t>−</m:t>
                          </m:r>
                          <m:r>
                            <a:rPr lang="en-US" sz="1400" b="0" i="1" smtClean="0">
                              <a:latin typeface="Cambria Math"/>
                              <a:ea typeface="Cambria Math"/>
                            </a:rPr>
                            <m:t>𝑣</m:t>
                          </m:r>
                        </m:num>
                        <m:den>
                          <m:r>
                            <a:rPr lang="en-US" sz="1400" b="0" i="1" smtClean="0">
                              <a:latin typeface="Cambria Math"/>
                              <a:ea typeface="Cambria Math"/>
                            </a:rPr>
                            <m:t>𝛿</m:t>
                          </m:r>
                          <m:r>
                            <a:rPr lang="en-US" sz="1400" b="0" i="1" smtClean="0">
                              <a:latin typeface="Cambria Math"/>
                              <a:ea typeface="Cambria Math"/>
                            </a:rPr>
                            <m:t>𝑡</m:t>
                          </m:r>
                        </m:den>
                      </m:f>
                    </m:oMath>
                  </m:oMathPara>
                </a14:m>
                <a:endParaRPr lang="en-GB" sz="1400" dirty="0"/>
              </a:p>
            </p:txBody>
          </p:sp>
        </mc:Choice>
        <mc:Fallback xmlns="">
          <p:sp>
            <p:nvSpPr>
              <p:cNvPr id="51" name="TextBox 50"/>
              <p:cNvSpPr txBox="1">
                <a:spLocks noRot="1" noChangeAspect="1" noMove="1" noResize="1" noEditPoints="1" noAdjustHandles="1" noChangeArrowheads="1" noChangeShapeType="1" noTextEdit="1"/>
              </p:cNvSpPr>
              <p:nvPr/>
            </p:nvSpPr>
            <p:spPr>
              <a:xfrm>
                <a:off x="3926775" y="5368637"/>
                <a:ext cx="1537793" cy="461665"/>
              </a:xfrm>
              <a:prstGeom prst="rect">
                <a:avLst/>
              </a:prstGeom>
              <a:blipFill rotWithShape="1">
                <a:blip r:embed="rId12"/>
                <a:stretch>
                  <a:fillRect b="-2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3912921" y="6067302"/>
                <a:ext cx="1636538"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𝑃𝑎𝑟𝑎𝑙𝑙𝑒𝑙</m:t>
                      </m:r>
                      <m:r>
                        <a:rPr lang="en-US" sz="1400" b="0" i="1" smtClean="0">
                          <a:latin typeface="Cambria Math"/>
                        </a:rPr>
                        <m:t>=0</m:t>
                      </m:r>
                      <m:sSup>
                        <m:sSupPr>
                          <m:ctrlPr>
                            <a:rPr lang="en-US" sz="1400" b="0" i="1" smtClean="0">
                              <a:latin typeface="Cambria Math" panose="02040503050406030204" pitchFamily="18" charset="0"/>
                            </a:rPr>
                          </m:ctrlPr>
                        </m:sSupPr>
                        <m:e>
                          <m:r>
                            <a:rPr lang="en-US" sz="1400" b="0" i="1" smtClean="0">
                              <a:latin typeface="Cambria Math"/>
                            </a:rPr>
                            <m:t>𝑚𝑠</m:t>
                          </m:r>
                        </m:e>
                        <m:sup>
                          <m:r>
                            <a:rPr lang="en-US" sz="1400" b="0" i="1" smtClean="0">
                              <a:latin typeface="Cambria Math"/>
                            </a:rPr>
                            <m:t>−2</m:t>
                          </m:r>
                        </m:sup>
                      </m:sSup>
                    </m:oMath>
                  </m:oMathPara>
                </a14:m>
                <a:endParaRPr lang="en-GB" sz="1400" dirty="0"/>
              </a:p>
            </p:txBody>
          </p:sp>
        </mc:Choice>
        <mc:Fallback xmlns="">
          <p:sp>
            <p:nvSpPr>
              <p:cNvPr id="52" name="TextBox 51"/>
              <p:cNvSpPr txBox="1">
                <a:spLocks noRot="1" noChangeAspect="1" noMove="1" noResize="1" noEditPoints="1" noAdjustHandles="1" noChangeArrowheads="1" noChangeShapeType="1" noTextEdit="1"/>
              </p:cNvSpPr>
              <p:nvPr/>
            </p:nvSpPr>
            <p:spPr>
              <a:xfrm>
                <a:off x="3912921" y="6067302"/>
                <a:ext cx="1636538" cy="307777"/>
              </a:xfrm>
              <a:prstGeom prst="rect">
                <a:avLst/>
              </a:prstGeom>
              <a:blipFill rotWithShape="1">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6087093" y="5342905"/>
                <a:ext cx="2240934" cy="50186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𝑃𝑒𝑟𝑝𝑒𝑛𝑑𝑖𝑐𝑢𝑙𝑎𝑟</m:t>
                      </m:r>
                      <m:r>
                        <a:rPr lang="en-US" sz="1400" b="0" i="1" smtClean="0">
                          <a:latin typeface="Cambria Math"/>
                        </a:rPr>
                        <m:t>=</m:t>
                      </m:r>
                      <m:f>
                        <m:fPr>
                          <m:ctrlPr>
                            <a:rPr lang="en-US" sz="1400" b="0" i="1" smtClean="0">
                              <a:latin typeface="Cambria Math" panose="02040503050406030204" pitchFamily="18" charset="0"/>
                            </a:rPr>
                          </m:ctrlPr>
                        </m:fPr>
                        <m:num>
                          <m:r>
                            <a:rPr lang="en-US" sz="1400" b="0" i="1" smtClean="0">
                              <a:latin typeface="Cambria Math"/>
                            </a:rPr>
                            <m:t>𝑣</m:t>
                          </m:r>
                          <m:r>
                            <a:rPr lang="en-US" sz="1400" b="0" i="1" smtClean="0">
                              <a:latin typeface="Cambria Math"/>
                              <a:ea typeface="Cambria Math"/>
                            </a:rPr>
                            <m:t>𝛿𝜃</m:t>
                          </m:r>
                          <m:r>
                            <a:rPr lang="en-US" sz="1400" b="0" i="1" smtClean="0">
                              <a:latin typeface="Cambria Math"/>
                              <a:ea typeface="Cambria Math"/>
                            </a:rPr>
                            <m:t>−0</m:t>
                          </m:r>
                        </m:num>
                        <m:den>
                          <m:r>
                            <a:rPr lang="en-US" sz="1400" b="0" i="1" smtClean="0">
                              <a:latin typeface="Cambria Math"/>
                              <a:ea typeface="Cambria Math"/>
                            </a:rPr>
                            <m:t>𝛿</m:t>
                          </m:r>
                          <m:r>
                            <a:rPr lang="en-US" sz="1400" b="0" i="1" smtClean="0">
                              <a:latin typeface="Cambria Math"/>
                              <a:ea typeface="Cambria Math"/>
                            </a:rPr>
                            <m:t>𝑡</m:t>
                          </m:r>
                        </m:den>
                      </m:f>
                    </m:oMath>
                  </m:oMathPara>
                </a14:m>
                <a:endParaRPr lang="en-GB" sz="1400" dirty="0"/>
              </a:p>
            </p:txBody>
          </p:sp>
        </mc:Choice>
        <mc:Fallback xmlns="">
          <p:sp>
            <p:nvSpPr>
              <p:cNvPr id="55" name="TextBox 54"/>
              <p:cNvSpPr txBox="1">
                <a:spLocks noRot="1" noChangeAspect="1" noMove="1" noResize="1" noEditPoints="1" noAdjustHandles="1" noChangeArrowheads="1" noChangeShapeType="1" noTextEdit="1"/>
              </p:cNvSpPr>
              <p:nvPr/>
            </p:nvSpPr>
            <p:spPr>
              <a:xfrm>
                <a:off x="6087093" y="5342905"/>
                <a:ext cx="2240934" cy="501869"/>
              </a:xfrm>
              <a:prstGeom prst="rect">
                <a:avLst/>
              </a:prstGeom>
              <a:blipFill rotWithShape="1">
                <a:blip r:embed="rId14"/>
                <a:stretch>
                  <a:fillRect b="-120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6085114" y="5910942"/>
                <a:ext cx="2452210" cy="50186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𝑃𝑒𝑟𝑝𝑒𝑛𝑑𝑖𝑐𝑢𝑙𝑎𝑟</m:t>
                      </m:r>
                      <m:r>
                        <a:rPr lang="en-US" sz="1400" b="0" i="1" smtClean="0">
                          <a:latin typeface="Cambria Math"/>
                        </a:rPr>
                        <m:t>=</m:t>
                      </m:r>
                      <m:r>
                        <a:rPr lang="en-US" sz="1400" b="0" i="1" smtClean="0">
                          <a:latin typeface="Cambria Math"/>
                        </a:rPr>
                        <m:t>𝑣</m:t>
                      </m:r>
                      <m:f>
                        <m:fPr>
                          <m:ctrlPr>
                            <a:rPr lang="en-US" sz="1400" b="0" i="1" smtClean="0">
                              <a:latin typeface="Cambria Math" panose="02040503050406030204" pitchFamily="18" charset="0"/>
                            </a:rPr>
                          </m:ctrlPr>
                        </m:fPr>
                        <m:num>
                          <m:r>
                            <a:rPr lang="en-US" sz="1400" b="0" i="1" smtClean="0">
                              <a:latin typeface="Cambria Math"/>
                              <a:ea typeface="Cambria Math"/>
                            </a:rPr>
                            <m:t>𝛿𝜃</m:t>
                          </m:r>
                        </m:num>
                        <m:den>
                          <m:r>
                            <a:rPr lang="en-US" sz="1400" b="0" i="1" smtClean="0">
                              <a:latin typeface="Cambria Math"/>
                              <a:ea typeface="Cambria Math"/>
                            </a:rPr>
                            <m:t>𝛿</m:t>
                          </m:r>
                          <m:r>
                            <a:rPr lang="en-US" sz="1400" b="0" i="1" smtClean="0">
                              <a:latin typeface="Cambria Math"/>
                              <a:ea typeface="Cambria Math"/>
                            </a:rPr>
                            <m:t>𝑡</m:t>
                          </m:r>
                        </m:den>
                      </m:f>
                      <m:r>
                        <a:rPr lang="en-US" sz="1400" b="0" i="1" smtClean="0">
                          <a:latin typeface="Cambria Math"/>
                        </a:rPr>
                        <m:t> </m:t>
                      </m:r>
                      <m:sSup>
                        <m:sSupPr>
                          <m:ctrlPr>
                            <a:rPr lang="en-US" sz="1400" b="0" i="1" smtClean="0">
                              <a:latin typeface="Cambria Math" panose="02040503050406030204" pitchFamily="18" charset="0"/>
                            </a:rPr>
                          </m:ctrlPr>
                        </m:sSupPr>
                        <m:e>
                          <m:r>
                            <a:rPr lang="en-US" sz="1400" b="0" i="1" smtClean="0">
                              <a:latin typeface="Cambria Math"/>
                            </a:rPr>
                            <m:t>𝑚𝑠</m:t>
                          </m:r>
                        </m:e>
                        <m:sup>
                          <m:r>
                            <a:rPr lang="en-US" sz="1400" b="0" i="1" smtClean="0">
                              <a:latin typeface="Cambria Math"/>
                            </a:rPr>
                            <m:t>−2</m:t>
                          </m:r>
                        </m:sup>
                      </m:sSup>
                    </m:oMath>
                  </m:oMathPara>
                </a14:m>
                <a:endParaRPr lang="en-GB" sz="1400" dirty="0"/>
              </a:p>
            </p:txBody>
          </p:sp>
        </mc:Choice>
        <mc:Fallback xmlns="">
          <p:sp>
            <p:nvSpPr>
              <p:cNvPr id="56" name="TextBox 55"/>
              <p:cNvSpPr txBox="1">
                <a:spLocks noRot="1" noChangeAspect="1" noMove="1" noResize="1" noEditPoints="1" noAdjustHandles="1" noChangeArrowheads="1" noChangeShapeType="1" noTextEdit="1"/>
              </p:cNvSpPr>
              <p:nvPr/>
            </p:nvSpPr>
            <p:spPr>
              <a:xfrm>
                <a:off x="6085114" y="5910942"/>
                <a:ext cx="2452210" cy="501869"/>
              </a:xfrm>
              <a:prstGeom prst="rect">
                <a:avLst/>
              </a:prstGeom>
              <a:blipFill rotWithShape="1">
                <a:blip r:embed="rId15"/>
                <a:stretch>
                  <a:fillRect b="-2439"/>
                </a:stretch>
              </a:blipFill>
            </p:spPr>
            <p:txBody>
              <a:bodyPr/>
              <a:lstStyle/>
              <a:p>
                <a:r>
                  <a:rPr lang="en-GB">
                    <a:noFill/>
                  </a:rPr>
                  <a:t> </a:t>
                </a:r>
              </a:p>
            </p:txBody>
          </p:sp>
        </mc:Fallback>
      </mc:AlternateContent>
      <p:sp>
        <p:nvSpPr>
          <p:cNvPr id="17" name="Rectangle 16"/>
          <p:cNvSpPr/>
          <p:nvPr/>
        </p:nvSpPr>
        <p:spPr>
          <a:xfrm>
            <a:off x="2137557" y="4714504"/>
            <a:ext cx="938151" cy="249382"/>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p:cNvSpPr/>
          <p:nvPr/>
        </p:nvSpPr>
        <p:spPr>
          <a:xfrm>
            <a:off x="4902530" y="5353793"/>
            <a:ext cx="475013" cy="249382"/>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p:cNvSpPr/>
          <p:nvPr/>
        </p:nvSpPr>
        <p:spPr>
          <a:xfrm>
            <a:off x="2347355" y="5328063"/>
            <a:ext cx="930234" cy="253339"/>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p:cNvSpPr/>
          <p:nvPr/>
        </p:nvSpPr>
        <p:spPr>
          <a:xfrm>
            <a:off x="7534894" y="5361709"/>
            <a:ext cx="718457" cy="255320"/>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p:cNvSpPr/>
          <p:nvPr/>
        </p:nvSpPr>
        <p:spPr>
          <a:xfrm>
            <a:off x="5102431" y="4975761"/>
            <a:ext cx="882733" cy="245424"/>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p:cNvSpPr/>
          <p:nvPr/>
        </p:nvSpPr>
        <p:spPr>
          <a:xfrm>
            <a:off x="6394862" y="4961907"/>
            <a:ext cx="979715" cy="263236"/>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5" name="TextBox 64"/>
              <p:cNvSpPr txBox="1"/>
              <p:nvPr/>
            </p:nvSpPr>
            <p:spPr>
              <a:xfrm>
                <a:off x="1088678" y="0"/>
                <a:ext cx="781817"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𝑣</m:t>
                      </m:r>
                      <m:r>
                        <a:rPr lang="en-US" sz="1400" b="0" i="1" smtClean="0">
                          <a:latin typeface="Cambria Math"/>
                        </a:rPr>
                        <m:t>=</m:t>
                      </m:r>
                      <m:r>
                        <a:rPr lang="en-US" sz="1400" b="0" i="1" smtClean="0">
                          <a:latin typeface="Cambria Math"/>
                        </a:rPr>
                        <m:t>𝑟</m:t>
                      </m:r>
                      <m:r>
                        <m:rPr>
                          <m:sty m:val="p"/>
                        </m:rPr>
                        <a:rPr lang="el-GR" sz="1400" b="0" i="1" smtClean="0">
                          <a:latin typeface="Cambria Math"/>
                        </a:rPr>
                        <m:t>ω</m:t>
                      </m:r>
                    </m:oMath>
                  </m:oMathPara>
                </a14:m>
                <a:endParaRPr lang="en-GB" sz="1400" dirty="0"/>
              </a:p>
            </p:txBody>
          </p:sp>
        </mc:Choice>
        <mc:Fallback xmlns="">
          <p:sp>
            <p:nvSpPr>
              <p:cNvPr id="65" name="TextBox 64"/>
              <p:cNvSpPr txBox="1">
                <a:spLocks noRot="1" noChangeAspect="1" noMove="1" noResize="1" noEditPoints="1" noAdjustHandles="1" noChangeArrowheads="1" noChangeShapeType="1" noTextEdit="1"/>
              </p:cNvSpPr>
              <p:nvPr/>
            </p:nvSpPr>
            <p:spPr>
              <a:xfrm>
                <a:off x="1088678" y="0"/>
                <a:ext cx="781817" cy="307777"/>
              </a:xfrm>
              <a:prstGeom prst="rect">
                <a:avLst/>
              </a:prstGeom>
              <a:blipFill rotWithShape="1">
                <a:blip r:embed="rId7"/>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0" y="0"/>
                <a:ext cx="1087670" cy="44300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1200" i="1" smtClean="0">
                          <a:latin typeface="Cambria Math"/>
                        </a:rPr>
                        <m:t>ω</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𝑟𝑎𝑑𝑖𝑎𝑛𝑠</m:t>
                          </m:r>
                        </m:num>
                        <m:den>
                          <m:r>
                            <a:rPr lang="en-US" sz="1200" b="0" i="1" smtClean="0">
                              <a:latin typeface="Cambria Math"/>
                            </a:rPr>
                            <m:t>𝑠𝑒𝑐𝑜𝑛𝑑𝑠</m:t>
                          </m:r>
                        </m:den>
                      </m:f>
                    </m:oMath>
                  </m:oMathPara>
                </a14:m>
                <a:endParaRPr lang="en-GB" sz="1200" dirty="0"/>
              </a:p>
            </p:txBody>
          </p:sp>
        </mc:Choice>
        <mc:Fallback xmlns="">
          <p:sp>
            <p:nvSpPr>
              <p:cNvPr id="67" name="TextBox 66"/>
              <p:cNvSpPr txBox="1">
                <a:spLocks noRot="1" noChangeAspect="1" noMove="1" noResize="1" noEditPoints="1" noAdjustHandles="1" noChangeArrowheads="1" noChangeShapeType="1" noTextEdit="1"/>
              </p:cNvSpPr>
              <p:nvPr/>
            </p:nvSpPr>
            <p:spPr>
              <a:xfrm>
                <a:off x="0" y="0"/>
                <a:ext cx="1087670" cy="443006"/>
              </a:xfrm>
              <a:prstGeom prst="rect">
                <a:avLst/>
              </a:prstGeom>
              <a:blipFill rotWithShape="1">
                <a:blip r:embed="rId1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1205452" y="6458197"/>
                <a:ext cx="6981719"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𝑆𝑜</m:t>
                      </m:r>
                      <m:r>
                        <a:rPr lang="en-US" sz="1400" b="0" i="1" smtClean="0">
                          <a:latin typeface="Cambria Math"/>
                        </a:rPr>
                        <m:t> </m:t>
                      </m:r>
                      <m:r>
                        <a:rPr lang="en-US" sz="1400" b="0" i="1" smtClean="0">
                          <a:latin typeface="Cambria Math"/>
                        </a:rPr>
                        <m:t>𝑤h𝑒𝑛</m:t>
                      </m:r>
                      <m:r>
                        <a:rPr lang="en-US" sz="1400" b="0" i="1" smtClean="0">
                          <a:latin typeface="Cambria Math"/>
                        </a:rPr>
                        <m:t> </m:t>
                      </m:r>
                      <m:r>
                        <a:rPr lang="en-US" sz="1400" b="0" i="1" smtClean="0">
                          <a:latin typeface="Cambria Math"/>
                        </a:rPr>
                        <m:t>𝑚𝑜𝑣𝑖𝑛𝑔</m:t>
                      </m:r>
                      <m:r>
                        <a:rPr lang="en-US" sz="1400" b="0" i="1" smtClean="0">
                          <a:latin typeface="Cambria Math"/>
                        </a:rPr>
                        <m:t> </m:t>
                      </m:r>
                      <m:r>
                        <a:rPr lang="en-US" sz="1400" b="0" i="1" smtClean="0">
                          <a:latin typeface="Cambria Math"/>
                        </a:rPr>
                        <m:t>𝑖𝑛</m:t>
                      </m:r>
                      <m:r>
                        <a:rPr lang="en-US" sz="1400" b="0" i="1" smtClean="0">
                          <a:latin typeface="Cambria Math"/>
                        </a:rPr>
                        <m:t> </m:t>
                      </m:r>
                      <m:r>
                        <a:rPr lang="en-US" sz="1400" b="0" i="1" smtClean="0">
                          <a:latin typeface="Cambria Math"/>
                        </a:rPr>
                        <m:t>𝑎</m:t>
                      </m:r>
                      <m:r>
                        <a:rPr lang="en-US" sz="1400" b="0" i="1" smtClean="0">
                          <a:latin typeface="Cambria Math"/>
                        </a:rPr>
                        <m:t> </m:t>
                      </m:r>
                      <m:r>
                        <a:rPr lang="en-US" sz="1400" b="0" i="1" smtClean="0">
                          <a:latin typeface="Cambria Math"/>
                        </a:rPr>
                        <m:t>𝑐𝑖𝑟𝑐𝑙𝑒</m:t>
                      </m:r>
                      <m:r>
                        <a:rPr lang="en-US" sz="1400" b="0" i="1" smtClean="0">
                          <a:latin typeface="Cambria Math"/>
                        </a:rPr>
                        <m:t>, </m:t>
                      </m:r>
                      <m:r>
                        <a:rPr lang="en-US" sz="1400" b="0" i="1" smtClean="0">
                          <a:latin typeface="Cambria Math"/>
                        </a:rPr>
                        <m:t>𝑡h𝑒</m:t>
                      </m:r>
                      <m:r>
                        <a:rPr lang="en-US" sz="1400" b="0" i="1" smtClean="0">
                          <a:latin typeface="Cambria Math"/>
                        </a:rPr>
                        <m:t> </m:t>
                      </m:r>
                      <m:r>
                        <a:rPr lang="en-US" sz="1400" b="0" i="1" smtClean="0">
                          <a:latin typeface="Cambria Math"/>
                        </a:rPr>
                        <m:t>𝑜𝑛𝑙𝑦</m:t>
                      </m:r>
                      <m:r>
                        <a:rPr lang="en-US" sz="1400" b="0" i="1" smtClean="0">
                          <a:latin typeface="Cambria Math"/>
                        </a:rPr>
                        <m:t> </m:t>
                      </m:r>
                      <m:r>
                        <a:rPr lang="en-US" sz="1400" b="0" i="1" smtClean="0">
                          <a:latin typeface="Cambria Math"/>
                        </a:rPr>
                        <m:t>𝑎𝑐𝑐𝑒𝑙𝑒𝑟𝑎𝑡𝑖𝑜𝑛</m:t>
                      </m:r>
                      <m:r>
                        <a:rPr lang="en-US" sz="1400" b="0" i="1" smtClean="0">
                          <a:latin typeface="Cambria Math"/>
                        </a:rPr>
                        <m:t> </m:t>
                      </m:r>
                      <m:r>
                        <a:rPr lang="en-US" sz="1400" b="0" i="1" smtClean="0">
                          <a:latin typeface="Cambria Math"/>
                        </a:rPr>
                        <m:t>𝑖𝑠</m:t>
                      </m:r>
                      <m:r>
                        <a:rPr lang="en-US" sz="1400" b="0" i="1" smtClean="0">
                          <a:latin typeface="Cambria Math"/>
                        </a:rPr>
                        <m:t> </m:t>
                      </m:r>
                      <m:r>
                        <a:rPr lang="en-US" sz="1400" b="0" i="1" smtClean="0">
                          <a:latin typeface="Cambria Math"/>
                        </a:rPr>
                        <m:t>𝑡𝑜𝑤𝑎𝑟𝑑𝑠</m:t>
                      </m:r>
                      <m:r>
                        <a:rPr lang="en-US" sz="1400" b="0" i="1" smtClean="0">
                          <a:latin typeface="Cambria Math"/>
                        </a:rPr>
                        <m:t> </m:t>
                      </m:r>
                      <m:r>
                        <a:rPr lang="en-US" sz="1400" b="0" i="1" smtClean="0">
                          <a:latin typeface="Cambria Math"/>
                        </a:rPr>
                        <m:t>𝑡h𝑒</m:t>
                      </m:r>
                      <m:r>
                        <a:rPr lang="en-US" sz="1400" b="0" i="1" smtClean="0">
                          <a:latin typeface="Cambria Math"/>
                        </a:rPr>
                        <m:t> </m:t>
                      </m:r>
                      <m:r>
                        <a:rPr lang="en-US" sz="1400" b="0" i="1" smtClean="0">
                          <a:latin typeface="Cambria Math"/>
                        </a:rPr>
                        <m:t>𝑐𝑒𝑛𝑡𝑟𝑒</m:t>
                      </m:r>
                      <m:r>
                        <a:rPr lang="en-US" sz="1400" b="0" i="1" smtClean="0">
                          <a:latin typeface="Cambria Math"/>
                        </a:rPr>
                        <m:t> </m:t>
                      </m:r>
                      <m:r>
                        <a:rPr lang="en-US" sz="1400" b="0" i="1" smtClean="0">
                          <a:latin typeface="Cambria Math"/>
                        </a:rPr>
                        <m:t>𝑜𝑓</m:t>
                      </m:r>
                      <m:r>
                        <a:rPr lang="en-US" sz="1400" b="0" i="1" smtClean="0">
                          <a:latin typeface="Cambria Math"/>
                        </a:rPr>
                        <m:t> </m:t>
                      </m:r>
                      <m:r>
                        <a:rPr lang="en-US" sz="1400" b="0" i="1" smtClean="0">
                          <a:latin typeface="Cambria Math"/>
                        </a:rPr>
                        <m:t>𝑡h𝑒</m:t>
                      </m:r>
                      <m:r>
                        <a:rPr lang="en-US" sz="1400" b="0" i="1" smtClean="0">
                          <a:latin typeface="Cambria Math"/>
                        </a:rPr>
                        <m:t> </m:t>
                      </m:r>
                      <m:r>
                        <a:rPr lang="en-US" sz="1400" b="0" i="1" smtClean="0">
                          <a:latin typeface="Cambria Math"/>
                        </a:rPr>
                        <m:t>𝑐𝑖𝑟𝑐𝑙𝑒</m:t>
                      </m:r>
                      <m:r>
                        <a:rPr lang="en-US" sz="1400" b="0" i="1" smtClean="0">
                          <a:latin typeface="Cambria Math"/>
                        </a:rPr>
                        <m:t>!</m:t>
                      </m:r>
                    </m:oMath>
                  </m:oMathPara>
                </a14:m>
                <a:endParaRPr lang="en-GB" sz="1400" dirty="0"/>
              </a:p>
            </p:txBody>
          </p:sp>
        </mc:Choice>
        <mc:Fallback xmlns="">
          <p:sp>
            <p:nvSpPr>
              <p:cNvPr id="68" name="TextBox 67"/>
              <p:cNvSpPr txBox="1">
                <a:spLocks noRot="1" noChangeAspect="1" noMove="1" noResize="1" noEditPoints="1" noAdjustHandles="1" noChangeArrowheads="1" noChangeShapeType="1" noTextEdit="1"/>
              </p:cNvSpPr>
              <p:nvPr/>
            </p:nvSpPr>
            <p:spPr>
              <a:xfrm>
                <a:off x="1205452" y="6458197"/>
                <a:ext cx="6981719" cy="307777"/>
              </a:xfrm>
              <a:prstGeom prst="rect">
                <a:avLst/>
              </a:prstGeom>
              <a:blipFill rotWithShape="1">
                <a:blip r:embed="rId17"/>
                <a:stretch>
                  <a:fillRect b="-1818"/>
                </a:stretch>
              </a:blipFill>
              <a:ln w="25400">
                <a:solidFill>
                  <a:schemeClr val="tx1"/>
                </a:solidFill>
              </a:ln>
            </p:spPr>
            <p:txBody>
              <a:bodyPr/>
              <a:lstStyle/>
              <a:p>
                <a:r>
                  <a:rPr lang="en-GB">
                    <a:noFill/>
                  </a:rPr>
                  <a:t> </a:t>
                </a:r>
              </a:p>
            </p:txBody>
          </p:sp>
        </mc:Fallback>
      </mc:AlternateContent>
    </p:spTree>
    <p:extLst>
      <p:ext uri="{BB962C8B-B14F-4D97-AF65-F5344CB8AC3E}">
        <p14:creationId xmlns:p14="http://schemas.microsoft.com/office/powerpoint/2010/main" val="36279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blinds(horizontal)">
                                      <p:cBhvr>
                                        <p:cTn id="17" dur="500"/>
                                        <p:tgtEl>
                                          <p:spTgt spid="5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blinds(horizontal)">
                                      <p:cBhvr>
                                        <p:cTn id="22" dur="500"/>
                                        <p:tgtEl>
                                          <p:spTgt spid="6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linds(horizont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blinds(horizontal)">
                                      <p:cBhvr>
                                        <p:cTn id="32" dur="500"/>
                                        <p:tgtEl>
                                          <p:spTgt spid="5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xit" presetSubtype="10" fill="hold" grpId="1" nodeType="clickEffect">
                                  <p:stCondLst>
                                    <p:cond delay="0"/>
                                  </p:stCondLst>
                                  <p:childTnLst>
                                    <p:animEffect transition="out" filter="blinds(horizontal)">
                                      <p:cBhvr>
                                        <p:cTn id="36" dur="500"/>
                                        <p:tgtEl>
                                          <p:spTgt spid="17"/>
                                        </p:tgtEl>
                                      </p:cBhvr>
                                    </p:animEffect>
                                    <p:set>
                                      <p:cBhvr>
                                        <p:cTn id="37" dur="1" fill="hold">
                                          <p:stCondLst>
                                            <p:cond delay="499"/>
                                          </p:stCondLst>
                                        </p:cTn>
                                        <p:tgtEl>
                                          <p:spTgt spid="17"/>
                                        </p:tgtEl>
                                        <p:attrNameLst>
                                          <p:attrName>style.visibility</p:attrName>
                                        </p:attrNameLst>
                                      </p:cBhvr>
                                      <p:to>
                                        <p:strVal val="hidden"/>
                                      </p:to>
                                    </p:set>
                                  </p:childTnLst>
                                </p:cTn>
                              </p:par>
                              <p:par>
                                <p:cTn id="38" presetID="3" presetClass="exit" presetSubtype="10" fill="hold" grpId="1" nodeType="withEffect">
                                  <p:stCondLst>
                                    <p:cond delay="0"/>
                                  </p:stCondLst>
                                  <p:childTnLst>
                                    <p:animEffect transition="out" filter="blinds(horizontal)">
                                      <p:cBhvr>
                                        <p:cTn id="39" dur="500"/>
                                        <p:tgtEl>
                                          <p:spTgt spid="57"/>
                                        </p:tgtEl>
                                      </p:cBhvr>
                                    </p:animEffect>
                                    <p:set>
                                      <p:cBhvr>
                                        <p:cTn id="40" dur="1" fill="hold">
                                          <p:stCondLst>
                                            <p:cond delay="499"/>
                                          </p:stCondLst>
                                        </p:cTn>
                                        <p:tgtEl>
                                          <p:spTgt spid="57"/>
                                        </p:tgtEl>
                                        <p:attrNameLst>
                                          <p:attrName>style.visibility</p:attrName>
                                        </p:attrNameLst>
                                      </p:cBhvr>
                                      <p:to>
                                        <p:strVal val="hidden"/>
                                      </p:to>
                                    </p:set>
                                  </p:childTnLst>
                                </p:cTn>
                              </p:par>
                              <p:par>
                                <p:cTn id="41" presetID="3" presetClass="exit" presetSubtype="10" fill="hold" grpId="1" nodeType="withEffect">
                                  <p:stCondLst>
                                    <p:cond delay="0"/>
                                  </p:stCondLst>
                                  <p:childTnLst>
                                    <p:animEffect transition="out" filter="blinds(horizontal)">
                                      <p:cBhvr>
                                        <p:cTn id="42" dur="500"/>
                                        <p:tgtEl>
                                          <p:spTgt spid="60"/>
                                        </p:tgtEl>
                                      </p:cBhvr>
                                    </p:animEffect>
                                    <p:set>
                                      <p:cBhvr>
                                        <p:cTn id="43" dur="1" fill="hold">
                                          <p:stCondLst>
                                            <p:cond delay="499"/>
                                          </p:stCondLst>
                                        </p:cTn>
                                        <p:tgtEl>
                                          <p:spTgt spid="60"/>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52"/>
                                        </p:tgtEl>
                                        <p:attrNameLst>
                                          <p:attrName>style.visibility</p:attrName>
                                        </p:attrNameLst>
                                      </p:cBhvr>
                                      <p:to>
                                        <p:strVal val="visible"/>
                                      </p:to>
                                    </p:set>
                                    <p:animEffect transition="in" filter="blinds(horizontal)">
                                      <p:cBhvr>
                                        <p:cTn id="48" dur="500"/>
                                        <p:tgtEl>
                                          <p:spTgt spid="52"/>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blinds(horizontal)">
                                      <p:cBhvr>
                                        <p:cTn id="53" dur="500"/>
                                        <p:tgtEl>
                                          <p:spTgt spid="55"/>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61"/>
                                        </p:tgtEl>
                                        <p:attrNameLst>
                                          <p:attrName>style.visibility</p:attrName>
                                        </p:attrNameLst>
                                      </p:cBhvr>
                                      <p:to>
                                        <p:strVal val="visible"/>
                                      </p:to>
                                    </p:set>
                                    <p:animEffect transition="in" filter="blinds(horizontal)">
                                      <p:cBhvr>
                                        <p:cTn id="58" dur="500"/>
                                        <p:tgtEl>
                                          <p:spTgt spid="61"/>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blinds(horizontal)">
                                      <p:cBhvr>
                                        <p:cTn id="63" dur="500"/>
                                        <p:tgtEl>
                                          <p:spTgt spid="58"/>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59"/>
                                        </p:tgtEl>
                                        <p:attrNameLst>
                                          <p:attrName>style.visibility</p:attrName>
                                        </p:attrNameLst>
                                      </p:cBhvr>
                                      <p:to>
                                        <p:strVal val="visible"/>
                                      </p:to>
                                    </p:set>
                                    <p:animEffect transition="in" filter="blinds(horizontal)">
                                      <p:cBhvr>
                                        <p:cTn id="68" dur="500"/>
                                        <p:tgtEl>
                                          <p:spTgt spid="59"/>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xit" presetSubtype="10" fill="hold" grpId="1" nodeType="clickEffect">
                                  <p:stCondLst>
                                    <p:cond delay="0"/>
                                  </p:stCondLst>
                                  <p:childTnLst>
                                    <p:animEffect transition="out" filter="blinds(horizontal)">
                                      <p:cBhvr>
                                        <p:cTn id="72" dur="500"/>
                                        <p:tgtEl>
                                          <p:spTgt spid="58"/>
                                        </p:tgtEl>
                                      </p:cBhvr>
                                    </p:animEffect>
                                    <p:set>
                                      <p:cBhvr>
                                        <p:cTn id="73" dur="1" fill="hold">
                                          <p:stCondLst>
                                            <p:cond delay="499"/>
                                          </p:stCondLst>
                                        </p:cTn>
                                        <p:tgtEl>
                                          <p:spTgt spid="58"/>
                                        </p:tgtEl>
                                        <p:attrNameLst>
                                          <p:attrName>style.visibility</p:attrName>
                                        </p:attrNameLst>
                                      </p:cBhvr>
                                      <p:to>
                                        <p:strVal val="hidden"/>
                                      </p:to>
                                    </p:set>
                                  </p:childTnLst>
                                </p:cTn>
                              </p:par>
                              <p:par>
                                <p:cTn id="74" presetID="3" presetClass="exit" presetSubtype="10" fill="hold" grpId="1" nodeType="withEffect">
                                  <p:stCondLst>
                                    <p:cond delay="0"/>
                                  </p:stCondLst>
                                  <p:childTnLst>
                                    <p:animEffect transition="out" filter="blinds(horizontal)">
                                      <p:cBhvr>
                                        <p:cTn id="75" dur="500"/>
                                        <p:tgtEl>
                                          <p:spTgt spid="59"/>
                                        </p:tgtEl>
                                      </p:cBhvr>
                                    </p:animEffect>
                                    <p:set>
                                      <p:cBhvr>
                                        <p:cTn id="76" dur="1" fill="hold">
                                          <p:stCondLst>
                                            <p:cond delay="499"/>
                                          </p:stCondLst>
                                        </p:cTn>
                                        <p:tgtEl>
                                          <p:spTgt spid="59"/>
                                        </p:tgtEl>
                                        <p:attrNameLst>
                                          <p:attrName>style.visibility</p:attrName>
                                        </p:attrNameLst>
                                      </p:cBhvr>
                                      <p:to>
                                        <p:strVal val="hidden"/>
                                      </p:to>
                                    </p:set>
                                  </p:childTnLst>
                                </p:cTn>
                              </p:par>
                              <p:par>
                                <p:cTn id="77" presetID="3" presetClass="exit" presetSubtype="10" fill="hold" grpId="1" nodeType="withEffect">
                                  <p:stCondLst>
                                    <p:cond delay="0"/>
                                  </p:stCondLst>
                                  <p:childTnLst>
                                    <p:animEffect transition="out" filter="blinds(horizontal)">
                                      <p:cBhvr>
                                        <p:cTn id="78" dur="500"/>
                                        <p:tgtEl>
                                          <p:spTgt spid="61"/>
                                        </p:tgtEl>
                                      </p:cBhvr>
                                    </p:animEffect>
                                    <p:set>
                                      <p:cBhvr>
                                        <p:cTn id="79" dur="1" fill="hold">
                                          <p:stCondLst>
                                            <p:cond delay="499"/>
                                          </p:stCondLst>
                                        </p:cTn>
                                        <p:tgtEl>
                                          <p:spTgt spid="61"/>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56"/>
                                        </p:tgtEl>
                                        <p:attrNameLst>
                                          <p:attrName>style.visibility</p:attrName>
                                        </p:attrNameLst>
                                      </p:cBhvr>
                                      <p:to>
                                        <p:strVal val="visible"/>
                                      </p:to>
                                    </p:set>
                                    <p:animEffect transition="in" filter="blinds(horizontal)">
                                      <p:cBhvr>
                                        <p:cTn id="84" dur="500"/>
                                        <p:tgtEl>
                                          <p:spTgt spid="56"/>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ntr" presetSubtype="10" fill="hold" grpId="0" nodeType="click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blinds(horizontal)">
                                      <p:cBhvr>
                                        <p:cTn id="89"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51" grpId="0"/>
      <p:bldP spid="52" grpId="0"/>
      <p:bldP spid="55" grpId="0"/>
      <p:bldP spid="56" grpId="0"/>
      <p:bldP spid="17" grpId="0" animBg="1"/>
      <p:bldP spid="17"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p:cNvSpPr/>
          <p:nvPr/>
        </p:nvSpPr>
        <p:spPr>
          <a:xfrm rot="16200000">
            <a:off x="6395139" y="2678194"/>
            <a:ext cx="109182" cy="12283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rot="20142738">
            <a:off x="5775195" y="3742235"/>
            <a:ext cx="109182" cy="12283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smtClean="0">
                <a:latin typeface="Comic Sans MS" pitchFamily="66" charset="0"/>
              </a:rPr>
              <a:t>Motion in a Circle</a:t>
            </a:r>
            <a:endParaRPr lang="en-GB" dirty="0">
              <a:latin typeface="Comic Sans MS" pitchFamily="66" charset="0"/>
            </a:endParaRPr>
          </a:p>
        </p:txBody>
      </p:sp>
      <p:pic>
        <p:nvPicPr>
          <p:cNvPr id="5" name="Picture 6" descr="http://image.shutterstock.com/display_pic_with_logo/148216/107412005/stock-photo-sydney-luna-park-attraction-wheel-at-sunset-illuminated-with-lights-in-motion-segment-of-circle-10741200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950"/>
          <a:stretch/>
        </p:blipFill>
        <p:spPr bwMode="auto">
          <a:xfrm>
            <a:off x="7746066" y="152400"/>
            <a:ext cx="1170368" cy="1161871"/>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idx="1"/>
          </p:nvPr>
        </p:nvSpPr>
        <p:spPr>
          <a:xfrm>
            <a:off x="228600" y="1600200"/>
            <a:ext cx="3629026" cy="4943475"/>
          </a:xfrm>
        </p:spPr>
        <p:txBody>
          <a:bodyPr>
            <a:normAutofit/>
          </a:bodyPr>
          <a:lstStyle/>
          <a:p>
            <a:pPr marL="0" indent="0" algn="ctr">
              <a:buNone/>
            </a:pPr>
            <a:r>
              <a:rPr lang="en-GB" sz="1400" b="1" dirty="0" smtClean="0">
                <a:latin typeface="Comic Sans MS" pitchFamily="66" charset="0"/>
              </a:rPr>
              <a:t>You can calculate the acceleration of an object moving on a horizontal circular path</a:t>
            </a:r>
            <a:endParaRPr lang="en-GB" sz="1400" dirty="0" smtClean="0">
              <a:latin typeface="Comic Sans MS" pitchFamily="66" charset="0"/>
            </a:endParaRPr>
          </a:p>
          <a:p>
            <a:pPr marL="0" indent="0" algn="ctr">
              <a:buNone/>
            </a:pPr>
            <a:endParaRPr lang="en-US" sz="1400" b="1" dirty="0">
              <a:latin typeface="Comic Sans MS" pitchFamily="66" charset="0"/>
            </a:endParaRPr>
          </a:p>
          <a:p>
            <a:pPr marL="0" indent="0" algn="ctr">
              <a:buNone/>
            </a:pPr>
            <a:r>
              <a:rPr lang="en-US" sz="1400" dirty="0" smtClean="0">
                <a:latin typeface="Comic Sans MS" pitchFamily="66" charset="0"/>
              </a:rPr>
              <a:t>When an object is moving around a circular path, although the speed may be constant, the velocity is changing (due to the direction changing)</a:t>
            </a:r>
          </a:p>
          <a:p>
            <a:pPr marL="0" indent="0" algn="ctr">
              <a:buNone/>
            </a:pPr>
            <a:endParaRPr lang="en-US" sz="1400" dirty="0">
              <a:latin typeface="Comic Sans MS" pitchFamily="66" charset="0"/>
            </a:endParaRPr>
          </a:p>
          <a:p>
            <a:pPr algn="ctr">
              <a:buFont typeface="Wingdings"/>
              <a:buChar char="à"/>
            </a:pPr>
            <a:r>
              <a:rPr lang="en-US" sz="1400" dirty="0" smtClean="0">
                <a:latin typeface="Comic Sans MS" pitchFamily="66" charset="0"/>
                <a:sym typeface="Wingdings" panose="05000000000000000000" pitchFamily="2" charset="2"/>
              </a:rPr>
              <a:t>We can also simplify this formula a bit!</a:t>
            </a:r>
          </a:p>
        </p:txBody>
      </p:sp>
      <p:sp>
        <p:nvSpPr>
          <p:cNvPr id="7" name="Oval 6"/>
          <p:cNvSpPr>
            <a:spLocks noChangeAspect="1"/>
          </p:cNvSpPr>
          <p:nvPr/>
        </p:nvSpPr>
        <p:spPr>
          <a:xfrm>
            <a:off x="4191000" y="1646469"/>
            <a:ext cx="2315931" cy="231593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H="1">
            <a:off x="4343400" y="2971800"/>
            <a:ext cx="3402666" cy="156625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322627" y="2790967"/>
            <a:ext cx="477672" cy="109182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Arc 12"/>
          <p:cNvSpPr/>
          <p:nvPr/>
        </p:nvSpPr>
        <p:spPr>
          <a:xfrm>
            <a:off x="4691431" y="2306824"/>
            <a:ext cx="914400" cy="914400"/>
          </a:xfrm>
          <a:prstGeom prst="arc">
            <a:avLst>
              <a:gd name="adj1" fmla="val 216003"/>
              <a:gd name="adj2" fmla="val 2921931"/>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4" name="TextBox 13"/>
              <p:cNvSpPr txBox="1"/>
              <p:nvPr/>
            </p:nvSpPr>
            <p:spPr>
              <a:xfrm>
                <a:off x="5452692" y="2908834"/>
                <a:ext cx="405560"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i="1" smtClean="0">
                          <a:latin typeface="Cambria Math"/>
                          <a:ea typeface="Cambria Math"/>
                        </a:rPr>
                        <m:t>𝛿𝜃</m:t>
                      </m:r>
                    </m:oMath>
                  </m:oMathPara>
                </a14:m>
                <a:endParaRPr lang="en-GB" sz="1200" dirty="0">
                  <a:latin typeface="Comic Sans MS" panose="030F0702030302020204" pitchFamily="66"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5452692" y="2908834"/>
                <a:ext cx="405560" cy="276999"/>
              </a:xfrm>
              <a:prstGeom prst="rect">
                <a:avLst/>
              </a:prstGeom>
              <a:blipFill rotWithShape="1">
                <a:blip r:embed="rId3"/>
                <a:stretch>
                  <a:fillRect/>
                </a:stretch>
              </a:blipFill>
            </p:spPr>
            <p:txBody>
              <a:bodyPr/>
              <a:lstStyle/>
              <a:p>
                <a:r>
                  <a:rPr lang="en-GB">
                    <a:noFill/>
                  </a:rPr>
                  <a:t> </a:t>
                </a:r>
              </a:p>
            </p:txBody>
          </p:sp>
        </mc:Fallback>
      </mc:AlternateContent>
      <p:sp>
        <p:nvSpPr>
          <p:cNvPr id="15" name="TextBox 14"/>
          <p:cNvSpPr txBox="1"/>
          <p:nvPr/>
        </p:nvSpPr>
        <p:spPr>
          <a:xfrm>
            <a:off x="7606174" y="3040229"/>
            <a:ext cx="271228" cy="307777"/>
          </a:xfrm>
          <a:prstGeom prst="rect">
            <a:avLst/>
          </a:prstGeom>
          <a:noFill/>
        </p:spPr>
        <p:txBody>
          <a:bodyPr wrap="none" rtlCol="0">
            <a:spAutoFit/>
          </a:bodyPr>
          <a:lstStyle/>
          <a:p>
            <a:r>
              <a:rPr lang="en-US" sz="1400" dirty="0" smtClean="0">
                <a:latin typeface="Comic Sans MS" panose="030F0702030302020204" pitchFamily="66" charset="0"/>
              </a:rPr>
              <a:t>v</a:t>
            </a:r>
            <a:endParaRPr lang="en-GB" sz="1400" dirty="0">
              <a:latin typeface="Comic Sans MS" panose="030F0702030302020204" pitchFamily="66" charset="0"/>
            </a:endParaRPr>
          </a:p>
        </p:txBody>
      </p:sp>
      <p:cxnSp>
        <p:nvCxnSpPr>
          <p:cNvPr id="23" name="Straight Connector 22"/>
          <p:cNvCxnSpPr/>
          <p:nvPr/>
        </p:nvCxnSpPr>
        <p:spPr>
          <a:xfrm>
            <a:off x="6517563" y="1502734"/>
            <a:ext cx="0" cy="20383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7607887" y="2934586"/>
            <a:ext cx="142596" cy="175379"/>
            <a:chOff x="7607887" y="2929562"/>
            <a:chExt cx="142596" cy="175379"/>
          </a:xfrm>
        </p:grpSpPr>
        <p:cxnSp>
          <p:nvCxnSpPr>
            <p:cNvPr id="19" name="Straight Connector 18"/>
            <p:cNvCxnSpPr/>
            <p:nvPr/>
          </p:nvCxnSpPr>
          <p:spPr>
            <a:xfrm>
              <a:off x="7607887" y="2929562"/>
              <a:ext cx="142596" cy="511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7676940" y="2976455"/>
              <a:ext cx="63250" cy="12848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rot="17443088">
            <a:off x="6464049" y="1484275"/>
            <a:ext cx="142596" cy="175379"/>
            <a:chOff x="7760287" y="3081962"/>
            <a:chExt cx="142596" cy="175379"/>
          </a:xfrm>
        </p:grpSpPr>
        <p:cxnSp>
          <p:nvCxnSpPr>
            <p:cNvPr id="30" name="Straight Connector 29"/>
            <p:cNvCxnSpPr/>
            <p:nvPr/>
          </p:nvCxnSpPr>
          <p:spPr>
            <a:xfrm>
              <a:off x="7760287" y="3081962"/>
              <a:ext cx="142596" cy="511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7829340" y="3128855"/>
              <a:ext cx="63250" cy="12848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6" name="Straight Connector 35"/>
          <p:cNvCxnSpPr/>
          <p:nvPr/>
        </p:nvCxnSpPr>
        <p:spPr>
          <a:xfrm flipH="1">
            <a:off x="5336275" y="2793241"/>
            <a:ext cx="1182807" cy="45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5295864" y="2768560"/>
            <a:ext cx="104102" cy="9292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Box 38"/>
          <p:cNvSpPr txBox="1"/>
          <p:nvPr/>
        </p:nvSpPr>
        <p:spPr>
          <a:xfrm>
            <a:off x="5731881" y="3881842"/>
            <a:ext cx="296876" cy="276999"/>
          </a:xfrm>
          <a:prstGeom prst="rect">
            <a:avLst/>
          </a:prstGeom>
          <a:noFill/>
        </p:spPr>
        <p:txBody>
          <a:bodyPr wrap="none" rtlCol="0">
            <a:spAutoFit/>
          </a:bodyPr>
          <a:lstStyle/>
          <a:p>
            <a:r>
              <a:rPr lang="en-US" sz="1200" dirty="0" smtClean="0">
                <a:latin typeface="Comic Sans MS" panose="030F0702030302020204" pitchFamily="66" charset="0"/>
              </a:rPr>
              <a:t>A</a:t>
            </a:r>
            <a:endParaRPr lang="en-GB" sz="1200" dirty="0">
              <a:latin typeface="Comic Sans MS" panose="030F0702030302020204" pitchFamily="66" charset="0"/>
            </a:endParaRPr>
          </a:p>
        </p:txBody>
      </p:sp>
      <p:sp>
        <p:nvSpPr>
          <p:cNvPr id="40" name="TextBox 39"/>
          <p:cNvSpPr txBox="1"/>
          <p:nvPr/>
        </p:nvSpPr>
        <p:spPr>
          <a:xfrm>
            <a:off x="6498431" y="2648994"/>
            <a:ext cx="282450" cy="276999"/>
          </a:xfrm>
          <a:prstGeom prst="rect">
            <a:avLst/>
          </a:prstGeom>
          <a:noFill/>
        </p:spPr>
        <p:txBody>
          <a:bodyPr wrap="none" rtlCol="0">
            <a:spAutoFit/>
          </a:bodyPr>
          <a:lstStyle/>
          <a:p>
            <a:r>
              <a:rPr lang="en-US" sz="1200" dirty="0" smtClean="0">
                <a:latin typeface="Comic Sans MS" panose="030F0702030302020204" pitchFamily="66" charset="0"/>
              </a:rPr>
              <a:t>B</a:t>
            </a:r>
            <a:endParaRPr lang="en-GB" sz="1200" dirty="0">
              <a:latin typeface="Comic Sans MS" panose="030F0702030302020204" pitchFamily="66" charset="0"/>
            </a:endParaRPr>
          </a:p>
        </p:txBody>
      </p:sp>
      <p:sp>
        <p:nvSpPr>
          <p:cNvPr id="41" name="TextBox 40"/>
          <p:cNvSpPr txBox="1"/>
          <p:nvPr/>
        </p:nvSpPr>
        <p:spPr>
          <a:xfrm>
            <a:off x="5308800" y="3240397"/>
            <a:ext cx="271228" cy="307777"/>
          </a:xfrm>
          <a:prstGeom prst="rect">
            <a:avLst/>
          </a:prstGeom>
          <a:noFill/>
        </p:spPr>
        <p:txBody>
          <a:bodyPr wrap="none" rtlCol="0">
            <a:spAutoFit/>
          </a:bodyPr>
          <a:lstStyle/>
          <a:p>
            <a:r>
              <a:rPr lang="en-US" sz="1400" dirty="0" smtClean="0">
                <a:latin typeface="Comic Sans MS" panose="030F0702030302020204" pitchFamily="66" charset="0"/>
              </a:rPr>
              <a:t>r</a:t>
            </a:r>
            <a:endParaRPr lang="en-GB" sz="1400" dirty="0">
              <a:latin typeface="Comic Sans MS" panose="030F0702030302020204" pitchFamily="66" charset="0"/>
            </a:endParaRPr>
          </a:p>
        </p:txBody>
      </p:sp>
      <p:sp>
        <p:nvSpPr>
          <p:cNvPr id="42" name="TextBox 41"/>
          <p:cNvSpPr txBox="1"/>
          <p:nvPr/>
        </p:nvSpPr>
        <p:spPr>
          <a:xfrm>
            <a:off x="5740979" y="2519341"/>
            <a:ext cx="271228" cy="307777"/>
          </a:xfrm>
          <a:prstGeom prst="rect">
            <a:avLst/>
          </a:prstGeom>
          <a:noFill/>
        </p:spPr>
        <p:txBody>
          <a:bodyPr wrap="none" rtlCol="0">
            <a:spAutoFit/>
          </a:bodyPr>
          <a:lstStyle/>
          <a:p>
            <a:r>
              <a:rPr lang="en-US" sz="1400" dirty="0" smtClean="0">
                <a:latin typeface="Comic Sans MS" panose="030F0702030302020204" pitchFamily="66" charset="0"/>
              </a:rPr>
              <a:t>r</a:t>
            </a:r>
            <a:endParaRPr lang="en-GB" sz="1400" dirty="0">
              <a:latin typeface="Comic Sans MS" panose="030F0702030302020204" pitchFamily="66" charset="0"/>
            </a:endParaRPr>
          </a:p>
        </p:txBody>
      </p:sp>
      <p:sp>
        <p:nvSpPr>
          <p:cNvPr id="43" name="Arc 42"/>
          <p:cNvSpPr/>
          <p:nvPr/>
        </p:nvSpPr>
        <p:spPr>
          <a:xfrm>
            <a:off x="5938338" y="3348429"/>
            <a:ext cx="914400" cy="914400"/>
          </a:xfrm>
          <a:prstGeom prst="arc">
            <a:avLst>
              <a:gd name="adj1" fmla="val 17149203"/>
              <a:gd name="adj2" fmla="val 1859289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4" name="TextBox 43"/>
          <p:cNvSpPr txBox="1"/>
          <p:nvPr/>
        </p:nvSpPr>
        <p:spPr>
          <a:xfrm>
            <a:off x="6578043" y="1377478"/>
            <a:ext cx="271228" cy="307777"/>
          </a:xfrm>
          <a:prstGeom prst="rect">
            <a:avLst/>
          </a:prstGeom>
          <a:noFill/>
        </p:spPr>
        <p:txBody>
          <a:bodyPr wrap="none" rtlCol="0">
            <a:spAutoFit/>
          </a:bodyPr>
          <a:lstStyle/>
          <a:p>
            <a:r>
              <a:rPr lang="en-US" sz="1400" dirty="0" smtClean="0">
                <a:latin typeface="Comic Sans MS" panose="030F0702030302020204" pitchFamily="66" charset="0"/>
              </a:rPr>
              <a:t>v</a:t>
            </a: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5" name="TextBox 44"/>
              <p:cNvSpPr txBox="1"/>
              <p:nvPr/>
            </p:nvSpPr>
            <p:spPr>
              <a:xfrm>
                <a:off x="6438081" y="3183045"/>
                <a:ext cx="405560"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i="1" smtClean="0">
                          <a:latin typeface="Cambria Math"/>
                          <a:ea typeface="Cambria Math"/>
                        </a:rPr>
                        <m:t>𝛿𝜃</m:t>
                      </m:r>
                    </m:oMath>
                  </m:oMathPara>
                </a14:m>
                <a:endParaRPr lang="en-GB" sz="1200" dirty="0">
                  <a:latin typeface="Comic Sans MS" panose="030F0702030302020204" pitchFamily="66" charset="0"/>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6438081" y="3183045"/>
                <a:ext cx="405560" cy="276999"/>
              </a:xfrm>
              <a:prstGeom prst="rect">
                <a:avLst/>
              </a:prstGeom>
              <a:blipFill rotWithShape="1">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6543195" y="2880314"/>
                <a:ext cx="695703"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𝑣𝑠𝑖𝑛</m:t>
                      </m:r>
                      <m:r>
                        <a:rPr lang="en-GB" sz="1200" i="1" smtClean="0">
                          <a:latin typeface="Cambria Math"/>
                          <a:ea typeface="Cambria Math"/>
                        </a:rPr>
                        <m:t>𝛿𝜃</m:t>
                      </m:r>
                    </m:oMath>
                  </m:oMathPara>
                </a14:m>
                <a:endParaRPr lang="en-GB" sz="1200" dirty="0">
                  <a:latin typeface="Comic Sans MS" panose="030F0702030302020204" pitchFamily="66" charset="0"/>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6543195" y="2880314"/>
                <a:ext cx="695703" cy="276999"/>
              </a:xfrm>
              <a:prstGeom prst="rect">
                <a:avLst/>
              </a:prstGeom>
              <a:blipFill rotWithShape="1">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6530092" y="3405093"/>
                <a:ext cx="711733"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𝑣𝑐𝑜𝑠</m:t>
                      </m:r>
                      <m:r>
                        <a:rPr lang="en-GB" sz="1200" i="1" smtClean="0">
                          <a:latin typeface="Cambria Math"/>
                          <a:ea typeface="Cambria Math"/>
                        </a:rPr>
                        <m:t>𝛿𝜃</m:t>
                      </m:r>
                    </m:oMath>
                  </m:oMathPara>
                </a14:m>
                <a:endParaRPr lang="en-GB" sz="1200" dirty="0">
                  <a:latin typeface="Comic Sans MS" panose="030F0702030302020204" pitchFamily="66" charset="0"/>
                </a:endParaRPr>
              </a:p>
            </p:txBody>
          </p:sp>
        </mc:Choice>
        <mc:Fallback xmlns="">
          <p:sp>
            <p:nvSpPr>
              <p:cNvPr id="63" name="TextBox 62"/>
              <p:cNvSpPr txBox="1">
                <a:spLocks noRot="1" noChangeAspect="1" noMove="1" noResize="1" noEditPoints="1" noAdjustHandles="1" noChangeArrowheads="1" noChangeShapeType="1" noTextEdit="1"/>
              </p:cNvSpPr>
              <p:nvPr/>
            </p:nvSpPr>
            <p:spPr>
              <a:xfrm>
                <a:off x="6530092" y="3405093"/>
                <a:ext cx="711733" cy="276999"/>
              </a:xfrm>
              <a:prstGeom prst="rect">
                <a:avLst/>
              </a:prstGeom>
              <a:blipFill rotWithShape="1">
                <a:blip r:embed="rId6"/>
                <a:stretch>
                  <a:fillRect/>
                </a:stretch>
              </a:blipFill>
            </p:spPr>
            <p:txBody>
              <a:bodyPr/>
              <a:lstStyle/>
              <a:p>
                <a:r>
                  <a:rPr lang="en-GB">
                    <a:noFill/>
                  </a:rPr>
                  <a:t> </a:t>
                </a:r>
              </a:p>
            </p:txBody>
          </p:sp>
        </mc:Fallback>
      </mc:AlternateContent>
      <p:sp>
        <p:nvSpPr>
          <p:cNvPr id="64" name="Freeform 63"/>
          <p:cNvSpPr/>
          <p:nvPr/>
        </p:nvSpPr>
        <p:spPr>
          <a:xfrm>
            <a:off x="6508140" y="2792769"/>
            <a:ext cx="285491" cy="744956"/>
          </a:xfrm>
          <a:custGeom>
            <a:avLst/>
            <a:gdLst>
              <a:gd name="connsiteX0" fmla="*/ 0 w 285491"/>
              <a:gd name="connsiteY0" fmla="*/ 740622 h 740622"/>
              <a:gd name="connsiteX1" fmla="*/ 285491 w 285491"/>
              <a:gd name="connsiteY1" fmla="*/ 612358 h 740622"/>
              <a:gd name="connsiteX2" fmla="*/ 0 w 285491"/>
              <a:gd name="connsiteY2" fmla="*/ 0 h 740622"/>
              <a:gd name="connsiteX3" fmla="*/ 0 w 285491"/>
              <a:gd name="connsiteY3" fmla="*/ 740622 h 740622"/>
              <a:gd name="connsiteX0" fmla="*/ 4334 w 285491"/>
              <a:gd name="connsiteY0" fmla="*/ 744956 h 744956"/>
              <a:gd name="connsiteX1" fmla="*/ 285491 w 285491"/>
              <a:gd name="connsiteY1" fmla="*/ 612358 h 744956"/>
              <a:gd name="connsiteX2" fmla="*/ 0 w 285491"/>
              <a:gd name="connsiteY2" fmla="*/ 0 h 744956"/>
              <a:gd name="connsiteX3" fmla="*/ 4334 w 285491"/>
              <a:gd name="connsiteY3" fmla="*/ 744956 h 744956"/>
            </a:gdLst>
            <a:ahLst/>
            <a:cxnLst>
              <a:cxn ang="0">
                <a:pos x="connsiteX0" y="connsiteY0"/>
              </a:cxn>
              <a:cxn ang="0">
                <a:pos x="connsiteX1" y="connsiteY1"/>
              </a:cxn>
              <a:cxn ang="0">
                <a:pos x="connsiteX2" y="connsiteY2"/>
              </a:cxn>
              <a:cxn ang="0">
                <a:pos x="connsiteX3" y="connsiteY3"/>
              </a:cxn>
            </a:cxnLst>
            <a:rect l="l" t="t" r="r" b="b"/>
            <a:pathLst>
              <a:path w="285491" h="744956">
                <a:moveTo>
                  <a:pt x="4334" y="744956"/>
                </a:moveTo>
                <a:lnTo>
                  <a:pt x="285491" y="612358"/>
                </a:lnTo>
                <a:lnTo>
                  <a:pt x="0" y="0"/>
                </a:lnTo>
                <a:cubicBezTo>
                  <a:pt x="1379" y="245495"/>
                  <a:pt x="7093" y="495324"/>
                  <a:pt x="4334" y="744956"/>
                </a:cubicBez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p:cNvSpPr/>
          <p:nvPr/>
        </p:nvSpPr>
        <p:spPr>
          <a:xfrm>
            <a:off x="6455924" y="2741264"/>
            <a:ext cx="104102" cy="9292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6" name="Straight Arrow Connector 65"/>
          <p:cNvCxnSpPr>
            <a:stCxn id="64" idx="0"/>
          </p:cNvCxnSpPr>
          <p:nvPr/>
        </p:nvCxnSpPr>
        <p:spPr>
          <a:xfrm flipV="1">
            <a:off x="6512474" y="3267490"/>
            <a:ext cx="581670" cy="27023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H="1" flipV="1">
            <a:off x="6370505" y="2491889"/>
            <a:ext cx="424459" cy="91667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5750789" y="3830811"/>
            <a:ext cx="104102" cy="9292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6" name="Straight Arrow Connector 75"/>
          <p:cNvCxnSpPr/>
          <p:nvPr/>
        </p:nvCxnSpPr>
        <p:spPr>
          <a:xfrm flipV="1">
            <a:off x="5529498" y="3723328"/>
            <a:ext cx="581670" cy="27023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7" name="TextBox 76"/>
              <p:cNvSpPr txBox="1"/>
              <p:nvPr/>
            </p:nvSpPr>
            <p:spPr>
              <a:xfrm>
                <a:off x="5911103" y="3791510"/>
                <a:ext cx="370614"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1" i="1" smtClean="0">
                          <a:solidFill>
                            <a:srgbClr val="FF0000"/>
                          </a:solidFill>
                          <a:latin typeface="Cambria Math"/>
                          <a:ea typeface="Cambria Math"/>
                        </a:rPr>
                        <m:t>𝒗</m:t>
                      </m:r>
                    </m:oMath>
                  </m:oMathPara>
                </a14:m>
                <a:endParaRPr lang="en-GB" sz="1400" b="1" dirty="0">
                  <a:solidFill>
                    <a:srgbClr val="FF0000"/>
                  </a:solidFill>
                  <a:latin typeface="Comic Sans MS" panose="030F0702030302020204" pitchFamily="66" charset="0"/>
                </a:endParaRPr>
              </a:p>
            </p:txBody>
          </p:sp>
        </mc:Choice>
        <mc:Fallback xmlns="">
          <p:sp>
            <p:nvSpPr>
              <p:cNvPr id="77" name="TextBox 76"/>
              <p:cNvSpPr txBox="1">
                <a:spLocks noRot="1" noChangeAspect="1" noMove="1" noResize="1" noEditPoints="1" noAdjustHandles="1" noChangeArrowheads="1" noChangeShapeType="1" noTextEdit="1"/>
              </p:cNvSpPr>
              <p:nvPr/>
            </p:nvSpPr>
            <p:spPr>
              <a:xfrm>
                <a:off x="5911103" y="3791510"/>
                <a:ext cx="370614" cy="307777"/>
              </a:xfrm>
              <a:prstGeom prst="rect">
                <a:avLst/>
              </a:prstGeom>
              <a:blipFill rotWithShape="1">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408709" y="4331524"/>
                <a:ext cx="2313454" cy="50186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𝐴𝑐𝑐𝑒𝑙𝑒𝑟𝑎𝑡𝑖𝑜𝑛</m:t>
                      </m:r>
                      <m:r>
                        <a:rPr lang="en-US" sz="1400" b="0" i="1" smtClean="0">
                          <a:latin typeface="Cambria Math"/>
                        </a:rPr>
                        <m:t>=</m:t>
                      </m:r>
                      <m:r>
                        <a:rPr lang="en-US" sz="1400" b="0" i="1" smtClean="0">
                          <a:latin typeface="Cambria Math"/>
                        </a:rPr>
                        <m:t>𝑣</m:t>
                      </m:r>
                      <m:f>
                        <m:fPr>
                          <m:ctrlPr>
                            <a:rPr lang="en-US" sz="1400" b="0" i="1" smtClean="0">
                              <a:latin typeface="Cambria Math" panose="02040503050406030204" pitchFamily="18" charset="0"/>
                            </a:rPr>
                          </m:ctrlPr>
                        </m:fPr>
                        <m:num>
                          <m:r>
                            <a:rPr lang="en-US" sz="1400" b="0" i="1" smtClean="0">
                              <a:latin typeface="Cambria Math"/>
                              <a:ea typeface="Cambria Math"/>
                            </a:rPr>
                            <m:t>𝛿𝜃</m:t>
                          </m:r>
                        </m:num>
                        <m:den>
                          <m:r>
                            <a:rPr lang="en-US" sz="1400" b="0" i="1" smtClean="0">
                              <a:latin typeface="Cambria Math"/>
                              <a:ea typeface="Cambria Math"/>
                            </a:rPr>
                            <m:t>𝛿</m:t>
                          </m:r>
                          <m:r>
                            <a:rPr lang="en-US" sz="1400" b="0" i="1" smtClean="0">
                              <a:latin typeface="Cambria Math"/>
                              <a:ea typeface="Cambria Math"/>
                            </a:rPr>
                            <m:t>𝑡</m:t>
                          </m:r>
                        </m:den>
                      </m:f>
                      <m:r>
                        <a:rPr lang="en-US" sz="1400" b="0" i="1" smtClean="0">
                          <a:latin typeface="Cambria Math"/>
                        </a:rPr>
                        <m:t> </m:t>
                      </m:r>
                      <m:sSup>
                        <m:sSupPr>
                          <m:ctrlPr>
                            <a:rPr lang="en-US" sz="1400" b="0" i="1" smtClean="0">
                              <a:latin typeface="Cambria Math" panose="02040503050406030204" pitchFamily="18" charset="0"/>
                            </a:rPr>
                          </m:ctrlPr>
                        </m:sSupPr>
                        <m:e>
                          <m:r>
                            <a:rPr lang="en-US" sz="1400" b="0" i="1" smtClean="0">
                              <a:latin typeface="Cambria Math"/>
                            </a:rPr>
                            <m:t>𝑚𝑠</m:t>
                          </m:r>
                        </m:e>
                        <m:sup>
                          <m:r>
                            <a:rPr lang="en-US" sz="1400" b="0" i="1" smtClean="0">
                              <a:latin typeface="Cambria Math"/>
                            </a:rPr>
                            <m:t>−2</m:t>
                          </m:r>
                        </m:sup>
                      </m:sSup>
                    </m:oMath>
                  </m:oMathPara>
                </a14:m>
                <a:endParaRPr lang="en-GB" sz="1400" dirty="0"/>
              </a:p>
            </p:txBody>
          </p:sp>
        </mc:Choice>
        <mc:Fallback xmlns="">
          <p:sp>
            <p:nvSpPr>
              <p:cNvPr id="56" name="TextBox 55"/>
              <p:cNvSpPr txBox="1">
                <a:spLocks noRot="1" noChangeAspect="1" noMove="1" noResize="1" noEditPoints="1" noAdjustHandles="1" noChangeArrowheads="1" noChangeShapeType="1" noTextEdit="1"/>
              </p:cNvSpPr>
              <p:nvPr/>
            </p:nvSpPr>
            <p:spPr>
              <a:xfrm>
                <a:off x="408709" y="4331524"/>
                <a:ext cx="2313454" cy="501869"/>
              </a:xfrm>
              <a:prstGeom prst="rect">
                <a:avLst/>
              </a:prstGeom>
              <a:blipFill rotWithShape="1">
                <a:blip r:embed="rId8"/>
                <a:stretch>
                  <a:fillRect b="-243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1088678" y="0"/>
                <a:ext cx="781817"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𝑣</m:t>
                      </m:r>
                      <m:r>
                        <a:rPr lang="en-US" sz="1400" b="0" i="1" smtClean="0">
                          <a:latin typeface="Cambria Math"/>
                        </a:rPr>
                        <m:t>=</m:t>
                      </m:r>
                      <m:r>
                        <a:rPr lang="en-US" sz="1400" b="0" i="1" smtClean="0">
                          <a:latin typeface="Cambria Math"/>
                        </a:rPr>
                        <m:t>𝑟</m:t>
                      </m:r>
                      <m:r>
                        <m:rPr>
                          <m:sty m:val="p"/>
                        </m:rPr>
                        <a:rPr lang="el-GR" sz="1400" b="0" i="1" smtClean="0">
                          <a:latin typeface="Cambria Math"/>
                        </a:rPr>
                        <m:t>ω</m:t>
                      </m:r>
                    </m:oMath>
                  </m:oMathPara>
                </a14:m>
                <a:endParaRPr lang="en-GB" sz="1400" dirty="0"/>
              </a:p>
            </p:txBody>
          </p:sp>
        </mc:Choice>
        <mc:Fallback xmlns="">
          <p:sp>
            <p:nvSpPr>
              <p:cNvPr id="65" name="TextBox 64"/>
              <p:cNvSpPr txBox="1">
                <a:spLocks noRot="1" noChangeAspect="1" noMove="1" noResize="1" noEditPoints="1" noAdjustHandles="1" noChangeArrowheads="1" noChangeShapeType="1" noTextEdit="1"/>
              </p:cNvSpPr>
              <p:nvPr/>
            </p:nvSpPr>
            <p:spPr>
              <a:xfrm>
                <a:off x="1088678" y="0"/>
                <a:ext cx="781817" cy="307777"/>
              </a:xfrm>
              <a:prstGeom prst="rect">
                <a:avLst/>
              </a:prstGeom>
              <a:blipFill rotWithShape="1">
                <a:blip r:embed="rId7"/>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0" y="0"/>
                <a:ext cx="1087670" cy="44300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1200" i="1" smtClean="0">
                          <a:latin typeface="Cambria Math"/>
                        </a:rPr>
                        <m:t>ω</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𝑟𝑎𝑑𝑖𝑎𝑛𝑠</m:t>
                          </m:r>
                        </m:num>
                        <m:den>
                          <m:r>
                            <a:rPr lang="en-US" sz="1200" b="0" i="1" smtClean="0">
                              <a:latin typeface="Cambria Math"/>
                            </a:rPr>
                            <m:t>𝑠𝑒𝑐𝑜𝑛𝑑𝑠</m:t>
                          </m:r>
                        </m:den>
                      </m:f>
                    </m:oMath>
                  </m:oMathPara>
                </a14:m>
                <a:endParaRPr lang="en-GB" sz="1200" dirty="0"/>
              </a:p>
            </p:txBody>
          </p:sp>
        </mc:Choice>
        <mc:Fallback xmlns="">
          <p:sp>
            <p:nvSpPr>
              <p:cNvPr id="67" name="TextBox 66"/>
              <p:cNvSpPr txBox="1">
                <a:spLocks noRot="1" noChangeAspect="1" noMove="1" noResize="1" noEditPoints="1" noAdjustHandles="1" noChangeArrowheads="1" noChangeShapeType="1" noTextEdit="1"/>
              </p:cNvSpPr>
              <p:nvPr/>
            </p:nvSpPr>
            <p:spPr>
              <a:xfrm>
                <a:off x="0" y="0"/>
                <a:ext cx="1087670" cy="443006"/>
              </a:xfrm>
              <a:prstGeom prst="rect">
                <a:avLst/>
              </a:prstGeom>
              <a:blipFill rotWithShape="1">
                <a:blip r:embed="rId9"/>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1333006" y="5030188"/>
                <a:ext cx="794513"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𝑣</m:t>
                      </m:r>
                      <m:r>
                        <a:rPr lang="en-US" sz="1400" b="0" i="1" smtClean="0">
                          <a:latin typeface="Cambria Math"/>
                          <a:ea typeface="Cambria Math"/>
                        </a:rPr>
                        <m:t>𝜔</m:t>
                      </m:r>
                    </m:oMath>
                  </m:oMathPara>
                </a14:m>
                <a:endParaRPr lang="en-GB" sz="1400" dirty="0"/>
              </a:p>
            </p:txBody>
          </p:sp>
        </mc:Choice>
        <mc:Fallback xmlns="">
          <p:sp>
            <p:nvSpPr>
              <p:cNvPr id="68" name="TextBox 67"/>
              <p:cNvSpPr txBox="1">
                <a:spLocks noRot="1" noChangeAspect="1" noMove="1" noResize="1" noEditPoints="1" noAdjustHandles="1" noChangeArrowheads="1" noChangeShapeType="1" noTextEdit="1"/>
              </p:cNvSpPr>
              <p:nvPr/>
            </p:nvSpPr>
            <p:spPr>
              <a:xfrm>
                <a:off x="1333006" y="5030188"/>
                <a:ext cx="794513" cy="307777"/>
              </a:xfrm>
              <a:prstGeom prst="rect">
                <a:avLst/>
              </a:prstGeom>
              <a:blipFill rotWithShape="1">
                <a:blip r:embed="rId10"/>
                <a:stretch>
                  <a:fillRect/>
                </a:stretch>
              </a:blipFill>
            </p:spPr>
            <p:txBody>
              <a:bodyPr/>
              <a:lstStyle/>
              <a:p>
                <a:r>
                  <a:rPr lang="en-GB">
                    <a:noFill/>
                  </a:rPr>
                  <a:t> </a:t>
                </a:r>
              </a:p>
            </p:txBody>
          </p:sp>
        </mc:Fallback>
      </mc:AlternateContent>
      <p:sp>
        <p:nvSpPr>
          <p:cNvPr id="3" name="Arc 2"/>
          <p:cNvSpPr/>
          <p:nvPr/>
        </p:nvSpPr>
        <p:spPr>
          <a:xfrm>
            <a:off x="2517568" y="4619502"/>
            <a:ext cx="391887" cy="570015"/>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9" name="TextBox 8"/>
              <p:cNvSpPr txBox="1"/>
              <p:nvPr/>
            </p:nvSpPr>
            <p:spPr>
              <a:xfrm>
                <a:off x="2897579" y="4690753"/>
                <a:ext cx="710900" cy="44339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200" i="1" smtClean="0">
                              <a:solidFill>
                                <a:srgbClr val="FF0000"/>
                              </a:solidFill>
                              <a:latin typeface="Cambria Math" panose="02040503050406030204" pitchFamily="18" charset="0"/>
                            </a:rPr>
                          </m:ctrlPr>
                        </m:fPr>
                        <m:num>
                          <m:r>
                            <a:rPr lang="en-GB" sz="1200" i="1" smtClean="0">
                              <a:solidFill>
                                <a:srgbClr val="FF0000"/>
                              </a:solidFill>
                              <a:latin typeface="Cambria Math"/>
                              <a:ea typeface="Cambria Math"/>
                            </a:rPr>
                            <m:t>𝛿𝜃</m:t>
                          </m:r>
                        </m:num>
                        <m:den>
                          <m:r>
                            <a:rPr lang="en-GB" sz="1200" i="1" smtClean="0">
                              <a:solidFill>
                                <a:srgbClr val="FF0000"/>
                              </a:solidFill>
                              <a:latin typeface="Cambria Math"/>
                              <a:ea typeface="Cambria Math"/>
                            </a:rPr>
                            <m:t>𝛿</m:t>
                          </m:r>
                          <m:r>
                            <a:rPr lang="en-US" sz="1200" b="0" i="1" smtClean="0">
                              <a:solidFill>
                                <a:srgbClr val="FF0000"/>
                              </a:solidFill>
                              <a:latin typeface="Cambria Math"/>
                              <a:ea typeface="Cambria Math"/>
                            </a:rPr>
                            <m:t>𝑡</m:t>
                          </m:r>
                        </m:den>
                      </m:f>
                      <m:r>
                        <a:rPr lang="en-US" sz="1200" b="0" i="1" smtClean="0">
                          <a:solidFill>
                            <a:srgbClr val="FF0000"/>
                          </a:solidFill>
                          <a:latin typeface="Cambria Math"/>
                        </a:rPr>
                        <m:t>=</m:t>
                      </m:r>
                      <m:r>
                        <a:rPr lang="en-US" sz="1200" b="0" i="1" smtClean="0">
                          <a:solidFill>
                            <a:srgbClr val="FF0000"/>
                          </a:solidFill>
                          <a:latin typeface="Cambria Math"/>
                          <a:ea typeface="Cambria Math"/>
                        </a:rPr>
                        <m:t>𝜔</m:t>
                      </m:r>
                    </m:oMath>
                  </m:oMathPara>
                </a14:m>
                <a:endParaRPr lang="en-GB" sz="1200" dirty="0">
                  <a:solidFill>
                    <a:srgbClr val="FF0000"/>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897579" y="4690753"/>
                <a:ext cx="710900" cy="443391"/>
              </a:xfrm>
              <a:prstGeom prst="rect">
                <a:avLst/>
              </a:prstGeom>
              <a:blipFill rotWithShape="1">
                <a:blip r:embed="rId11"/>
                <a:stretch>
                  <a:fillRect b="-137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0" name="TextBox 69"/>
              <p:cNvSpPr txBox="1"/>
              <p:nvPr/>
            </p:nvSpPr>
            <p:spPr>
              <a:xfrm>
                <a:off x="1877292" y="0"/>
                <a:ext cx="79451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𝑣</m:t>
                      </m:r>
                      <m:r>
                        <a:rPr lang="en-US" sz="1400" b="0" i="1" smtClean="0">
                          <a:latin typeface="Cambria Math"/>
                          <a:ea typeface="Cambria Math"/>
                        </a:rPr>
                        <m:t>𝜔</m:t>
                      </m:r>
                    </m:oMath>
                  </m:oMathPara>
                </a14:m>
                <a:endParaRPr lang="en-GB" sz="1400" dirty="0"/>
              </a:p>
            </p:txBody>
          </p:sp>
        </mc:Choice>
        <mc:Fallback xmlns="">
          <p:sp>
            <p:nvSpPr>
              <p:cNvPr id="70" name="TextBox 69"/>
              <p:cNvSpPr txBox="1">
                <a:spLocks noRot="1" noChangeAspect="1" noMove="1" noResize="1" noEditPoints="1" noAdjustHandles="1" noChangeArrowheads="1" noChangeShapeType="1" noTextEdit="1"/>
              </p:cNvSpPr>
              <p:nvPr/>
            </p:nvSpPr>
            <p:spPr>
              <a:xfrm>
                <a:off x="1877292" y="0"/>
                <a:ext cx="794513" cy="307777"/>
              </a:xfrm>
              <a:prstGeom prst="rect">
                <a:avLst/>
              </a:prstGeom>
              <a:blipFill rotWithShape="1">
                <a:blip r:embed="rId12"/>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1" name="TextBox 70"/>
              <p:cNvSpPr txBox="1"/>
              <p:nvPr/>
            </p:nvSpPr>
            <p:spPr>
              <a:xfrm>
                <a:off x="5207437" y="5555673"/>
                <a:ext cx="781817"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𝑣</m:t>
                      </m:r>
                      <m:r>
                        <a:rPr lang="en-US" sz="1400" b="0" i="1" smtClean="0">
                          <a:latin typeface="Cambria Math"/>
                        </a:rPr>
                        <m:t>=</m:t>
                      </m:r>
                      <m:r>
                        <a:rPr lang="en-US" sz="1400" b="0" i="1" smtClean="0">
                          <a:latin typeface="Cambria Math"/>
                        </a:rPr>
                        <m:t>𝑟</m:t>
                      </m:r>
                      <m:r>
                        <m:rPr>
                          <m:sty m:val="p"/>
                        </m:rPr>
                        <a:rPr lang="el-GR" sz="1400" b="0" i="1" smtClean="0">
                          <a:latin typeface="Cambria Math"/>
                        </a:rPr>
                        <m:t>ω</m:t>
                      </m:r>
                    </m:oMath>
                  </m:oMathPara>
                </a14:m>
                <a:endParaRPr lang="en-GB" sz="1400" dirty="0"/>
              </a:p>
            </p:txBody>
          </p:sp>
        </mc:Choice>
        <mc:Fallback xmlns="">
          <p:sp>
            <p:nvSpPr>
              <p:cNvPr id="71" name="TextBox 70"/>
              <p:cNvSpPr txBox="1">
                <a:spLocks noRot="1" noChangeAspect="1" noMove="1" noResize="1" noEditPoints="1" noAdjustHandles="1" noChangeArrowheads="1" noChangeShapeType="1" noTextEdit="1"/>
              </p:cNvSpPr>
              <p:nvPr/>
            </p:nvSpPr>
            <p:spPr>
              <a:xfrm>
                <a:off x="5207437" y="5555673"/>
                <a:ext cx="781817" cy="307777"/>
              </a:xfrm>
              <a:prstGeom prst="rect">
                <a:avLst/>
              </a:prstGeom>
              <a:blipFill rotWithShape="1">
                <a:blip r:embed="rId13"/>
                <a:stretch>
                  <a:fillRect/>
                </a:stretch>
              </a:blipFill>
              <a:ln w="25400">
                <a:noFill/>
              </a:ln>
            </p:spPr>
            <p:txBody>
              <a:bodyPr/>
              <a:lstStyle/>
              <a:p>
                <a:r>
                  <a:rPr lang="en-GB">
                    <a:noFill/>
                  </a:rPr>
                  <a:t> </a:t>
                </a:r>
              </a:p>
            </p:txBody>
          </p:sp>
        </mc:Fallback>
      </mc:AlternateContent>
      <p:sp>
        <p:nvSpPr>
          <p:cNvPr id="18" name="TextBox 17"/>
          <p:cNvSpPr txBox="1"/>
          <p:nvPr/>
        </p:nvSpPr>
        <p:spPr>
          <a:xfrm>
            <a:off x="3871356" y="4619502"/>
            <a:ext cx="4833257" cy="738664"/>
          </a:xfrm>
          <a:prstGeom prst="rect">
            <a:avLst/>
          </a:prstGeom>
          <a:noFill/>
        </p:spPr>
        <p:txBody>
          <a:bodyPr wrap="square" rtlCol="0">
            <a:spAutoFit/>
          </a:bodyPr>
          <a:lstStyle/>
          <a:p>
            <a:pPr algn="ctr"/>
            <a:r>
              <a:rPr lang="en-US" sz="1400" dirty="0" smtClean="0">
                <a:solidFill>
                  <a:srgbClr val="FF0000"/>
                </a:solidFill>
                <a:latin typeface="Comic Sans MS" panose="030F0702030302020204" pitchFamily="66" charset="0"/>
              </a:rPr>
              <a:t>We can also substitute rearrangements of the formula v = </a:t>
            </a:r>
            <a:r>
              <a:rPr lang="en-US" sz="1400" dirty="0" err="1" smtClean="0">
                <a:solidFill>
                  <a:srgbClr val="FF0000"/>
                </a:solidFill>
                <a:latin typeface="Comic Sans MS" panose="030F0702030302020204" pitchFamily="66" charset="0"/>
              </a:rPr>
              <a:t>rw</a:t>
            </a:r>
            <a:r>
              <a:rPr lang="en-US" sz="1400" dirty="0" smtClean="0">
                <a:solidFill>
                  <a:srgbClr val="FF0000"/>
                </a:solidFill>
                <a:latin typeface="Comic Sans MS" panose="030F0702030302020204" pitchFamily="66" charset="0"/>
              </a:rPr>
              <a:t> into the formula for acceleration, which allow us to include the radius…</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72" name="TextBox 71"/>
              <p:cNvSpPr txBox="1"/>
              <p:nvPr/>
            </p:nvSpPr>
            <p:spPr>
              <a:xfrm>
                <a:off x="6309862" y="5458691"/>
                <a:ext cx="696857" cy="460254"/>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1400" b="0" i="1" smtClean="0">
                          <a:latin typeface="Cambria Math"/>
                        </a:rPr>
                        <m:t>ω</m:t>
                      </m:r>
                      <m:r>
                        <a:rPr lang="en-US" sz="1400" b="0" i="1" smtClean="0">
                          <a:latin typeface="Cambria Math"/>
                        </a:rPr>
                        <m:t>=</m:t>
                      </m:r>
                      <m:f>
                        <m:fPr>
                          <m:ctrlPr>
                            <a:rPr lang="en-US" sz="1400" b="0" i="1" smtClean="0">
                              <a:latin typeface="Cambria Math" panose="02040503050406030204" pitchFamily="18" charset="0"/>
                            </a:rPr>
                          </m:ctrlPr>
                        </m:fPr>
                        <m:num>
                          <m:r>
                            <a:rPr lang="en-US" sz="1400" b="0" i="1" smtClean="0">
                              <a:latin typeface="Cambria Math"/>
                            </a:rPr>
                            <m:t>𝑣</m:t>
                          </m:r>
                        </m:num>
                        <m:den>
                          <m:r>
                            <a:rPr lang="en-US" sz="1400" b="0" i="1" smtClean="0">
                              <a:latin typeface="Cambria Math"/>
                            </a:rPr>
                            <m:t>𝑟</m:t>
                          </m:r>
                        </m:den>
                      </m:f>
                    </m:oMath>
                  </m:oMathPara>
                </a14:m>
                <a:endParaRPr lang="en-GB" sz="1400" dirty="0"/>
              </a:p>
            </p:txBody>
          </p:sp>
        </mc:Choice>
        <mc:Fallback xmlns="">
          <p:sp>
            <p:nvSpPr>
              <p:cNvPr id="72" name="TextBox 71"/>
              <p:cNvSpPr txBox="1">
                <a:spLocks noRot="1" noChangeAspect="1" noMove="1" noResize="1" noEditPoints="1" noAdjustHandles="1" noChangeArrowheads="1" noChangeShapeType="1" noTextEdit="1"/>
              </p:cNvSpPr>
              <p:nvPr/>
            </p:nvSpPr>
            <p:spPr>
              <a:xfrm>
                <a:off x="6309862" y="5458691"/>
                <a:ext cx="696857" cy="460254"/>
              </a:xfrm>
              <a:prstGeom prst="rect">
                <a:avLst/>
              </a:prstGeom>
              <a:blipFill rotWithShape="1">
                <a:blip r:embed="rId14"/>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4" name="TextBox 73"/>
              <p:cNvSpPr txBox="1"/>
              <p:nvPr/>
            </p:nvSpPr>
            <p:spPr>
              <a:xfrm>
                <a:off x="416627" y="5835732"/>
                <a:ext cx="868443"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𝑟</m:t>
                      </m:r>
                      <m:sSup>
                        <m:sSupPr>
                          <m:ctrlPr>
                            <a:rPr lang="en-US" sz="1400" b="0" i="1" smtClean="0">
                              <a:latin typeface="Cambria Math" panose="02040503050406030204" pitchFamily="18" charset="0"/>
                            </a:rPr>
                          </m:ctrlPr>
                        </m:sSupPr>
                        <m:e>
                          <m:r>
                            <a:rPr lang="en-US" sz="1400" b="0" i="1" smtClean="0">
                              <a:latin typeface="Cambria Math"/>
                              <a:ea typeface="Cambria Math"/>
                            </a:rPr>
                            <m:t>𝜔</m:t>
                          </m:r>
                        </m:e>
                        <m:sup>
                          <m:r>
                            <a:rPr lang="en-US" sz="1400" b="0" i="1" smtClean="0">
                              <a:latin typeface="Cambria Math"/>
                            </a:rPr>
                            <m:t>2</m:t>
                          </m:r>
                        </m:sup>
                      </m:sSup>
                    </m:oMath>
                  </m:oMathPara>
                </a14:m>
                <a:endParaRPr lang="en-GB" sz="1400" dirty="0"/>
              </a:p>
            </p:txBody>
          </p:sp>
        </mc:Choice>
        <mc:Fallback xmlns="">
          <p:sp>
            <p:nvSpPr>
              <p:cNvPr id="74" name="TextBox 73"/>
              <p:cNvSpPr txBox="1">
                <a:spLocks noRot="1" noChangeAspect="1" noMove="1" noResize="1" noEditPoints="1" noAdjustHandles="1" noChangeArrowheads="1" noChangeShapeType="1" noTextEdit="1"/>
              </p:cNvSpPr>
              <p:nvPr/>
            </p:nvSpPr>
            <p:spPr>
              <a:xfrm>
                <a:off x="416627" y="5835732"/>
                <a:ext cx="868443" cy="307777"/>
              </a:xfrm>
              <a:prstGeom prst="rect">
                <a:avLst/>
              </a:prstGeom>
              <a:blipFill rotWithShape="1">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5" name="TextBox 74"/>
              <p:cNvSpPr txBox="1"/>
              <p:nvPr/>
            </p:nvSpPr>
            <p:spPr>
              <a:xfrm>
                <a:off x="2112819" y="5691249"/>
                <a:ext cx="753988" cy="52315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a:rPr>
                                <m:t>𝑣</m:t>
                              </m:r>
                            </m:e>
                            <m:sup>
                              <m:r>
                                <a:rPr lang="en-US" sz="1400" b="0" i="1" smtClean="0">
                                  <a:latin typeface="Cambria Math"/>
                                </a:rPr>
                                <m:t>2</m:t>
                              </m:r>
                            </m:sup>
                          </m:sSup>
                        </m:num>
                        <m:den>
                          <m:r>
                            <a:rPr lang="en-US" sz="1400" b="0" i="1" smtClean="0">
                              <a:latin typeface="Cambria Math"/>
                            </a:rPr>
                            <m:t>𝑟</m:t>
                          </m:r>
                        </m:den>
                      </m:f>
                    </m:oMath>
                  </m:oMathPara>
                </a14:m>
                <a:endParaRPr lang="en-GB" sz="1400" dirty="0"/>
              </a:p>
            </p:txBody>
          </p:sp>
        </mc:Choice>
        <mc:Fallback xmlns="">
          <p:sp>
            <p:nvSpPr>
              <p:cNvPr id="75" name="TextBox 74"/>
              <p:cNvSpPr txBox="1">
                <a:spLocks noRot="1" noChangeAspect="1" noMove="1" noResize="1" noEditPoints="1" noAdjustHandles="1" noChangeArrowheads="1" noChangeShapeType="1" noTextEdit="1"/>
              </p:cNvSpPr>
              <p:nvPr/>
            </p:nvSpPr>
            <p:spPr>
              <a:xfrm>
                <a:off x="2112819" y="5691249"/>
                <a:ext cx="753988" cy="523157"/>
              </a:xfrm>
              <a:prstGeom prst="rect">
                <a:avLst/>
              </a:prstGeom>
              <a:blipFill rotWithShape="1">
                <a:blip r:embed="rId1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8" name="TextBox 77"/>
              <p:cNvSpPr txBox="1"/>
              <p:nvPr/>
            </p:nvSpPr>
            <p:spPr>
              <a:xfrm>
                <a:off x="2670960" y="0"/>
                <a:ext cx="86844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𝑟</m:t>
                      </m:r>
                      <m:sSup>
                        <m:sSupPr>
                          <m:ctrlPr>
                            <a:rPr lang="en-US" sz="1400" b="0" i="1" smtClean="0">
                              <a:latin typeface="Cambria Math" panose="02040503050406030204" pitchFamily="18" charset="0"/>
                            </a:rPr>
                          </m:ctrlPr>
                        </m:sSupPr>
                        <m:e>
                          <m:r>
                            <a:rPr lang="en-US" sz="1400" b="0" i="1" smtClean="0">
                              <a:latin typeface="Cambria Math"/>
                              <a:ea typeface="Cambria Math"/>
                            </a:rPr>
                            <m:t>𝜔</m:t>
                          </m:r>
                        </m:e>
                        <m:sup>
                          <m:r>
                            <a:rPr lang="en-US" sz="1400" b="0" i="1" smtClean="0">
                              <a:latin typeface="Cambria Math"/>
                            </a:rPr>
                            <m:t>2</m:t>
                          </m:r>
                        </m:sup>
                      </m:sSup>
                    </m:oMath>
                  </m:oMathPara>
                </a14:m>
                <a:endParaRPr lang="en-GB" sz="1400" dirty="0"/>
              </a:p>
            </p:txBody>
          </p:sp>
        </mc:Choice>
        <mc:Fallback xmlns="">
          <p:sp>
            <p:nvSpPr>
              <p:cNvPr id="78" name="TextBox 77"/>
              <p:cNvSpPr txBox="1">
                <a:spLocks noRot="1" noChangeAspect="1" noMove="1" noResize="1" noEditPoints="1" noAdjustHandles="1" noChangeArrowheads="1" noChangeShapeType="1" noTextEdit="1"/>
              </p:cNvSpPr>
              <p:nvPr/>
            </p:nvSpPr>
            <p:spPr>
              <a:xfrm>
                <a:off x="2670960" y="0"/>
                <a:ext cx="868443" cy="307777"/>
              </a:xfrm>
              <a:prstGeom prst="rect">
                <a:avLst/>
              </a:prstGeom>
              <a:blipFill rotWithShape="1">
                <a:blip r:embed="rId17"/>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9" name="TextBox 78"/>
              <p:cNvSpPr txBox="1"/>
              <p:nvPr/>
            </p:nvSpPr>
            <p:spPr>
              <a:xfrm>
                <a:off x="3535879" y="0"/>
                <a:ext cx="753988" cy="52315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a:rPr>
                                <m:t>𝑣</m:t>
                              </m:r>
                            </m:e>
                            <m:sup>
                              <m:r>
                                <a:rPr lang="en-US" sz="1400" b="0" i="1" smtClean="0">
                                  <a:latin typeface="Cambria Math"/>
                                </a:rPr>
                                <m:t>2</m:t>
                              </m:r>
                            </m:sup>
                          </m:sSup>
                        </m:num>
                        <m:den>
                          <m:r>
                            <a:rPr lang="en-US" sz="1400" b="0" i="1" smtClean="0">
                              <a:latin typeface="Cambria Math"/>
                            </a:rPr>
                            <m:t>𝑟</m:t>
                          </m:r>
                        </m:den>
                      </m:f>
                    </m:oMath>
                  </m:oMathPara>
                </a14:m>
                <a:endParaRPr lang="en-GB" sz="1400" dirty="0"/>
              </a:p>
            </p:txBody>
          </p:sp>
        </mc:Choice>
        <mc:Fallback xmlns="">
          <p:sp>
            <p:nvSpPr>
              <p:cNvPr id="79" name="TextBox 78"/>
              <p:cNvSpPr txBox="1">
                <a:spLocks noRot="1" noChangeAspect="1" noMove="1" noResize="1" noEditPoints="1" noAdjustHandles="1" noChangeArrowheads="1" noChangeShapeType="1" noTextEdit="1"/>
              </p:cNvSpPr>
              <p:nvPr/>
            </p:nvSpPr>
            <p:spPr>
              <a:xfrm>
                <a:off x="3535879" y="0"/>
                <a:ext cx="753988" cy="523157"/>
              </a:xfrm>
              <a:prstGeom prst="rect">
                <a:avLst/>
              </a:prstGeom>
              <a:blipFill rotWithShape="1">
                <a:blip r:embed="rId18"/>
                <a:stretch>
                  <a:fillRect/>
                </a:stretch>
              </a:blipFill>
              <a:ln w="25400">
                <a:solidFill>
                  <a:schemeClr val="tx1"/>
                </a:solidFill>
              </a:ln>
            </p:spPr>
            <p:txBody>
              <a:bodyPr/>
              <a:lstStyle/>
              <a:p>
                <a:r>
                  <a:rPr lang="en-GB">
                    <a:noFill/>
                  </a:rPr>
                  <a:t> </a:t>
                </a:r>
              </a:p>
            </p:txBody>
          </p:sp>
        </mc:Fallback>
      </mc:AlternateContent>
      <p:sp>
        <p:nvSpPr>
          <p:cNvPr id="20" name="Rectangle 19"/>
          <p:cNvSpPr/>
          <p:nvPr/>
        </p:nvSpPr>
        <p:spPr>
          <a:xfrm>
            <a:off x="5260769" y="5557652"/>
            <a:ext cx="688769" cy="320634"/>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p:cNvSpPr/>
          <p:nvPr/>
        </p:nvSpPr>
        <p:spPr>
          <a:xfrm>
            <a:off x="6386947" y="5450774"/>
            <a:ext cx="619496" cy="498764"/>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Straight Arrow Connector 21"/>
          <p:cNvCxnSpPr/>
          <p:nvPr/>
        </p:nvCxnSpPr>
        <p:spPr>
          <a:xfrm flipH="1">
            <a:off x="926275" y="5403273"/>
            <a:ext cx="439387" cy="344384"/>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1981199" y="5389418"/>
            <a:ext cx="439387" cy="344384"/>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450773" y="5949538"/>
            <a:ext cx="293670" cy="307777"/>
          </a:xfrm>
          <a:prstGeom prst="rect">
            <a:avLst/>
          </a:prstGeom>
          <a:noFill/>
        </p:spPr>
        <p:txBody>
          <a:bodyPr wrap="none" rtlCol="0">
            <a:spAutoFit/>
          </a:bodyPr>
          <a:lstStyle/>
          <a:p>
            <a:r>
              <a:rPr lang="en-US" sz="1400" b="1" dirty="0" smtClean="0">
                <a:solidFill>
                  <a:srgbClr val="0000FF"/>
                </a:solidFill>
                <a:latin typeface="Comic Sans MS" panose="030F0702030302020204" pitchFamily="66" charset="0"/>
              </a:rPr>
              <a:t>1</a:t>
            </a:r>
            <a:endParaRPr lang="en-GB" sz="1400" b="1" dirty="0">
              <a:solidFill>
                <a:srgbClr val="0000FF"/>
              </a:solidFill>
              <a:latin typeface="Comic Sans MS" panose="030F0702030302020204" pitchFamily="66" charset="0"/>
            </a:endParaRPr>
          </a:p>
        </p:txBody>
      </p:sp>
      <p:sp>
        <p:nvSpPr>
          <p:cNvPr id="82" name="TextBox 81"/>
          <p:cNvSpPr txBox="1"/>
          <p:nvPr/>
        </p:nvSpPr>
        <p:spPr>
          <a:xfrm>
            <a:off x="900544" y="5306292"/>
            <a:ext cx="293670" cy="307777"/>
          </a:xfrm>
          <a:prstGeom prst="rect">
            <a:avLst/>
          </a:prstGeom>
          <a:noFill/>
        </p:spPr>
        <p:txBody>
          <a:bodyPr wrap="none" rtlCol="0">
            <a:spAutoFit/>
          </a:bodyPr>
          <a:lstStyle/>
          <a:p>
            <a:r>
              <a:rPr lang="en-US" sz="1400" b="1" dirty="0" smtClean="0">
                <a:solidFill>
                  <a:srgbClr val="0000FF"/>
                </a:solidFill>
                <a:latin typeface="Comic Sans MS" panose="030F0702030302020204" pitchFamily="66" charset="0"/>
              </a:rPr>
              <a:t>1</a:t>
            </a:r>
            <a:endParaRPr lang="en-GB" sz="1400" b="1" dirty="0">
              <a:solidFill>
                <a:srgbClr val="0000FF"/>
              </a:solidFill>
              <a:latin typeface="Comic Sans MS" panose="030F0702030302020204" pitchFamily="66" charset="0"/>
            </a:endParaRPr>
          </a:p>
        </p:txBody>
      </p:sp>
      <p:sp>
        <p:nvSpPr>
          <p:cNvPr id="83" name="TextBox 82"/>
          <p:cNvSpPr txBox="1"/>
          <p:nvPr/>
        </p:nvSpPr>
        <p:spPr>
          <a:xfrm>
            <a:off x="6539344" y="5969331"/>
            <a:ext cx="293670" cy="307777"/>
          </a:xfrm>
          <a:prstGeom prst="rect">
            <a:avLst/>
          </a:prstGeom>
          <a:noFill/>
        </p:spPr>
        <p:txBody>
          <a:bodyPr wrap="none" rtlCol="0">
            <a:spAutoFit/>
          </a:bodyPr>
          <a:lstStyle/>
          <a:p>
            <a:r>
              <a:rPr lang="en-US" sz="1400" b="1" dirty="0" smtClean="0">
                <a:solidFill>
                  <a:srgbClr val="0000FF"/>
                </a:solidFill>
                <a:latin typeface="Comic Sans MS" panose="030F0702030302020204" pitchFamily="66" charset="0"/>
              </a:rPr>
              <a:t>2</a:t>
            </a:r>
            <a:endParaRPr lang="en-GB" sz="1400" b="1" dirty="0">
              <a:solidFill>
                <a:srgbClr val="0000FF"/>
              </a:solidFill>
              <a:latin typeface="Comic Sans MS" panose="030F0702030302020204" pitchFamily="66" charset="0"/>
            </a:endParaRPr>
          </a:p>
        </p:txBody>
      </p:sp>
      <p:sp>
        <p:nvSpPr>
          <p:cNvPr id="84" name="TextBox 83"/>
          <p:cNvSpPr txBox="1"/>
          <p:nvPr/>
        </p:nvSpPr>
        <p:spPr>
          <a:xfrm>
            <a:off x="2190996" y="5314209"/>
            <a:ext cx="293670" cy="307777"/>
          </a:xfrm>
          <a:prstGeom prst="rect">
            <a:avLst/>
          </a:prstGeom>
          <a:noFill/>
        </p:spPr>
        <p:txBody>
          <a:bodyPr wrap="none" rtlCol="0">
            <a:spAutoFit/>
          </a:bodyPr>
          <a:lstStyle/>
          <a:p>
            <a:r>
              <a:rPr lang="en-US" sz="1400" b="1" dirty="0" smtClean="0">
                <a:solidFill>
                  <a:srgbClr val="0000FF"/>
                </a:solidFill>
                <a:latin typeface="Comic Sans MS" panose="030F0702030302020204" pitchFamily="66" charset="0"/>
              </a:rPr>
              <a:t>2</a:t>
            </a:r>
            <a:endParaRPr lang="en-GB" sz="1400" b="1" dirty="0">
              <a:solidFill>
                <a:srgbClr val="0000FF"/>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85" name="TextBox 84"/>
              <p:cNvSpPr txBox="1"/>
              <p:nvPr/>
            </p:nvSpPr>
            <p:spPr>
              <a:xfrm>
                <a:off x="1549836" y="6386945"/>
                <a:ext cx="6153736"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𝑅𝑒𝑚𝑒𝑚𝑏𝑒𝑟</m:t>
                      </m:r>
                      <m:r>
                        <a:rPr lang="en-US" sz="1400" b="0" i="1" smtClean="0">
                          <a:latin typeface="Cambria Math"/>
                        </a:rPr>
                        <m:t> </m:t>
                      </m:r>
                      <m:r>
                        <a:rPr lang="en-US" sz="1400" b="0" i="1" smtClean="0">
                          <a:latin typeface="Cambria Math"/>
                        </a:rPr>
                        <m:t>𝑡h𝑒</m:t>
                      </m:r>
                      <m:r>
                        <a:rPr lang="en-US" sz="1400" b="0" i="1" smtClean="0">
                          <a:latin typeface="Cambria Math"/>
                        </a:rPr>
                        <m:t> </m:t>
                      </m:r>
                      <m:r>
                        <a:rPr lang="en-US" sz="1400" b="0" i="1" smtClean="0">
                          <a:latin typeface="Cambria Math"/>
                        </a:rPr>
                        <m:t>𝑎𝑐𝑐𝑒𝑙𝑒𝑟𝑎𝑡𝑖𝑜𝑛</m:t>
                      </m:r>
                      <m:r>
                        <a:rPr lang="en-US" sz="1400" b="0" i="1" smtClean="0">
                          <a:latin typeface="Cambria Math"/>
                        </a:rPr>
                        <m:t> </m:t>
                      </m:r>
                      <m:r>
                        <a:rPr lang="en-US" sz="1400" b="0" i="1" smtClean="0">
                          <a:latin typeface="Cambria Math"/>
                        </a:rPr>
                        <m:t>𝑖𝑠</m:t>
                      </m:r>
                      <m:r>
                        <a:rPr lang="en-US" sz="1400" b="0" i="1" smtClean="0">
                          <a:latin typeface="Cambria Math"/>
                        </a:rPr>
                        <m:t> </m:t>
                      </m:r>
                      <m:r>
                        <a:rPr lang="en-US" sz="1400" b="0" i="1" smtClean="0">
                          <a:latin typeface="Cambria Math"/>
                        </a:rPr>
                        <m:t>𝑎𝑙𝑤𝑎𝑦𝑠</m:t>
                      </m:r>
                      <m:r>
                        <a:rPr lang="en-US" sz="1400" b="0" i="1" smtClean="0">
                          <a:latin typeface="Cambria Math"/>
                        </a:rPr>
                        <m:t> </m:t>
                      </m:r>
                      <m:r>
                        <a:rPr lang="en-US" sz="1400" b="0" i="1" smtClean="0">
                          <a:latin typeface="Cambria Math"/>
                        </a:rPr>
                        <m:t>𝑑𝑖𝑟𝑒𝑐𝑡𝑒𝑑</m:t>
                      </m:r>
                      <m:r>
                        <a:rPr lang="en-US" sz="1400" b="0" i="1" smtClean="0">
                          <a:latin typeface="Cambria Math"/>
                        </a:rPr>
                        <m:t> </m:t>
                      </m:r>
                      <m:r>
                        <a:rPr lang="en-US" sz="1400" b="0" i="1" smtClean="0">
                          <a:latin typeface="Cambria Math"/>
                        </a:rPr>
                        <m:t>𝑡𝑜</m:t>
                      </m:r>
                      <m:r>
                        <a:rPr lang="en-US" sz="1400" b="0" i="1" smtClean="0">
                          <a:latin typeface="Cambria Math"/>
                        </a:rPr>
                        <m:t> </m:t>
                      </m:r>
                      <m:r>
                        <a:rPr lang="en-US" sz="1400" b="0" i="1" smtClean="0">
                          <a:latin typeface="Cambria Math"/>
                        </a:rPr>
                        <m:t>𝑡h𝑒</m:t>
                      </m:r>
                      <m:r>
                        <a:rPr lang="en-US" sz="1400" b="0" i="1" smtClean="0">
                          <a:latin typeface="Cambria Math"/>
                        </a:rPr>
                        <m:t> </m:t>
                      </m:r>
                      <m:r>
                        <a:rPr lang="en-US" sz="1400" b="0" i="1" smtClean="0">
                          <a:latin typeface="Cambria Math"/>
                        </a:rPr>
                        <m:t>𝑐𝑒𝑛𝑡𝑟𝑒</m:t>
                      </m:r>
                      <m:r>
                        <a:rPr lang="en-US" sz="1400" b="0" i="1" smtClean="0">
                          <a:latin typeface="Cambria Math"/>
                        </a:rPr>
                        <m:t> </m:t>
                      </m:r>
                      <m:r>
                        <a:rPr lang="en-US" sz="1400" b="0" i="1" smtClean="0">
                          <a:latin typeface="Cambria Math"/>
                        </a:rPr>
                        <m:t>𝑜𝑓</m:t>
                      </m:r>
                      <m:r>
                        <a:rPr lang="en-US" sz="1400" b="0" i="1" smtClean="0">
                          <a:latin typeface="Cambria Math"/>
                        </a:rPr>
                        <m:t> </m:t>
                      </m:r>
                      <m:r>
                        <a:rPr lang="en-US" sz="1400" b="0" i="1" smtClean="0">
                          <a:latin typeface="Cambria Math"/>
                        </a:rPr>
                        <m:t>𝑡h𝑒</m:t>
                      </m:r>
                      <m:r>
                        <a:rPr lang="en-US" sz="1400" b="0" i="1" smtClean="0">
                          <a:latin typeface="Cambria Math"/>
                        </a:rPr>
                        <m:t> </m:t>
                      </m:r>
                      <m:r>
                        <a:rPr lang="en-US" sz="1400" b="0" i="1" smtClean="0">
                          <a:latin typeface="Cambria Math"/>
                        </a:rPr>
                        <m:t>𝑐𝑖𝑟𝑐𝑙𝑒</m:t>
                      </m:r>
                      <m:r>
                        <a:rPr lang="en-US" sz="1400" b="0" i="1" smtClean="0">
                          <a:latin typeface="Cambria Math"/>
                        </a:rPr>
                        <m:t>!!</m:t>
                      </m:r>
                    </m:oMath>
                  </m:oMathPara>
                </a14:m>
                <a:endParaRPr lang="en-GB" sz="1400" dirty="0"/>
              </a:p>
            </p:txBody>
          </p:sp>
        </mc:Choice>
        <mc:Fallback xmlns="">
          <p:sp>
            <p:nvSpPr>
              <p:cNvPr id="85" name="TextBox 84"/>
              <p:cNvSpPr txBox="1">
                <a:spLocks noRot="1" noChangeAspect="1" noMove="1" noResize="1" noEditPoints="1" noAdjustHandles="1" noChangeArrowheads="1" noChangeShapeType="1" noTextEdit="1"/>
              </p:cNvSpPr>
              <p:nvPr/>
            </p:nvSpPr>
            <p:spPr>
              <a:xfrm>
                <a:off x="1549836" y="6386945"/>
                <a:ext cx="6153736" cy="307777"/>
              </a:xfrm>
              <a:prstGeom prst="rect">
                <a:avLst/>
              </a:prstGeom>
              <a:blipFill rotWithShape="1">
                <a:blip r:embed="rId19"/>
                <a:stretch>
                  <a:fillRect b="-3704"/>
                </a:stretch>
              </a:blipFill>
              <a:ln w="25400">
                <a:solidFill>
                  <a:schemeClr val="tx1"/>
                </a:solidFill>
              </a:ln>
            </p:spPr>
            <p:txBody>
              <a:bodyPr/>
              <a:lstStyle/>
              <a:p>
                <a:r>
                  <a:rPr lang="en-GB">
                    <a:noFill/>
                  </a:rPr>
                  <a:t> </a:t>
                </a:r>
              </a:p>
            </p:txBody>
          </p:sp>
        </mc:Fallback>
      </mc:AlternateContent>
    </p:spTree>
    <p:extLst>
      <p:ext uri="{BB962C8B-B14F-4D97-AF65-F5344CB8AC3E}">
        <p14:creationId xmlns:p14="http://schemas.microsoft.com/office/powerpoint/2010/main" val="2558003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blinds(horizontal)">
                                      <p:cBhvr>
                                        <p:cTn id="7" dur="500"/>
                                        <p:tgtEl>
                                          <p:spTgt spid="6">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blinds(horizontal)">
                                      <p:cBhvr>
                                        <p:cTn id="12" dur="500"/>
                                        <p:tgtEl>
                                          <p:spTgt spid="5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blinds(horizontal)">
                                      <p:cBhvr>
                                        <p:cTn id="27" dur="500"/>
                                        <p:tgtEl>
                                          <p:spTgt spid="6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0"/>
                                        </p:tgtEl>
                                        <p:attrNameLst>
                                          <p:attrName>style.visibility</p:attrName>
                                        </p:attrNameLst>
                                      </p:cBhvr>
                                      <p:to>
                                        <p:strVal val="visible"/>
                                      </p:to>
                                    </p:set>
                                    <p:animEffect transition="in" filter="blinds(horizontal)">
                                      <p:cBhvr>
                                        <p:cTn id="32" dur="500"/>
                                        <p:tgtEl>
                                          <p:spTgt spid="7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linds(horizontal)">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71"/>
                                        </p:tgtEl>
                                        <p:attrNameLst>
                                          <p:attrName>style.visibility</p:attrName>
                                        </p:attrNameLst>
                                      </p:cBhvr>
                                      <p:to>
                                        <p:strVal val="visible"/>
                                      </p:to>
                                    </p:set>
                                    <p:animEffect transition="in" filter="blinds(horizontal)">
                                      <p:cBhvr>
                                        <p:cTn id="42" dur="500"/>
                                        <p:tgtEl>
                                          <p:spTgt spid="7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72"/>
                                        </p:tgtEl>
                                        <p:attrNameLst>
                                          <p:attrName>style.visibility</p:attrName>
                                        </p:attrNameLst>
                                      </p:cBhvr>
                                      <p:to>
                                        <p:strVal val="visible"/>
                                      </p:to>
                                    </p:set>
                                    <p:animEffect transition="in" filter="blinds(horizontal)">
                                      <p:cBhvr>
                                        <p:cTn id="47" dur="500"/>
                                        <p:tgtEl>
                                          <p:spTgt spid="7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linds(horizontal)">
                                      <p:cBhvr>
                                        <p:cTn id="52" dur="500"/>
                                        <p:tgtEl>
                                          <p:spTgt spid="20"/>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linds(horizontal)">
                                      <p:cBhvr>
                                        <p:cTn id="55" dur="500"/>
                                        <p:tgtEl>
                                          <p:spTgt spid="24"/>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nodeType="click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blinds(horizontal)">
                                      <p:cBhvr>
                                        <p:cTn id="60" dur="500"/>
                                        <p:tgtEl>
                                          <p:spTgt spid="22"/>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82"/>
                                        </p:tgtEl>
                                        <p:attrNameLst>
                                          <p:attrName>style.visibility</p:attrName>
                                        </p:attrNameLst>
                                      </p:cBhvr>
                                      <p:to>
                                        <p:strVal val="visible"/>
                                      </p:to>
                                    </p:set>
                                    <p:animEffect transition="in" filter="blinds(horizontal)">
                                      <p:cBhvr>
                                        <p:cTn id="63" dur="500"/>
                                        <p:tgtEl>
                                          <p:spTgt spid="82"/>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74"/>
                                        </p:tgtEl>
                                        <p:attrNameLst>
                                          <p:attrName>style.visibility</p:attrName>
                                        </p:attrNameLst>
                                      </p:cBhvr>
                                      <p:to>
                                        <p:strVal val="visible"/>
                                      </p:to>
                                    </p:set>
                                    <p:animEffect transition="in" filter="blinds(horizontal)">
                                      <p:cBhvr>
                                        <p:cTn id="68" dur="500"/>
                                        <p:tgtEl>
                                          <p:spTgt spid="74"/>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78"/>
                                        </p:tgtEl>
                                        <p:attrNameLst>
                                          <p:attrName>style.visibility</p:attrName>
                                        </p:attrNameLst>
                                      </p:cBhvr>
                                      <p:to>
                                        <p:strVal val="visible"/>
                                      </p:to>
                                    </p:set>
                                    <p:animEffect transition="in" filter="blinds(horizontal)">
                                      <p:cBhvr>
                                        <p:cTn id="73" dur="500"/>
                                        <p:tgtEl>
                                          <p:spTgt spid="78"/>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xit" presetSubtype="10" fill="hold" grpId="1" nodeType="clickEffect">
                                  <p:stCondLst>
                                    <p:cond delay="0"/>
                                  </p:stCondLst>
                                  <p:childTnLst>
                                    <p:animEffect transition="out" filter="blinds(horizontal)">
                                      <p:cBhvr>
                                        <p:cTn id="77" dur="500"/>
                                        <p:tgtEl>
                                          <p:spTgt spid="20"/>
                                        </p:tgtEl>
                                      </p:cBhvr>
                                    </p:animEffect>
                                    <p:set>
                                      <p:cBhvr>
                                        <p:cTn id="78" dur="1" fill="hold">
                                          <p:stCondLst>
                                            <p:cond delay="499"/>
                                          </p:stCondLst>
                                        </p:cTn>
                                        <p:tgtEl>
                                          <p:spTgt spid="20"/>
                                        </p:tgtEl>
                                        <p:attrNameLst>
                                          <p:attrName>style.visibility</p:attrName>
                                        </p:attrNameLst>
                                      </p:cBhvr>
                                      <p:to>
                                        <p:strVal val="hidden"/>
                                      </p:to>
                                    </p:set>
                                  </p:childTnLst>
                                </p:cTn>
                              </p:par>
                              <p:par>
                                <p:cTn id="79" presetID="3" presetClass="exit" presetSubtype="10" fill="hold" grpId="1" nodeType="withEffect">
                                  <p:stCondLst>
                                    <p:cond delay="0"/>
                                  </p:stCondLst>
                                  <p:childTnLst>
                                    <p:animEffect transition="out" filter="blinds(horizontal)">
                                      <p:cBhvr>
                                        <p:cTn id="80" dur="500"/>
                                        <p:tgtEl>
                                          <p:spTgt spid="24"/>
                                        </p:tgtEl>
                                      </p:cBhvr>
                                    </p:animEffect>
                                    <p:set>
                                      <p:cBhvr>
                                        <p:cTn id="81" dur="1" fill="hold">
                                          <p:stCondLst>
                                            <p:cond delay="499"/>
                                          </p:stCondLst>
                                        </p:cTn>
                                        <p:tgtEl>
                                          <p:spTgt spid="24"/>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grpId="0" nodeType="clickEffect">
                                  <p:stCondLst>
                                    <p:cond delay="0"/>
                                  </p:stCondLst>
                                  <p:childTnLst>
                                    <p:set>
                                      <p:cBhvr>
                                        <p:cTn id="85" dur="1" fill="hold">
                                          <p:stCondLst>
                                            <p:cond delay="0"/>
                                          </p:stCondLst>
                                        </p:cTn>
                                        <p:tgtEl>
                                          <p:spTgt spid="80"/>
                                        </p:tgtEl>
                                        <p:attrNameLst>
                                          <p:attrName>style.visibility</p:attrName>
                                        </p:attrNameLst>
                                      </p:cBhvr>
                                      <p:to>
                                        <p:strVal val="visible"/>
                                      </p:to>
                                    </p:set>
                                    <p:animEffect transition="in" filter="blinds(horizontal)">
                                      <p:cBhvr>
                                        <p:cTn id="86" dur="500"/>
                                        <p:tgtEl>
                                          <p:spTgt spid="80"/>
                                        </p:tgtEl>
                                      </p:cBhvr>
                                    </p:animEffect>
                                  </p:childTnLst>
                                </p:cTn>
                              </p:par>
                              <p:par>
                                <p:cTn id="87" presetID="3" presetClass="entr" presetSubtype="10" fill="hold" grpId="0" nodeType="withEffect">
                                  <p:stCondLst>
                                    <p:cond delay="0"/>
                                  </p:stCondLst>
                                  <p:childTnLst>
                                    <p:set>
                                      <p:cBhvr>
                                        <p:cTn id="88" dur="1" fill="hold">
                                          <p:stCondLst>
                                            <p:cond delay="0"/>
                                          </p:stCondLst>
                                        </p:cTn>
                                        <p:tgtEl>
                                          <p:spTgt spid="83"/>
                                        </p:tgtEl>
                                        <p:attrNameLst>
                                          <p:attrName>style.visibility</p:attrName>
                                        </p:attrNameLst>
                                      </p:cBhvr>
                                      <p:to>
                                        <p:strVal val="visible"/>
                                      </p:to>
                                    </p:set>
                                    <p:animEffect transition="in" filter="blinds(horizontal)">
                                      <p:cBhvr>
                                        <p:cTn id="89" dur="500"/>
                                        <p:tgtEl>
                                          <p:spTgt spid="83"/>
                                        </p:tgtEl>
                                      </p:cBhvr>
                                    </p:animEffect>
                                  </p:childTnLst>
                                </p:cTn>
                              </p:par>
                            </p:childTnLst>
                          </p:cTn>
                        </p:par>
                      </p:childTnLst>
                    </p:cTn>
                  </p:par>
                  <p:par>
                    <p:cTn id="90" fill="hold">
                      <p:stCondLst>
                        <p:cond delay="indefinite"/>
                      </p:stCondLst>
                      <p:childTnLst>
                        <p:par>
                          <p:cTn id="91" fill="hold">
                            <p:stCondLst>
                              <p:cond delay="0"/>
                            </p:stCondLst>
                            <p:childTnLst>
                              <p:par>
                                <p:cTn id="92" presetID="3" presetClass="entr" presetSubtype="10" fill="hold" nodeType="clickEffect">
                                  <p:stCondLst>
                                    <p:cond delay="0"/>
                                  </p:stCondLst>
                                  <p:childTnLst>
                                    <p:set>
                                      <p:cBhvr>
                                        <p:cTn id="93" dur="1" fill="hold">
                                          <p:stCondLst>
                                            <p:cond delay="0"/>
                                          </p:stCondLst>
                                        </p:cTn>
                                        <p:tgtEl>
                                          <p:spTgt spid="81"/>
                                        </p:tgtEl>
                                        <p:attrNameLst>
                                          <p:attrName>style.visibility</p:attrName>
                                        </p:attrNameLst>
                                      </p:cBhvr>
                                      <p:to>
                                        <p:strVal val="visible"/>
                                      </p:to>
                                    </p:set>
                                    <p:animEffect transition="in" filter="blinds(horizontal)">
                                      <p:cBhvr>
                                        <p:cTn id="94" dur="500"/>
                                        <p:tgtEl>
                                          <p:spTgt spid="81"/>
                                        </p:tgtEl>
                                      </p:cBhvr>
                                    </p:animEffect>
                                  </p:childTnLst>
                                </p:cTn>
                              </p:par>
                              <p:par>
                                <p:cTn id="95" presetID="3" presetClass="entr" presetSubtype="10" fill="hold" grpId="0" nodeType="withEffect">
                                  <p:stCondLst>
                                    <p:cond delay="0"/>
                                  </p:stCondLst>
                                  <p:childTnLst>
                                    <p:set>
                                      <p:cBhvr>
                                        <p:cTn id="96" dur="1" fill="hold">
                                          <p:stCondLst>
                                            <p:cond delay="0"/>
                                          </p:stCondLst>
                                        </p:cTn>
                                        <p:tgtEl>
                                          <p:spTgt spid="84"/>
                                        </p:tgtEl>
                                        <p:attrNameLst>
                                          <p:attrName>style.visibility</p:attrName>
                                        </p:attrNameLst>
                                      </p:cBhvr>
                                      <p:to>
                                        <p:strVal val="visible"/>
                                      </p:to>
                                    </p:set>
                                    <p:animEffect transition="in" filter="blinds(horizontal)">
                                      <p:cBhvr>
                                        <p:cTn id="97" dur="500"/>
                                        <p:tgtEl>
                                          <p:spTgt spid="84"/>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75"/>
                                        </p:tgtEl>
                                        <p:attrNameLst>
                                          <p:attrName>style.visibility</p:attrName>
                                        </p:attrNameLst>
                                      </p:cBhvr>
                                      <p:to>
                                        <p:strVal val="visible"/>
                                      </p:to>
                                    </p:set>
                                    <p:animEffect transition="in" filter="blinds(horizontal)">
                                      <p:cBhvr>
                                        <p:cTn id="102" dur="500"/>
                                        <p:tgtEl>
                                          <p:spTgt spid="75"/>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blinds(horizontal)">
                                      <p:cBhvr>
                                        <p:cTn id="107" dur="500"/>
                                        <p:tgtEl>
                                          <p:spTgt spid="79"/>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xit" presetSubtype="10" fill="hold" grpId="1" nodeType="clickEffect">
                                  <p:stCondLst>
                                    <p:cond delay="0"/>
                                  </p:stCondLst>
                                  <p:childTnLst>
                                    <p:animEffect transition="out" filter="blinds(horizontal)">
                                      <p:cBhvr>
                                        <p:cTn id="111" dur="500"/>
                                        <p:tgtEl>
                                          <p:spTgt spid="80"/>
                                        </p:tgtEl>
                                      </p:cBhvr>
                                    </p:animEffect>
                                    <p:set>
                                      <p:cBhvr>
                                        <p:cTn id="112" dur="1" fill="hold">
                                          <p:stCondLst>
                                            <p:cond delay="499"/>
                                          </p:stCondLst>
                                        </p:cTn>
                                        <p:tgtEl>
                                          <p:spTgt spid="80"/>
                                        </p:tgtEl>
                                        <p:attrNameLst>
                                          <p:attrName>style.visibility</p:attrName>
                                        </p:attrNameLst>
                                      </p:cBhvr>
                                      <p:to>
                                        <p:strVal val="hidden"/>
                                      </p:to>
                                    </p:set>
                                  </p:childTnLst>
                                </p:cTn>
                              </p:par>
                              <p:par>
                                <p:cTn id="113" presetID="3" presetClass="exit" presetSubtype="10" fill="hold" grpId="1" nodeType="withEffect">
                                  <p:stCondLst>
                                    <p:cond delay="0"/>
                                  </p:stCondLst>
                                  <p:childTnLst>
                                    <p:animEffect transition="out" filter="blinds(horizontal)">
                                      <p:cBhvr>
                                        <p:cTn id="114" dur="500"/>
                                        <p:tgtEl>
                                          <p:spTgt spid="83"/>
                                        </p:tgtEl>
                                      </p:cBhvr>
                                    </p:animEffect>
                                    <p:set>
                                      <p:cBhvr>
                                        <p:cTn id="115" dur="1" fill="hold">
                                          <p:stCondLst>
                                            <p:cond delay="499"/>
                                          </p:stCondLst>
                                        </p:cTn>
                                        <p:tgtEl>
                                          <p:spTgt spid="83"/>
                                        </p:tgtEl>
                                        <p:attrNameLst>
                                          <p:attrName>style.visibility</p:attrName>
                                        </p:attrNameLst>
                                      </p:cBhvr>
                                      <p:to>
                                        <p:strVal val="hidden"/>
                                      </p:to>
                                    </p:set>
                                  </p:childTnLst>
                                </p:cTn>
                              </p:par>
                            </p:childTnLst>
                          </p:cTn>
                        </p:par>
                      </p:childTnLst>
                    </p:cTn>
                  </p:par>
                  <p:par>
                    <p:cTn id="116" fill="hold">
                      <p:stCondLst>
                        <p:cond delay="indefinite"/>
                      </p:stCondLst>
                      <p:childTnLst>
                        <p:par>
                          <p:cTn id="117" fill="hold">
                            <p:stCondLst>
                              <p:cond delay="0"/>
                            </p:stCondLst>
                            <p:childTnLst>
                              <p:par>
                                <p:cTn id="118" presetID="3" presetClass="entr" presetSubtype="10" fill="hold" grpId="0" nodeType="click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blinds(horizontal)">
                                      <p:cBhvr>
                                        <p:cTn id="120"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68" grpId="0"/>
      <p:bldP spid="3" grpId="0" animBg="1"/>
      <p:bldP spid="9" grpId="0"/>
      <p:bldP spid="70" grpId="0" animBg="1"/>
      <p:bldP spid="71" grpId="0"/>
      <p:bldP spid="18" grpId="0"/>
      <p:bldP spid="72" grpId="0"/>
      <p:bldP spid="74" grpId="0"/>
      <p:bldP spid="75" grpId="0"/>
      <p:bldP spid="78" grpId="0" animBg="1"/>
      <p:bldP spid="79" grpId="0" animBg="1"/>
      <p:bldP spid="20" grpId="0" animBg="1"/>
      <p:bldP spid="20" grpId="1" animBg="1"/>
      <p:bldP spid="80" grpId="0" animBg="1"/>
      <p:bldP spid="80" grpId="1" animBg="1"/>
      <p:bldP spid="24" grpId="0"/>
      <p:bldP spid="24" grpId="1"/>
      <p:bldP spid="82" grpId="0"/>
      <p:bldP spid="83" grpId="0"/>
      <p:bldP spid="83" grpId="1"/>
      <p:bldP spid="84" grpId="0"/>
      <p:bldP spid="8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Motion in a Circle</a:t>
            </a:r>
            <a:endParaRPr lang="en-GB" dirty="0">
              <a:latin typeface="Comic Sans MS" pitchFamily="66" charset="0"/>
            </a:endParaRPr>
          </a:p>
        </p:txBody>
      </p:sp>
      <p:pic>
        <p:nvPicPr>
          <p:cNvPr id="5" name="Picture 6" descr="http://image.shutterstock.com/display_pic_with_logo/148216/107412005/stock-photo-sydney-luna-park-attraction-wheel-at-sunset-illuminated-with-lights-in-motion-segment-of-circle-10741200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950"/>
          <a:stretch/>
        </p:blipFill>
        <p:spPr bwMode="auto">
          <a:xfrm>
            <a:off x="7746066" y="152400"/>
            <a:ext cx="1170368" cy="1161871"/>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idx="1"/>
          </p:nvPr>
        </p:nvSpPr>
        <p:spPr>
          <a:xfrm>
            <a:off x="228599" y="1600200"/>
            <a:ext cx="3650673" cy="4943475"/>
          </a:xfrm>
        </p:spPr>
        <p:txBody>
          <a:bodyPr>
            <a:normAutofit/>
          </a:bodyPr>
          <a:lstStyle/>
          <a:p>
            <a:pPr marL="0" indent="0" algn="ctr">
              <a:buNone/>
            </a:pPr>
            <a:r>
              <a:rPr lang="en-GB" sz="1400" b="1" dirty="0" smtClean="0">
                <a:latin typeface="Comic Sans MS" pitchFamily="66" charset="0"/>
              </a:rPr>
              <a:t>You can calculate the acceleration of an object moving on a horizontal circular path</a:t>
            </a:r>
            <a:endParaRPr lang="en-GB" sz="1400" dirty="0" smtClean="0">
              <a:latin typeface="Comic Sans MS" pitchFamily="66" charset="0"/>
            </a:endParaRPr>
          </a:p>
          <a:p>
            <a:pPr marL="0" indent="0" algn="ctr">
              <a:buNone/>
            </a:pPr>
            <a:endParaRPr lang="en-US" sz="1400" b="1" dirty="0">
              <a:latin typeface="Comic Sans MS" pitchFamily="66" charset="0"/>
            </a:endParaRPr>
          </a:p>
          <a:p>
            <a:pPr marL="0" indent="0" algn="ctr">
              <a:buNone/>
            </a:pPr>
            <a:r>
              <a:rPr lang="en-US" sz="1400" dirty="0" smtClean="0">
                <a:latin typeface="Comic Sans MS" pitchFamily="66" charset="0"/>
              </a:rPr>
              <a:t>A particle is moving on a horizontal circular path of radius 20cm with constant angular speed 2 </a:t>
            </a:r>
            <a:r>
              <a:rPr lang="en-US" sz="1400" dirty="0" smtClean="0">
                <a:latin typeface="Comic Sans MS" pitchFamily="66" charset="0"/>
              </a:rPr>
              <a:t>rad s</a:t>
            </a:r>
            <a:r>
              <a:rPr lang="en-US" sz="1400" baseline="30000" dirty="0" smtClean="0">
                <a:latin typeface="Comic Sans MS" pitchFamily="66" charset="0"/>
              </a:rPr>
              <a:t>-1</a:t>
            </a:r>
            <a:r>
              <a:rPr lang="en-US" sz="1400" dirty="0" smtClean="0">
                <a:latin typeface="Comic Sans MS" pitchFamily="66" charset="0"/>
              </a:rPr>
              <a:t>. Calculate the acceleration of the particle.</a:t>
            </a:r>
            <a:endParaRPr lang="en-US" sz="1400" dirty="0" smtClean="0">
              <a:latin typeface="Comic Sans MS" pitchFamily="66" charset="0"/>
              <a:sym typeface="Wingdings" panose="05000000000000000000" pitchFamily="2" charset="2"/>
            </a:endParaRPr>
          </a:p>
        </p:txBody>
      </p:sp>
      <mc:AlternateContent xmlns:mc="http://schemas.openxmlformats.org/markup-compatibility/2006" xmlns:a14="http://schemas.microsoft.com/office/drawing/2010/main">
        <mc:Choice Requires="a14">
          <p:sp>
            <p:nvSpPr>
              <p:cNvPr id="65" name="TextBox 64"/>
              <p:cNvSpPr txBox="1"/>
              <p:nvPr/>
            </p:nvSpPr>
            <p:spPr>
              <a:xfrm>
                <a:off x="1088678" y="0"/>
                <a:ext cx="781817"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𝑣</m:t>
                      </m:r>
                      <m:r>
                        <a:rPr lang="en-US" sz="1400" b="0" i="1" smtClean="0">
                          <a:latin typeface="Cambria Math"/>
                        </a:rPr>
                        <m:t>=</m:t>
                      </m:r>
                      <m:r>
                        <a:rPr lang="en-US" sz="1400" b="0" i="1" smtClean="0">
                          <a:latin typeface="Cambria Math"/>
                        </a:rPr>
                        <m:t>𝑟</m:t>
                      </m:r>
                      <m:r>
                        <m:rPr>
                          <m:sty m:val="p"/>
                        </m:rPr>
                        <a:rPr lang="el-GR" sz="1400" b="0" i="1" smtClean="0">
                          <a:latin typeface="Cambria Math"/>
                        </a:rPr>
                        <m:t>ω</m:t>
                      </m:r>
                    </m:oMath>
                  </m:oMathPara>
                </a14:m>
                <a:endParaRPr lang="en-GB" sz="1400" dirty="0"/>
              </a:p>
            </p:txBody>
          </p:sp>
        </mc:Choice>
        <mc:Fallback xmlns="">
          <p:sp>
            <p:nvSpPr>
              <p:cNvPr id="65" name="TextBox 64"/>
              <p:cNvSpPr txBox="1">
                <a:spLocks noRot="1" noChangeAspect="1" noMove="1" noResize="1" noEditPoints="1" noAdjustHandles="1" noChangeArrowheads="1" noChangeShapeType="1" noTextEdit="1"/>
              </p:cNvSpPr>
              <p:nvPr/>
            </p:nvSpPr>
            <p:spPr>
              <a:xfrm>
                <a:off x="1088678" y="0"/>
                <a:ext cx="781817" cy="307777"/>
              </a:xfrm>
              <a:prstGeom prst="rect">
                <a:avLst/>
              </a:prstGeom>
              <a:blipFill rotWithShape="1">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0" y="0"/>
                <a:ext cx="1087670" cy="44300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1200" i="1" smtClean="0">
                          <a:latin typeface="Cambria Math"/>
                        </a:rPr>
                        <m:t>ω</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𝑟𝑎𝑑𝑖𝑎𝑛𝑠</m:t>
                          </m:r>
                        </m:num>
                        <m:den>
                          <m:r>
                            <a:rPr lang="en-US" sz="1200" b="0" i="1" smtClean="0">
                              <a:latin typeface="Cambria Math"/>
                            </a:rPr>
                            <m:t>𝑠𝑒𝑐𝑜𝑛𝑑𝑠</m:t>
                          </m:r>
                        </m:den>
                      </m:f>
                    </m:oMath>
                  </m:oMathPara>
                </a14:m>
                <a:endParaRPr lang="en-GB" sz="1200" dirty="0"/>
              </a:p>
            </p:txBody>
          </p:sp>
        </mc:Choice>
        <mc:Fallback xmlns="">
          <p:sp>
            <p:nvSpPr>
              <p:cNvPr id="67" name="TextBox 66"/>
              <p:cNvSpPr txBox="1">
                <a:spLocks noRot="1" noChangeAspect="1" noMove="1" noResize="1" noEditPoints="1" noAdjustHandles="1" noChangeArrowheads="1" noChangeShapeType="1" noTextEdit="1"/>
              </p:cNvSpPr>
              <p:nvPr/>
            </p:nvSpPr>
            <p:spPr>
              <a:xfrm>
                <a:off x="0" y="0"/>
                <a:ext cx="1087670" cy="443006"/>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0" name="TextBox 69"/>
              <p:cNvSpPr txBox="1"/>
              <p:nvPr/>
            </p:nvSpPr>
            <p:spPr>
              <a:xfrm>
                <a:off x="1877292" y="0"/>
                <a:ext cx="79451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𝑣</m:t>
                      </m:r>
                      <m:r>
                        <a:rPr lang="en-US" sz="1400" b="0" i="1" smtClean="0">
                          <a:latin typeface="Cambria Math"/>
                          <a:ea typeface="Cambria Math"/>
                        </a:rPr>
                        <m:t>𝜔</m:t>
                      </m:r>
                    </m:oMath>
                  </m:oMathPara>
                </a14:m>
                <a:endParaRPr lang="en-GB" sz="1400" dirty="0"/>
              </a:p>
            </p:txBody>
          </p:sp>
        </mc:Choice>
        <mc:Fallback xmlns="">
          <p:sp>
            <p:nvSpPr>
              <p:cNvPr id="70" name="TextBox 69"/>
              <p:cNvSpPr txBox="1">
                <a:spLocks noRot="1" noChangeAspect="1" noMove="1" noResize="1" noEditPoints="1" noAdjustHandles="1" noChangeArrowheads="1" noChangeShapeType="1" noTextEdit="1"/>
              </p:cNvSpPr>
              <p:nvPr/>
            </p:nvSpPr>
            <p:spPr>
              <a:xfrm>
                <a:off x="1877292" y="0"/>
                <a:ext cx="794513" cy="307777"/>
              </a:xfrm>
              <a:prstGeom prst="rect">
                <a:avLst/>
              </a:prstGeom>
              <a:blipFill rotWithShape="1">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8" name="TextBox 77"/>
              <p:cNvSpPr txBox="1"/>
              <p:nvPr/>
            </p:nvSpPr>
            <p:spPr>
              <a:xfrm>
                <a:off x="2670960" y="0"/>
                <a:ext cx="86844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𝑟</m:t>
                      </m:r>
                      <m:sSup>
                        <m:sSupPr>
                          <m:ctrlPr>
                            <a:rPr lang="en-US" sz="1400" b="0" i="1" smtClean="0">
                              <a:latin typeface="Cambria Math" panose="02040503050406030204" pitchFamily="18" charset="0"/>
                            </a:rPr>
                          </m:ctrlPr>
                        </m:sSupPr>
                        <m:e>
                          <m:r>
                            <a:rPr lang="en-US" sz="1400" b="0" i="1" smtClean="0">
                              <a:latin typeface="Cambria Math"/>
                              <a:ea typeface="Cambria Math"/>
                            </a:rPr>
                            <m:t>𝜔</m:t>
                          </m:r>
                        </m:e>
                        <m:sup>
                          <m:r>
                            <a:rPr lang="en-US" sz="1400" b="0" i="1" smtClean="0">
                              <a:latin typeface="Cambria Math"/>
                            </a:rPr>
                            <m:t>2</m:t>
                          </m:r>
                        </m:sup>
                      </m:sSup>
                    </m:oMath>
                  </m:oMathPara>
                </a14:m>
                <a:endParaRPr lang="en-GB" sz="1400" dirty="0"/>
              </a:p>
            </p:txBody>
          </p:sp>
        </mc:Choice>
        <mc:Fallback xmlns="">
          <p:sp>
            <p:nvSpPr>
              <p:cNvPr id="78" name="TextBox 77"/>
              <p:cNvSpPr txBox="1">
                <a:spLocks noRot="1" noChangeAspect="1" noMove="1" noResize="1" noEditPoints="1" noAdjustHandles="1" noChangeArrowheads="1" noChangeShapeType="1" noTextEdit="1"/>
              </p:cNvSpPr>
              <p:nvPr/>
            </p:nvSpPr>
            <p:spPr>
              <a:xfrm>
                <a:off x="2670960" y="0"/>
                <a:ext cx="868443" cy="307777"/>
              </a:xfrm>
              <a:prstGeom prst="rect">
                <a:avLst/>
              </a:prstGeom>
              <a:blipFill rotWithShape="1">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9" name="TextBox 78"/>
              <p:cNvSpPr txBox="1"/>
              <p:nvPr/>
            </p:nvSpPr>
            <p:spPr>
              <a:xfrm>
                <a:off x="3535879" y="0"/>
                <a:ext cx="753988" cy="52315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a:rPr>
                                <m:t>𝑣</m:t>
                              </m:r>
                            </m:e>
                            <m:sup>
                              <m:r>
                                <a:rPr lang="en-US" sz="1400" b="0" i="1" smtClean="0">
                                  <a:latin typeface="Cambria Math"/>
                                </a:rPr>
                                <m:t>2</m:t>
                              </m:r>
                            </m:sup>
                          </m:sSup>
                        </m:num>
                        <m:den>
                          <m:r>
                            <a:rPr lang="en-US" sz="1400" b="0" i="1" smtClean="0">
                              <a:latin typeface="Cambria Math"/>
                            </a:rPr>
                            <m:t>𝑟</m:t>
                          </m:r>
                        </m:den>
                      </m:f>
                    </m:oMath>
                  </m:oMathPara>
                </a14:m>
                <a:endParaRPr lang="en-GB" sz="1400" dirty="0"/>
              </a:p>
            </p:txBody>
          </p:sp>
        </mc:Choice>
        <mc:Fallback xmlns="">
          <p:sp>
            <p:nvSpPr>
              <p:cNvPr id="79" name="TextBox 78"/>
              <p:cNvSpPr txBox="1">
                <a:spLocks noRot="1" noChangeAspect="1" noMove="1" noResize="1" noEditPoints="1" noAdjustHandles="1" noChangeArrowheads="1" noChangeShapeType="1" noTextEdit="1"/>
              </p:cNvSpPr>
              <p:nvPr/>
            </p:nvSpPr>
            <p:spPr>
              <a:xfrm>
                <a:off x="3535879" y="0"/>
                <a:ext cx="753988" cy="523157"/>
              </a:xfrm>
              <a:prstGeom prst="rect">
                <a:avLst/>
              </a:prstGeom>
              <a:blipFill rotWithShape="1">
                <a:blip r:embed="rId7"/>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676400" y="3733800"/>
                <a:ext cx="868443"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𝑟</m:t>
                      </m:r>
                      <m:sSup>
                        <m:sSupPr>
                          <m:ctrlPr>
                            <a:rPr lang="en-US" sz="1400" b="0" i="1" smtClean="0">
                              <a:latin typeface="Cambria Math" panose="02040503050406030204" pitchFamily="18" charset="0"/>
                            </a:rPr>
                          </m:ctrlPr>
                        </m:sSupPr>
                        <m:e>
                          <m:r>
                            <a:rPr lang="en-US" sz="1400" b="0" i="1" smtClean="0">
                              <a:latin typeface="Cambria Math"/>
                              <a:ea typeface="Cambria Math"/>
                            </a:rPr>
                            <m:t>𝜔</m:t>
                          </m:r>
                        </m:e>
                        <m:sup>
                          <m:r>
                            <a:rPr lang="en-US" sz="1400" b="0" i="1" smtClean="0">
                              <a:latin typeface="Cambria Math"/>
                            </a:rPr>
                            <m:t>2</m:t>
                          </m:r>
                        </m:sup>
                      </m:sSup>
                    </m:oMath>
                  </m:oMathPara>
                </a14:m>
                <a:endParaRPr lang="en-GB" sz="1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1676400" y="3733800"/>
                <a:ext cx="868443" cy="307777"/>
              </a:xfrm>
              <a:prstGeom prst="rect">
                <a:avLst/>
              </a:prstGeom>
              <a:blipFill rotWithShape="1">
                <a:blip r:embed="rId8"/>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1676400" y="4267200"/>
                <a:ext cx="1277208"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=(0.2)</m:t>
                      </m:r>
                      <m:sSup>
                        <m:sSupPr>
                          <m:ctrlPr>
                            <a:rPr lang="en-US" sz="1400" b="0" i="1" smtClean="0">
                              <a:latin typeface="Cambria Math" panose="02040503050406030204" pitchFamily="18" charset="0"/>
                            </a:rPr>
                          </m:ctrlPr>
                        </m:sSupPr>
                        <m:e>
                          <m:d>
                            <m:dPr>
                              <m:ctrlPr>
                                <a:rPr lang="en-US" sz="1400" b="0" i="1" smtClean="0">
                                  <a:latin typeface="Cambria Math" panose="02040503050406030204" pitchFamily="18" charset="0"/>
                                </a:rPr>
                              </m:ctrlPr>
                            </m:dPr>
                            <m:e>
                              <m:r>
                                <a:rPr lang="en-US" sz="1400" b="0" i="1" smtClean="0">
                                  <a:latin typeface="Cambria Math"/>
                                </a:rPr>
                                <m:t>2</m:t>
                              </m:r>
                            </m:e>
                          </m:d>
                        </m:e>
                        <m:sup>
                          <m:r>
                            <a:rPr lang="en-US" sz="1400" b="0" i="1" smtClean="0">
                              <a:latin typeface="Cambria Math"/>
                            </a:rPr>
                            <m:t>2</m:t>
                          </m:r>
                        </m:sup>
                      </m:sSup>
                    </m:oMath>
                  </m:oMathPara>
                </a14:m>
                <a:endParaRPr lang="en-GB" sz="1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1676400" y="4267200"/>
                <a:ext cx="1277208" cy="307777"/>
              </a:xfrm>
              <a:prstGeom prst="rect">
                <a:avLst/>
              </a:prstGeom>
              <a:blipFill rotWithShape="1">
                <a:blip r:embed="rId9"/>
                <a:stretch>
                  <a:fillRect b="-10000"/>
                </a:stretch>
              </a:blipFill>
              <a:ln w="25400">
                <a:no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3" name="TextBox 12"/>
              <p:cNvSpPr txBox="1"/>
              <p:nvPr/>
            </p:nvSpPr>
            <p:spPr>
              <a:xfrm>
                <a:off x="1676400" y="4800600"/>
                <a:ext cx="1442126"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=0.8 </m:t>
                      </m:r>
                      <m:r>
                        <a:rPr lang="en-US" sz="1400" b="0" i="1" smtClean="0">
                          <a:latin typeface="Cambria Math"/>
                        </a:rPr>
                        <m:t>𝑟𝑎𝑑</m:t>
                      </m:r>
                      <m:sSup>
                        <m:sSupPr>
                          <m:ctrlPr>
                            <a:rPr lang="en-US" sz="1400" b="0" i="1" smtClean="0">
                              <a:latin typeface="Cambria Math" panose="02040503050406030204" pitchFamily="18" charset="0"/>
                            </a:rPr>
                          </m:ctrlPr>
                        </m:sSupPr>
                        <m:e>
                          <m:r>
                            <a:rPr lang="en-GB" sz="1400" b="0" i="1" smtClean="0">
                              <a:latin typeface="Cambria Math" panose="02040503050406030204" pitchFamily="18" charset="0"/>
                            </a:rPr>
                            <m:t> </m:t>
                          </m:r>
                          <m:r>
                            <a:rPr lang="en-US" sz="1400" b="0" i="1" smtClean="0">
                              <a:latin typeface="Cambria Math"/>
                            </a:rPr>
                            <m:t>𝑠</m:t>
                          </m:r>
                        </m:e>
                        <m:sup>
                          <m:r>
                            <a:rPr lang="en-US" sz="1400" b="0" i="1" smtClean="0">
                              <a:latin typeface="Cambria Math"/>
                            </a:rPr>
                            <m:t>−1</m:t>
                          </m:r>
                        </m:sup>
                      </m:sSup>
                    </m:oMath>
                  </m:oMathPara>
                </a14:m>
                <a:endParaRPr lang="en-GB" sz="1400" dirty="0"/>
              </a:p>
            </p:txBody>
          </p:sp>
        </mc:Choice>
        <mc:Fallback>
          <p:sp>
            <p:nvSpPr>
              <p:cNvPr id="13" name="TextBox 12"/>
              <p:cNvSpPr txBox="1">
                <a:spLocks noRot="1" noChangeAspect="1" noMove="1" noResize="1" noEditPoints="1" noAdjustHandles="1" noChangeArrowheads="1" noChangeShapeType="1" noTextEdit="1"/>
              </p:cNvSpPr>
              <p:nvPr/>
            </p:nvSpPr>
            <p:spPr>
              <a:xfrm>
                <a:off x="1676400" y="4800600"/>
                <a:ext cx="1442126" cy="307777"/>
              </a:xfrm>
              <a:prstGeom prst="rect">
                <a:avLst/>
              </a:prstGeom>
              <a:blipFill>
                <a:blip r:embed="rId10"/>
                <a:stretch>
                  <a:fillRect/>
                </a:stretch>
              </a:blipFill>
              <a:ln w="25400">
                <a:noFill/>
              </a:ln>
            </p:spPr>
            <p:txBody>
              <a:bodyPr/>
              <a:lstStyle/>
              <a:p>
                <a:r>
                  <a:rPr lang="en-GB">
                    <a:noFill/>
                  </a:rPr>
                  <a:t> </a:t>
                </a:r>
              </a:p>
            </p:txBody>
          </p:sp>
        </mc:Fallback>
      </mc:AlternateContent>
      <p:sp>
        <p:nvSpPr>
          <p:cNvPr id="14" name="Arc 13"/>
          <p:cNvSpPr/>
          <p:nvPr/>
        </p:nvSpPr>
        <p:spPr>
          <a:xfrm>
            <a:off x="2895601" y="3886201"/>
            <a:ext cx="381000" cy="533400"/>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Arc 14"/>
          <p:cNvSpPr/>
          <p:nvPr/>
        </p:nvSpPr>
        <p:spPr>
          <a:xfrm>
            <a:off x="2895601" y="4419600"/>
            <a:ext cx="381000" cy="570015"/>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 name="TextBox 2"/>
          <p:cNvSpPr txBox="1"/>
          <p:nvPr/>
        </p:nvSpPr>
        <p:spPr>
          <a:xfrm>
            <a:off x="3200400" y="3810000"/>
            <a:ext cx="1905000" cy="646331"/>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Sub in values (remember the length has to be in </a:t>
            </a:r>
            <a:r>
              <a:rPr lang="en-US" sz="1200" dirty="0" err="1" smtClean="0">
                <a:solidFill>
                  <a:srgbClr val="FF0000"/>
                </a:solidFill>
                <a:latin typeface="Comic Sans MS" panose="030F0702030302020204" pitchFamily="66" charset="0"/>
              </a:rPr>
              <a:t>metres</a:t>
            </a:r>
            <a:r>
              <a:rPr lang="en-US" sz="1200" dirty="0" smtClean="0">
                <a:solidFill>
                  <a:srgbClr val="FF0000"/>
                </a:solidFill>
                <a:latin typeface="Comic Sans MS" panose="030F0702030302020204" pitchFamily="66" charset="0"/>
              </a:rPr>
              <a:t>)</a:t>
            </a:r>
            <a:endParaRPr lang="en-GB" sz="1200" dirty="0">
              <a:solidFill>
                <a:srgbClr val="FF0000"/>
              </a:solidFill>
              <a:latin typeface="Comic Sans MS" panose="030F0702030302020204" pitchFamily="66" charset="0"/>
            </a:endParaRPr>
          </a:p>
        </p:txBody>
      </p:sp>
      <p:sp>
        <p:nvSpPr>
          <p:cNvPr id="17" name="TextBox 16"/>
          <p:cNvSpPr txBox="1"/>
          <p:nvPr/>
        </p:nvSpPr>
        <p:spPr>
          <a:xfrm>
            <a:off x="3200400" y="4572000"/>
            <a:ext cx="990600"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Calculate</a:t>
            </a:r>
            <a:endParaRPr lang="en-GB" sz="1200" dirty="0">
              <a:solidFill>
                <a:srgbClr val="FF0000"/>
              </a:solidFill>
              <a:latin typeface="Comic Sans MS" panose="030F0702030302020204" pitchFamily="66" charset="0"/>
            </a:endParaRPr>
          </a:p>
        </p:txBody>
      </p:sp>
      <p:sp>
        <p:nvSpPr>
          <p:cNvPr id="18" name="TextBox 17"/>
          <p:cNvSpPr txBox="1"/>
          <p:nvPr/>
        </p:nvSpPr>
        <p:spPr>
          <a:xfrm>
            <a:off x="1076696" y="5410200"/>
            <a:ext cx="2362200" cy="461665"/>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This will be directed towards the </a:t>
            </a:r>
            <a:r>
              <a:rPr lang="en-US" sz="1200" dirty="0" err="1" smtClean="0">
                <a:solidFill>
                  <a:srgbClr val="FF0000"/>
                </a:solidFill>
                <a:latin typeface="Comic Sans MS" panose="030F0702030302020204" pitchFamily="66" charset="0"/>
              </a:rPr>
              <a:t>centre</a:t>
            </a:r>
            <a:r>
              <a:rPr lang="en-US" sz="1200" dirty="0" smtClean="0">
                <a:solidFill>
                  <a:srgbClr val="FF0000"/>
                </a:solidFill>
                <a:latin typeface="Comic Sans MS" panose="030F0702030302020204" pitchFamily="66" charset="0"/>
              </a:rPr>
              <a:t> of the circle</a:t>
            </a:r>
            <a:endParaRPr lang="en-GB" sz="12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2582179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linds(horizont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linds(horizontal)">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linds(horizont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linds(horizontal)">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animBg="1"/>
      <p:bldP spid="15" grpId="0" animBg="1"/>
      <p:bldP spid="3"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 name="Straight Arrow Connector 42"/>
          <p:cNvCxnSpPr/>
          <p:nvPr/>
        </p:nvCxnSpPr>
        <p:spPr>
          <a:xfrm flipH="1" flipV="1">
            <a:off x="6553200" y="2971800"/>
            <a:ext cx="1155987" cy="493012"/>
          </a:xfrm>
          <a:prstGeom prst="straightConnector1">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GB" dirty="0" smtClean="0">
                <a:latin typeface="Comic Sans MS" pitchFamily="66" charset="0"/>
              </a:rPr>
              <a:t>Motion in a Circle</a:t>
            </a:r>
            <a:endParaRPr lang="en-GB" dirty="0">
              <a:latin typeface="Comic Sans MS" pitchFamily="66" charset="0"/>
            </a:endParaRPr>
          </a:p>
        </p:txBody>
      </p:sp>
      <p:pic>
        <p:nvPicPr>
          <p:cNvPr id="5" name="Picture 6" descr="http://image.shutterstock.com/display_pic_with_logo/148216/107412005/stock-photo-sydney-luna-park-attraction-wheel-at-sunset-illuminated-with-lights-in-motion-segment-of-circle-10741200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950"/>
          <a:stretch/>
        </p:blipFill>
        <p:spPr bwMode="auto">
          <a:xfrm>
            <a:off x="7746066" y="152400"/>
            <a:ext cx="1170368" cy="1161871"/>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idx="1"/>
          </p:nvPr>
        </p:nvSpPr>
        <p:spPr>
          <a:xfrm>
            <a:off x="228600" y="1600200"/>
            <a:ext cx="3629026" cy="4943475"/>
          </a:xfrm>
        </p:spPr>
        <p:txBody>
          <a:bodyPr>
            <a:normAutofit/>
          </a:bodyPr>
          <a:lstStyle/>
          <a:p>
            <a:pPr marL="0" indent="0" algn="ctr">
              <a:buNone/>
            </a:pPr>
            <a:r>
              <a:rPr lang="en-GB" sz="1400" b="1" dirty="0" smtClean="0">
                <a:latin typeface="Comic Sans MS" pitchFamily="66" charset="0"/>
              </a:rPr>
              <a:t>You can calculate the acceleration of an object moving on a horizontal circular path</a:t>
            </a:r>
            <a:endParaRPr lang="en-GB" sz="1400" dirty="0" smtClean="0">
              <a:latin typeface="Comic Sans MS" pitchFamily="66" charset="0"/>
            </a:endParaRPr>
          </a:p>
          <a:p>
            <a:pPr marL="0" indent="0" algn="ctr">
              <a:buNone/>
            </a:pPr>
            <a:endParaRPr lang="en-US" sz="1400" b="1" dirty="0">
              <a:latin typeface="Comic Sans MS" pitchFamily="66" charset="0"/>
            </a:endParaRPr>
          </a:p>
          <a:p>
            <a:pPr marL="0" indent="0" algn="ctr">
              <a:buNone/>
            </a:pPr>
            <a:r>
              <a:rPr lang="en-US" sz="1400" dirty="0" smtClean="0">
                <a:latin typeface="Comic Sans MS" pitchFamily="66" charset="0"/>
              </a:rPr>
              <a:t>A particle of mass 150g moves in a horizontal circle of radius 50cm at a constant speed of 4ms</a:t>
            </a:r>
            <a:r>
              <a:rPr lang="en-US" sz="1400" baseline="30000" dirty="0" smtClean="0">
                <a:latin typeface="Comic Sans MS" pitchFamily="66" charset="0"/>
              </a:rPr>
              <a:t>-1</a:t>
            </a:r>
            <a:r>
              <a:rPr lang="en-US" sz="1400" dirty="0" smtClean="0">
                <a:latin typeface="Comic Sans MS" pitchFamily="66" charset="0"/>
              </a:rPr>
              <a:t>. Find the force towards the </a:t>
            </a:r>
            <a:r>
              <a:rPr lang="en-US" sz="1400" dirty="0" err="1" smtClean="0">
                <a:latin typeface="Comic Sans MS" pitchFamily="66" charset="0"/>
              </a:rPr>
              <a:t>centre</a:t>
            </a:r>
            <a:r>
              <a:rPr lang="en-US" sz="1400" dirty="0" smtClean="0">
                <a:latin typeface="Comic Sans MS" pitchFamily="66" charset="0"/>
              </a:rPr>
              <a:t> of the circle that must act on the particle.</a:t>
            </a:r>
          </a:p>
          <a:p>
            <a:pPr marL="0" indent="0" algn="ctr">
              <a:buNone/>
            </a:pPr>
            <a:endParaRPr lang="en-US" sz="1400" dirty="0">
              <a:latin typeface="Comic Sans MS" pitchFamily="66" charset="0"/>
              <a:sym typeface="Wingdings" panose="05000000000000000000" pitchFamily="2" charset="2"/>
            </a:endParaRPr>
          </a:p>
          <a:p>
            <a:pPr algn="ctr">
              <a:buFont typeface="Wingdings"/>
              <a:buChar char="à"/>
            </a:pPr>
            <a:r>
              <a:rPr lang="en-US" sz="1400" dirty="0" smtClean="0">
                <a:latin typeface="Comic Sans MS" pitchFamily="66" charset="0"/>
                <a:sym typeface="Wingdings" panose="05000000000000000000" pitchFamily="2" charset="2"/>
              </a:rPr>
              <a:t>Resolve </a:t>
            </a:r>
            <a:r>
              <a:rPr lang="en-US" sz="1400" u="sng" dirty="0" smtClean="0">
                <a:latin typeface="Comic Sans MS" pitchFamily="66" charset="0"/>
                <a:sym typeface="Wingdings" panose="05000000000000000000" pitchFamily="2" charset="2"/>
              </a:rPr>
              <a:t>towards the </a:t>
            </a:r>
            <a:r>
              <a:rPr lang="en-US" sz="1400" u="sng" dirty="0" err="1" smtClean="0">
                <a:latin typeface="Comic Sans MS" pitchFamily="66" charset="0"/>
                <a:sym typeface="Wingdings" panose="05000000000000000000" pitchFamily="2" charset="2"/>
              </a:rPr>
              <a:t>centre</a:t>
            </a:r>
            <a:r>
              <a:rPr lang="en-US" sz="1400" u="sng" dirty="0" smtClean="0">
                <a:latin typeface="Comic Sans MS" pitchFamily="66" charset="0"/>
                <a:sym typeface="Wingdings" panose="05000000000000000000" pitchFamily="2" charset="2"/>
              </a:rPr>
              <a:t> of the circle</a:t>
            </a:r>
            <a:r>
              <a:rPr lang="en-US" sz="1400" dirty="0" smtClean="0">
                <a:latin typeface="Comic Sans MS" pitchFamily="66" charset="0"/>
                <a:sym typeface="Wingdings" panose="05000000000000000000" pitchFamily="2" charset="2"/>
              </a:rPr>
              <a:t> and use F = ma</a:t>
            </a:r>
          </a:p>
          <a:p>
            <a:pPr marL="0" indent="0" algn="ctr">
              <a:buNone/>
            </a:pPr>
            <a:r>
              <a:rPr lang="en-US" sz="1400" dirty="0" smtClean="0">
                <a:latin typeface="Comic Sans MS" pitchFamily="66" charset="0"/>
                <a:sym typeface="Wingdings" panose="05000000000000000000" pitchFamily="2" charset="2"/>
              </a:rPr>
              <a:t>(both the force and acceleration act towards the </a:t>
            </a:r>
            <a:r>
              <a:rPr lang="en-US" sz="1400" dirty="0" err="1" smtClean="0">
                <a:latin typeface="Comic Sans MS" pitchFamily="66" charset="0"/>
                <a:sym typeface="Wingdings" panose="05000000000000000000" pitchFamily="2" charset="2"/>
              </a:rPr>
              <a:t>centre</a:t>
            </a:r>
            <a:r>
              <a:rPr lang="en-US" sz="1400" dirty="0" smtClean="0">
                <a:latin typeface="Comic Sans MS" pitchFamily="66" charset="0"/>
                <a:sym typeface="Wingdings" panose="05000000000000000000" pitchFamily="2" charset="2"/>
              </a:rPr>
              <a:t>)</a:t>
            </a:r>
          </a:p>
        </p:txBody>
      </p:sp>
      <mc:AlternateContent xmlns:mc="http://schemas.openxmlformats.org/markup-compatibility/2006" xmlns:a14="http://schemas.microsoft.com/office/drawing/2010/main">
        <mc:Choice Requires="a14">
          <p:sp>
            <p:nvSpPr>
              <p:cNvPr id="65" name="TextBox 64"/>
              <p:cNvSpPr txBox="1"/>
              <p:nvPr/>
            </p:nvSpPr>
            <p:spPr>
              <a:xfrm>
                <a:off x="1088678" y="0"/>
                <a:ext cx="781817"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𝑣</m:t>
                      </m:r>
                      <m:r>
                        <a:rPr lang="en-US" sz="1400" b="0" i="1" smtClean="0">
                          <a:latin typeface="Cambria Math"/>
                        </a:rPr>
                        <m:t>=</m:t>
                      </m:r>
                      <m:r>
                        <a:rPr lang="en-US" sz="1400" b="0" i="1" smtClean="0">
                          <a:latin typeface="Cambria Math"/>
                        </a:rPr>
                        <m:t>𝑟</m:t>
                      </m:r>
                      <m:r>
                        <m:rPr>
                          <m:sty m:val="p"/>
                        </m:rPr>
                        <a:rPr lang="el-GR" sz="1400" b="0" i="1" smtClean="0">
                          <a:latin typeface="Cambria Math"/>
                        </a:rPr>
                        <m:t>ω</m:t>
                      </m:r>
                    </m:oMath>
                  </m:oMathPara>
                </a14:m>
                <a:endParaRPr lang="en-GB" sz="1400" dirty="0"/>
              </a:p>
            </p:txBody>
          </p:sp>
        </mc:Choice>
        <mc:Fallback xmlns="">
          <p:sp>
            <p:nvSpPr>
              <p:cNvPr id="65" name="TextBox 64"/>
              <p:cNvSpPr txBox="1">
                <a:spLocks noRot="1" noChangeAspect="1" noMove="1" noResize="1" noEditPoints="1" noAdjustHandles="1" noChangeArrowheads="1" noChangeShapeType="1" noTextEdit="1"/>
              </p:cNvSpPr>
              <p:nvPr/>
            </p:nvSpPr>
            <p:spPr>
              <a:xfrm>
                <a:off x="1088678" y="0"/>
                <a:ext cx="781817" cy="307777"/>
              </a:xfrm>
              <a:prstGeom prst="rect">
                <a:avLst/>
              </a:prstGeom>
              <a:blipFill rotWithShape="1">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0" y="0"/>
                <a:ext cx="1087670" cy="44300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1200" i="1" smtClean="0">
                          <a:latin typeface="Cambria Math"/>
                        </a:rPr>
                        <m:t>ω</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𝑟𝑎𝑑𝑖𝑎𝑛𝑠</m:t>
                          </m:r>
                        </m:num>
                        <m:den>
                          <m:r>
                            <a:rPr lang="en-US" sz="1200" b="0" i="1" smtClean="0">
                              <a:latin typeface="Cambria Math"/>
                            </a:rPr>
                            <m:t>𝑠𝑒𝑐𝑜𝑛𝑑𝑠</m:t>
                          </m:r>
                        </m:den>
                      </m:f>
                    </m:oMath>
                  </m:oMathPara>
                </a14:m>
                <a:endParaRPr lang="en-GB" sz="1200" dirty="0"/>
              </a:p>
            </p:txBody>
          </p:sp>
        </mc:Choice>
        <mc:Fallback xmlns="">
          <p:sp>
            <p:nvSpPr>
              <p:cNvPr id="67" name="TextBox 66"/>
              <p:cNvSpPr txBox="1">
                <a:spLocks noRot="1" noChangeAspect="1" noMove="1" noResize="1" noEditPoints="1" noAdjustHandles="1" noChangeArrowheads="1" noChangeShapeType="1" noTextEdit="1"/>
              </p:cNvSpPr>
              <p:nvPr/>
            </p:nvSpPr>
            <p:spPr>
              <a:xfrm>
                <a:off x="0" y="0"/>
                <a:ext cx="1087670" cy="443006"/>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0" name="TextBox 69"/>
              <p:cNvSpPr txBox="1"/>
              <p:nvPr/>
            </p:nvSpPr>
            <p:spPr>
              <a:xfrm>
                <a:off x="1877292" y="0"/>
                <a:ext cx="79451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𝑣</m:t>
                      </m:r>
                      <m:r>
                        <a:rPr lang="en-US" sz="1400" b="0" i="1" smtClean="0">
                          <a:latin typeface="Cambria Math"/>
                          <a:ea typeface="Cambria Math"/>
                        </a:rPr>
                        <m:t>𝜔</m:t>
                      </m:r>
                    </m:oMath>
                  </m:oMathPara>
                </a14:m>
                <a:endParaRPr lang="en-GB" sz="1400" dirty="0"/>
              </a:p>
            </p:txBody>
          </p:sp>
        </mc:Choice>
        <mc:Fallback xmlns="">
          <p:sp>
            <p:nvSpPr>
              <p:cNvPr id="70" name="TextBox 69"/>
              <p:cNvSpPr txBox="1">
                <a:spLocks noRot="1" noChangeAspect="1" noMove="1" noResize="1" noEditPoints="1" noAdjustHandles="1" noChangeArrowheads="1" noChangeShapeType="1" noTextEdit="1"/>
              </p:cNvSpPr>
              <p:nvPr/>
            </p:nvSpPr>
            <p:spPr>
              <a:xfrm>
                <a:off x="1877292" y="0"/>
                <a:ext cx="794513" cy="307777"/>
              </a:xfrm>
              <a:prstGeom prst="rect">
                <a:avLst/>
              </a:prstGeom>
              <a:blipFill rotWithShape="1">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8" name="TextBox 77"/>
              <p:cNvSpPr txBox="1"/>
              <p:nvPr/>
            </p:nvSpPr>
            <p:spPr>
              <a:xfrm>
                <a:off x="2670960" y="0"/>
                <a:ext cx="86844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𝑟</m:t>
                      </m:r>
                      <m:sSup>
                        <m:sSupPr>
                          <m:ctrlPr>
                            <a:rPr lang="en-US" sz="1400" b="0" i="1" smtClean="0">
                              <a:latin typeface="Cambria Math" panose="02040503050406030204" pitchFamily="18" charset="0"/>
                            </a:rPr>
                          </m:ctrlPr>
                        </m:sSupPr>
                        <m:e>
                          <m:r>
                            <a:rPr lang="en-US" sz="1400" b="0" i="1" smtClean="0">
                              <a:latin typeface="Cambria Math"/>
                              <a:ea typeface="Cambria Math"/>
                            </a:rPr>
                            <m:t>𝜔</m:t>
                          </m:r>
                        </m:e>
                        <m:sup>
                          <m:r>
                            <a:rPr lang="en-US" sz="1400" b="0" i="1" smtClean="0">
                              <a:latin typeface="Cambria Math"/>
                            </a:rPr>
                            <m:t>2</m:t>
                          </m:r>
                        </m:sup>
                      </m:sSup>
                    </m:oMath>
                  </m:oMathPara>
                </a14:m>
                <a:endParaRPr lang="en-GB" sz="1400" dirty="0"/>
              </a:p>
            </p:txBody>
          </p:sp>
        </mc:Choice>
        <mc:Fallback xmlns="">
          <p:sp>
            <p:nvSpPr>
              <p:cNvPr id="78" name="TextBox 77"/>
              <p:cNvSpPr txBox="1">
                <a:spLocks noRot="1" noChangeAspect="1" noMove="1" noResize="1" noEditPoints="1" noAdjustHandles="1" noChangeArrowheads="1" noChangeShapeType="1" noTextEdit="1"/>
              </p:cNvSpPr>
              <p:nvPr/>
            </p:nvSpPr>
            <p:spPr>
              <a:xfrm>
                <a:off x="2670960" y="0"/>
                <a:ext cx="868443" cy="307777"/>
              </a:xfrm>
              <a:prstGeom prst="rect">
                <a:avLst/>
              </a:prstGeom>
              <a:blipFill rotWithShape="1">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9" name="TextBox 78"/>
              <p:cNvSpPr txBox="1"/>
              <p:nvPr/>
            </p:nvSpPr>
            <p:spPr>
              <a:xfrm>
                <a:off x="3535879" y="0"/>
                <a:ext cx="753988" cy="52315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a:rPr>
                                <m:t>𝑣</m:t>
                              </m:r>
                            </m:e>
                            <m:sup>
                              <m:r>
                                <a:rPr lang="en-US" sz="1400" b="0" i="1" smtClean="0">
                                  <a:latin typeface="Cambria Math"/>
                                </a:rPr>
                                <m:t>2</m:t>
                              </m:r>
                            </m:sup>
                          </m:sSup>
                        </m:num>
                        <m:den>
                          <m:r>
                            <a:rPr lang="en-US" sz="1400" b="0" i="1" smtClean="0">
                              <a:latin typeface="Cambria Math"/>
                            </a:rPr>
                            <m:t>𝑟</m:t>
                          </m:r>
                        </m:den>
                      </m:f>
                    </m:oMath>
                  </m:oMathPara>
                </a14:m>
                <a:endParaRPr lang="en-GB" sz="1400" dirty="0"/>
              </a:p>
            </p:txBody>
          </p:sp>
        </mc:Choice>
        <mc:Fallback xmlns="">
          <p:sp>
            <p:nvSpPr>
              <p:cNvPr id="79" name="TextBox 78"/>
              <p:cNvSpPr txBox="1">
                <a:spLocks noRot="1" noChangeAspect="1" noMove="1" noResize="1" noEditPoints="1" noAdjustHandles="1" noChangeArrowheads="1" noChangeShapeType="1" noTextEdit="1"/>
              </p:cNvSpPr>
              <p:nvPr/>
            </p:nvSpPr>
            <p:spPr>
              <a:xfrm>
                <a:off x="3535879" y="0"/>
                <a:ext cx="753988" cy="523157"/>
              </a:xfrm>
              <a:prstGeom prst="rect">
                <a:avLst/>
              </a:prstGeom>
              <a:blipFill rotWithShape="1">
                <a:blip r:embed="rId7"/>
                <a:stretch>
                  <a:fillRect/>
                </a:stretch>
              </a:blipFill>
              <a:ln w="25400">
                <a:solidFill>
                  <a:schemeClr val="tx1"/>
                </a:solidFill>
              </a:ln>
            </p:spPr>
            <p:txBody>
              <a:bodyPr/>
              <a:lstStyle/>
              <a:p>
                <a:r>
                  <a:rPr lang="en-GB">
                    <a:noFill/>
                  </a:rPr>
                  <a:t> </a:t>
                </a:r>
              </a:p>
            </p:txBody>
          </p:sp>
        </mc:Fallback>
      </mc:AlternateContent>
      <p:sp>
        <p:nvSpPr>
          <p:cNvPr id="7" name="Oval 6"/>
          <p:cNvSpPr>
            <a:spLocks noChangeAspect="1"/>
          </p:cNvSpPr>
          <p:nvPr/>
        </p:nvSpPr>
        <p:spPr>
          <a:xfrm>
            <a:off x="5257800" y="1600200"/>
            <a:ext cx="2590800" cy="25908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7620000" y="3352800"/>
            <a:ext cx="190536" cy="20324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p:cNvCxnSpPr/>
          <p:nvPr/>
        </p:nvCxnSpPr>
        <p:spPr>
          <a:xfrm flipH="1" flipV="1">
            <a:off x="7848600" y="2819400"/>
            <a:ext cx="15240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7696200" y="2819400"/>
            <a:ext cx="15240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6477000" y="2895600"/>
            <a:ext cx="152400" cy="152400"/>
            <a:chOff x="4724400" y="4267200"/>
            <a:chExt cx="152400" cy="152400"/>
          </a:xfrm>
        </p:grpSpPr>
        <p:cxnSp>
          <p:nvCxnSpPr>
            <p:cNvPr id="21" name="Straight Connector 20"/>
            <p:cNvCxnSpPr/>
            <p:nvPr/>
          </p:nvCxnSpPr>
          <p:spPr>
            <a:xfrm>
              <a:off x="4724400" y="4267200"/>
              <a:ext cx="1524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4724400" y="4267200"/>
              <a:ext cx="1524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5" name="Straight Arrow Connector 24"/>
          <p:cNvCxnSpPr/>
          <p:nvPr/>
        </p:nvCxnSpPr>
        <p:spPr>
          <a:xfrm flipH="1" flipV="1">
            <a:off x="6557963" y="2967038"/>
            <a:ext cx="1155987" cy="49301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6908772" y="2636359"/>
            <a:ext cx="586732" cy="261267"/>
            <a:chOff x="6908772" y="2636359"/>
            <a:chExt cx="586732" cy="261267"/>
          </a:xfrm>
        </p:grpSpPr>
        <p:cxnSp>
          <p:nvCxnSpPr>
            <p:cNvPr id="35" name="Straight Arrow Connector 34"/>
            <p:cNvCxnSpPr/>
            <p:nvPr/>
          </p:nvCxnSpPr>
          <p:spPr>
            <a:xfrm flipH="1" flipV="1">
              <a:off x="6908772" y="2636359"/>
              <a:ext cx="492692" cy="21898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7002812" y="2678641"/>
              <a:ext cx="492692" cy="21898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34" name="TextBox 33"/>
          <p:cNvSpPr txBox="1"/>
          <p:nvPr/>
        </p:nvSpPr>
        <p:spPr>
          <a:xfrm>
            <a:off x="7172696" y="2505693"/>
            <a:ext cx="290464" cy="338554"/>
          </a:xfrm>
          <a:prstGeom prst="rect">
            <a:avLst/>
          </a:prstGeom>
          <a:noFill/>
        </p:spPr>
        <p:txBody>
          <a:bodyPr wrap="none" rtlCol="0">
            <a:spAutoFit/>
          </a:bodyPr>
          <a:lstStyle/>
          <a:p>
            <a:r>
              <a:rPr lang="en-US" sz="1600" dirty="0" smtClean="0">
                <a:solidFill>
                  <a:srgbClr val="FF0000"/>
                </a:solidFill>
                <a:latin typeface="Comic Sans MS" panose="030F0702030302020204" pitchFamily="66" charset="0"/>
              </a:rPr>
              <a:t>a</a:t>
            </a:r>
            <a:endParaRPr lang="en-GB" sz="1600" dirty="0">
              <a:solidFill>
                <a:srgbClr val="FF0000"/>
              </a:solidFill>
              <a:latin typeface="Comic Sans MS" panose="030F0702030302020204" pitchFamily="66" charset="0"/>
            </a:endParaRPr>
          </a:p>
        </p:txBody>
      </p:sp>
      <p:sp>
        <p:nvSpPr>
          <p:cNvPr id="42" name="TextBox 41"/>
          <p:cNvSpPr txBox="1"/>
          <p:nvPr/>
        </p:nvSpPr>
        <p:spPr>
          <a:xfrm>
            <a:off x="6838208" y="3144981"/>
            <a:ext cx="309700" cy="338554"/>
          </a:xfrm>
          <a:prstGeom prst="rect">
            <a:avLst/>
          </a:prstGeom>
          <a:noFill/>
        </p:spPr>
        <p:txBody>
          <a:bodyPr wrap="none" rtlCol="0">
            <a:spAutoFit/>
          </a:bodyPr>
          <a:lstStyle/>
          <a:p>
            <a:r>
              <a:rPr lang="en-US" sz="1600" dirty="0" smtClean="0">
                <a:solidFill>
                  <a:srgbClr val="FF0000"/>
                </a:solidFill>
                <a:latin typeface="Comic Sans MS" panose="030F0702030302020204" pitchFamily="66" charset="0"/>
              </a:rPr>
              <a:t>F</a:t>
            </a:r>
            <a:endParaRPr lang="en-GB" sz="16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6" name="TextBox 35"/>
              <p:cNvSpPr txBox="1"/>
              <p:nvPr/>
            </p:nvSpPr>
            <p:spPr>
              <a:xfrm>
                <a:off x="4343400" y="4343400"/>
                <a:ext cx="82958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𝐹</m:t>
                      </m:r>
                      <m:r>
                        <a:rPr lang="en-US" sz="1400" b="0" i="1" smtClean="0">
                          <a:latin typeface="Cambria Math"/>
                        </a:rPr>
                        <m:t>=</m:t>
                      </m:r>
                      <m:r>
                        <a:rPr lang="en-US" sz="1400" b="0" i="1" smtClean="0">
                          <a:latin typeface="Cambria Math"/>
                        </a:rPr>
                        <m:t>𝑚𝑎</m:t>
                      </m:r>
                    </m:oMath>
                  </m:oMathPara>
                </a14:m>
                <a:endParaRPr lang="en-GB" sz="1400" dirty="0"/>
              </a:p>
            </p:txBody>
          </p:sp>
        </mc:Choice>
        <mc:Fallback xmlns="">
          <p:sp>
            <p:nvSpPr>
              <p:cNvPr id="36" name="TextBox 35"/>
              <p:cNvSpPr txBox="1">
                <a:spLocks noRot="1" noChangeAspect="1" noMove="1" noResize="1" noEditPoints="1" noAdjustHandles="1" noChangeArrowheads="1" noChangeShapeType="1" noTextEdit="1"/>
              </p:cNvSpPr>
              <p:nvPr/>
            </p:nvSpPr>
            <p:spPr>
              <a:xfrm>
                <a:off x="4343400" y="4343400"/>
                <a:ext cx="829586" cy="307777"/>
              </a:xfrm>
              <a:prstGeom prst="rect">
                <a:avLst/>
              </a:prstGeom>
              <a:blipFill rotWithShape="1">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4343400" y="4800600"/>
                <a:ext cx="919995" cy="52315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𝐹</m:t>
                      </m:r>
                      <m:r>
                        <a:rPr lang="en-US" sz="1400" b="0" i="1" smtClean="0">
                          <a:latin typeface="Cambria Math"/>
                        </a:rPr>
                        <m:t>=</m:t>
                      </m:r>
                      <m:f>
                        <m:fPr>
                          <m:ctrlPr>
                            <a:rPr lang="en-US" sz="1400" b="0" i="1" smtClean="0">
                              <a:latin typeface="Cambria Math" panose="02040503050406030204" pitchFamily="18" charset="0"/>
                            </a:rPr>
                          </m:ctrlPr>
                        </m:fPr>
                        <m:num>
                          <m:r>
                            <a:rPr lang="en-US" sz="1400" b="0" i="1" smtClean="0">
                              <a:latin typeface="Cambria Math"/>
                            </a:rPr>
                            <m:t>𝑚</m:t>
                          </m:r>
                          <m:sSup>
                            <m:sSupPr>
                              <m:ctrlPr>
                                <a:rPr lang="en-US" sz="1400" b="0" i="1" smtClean="0">
                                  <a:latin typeface="Cambria Math" panose="02040503050406030204" pitchFamily="18" charset="0"/>
                                </a:rPr>
                              </m:ctrlPr>
                            </m:sSupPr>
                            <m:e>
                              <m:r>
                                <a:rPr lang="en-US" sz="1400" b="0" i="1" smtClean="0">
                                  <a:latin typeface="Cambria Math"/>
                                </a:rPr>
                                <m:t>𝑣</m:t>
                              </m:r>
                            </m:e>
                            <m:sup>
                              <m:r>
                                <a:rPr lang="en-US" sz="1400" b="0" i="1" smtClean="0">
                                  <a:latin typeface="Cambria Math"/>
                                </a:rPr>
                                <m:t>2</m:t>
                              </m:r>
                            </m:sup>
                          </m:sSup>
                        </m:num>
                        <m:den>
                          <m:r>
                            <a:rPr lang="en-US" sz="1400" b="0" i="1" smtClean="0">
                              <a:latin typeface="Cambria Math"/>
                            </a:rPr>
                            <m:t>𝑟</m:t>
                          </m:r>
                        </m:den>
                      </m:f>
                    </m:oMath>
                  </m:oMathPara>
                </a14:m>
                <a:endParaRPr lang="en-GB" sz="1400" dirty="0"/>
              </a:p>
            </p:txBody>
          </p:sp>
        </mc:Choice>
        <mc:Fallback xmlns="">
          <p:sp>
            <p:nvSpPr>
              <p:cNvPr id="26" name="TextBox 25"/>
              <p:cNvSpPr txBox="1">
                <a:spLocks noRot="1" noChangeAspect="1" noMove="1" noResize="1" noEditPoints="1" noAdjustHandles="1" noChangeArrowheads="1" noChangeShapeType="1" noTextEdit="1"/>
              </p:cNvSpPr>
              <p:nvPr/>
            </p:nvSpPr>
            <p:spPr>
              <a:xfrm>
                <a:off x="4343400" y="4800600"/>
                <a:ext cx="919995" cy="523157"/>
              </a:xfrm>
              <a:prstGeom prst="rect">
                <a:avLst/>
              </a:prstGeom>
              <a:blipFill rotWithShape="1">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4343400" y="5410200"/>
                <a:ext cx="1387303" cy="52315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𝐹</m:t>
                      </m:r>
                      <m:r>
                        <a:rPr lang="en-US" sz="1400" b="0" i="1" smtClean="0">
                          <a:latin typeface="Cambria Math"/>
                        </a:rPr>
                        <m:t>=</m:t>
                      </m:r>
                      <m:f>
                        <m:fPr>
                          <m:ctrlPr>
                            <a:rPr lang="en-US" sz="1400" b="0" i="1" smtClean="0">
                              <a:latin typeface="Cambria Math" panose="02040503050406030204" pitchFamily="18" charset="0"/>
                            </a:rPr>
                          </m:ctrlPr>
                        </m:fPr>
                        <m:num>
                          <m:r>
                            <a:rPr lang="en-US" sz="1400" b="0" i="1" smtClean="0">
                              <a:latin typeface="Cambria Math"/>
                            </a:rPr>
                            <m:t>(0.15)</m:t>
                          </m:r>
                          <m:sSup>
                            <m:sSupPr>
                              <m:ctrlPr>
                                <a:rPr lang="en-US" sz="1400" b="0" i="1" smtClean="0">
                                  <a:latin typeface="Cambria Math" panose="02040503050406030204" pitchFamily="18" charset="0"/>
                                </a:rPr>
                              </m:ctrlPr>
                            </m:sSupPr>
                            <m:e>
                              <m:r>
                                <a:rPr lang="en-US" sz="1400" b="0" i="1" smtClean="0">
                                  <a:latin typeface="Cambria Math"/>
                                </a:rPr>
                                <m:t>(4)</m:t>
                              </m:r>
                            </m:e>
                            <m:sup>
                              <m:r>
                                <a:rPr lang="en-US" sz="1400" b="0" i="1" smtClean="0">
                                  <a:latin typeface="Cambria Math"/>
                                </a:rPr>
                                <m:t>2</m:t>
                              </m:r>
                            </m:sup>
                          </m:sSup>
                        </m:num>
                        <m:den>
                          <m:r>
                            <a:rPr lang="en-US" sz="1400" b="0" i="1" smtClean="0">
                              <a:latin typeface="Cambria Math"/>
                            </a:rPr>
                            <m:t>0.5</m:t>
                          </m:r>
                        </m:den>
                      </m:f>
                    </m:oMath>
                  </m:oMathPara>
                </a14:m>
                <a:endParaRPr lang="en-GB" sz="1400" dirty="0"/>
              </a:p>
            </p:txBody>
          </p:sp>
        </mc:Choice>
        <mc:Fallback xmlns="">
          <p:sp>
            <p:nvSpPr>
              <p:cNvPr id="27" name="TextBox 26"/>
              <p:cNvSpPr txBox="1">
                <a:spLocks noRot="1" noChangeAspect="1" noMove="1" noResize="1" noEditPoints="1" noAdjustHandles="1" noChangeArrowheads="1" noChangeShapeType="1" noTextEdit="1"/>
              </p:cNvSpPr>
              <p:nvPr/>
            </p:nvSpPr>
            <p:spPr>
              <a:xfrm>
                <a:off x="4343400" y="5410200"/>
                <a:ext cx="1387303" cy="523157"/>
              </a:xfrm>
              <a:prstGeom prst="rect">
                <a:avLst/>
              </a:prstGeom>
              <a:blipFill rotWithShape="1">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4343400" y="6096000"/>
                <a:ext cx="94660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𝐹</m:t>
                      </m:r>
                      <m:r>
                        <a:rPr lang="en-US" sz="1400" b="0" i="1" smtClean="0">
                          <a:latin typeface="Cambria Math"/>
                        </a:rPr>
                        <m:t>=4.8</m:t>
                      </m:r>
                      <m:r>
                        <a:rPr lang="en-US" sz="1400" b="0" i="1" smtClean="0">
                          <a:latin typeface="Cambria Math"/>
                        </a:rPr>
                        <m:t>𝑁</m:t>
                      </m:r>
                    </m:oMath>
                  </m:oMathPara>
                </a14:m>
                <a:endParaRPr lang="en-GB" sz="1400" dirty="0"/>
              </a:p>
            </p:txBody>
          </p:sp>
        </mc:Choice>
        <mc:Fallback xmlns="">
          <p:sp>
            <p:nvSpPr>
              <p:cNvPr id="29" name="TextBox 28"/>
              <p:cNvSpPr txBox="1">
                <a:spLocks noRot="1" noChangeAspect="1" noMove="1" noResize="1" noEditPoints="1" noAdjustHandles="1" noChangeArrowheads="1" noChangeShapeType="1" noTextEdit="1"/>
              </p:cNvSpPr>
              <p:nvPr/>
            </p:nvSpPr>
            <p:spPr>
              <a:xfrm>
                <a:off x="4343400" y="6096000"/>
                <a:ext cx="946606" cy="307777"/>
              </a:xfrm>
              <a:prstGeom prst="rect">
                <a:avLst/>
              </a:prstGeom>
              <a:blipFill rotWithShape="1">
                <a:blip r:embed="rId11"/>
                <a:stretch>
                  <a:fillRect/>
                </a:stretch>
              </a:blipFill>
            </p:spPr>
            <p:txBody>
              <a:bodyPr/>
              <a:lstStyle/>
              <a:p>
                <a:r>
                  <a:rPr lang="en-GB">
                    <a:noFill/>
                  </a:rPr>
                  <a:t> </a:t>
                </a:r>
              </a:p>
            </p:txBody>
          </p:sp>
        </mc:Fallback>
      </mc:AlternateContent>
      <p:sp>
        <p:nvSpPr>
          <p:cNvPr id="30" name="Arc 29"/>
          <p:cNvSpPr/>
          <p:nvPr/>
        </p:nvSpPr>
        <p:spPr>
          <a:xfrm>
            <a:off x="5181600" y="4495800"/>
            <a:ext cx="381000" cy="570015"/>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1" name="TextBox 30"/>
              <p:cNvSpPr txBox="1"/>
              <p:nvPr/>
            </p:nvSpPr>
            <p:spPr>
              <a:xfrm>
                <a:off x="5486400" y="4572000"/>
                <a:ext cx="2286000" cy="379335"/>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You can replace a with </a:t>
                </a:r>
                <a14:m>
                  <m:oMath xmlns:m="http://schemas.openxmlformats.org/officeDocument/2006/math">
                    <m:f>
                      <m:fPr>
                        <m:ctrlPr>
                          <a:rPr lang="en-US" sz="1200" i="1" smtClean="0">
                            <a:solidFill>
                              <a:srgbClr val="FF0000"/>
                            </a:solidFill>
                            <a:latin typeface="Cambria Math" panose="02040503050406030204" pitchFamily="18" charset="0"/>
                          </a:rPr>
                        </m:ctrlPr>
                      </m:fPr>
                      <m:num>
                        <m:sSup>
                          <m:sSupPr>
                            <m:ctrlPr>
                              <a:rPr lang="en-US" sz="1200" i="1" smtClean="0">
                                <a:solidFill>
                                  <a:srgbClr val="FF0000"/>
                                </a:solidFill>
                                <a:latin typeface="Cambria Math" panose="02040503050406030204" pitchFamily="18" charset="0"/>
                              </a:rPr>
                            </m:ctrlPr>
                          </m:sSupPr>
                          <m:e>
                            <m:r>
                              <a:rPr lang="en-US" sz="1200" b="0" i="1" smtClean="0">
                                <a:solidFill>
                                  <a:srgbClr val="FF0000"/>
                                </a:solidFill>
                                <a:latin typeface="Cambria Math"/>
                              </a:rPr>
                              <m:t>𝑣</m:t>
                            </m:r>
                          </m:e>
                          <m:sup>
                            <m:r>
                              <a:rPr lang="en-US" sz="1200" b="0" i="1" smtClean="0">
                                <a:solidFill>
                                  <a:srgbClr val="FF0000"/>
                                </a:solidFill>
                                <a:latin typeface="Cambria Math"/>
                              </a:rPr>
                              <m:t>2</m:t>
                            </m:r>
                          </m:sup>
                        </m:sSup>
                      </m:num>
                      <m:den>
                        <m:r>
                          <a:rPr lang="en-US" sz="1200" b="0" i="1" smtClean="0">
                            <a:solidFill>
                              <a:srgbClr val="FF0000"/>
                            </a:solidFill>
                            <a:latin typeface="Cambria Math"/>
                          </a:rPr>
                          <m:t>𝑟</m:t>
                        </m:r>
                      </m:den>
                    </m:f>
                  </m:oMath>
                </a14:m>
                <a:endParaRPr lang="en-GB" sz="1200" dirty="0">
                  <a:solidFill>
                    <a:srgbClr val="FF0000"/>
                  </a:solidFill>
                  <a:latin typeface="Comic Sans MS" panose="030F0702030302020204" pitchFamily="66" charset="0"/>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5486400" y="4572000"/>
                <a:ext cx="2286000" cy="379335"/>
              </a:xfrm>
              <a:prstGeom prst="rect">
                <a:avLst/>
              </a:prstGeom>
              <a:blipFill rotWithShape="1">
                <a:blip r:embed="rId12"/>
                <a:stretch>
                  <a:fillRect b="-1613"/>
                </a:stretch>
              </a:blipFill>
            </p:spPr>
            <p:txBody>
              <a:bodyPr/>
              <a:lstStyle/>
              <a:p>
                <a:r>
                  <a:rPr lang="en-GB">
                    <a:noFill/>
                  </a:rPr>
                  <a:t> </a:t>
                </a:r>
              </a:p>
            </p:txBody>
          </p:sp>
        </mc:Fallback>
      </mc:AlternateContent>
      <p:sp>
        <p:nvSpPr>
          <p:cNvPr id="32" name="Arc 31"/>
          <p:cNvSpPr/>
          <p:nvPr/>
        </p:nvSpPr>
        <p:spPr>
          <a:xfrm>
            <a:off x="5562600" y="5105400"/>
            <a:ext cx="381000" cy="570015"/>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7" name="Arc 36"/>
          <p:cNvSpPr/>
          <p:nvPr/>
        </p:nvSpPr>
        <p:spPr>
          <a:xfrm>
            <a:off x="5486400" y="5715000"/>
            <a:ext cx="381000" cy="570015"/>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9" name="TextBox 38"/>
          <p:cNvSpPr txBox="1"/>
          <p:nvPr/>
        </p:nvSpPr>
        <p:spPr>
          <a:xfrm>
            <a:off x="5867400" y="5257800"/>
            <a:ext cx="1295400"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Sub in values</a:t>
            </a:r>
            <a:endParaRPr lang="en-GB" sz="1200" dirty="0">
              <a:solidFill>
                <a:srgbClr val="FF0000"/>
              </a:solidFill>
              <a:latin typeface="Comic Sans MS" panose="030F0702030302020204" pitchFamily="66" charset="0"/>
            </a:endParaRPr>
          </a:p>
        </p:txBody>
      </p:sp>
      <p:sp>
        <p:nvSpPr>
          <p:cNvPr id="40" name="TextBox 39"/>
          <p:cNvSpPr txBox="1"/>
          <p:nvPr/>
        </p:nvSpPr>
        <p:spPr>
          <a:xfrm>
            <a:off x="5867400" y="5867400"/>
            <a:ext cx="914400"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Calculate</a:t>
            </a:r>
            <a:endParaRPr lang="en-GB" sz="1200" dirty="0">
              <a:solidFill>
                <a:srgbClr val="FF0000"/>
              </a:solidFill>
              <a:latin typeface="Comic Sans MS" panose="030F0702030302020204" pitchFamily="66" charset="0"/>
            </a:endParaRPr>
          </a:p>
        </p:txBody>
      </p:sp>
      <p:sp>
        <p:nvSpPr>
          <p:cNvPr id="3" name="Rectangle 2"/>
          <p:cNvSpPr/>
          <p:nvPr/>
        </p:nvSpPr>
        <p:spPr>
          <a:xfrm>
            <a:off x="4917374" y="4407724"/>
            <a:ext cx="165265" cy="211777"/>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p:cNvSpPr/>
          <p:nvPr/>
        </p:nvSpPr>
        <p:spPr>
          <a:xfrm>
            <a:off x="4904510" y="4845132"/>
            <a:ext cx="259278" cy="451263"/>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6914408" y="2887683"/>
            <a:ext cx="587020" cy="307777"/>
          </a:xfrm>
          <a:prstGeom prst="rect">
            <a:avLst/>
          </a:prstGeom>
          <a:noFill/>
        </p:spPr>
        <p:txBody>
          <a:bodyPr wrap="none" rtlCol="0">
            <a:spAutoFit/>
          </a:bodyPr>
          <a:lstStyle/>
          <a:p>
            <a:r>
              <a:rPr lang="en-US" sz="1400" dirty="0" smtClean="0">
                <a:latin typeface="Comic Sans MS" panose="030F0702030302020204" pitchFamily="66" charset="0"/>
              </a:rPr>
              <a:t>0.5m</a:t>
            </a:r>
            <a:endParaRPr lang="en-GB" sz="1400" dirty="0">
              <a:latin typeface="Comic Sans MS" panose="030F0702030302020204" pitchFamily="66" charset="0"/>
            </a:endParaRPr>
          </a:p>
        </p:txBody>
      </p:sp>
    </p:spTree>
    <p:extLst>
      <p:ext uri="{BB962C8B-B14F-4D97-AF65-F5344CB8AC3E}">
        <p14:creationId xmlns:p14="http://schemas.microsoft.com/office/powerpoint/2010/main" val="453636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linds(horizontal)">
                                      <p:cBhvr>
                                        <p:cTn id="10" dur="500"/>
                                        <p:tgtEl>
                                          <p:spTgt spid="22"/>
                                        </p:tgtEl>
                                      </p:cBhvr>
                                    </p:animEffect>
                                  </p:childTnLst>
                                </p:cTn>
                              </p:par>
                              <p:par>
                                <p:cTn id="11" presetID="3" presetClass="entr" presetSubtype="10"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blinds(horizontal)">
                                      <p:cBhvr>
                                        <p:cTn id="13" dur="500"/>
                                        <p:tgtEl>
                                          <p:spTgt spid="4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blinds(horizontal)">
                                      <p:cBhvr>
                                        <p:cTn id="21" dur="500"/>
                                        <p:tgtEl>
                                          <p:spTgt spid="20"/>
                                        </p:tgtEl>
                                      </p:cBhvr>
                                    </p:animEffect>
                                  </p:childTnLst>
                                </p:cTn>
                              </p:par>
                              <p:par>
                                <p:cTn id="22" presetID="3" presetClass="entr" presetSubtype="1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linds(horizontal)">
                                      <p:cBhvr>
                                        <p:cTn id="24" dur="500"/>
                                        <p:tgtEl>
                                          <p:spTgt spid="9"/>
                                        </p:tgtEl>
                                      </p:cBhvr>
                                    </p:animEffect>
                                  </p:childTnLst>
                                </p:cTn>
                              </p:par>
                              <p:par>
                                <p:cTn id="25" presetID="3" presetClass="entr" presetSubtype="1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linds(horizontal)">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blinds(horizontal)">
                                      <p:cBhvr>
                                        <p:cTn id="32" dur="500"/>
                                        <p:tgtEl>
                                          <p:spTgt spid="6">
                                            <p:txEl>
                                              <p:pRg st="4" end="4"/>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Effect transition="in" filter="blinds(horizontal)">
                                      <p:cBhvr>
                                        <p:cTn id="35" dur="500"/>
                                        <p:tgtEl>
                                          <p:spTgt spid="6">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blinds(horizontal)">
                                      <p:cBhvr>
                                        <p:cTn id="40" dur="500"/>
                                        <p:tgtEl>
                                          <p:spTgt spid="33"/>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blinds(horizontal)">
                                      <p:cBhvr>
                                        <p:cTn id="43" dur="500"/>
                                        <p:tgtEl>
                                          <p:spTgt spid="34"/>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blinds(horizontal)">
                                      <p:cBhvr>
                                        <p:cTn id="48" dur="500"/>
                                        <p:tgtEl>
                                          <p:spTgt spid="25"/>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linds(horizontal)">
                                      <p:cBhvr>
                                        <p:cTn id="51" dur="500"/>
                                        <p:tgtEl>
                                          <p:spTgt spid="42"/>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blinds(horizontal)">
                                      <p:cBhvr>
                                        <p:cTn id="56" dur="500"/>
                                        <p:tgtEl>
                                          <p:spTgt spid="36"/>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blinds(horizontal)">
                                      <p:cBhvr>
                                        <p:cTn id="61" dur="500"/>
                                        <p:tgtEl>
                                          <p:spTgt spid="30"/>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blinds(horizontal)">
                                      <p:cBhvr>
                                        <p:cTn id="66" dur="500"/>
                                        <p:tgtEl>
                                          <p:spTgt spid="31"/>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blinds(horizontal)">
                                      <p:cBhvr>
                                        <p:cTn id="71" dur="500"/>
                                        <p:tgtEl>
                                          <p:spTgt spid="26"/>
                                        </p:tgtEl>
                                      </p:cBhvr>
                                    </p:animEffect>
                                  </p:childTnLst>
                                </p:cTn>
                              </p:par>
                            </p:childTnLst>
                          </p:cTn>
                        </p:par>
                      </p:childTnLst>
                    </p:cTn>
                  </p:par>
                  <p:par>
                    <p:cTn id="72" fill="hold">
                      <p:stCondLst>
                        <p:cond delay="indefinite"/>
                      </p:stCondLst>
                      <p:childTnLst>
                        <p:par>
                          <p:cTn id="73" fill="hold">
                            <p:stCondLst>
                              <p:cond delay="0"/>
                            </p:stCondLst>
                            <p:childTnLst>
                              <p:par>
                                <p:cTn id="74" presetID="1" presetClass="emph" presetSubtype="2" fill="hold" nodeType="clickEffect">
                                  <p:stCondLst>
                                    <p:cond delay="0"/>
                                  </p:stCondLst>
                                  <p:childTnLst>
                                    <p:animClr clrSpc="rgb" dir="cw">
                                      <p:cBhvr>
                                        <p:cTn id="75" dur="500" fill="hold"/>
                                        <p:tgtEl>
                                          <p:spTgt spid="79"/>
                                        </p:tgtEl>
                                        <p:attrNameLst>
                                          <p:attrName>fillcolor</p:attrName>
                                        </p:attrNameLst>
                                      </p:cBhvr>
                                      <p:to>
                                        <a:srgbClr val="66CCFF"/>
                                      </p:to>
                                    </p:animClr>
                                    <p:set>
                                      <p:cBhvr>
                                        <p:cTn id="76" dur="500" fill="hold"/>
                                        <p:tgtEl>
                                          <p:spTgt spid="79"/>
                                        </p:tgtEl>
                                        <p:attrNameLst>
                                          <p:attrName>fill.type</p:attrName>
                                        </p:attrNameLst>
                                      </p:cBhvr>
                                      <p:to>
                                        <p:strVal val="solid"/>
                                      </p:to>
                                    </p:set>
                                    <p:set>
                                      <p:cBhvr>
                                        <p:cTn id="77" dur="500" fill="hold"/>
                                        <p:tgtEl>
                                          <p:spTgt spid="79"/>
                                        </p:tgtEl>
                                        <p:attrNameLst>
                                          <p:attrName>fill.on</p:attrName>
                                        </p:attrNameLst>
                                      </p:cBhvr>
                                      <p:to>
                                        <p:strVal val="true"/>
                                      </p:to>
                                    </p:se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3"/>
                                        </p:tgtEl>
                                        <p:attrNameLst>
                                          <p:attrName>style.visibility</p:attrName>
                                        </p:attrNameLst>
                                      </p:cBhvr>
                                      <p:to>
                                        <p:strVal val="visible"/>
                                      </p:to>
                                    </p:set>
                                    <p:animEffect transition="in" filter="blinds(horizontal)">
                                      <p:cBhvr>
                                        <p:cTn id="82" dur="500"/>
                                        <p:tgtEl>
                                          <p:spTgt spid="3"/>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blinds(horizontal)">
                                      <p:cBhvr>
                                        <p:cTn id="87" dur="500"/>
                                        <p:tgtEl>
                                          <p:spTgt spid="41"/>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xit" presetSubtype="10" fill="hold" grpId="1" nodeType="clickEffect">
                                  <p:stCondLst>
                                    <p:cond delay="0"/>
                                  </p:stCondLst>
                                  <p:childTnLst>
                                    <p:animEffect transition="out" filter="blinds(horizontal)">
                                      <p:cBhvr>
                                        <p:cTn id="91" dur="500"/>
                                        <p:tgtEl>
                                          <p:spTgt spid="3"/>
                                        </p:tgtEl>
                                      </p:cBhvr>
                                    </p:animEffect>
                                    <p:set>
                                      <p:cBhvr>
                                        <p:cTn id="92" dur="1" fill="hold">
                                          <p:stCondLst>
                                            <p:cond delay="499"/>
                                          </p:stCondLst>
                                        </p:cTn>
                                        <p:tgtEl>
                                          <p:spTgt spid="3"/>
                                        </p:tgtEl>
                                        <p:attrNameLst>
                                          <p:attrName>style.visibility</p:attrName>
                                        </p:attrNameLst>
                                      </p:cBhvr>
                                      <p:to>
                                        <p:strVal val="hidden"/>
                                      </p:to>
                                    </p:set>
                                  </p:childTnLst>
                                </p:cTn>
                              </p:par>
                              <p:par>
                                <p:cTn id="93" presetID="3" presetClass="exit" presetSubtype="10" fill="hold" grpId="1" nodeType="withEffect">
                                  <p:stCondLst>
                                    <p:cond delay="0"/>
                                  </p:stCondLst>
                                  <p:childTnLst>
                                    <p:animEffect transition="out" filter="blinds(horizontal)">
                                      <p:cBhvr>
                                        <p:cTn id="94" dur="500"/>
                                        <p:tgtEl>
                                          <p:spTgt spid="41"/>
                                        </p:tgtEl>
                                      </p:cBhvr>
                                    </p:animEffect>
                                    <p:set>
                                      <p:cBhvr>
                                        <p:cTn id="95" dur="1" fill="hold">
                                          <p:stCondLst>
                                            <p:cond delay="499"/>
                                          </p:stCondLst>
                                        </p:cTn>
                                        <p:tgtEl>
                                          <p:spTgt spid="41"/>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1" presetClass="emph" presetSubtype="2" fill="hold" nodeType="clickEffect">
                                  <p:stCondLst>
                                    <p:cond delay="0"/>
                                  </p:stCondLst>
                                  <p:childTnLst>
                                    <p:animClr clrSpc="rgb" dir="cw">
                                      <p:cBhvr>
                                        <p:cTn id="99" dur="500" fill="hold"/>
                                        <p:tgtEl>
                                          <p:spTgt spid="79"/>
                                        </p:tgtEl>
                                        <p:attrNameLst>
                                          <p:attrName>fillcolor</p:attrName>
                                        </p:attrNameLst>
                                      </p:cBhvr>
                                      <p:to>
                                        <a:schemeClr val="bg1"/>
                                      </p:to>
                                    </p:animClr>
                                    <p:set>
                                      <p:cBhvr>
                                        <p:cTn id="100" dur="500" fill="hold"/>
                                        <p:tgtEl>
                                          <p:spTgt spid="79"/>
                                        </p:tgtEl>
                                        <p:attrNameLst>
                                          <p:attrName>fill.type</p:attrName>
                                        </p:attrNameLst>
                                      </p:cBhvr>
                                      <p:to>
                                        <p:strVal val="solid"/>
                                      </p:to>
                                    </p:set>
                                    <p:set>
                                      <p:cBhvr>
                                        <p:cTn id="101" dur="500" fill="hold"/>
                                        <p:tgtEl>
                                          <p:spTgt spid="79"/>
                                        </p:tgtEl>
                                        <p:attrNameLst>
                                          <p:attrName>fill.on</p:attrName>
                                        </p:attrNameLst>
                                      </p:cBhvr>
                                      <p:to>
                                        <p:strVal val="true"/>
                                      </p:to>
                                    </p:set>
                                  </p:childTnLst>
                                </p:cTn>
                              </p:par>
                            </p:childTnLst>
                          </p:cTn>
                        </p:par>
                      </p:childTnLst>
                    </p:cTn>
                  </p:par>
                  <p:par>
                    <p:cTn id="102" fill="hold">
                      <p:stCondLst>
                        <p:cond delay="indefinite"/>
                      </p:stCondLst>
                      <p:childTnLst>
                        <p:par>
                          <p:cTn id="103" fill="hold">
                            <p:stCondLst>
                              <p:cond delay="0"/>
                            </p:stCondLst>
                            <p:childTnLst>
                              <p:par>
                                <p:cTn id="104" presetID="3" presetClass="entr" presetSubtype="10" fill="hold" grpId="0" nodeType="clickEffect">
                                  <p:stCondLst>
                                    <p:cond delay="0"/>
                                  </p:stCondLst>
                                  <p:childTnLst>
                                    <p:set>
                                      <p:cBhvr>
                                        <p:cTn id="105" dur="1" fill="hold">
                                          <p:stCondLst>
                                            <p:cond delay="0"/>
                                          </p:stCondLst>
                                        </p:cTn>
                                        <p:tgtEl>
                                          <p:spTgt spid="32"/>
                                        </p:tgtEl>
                                        <p:attrNameLst>
                                          <p:attrName>style.visibility</p:attrName>
                                        </p:attrNameLst>
                                      </p:cBhvr>
                                      <p:to>
                                        <p:strVal val="visible"/>
                                      </p:to>
                                    </p:set>
                                    <p:animEffect transition="in" filter="blinds(horizontal)">
                                      <p:cBhvr>
                                        <p:cTn id="106" dur="500"/>
                                        <p:tgtEl>
                                          <p:spTgt spid="32"/>
                                        </p:tgtEl>
                                      </p:cBhvr>
                                    </p:animEffect>
                                  </p:childTnLst>
                                </p:cTn>
                              </p:par>
                            </p:childTnLst>
                          </p:cTn>
                        </p:par>
                      </p:childTnLst>
                    </p:cTn>
                  </p:par>
                  <p:par>
                    <p:cTn id="107" fill="hold">
                      <p:stCondLst>
                        <p:cond delay="indefinite"/>
                      </p:stCondLst>
                      <p:childTnLst>
                        <p:par>
                          <p:cTn id="108" fill="hold">
                            <p:stCondLst>
                              <p:cond delay="0"/>
                            </p:stCondLst>
                            <p:childTnLst>
                              <p:par>
                                <p:cTn id="109" presetID="3" presetClass="entr" presetSubtype="10" fill="hold" grpId="0" nodeType="clickEffect">
                                  <p:stCondLst>
                                    <p:cond delay="0"/>
                                  </p:stCondLst>
                                  <p:childTnLst>
                                    <p:set>
                                      <p:cBhvr>
                                        <p:cTn id="110" dur="1" fill="hold">
                                          <p:stCondLst>
                                            <p:cond delay="0"/>
                                          </p:stCondLst>
                                        </p:cTn>
                                        <p:tgtEl>
                                          <p:spTgt spid="39"/>
                                        </p:tgtEl>
                                        <p:attrNameLst>
                                          <p:attrName>style.visibility</p:attrName>
                                        </p:attrNameLst>
                                      </p:cBhvr>
                                      <p:to>
                                        <p:strVal val="visible"/>
                                      </p:to>
                                    </p:set>
                                    <p:animEffect transition="in" filter="blinds(horizontal)">
                                      <p:cBhvr>
                                        <p:cTn id="111" dur="500"/>
                                        <p:tgtEl>
                                          <p:spTgt spid="39"/>
                                        </p:tgtEl>
                                      </p:cBhvr>
                                    </p:animEffect>
                                  </p:childTnLst>
                                </p:cTn>
                              </p:par>
                            </p:childTnLst>
                          </p:cTn>
                        </p:par>
                      </p:childTnLst>
                    </p:cTn>
                  </p:par>
                  <p:par>
                    <p:cTn id="112" fill="hold">
                      <p:stCondLst>
                        <p:cond delay="indefinite"/>
                      </p:stCondLst>
                      <p:childTnLst>
                        <p:par>
                          <p:cTn id="113" fill="hold">
                            <p:stCondLst>
                              <p:cond delay="0"/>
                            </p:stCondLst>
                            <p:childTnLst>
                              <p:par>
                                <p:cTn id="114" presetID="3" presetClass="entr" presetSubtype="10" fill="hold" grpId="0" nodeType="clickEffect">
                                  <p:stCondLst>
                                    <p:cond delay="0"/>
                                  </p:stCondLst>
                                  <p:childTnLst>
                                    <p:set>
                                      <p:cBhvr>
                                        <p:cTn id="115" dur="1" fill="hold">
                                          <p:stCondLst>
                                            <p:cond delay="0"/>
                                          </p:stCondLst>
                                        </p:cTn>
                                        <p:tgtEl>
                                          <p:spTgt spid="27"/>
                                        </p:tgtEl>
                                        <p:attrNameLst>
                                          <p:attrName>style.visibility</p:attrName>
                                        </p:attrNameLst>
                                      </p:cBhvr>
                                      <p:to>
                                        <p:strVal val="visible"/>
                                      </p:to>
                                    </p:set>
                                    <p:animEffect transition="in" filter="blinds(horizontal)">
                                      <p:cBhvr>
                                        <p:cTn id="116" dur="500"/>
                                        <p:tgtEl>
                                          <p:spTgt spid="27"/>
                                        </p:tgtEl>
                                      </p:cBhvr>
                                    </p:animEffect>
                                  </p:childTnLst>
                                </p:cTn>
                              </p:par>
                            </p:childTnLst>
                          </p:cTn>
                        </p:par>
                      </p:childTnLst>
                    </p:cTn>
                  </p:par>
                  <p:par>
                    <p:cTn id="117" fill="hold">
                      <p:stCondLst>
                        <p:cond delay="indefinite"/>
                      </p:stCondLst>
                      <p:childTnLst>
                        <p:par>
                          <p:cTn id="118" fill="hold">
                            <p:stCondLst>
                              <p:cond delay="0"/>
                            </p:stCondLst>
                            <p:childTnLst>
                              <p:par>
                                <p:cTn id="119" presetID="3" presetClass="entr" presetSubtype="10" fill="hold" grpId="0" nodeType="click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blinds(horizontal)">
                                      <p:cBhvr>
                                        <p:cTn id="121" dur="500"/>
                                        <p:tgtEl>
                                          <p:spTgt spid="37"/>
                                        </p:tgtEl>
                                      </p:cBhvr>
                                    </p:animEffect>
                                  </p:childTnLst>
                                </p:cTn>
                              </p:par>
                            </p:childTnLst>
                          </p:cTn>
                        </p:par>
                      </p:childTnLst>
                    </p:cTn>
                  </p:par>
                  <p:par>
                    <p:cTn id="122" fill="hold">
                      <p:stCondLst>
                        <p:cond delay="indefinite"/>
                      </p:stCondLst>
                      <p:childTnLst>
                        <p:par>
                          <p:cTn id="123" fill="hold">
                            <p:stCondLst>
                              <p:cond delay="0"/>
                            </p:stCondLst>
                            <p:childTnLst>
                              <p:par>
                                <p:cTn id="124" presetID="3" presetClass="entr" presetSubtype="10" fill="hold" grpId="0" nodeType="click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blinds(horizontal)">
                                      <p:cBhvr>
                                        <p:cTn id="126" dur="500"/>
                                        <p:tgtEl>
                                          <p:spTgt spid="40"/>
                                        </p:tgtEl>
                                      </p:cBhvr>
                                    </p:animEffect>
                                  </p:childTnLst>
                                </p:cTn>
                              </p:par>
                            </p:childTnLst>
                          </p:cTn>
                        </p:par>
                      </p:childTnLst>
                    </p:cTn>
                  </p:par>
                  <p:par>
                    <p:cTn id="127" fill="hold">
                      <p:stCondLst>
                        <p:cond delay="indefinite"/>
                      </p:stCondLst>
                      <p:childTnLst>
                        <p:par>
                          <p:cTn id="128" fill="hold">
                            <p:stCondLst>
                              <p:cond delay="0"/>
                            </p:stCondLst>
                            <p:childTnLst>
                              <p:par>
                                <p:cTn id="129" presetID="3" presetClass="entr" presetSubtype="10" fill="hold" grpId="0" nodeType="clickEffect">
                                  <p:stCondLst>
                                    <p:cond delay="0"/>
                                  </p:stCondLst>
                                  <p:childTnLst>
                                    <p:set>
                                      <p:cBhvr>
                                        <p:cTn id="130" dur="1" fill="hold">
                                          <p:stCondLst>
                                            <p:cond delay="0"/>
                                          </p:stCondLst>
                                        </p:cTn>
                                        <p:tgtEl>
                                          <p:spTgt spid="29"/>
                                        </p:tgtEl>
                                        <p:attrNameLst>
                                          <p:attrName>style.visibility</p:attrName>
                                        </p:attrNameLst>
                                      </p:cBhvr>
                                      <p:to>
                                        <p:strVal val="visible"/>
                                      </p:to>
                                    </p:set>
                                    <p:animEffect transition="in" filter="blinds(horizontal)">
                                      <p:cBhvr>
                                        <p:cTn id="13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34" grpId="0"/>
      <p:bldP spid="42" grpId="0"/>
      <p:bldP spid="36" grpId="0"/>
      <p:bldP spid="26" grpId="0"/>
      <p:bldP spid="27" grpId="0"/>
      <p:bldP spid="29" grpId="0"/>
      <p:bldP spid="30" grpId="0" animBg="1"/>
      <p:bldP spid="31" grpId="0"/>
      <p:bldP spid="32" grpId="0" animBg="1"/>
      <p:bldP spid="37" grpId="0" animBg="1"/>
      <p:bldP spid="39" grpId="0"/>
      <p:bldP spid="40" grpId="0"/>
      <p:bldP spid="3" grpId="0" animBg="1"/>
      <p:bldP spid="3" grpId="1" animBg="1"/>
      <p:bldP spid="41" grpId="0" animBg="1"/>
      <p:bldP spid="41" grpId="1"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Motion in a Circle</a:t>
            </a:r>
            <a:endParaRPr lang="en-GB" dirty="0">
              <a:latin typeface="Comic Sans MS" pitchFamily="66" charset="0"/>
            </a:endParaRPr>
          </a:p>
        </p:txBody>
      </p:sp>
      <p:pic>
        <p:nvPicPr>
          <p:cNvPr id="5" name="Picture 6" descr="http://image.shutterstock.com/display_pic_with_logo/148216/107412005/stock-photo-sydney-luna-park-attraction-wheel-at-sunset-illuminated-with-lights-in-motion-segment-of-circle-10741200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950"/>
          <a:stretch/>
        </p:blipFill>
        <p:spPr bwMode="auto">
          <a:xfrm>
            <a:off x="7746066" y="152400"/>
            <a:ext cx="1170368" cy="1161871"/>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idx="1"/>
          </p:nvPr>
        </p:nvSpPr>
        <p:spPr>
          <a:xfrm>
            <a:off x="228600" y="1600200"/>
            <a:ext cx="3629026" cy="4943475"/>
          </a:xfrm>
        </p:spPr>
        <p:txBody>
          <a:bodyPr>
            <a:normAutofit/>
          </a:bodyPr>
          <a:lstStyle/>
          <a:p>
            <a:pPr marL="0" indent="0" algn="ctr">
              <a:buNone/>
            </a:pPr>
            <a:r>
              <a:rPr lang="en-GB" sz="1400" b="1" dirty="0" smtClean="0">
                <a:latin typeface="Comic Sans MS" pitchFamily="66" charset="0"/>
              </a:rPr>
              <a:t>You can calculate the acceleration of an object moving on a horizontal circular path</a:t>
            </a:r>
            <a:endParaRPr lang="en-GB" sz="1400" dirty="0" smtClean="0">
              <a:latin typeface="Comic Sans MS" pitchFamily="66" charset="0"/>
            </a:endParaRPr>
          </a:p>
          <a:p>
            <a:pPr marL="0" indent="0" algn="ctr">
              <a:buNone/>
            </a:pPr>
            <a:endParaRPr lang="en-US" sz="1400" b="1" dirty="0">
              <a:latin typeface="Comic Sans MS" pitchFamily="66" charset="0"/>
            </a:endParaRPr>
          </a:p>
          <a:p>
            <a:pPr marL="0" indent="0" algn="ctr">
              <a:buNone/>
            </a:pPr>
            <a:r>
              <a:rPr lang="en-US" sz="1400" dirty="0" smtClean="0">
                <a:latin typeface="Comic Sans MS" pitchFamily="66" charset="0"/>
              </a:rPr>
              <a:t>One end of a light inextensible string of length 20cm is attached to a particle of mass 250g. The other end of the string is attached to a fixed point O on a smooth horizontal table. P moves in a horizontal circle </a:t>
            </a:r>
            <a:r>
              <a:rPr lang="en-US" sz="1400" dirty="0" err="1" smtClean="0">
                <a:latin typeface="Comic Sans MS" pitchFamily="66" charset="0"/>
              </a:rPr>
              <a:t>centre</a:t>
            </a:r>
            <a:r>
              <a:rPr lang="en-US" sz="1400" dirty="0" smtClean="0">
                <a:latin typeface="Comic Sans MS" pitchFamily="66" charset="0"/>
              </a:rPr>
              <a:t> O at constant angular speed 3 rads</a:t>
            </a:r>
            <a:r>
              <a:rPr lang="en-US" sz="1400" baseline="30000" dirty="0" smtClean="0">
                <a:latin typeface="Comic Sans MS" pitchFamily="66" charset="0"/>
              </a:rPr>
              <a:t>-1</a:t>
            </a:r>
            <a:r>
              <a:rPr lang="en-US" sz="1400" dirty="0" smtClean="0">
                <a:latin typeface="Comic Sans MS" pitchFamily="66" charset="0"/>
              </a:rPr>
              <a:t>. Find the tension in the string.</a:t>
            </a:r>
          </a:p>
          <a:p>
            <a:pPr marL="0" indent="0" algn="ctr">
              <a:buNone/>
            </a:pPr>
            <a:endParaRPr lang="en-US" sz="1400" dirty="0">
              <a:latin typeface="Comic Sans MS" pitchFamily="66" charset="0"/>
              <a:sym typeface="Wingdings" panose="05000000000000000000" pitchFamily="2" charset="2"/>
            </a:endParaRPr>
          </a:p>
          <a:p>
            <a:pPr algn="ctr">
              <a:buFont typeface="Wingdings"/>
              <a:buChar char="à"/>
            </a:pPr>
            <a:r>
              <a:rPr lang="en-US" sz="1400" dirty="0" smtClean="0">
                <a:latin typeface="Comic Sans MS" pitchFamily="66" charset="0"/>
                <a:sym typeface="Wingdings" panose="05000000000000000000" pitchFamily="2" charset="2"/>
              </a:rPr>
              <a:t>Again, resolve towards the </a:t>
            </a:r>
            <a:r>
              <a:rPr lang="en-US" sz="1400" dirty="0" err="1" smtClean="0">
                <a:latin typeface="Comic Sans MS" pitchFamily="66" charset="0"/>
                <a:sym typeface="Wingdings" panose="05000000000000000000" pitchFamily="2" charset="2"/>
              </a:rPr>
              <a:t>centre</a:t>
            </a:r>
            <a:r>
              <a:rPr lang="en-US" sz="1400" dirty="0" smtClean="0">
                <a:latin typeface="Comic Sans MS" pitchFamily="66" charset="0"/>
                <a:sym typeface="Wingdings" panose="05000000000000000000" pitchFamily="2" charset="2"/>
              </a:rPr>
              <a:t> of the circle…</a:t>
            </a:r>
          </a:p>
          <a:p>
            <a:pPr marL="0" indent="0" algn="ctr">
              <a:buNone/>
            </a:pPr>
            <a:endParaRPr lang="en-US" sz="1400" dirty="0" smtClean="0">
              <a:latin typeface="Comic Sans MS" pitchFamily="66" charset="0"/>
              <a:sym typeface="Wingdings" panose="05000000000000000000" pitchFamily="2" charset="2"/>
            </a:endParaRPr>
          </a:p>
        </p:txBody>
      </p:sp>
      <mc:AlternateContent xmlns:mc="http://schemas.openxmlformats.org/markup-compatibility/2006" xmlns:a14="http://schemas.microsoft.com/office/drawing/2010/main">
        <mc:Choice Requires="a14">
          <p:sp>
            <p:nvSpPr>
              <p:cNvPr id="65" name="TextBox 64"/>
              <p:cNvSpPr txBox="1"/>
              <p:nvPr/>
            </p:nvSpPr>
            <p:spPr>
              <a:xfrm>
                <a:off x="1088678" y="0"/>
                <a:ext cx="781817"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𝑣</m:t>
                      </m:r>
                      <m:r>
                        <a:rPr lang="en-US" sz="1400" b="0" i="1" smtClean="0">
                          <a:latin typeface="Cambria Math"/>
                        </a:rPr>
                        <m:t>=</m:t>
                      </m:r>
                      <m:r>
                        <a:rPr lang="en-US" sz="1400" b="0" i="1" smtClean="0">
                          <a:latin typeface="Cambria Math"/>
                        </a:rPr>
                        <m:t>𝑟</m:t>
                      </m:r>
                      <m:r>
                        <m:rPr>
                          <m:sty m:val="p"/>
                        </m:rPr>
                        <a:rPr lang="el-GR" sz="1400" b="0" i="1" smtClean="0">
                          <a:latin typeface="Cambria Math"/>
                        </a:rPr>
                        <m:t>ω</m:t>
                      </m:r>
                    </m:oMath>
                  </m:oMathPara>
                </a14:m>
                <a:endParaRPr lang="en-GB" sz="1400" dirty="0"/>
              </a:p>
            </p:txBody>
          </p:sp>
        </mc:Choice>
        <mc:Fallback xmlns="">
          <p:sp>
            <p:nvSpPr>
              <p:cNvPr id="65" name="TextBox 64"/>
              <p:cNvSpPr txBox="1">
                <a:spLocks noRot="1" noChangeAspect="1" noMove="1" noResize="1" noEditPoints="1" noAdjustHandles="1" noChangeArrowheads="1" noChangeShapeType="1" noTextEdit="1"/>
              </p:cNvSpPr>
              <p:nvPr/>
            </p:nvSpPr>
            <p:spPr>
              <a:xfrm>
                <a:off x="1088678" y="0"/>
                <a:ext cx="781817" cy="307777"/>
              </a:xfrm>
              <a:prstGeom prst="rect">
                <a:avLst/>
              </a:prstGeom>
              <a:blipFill rotWithShape="1">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0" y="0"/>
                <a:ext cx="1087670" cy="44300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1200" i="1" smtClean="0">
                          <a:latin typeface="Cambria Math"/>
                        </a:rPr>
                        <m:t>ω</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𝑟𝑎𝑑𝑖𝑎𝑛𝑠</m:t>
                          </m:r>
                        </m:num>
                        <m:den>
                          <m:r>
                            <a:rPr lang="en-US" sz="1200" b="0" i="1" smtClean="0">
                              <a:latin typeface="Cambria Math"/>
                            </a:rPr>
                            <m:t>𝑠𝑒𝑐𝑜𝑛𝑑𝑠</m:t>
                          </m:r>
                        </m:den>
                      </m:f>
                    </m:oMath>
                  </m:oMathPara>
                </a14:m>
                <a:endParaRPr lang="en-GB" sz="1200" dirty="0"/>
              </a:p>
            </p:txBody>
          </p:sp>
        </mc:Choice>
        <mc:Fallback xmlns="">
          <p:sp>
            <p:nvSpPr>
              <p:cNvPr id="67" name="TextBox 66"/>
              <p:cNvSpPr txBox="1">
                <a:spLocks noRot="1" noChangeAspect="1" noMove="1" noResize="1" noEditPoints="1" noAdjustHandles="1" noChangeArrowheads="1" noChangeShapeType="1" noTextEdit="1"/>
              </p:cNvSpPr>
              <p:nvPr/>
            </p:nvSpPr>
            <p:spPr>
              <a:xfrm>
                <a:off x="0" y="0"/>
                <a:ext cx="1087670" cy="443006"/>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0" name="TextBox 69"/>
              <p:cNvSpPr txBox="1"/>
              <p:nvPr/>
            </p:nvSpPr>
            <p:spPr>
              <a:xfrm>
                <a:off x="1877292" y="0"/>
                <a:ext cx="79451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𝑣</m:t>
                      </m:r>
                      <m:r>
                        <a:rPr lang="en-US" sz="1400" b="0" i="1" smtClean="0">
                          <a:latin typeface="Cambria Math"/>
                          <a:ea typeface="Cambria Math"/>
                        </a:rPr>
                        <m:t>𝜔</m:t>
                      </m:r>
                    </m:oMath>
                  </m:oMathPara>
                </a14:m>
                <a:endParaRPr lang="en-GB" sz="1400" dirty="0"/>
              </a:p>
            </p:txBody>
          </p:sp>
        </mc:Choice>
        <mc:Fallback xmlns="">
          <p:sp>
            <p:nvSpPr>
              <p:cNvPr id="70" name="TextBox 69"/>
              <p:cNvSpPr txBox="1">
                <a:spLocks noRot="1" noChangeAspect="1" noMove="1" noResize="1" noEditPoints="1" noAdjustHandles="1" noChangeArrowheads="1" noChangeShapeType="1" noTextEdit="1"/>
              </p:cNvSpPr>
              <p:nvPr/>
            </p:nvSpPr>
            <p:spPr>
              <a:xfrm>
                <a:off x="1877292" y="0"/>
                <a:ext cx="794513" cy="307777"/>
              </a:xfrm>
              <a:prstGeom prst="rect">
                <a:avLst/>
              </a:prstGeom>
              <a:blipFill rotWithShape="1">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8" name="TextBox 77"/>
              <p:cNvSpPr txBox="1"/>
              <p:nvPr/>
            </p:nvSpPr>
            <p:spPr>
              <a:xfrm>
                <a:off x="2670960" y="0"/>
                <a:ext cx="86844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𝑟</m:t>
                      </m:r>
                      <m:sSup>
                        <m:sSupPr>
                          <m:ctrlPr>
                            <a:rPr lang="en-US" sz="1400" b="0" i="1" smtClean="0">
                              <a:latin typeface="Cambria Math" panose="02040503050406030204" pitchFamily="18" charset="0"/>
                            </a:rPr>
                          </m:ctrlPr>
                        </m:sSupPr>
                        <m:e>
                          <m:r>
                            <a:rPr lang="en-US" sz="1400" b="0" i="1" smtClean="0">
                              <a:latin typeface="Cambria Math"/>
                              <a:ea typeface="Cambria Math"/>
                            </a:rPr>
                            <m:t>𝜔</m:t>
                          </m:r>
                        </m:e>
                        <m:sup>
                          <m:r>
                            <a:rPr lang="en-US" sz="1400" b="0" i="1" smtClean="0">
                              <a:latin typeface="Cambria Math"/>
                            </a:rPr>
                            <m:t>2</m:t>
                          </m:r>
                        </m:sup>
                      </m:sSup>
                    </m:oMath>
                  </m:oMathPara>
                </a14:m>
                <a:endParaRPr lang="en-GB" sz="1400" dirty="0"/>
              </a:p>
            </p:txBody>
          </p:sp>
        </mc:Choice>
        <mc:Fallback xmlns="">
          <p:sp>
            <p:nvSpPr>
              <p:cNvPr id="78" name="TextBox 77"/>
              <p:cNvSpPr txBox="1">
                <a:spLocks noRot="1" noChangeAspect="1" noMove="1" noResize="1" noEditPoints="1" noAdjustHandles="1" noChangeArrowheads="1" noChangeShapeType="1" noTextEdit="1"/>
              </p:cNvSpPr>
              <p:nvPr/>
            </p:nvSpPr>
            <p:spPr>
              <a:xfrm>
                <a:off x="2670960" y="0"/>
                <a:ext cx="868443" cy="307777"/>
              </a:xfrm>
              <a:prstGeom prst="rect">
                <a:avLst/>
              </a:prstGeom>
              <a:blipFill rotWithShape="1">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9" name="TextBox 78"/>
              <p:cNvSpPr txBox="1"/>
              <p:nvPr/>
            </p:nvSpPr>
            <p:spPr>
              <a:xfrm>
                <a:off x="3535879" y="0"/>
                <a:ext cx="753988" cy="52315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a:rPr>
                                <m:t>𝑣</m:t>
                              </m:r>
                            </m:e>
                            <m:sup>
                              <m:r>
                                <a:rPr lang="en-US" sz="1400" b="0" i="1" smtClean="0">
                                  <a:latin typeface="Cambria Math"/>
                                </a:rPr>
                                <m:t>2</m:t>
                              </m:r>
                            </m:sup>
                          </m:sSup>
                        </m:num>
                        <m:den>
                          <m:r>
                            <a:rPr lang="en-US" sz="1400" b="0" i="1" smtClean="0">
                              <a:latin typeface="Cambria Math"/>
                            </a:rPr>
                            <m:t>𝑟</m:t>
                          </m:r>
                        </m:den>
                      </m:f>
                    </m:oMath>
                  </m:oMathPara>
                </a14:m>
                <a:endParaRPr lang="en-GB" sz="1400" dirty="0"/>
              </a:p>
            </p:txBody>
          </p:sp>
        </mc:Choice>
        <mc:Fallback xmlns="">
          <p:sp>
            <p:nvSpPr>
              <p:cNvPr id="79" name="TextBox 78"/>
              <p:cNvSpPr txBox="1">
                <a:spLocks noRot="1" noChangeAspect="1" noMove="1" noResize="1" noEditPoints="1" noAdjustHandles="1" noChangeArrowheads="1" noChangeShapeType="1" noTextEdit="1"/>
              </p:cNvSpPr>
              <p:nvPr/>
            </p:nvSpPr>
            <p:spPr>
              <a:xfrm>
                <a:off x="3535879" y="0"/>
                <a:ext cx="753988" cy="523157"/>
              </a:xfrm>
              <a:prstGeom prst="rect">
                <a:avLst/>
              </a:prstGeom>
              <a:blipFill rotWithShape="1">
                <a:blip r:embed="rId7"/>
                <a:stretch>
                  <a:fillRect/>
                </a:stretch>
              </a:blipFill>
              <a:ln w="25400">
                <a:solidFill>
                  <a:schemeClr val="tx1"/>
                </a:solidFill>
              </a:ln>
            </p:spPr>
            <p:txBody>
              <a:bodyPr/>
              <a:lstStyle/>
              <a:p>
                <a:r>
                  <a:rPr lang="en-GB">
                    <a:noFill/>
                  </a:rPr>
                  <a:t> </a:t>
                </a:r>
              </a:p>
            </p:txBody>
          </p:sp>
        </mc:Fallback>
      </mc:AlternateContent>
      <p:sp>
        <p:nvSpPr>
          <p:cNvPr id="11" name="Oval 10"/>
          <p:cNvSpPr>
            <a:spLocks noChangeAspect="1"/>
          </p:cNvSpPr>
          <p:nvPr/>
        </p:nvSpPr>
        <p:spPr>
          <a:xfrm>
            <a:off x="5257800" y="1600200"/>
            <a:ext cx="2590800" cy="25908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Connector 12"/>
          <p:cNvCxnSpPr>
            <a:stCxn id="11" idx="7"/>
          </p:cNvCxnSpPr>
          <p:nvPr/>
        </p:nvCxnSpPr>
        <p:spPr>
          <a:xfrm>
            <a:off x="7469186" y="1979614"/>
            <a:ext cx="393" cy="1935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6477000" y="2895600"/>
            <a:ext cx="152400" cy="152400"/>
            <a:chOff x="4724400" y="4267200"/>
            <a:chExt cx="152400" cy="152400"/>
          </a:xfrm>
        </p:grpSpPr>
        <p:cxnSp>
          <p:nvCxnSpPr>
            <p:cNvPr id="15" name="Straight Connector 14"/>
            <p:cNvCxnSpPr/>
            <p:nvPr/>
          </p:nvCxnSpPr>
          <p:spPr>
            <a:xfrm>
              <a:off x="4724400" y="4267200"/>
              <a:ext cx="1524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724400" y="4267200"/>
              <a:ext cx="1524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 name="Straight Connector 6"/>
          <p:cNvCxnSpPr/>
          <p:nvPr/>
        </p:nvCxnSpPr>
        <p:spPr>
          <a:xfrm flipH="1">
            <a:off x="6552265" y="2375065"/>
            <a:ext cx="1190448" cy="60374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1" idx="7"/>
          </p:cNvCxnSpPr>
          <p:nvPr/>
        </p:nvCxnSpPr>
        <p:spPr>
          <a:xfrm>
            <a:off x="7469186" y="1979614"/>
            <a:ext cx="190398" cy="510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6731311" y="2743200"/>
            <a:ext cx="168626" cy="181694"/>
            <a:chOff x="6781800" y="2743200"/>
            <a:chExt cx="168626" cy="181694"/>
          </a:xfrm>
        </p:grpSpPr>
        <p:cxnSp>
          <p:nvCxnSpPr>
            <p:cNvPr id="32" name="Straight Connector 31"/>
            <p:cNvCxnSpPr/>
            <p:nvPr/>
          </p:nvCxnSpPr>
          <p:spPr>
            <a:xfrm>
              <a:off x="6781800" y="2895600"/>
              <a:ext cx="168626" cy="292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6781800" y="2743200"/>
              <a:ext cx="99355" cy="1468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8" name="TextBox 37"/>
          <p:cNvSpPr txBox="1"/>
          <p:nvPr/>
        </p:nvSpPr>
        <p:spPr>
          <a:xfrm>
            <a:off x="6709558" y="2933205"/>
            <a:ext cx="306494" cy="307777"/>
          </a:xfrm>
          <a:prstGeom prst="rect">
            <a:avLst/>
          </a:prstGeom>
          <a:noFill/>
        </p:spPr>
        <p:txBody>
          <a:bodyPr wrap="none" rtlCol="0">
            <a:spAutoFit/>
          </a:bodyPr>
          <a:lstStyle/>
          <a:p>
            <a:r>
              <a:rPr lang="en-US" sz="1400" dirty="0" smtClean="0">
                <a:latin typeface="Comic Sans MS" panose="030F0702030302020204" pitchFamily="66" charset="0"/>
              </a:rPr>
              <a:t>T</a:t>
            </a:r>
            <a:endParaRPr lang="en-GB" sz="1400" dirty="0">
              <a:latin typeface="Comic Sans MS" panose="030F0702030302020204" pitchFamily="66" charset="0"/>
            </a:endParaRPr>
          </a:p>
        </p:txBody>
      </p:sp>
      <p:grpSp>
        <p:nvGrpSpPr>
          <p:cNvPr id="45" name="Group 44"/>
          <p:cNvGrpSpPr/>
          <p:nvPr/>
        </p:nvGrpSpPr>
        <p:grpSpPr>
          <a:xfrm>
            <a:off x="6638307" y="2242458"/>
            <a:ext cx="484909" cy="263235"/>
            <a:chOff x="6673933" y="2278084"/>
            <a:chExt cx="484909" cy="263235"/>
          </a:xfrm>
        </p:grpSpPr>
        <p:cxnSp>
          <p:nvCxnSpPr>
            <p:cNvPr id="44" name="Straight Connector 43"/>
            <p:cNvCxnSpPr/>
            <p:nvPr/>
          </p:nvCxnSpPr>
          <p:spPr>
            <a:xfrm flipH="1">
              <a:off x="6673933" y="2327564"/>
              <a:ext cx="403761" cy="213755"/>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6755081" y="2278084"/>
              <a:ext cx="403761" cy="213755"/>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53" name="TextBox 52"/>
          <p:cNvSpPr txBox="1"/>
          <p:nvPr/>
        </p:nvSpPr>
        <p:spPr>
          <a:xfrm>
            <a:off x="6707579" y="2076202"/>
            <a:ext cx="276038" cy="307777"/>
          </a:xfrm>
          <a:prstGeom prst="rect">
            <a:avLst/>
          </a:prstGeom>
          <a:noFill/>
        </p:spPr>
        <p:txBody>
          <a:bodyPr wrap="none" rtlCol="0">
            <a:spAutoFit/>
          </a:bodyPr>
          <a:lstStyle/>
          <a:p>
            <a:r>
              <a:rPr lang="en-US" sz="1400" dirty="0" smtClean="0">
                <a:latin typeface="Comic Sans MS" panose="030F0702030302020204" pitchFamily="66" charset="0"/>
              </a:rPr>
              <a:t>a</a:t>
            </a: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6" name="TextBox 45"/>
              <p:cNvSpPr txBox="1"/>
              <p:nvPr/>
            </p:nvSpPr>
            <p:spPr>
              <a:xfrm>
                <a:off x="4267200" y="4343400"/>
                <a:ext cx="82958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𝐹</m:t>
                      </m:r>
                      <m:r>
                        <a:rPr lang="en-US" sz="1400" b="0" i="1" smtClean="0">
                          <a:latin typeface="Cambria Math"/>
                        </a:rPr>
                        <m:t>=</m:t>
                      </m:r>
                      <m:r>
                        <a:rPr lang="en-US" sz="1400" b="0" i="1" smtClean="0">
                          <a:latin typeface="Cambria Math"/>
                        </a:rPr>
                        <m:t>𝑚𝑎</m:t>
                      </m:r>
                    </m:oMath>
                  </m:oMathPara>
                </a14:m>
                <a:endParaRPr lang="en-GB" sz="1400" dirty="0"/>
              </a:p>
            </p:txBody>
          </p:sp>
        </mc:Choice>
        <mc:Fallback xmlns="">
          <p:sp>
            <p:nvSpPr>
              <p:cNvPr id="46" name="TextBox 45"/>
              <p:cNvSpPr txBox="1">
                <a:spLocks noRot="1" noChangeAspect="1" noMove="1" noResize="1" noEditPoints="1" noAdjustHandles="1" noChangeArrowheads="1" noChangeShapeType="1" noTextEdit="1"/>
              </p:cNvSpPr>
              <p:nvPr/>
            </p:nvSpPr>
            <p:spPr>
              <a:xfrm>
                <a:off x="4267200" y="4343400"/>
                <a:ext cx="829586" cy="307777"/>
              </a:xfrm>
              <a:prstGeom prst="rect">
                <a:avLst/>
              </a:prstGeom>
              <a:blipFill rotWithShape="1">
                <a:blip r:embed="rId8"/>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55" name="TextBox 54"/>
              <p:cNvSpPr txBox="1"/>
              <p:nvPr/>
            </p:nvSpPr>
            <p:spPr>
              <a:xfrm>
                <a:off x="4267200" y="4876800"/>
                <a:ext cx="1036951"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𝑇</m:t>
                      </m:r>
                      <m:r>
                        <a:rPr lang="en-US" sz="1400" b="0" i="1" smtClean="0">
                          <a:latin typeface="Cambria Math"/>
                        </a:rPr>
                        <m:t>=</m:t>
                      </m:r>
                      <m:r>
                        <a:rPr lang="en-US" sz="1400" b="0" i="1" smtClean="0">
                          <a:latin typeface="Cambria Math"/>
                        </a:rPr>
                        <m:t>𝑚𝑟</m:t>
                      </m:r>
                      <m:sSup>
                        <m:sSupPr>
                          <m:ctrlPr>
                            <a:rPr lang="en-US" sz="1400" b="0" i="1" smtClean="0">
                              <a:latin typeface="Cambria Math" panose="02040503050406030204" pitchFamily="18" charset="0"/>
                            </a:rPr>
                          </m:ctrlPr>
                        </m:sSupPr>
                        <m:e>
                          <m:r>
                            <m:rPr>
                              <m:sty m:val="p"/>
                            </m:rPr>
                            <a:rPr lang="el-GR" sz="1400" b="0" i="1" smtClean="0">
                              <a:latin typeface="Cambria Math"/>
                            </a:rPr>
                            <m:t>ω</m:t>
                          </m:r>
                        </m:e>
                        <m:sup>
                          <m:r>
                            <a:rPr lang="en-US" sz="1400" b="0" i="1" smtClean="0">
                              <a:latin typeface="Cambria Math"/>
                            </a:rPr>
                            <m:t>2</m:t>
                          </m:r>
                        </m:sup>
                      </m:sSup>
                    </m:oMath>
                  </m:oMathPara>
                </a14:m>
                <a:endParaRPr lang="en-GB" sz="1400" dirty="0"/>
              </a:p>
            </p:txBody>
          </p:sp>
        </mc:Choice>
        <mc:Fallback>
          <p:sp>
            <p:nvSpPr>
              <p:cNvPr id="55" name="TextBox 54"/>
              <p:cNvSpPr txBox="1">
                <a:spLocks noRot="1" noChangeAspect="1" noMove="1" noResize="1" noEditPoints="1" noAdjustHandles="1" noChangeArrowheads="1" noChangeShapeType="1" noTextEdit="1"/>
              </p:cNvSpPr>
              <p:nvPr/>
            </p:nvSpPr>
            <p:spPr>
              <a:xfrm>
                <a:off x="4267200" y="4876800"/>
                <a:ext cx="1036951" cy="307777"/>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4267200" y="5410200"/>
                <a:ext cx="1765804"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𝑇</m:t>
                      </m:r>
                      <m:r>
                        <a:rPr lang="en-US" sz="1400" b="0" i="1" smtClean="0">
                          <a:latin typeface="Cambria Math"/>
                        </a:rPr>
                        <m:t>=(0.25)(0.2)</m:t>
                      </m:r>
                      <m:sSup>
                        <m:sSupPr>
                          <m:ctrlPr>
                            <a:rPr lang="en-US" sz="1400" b="0" i="1" smtClean="0">
                              <a:latin typeface="Cambria Math" panose="02040503050406030204" pitchFamily="18" charset="0"/>
                            </a:rPr>
                          </m:ctrlPr>
                        </m:sSupPr>
                        <m:e>
                          <m:r>
                            <a:rPr lang="en-US" sz="1400" b="0" i="1" smtClean="0">
                              <a:latin typeface="Cambria Math"/>
                            </a:rPr>
                            <m:t>(3)</m:t>
                          </m:r>
                        </m:e>
                        <m:sup>
                          <m:r>
                            <a:rPr lang="en-US" sz="1400" b="0" i="1" smtClean="0">
                              <a:latin typeface="Cambria Math"/>
                            </a:rPr>
                            <m:t>2</m:t>
                          </m:r>
                        </m:sup>
                      </m:sSup>
                    </m:oMath>
                  </m:oMathPara>
                </a14:m>
                <a:endParaRPr lang="en-GB" sz="1400" dirty="0"/>
              </a:p>
            </p:txBody>
          </p:sp>
        </mc:Choice>
        <mc:Fallback xmlns="">
          <p:sp>
            <p:nvSpPr>
              <p:cNvPr id="56" name="TextBox 55"/>
              <p:cNvSpPr txBox="1">
                <a:spLocks noRot="1" noChangeAspect="1" noMove="1" noResize="1" noEditPoints="1" noAdjustHandles="1" noChangeArrowheads="1" noChangeShapeType="1" noTextEdit="1"/>
              </p:cNvSpPr>
              <p:nvPr/>
            </p:nvSpPr>
            <p:spPr>
              <a:xfrm>
                <a:off x="4267200" y="5410200"/>
                <a:ext cx="1765804" cy="307777"/>
              </a:xfrm>
              <a:prstGeom prst="rect">
                <a:avLst/>
              </a:prstGeom>
              <a:blipFill rotWithShape="1">
                <a:blip r:embed="rId10"/>
                <a:stretch>
                  <a:fillRect b="-8000"/>
                </a:stretch>
              </a:blipFill>
            </p:spPr>
            <p:txBody>
              <a:bodyPr/>
              <a:lstStyle/>
              <a:p>
                <a:r>
                  <a:rPr lang="en-GB">
                    <a:noFill/>
                  </a:rPr>
                  <a:t> </a:t>
                </a:r>
              </a:p>
            </p:txBody>
          </p:sp>
        </mc:Fallback>
      </mc:AlternateContent>
      <p:sp>
        <p:nvSpPr>
          <p:cNvPr id="58" name="TextBox 57"/>
          <p:cNvSpPr txBox="1"/>
          <p:nvPr/>
        </p:nvSpPr>
        <p:spPr>
          <a:xfrm>
            <a:off x="7010400" y="2667000"/>
            <a:ext cx="587020" cy="307777"/>
          </a:xfrm>
          <a:prstGeom prst="rect">
            <a:avLst/>
          </a:prstGeom>
          <a:noFill/>
        </p:spPr>
        <p:txBody>
          <a:bodyPr wrap="none" rtlCol="0">
            <a:spAutoFit/>
          </a:bodyPr>
          <a:lstStyle/>
          <a:p>
            <a:r>
              <a:rPr lang="en-US" sz="1400" dirty="0" smtClean="0">
                <a:latin typeface="Comic Sans MS" panose="030F0702030302020204" pitchFamily="66" charset="0"/>
              </a:rPr>
              <a:t>0.2m</a:t>
            </a: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9" name="TextBox 58"/>
              <p:cNvSpPr txBox="1"/>
              <p:nvPr/>
            </p:nvSpPr>
            <p:spPr>
              <a:xfrm>
                <a:off x="4267200" y="5943600"/>
                <a:ext cx="1041375"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𝑇</m:t>
                      </m:r>
                      <m:r>
                        <a:rPr lang="en-US" sz="1400" b="0" i="1" smtClean="0">
                          <a:latin typeface="Cambria Math"/>
                        </a:rPr>
                        <m:t>=0.45</m:t>
                      </m:r>
                      <m:r>
                        <a:rPr lang="en-US" sz="1400" b="0" i="1" smtClean="0">
                          <a:latin typeface="Cambria Math"/>
                        </a:rPr>
                        <m:t>𝑁</m:t>
                      </m:r>
                    </m:oMath>
                  </m:oMathPara>
                </a14:m>
                <a:endParaRPr lang="en-GB" sz="1400" dirty="0"/>
              </a:p>
            </p:txBody>
          </p:sp>
        </mc:Choice>
        <mc:Fallback xmlns="">
          <p:sp>
            <p:nvSpPr>
              <p:cNvPr id="59" name="TextBox 58"/>
              <p:cNvSpPr txBox="1">
                <a:spLocks noRot="1" noChangeAspect="1" noMove="1" noResize="1" noEditPoints="1" noAdjustHandles="1" noChangeArrowheads="1" noChangeShapeType="1" noTextEdit="1"/>
              </p:cNvSpPr>
              <p:nvPr/>
            </p:nvSpPr>
            <p:spPr>
              <a:xfrm>
                <a:off x="4267200" y="5943600"/>
                <a:ext cx="1041375" cy="307777"/>
              </a:xfrm>
              <a:prstGeom prst="rect">
                <a:avLst/>
              </a:prstGeom>
              <a:blipFill rotWithShape="1">
                <a:blip r:embed="rId11"/>
                <a:stretch>
                  <a:fillRect/>
                </a:stretch>
              </a:blipFill>
            </p:spPr>
            <p:txBody>
              <a:bodyPr/>
              <a:lstStyle/>
              <a:p>
                <a:r>
                  <a:rPr lang="en-GB">
                    <a:noFill/>
                  </a:rPr>
                  <a:t> </a:t>
                </a:r>
              </a:p>
            </p:txBody>
          </p:sp>
        </mc:Fallback>
      </mc:AlternateContent>
      <p:sp>
        <p:nvSpPr>
          <p:cNvPr id="60" name="Arc 59"/>
          <p:cNvSpPr/>
          <p:nvPr/>
        </p:nvSpPr>
        <p:spPr>
          <a:xfrm>
            <a:off x="5029200" y="4495801"/>
            <a:ext cx="457200" cy="533400"/>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1" name="TextBox 60"/>
          <p:cNvSpPr txBox="1"/>
          <p:nvPr/>
        </p:nvSpPr>
        <p:spPr>
          <a:xfrm>
            <a:off x="5486400" y="4495800"/>
            <a:ext cx="2286000" cy="461665"/>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The force is tension (T), and you can replace a with </a:t>
            </a:r>
            <a:r>
              <a:rPr lang="en-US" sz="1200" dirty="0" smtClean="0">
                <a:solidFill>
                  <a:srgbClr val="FF0000"/>
                </a:solidFill>
                <a:latin typeface="Comic Sans MS" panose="030F0702030302020204" pitchFamily="66" charset="0"/>
              </a:rPr>
              <a:t>r</a:t>
            </a:r>
            <a:r>
              <a:rPr lang="el-GR" sz="1200" dirty="0" smtClean="0">
                <a:solidFill>
                  <a:srgbClr val="FF0000"/>
                </a:solidFill>
                <a:latin typeface="Comic Sans MS" panose="030F0702030302020204" pitchFamily="66" charset="0"/>
              </a:rPr>
              <a:t>ω</a:t>
            </a:r>
            <a:r>
              <a:rPr lang="en-US" sz="1200" baseline="30000" dirty="0" smtClean="0">
                <a:solidFill>
                  <a:srgbClr val="FF0000"/>
                </a:solidFill>
                <a:latin typeface="Comic Sans MS" panose="030F0702030302020204" pitchFamily="66" charset="0"/>
              </a:rPr>
              <a:t>2</a:t>
            </a:r>
            <a:endParaRPr lang="en-GB" sz="1200" baseline="30000" dirty="0">
              <a:solidFill>
                <a:srgbClr val="FF0000"/>
              </a:solidFill>
              <a:latin typeface="Comic Sans MS" panose="030F0702030302020204" pitchFamily="66" charset="0"/>
            </a:endParaRPr>
          </a:p>
        </p:txBody>
      </p:sp>
      <p:sp>
        <p:nvSpPr>
          <p:cNvPr id="62" name="Arc 61"/>
          <p:cNvSpPr/>
          <p:nvPr/>
        </p:nvSpPr>
        <p:spPr>
          <a:xfrm>
            <a:off x="5791200" y="5029200"/>
            <a:ext cx="457200" cy="533400"/>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3" name="Arc 62"/>
          <p:cNvSpPr/>
          <p:nvPr/>
        </p:nvSpPr>
        <p:spPr>
          <a:xfrm>
            <a:off x="5791200" y="5562600"/>
            <a:ext cx="457200" cy="533400"/>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4" name="TextBox 63"/>
          <p:cNvSpPr txBox="1"/>
          <p:nvPr/>
        </p:nvSpPr>
        <p:spPr>
          <a:xfrm>
            <a:off x="6172200" y="5105400"/>
            <a:ext cx="1219200"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Sub in values</a:t>
            </a:r>
            <a:endParaRPr lang="en-GB" sz="1200" baseline="30000" dirty="0">
              <a:solidFill>
                <a:srgbClr val="FF0000"/>
              </a:solidFill>
              <a:latin typeface="Comic Sans MS" panose="030F0702030302020204" pitchFamily="66" charset="0"/>
            </a:endParaRPr>
          </a:p>
        </p:txBody>
      </p:sp>
      <p:sp>
        <p:nvSpPr>
          <p:cNvPr id="66" name="TextBox 65"/>
          <p:cNvSpPr txBox="1"/>
          <p:nvPr/>
        </p:nvSpPr>
        <p:spPr>
          <a:xfrm>
            <a:off x="6172200" y="5715000"/>
            <a:ext cx="1143000"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Calculate</a:t>
            </a:r>
            <a:endParaRPr lang="en-GB" sz="1200" baseline="30000" dirty="0">
              <a:solidFill>
                <a:srgbClr val="FF0000"/>
              </a:solidFill>
              <a:latin typeface="Comic Sans MS" panose="030F0702030302020204" pitchFamily="66" charset="0"/>
            </a:endParaRPr>
          </a:p>
        </p:txBody>
      </p:sp>
      <p:sp>
        <p:nvSpPr>
          <p:cNvPr id="17" name="Oval 16"/>
          <p:cNvSpPr/>
          <p:nvPr/>
        </p:nvSpPr>
        <p:spPr>
          <a:xfrm>
            <a:off x="7643750" y="2284021"/>
            <a:ext cx="190536" cy="20324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p:cNvSpPr/>
          <p:nvPr/>
        </p:nvSpPr>
        <p:spPr>
          <a:xfrm>
            <a:off x="4857008" y="4417621"/>
            <a:ext cx="166254" cy="190005"/>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p:cNvSpPr/>
          <p:nvPr/>
        </p:nvSpPr>
        <p:spPr>
          <a:xfrm>
            <a:off x="4843153" y="4904510"/>
            <a:ext cx="346363" cy="249382"/>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2403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blinds(horizontal)">
                                      <p:cBhvr>
                                        <p:cTn id="13" dur="500"/>
                                        <p:tgtEl>
                                          <p:spTgt spid="58"/>
                                        </p:tgtEl>
                                      </p:cBhvr>
                                    </p:animEffect>
                                  </p:childTnLst>
                                </p:cTn>
                              </p:par>
                              <p:par>
                                <p:cTn id="14" presetID="3" presetClass="entr" presetSubtype="1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par>
                                <p:cTn id="17" presetID="3" presetClass="entr" presetSubtype="1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linds(horizontal)">
                                      <p:cBhvr>
                                        <p:cTn id="19" dur="500"/>
                                        <p:tgtEl>
                                          <p:spTgt spid="13"/>
                                        </p:tgtEl>
                                      </p:cBhvr>
                                    </p:animEffect>
                                  </p:childTnLst>
                                </p:cTn>
                              </p:par>
                              <p:par>
                                <p:cTn id="20" presetID="3" presetClass="entr" presetSubtype="1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linds(horizontal)">
                                      <p:cBhvr>
                                        <p:cTn id="22" dur="500"/>
                                        <p:tgtEl>
                                          <p:spTgt spid="24"/>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linds(horizontal)">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animEffect transition="in" filter="blinds(horizontal)">
                                      <p:cBhvr>
                                        <p:cTn id="30" dur="500"/>
                                        <p:tgtEl>
                                          <p:spTgt spid="6">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blinds(horizontal)">
                                      <p:cBhvr>
                                        <p:cTn id="35" dur="500"/>
                                        <p:tgtEl>
                                          <p:spTgt spid="45"/>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blinds(horizontal)">
                                      <p:cBhvr>
                                        <p:cTn id="38" dur="500"/>
                                        <p:tgtEl>
                                          <p:spTgt spid="53"/>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blinds(horizontal)">
                                      <p:cBhvr>
                                        <p:cTn id="43" dur="500"/>
                                        <p:tgtEl>
                                          <p:spTgt spid="48"/>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blinds(horizontal)">
                                      <p:cBhvr>
                                        <p:cTn id="46" dur="500"/>
                                        <p:tgtEl>
                                          <p:spTgt spid="38"/>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blinds(horizontal)">
                                      <p:cBhvr>
                                        <p:cTn id="51" dur="500"/>
                                        <p:tgtEl>
                                          <p:spTgt spid="46"/>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60"/>
                                        </p:tgtEl>
                                        <p:attrNameLst>
                                          <p:attrName>style.visibility</p:attrName>
                                        </p:attrNameLst>
                                      </p:cBhvr>
                                      <p:to>
                                        <p:strVal val="visible"/>
                                      </p:to>
                                    </p:set>
                                    <p:animEffect transition="in" filter="blinds(horizontal)">
                                      <p:cBhvr>
                                        <p:cTn id="56" dur="500"/>
                                        <p:tgtEl>
                                          <p:spTgt spid="60"/>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blinds(horizontal)">
                                      <p:cBhvr>
                                        <p:cTn id="61" dur="500"/>
                                        <p:tgtEl>
                                          <p:spTgt spid="61"/>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55"/>
                                        </p:tgtEl>
                                        <p:attrNameLst>
                                          <p:attrName>style.visibility</p:attrName>
                                        </p:attrNameLst>
                                      </p:cBhvr>
                                      <p:to>
                                        <p:strVal val="visible"/>
                                      </p:to>
                                    </p:set>
                                    <p:animEffect transition="in" filter="blinds(horizontal)">
                                      <p:cBhvr>
                                        <p:cTn id="66" dur="500"/>
                                        <p:tgtEl>
                                          <p:spTgt spid="55"/>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78"/>
                                        </p:tgtEl>
                                        <p:attrNameLst>
                                          <p:attrName>fillcolor</p:attrName>
                                        </p:attrNameLst>
                                      </p:cBhvr>
                                      <p:to>
                                        <a:srgbClr val="66CCFF"/>
                                      </p:to>
                                    </p:animClr>
                                    <p:set>
                                      <p:cBhvr>
                                        <p:cTn id="71" dur="500" fill="hold"/>
                                        <p:tgtEl>
                                          <p:spTgt spid="78"/>
                                        </p:tgtEl>
                                        <p:attrNameLst>
                                          <p:attrName>fill.type</p:attrName>
                                        </p:attrNameLst>
                                      </p:cBhvr>
                                      <p:to>
                                        <p:strVal val="solid"/>
                                      </p:to>
                                    </p:set>
                                    <p:set>
                                      <p:cBhvr>
                                        <p:cTn id="72" dur="500" fill="hold"/>
                                        <p:tgtEl>
                                          <p:spTgt spid="78"/>
                                        </p:tgtEl>
                                        <p:attrNameLst>
                                          <p:attrName>fill.on</p:attrName>
                                        </p:attrNameLst>
                                      </p:cBhvr>
                                      <p:to>
                                        <p:strVal val="true"/>
                                      </p:to>
                                    </p:se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blinds(horizontal)">
                                      <p:cBhvr>
                                        <p:cTn id="77" dur="500"/>
                                        <p:tgtEl>
                                          <p:spTgt spid="69"/>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blinds(horizontal)">
                                      <p:cBhvr>
                                        <p:cTn id="82" dur="500"/>
                                        <p:tgtEl>
                                          <p:spTgt spid="71"/>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xit" presetSubtype="10" fill="hold" grpId="1" nodeType="clickEffect">
                                  <p:stCondLst>
                                    <p:cond delay="0"/>
                                  </p:stCondLst>
                                  <p:childTnLst>
                                    <p:animEffect transition="out" filter="blinds(horizontal)">
                                      <p:cBhvr>
                                        <p:cTn id="86" dur="500"/>
                                        <p:tgtEl>
                                          <p:spTgt spid="69"/>
                                        </p:tgtEl>
                                      </p:cBhvr>
                                    </p:animEffect>
                                    <p:set>
                                      <p:cBhvr>
                                        <p:cTn id="87" dur="1" fill="hold">
                                          <p:stCondLst>
                                            <p:cond delay="499"/>
                                          </p:stCondLst>
                                        </p:cTn>
                                        <p:tgtEl>
                                          <p:spTgt spid="69"/>
                                        </p:tgtEl>
                                        <p:attrNameLst>
                                          <p:attrName>style.visibility</p:attrName>
                                        </p:attrNameLst>
                                      </p:cBhvr>
                                      <p:to>
                                        <p:strVal val="hidden"/>
                                      </p:to>
                                    </p:set>
                                  </p:childTnLst>
                                </p:cTn>
                              </p:par>
                              <p:par>
                                <p:cTn id="88" presetID="3" presetClass="exit" presetSubtype="10" fill="hold" grpId="1" nodeType="withEffect">
                                  <p:stCondLst>
                                    <p:cond delay="0"/>
                                  </p:stCondLst>
                                  <p:childTnLst>
                                    <p:animEffect transition="out" filter="blinds(horizontal)">
                                      <p:cBhvr>
                                        <p:cTn id="89" dur="500"/>
                                        <p:tgtEl>
                                          <p:spTgt spid="71"/>
                                        </p:tgtEl>
                                      </p:cBhvr>
                                    </p:animEffect>
                                    <p:set>
                                      <p:cBhvr>
                                        <p:cTn id="90" dur="1" fill="hold">
                                          <p:stCondLst>
                                            <p:cond delay="499"/>
                                          </p:stCondLst>
                                        </p:cTn>
                                        <p:tgtEl>
                                          <p:spTgt spid="71"/>
                                        </p:tgtEl>
                                        <p:attrNameLst>
                                          <p:attrName>style.visibility</p:attrName>
                                        </p:attrNameLst>
                                      </p:cBhvr>
                                      <p:to>
                                        <p:strVal val="hidden"/>
                                      </p:to>
                                    </p:set>
                                  </p:childTnLst>
                                </p:cTn>
                              </p:par>
                              <p:par>
                                <p:cTn id="91" presetID="1" presetClass="emph" presetSubtype="2" fill="hold" nodeType="withEffect">
                                  <p:stCondLst>
                                    <p:cond delay="0"/>
                                  </p:stCondLst>
                                  <p:childTnLst>
                                    <p:animClr clrSpc="rgb" dir="cw">
                                      <p:cBhvr>
                                        <p:cTn id="92" dur="500" fill="hold"/>
                                        <p:tgtEl>
                                          <p:spTgt spid="78"/>
                                        </p:tgtEl>
                                        <p:attrNameLst>
                                          <p:attrName>fillcolor</p:attrName>
                                        </p:attrNameLst>
                                      </p:cBhvr>
                                      <p:to>
                                        <a:schemeClr val="bg1"/>
                                      </p:to>
                                    </p:animClr>
                                    <p:set>
                                      <p:cBhvr>
                                        <p:cTn id="93" dur="500" fill="hold"/>
                                        <p:tgtEl>
                                          <p:spTgt spid="78"/>
                                        </p:tgtEl>
                                        <p:attrNameLst>
                                          <p:attrName>fill.type</p:attrName>
                                        </p:attrNameLst>
                                      </p:cBhvr>
                                      <p:to>
                                        <p:strVal val="solid"/>
                                      </p:to>
                                    </p:set>
                                    <p:set>
                                      <p:cBhvr>
                                        <p:cTn id="94" dur="500" fill="hold"/>
                                        <p:tgtEl>
                                          <p:spTgt spid="78"/>
                                        </p:tgtEl>
                                        <p:attrNameLst>
                                          <p:attrName>fill.on</p:attrName>
                                        </p:attrNameLst>
                                      </p:cBhvr>
                                      <p:to>
                                        <p:strVal val="true"/>
                                      </p:to>
                                    </p:set>
                                  </p:childTnLst>
                                </p:cTn>
                              </p:par>
                            </p:childTnLst>
                          </p:cTn>
                        </p:par>
                      </p:childTnLst>
                    </p:cTn>
                  </p:par>
                  <p:par>
                    <p:cTn id="95" fill="hold">
                      <p:stCondLst>
                        <p:cond delay="indefinite"/>
                      </p:stCondLst>
                      <p:childTnLst>
                        <p:par>
                          <p:cTn id="96" fill="hold">
                            <p:stCondLst>
                              <p:cond delay="0"/>
                            </p:stCondLst>
                            <p:childTnLst>
                              <p:par>
                                <p:cTn id="97" presetID="3" presetClass="entr" presetSubtype="10" fill="hold" grpId="0" nodeType="clickEffect">
                                  <p:stCondLst>
                                    <p:cond delay="0"/>
                                  </p:stCondLst>
                                  <p:childTnLst>
                                    <p:set>
                                      <p:cBhvr>
                                        <p:cTn id="98" dur="1" fill="hold">
                                          <p:stCondLst>
                                            <p:cond delay="0"/>
                                          </p:stCondLst>
                                        </p:cTn>
                                        <p:tgtEl>
                                          <p:spTgt spid="62"/>
                                        </p:tgtEl>
                                        <p:attrNameLst>
                                          <p:attrName>style.visibility</p:attrName>
                                        </p:attrNameLst>
                                      </p:cBhvr>
                                      <p:to>
                                        <p:strVal val="visible"/>
                                      </p:to>
                                    </p:set>
                                    <p:animEffect transition="in" filter="blinds(horizontal)">
                                      <p:cBhvr>
                                        <p:cTn id="99" dur="500"/>
                                        <p:tgtEl>
                                          <p:spTgt spid="62"/>
                                        </p:tgtEl>
                                      </p:cBhvr>
                                    </p:animEffect>
                                  </p:childTnLst>
                                </p:cTn>
                              </p:par>
                            </p:childTnLst>
                          </p:cTn>
                        </p:par>
                      </p:childTnLst>
                    </p:cTn>
                  </p:par>
                  <p:par>
                    <p:cTn id="100" fill="hold">
                      <p:stCondLst>
                        <p:cond delay="indefinite"/>
                      </p:stCondLst>
                      <p:childTnLst>
                        <p:par>
                          <p:cTn id="101" fill="hold">
                            <p:stCondLst>
                              <p:cond delay="0"/>
                            </p:stCondLst>
                            <p:childTnLst>
                              <p:par>
                                <p:cTn id="102" presetID="3" presetClass="entr" presetSubtype="10" fill="hold" grpId="0" nodeType="clickEffect">
                                  <p:stCondLst>
                                    <p:cond delay="0"/>
                                  </p:stCondLst>
                                  <p:childTnLst>
                                    <p:set>
                                      <p:cBhvr>
                                        <p:cTn id="103" dur="1" fill="hold">
                                          <p:stCondLst>
                                            <p:cond delay="0"/>
                                          </p:stCondLst>
                                        </p:cTn>
                                        <p:tgtEl>
                                          <p:spTgt spid="64"/>
                                        </p:tgtEl>
                                        <p:attrNameLst>
                                          <p:attrName>style.visibility</p:attrName>
                                        </p:attrNameLst>
                                      </p:cBhvr>
                                      <p:to>
                                        <p:strVal val="visible"/>
                                      </p:to>
                                    </p:set>
                                    <p:animEffect transition="in" filter="blinds(horizontal)">
                                      <p:cBhvr>
                                        <p:cTn id="104" dur="500"/>
                                        <p:tgtEl>
                                          <p:spTgt spid="64"/>
                                        </p:tgtEl>
                                      </p:cBhvr>
                                    </p:animEffect>
                                  </p:childTnLst>
                                </p:cTn>
                              </p:par>
                            </p:childTnLst>
                          </p:cTn>
                        </p:par>
                      </p:childTnLst>
                    </p:cTn>
                  </p:par>
                  <p:par>
                    <p:cTn id="105" fill="hold">
                      <p:stCondLst>
                        <p:cond delay="indefinite"/>
                      </p:stCondLst>
                      <p:childTnLst>
                        <p:par>
                          <p:cTn id="106" fill="hold">
                            <p:stCondLst>
                              <p:cond delay="0"/>
                            </p:stCondLst>
                            <p:childTnLst>
                              <p:par>
                                <p:cTn id="107" presetID="3" presetClass="entr" presetSubtype="10" fill="hold" grpId="0" nodeType="clickEffect">
                                  <p:stCondLst>
                                    <p:cond delay="0"/>
                                  </p:stCondLst>
                                  <p:childTnLst>
                                    <p:set>
                                      <p:cBhvr>
                                        <p:cTn id="108" dur="1" fill="hold">
                                          <p:stCondLst>
                                            <p:cond delay="0"/>
                                          </p:stCondLst>
                                        </p:cTn>
                                        <p:tgtEl>
                                          <p:spTgt spid="56"/>
                                        </p:tgtEl>
                                        <p:attrNameLst>
                                          <p:attrName>style.visibility</p:attrName>
                                        </p:attrNameLst>
                                      </p:cBhvr>
                                      <p:to>
                                        <p:strVal val="visible"/>
                                      </p:to>
                                    </p:set>
                                    <p:animEffect transition="in" filter="blinds(horizontal)">
                                      <p:cBhvr>
                                        <p:cTn id="109" dur="500"/>
                                        <p:tgtEl>
                                          <p:spTgt spid="56"/>
                                        </p:tgtEl>
                                      </p:cBhvr>
                                    </p:animEffect>
                                  </p:childTnLst>
                                </p:cTn>
                              </p:par>
                            </p:childTnLst>
                          </p:cTn>
                        </p:par>
                      </p:childTnLst>
                    </p:cTn>
                  </p:par>
                  <p:par>
                    <p:cTn id="110" fill="hold">
                      <p:stCondLst>
                        <p:cond delay="indefinite"/>
                      </p:stCondLst>
                      <p:childTnLst>
                        <p:par>
                          <p:cTn id="111" fill="hold">
                            <p:stCondLst>
                              <p:cond delay="0"/>
                            </p:stCondLst>
                            <p:childTnLst>
                              <p:par>
                                <p:cTn id="112" presetID="3" presetClass="entr" presetSubtype="10" fill="hold" grpId="0" nodeType="clickEffect">
                                  <p:stCondLst>
                                    <p:cond delay="0"/>
                                  </p:stCondLst>
                                  <p:childTnLst>
                                    <p:set>
                                      <p:cBhvr>
                                        <p:cTn id="113" dur="1" fill="hold">
                                          <p:stCondLst>
                                            <p:cond delay="0"/>
                                          </p:stCondLst>
                                        </p:cTn>
                                        <p:tgtEl>
                                          <p:spTgt spid="63"/>
                                        </p:tgtEl>
                                        <p:attrNameLst>
                                          <p:attrName>style.visibility</p:attrName>
                                        </p:attrNameLst>
                                      </p:cBhvr>
                                      <p:to>
                                        <p:strVal val="visible"/>
                                      </p:to>
                                    </p:set>
                                    <p:animEffect transition="in" filter="blinds(horizontal)">
                                      <p:cBhvr>
                                        <p:cTn id="114" dur="500"/>
                                        <p:tgtEl>
                                          <p:spTgt spid="63"/>
                                        </p:tgtEl>
                                      </p:cBhvr>
                                    </p:animEffect>
                                  </p:childTnLst>
                                </p:cTn>
                              </p:par>
                            </p:childTnLst>
                          </p:cTn>
                        </p:par>
                      </p:childTnLst>
                    </p:cTn>
                  </p:par>
                  <p:par>
                    <p:cTn id="115" fill="hold">
                      <p:stCondLst>
                        <p:cond delay="indefinite"/>
                      </p:stCondLst>
                      <p:childTnLst>
                        <p:par>
                          <p:cTn id="116" fill="hold">
                            <p:stCondLst>
                              <p:cond delay="0"/>
                            </p:stCondLst>
                            <p:childTnLst>
                              <p:par>
                                <p:cTn id="117" presetID="3" presetClass="entr" presetSubtype="10" fill="hold" grpId="0" nodeType="clickEffect">
                                  <p:stCondLst>
                                    <p:cond delay="0"/>
                                  </p:stCondLst>
                                  <p:childTnLst>
                                    <p:set>
                                      <p:cBhvr>
                                        <p:cTn id="118" dur="1" fill="hold">
                                          <p:stCondLst>
                                            <p:cond delay="0"/>
                                          </p:stCondLst>
                                        </p:cTn>
                                        <p:tgtEl>
                                          <p:spTgt spid="66"/>
                                        </p:tgtEl>
                                        <p:attrNameLst>
                                          <p:attrName>style.visibility</p:attrName>
                                        </p:attrNameLst>
                                      </p:cBhvr>
                                      <p:to>
                                        <p:strVal val="visible"/>
                                      </p:to>
                                    </p:set>
                                    <p:animEffect transition="in" filter="blinds(horizontal)">
                                      <p:cBhvr>
                                        <p:cTn id="119" dur="500"/>
                                        <p:tgtEl>
                                          <p:spTgt spid="66"/>
                                        </p:tgtEl>
                                      </p:cBhvr>
                                    </p:animEffect>
                                  </p:childTnLst>
                                </p:cTn>
                              </p:par>
                            </p:childTnLst>
                          </p:cTn>
                        </p:par>
                      </p:childTnLst>
                    </p:cTn>
                  </p:par>
                  <p:par>
                    <p:cTn id="120" fill="hold">
                      <p:stCondLst>
                        <p:cond delay="indefinite"/>
                      </p:stCondLst>
                      <p:childTnLst>
                        <p:par>
                          <p:cTn id="121" fill="hold">
                            <p:stCondLst>
                              <p:cond delay="0"/>
                            </p:stCondLst>
                            <p:childTnLst>
                              <p:par>
                                <p:cTn id="122" presetID="3" presetClass="entr" presetSubtype="10" fill="hold" grpId="0" nodeType="clickEffect">
                                  <p:stCondLst>
                                    <p:cond delay="0"/>
                                  </p:stCondLst>
                                  <p:childTnLst>
                                    <p:set>
                                      <p:cBhvr>
                                        <p:cTn id="123" dur="1" fill="hold">
                                          <p:stCondLst>
                                            <p:cond delay="0"/>
                                          </p:stCondLst>
                                        </p:cTn>
                                        <p:tgtEl>
                                          <p:spTgt spid="59"/>
                                        </p:tgtEl>
                                        <p:attrNameLst>
                                          <p:attrName>style.visibility</p:attrName>
                                        </p:attrNameLst>
                                      </p:cBhvr>
                                      <p:to>
                                        <p:strVal val="visible"/>
                                      </p:to>
                                    </p:set>
                                    <p:animEffect transition="in" filter="blinds(horizontal)">
                                      <p:cBhvr>
                                        <p:cTn id="12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8" grpId="0"/>
      <p:bldP spid="53" grpId="0"/>
      <p:bldP spid="46" grpId="0"/>
      <p:bldP spid="55" grpId="0"/>
      <p:bldP spid="56" grpId="0"/>
      <p:bldP spid="58" grpId="0"/>
      <p:bldP spid="59" grpId="0"/>
      <p:bldP spid="60" grpId="0" animBg="1"/>
      <p:bldP spid="61" grpId="0"/>
      <p:bldP spid="62" grpId="0" animBg="1"/>
      <p:bldP spid="63" grpId="0" animBg="1"/>
      <p:bldP spid="64" grpId="0"/>
      <p:bldP spid="66" grpId="0"/>
      <p:bldP spid="17" grpId="0" animBg="1"/>
      <p:bldP spid="69" grpId="0" animBg="1"/>
      <p:bldP spid="69" grpId="1" animBg="1"/>
      <p:bldP spid="71" grpId="0" animBg="1"/>
      <p:bldP spid="71"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Motion in a Circle</a:t>
            </a:r>
            <a:endParaRPr lang="en-GB" dirty="0">
              <a:latin typeface="Comic Sans MS" pitchFamily="66" charset="0"/>
            </a:endParaRPr>
          </a:p>
        </p:txBody>
      </p:sp>
      <p:pic>
        <p:nvPicPr>
          <p:cNvPr id="5" name="Picture 6" descr="http://image.shutterstock.com/display_pic_with_logo/148216/107412005/stock-photo-sydney-luna-park-attraction-wheel-at-sunset-illuminated-with-lights-in-motion-segment-of-circle-10741200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950"/>
          <a:stretch/>
        </p:blipFill>
        <p:spPr bwMode="auto">
          <a:xfrm>
            <a:off x="7746066" y="152400"/>
            <a:ext cx="1170368" cy="1161871"/>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idx="1"/>
          </p:nvPr>
        </p:nvSpPr>
        <p:spPr>
          <a:xfrm>
            <a:off x="0" y="1600200"/>
            <a:ext cx="4087640" cy="4943475"/>
          </a:xfrm>
        </p:spPr>
        <p:txBody>
          <a:bodyPr>
            <a:normAutofit/>
          </a:bodyPr>
          <a:lstStyle/>
          <a:p>
            <a:pPr marL="0" indent="0" algn="ctr">
              <a:buNone/>
            </a:pPr>
            <a:r>
              <a:rPr lang="en-GB" sz="1400" b="1" dirty="0" smtClean="0">
                <a:latin typeface="Comic Sans MS" pitchFamily="66" charset="0"/>
              </a:rPr>
              <a:t>You can calculate the acceleration of an object moving on a horizontal circular path</a:t>
            </a:r>
            <a:endParaRPr lang="en-GB" sz="1400" dirty="0" smtClean="0">
              <a:latin typeface="Comic Sans MS" pitchFamily="66" charset="0"/>
            </a:endParaRPr>
          </a:p>
          <a:p>
            <a:pPr marL="0" indent="0" algn="ctr">
              <a:buNone/>
            </a:pPr>
            <a:endParaRPr lang="en-US" sz="1400" b="1" dirty="0">
              <a:latin typeface="Comic Sans MS" pitchFamily="66" charset="0"/>
            </a:endParaRPr>
          </a:p>
          <a:p>
            <a:pPr marL="0" indent="0" algn="ctr">
              <a:buNone/>
            </a:pPr>
            <a:r>
              <a:rPr lang="en-US" sz="1400" dirty="0" smtClean="0">
                <a:latin typeface="Comic Sans MS" pitchFamily="66" charset="0"/>
              </a:rPr>
              <a:t>A smooth wire is formed into a circle of radius 15cm. A bead of mass 50g is threaded onto the wire. The wire is horizontal and the bead is made to move along it with a constant speed of </a:t>
            </a:r>
            <a:r>
              <a:rPr lang="en-US" sz="1400" dirty="0" smtClean="0">
                <a:latin typeface="Comic Sans MS" pitchFamily="66" charset="0"/>
              </a:rPr>
              <a:t>20cm s</a:t>
            </a:r>
            <a:r>
              <a:rPr lang="en-US" sz="1400" baseline="30000" dirty="0" smtClean="0">
                <a:latin typeface="Comic Sans MS" pitchFamily="66" charset="0"/>
              </a:rPr>
              <a:t>-1</a:t>
            </a:r>
            <a:r>
              <a:rPr lang="en-US" sz="1400" dirty="0" smtClean="0">
                <a:latin typeface="Comic Sans MS" pitchFamily="66" charset="0"/>
              </a:rPr>
              <a:t>. </a:t>
            </a:r>
            <a:endParaRPr lang="en-US" sz="1400" dirty="0" smtClean="0">
              <a:latin typeface="Comic Sans MS" pitchFamily="66" charset="0"/>
            </a:endParaRPr>
          </a:p>
          <a:p>
            <a:pPr marL="0" indent="0" algn="ctr">
              <a:buNone/>
            </a:pPr>
            <a:r>
              <a:rPr lang="en-US" sz="1400" dirty="0" smtClean="0">
                <a:latin typeface="Comic Sans MS" pitchFamily="66" charset="0"/>
              </a:rPr>
              <a:t>Find </a:t>
            </a:r>
            <a:r>
              <a:rPr lang="en-US" sz="1400" dirty="0" smtClean="0">
                <a:latin typeface="Comic Sans MS" pitchFamily="66" charset="0"/>
              </a:rPr>
              <a:t>the horizontal component of the force on the bead due to the wire.</a:t>
            </a:r>
          </a:p>
          <a:p>
            <a:pPr marL="0" indent="0" algn="ctr">
              <a:buNone/>
            </a:pPr>
            <a:endParaRPr lang="en-US" sz="1400" dirty="0">
              <a:latin typeface="Comic Sans MS" pitchFamily="66" charset="0"/>
              <a:sym typeface="Wingdings" panose="05000000000000000000" pitchFamily="2" charset="2"/>
            </a:endParaRPr>
          </a:p>
          <a:p>
            <a:pPr algn="ctr">
              <a:buFont typeface="Wingdings"/>
              <a:buChar char="à"/>
            </a:pPr>
            <a:r>
              <a:rPr lang="en-US" sz="1400" dirty="0" smtClean="0">
                <a:latin typeface="Comic Sans MS" pitchFamily="66" charset="0"/>
                <a:sym typeface="Wingdings" panose="05000000000000000000" pitchFamily="2" charset="2"/>
              </a:rPr>
              <a:t>Sometimes to deal with a question, it helps to draw an overhead view as well as a side view (this question isn’t as necessary, but just to give you the idea…)</a:t>
            </a:r>
          </a:p>
          <a:p>
            <a:pPr algn="ctr">
              <a:buFont typeface="Wingdings"/>
              <a:buChar char="à"/>
            </a:pPr>
            <a:endParaRPr lang="en-US" sz="1400" dirty="0">
              <a:latin typeface="Comic Sans MS" pitchFamily="66" charset="0"/>
              <a:sym typeface="Wingdings" panose="05000000000000000000" pitchFamily="2" charset="2"/>
            </a:endParaRPr>
          </a:p>
          <a:p>
            <a:pPr algn="ctr">
              <a:buFont typeface="Wingdings"/>
              <a:buChar char="à"/>
            </a:pPr>
            <a:r>
              <a:rPr lang="en-US" sz="1400" dirty="0" smtClean="0">
                <a:latin typeface="Comic Sans MS" pitchFamily="66" charset="0"/>
                <a:sym typeface="Wingdings" panose="05000000000000000000" pitchFamily="2" charset="2"/>
              </a:rPr>
              <a:t>Resolve forces towards the </a:t>
            </a:r>
            <a:r>
              <a:rPr lang="en-US" sz="1400" dirty="0" err="1" smtClean="0">
                <a:latin typeface="Comic Sans MS" pitchFamily="66" charset="0"/>
                <a:sym typeface="Wingdings" panose="05000000000000000000" pitchFamily="2" charset="2"/>
              </a:rPr>
              <a:t>centre</a:t>
            </a:r>
            <a:r>
              <a:rPr lang="en-US" sz="1400" dirty="0" smtClean="0">
                <a:latin typeface="Comic Sans MS" pitchFamily="66" charset="0"/>
                <a:sym typeface="Wingdings" panose="05000000000000000000" pitchFamily="2" charset="2"/>
              </a:rPr>
              <a:t>…</a:t>
            </a:r>
          </a:p>
        </p:txBody>
      </p:sp>
      <mc:AlternateContent xmlns:mc="http://schemas.openxmlformats.org/markup-compatibility/2006" xmlns:a14="http://schemas.microsoft.com/office/drawing/2010/main">
        <mc:Choice Requires="a14">
          <p:sp>
            <p:nvSpPr>
              <p:cNvPr id="65" name="TextBox 64"/>
              <p:cNvSpPr txBox="1"/>
              <p:nvPr/>
            </p:nvSpPr>
            <p:spPr>
              <a:xfrm>
                <a:off x="1088678" y="0"/>
                <a:ext cx="781817"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𝑣</m:t>
                      </m:r>
                      <m:r>
                        <a:rPr lang="en-US" sz="1400" b="0" i="1" smtClean="0">
                          <a:latin typeface="Cambria Math"/>
                        </a:rPr>
                        <m:t>=</m:t>
                      </m:r>
                      <m:r>
                        <a:rPr lang="en-US" sz="1400" b="0" i="1" smtClean="0">
                          <a:latin typeface="Cambria Math"/>
                        </a:rPr>
                        <m:t>𝑟</m:t>
                      </m:r>
                      <m:r>
                        <m:rPr>
                          <m:sty m:val="p"/>
                        </m:rPr>
                        <a:rPr lang="el-GR" sz="1400" b="0" i="1" smtClean="0">
                          <a:latin typeface="Cambria Math"/>
                        </a:rPr>
                        <m:t>ω</m:t>
                      </m:r>
                    </m:oMath>
                  </m:oMathPara>
                </a14:m>
                <a:endParaRPr lang="en-GB" sz="1400" dirty="0"/>
              </a:p>
            </p:txBody>
          </p:sp>
        </mc:Choice>
        <mc:Fallback xmlns="">
          <p:sp>
            <p:nvSpPr>
              <p:cNvPr id="65" name="TextBox 64"/>
              <p:cNvSpPr txBox="1">
                <a:spLocks noRot="1" noChangeAspect="1" noMove="1" noResize="1" noEditPoints="1" noAdjustHandles="1" noChangeArrowheads="1" noChangeShapeType="1" noTextEdit="1"/>
              </p:cNvSpPr>
              <p:nvPr/>
            </p:nvSpPr>
            <p:spPr>
              <a:xfrm>
                <a:off x="1088678" y="0"/>
                <a:ext cx="781817" cy="307777"/>
              </a:xfrm>
              <a:prstGeom prst="rect">
                <a:avLst/>
              </a:prstGeom>
              <a:blipFill rotWithShape="1">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0" y="0"/>
                <a:ext cx="1087670" cy="44300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1200" i="1" smtClean="0">
                          <a:latin typeface="Cambria Math"/>
                        </a:rPr>
                        <m:t>ω</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𝑟𝑎𝑑𝑖𝑎𝑛𝑠</m:t>
                          </m:r>
                        </m:num>
                        <m:den>
                          <m:r>
                            <a:rPr lang="en-US" sz="1200" b="0" i="1" smtClean="0">
                              <a:latin typeface="Cambria Math"/>
                            </a:rPr>
                            <m:t>𝑠𝑒𝑐𝑜𝑛𝑑𝑠</m:t>
                          </m:r>
                        </m:den>
                      </m:f>
                    </m:oMath>
                  </m:oMathPara>
                </a14:m>
                <a:endParaRPr lang="en-GB" sz="1200" dirty="0"/>
              </a:p>
            </p:txBody>
          </p:sp>
        </mc:Choice>
        <mc:Fallback xmlns="">
          <p:sp>
            <p:nvSpPr>
              <p:cNvPr id="67" name="TextBox 66"/>
              <p:cNvSpPr txBox="1">
                <a:spLocks noRot="1" noChangeAspect="1" noMove="1" noResize="1" noEditPoints="1" noAdjustHandles="1" noChangeArrowheads="1" noChangeShapeType="1" noTextEdit="1"/>
              </p:cNvSpPr>
              <p:nvPr/>
            </p:nvSpPr>
            <p:spPr>
              <a:xfrm>
                <a:off x="0" y="0"/>
                <a:ext cx="1087670" cy="443006"/>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0" name="TextBox 69"/>
              <p:cNvSpPr txBox="1"/>
              <p:nvPr/>
            </p:nvSpPr>
            <p:spPr>
              <a:xfrm>
                <a:off x="1877292" y="0"/>
                <a:ext cx="79451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𝑣</m:t>
                      </m:r>
                      <m:r>
                        <a:rPr lang="en-US" sz="1400" b="0" i="1" smtClean="0">
                          <a:latin typeface="Cambria Math"/>
                          <a:ea typeface="Cambria Math"/>
                        </a:rPr>
                        <m:t>𝜔</m:t>
                      </m:r>
                    </m:oMath>
                  </m:oMathPara>
                </a14:m>
                <a:endParaRPr lang="en-GB" sz="1400" dirty="0"/>
              </a:p>
            </p:txBody>
          </p:sp>
        </mc:Choice>
        <mc:Fallback xmlns="">
          <p:sp>
            <p:nvSpPr>
              <p:cNvPr id="70" name="TextBox 69"/>
              <p:cNvSpPr txBox="1">
                <a:spLocks noRot="1" noChangeAspect="1" noMove="1" noResize="1" noEditPoints="1" noAdjustHandles="1" noChangeArrowheads="1" noChangeShapeType="1" noTextEdit="1"/>
              </p:cNvSpPr>
              <p:nvPr/>
            </p:nvSpPr>
            <p:spPr>
              <a:xfrm>
                <a:off x="1877292" y="0"/>
                <a:ext cx="794513" cy="307777"/>
              </a:xfrm>
              <a:prstGeom prst="rect">
                <a:avLst/>
              </a:prstGeom>
              <a:blipFill rotWithShape="1">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8" name="TextBox 77"/>
              <p:cNvSpPr txBox="1"/>
              <p:nvPr/>
            </p:nvSpPr>
            <p:spPr>
              <a:xfrm>
                <a:off x="2670960" y="0"/>
                <a:ext cx="86844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𝑟</m:t>
                      </m:r>
                      <m:sSup>
                        <m:sSupPr>
                          <m:ctrlPr>
                            <a:rPr lang="en-US" sz="1400" b="0" i="1" smtClean="0">
                              <a:latin typeface="Cambria Math" panose="02040503050406030204" pitchFamily="18" charset="0"/>
                            </a:rPr>
                          </m:ctrlPr>
                        </m:sSupPr>
                        <m:e>
                          <m:r>
                            <a:rPr lang="en-US" sz="1400" b="0" i="1" smtClean="0">
                              <a:latin typeface="Cambria Math"/>
                              <a:ea typeface="Cambria Math"/>
                            </a:rPr>
                            <m:t>𝜔</m:t>
                          </m:r>
                        </m:e>
                        <m:sup>
                          <m:r>
                            <a:rPr lang="en-US" sz="1400" b="0" i="1" smtClean="0">
                              <a:latin typeface="Cambria Math"/>
                            </a:rPr>
                            <m:t>2</m:t>
                          </m:r>
                        </m:sup>
                      </m:sSup>
                    </m:oMath>
                  </m:oMathPara>
                </a14:m>
                <a:endParaRPr lang="en-GB" sz="1400" dirty="0"/>
              </a:p>
            </p:txBody>
          </p:sp>
        </mc:Choice>
        <mc:Fallback xmlns="">
          <p:sp>
            <p:nvSpPr>
              <p:cNvPr id="78" name="TextBox 77"/>
              <p:cNvSpPr txBox="1">
                <a:spLocks noRot="1" noChangeAspect="1" noMove="1" noResize="1" noEditPoints="1" noAdjustHandles="1" noChangeArrowheads="1" noChangeShapeType="1" noTextEdit="1"/>
              </p:cNvSpPr>
              <p:nvPr/>
            </p:nvSpPr>
            <p:spPr>
              <a:xfrm>
                <a:off x="2670960" y="0"/>
                <a:ext cx="868443" cy="307777"/>
              </a:xfrm>
              <a:prstGeom prst="rect">
                <a:avLst/>
              </a:prstGeom>
              <a:blipFill rotWithShape="1">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9" name="TextBox 78"/>
              <p:cNvSpPr txBox="1"/>
              <p:nvPr/>
            </p:nvSpPr>
            <p:spPr>
              <a:xfrm>
                <a:off x="3535879" y="0"/>
                <a:ext cx="753988" cy="52315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a:rPr>
                                <m:t>𝑣</m:t>
                              </m:r>
                            </m:e>
                            <m:sup>
                              <m:r>
                                <a:rPr lang="en-US" sz="1400" b="0" i="1" smtClean="0">
                                  <a:latin typeface="Cambria Math"/>
                                </a:rPr>
                                <m:t>2</m:t>
                              </m:r>
                            </m:sup>
                          </m:sSup>
                        </m:num>
                        <m:den>
                          <m:r>
                            <a:rPr lang="en-US" sz="1400" b="0" i="1" smtClean="0">
                              <a:latin typeface="Cambria Math"/>
                            </a:rPr>
                            <m:t>𝑟</m:t>
                          </m:r>
                        </m:den>
                      </m:f>
                    </m:oMath>
                  </m:oMathPara>
                </a14:m>
                <a:endParaRPr lang="en-GB" sz="1400" dirty="0"/>
              </a:p>
            </p:txBody>
          </p:sp>
        </mc:Choice>
        <mc:Fallback xmlns="">
          <p:sp>
            <p:nvSpPr>
              <p:cNvPr id="79" name="TextBox 78"/>
              <p:cNvSpPr txBox="1">
                <a:spLocks noRot="1" noChangeAspect="1" noMove="1" noResize="1" noEditPoints="1" noAdjustHandles="1" noChangeArrowheads="1" noChangeShapeType="1" noTextEdit="1"/>
              </p:cNvSpPr>
              <p:nvPr/>
            </p:nvSpPr>
            <p:spPr>
              <a:xfrm>
                <a:off x="3535879" y="0"/>
                <a:ext cx="753988" cy="523157"/>
              </a:xfrm>
              <a:prstGeom prst="rect">
                <a:avLst/>
              </a:prstGeom>
              <a:blipFill rotWithShape="1">
                <a:blip r:embed="rId7"/>
                <a:stretch>
                  <a:fillRect/>
                </a:stretch>
              </a:blipFill>
              <a:ln w="25400">
                <a:solidFill>
                  <a:schemeClr val="tx1"/>
                </a:solidFill>
              </a:ln>
            </p:spPr>
            <p:txBody>
              <a:bodyPr/>
              <a:lstStyle/>
              <a:p>
                <a:r>
                  <a:rPr lang="en-GB">
                    <a:noFill/>
                  </a:rPr>
                  <a:t> </a:t>
                </a:r>
              </a:p>
            </p:txBody>
          </p:sp>
        </mc:Fallback>
      </mc:AlternateContent>
      <p:sp>
        <p:nvSpPr>
          <p:cNvPr id="3" name="Oval 2"/>
          <p:cNvSpPr>
            <a:spLocks noChangeAspect="1"/>
          </p:cNvSpPr>
          <p:nvPr/>
        </p:nvSpPr>
        <p:spPr>
          <a:xfrm>
            <a:off x="4267200" y="2209800"/>
            <a:ext cx="1721922" cy="172192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4419600" y="1676400"/>
            <a:ext cx="1407758" cy="307777"/>
          </a:xfrm>
          <a:prstGeom prst="rect">
            <a:avLst/>
          </a:prstGeom>
          <a:noFill/>
        </p:spPr>
        <p:txBody>
          <a:bodyPr wrap="none" rtlCol="0">
            <a:spAutoFit/>
          </a:bodyPr>
          <a:lstStyle/>
          <a:p>
            <a:r>
              <a:rPr lang="en-US" sz="1400" u="sng" dirty="0" smtClean="0">
                <a:latin typeface="Comic Sans MS" panose="030F0702030302020204" pitchFamily="66" charset="0"/>
              </a:rPr>
              <a:t>Overhead view</a:t>
            </a:r>
            <a:endParaRPr lang="en-GB" sz="1400" u="sng" dirty="0">
              <a:latin typeface="Comic Sans MS" panose="030F0702030302020204" pitchFamily="66" charset="0"/>
            </a:endParaRPr>
          </a:p>
        </p:txBody>
      </p:sp>
      <p:sp>
        <p:nvSpPr>
          <p:cNvPr id="13" name="TextBox 12"/>
          <p:cNvSpPr txBox="1"/>
          <p:nvPr/>
        </p:nvSpPr>
        <p:spPr>
          <a:xfrm>
            <a:off x="7315200" y="1676400"/>
            <a:ext cx="973343" cy="307777"/>
          </a:xfrm>
          <a:prstGeom prst="rect">
            <a:avLst/>
          </a:prstGeom>
          <a:noFill/>
        </p:spPr>
        <p:txBody>
          <a:bodyPr wrap="none" rtlCol="0">
            <a:spAutoFit/>
          </a:bodyPr>
          <a:lstStyle/>
          <a:p>
            <a:r>
              <a:rPr lang="en-US" sz="1400" u="sng" dirty="0" smtClean="0">
                <a:latin typeface="Comic Sans MS" panose="030F0702030302020204" pitchFamily="66" charset="0"/>
              </a:rPr>
              <a:t>Side view</a:t>
            </a:r>
            <a:endParaRPr lang="en-GB" sz="1400" u="sng" dirty="0">
              <a:latin typeface="Comic Sans MS" panose="030F0702030302020204" pitchFamily="66" charset="0"/>
            </a:endParaRPr>
          </a:p>
        </p:txBody>
      </p:sp>
      <p:grpSp>
        <p:nvGrpSpPr>
          <p:cNvPr id="15" name="Group 14"/>
          <p:cNvGrpSpPr/>
          <p:nvPr/>
        </p:nvGrpSpPr>
        <p:grpSpPr>
          <a:xfrm>
            <a:off x="5041076" y="3007426"/>
            <a:ext cx="152400" cy="152400"/>
            <a:chOff x="4724400" y="4267200"/>
            <a:chExt cx="152400" cy="152400"/>
          </a:xfrm>
        </p:grpSpPr>
        <p:cxnSp>
          <p:nvCxnSpPr>
            <p:cNvPr id="16" name="Straight Connector 15"/>
            <p:cNvCxnSpPr/>
            <p:nvPr/>
          </p:nvCxnSpPr>
          <p:spPr>
            <a:xfrm>
              <a:off x="4724400" y="4267200"/>
              <a:ext cx="1524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724400" y="4267200"/>
              <a:ext cx="1524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 name="Straight Connector 8"/>
          <p:cNvCxnSpPr>
            <a:stCxn id="3" idx="7"/>
          </p:cNvCxnSpPr>
          <p:nvPr/>
        </p:nvCxnSpPr>
        <p:spPr>
          <a:xfrm>
            <a:off x="5736952" y="2461970"/>
            <a:ext cx="22580" cy="19810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3" idx="7"/>
          </p:cNvCxnSpPr>
          <p:nvPr/>
        </p:nvCxnSpPr>
        <p:spPr>
          <a:xfrm>
            <a:off x="5736952" y="2461970"/>
            <a:ext cx="165084" cy="7934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4" idx="2"/>
          </p:cNvCxnSpPr>
          <p:nvPr/>
        </p:nvCxnSpPr>
        <p:spPr>
          <a:xfrm flipH="1">
            <a:off x="5130140" y="3065813"/>
            <a:ext cx="800595" cy="21771"/>
          </a:xfrm>
          <a:prstGeom prst="line">
            <a:avLst/>
          </a:prstGeom>
          <a:ln w="19050">
            <a:solidFill>
              <a:schemeClr val="tx1"/>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5930735" y="2988623"/>
            <a:ext cx="128650" cy="15437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p:cNvSpPr txBox="1"/>
          <p:nvPr/>
        </p:nvSpPr>
        <p:spPr>
          <a:xfrm>
            <a:off x="5260769" y="2826327"/>
            <a:ext cx="601447" cy="276999"/>
          </a:xfrm>
          <a:prstGeom prst="rect">
            <a:avLst/>
          </a:prstGeom>
          <a:noFill/>
        </p:spPr>
        <p:txBody>
          <a:bodyPr wrap="none" rtlCol="0">
            <a:spAutoFit/>
          </a:bodyPr>
          <a:lstStyle/>
          <a:p>
            <a:r>
              <a:rPr lang="en-US" sz="1200" dirty="0" smtClean="0">
                <a:latin typeface="Comic Sans MS" panose="030F0702030302020204" pitchFamily="66" charset="0"/>
              </a:rPr>
              <a:t>0.15m</a:t>
            </a:r>
            <a:endParaRPr lang="en-GB" sz="1200" dirty="0">
              <a:latin typeface="Comic Sans MS" panose="030F0702030302020204" pitchFamily="66" charset="0"/>
            </a:endParaRPr>
          </a:p>
        </p:txBody>
      </p:sp>
      <p:sp>
        <p:nvSpPr>
          <p:cNvPr id="36" name="TextBox 35"/>
          <p:cNvSpPr txBox="1"/>
          <p:nvPr/>
        </p:nvSpPr>
        <p:spPr>
          <a:xfrm>
            <a:off x="5745679" y="2278082"/>
            <a:ext cx="697627" cy="276999"/>
          </a:xfrm>
          <a:prstGeom prst="rect">
            <a:avLst/>
          </a:prstGeom>
          <a:noFill/>
        </p:spPr>
        <p:txBody>
          <a:bodyPr wrap="none" rtlCol="0">
            <a:spAutoFit/>
          </a:bodyPr>
          <a:lstStyle/>
          <a:p>
            <a:r>
              <a:rPr lang="en-US" sz="1200" dirty="0" smtClean="0">
                <a:latin typeface="Comic Sans MS" panose="030F0702030302020204" pitchFamily="66" charset="0"/>
              </a:rPr>
              <a:t>0.2ms</a:t>
            </a:r>
            <a:r>
              <a:rPr lang="en-US" sz="1200" baseline="30000" dirty="0" smtClean="0">
                <a:latin typeface="Comic Sans MS" panose="030F0702030302020204" pitchFamily="66" charset="0"/>
              </a:rPr>
              <a:t>-1</a:t>
            </a:r>
          </a:p>
        </p:txBody>
      </p:sp>
      <p:cxnSp>
        <p:nvCxnSpPr>
          <p:cNvPr id="44" name="Straight Arrow Connector 43"/>
          <p:cNvCxnSpPr/>
          <p:nvPr/>
        </p:nvCxnSpPr>
        <p:spPr>
          <a:xfrm flipH="1">
            <a:off x="7010400" y="3048000"/>
            <a:ext cx="1143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8141525" y="3059876"/>
            <a:ext cx="0" cy="685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8141525" y="2374076"/>
            <a:ext cx="0" cy="685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8077200" y="2971800"/>
            <a:ext cx="128650" cy="15437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TextBox 54"/>
          <p:cNvSpPr txBox="1"/>
          <p:nvPr/>
        </p:nvSpPr>
        <p:spPr>
          <a:xfrm>
            <a:off x="7989125" y="2069276"/>
            <a:ext cx="280846" cy="276999"/>
          </a:xfrm>
          <a:prstGeom prst="rect">
            <a:avLst/>
          </a:prstGeom>
          <a:noFill/>
        </p:spPr>
        <p:txBody>
          <a:bodyPr wrap="none" rtlCol="0">
            <a:spAutoFit/>
          </a:bodyPr>
          <a:lstStyle/>
          <a:p>
            <a:r>
              <a:rPr lang="en-US" sz="1200" dirty="0" smtClean="0">
                <a:latin typeface="Comic Sans MS" panose="030F0702030302020204" pitchFamily="66" charset="0"/>
              </a:rPr>
              <a:t>R</a:t>
            </a:r>
            <a:endParaRPr lang="en-US" sz="1200" baseline="30000" dirty="0" smtClean="0">
              <a:latin typeface="Comic Sans MS" panose="030F0702030302020204" pitchFamily="66" charset="0"/>
            </a:endParaRPr>
          </a:p>
        </p:txBody>
      </p:sp>
      <p:sp>
        <p:nvSpPr>
          <p:cNvPr id="56" name="TextBox 55"/>
          <p:cNvSpPr txBox="1"/>
          <p:nvPr/>
        </p:nvSpPr>
        <p:spPr>
          <a:xfrm>
            <a:off x="7836725" y="3821876"/>
            <a:ext cx="588623" cy="276999"/>
          </a:xfrm>
          <a:prstGeom prst="rect">
            <a:avLst/>
          </a:prstGeom>
          <a:noFill/>
        </p:spPr>
        <p:txBody>
          <a:bodyPr wrap="none" rtlCol="0">
            <a:spAutoFit/>
          </a:bodyPr>
          <a:lstStyle/>
          <a:p>
            <a:r>
              <a:rPr lang="en-US" sz="1200" dirty="0" smtClean="0">
                <a:latin typeface="Comic Sans MS" panose="030F0702030302020204" pitchFamily="66" charset="0"/>
              </a:rPr>
              <a:t>0.05g</a:t>
            </a:r>
            <a:endParaRPr lang="en-US" sz="1200" baseline="30000" dirty="0" smtClean="0">
              <a:latin typeface="Comic Sans MS" panose="030F0702030302020204" pitchFamily="66" charset="0"/>
            </a:endParaRPr>
          </a:p>
        </p:txBody>
      </p:sp>
      <p:sp>
        <p:nvSpPr>
          <p:cNvPr id="57" name="TextBox 56"/>
          <p:cNvSpPr txBox="1"/>
          <p:nvPr/>
        </p:nvSpPr>
        <p:spPr>
          <a:xfrm>
            <a:off x="6781800" y="2895600"/>
            <a:ext cx="277640" cy="276999"/>
          </a:xfrm>
          <a:prstGeom prst="rect">
            <a:avLst/>
          </a:prstGeom>
          <a:noFill/>
        </p:spPr>
        <p:txBody>
          <a:bodyPr wrap="none" rtlCol="0">
            <a:spAutoFit/>
          </a:bodyPr>
          <a:lstStyle/>
          <a:p>
            <a:r>
              <a:rPr lang="en-US" sz="1200" dirty="0" smtClean="0">
                <a:latin typeface="Comic Sans MS" panose="030F0702030302020204" pitchFamily="66" charset="0"/>
              </a:rPr>
              <a:t>F</a:t>
            </a:r>
            <a:endParaRPr lang="en-US" sz="1200" baseline="-25000" dirty="0" smtClean="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9" name="TextBox 58"/>
              <p:cNvSpPr txBox="1"/>
              <p:nvPr/>
            </p:nvSpPr>
            <p:spPr>
              <a:xfrm>
                <a:off x="7391400" y="2286000"/>
                <a:ext cx="39562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200" i="1" smtClean="0">
                              <a:latin typeface="Cambria Math" panose="02040503050406030204" pitchFamily="18" charset="0"/>
                            </a:rPr>
                          </m:ctrlPr>
                        </m:fPr>
                        <m:num>
                          <m:sSup>
                            <m:sSupPr>
                              <m:ctrlPr>
                                <a:rPr lang="en-US" sz="1200" i="1" smtClean="0">
                                  <a:latin typeface="Cambria Math" panose="02040503050406030204" pitchFamily="18" charset="0"/>
                                </a:rPr>
                              </m:ctrlPr>
                            </m:sSupPr>
                            <m:e>
                              <m:r>
                                <a:rPr lang="en-US" sz="1200" b="0" i="1" smtClean="0">
                                  <a:latin typeface="Cambria Math"/>
                                </a:rPr>
                                <m:t>𝑣</m:t>
                              </m:r>
                            </m:e>
                            <m:sup>
                              <m:r>
                                <a:rPr lang="en-US" sz="1200" b="0" i="1" smtClean="0">
                                  <a:latin typeface="Cambria Math"/>
                                </a:rPr>
                                <m:t>2</m:t>
                              </m:r>
                            </m:sup>
                          </m:sSup>
                        </m:num>
                        <m:den>
                          <m:r>
                            <a:rPr lang="en-US" sz="1200" b="0" i="1" smtClean="0">
                              <a:latin typeface="Cambria Math"/>
                            </a:rPr>
                            <m:t>𝑟</m:t>
                          </m:r>
                        </m:den>
                      </m:f>
                    </m:oMath>
                  </m:oMathPara>
                </a14:m>
                <a:endParaRPr lang="en-US" sz="1200" dirty="0" smtClean="0">
                  <a:latin typeface="Comic Sans MS" panose="030F0702030302020204" pitchFamily="66" charset="0"/>
                </a:endParaRPr>
              </a:p>
            </p:txBody>
          </p:sp>
        </mc:Choice>
        <mc:Fallback xmlns="">
          <p:sp>
            <p:nvSpPr>
              <p:cNvPr id="59" name="TextBox 58"/>
              <p:cNvSpPr txBox="1">
                <a:spLocks noRot="1" noChangeAspect="1" noMove="1" noResize="1" noEditPoints="1" noAdjustHandles="1" noChangeArrowheads="1" noChangeShapeType="1" noTextEdit="1"/>
              </p:cNvSpPr>
              <p:nvPr/>
            </p:nvSpPr>
            <p:spPr>
              <a:xfrm>
                <a:off x="7391400" y="2286000"/>
                <a:ext cx="395621" cy="461665"/>
              </a:xfrm>
              <a:prstGeom prst="rect">
                <a:avLst/>
              </a:prstGeom>
              <a:blipFill rotWithShape="1">
                <a:blip r:embed="rId8"/>
                <a:stretch>
                  <a:fillRect/>
                </a:stretch>
              </a:blipFill>
            </p:spPr>
            <p:txBody>
              <a:bodyPr/>
              <a:lstStyle/>
              <a:p>
                <a:r>
                  <a:rPr lang="en-GB">
                    <a:noFill/>
                  </a:rPr>
                  <a:t> </a:t>
                </a:r>
              </a:p>
            </p:txBody>
          </p:sp>
        </mc:Fallback>
      </mc:AlternateContent>
      <p:grpSp>
        <p:nvGrpSpPr>
          <p:cNvPr id="52" name="Group 51"/>
          <p:cNvGrpSpPr/>
          <p:nvPr/>
        </p:nvGrpSpPr>
        <p:grpSpPr>
          <a:xfrm>
            <a:off x="7315200" y="2819400"/>
            <a:ext cx="457200" cy="0"/>
            <a:chOff x="6400800" y="5029200"/>
            <a:chExt cx="457200" cy="0"/>
          </a:xfrm>
        </p:grpSpPr>
        <p:cxnSp>
          <p:nvCxnSpPr>
            <p:cNvPr id="60" name="Straight Arrow Connector 59"/>
            <p:cNvCxnSpPr/>
            <p:nvPr/>
          </p:nvCxnSpPr>
          <p:spPr>
            <a:xfrm flipH="1">
              <a:off x="6400800" y="5029200"/>
              <a:ext cx="304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a:off x="6553200" y="5029200"/>
              <a:ext cx="304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53" name="TextBox 52"/>
              <p:cNvSpPr txBox="1"/>
              <p:nvPr/>
            </p:nvSpPr>
            <p:spPr>
              <a:xfrm>
                <a:off x="4343400" y="4191000"/>
                <a:ext cx="82958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𝐹</m:t>
                      </m:r>
                      <m:r>
                        <a:rPr lang="en-US" sz="1400" b="0" i="1" smtClean="0">
                          <a:latin typeface="Cambria Math"/>
                        </a:rPr>
                        <m:t>=</m:t>
                      </m:r>
                      <m:r>
                        <a:rPr lang="en-US" sz="1400" b="0" i="1" smtClean="0">
                          <a:latin typeface="Cambria Math"/>
                        </a:rPr>
                        <m:t>𝑚𝑎</m:t>
                      </m:r>
                    </m:oMath>
                  </m:oMathPara>
                </a14:m>
                <a:endParaRPr lang="en-GB" sz="1400" dirty="0"/>
              </a:p>
            </p:txBody>
          </p:sp>
        </mc:Choice>
        <mc:Fallback xmlns="">
          <p:sp>
            <p:nvSpPr>
              <p:cNvPr id="53" name="TextBox 52"/>
              <p:cNvSpPr txBox="1">
                <a:spLocks noRot="1" noChangeAspect="1" noMove="1" noResize="1" noEditPoints="1" noAdjustHandles="1" noChangeArrowheads="1" noChangeShapeType="1" noTextEdit="1"/>
              </p:cNvSpPr>
              <p:nvPr/>
            </p:nvSpPr>
            <p:spPr>
              <a:xfrm>
                <a:off x="4343400" y="4191000"/>
                <a:ext cx="829586" cy="307777"/>
              </a:xfrm>
              <a:prstGeom prst="rect">
                <a:avLst/>
              </a:prstGeom>
              <a:blipFill rotWithShape="1">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4343400" y="4648200"/>
                <a:ext cx="916918" cy="52315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𝐹</m:t>
                      </m:r>
                      <m:r>
                        <a:rPr lang="en-US" sz="1400" b="0" i="1" smtClean="0">
                          <a:latin typeface="Cambria Math"/>
                        </a:rPr>
                        <m:t>=</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a:rPr>
                                <m:t>𝑚𝑣</m:t>
                              </m:r>
                            </m:e>
                            <m:sup>
                              <m:r>
                                <a:rPr lang="en-US" sz="1400" b="0" i="1" smtClean="0">
                                  <a:latin typeface="Cambria Math"/>
                                </a:rPr>
                                <m:t>2</m:t>
                              </m:r>
                            </m:sup>
                          </m:sSup>
                        </m:num>
                        <m:den>
                          <m:r>
                            <a:rPr lang="en-US" sz="1400" b="0" i="1" smtClean="0">
                              <a:latin typeface="Cambria Math"/>
                            </a:rPr>
                            <m:t>𝑟</m:t>
                          </m:r>
                        </m:den>
                      </m:f>
                    </m:oMath>
                  </m:oMathPara>
                </a14:m>
                <a:endParaRPr lang="en-GB" sz="1400" dirty="0"/>
              </a:p>
            </p:txBody>
          </p:sp>
        </mc:Choice>
        <mc:Fallback xmlns="">
          <p:sp>
            <p:nvSpPr>
              <p:cNvPr id="66" name="TextBox 65"/>
              <p:cNvSpPr txBox="1">
                <a:spLocks noRot="1" noChangeAspect="1" noMove="1" noResize="1" noEditPoints="1" noAdjustHandles="1" noChangeArrowheads="1" noChangeShapeType="1" noTextEdit="1"/>
              </p:cNvSpPr>
              <p:nvPr/>
            </p:nvSpPr>
            <p:spPr>
              <a:xfrm>
                <a:off x="4343400" y="4648200"/>
                <a:ext cx="916918" cy="523157"/>
              </a:xfrm>
              <a:prstGeom prst="rect">
                <a:avLst/>
              </a:prstGeom>
              <a:blipFill rotWithShape="1">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4343400" y="5257800"/>
                <a:ext cx="1523559" cy="52315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𝐹</m:t>
                      </m:r>
                      <m:r>
                        <a:rPr lang="en-US" sz="1400" b="0" i="1" smtClean="0">
                          <a:latin typeface="Cambria Math"/>
                        </a:rPr>
                        <m:t>=</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a:rPr>
                                <m:t>(0.05)(0.2)</m:t>
                              </m:r>
                            </m:e>
                            <m:sup>
                              <m:r>
                                <a:rPr lang="en-US" sz="1400" b="0" i="1" smtClean="0">
                                  <a:latin typeface="Cambria Math"/>
                                </a:rPr>
                                <m:t>2</m:t>
                              </m:r>
                            </m:sup>
                          </m:sSup>
                        </m:num>
                        <m:den>
                          <m:r>
                            <a:rPr lang="en-US" sz="1400" b="0" i="1" smtClean="0">
                              <a:latin typeface="Cambria Math"/>
                            </a:rPr>
                            <m:t>0.15</m:t>
                          </m:r>
                        </m:den>
                      </m:f>
                    </m:oMath>
                  </m:oMathPara>
                </a14:m>
                <a:endParaRPr lang="en-GB" sz="1400" dirty="0"/>
              </a:p>
            </p:txBody>
          </p:sp>
        </mc:Choice>
        <mc:Fallback xmlns="">
          <p:sp>
            <p:nvSpPr>
              <p:cNvPr id="68" name="TextBox 67"/>
              <p:cNvSpPr txBox="1">
                <a:spLocks noRot="1" noChangeAspect="1" noMove="1" noResize="1" noEditPoints="1" noAdjustHandles="1" noChangeArrowheads="1" noChangeShapeType="1" noTextEdit="1"/>
              </p:cNvSpPr>
              <p:nvPr/>
            </p:nvSpPr>
            <p:spPr>
              <a:xfrm>
                <a:off x="4343400" y="5257800"/>
                <a:ext cx="1523559" cy="523157"/>
              </a:xfrm>
              <a:prstGeom prst="rect">
                <a:avLst/>
              </a:prstGeom>
              <a:blipFill rotWithShape="1">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9" name="TextBox 68"/>
              <p:cNvSpPr txBox="1"/>
              <p:nvPr/>
            </p:nvSpPr>
            <p:spPr>
              <a:xfrm>
                <a:off x="4343400" y="6019800"/>
                <a:ext cx="1145378"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𝐹</m:t>
                      </m:r>
                      <m:r>
                        <a:rPr lang="en-US" sz="1400" b="0" i="1" smtClean="0">
                          <a:latin typeface="Cambria Math"/>
                        </a:rPr>
                        <m:t>=0.013</m:t>
                      </m:r>
                      <m:r>
                        <a:rPr lang="en-US" sz="1400" b="0" i="1" smtClean="0">
                          <a:latin typeface="Cambria Math"/>
                        </a:rPr>
                        <m:t>𝑁</m:t>
                      </m:r>
                    </m:oMath>
                  </m:oMathPara>
                </a14:m>
                <a:endParaRPr lang="en-GB" sz="1400" dirty="0"/>
              </a:p>
            </p:txBody>
          </p:sp>
        </mc:Choice>
        <mc:Fallback xmlns="">
          <p:sp>
            <p:nvSpPr>
              <p:cNvPr id="69" name="TextBox 68"/>
              <p:cNvSpPr txBox="1">
                <a:spLocks noRot="1" noChangeAspect="1" noMove="1" noResize="1" noEditPoints="1" noAdjustHandles="1" noChangeArrowheads="1" noChangeShapeType="1" noTextEdit="1"/>
              </p:cNvSpPr>
              <p:nvPr/>
            </p:nvSpPr>
            <p:spPr>
              <a:xfrm>
                <a:off x="4343400" y="6019800"/>
                <a:ext cx="1145378" cy="307777"/>
              </a:xfrm>
              <a:prstGeom prst="rect">
                <a:avLst/>
              </a:prstGeom>
              <a:blipFill rotWithShape="1">
                <a:blip r:embed="rId12"/>
                <a:stretch>
                  <a:fillRect/>
                </a:stretch>
              </a:blipFill>
            </p:spPr>
            <p:txBody>
              <a:bodyPr/>
              <a:lstStyle/>
              <a:p>
                <a:r>
                  <a:rPr lang="en-GB">
                    <a:noFill/>
                  </a:rPr>
                  <a:t> </a:t>
                </a:r>
              </a:p>
            </p:txBody>
          </p:sp>
        </mc:Fallback>
      </mc:AlternateContent>
      <p:sp>
        <p:nvSpPr>
          <p:cNvPr id="71" name="Arc 70"/>
          <p:cNvSpPr/>
          <p:nvPr/>
        </p:nvSpPr>
        <p:spPr>
          <a:xfrm>
            <a:off x="5105400" y="4419600"/>
            <a:ext cx="457200" cy="533400"/>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2" name="TextBox 71"/>
          <p:cNvSpPr txBox="1"/>
          <p:nvPr/>
        </p:nvSpPr>
        <p:spPr>
          <a:xfrm>
            <a:off x="5943600" y="5791200"/>
            <a:ext cx="1143000"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Calculate</a:t>
            </a:r>
            <a:endParaRPr lang="en-GB" sz="1200" baseline="30000" dirty="0">
              <a:solidFill>
                <a:srgbClr val="FF0000"/>
              </a:solidFill>
              <a:latin typeface="Comic Sans MS" panose="030F0702030302020204" pitchFamily="66" charset="0"/>
            </a:endParaRPr>
          </a:p>
        </p:txBody>
      </p:sp>
      <p:sp>
        <p:nvSpPr>
          <p:cNvPr id="73" name="Arc 72"/>
          <p:cNvSpPr/>
          <p:nvPr/>
        </p:nvSpPr>
        <p:spPr>
          <a:xfrm>
            <a:off x="5638800" y="5029200"/>
            <a:ext cx="457200" cy="533400"/>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4" name="Arc 73"/>
          <p:cNvSpPr/>
          <p:nvPr/>
        </p:nvSpPr>
        <p:spPr>
          <a:xfrm>
            <a:off x="5638800" y="5638800"/>
            <a:ext cx="457200" cy="533400"/>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5" name="TextBox 74"/>
              <p:cNvSpPr txBox="1"/>
              <p:nvPr/>
            </p:nvSpPr>
            <p:spPr>
              <a:xfrm>
                <a:off x="5562600" y="4495800"/>
                <a:ext cx="1600200" cy="379335"/>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Replace a with </a:t>
                </a:r>
                <a14:m>
                  <m:oMath xmlns:m="http://schemas.openxmlformats.org/officeDocument/2006/math">
                    <m:f>
                      <m:fPr>
                        <m:ctrlPr>
                          <a:rPr lang="en-US" sz="1200" i="1" smtClean="0">
                            <a:solidFill>
                              <a:srgbClr val="FF0000"/>
                            </a:solidFill>
                            <a:latin typeface="Cambria Math" panose="02040503050406030204" pitchFamily="18" charset="0"/>
                          </a:rPr>
                        </m:ctrlPr>
                      </m:fPr>
                      <m:num>
                        <m:sSup>
                          <m:sSupPr>
                            <m:ctrlPr>
                              <a:rPr lang="en-US" sz="1200" i="1" smtClean="0">
                                <a:solidFill>
                                  <a:srgbClr val="FF0000"/>
                                </a:solidFill>
                                <a:latin typeface="Cambria Math" panose="02040503050406030204" pitchFamily="18" charset="0"/>
                              </a:rPr>
                            </m:ctrlPr>
                          </m:sSupPr>
                          <m:e>
                            <m:r>
                              <a:rPr lang="en-US" sz="1200" b="0" i="1" smtClean="0">
                                <a:solidFill>
                                  <a:srgbClr val="FF0000"/>
                                </a:solidFill>
                                <a:latin typeface="Cambria Math"/>
                              </a:rPr>
                              <m:t>𝑣</m:t>
                            </m:r>
                          </m:e>
                          <m:sup>
                            <m:r>
                              <a:rPr lang="en-US" sz="1200" b="0" i="1" smtClean="0">
                                <a:solidFill>
                                  <a:srgbClr val="FF0000"/>
                                </a:solidFill>
                                <a:latin typeface="Cambria Math"/>
                              </a:rPr>
                              <m:t>2</m:t>
                            </m:r>
                          </m:sup>
                        </m:sSup>
                      </m:num>
                      <m:den>
                        <m:r>
                          <a:rPr lang="en-US" sz="1200" b="0" i="1" smtClean="0">
                            <a:solidFill>
                              <a:srgbClr val="FF0000"/>
                            </a:solidFill>
                            <a:latin typeface="Cambria Math"/>
                          </a:rPr>
                          <m:t>𝑟</m:t>
                        </m:r>
                      </m:den>
                    </m:f>
                  </m:oMath>
                </a14:m>
                <a:endParaRPr lang="en-GB" sz="1200" baseline="30000" dirty="0">
                  <a:solidFill>
                    <a:srgbClr val="FF0000"/>
                  </a:solidFill>
                  <a:latin typeface="Comic Sans MS" panose="030F0702030302020204" pitchFamily="66" charset="0"/>
                </a:endParaRPr>
              </a:p>
            </p:txBody>
          </p:sp>
        </mc:Choice>
        <mc:Fallback xmlns="">
          <p:sp>
            <p:nvSpPr>
              <p:cNvPr id="75" name="TextBox 74"/>
              <p:cNvSpPr txBox="1">
                <a:spLocks noRot="1" noChangeAspect="1" noMove="1" noResize="1" noEditPoints="1" noAdjustHandles="1" noChangeArrowheads="1" noChangeShapeType="1" noTextEdit="1"/>
              </p:cNvSpPr>
              <p:nvPr/>
            </p:nvSpPr>
            <p:spPr>
              <a:xfrm>
                <a:off x="5562600" y="4495800"/>
                <a:ext cx="1600200" cy="379335"/>
              </a:xfrm>
              <a:prstGeom prst="rect">
                <a:avLst/>
              </a:prstGeom>
              <a:blipFill rotWithShape="1">
                <a:blip r:embed="rId13"/>
                <a:stretch>
                  <a:fillRect/>
                </a:stretch>
              </a:blipFill>
            </p:spPr>
            <p:txBody>
              <a:bodyPr/>
              <a:lstStyle/>
              <a:p>
                <a:r>
                  <a:rPr lang="en-GB">
                    <a:noFill/>
                  </a:rPr>
                  <a:t> </a:t>
                </a:r>
              </a:p>
            </p:txBody>
          </p:sp>
        </mc:Fallback>
      </mc:AlternateContent>
      <p:sp>
        <p:nvSpPr>
          <p:cNvPr id="76" name="TextBox 75"/>
          <p:cNvSpPr txBox="1"/>
          <p:nvPr/>
        </p:nvSpPr>
        <p:spPr>
          <a:xfrm>
            <a:off x="6096000" y="5181600"/>
            <a:ext cx="1143000"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Sub in values</a:t>
            </a:r>
            <a:endParaRPr lang="en-GB" sz="1200" baseline="300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1903296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animEffect transition="in" filter="blinds(horizontal)">
                                      <p:cBhvr>
                                        <p:cTn id="7" dur="500"/>
                                        <p:tgtEl>
                                          <p:spTgt spid="6">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par>
                                <p:cTn id="18" presetID="3" presetClass="entr" presetSubtype="1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linds(horizontal)">
                                      <p:cBhvr>
                                        <p:cTn id="20" dur="500"/>
                                        <p:tgtEl>
                                          <p:spTgt spid="15"/>
                                        </p:tgtEl>
                                      </p:cBhvr>
                                    </p:animEffect>
                                  </p:childTnLst>
                                </p:cTn>
                              </p:par>
                              <p:par>
                                <p:cTn id="21" presetID="3" presetClass="entr" presetSubtype="1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linds(horizontal)">
                                      <p:cBhvr>
                                        <p:cTn id="23" dur="500"/>
                                        <p:tgtEl>
                                          <p:spTgt spid="22"/>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blinds(horizontal)">
                                      <p:cBhvr>
                                        <p:cTn id="26" dur="500"/>
                                        <p:tgtEl>
                                          <p:spTgt spid="30"/>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linds(horizontal)">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linds(horizontal)">
                                      <p:cBhvr>
                                        <p:cTn id="34" dur="500"/>
                                        <p:tgtEl>
                                          <p:spTgt spid="9"/>
                                        </p:tgtEl>
                                      </p:cBhvr>
                                    </p:animEffect>
                                  </p:childTnLst>
                                </p:cTn>
                              </p:par>
                              <p:par>
                                <p:cTn id="35" presetID="3" presetClass="entr" presetSubtype="1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linds(horizontal)">
                                      <p:cBhvr>
                                        <p:cTn id="37" dur="500"/>
                                        <p:tgtEl>
                                          <p:spTgt spid="23"/>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blinds(horizontal)">
                                      <p:cBhvr>
                                        <p:cTn id="40" dur="500"/>
                                        <p:tgtEl>
                                          <p:spTgt spid="36"/>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blinds(horizontal)">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blinds(horizontal)">
                                      <p:cBhvr>
                                        <p:cTn id="50" dur="500"/>
                                        <p:tgtEl>
                                          <p:spTgt spid="39"/>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blinds(horizontal)">
                                      <p:cBhvr>
                                        <p:cTn id="55" dur="500"/>
                                        <p:tgtEl>
                                          <p:spTgt spid="49"/>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blinds(horizontal)">
                                      <p:cBhvr>
                                        <p:cTn id="58" dur="500"/>
                                        <p:tgtEl>
                                          <p:spTgt spid="56"/>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nodeType="click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blinds(horizontal)">
                                      <p:cBhvr>
                                        <p:cTn id="63" dur="500"/>
                                        <p:tgtEl>
                                          <p:spTgt spid="51"/>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55"/>
                                        </p:tgtEl>
                                        <p:attrNameLst>
                                          <p:attrName>style.visibility</p:attrName>
                                        </p:attrNameLst>
                                      </p:cBhvr>
                                      <p:to>
                                        <p:strVal val="visible"/>
                                      </p:to>
                                    </p:set>
                                    <p:animEffect transition="in" filter="blinds(horizontal)">
                                      <p:cBhvr>
                                        <p:cTn id="66" dur="500"/>
                                        <p:tgtEl>
                                          <p:spTgt spid="55"/>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5" fill="hold" nodeType="click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blinds(vertical)">
                                      <p:cBhvr>
                                        <p:cTn id="71" dur="500"/>
                                        <p:tgtEl>
                                          <p:spTgt spid="44"/>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blinds(horizontal)">
                                      <p:cBhvr>
                                        <p:cTn id="74" dur="500"/>
                                        <p:tgtEl>
                                          <p:spTgt spid="57"/>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blinds(horizontal)">
                                      <p:cBhvr>
                                        <p:cTn id="79" dur="500"/>
                                        <p:tgtEl>
                                          <p:spTgt spid="59"/>
                                        </p:tgtEl>
                                      </p:cBhvr>
                                    </p:animEffect>
                                  </p:childTnLst>
                                </p:cTn>
                              </p:par>
                              <p:par>
                                <p:cTn id="80" presetID="3" presetClass="entr" presetSubtype="10" fill="hold" nodeType="with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blinds(horizontal)">
                                      <p:cBhvr>
                                        <p:cTn id="82" dur="500"/>
                                        <p:tgtEl>
                                          <p:spTgt spid="52"/>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nodeType="clickEffect">
                                  <p:stCondLst>
                                    <p:cond delay="0"/>
                                  </p:stCondLst>
                                  <p:childTnLst>
                                    <p:set>
                                      <p:cBhvr>
                                        <p:cTn id="86" dur="1" fill="hold">
                                          <p:stCondLst>
                                            <p:cond delay="0"/>
                                          </p:stCondLst>
                                        </p:cTn>
                                        <p:tgtEl>
                                          <p:spTgt spid="6">
                                            <p:txEl>
                                              <p:pRg st="7" end="7"/>
                                            </p:txEl>
                                          </p:spTgt>
                                        </p:tgtEl>
                                        <p:attrNameLst>
                                          <p:attrName>style.visibility</p:attrName>
                                        </p:attrNameLst>
                                      </p:cBhvr>
                                      <p:to>
                                        <p:strVal val="visible"/>
                                      </p:to>
                                    </p:set>
                                    <p:animEffect transition="in" filter="blinds(horizontal)">
                                      <p:cBhvr>
                                        <p:cTn id="87" dur="500"/>
                                        <p:tgtEl>
                                          <p:spTgt spid="6">
                                            <p:txEl>
                                              <p:pRg st="7" end="7"/>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53"/>
                                        </p:tgtEl>
                                        <p:attrNameLst>
                                          <p:attrName>style.visibility</p:attrName>
                                        </p:attrNameLst>
                                      </p:cBhvr>
                                      <p:to>
                                        <p:strVal val="visible"/>
                                      </p:to>
                                    </p:set>
                                    <p:animEffect transition="in" filter="blinds(horizontal)">
                                      <p:cBhvr>
                                        <p:cTn id="92" dur="500"/>
                                        <p:tgtEl>
                                          <p:spTgt spid="53"/>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71"/>
                                        </p:tgtEl>
                                        <p:attrNameLst>
                                          <p:attrName>style.visibility</p:attrName>
                                        </p:attrNameLst>
                                      </p:cBhvr>
                                      <p:to>
                                        <p:strVal val="visible"/>
                                      </p:to>
                                    </p:set>
                                    <p:animEffect transition="in" filter="blinds(horizontal)">
                                      <p:cBhvr>
                                        <p:cTn id="97" dur="500"/>
                                        <p:tgtEl>
                                          <p:spTgt spid="71"/>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75"/>
                                        </p:tgtEl>
                                        <p:attrNameLst>
                                          <p:attrName>style.visibility</p:attrName>
                                        </p:attrNameLst>
                                      </p:cBhvr>
                                      <p:to>
                                        <p:strVal val="visible"/>
                                      </p:to>
                                    </p:set>
                                    <p:animEffect transition="in" filter="blinds(horizontal)">
                                      <p:cBhvr>
                                        <p:cTn id="102" dur="500"/>
                                        <p:tgtEl>
                                          <p:spTgt spid="75"/>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66"/>
                                        </p:tgtEl>
                                        <p:attrNameLst>
                                          <p:attrName>style.visibility</p:attrName>
                                        </p:attrNameLst>
                                      </p:cBhvr>
                                      <p:to>
                                        <p:strVal val="visible"/>
                                      </p:to>
                                    </p:set>
                                    <p:animEffect transition="in" filter="blinds(horizontal)">
                                      <p:cBhvr>
                                        <p:cTn id="107" dur="500"/>
                                        <p:tgtEl>
                                          <p:spTgt spid="66"/>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blinds(horizontal)">
                                      <p:cBhvr>
                                        <p:cTn id="112" dur="500"/>
                                        <p:tgtEl>
                                          <p:spTgt spid="73"/>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76"/>
                                        </p:tgtEl>
                                        <p:attrNameLst>
                                          <p:attrName>style.visibility</p:attrName>
                                        </p:attrNameLst>
                                      </p:cBhvr>
                                      <p:to>
                                        <p:strVal val="visible"/>
                                      </p:to>
                                    </p:set>
                                    <p:animEffect transition="in" filter="blinds(horizontal)">
                                      <p:cBhvr>
                                        <p:cTn id="117" dur="500"/>
                                        <p:tgtEl>
                                          <p:spTgt spid="76"/>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68"/>
                                        </p:tgtEl>
                                        <p:attrNameLst>
                                          <p:attrName>style.visibility</p:attrName>
                                        </p:attrNameLst>
                                      </p:cBhvr>
                                      <p:to>
                                        <p:strVal val="visible"/>
                                      </p:to>
                                    </p:set>
                                    <p:animEffect transition="in" filter="blinds(horizontal)">
                                      <p:cBhvr>
                                        <p:cTn id="122" dur="500"/>
                                        <p:tgtEl>
                                          <p:spTgt spid="68"/>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grpId="0" nodeType="click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blinds(horizontal)">
                                      <p:cBhvr>
                                        <p:cTn id="127" dur="500"/>
                                        <p:tgtEl>
                                          <p:spTgt spid="74"/>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grpId="0" nodeType="click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blinds(horizontal)">
                                      <p:cBhvr>
                                        <p:cTn id="132" dur="500"/>
                                        <p:tgtEl>
                                          <p:spTgt spid="72"/>
                                        </p:tgtEl>
                                      </p:cBhvr>
                                    </p:animEffect>
                                  </p:childTnLst>
                                </p:cTn>
                              </p:par>
                            </p:childTnLst>
                          </p:cTn>
                        </p:par>
                      </p:childTnLst>
                    </p:cTn>
                  </p:par>
                  <p:par>
                    <p:cTn id="133" fill="hold">
                      <p:stCondLst>
                        <p:cond delay="indefinite"/>
                      </p:stCondLst>
                      <p:childTnLst>
                        <p:par>
                          <p:cTn id="134" fill="hold">
                            <p:stCondLst>
                              <p:cond delay="0"/>
                            </p:stCondLst>
                            <p:childTnLst>
                              <p:par>
                                <p:cTn id="135" presetID="3" presetClass="entr" presetSubtype="10" fill="hold" grpId="0" nodeType="clickEffect">
                                  <p:stCondLst>
                                    <p:cond delay="0"/>
                                  </p:stCondLst>
                                  <p:childTnLst>
                                    <p:set>
                                      <p:cBhvr>
                                        <p:cTn id="136" dur="1" fill="hold">
                                          <p:stCondLst>
                                            <p:cond delay="0"/>
                                          </p:stCondLst>
                                        </p:cTn>
                                        <p:tgtEl>
                                          <p:spTgt spid="69"/>
                                        </p:tgtEl>
                                        <p:attrNameLst>
                                          <p:attrName>style.visibility</p:attrName>
                                        </p:attrNameLst>
                                      </p:cBhvr>
                                      <p:to>
                                        <p:strVal val="visible"/>
                                      </p:to>
                                    </p:set>
                                    <p:animEffect transition="in" filter="blinds(horizontal)">
                                      <p:cBhvr>
                                        <p:cTn id="13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13" grpId="0"/>
      <p:bldP spid="14" grpId="0" animBg="1"/>
      <p:bldP spid="30" grpId="0"/>
      <p:bldP spid="36" grpId="0"/>
      <p:bldP spid="39" grpId="0" animBg="1"/>
      <p:bldP spid="55" grpId="0"/>
      <p:bldP spid="56" grpId="0"/>
      <p:bldP spid="57" grpId="0"/>
      <p:bldP spid="59" grpId="0"/>
      <p:bldP spid="53" grpId="0"/>
      <p:bldP spid="66" grpId="0"/>
      <p:bldP spid="68" grpId="0"/>
      <p:bldP spid="69" grpId="0"/>
      <p:bldP spid="71" grpId="0" animBg="1"/>
      <p:bldP spid="72" grpId="0"/>
      <p:bldP spid="73" grpId="0" animBg="1"/>
      <p:bldP spid="74" grpId="0" animBg="1"/>
      <p:bldP spid="75" grpId="0"/>
      <p:bldP spid="7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Motion in a Circle</a:t>
            </a:r>
            <a:endParaRPr lang="en-GB" dirty="0">
              <a:latin typeface="Comic Sans MS" pitchFamily="66" charset="0"/>
            </a:endParaRPr>
          </a:p>
        </p:txBody>
      </p:sp>
      <p:pic>
        <p:nvPicPr>
          <p:cNvPr id="5" name="Picture 6" descr="http://image.shutterstock.com/display_pic_with_logo/148216/107412005/stock-photo-sydney-luna-park-attraction-wheel-at-sunset-illuminated-with-lights-in-motion-segment-of-circle-10741200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950"/>
          <a:stretch/>
        </p:blipFill>
        <p:spPr bwMode="auto">
          <a:xfrm>
            <a:off x="7746066" y="152400"/>
            <a:ext cx="1170368" cy="1161871"/>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idx="1"/>
          </p:nvPr>
        </p:nvSpPr>
        <p:spPr>
          <a:xfrm>
            <a:off x="228600" y="1600200"/>
            <a:ext cx="3629026" cy="4943475"/>
          </a:xfrm>
        </p:spPr>
        <p:txBody>
          <a:bodyPr>
            <a:normAutofit/>
          </a:bodyPr>
          <a:lstStyle/>
          <a:p>
            <a:pPr marL="0" indent="0" algn="ctr">
              <a:buNone/>
            </a:pPr>
            <a:r>
              <a:rPr lang="en-GB" sz="1400" b="1" dirty="0" smtClean="0">
                <a:latin typeface="Comic Sans MS" pitchFamily="66" charset="0"/>
              </a:rPr>
              <a:t>You can calculate the acceleration of an object moving on a horizontal circular path</a:t>
            </a:r>
            <a:endParaRPr lang="en-GB" sz="1400" dirty="0" smtClean="0">
              <a:latin typeface="Comic Sans MS" pitchFamily="66" charset="0"/>
            </a:endParaRPr>
          </a:p>
          <a:p>
            <a:pPr marL="0" indent="0" algn="ctr">
              <a:buNone/>
            </a:pPr>
            <a:endParaRPr lang="en-US" sz="1400" b="1" dirty="0">
              <a:latin typeface="Comic Sans MS" pitchFamily="66" charset="0"/>
            </a:endParaRPr>
          </a:p>
          <a:p>
            <a:pPr marL="0" indent="0" algn="ctr">
              <a:buNone/>
            </a:pPr>
            <a:r>
              <a:rPr lang="en-US" sz="1400" dirty="0" smtClean="0">
                <a:latin typeface="Comic Sans MS" pitchFamily="66" charset="0"/>
              </a:rPr>
              <a:t>A particle P of mass 10g rests on a rough horizontal disc at a distance 15cm from the </a:t>
            </a:r>
            <a:r>
              <a:rPr lang="en-US" sz="1400" dirty="0" err="1" smtClean="0">
                <a:latin typeface="Comic Sans MS" pitchFamily="66" charset="0"/>
              </a:rPr>
              <a:t>centre</a:t>
            </a:r>
            <a:r>
              <a:rPr lang="en-US" sz="1400" dirty="0" smtClean="0">
                <a:latin typeface="Comic Sans MS" pitchFamily="66" charset="0"/>
              </a:rPr>
              <a:t>. The disc rotates at a constant angular speed of 1.2 rads</a:t>
            </a:r>
            <a:r>
              <a:rPr lang="en-US" sz="1400" baseline="30000" dirty="0" smtClean="0">
                <a:latin typeface="Comic Sans MS" pitchFamily="66" charset="0"/>
              </a:rPr>
              <a:t>-1</a:t>
            </a:r>
            <a:r>
              <a:rPr lang="en-US" sz="1400" dirty="0" smtClean="0">
                <a:latin typeface="Comic Sans MS" pitchFamily="66" charset="0"/>
              </a:rPr>
              <a:t>, and the particle does not slip. Calculate the force due to the friction acting on the particle.</a:t>
            </a:r>
          </a:p>
          <a:p>
            <a:pPr marL="0" indent="0" algn="ctr">
              <a:buNone/>
            </a:pPr>
            <a:endParaRPr lang="en-US" sz="1400" dirty="0">
              <a:latin typeface="Comic Sans MS" pitchFamily="66" charset="0"/>
              <a:sym typeface="Wingdings" panose="05000000000000000000" pitchFamily="2" charset="2"/>
            </a:endParaRPr>
          </a:p>
          <a:p>
            <a:pPr algn="ctr">
              <a:buFont typeface="Wingdings"/>
              <a:buChar char="à"/>
            </a:pPr>
            <a:r>
              <a:rPr lang="en-US" sz="1400" dirty="0" smtClean="0">
                <a:latin typeface="Comic Sans MS" pitchFamily="66" charset="0"/>
                <a:sym typeface="Wingdings" panose="05000000000000000000" pitchFamily="2" charset="2"/>
              </a:rPr>
              <a:t>When a particle is on a disc, the force involved is friction as this stops the particle slipping away (up to a point)</a:t>
            </a:r>
          </a:p>
        </p:txBody>
      </p:sp>
      <mc:AlternateContent xmlns:mc="http://schemas.openxmlformats.org/markup-compatibility/2006" xmlns:a14="http://schemas.microsoft.com/office/drawing/2010/main">
        <mc:Choice Requires="a14">
          <p:sp>
            <p:nvSpPr>
              <p:cNvPr id="65" name="TextBox 64"/>
              <p:cNvSpPr txBox="1"/>
              <p:nvPr/>
            </p:nvSpPr>
            <p:spPr>
              <a:xfrm>
                <a:off x="1088678" y="0"/>
                <a:ext cx="781817"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𝑣</m:t>
                      </m:r>
                      <m:r>
                        <a:rPr lang="en-US" sz="1400" b="0" i="1" smtClean="0">
                          <a:latin typeface="Cambria Math"/>
                        </a:rPr>
                        <m:t>=</m:t>
                      </m:r>
                      <m:r>
                        <a:rPr lang="en-US" sz="1400" b="0" i="1" smtClean="0">
                          <a:latin typeface="Cambria Math"/>
                        </a:rPr>
                        <m:t>𝑟</m:t>
                      </m:r>
                      <m:r>
                        <m:rPr>
                          <m:sty m:val="p"/>
                        </m:rPr>
                        <a:rPr lang="el-GR" sz="1400" b="0" i="1" smtClean="0">
                          <a:latin typeface="Cambria Math"/>
                        </a:rPr>
                        <m:t>ω</m:t>
                      </m:r>
                    </m:oMath>
                  </m:oMathPara>
                </a14:m>
                <a:endParaRPr lang="en-GB" sz="1400" dirty="0"/>
              </a:p>
            </p:txBody>
          </p:sp>
        </mc:Choice>
        <mc:Fallback xmlns="">
          <p:sp>
            <p:nvSpPr>
              <p:cNvPr id="65" name="TextBox 64"/>
              <p:cNvSpPr txBox="1">
                <a:spLocks noRot="1" noChangeAspect="1" noMove="1" noResize="1" noEditPoints="1" noAdjustHandles="1" noChangeArrowheads="1" noChangeShapeType="1" noTextEdit="1"/>
              </p:cNvSpPr>
              <p:nvPr/>
            </p:nvSpPr>
            <p:spPr>
              <a:xfrm>
                <a:off x="1088678" y="0"/>
                <a:ext cx="781817" cy="307777"/>
              </a:xfrm>
              <a:prstGeom prst="rect">
                <a:avLst/>
              </a:prstGeom>
              <a:blipFill rotWithShape="1">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0" y="0"/>
                <a:ext cx="1087670" cy="44300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1200" i="1" smtClean="0">
                          <a:latin typeface="Cambria Math"/>
                        </a:rPr>
                        <m:t>ω</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𝑟𝑎𝑑𝑖𝑎𝑛𝑠</m:t>
                          </m:r>
                        </m:num>
                        <m:den>
                          <m:r>
                            <a:rPr lang="en-US" sz="1200" b="0" i="1" smtClean="0">
                              <a:latin typeface="Cambria Math"/>
                            </a:rPr>
                            <m:t>𝑠𝑒𝑐𝑜𝑛𝑑𝑠</m:t>
                          </m:r>
                        </m:den>
                      </m:f>
                    </m:oMath>
                  </m:oMathPara>
                </a14:m>
                <a:endParaRPr lang="en-GB" sz="1200" dirty="0"/>
              </a:p>
            </p:txBody>
          </p:sp>
        </mc:Choice>
        <mc:Fallback xmlns="">
          <p:sp>
            <p:nvSpPr>
              <p:cNvPr id="67" name="TextBox 66"/>
              <p:cNvSpPr txBox="1">
                <a:spLocks noRot="1" noChangeAspect="1" noMove="1" noResize="1" noEditPoints="1" noAdjustHandles="1" noChangeArrowheads="1" noChangeShapeType="1" noTextEdit="1"/>
              </p:cNvSpPr>
              <p:nvPr/>
            </p:nvSpPr>
            <p:spPr>
              <a:xfrm>
                <a:off x="0" y="0"/>
                <a:ext cx="1087670" cy="443006"/>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0" name="TextBox 69"/>
              <p:cNvSpPr txBox="1"/>
              <p:nvPr/>
            </p:nvSpPr>
            <p:spPr>
              <a:xfrm>
                <a:off x="1877292" y="0"/>
                <a:ext cx="79451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𝑣</m:t>
                      </m:r>
                      <m:r>
                        <a:rPr lang="en-US" sz="1400" b="0" i="1" smtClean="0">
                          <a:latin typeface="Cambria Math"/>
                          <a:ea typeface="Cambria Math"/>
                        </a:rPr>
                        <m:t>𝜔</m:t>
                      </m:r>
                    </m:oMath>
                  </m:oMathPara>
                </a14:m>
                <a:endParaRPr lang="en-GB" sz="1400" dirty="0"/>
              </a:p>
            </p:txBody>
          </p:sp>
        </mc:Choice>
        <mc:Fallback xmlns="">
          <p:sp>
            <p:nvSpPr>
              <p:cNvPr id="70" name="TextBox 69"/>
              <p:cNvSpPr txBox="1">
                <a:spLocks noRot="1" noChangeAspect="1" noMove="1" noResize="1" noEditPoints="1" noAdjustHandles="1" noChangeArrowheads="1" noChangeShapeType="1" noTextEdit="1"/>
              </p:cNvSpPr>
              <p:nvPr/>
            </p:nvSpPr>
            <p:spPr>
              <a:xfrm>
                <a:off x="1877292" y="0"/>
                <a:ext cx="794513" cy="307777"/>
              </a:xfrm>
              <a:prstGeom prst="rect">
                <a:avLst/>
              </a:prstGeom>
              <a:blipFill rotWithShape="1">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8" name="TextBox 77"/>
              <p:cNvSpPr txBox="1"/>
              <p:nvPr/>
            </p:nvSpPr>
            <p:spPr>
              <a:xfrm>
                <a:off x="2670960" y="0"/>
                <a:ext cx="86844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𝑟</m:t>
                      </m:r>
                      <m:sSup>
                        <m:sSupPr>
                          <m:ctrlPr>
                            <a:rPr lang="en-US" sz="1400" b="0" i="1" smtClean="0">
                              <a:latin typeface="Cambria Math" panose="02040503050406030204" pitchFamily="18" charset="0"/>
                            </a:rPr>
                          </m:ctrlPr>
                        </m:sSupPr>
                        <m:e>
                          <m:r>
                            <a:rPr lang="en-US" sz="1400" b="0" i="1" smtClean="0">
                              <a:latin typeface="Cambria Math"/>
                              <a:ea typeface="Cambria Math"/>
                            </a:rPr>
                            <m:t>𝜔</m:t>
                          </m:r>
                        </m:e>
                        <m:sup>
                          <m:r>
                            <a:rPr lang="en-US" sz="1400" b="0" i="1" smtClean="0">
                              <a:latin typeface="Cambria Math"/>
                            </a:rPr>
                            <m:t>2</m:t>
                          </m:r>
                        </m:sup>
                      </m:sSup>
                    </m:oMath>
                  </m:oMathPara>
                </a14:m>
                <a:endParaRPr lang="en-GB" sz="1400" dirty="0"/>
              </a:p>
            </p:txBody>
          </p:sp>
        </mc:Choice>
        <mc:Fallback xmlns="">
          <p:sp>
            <p:nvSpPr>
              <p:cNvPr id="78" name="TextBox 77"/>
              <p:cNvSpPr txBox="1">
                <a:spLocks noRot="1" noChangeAspect="1" noMove="1" noResize="1" noEditPoints="1" noAdjustHandles="1" noChangeArrowheads="1" noChangeShapeType="1" noTextEdit="1"/>
              </p:cNvSpPr>
              <p:nvPr/>
            </p:nvSpPr>
            <p:spPr>
              <a:xfrm>
                <a:off x="2670960" y="0"/>
                <a:ext cx="868443" cy="307777"/>
              </a:xfrm>
              <a:prstGeom prst="rect">
                <a:avLst/>
              </a:prstGeom>
              <a:blipFill rotWithShape="1">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9" name="TextBox 78"/>
              <p:cNvSpPr txBox="1"/>
              <p:nvPr/>
            </p:nvSpPr>
            <p:spPr>
              <a:xfrm>
                <a:off x="3535879" y="0"/>
                <a:ext cx="753988" cy="52315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a:rPr>
                                <m:t>𝑣</m:t>
                              </m:r>
                            </m:e>
                            <m:sup>
                              <m:r>
                                <a:rPr lang="en-US" sz="1400" b="0" i="1" smtClean="0">
                                  <a:latin typeface="Cambria Math"/>
                                </a:rPr>
                                <m:t>2</m:t>
                              </m:r>
                            </m:sup>
                          </m:sSup>
                        </m:num>
                        <m:den>
                          <m:r>
                            <a:rPr lang="en-US" sz="1400" b="0" i="1" smtClean="0">
                              <a:latin typeface="Cambria Math"/>
                            </a:rPr>
                            <m:t>𝑟</m:t>
                          </m:r>
                        </m:den>
                      </m:f>
                    </m:oMath>
                  </m:oMathPara>
                </a14:m>
                <a:endParaRPr lang="en-GB" sz="1400" dirty="0"/>
              </a:p>
            </p:txBody>
          </p:sp>
        </mc:Choice>
        <mc:Fallback xmlns="">
          <p:sp>
            <p:nvSpPr>
              <p:cNvPr id="79" name="TextBox 78"/>
              <p:cNvSpPr txBox="1">
                <a:spLocks noRot="1" noChangeAspect="1" noMove="1" noResize="1" noEditPoints="1" noAdjustHandles="1" noChangeArrowheads="1" noChangeShapeType="1" noTextEdit="1"/>
              </p:cNvSpPr>
              <p:nvPr/>
            </p:nvSpPr>
            <p:spPr>
              <a:xfrm>
                <a:off x="3535879" y="0"/>
                <a:ext cx="753988" cy="523157"/>
              </a:xfrm>
              <a:prstGeom prst="rect">
                <a:avLst/>
              </a:prstGeom>
              <a:blipFill rotWithShape="1">
                <a:blip r:embed="rId7"/>
                <a:stretch>
                  <a:fillRect/>
                </a:stretch>
              </a:blipFill>
              <a:ln w="25400">
                <a:solidFill>
                  <a:schemeClr val="tx1"/>
                </a:solidFill>
              </a:ln>
            </p:spPr>
            <p:txBody>
              <a:bodyPr/>
              <a:lstStyle/>
              <a:p>
                <a:r>
                  <a:rPr lang="en-GB">
                    <a:noFill/>
                  </a:rPr>
                  <a:t> </a:t>
                </a:r>
              </a:p>
            </p:txBody>
          </p:sp>
        </mc:Fallback>
      </mc:AlternateContent>
      <p:sp>
        <p:nvSpPr>
          <p:cNvPr id="10" name="Oval 9"/>
          <p:cNvSpPr>
            <a:spLocks noChangeAspect="1"/>
          </p:cNvSpPr>
          <p:nvPr/>
        </p:nvSpPr>
        <p:spPr>
          <a:xfrm>
            <a:off x="4267200" y="2209800"/>
            <a:ext cx="1721922" cy="172192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p:cNvGrpSpPr/>
          <p:nvPr/>
        </p:nvGrpSpPr>
        <p:grpSpPr>
          <a:xfrm>
            <a:off x="5041076" y="3007426"/>
            <a:ext cx="152400" cy="152400"/>
            <a:chOff x="4724400" y="4267200"/>
            <a:chExt cx="152400" cy="152400"/>
          </a:xfrm>
        </p:grpSpPr>
        <p:cxnSp>
          <p:nvCxnSpPr>
            <p:cNvPr id="12" name="Straight Connector 11"/>
            <p:cNvCxnSpPr/>
            <p:nvPr/>
          </p:nvCxnSpPr>
          <p:spPr>
            <a:xfrm>
              <a:off x="4724400" y="4267200"/>
              <a:ext cx="1524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724400" y="4267200"/>
              <a:ext cx="1524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4" name="Straight Connector 13"/>
          <p:cNvCxnSpPr>
            <a:stCxn id="10" idx="7"/>
          </p:cNvCxnSpPr>
          <p:nvPr/>
        </p:nvCxnSpPr>
        <p:spPr>
          <a:xfrm>
            <a:off x="5736952" y="2461970"/>
            <a:ext cx="22580" cy="19810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0" idx="7"/>
          </p:cNvCxnSpPr>
          <p:nvPr/>
        </p:nvCxnSpPr>
        <p:spPr>
          <a:xfrm>
            <a:off x="5736952" y="2461970"/>
            <a:ext cx="165084" cy="7934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745679" y="2278082"/>
            <a:ext cx="840295" cy="276999"/>
          </a:xfrm>
          <a:prstGeom prst="rect">
            <a:avLst/>
          </a:prstGeom>
          <a:noFill/>
        </p:spPr>
        <p:txBody>
          <a:bodyPr wrap="none" rtlCol="0">
            <a:spAutoFit/>
          </a:bodyPr>
          <a:lstStyle/>
          <a:p>
            <a:r>
              <a:rPr lang="en-US" sz="1200" dirty="0" smtClean="0">
                <a:latin typeface="Comic Sans MS" panose="030F0702030302020204" pitchFamily="66" charset="0"/>
              </a:rPr>
              <a:t>1.2 rads</a:t>
            </a:r>
            <a:r>
              <a:rPr lang="en-US" sz="1200" baseline="30000" dirty="0" smtClean="0">
                <a:latin typeface="Comic Sans MS" panose="030F0702030302020204" pitchFamily="66" charset="0"/>
              </a:rPr>
              <a:t>-1</a:t>
            </a:r>
          </a:p>
        </p:txBody>
      </p:sp>
      <p:cxnSp>
        <p:nvCxnSpPr>
          <p:cNvPr id="20" name="Straight Connector 19"/>
          <p:cNvCxnSpPr/>
          <p:nvPr/>
        </p:nvCxnSpPr>
        <p:spPr>
          <a:xfrm flipH="1" flipV="1">
            <a:off x="5118265" y="3087584"/>
            <a:ext cx="831273" cy="1"/>
          </a:xfrm>
          <a:prstGeom prst="line">
            <a:avLst/>
          </a:prstGeom>
          <a:ln w="19050">
            <a:solidFill>
              <a:schemeClr val="tx1"/>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257800" y="3124200"/>
            <a:ext cx="601447" cy="276999"/>
          </a:xfrm>
          <a:prstGeom prst="rect">
            <a:avLst/>
          </a:prstGeom>
          <a:noFill/>
        </p:spPr>
        <p:txBody>
          <a:bodyPr wrap="none" rtlCol="0">
            <a:spAutoFit/>
          </a:bodyPr>
          <a:lstStyle/>
          <a:p>
            <a:r>
              <a:rPr lang="en-US" sz="1200" dirty="0" smtClean="0">
                <a:latin typeface="Comic Sans MS" panose="030F0702030302020204" pitchFamily="66" charset="0"/>
              </a:rPr>
              <a:t>0.15m</a:t>
            </a:r>
            <a:endParaRPr lang="en-GB" sz="1200" dirty="0">
              <a:latin typeface="Comic Sans MS" panose="030F0702030302020204" pitchFamily="66" charset="0"/>
            </a:endParaRPr>
          </a:p>
        </p:txBody>
      </p:sp>
      <p:grpSp>
        <p:nvGrpSpPr>
          <p:cNvPr id="22" name="Group 21"/>
          <p:cNvGrpSpPr/>
          <p:nvPr/>
        </p:nvGrpSpPr>
        <p:grpSpPr>
          <a:xfrm>
            <a:off x="5296395" y="2855026"/>
            <a:ext cx="457200" cy="0"/>
            <a:chOff x="6400800" y="5029200"/>
            <a:chExt cx="457200" cy="0"/>
          </a:xfrm>
        </p:grpSpPr>
        <p:cxnSp>
          <p:nvCxnSpPr>
            <p:cNvPr id="23" name="Straight Arrow Connector 22"/>
            <p:cNvCxnSpPr/>
            <p:nvPr/>
          </p:nvCxnSpPr>
          <p:spPr>
            <a:xfrm flipH="1">
              <a:off x="6400800" y="5029200"/>
              <a:ext cx="304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6553200" y="5029200"/>
              <a:ext cx="304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25" name="Straight Connector 24"/>
          <p:cNvCxnSpPr/>
          <p:nvPr/>
        </p:nvCxnSpPr>
        <p:spPr>
          <a:xfrm>
            <a:off x="5100452" y="3090553"/>
            <a:ext cx="914400" cy="0"/>
          </a:xfrm>
          <a:prstGeom prst="line">
            <a:avLst/>
          </a:prstGeom>
          <a:ln w="38100">
            <a:solidFill>
              <a:srgbClr val="FF0000"/>
            </a:solidFill>
            <a:prstDash val="solid"/>
            <a:headEnd type="arrow"/>
            <a:tailEnd type="non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015346" y="2759033"/>
            <a:ext cx="309700" cy="338554"/>
          </a:xfrm>
          <a:prstGeom prst="rect">
            <a:avLst/>
          </a:prstGeom>
          <a:noFill/>
        </p:spPr>
        <p:txBody>
          <a:bodyPr wrap="none" rtlCol="0">
            <a:spAutoFit/>
          </a:bodyPr>
          <a:lstStyle/>
          <a:p>
            <a:r>
              <a:rPr lang="en-US" sz="1600" dirty="0">
                <a:solidFill>
                  <a:srgbClr val="FF0000"/>
                </a:solidFill>
                <a:latin typeface="Comic Sans MS" panose="030F0702030302020204" pitchFamily="66" charset="0"/>
              </a:rPr>
              <a:t>F</a:t>
            </a:r>
            <a:endParaRPr lang="en-GB" sz="1600" dirty="0">
              <a:solidFill>
                <a:srgbClr val="FF0000"/>
              </a:solidFill>
              <a:latin typeface="Comic Sans MS" panose="030F0702030302020204" pitchFamily="66" charset="0"/>
            </a:endParaRPr>
          </a:p>
        </p:txBody>
      </p:sp>
      <p:sp>
        <p:nvSpPr>
          <p:cNvPr id="26" name="TextBox 25"/>
          <p:cNvSpPr txBox="1"/>
          <p:nvPr/>
        </p:nvSpPr>
        <p:spPr>
          <a:xfrm>
            <a:off x="5410200" y="2514600"/>
            <a:ext cx="276038" cy="307777"/>
          </a:xfrm>
          <a:prstGeom prst="rect">
            <a:avLst/>
          </a:prstGeom>
          <a:noFill/>
        </p:spPr>
        <p:txBody>
          <a:bodyPr wrap="none" rtlCol="0">
            <a:spAutoFit/>
          </a:bodyPr>
          <a:lstStyle/>
          <a:p>
            <a:r>
              <a:rPr lang="en-US" sz="1400" dirty="0" smtClean="0">
                <a:latin typeface="Comic Sans MS" panose="030F0702030302020204" pitchFamily="66" charset="0"/>
              </a:rPr>
              <a:t>a</a:t>
            </a: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7" name="TextBox 26"/>
              <p:cNvSpPr txBox="1"/>
              <p:nvPr/>
            </p:nvSpPr>
            <p:spPr>
              <a:xfrm>
                <a:off x="4191000" y="4267200"/>
                <a:ext cx="84241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𝐹</m:t>
                      </m:r>
                      <m:r>
                        <a:rPr lang="en-US" sz="1400" b="0" i="1" smtClean="0">
                          <a:latin typeface="Cambria Math"/>
                        </a:rPr>
                        <m:t>=</m:t>
                      </m:r>
                      <m:r>
                        <a:rPr lang="en-US" sz="1400" b="0" i="1" smtClean="0">
                          <a:latin typeface="Cambria Math"/>
                        </a:rPr>
                        <m:t>𝑚𝑎</m:t>
                      </m:r>
                    </m:oMath>
                  </m:oMathPara>
                </a14:m>
                <a:endParaRPr lang="en-GB" sz="1400" dirty="0">
                  <a:latin typeface="Comic Sans MS" panose="030F0702030302020204" pitchFamily="66"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4191000" y="4267200"/>
                <a:ext cx="842410" cy="307777"/>
              </a:xfrm>
              <a:prstGeom prst="rect">
                <a:avLst/>
              </a:prstGeom>
              <a:blipFill rotWithShape="1">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4191000" y="4800600"/>
                <a:ext cx="104419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𝐹</m:t>
                      </m:r>
                      <m:r>
                        <a:rPr lang="en-US" sz="1400" b="0" i="1" smtClean="0">
                          <a:latin typeface="Cambria Math"/>
                        </a:rPr>
                        <m:t>=</m:t>
                      </m:r>
                      <m:r>
                        <a:rPr lang="en-US" sz="1400" b="0" i="1" smtClean="0">
                          <a:latin typeface="Cambria Math"/>
                        </a:rPr>
                        <m:t>𝑚𝑟</m:t>
                      </m:r>
                      <m:sSup>
                        <m:sSupPr>
                          <m:ctrlPr>
                            <a:rPr lang="en-US" sz="1400" b="0" i="1" smtClean="0">
                              <a:latin typeface="Cambria Math" panose="02040503050406030204" pitchFamily="18" charset="0"/>
                            </a:rPr>
                          </m:ctrlPr>
                        </m:sSupPr>
                        <m:e>
                          <m:r>
                            <a:rPr lang="en-US" sz="1400" b="0" i="1" smtClean="0">
                              <a:latin typeface="Cambria Math"/>
                              <a:ea typeface="Cambria Math"/>
                            </a:rPr>
                            <m:t>𝜔</m:t>
                          </m:r>
                        </m:e>
                        <m:sup>
                          <m:r>
                            <a:rPr lang="en-US" sz="1400" b="0" i="1" smtClean="0">
                              <a:latin typeface="Cambria Math"/>
                            </a:rPr>
                            <m:t>2</m:t>
                          </m:r>
                        </m:sup>
                      </m:sSup>
                    </m:oMath>
                  </m:oMathPara>
                </a14:m>
                <a:endParaRPr lang="en-GB" sz="1400" dirty="0">
                  <a:latin typeface="Comic Sans MS" panose="030F0702030302020204" pitchFamily="66" charset="0"/>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4191000" y="4800600"/>
                <a:ext cx="1044196" cy="307777"/>
              </a:xfrm>
              <a:prstGeom prst="rect">
                <a:avLst/>
              </a:prstGeom>
              <a:blipFill rotWithShape="1">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4191000" y="5334000"/>
                <a:ext cx="201888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𝐹</m:t>
                      </m:r>
                      <m:r>
                        <a:rPr lang="en-US" sz="1400" b="0" i="1" smtClean="0">
                          <a:latin typeface="Cambria Math"/>
                        </a:rPr>
                        <m:t>=(0.01)(0.15)</m:t>
                      </m:r>
                      <m:sSup>
                        <m:sSupPr>
                          <m:ctrlPr>
                            <a:rPr lang="en-US" sz="1400" b="0" i="1" smtClean="0">
                              <a:latin typeface="Cambria Math" panose="02040503050406030204" pitchFamily="18" charset="0"/>
                            </a:rPr>
                          </m:ctrlPr>
                        </m:sSupPr>
                        <m:e>
                          <m:r>
                            <a:rPr lang="en-US" sz="1400" b="0" i="1" smtClean="0">
                              <a:latin typeface="Cambria Math"/>
                            </a:rPr>
                            <m:t>(1.2)</m:t>
                          </m:r>
                        </m:e>
                        <m:sup>
                          <m:r>
                            <a:rPr lang="en-US" sz="1400" b="0" i="1" smtClean="0">
                              <a:latin typeface="Cambria Math"/>
                            </a:rPr>
                            <m:t>2</m:t>
                          </m:r>
                        </m:sup>
                      </m:sSup>
                    </m:oMath>
                  </m:oMathPara>
                </a14:m>
                <a:endParaRPr lang="en-GB" sz="1400" dirty="0">
                  <a:latin typeface="Comic Sans MS" panose="030F0702030302020204" pitchFamily="66" charset="0"/>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4191000" y="5334000"/>
                <a:ext cx="2018886" cy="307777"/>
              </a:xfrm>
              <a:prstGeom prst="rect">
                <a:avLst/>
              </a:prstGeom>
              <a:blipFill rotWithShape="1">
                <a:blip r:embed="rId10"/>
                <a:stretch>
                  <a:fillRect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4191000" y="5867400"/>
                <a:ext cx="1356975"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𝐹</m:t>
                      </m:r>
                      <m:r>
                        <a:rPr lang="en-US" sz="1400" b="0" i="1" smtClean="0">
                          <a:latin typeface="Cambria Math"/>
                        </a:rPr>
                        <m:t>=0.00216</m:t>
                      </m:r>
                      <m:r>
                        <a:rPr lang="en-US" sz="1400" b="0" i="1" smtClean="0">
                          <a:latin typeface="Cambria Math"/>
                        </a:rPr>
                        <m:t>𝑁</m:t>
                      </m:r>
                    </m:oMath>
                  </m:oMathPara>
                </a14:m>
                <a:endParaRPr lang="en-GB" sz="1400" dirty="0">
                  <a:latin typeface="Comic Sans MS" panose="030F0702030302020204" pitchFamily="66" charset="0"/>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4191000" y="5867400"/>
                <a:ext cx="1356975" cy="307777"/>
              </a:xfrm>
              <a:prstGeom prst="rect">
                <a:avLst/>
              </a:prstGeom>
              <a:blipFill rotWithShape="1">
                <a:blip r:embed="rId11"/>
                <a:stretch>
                  <a:fillRect/>
                </a:stretch>
              </a:blipFill>
            </p:spPr>
            <p:txBody>
              <a:bodyPr/>
              <a:lstStyle/>
              <a:p>
                <a:r>
                  <a:rPr lang="en-GB">
                    <a:noFill/>
                  </a:rPr>
                  <a:t> </a:t>
                </a:r>
              </a:p>
            </p:txBody>
          </p:sp>
        </mc:Fallback>
      </mc:AlternateContent>
      <p:sp>
        <p:nvSpPr>
          <p:cNvPr id="36" name="Arc 35"/>
          <p:cNvSpPr/>
          <p:nvPr/>
        </p:nvSpPr>
        <p:spPr>
          <a:xfrm>
            <a:off x="5029200" y="4419600"/>
            <a:ext cx="457200" cy="533400"/>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7" name="TextBox 36"/>
          <p:cNvSpPr txBox="1"/>
          <p:nvPr/>
        </p:nvSpPr>
        <p:spPr>
          <a:xfrm>
            <a:off x="5486400" y="4572000"/>
            <a:ext cx="1600200"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Replace a with rw</a:t>
            </a:r>
            <a:r>
              <a:rPr lang="en-US" sz="1200" baseline="30000" dirty="0" smtClean="0">
                <a:solidFill>
                  <a:srgbClr val="FF0000"/>
                </a:solidFill>
                <a:latin typeface="Comic Sans MS" panose="030F0702030302020204" pitchFamily="66" charset="0"/>
              </a:rPr>
              <a:t>2</a:t>
            </a:r>
            <a:endParaRPr lang="en-GB" sz="1200" baseline="30000" dirty="0">
              <a:solidFill>
                <a:srgbClr val="FF0000"/>
              </a:solidFill>
              <a:latin typeface="Comic Sans MS" panose="030F0702030302020204" pitchFamily="66" charset="0"/>
            </a:endParaRPr>
          </a:p>
        </p:txBody>
      </p:sp>
      <p:sp>
        <p:nvSpPr>
          <p:cNvPr id="38" name="Arc 37"/>
          <p:cNvSpPr/>
          <p:nvPr/>
        </p:nvSpPr>
        <p:spPr>
          <a:xfrm>
            <a:off x="6096000" y="4953000"/>
            <a:ext cx="457200" cy="533400"/>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9" name="Arc 38"/>
          <p:cNvSpPr/>
          <p:nvPr/>
        </p:nvSpPr>
        <p:spPr>
          <a:xfrm>
            <a:off x="5943600" y="5486400"/>
            <a:ext cx="457200" cy="533400"/>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0" name="TextBox 39"/>
          <p:cNvSpPr txBox="1"/>
          <p:nvPr/>
        </p:nvSpPr>
        <p:spPr>
          <a:xfrm>
            <a:off x="6553200" y="5105400"/>
            <a:ext cx="1219200"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Sub in values</a:t>
            </a:r>
            <a:endParaRPr lang="en-GB" sz="1200" baseline="30000" dirty="0">
              <a:solidFill>
                <a:srgbClr val="FF0000"/>
              </a:solidFill>
              <a:latin typeface="Comic Sans MS" panose="030F0702030302020204" pitchFamily="66" charset="0"/>
            </a:endParaRPr>
          </a:p>
        </p:txBody>
      </p:sp>
      <p:sp>
        <p:nvSpPr>
          <p:cNvPr id="41" name="TextBox 40"/>
          <p:cNvSpPr txBox="1"/>
          <p:nvPr/>
        </p:nvSpPr>
        <p:spPr>
          <a:xfrm>
            <a:off x="6400800" y="5638800"/>
            <a:ext cx="914400"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Calculate</a:t>
            </a:r>
            <a:endParaRPr lang="en-GB" sz="1200" baseline="30000" dirty="0">
              <a:solidFill>
                <a:srgbClr val="FF0000"/>
              </a:solidFill>
              <a:latin typeface="Comic Sans MS" panose="030F0702030302020204" pitchFamily="66" charset="0"/>
            </a:endParaRPr>
          </a:p>
        </p:txBody>
      </p:sp>
      <p:sp>
        <p:nvSpPr>
          <p:cNvPr id="42" name="Oval 41"/>
          <p:cNvSpPr/>
          <p:nvPr/>
        </p:nvSpPr>
        <p:spPr>
          <a:xfrm>
            <a:off x="5930735" y="2988623"/>
            <a:ext cx="128650" cy="15437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16271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par>
                                <p:cTn id="11" presetID="3" presetClass="entr" presetSubtype="1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linds(horizontal)">
                                      <p:cBhvr>
                                        <p:cTn id="13" dur="500"/>
                                        <p:tgtEl>
                                          <p:spTgt spid="2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linds(horizontal)">
                                      <p:cBhvr>
                                        <p:cTn id="16" dur="500"/>
                                        <p:tgtEl>
                                          <p:spTgt spid="21"/>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blinds(horizontal)">
                                      <p:cBhvr>
                                        <p:cTn id="19" dur="500"/>
                                        <p:tgtEl>
                                          <p:spTgt spid="42"/>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linds(horizontal)">
                                      <p:cBhvr>
                                        <p:cTn id="24" dur="500"/>
                                        <p:tgtEl>
                                          <p:spTgt spid="14"/>
                                        </p:tgtEl>
                                      </p:cBhvr>
                                    </p:animEffect>
                                  </p:childTnLst>
                                </p:cTn>
                              </p:par>
                              <p:par>
                                <p:cTn id="25" presetID="3" presetClass="entr" presetSubtype="1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linds(horizontal)">
                                      <p:cBhvr>
                                        <p:cTn id="27" dur="500"/>
                                        <p:tgtEl>
                                          <p:spTgt spid="15"/>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linds(horizontal)">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blinds(horizontal)">
                                      <p:cBhvr>
                                        <p:cTn id="35" dur="500"/>
                                        <p:tgtEl>
                                          <p:spTgt spid="26"/>
                                        </p:tgtEl>
                                      </p:cBhvr>
                                    </p:animEffect>
                                  </p:childTnLst>
                                </p:cTn>
                              </p:par>
                              <p:par>
                                <p:cTn id="36" presetID="3" presetClass="entr" presetSubtype="10" fill="hold"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blinds(horizontal)">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animEffect transition="in" filter="blinds(horizontal)">
                                      <p:cBhvr>
                                        <p:cTn id="43" dur="500"/>
                                        <p:tgtEl>
                                          <p:spTgt spid="6">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blinds(horizontal)">
                                      <p:cBhvr>
                                        <p:cTn id="48" dur="500"/>
                                        <p:tgtEl>
                                          <p:spTgt spid="25"/>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blinds(horizontal)">
                                      <p:cBhvr>
                                        <p:cTn id="51" dur="500"/>
                                        <p:tgtEl>
                                          <p:spTgt spid="18"/>
                                        </p:tgtEl>
                                      </p:cBhvr>
                                    </p:animEffect>
                                  </p:childTnLst>
                                </p:cTn>
                              </p:par>
                              <p:par>
                                <p:cTn id="52" presetID="3" presetClass="exit" presetSubtype="10" fill="hold" nodeType="withEffect">
                                  <p:stCondLst>
                                    <p:cond delay="0"/>
                                  </p:stCondLst>
                                  <p:childTnLst>
                                    <p:animEffect transition="out" filter="blinds(horizontal)">
                                      <p:cBhvr>
                                        <p:cTn id="53" dur="500"/>
                                        <p:tgtEl>
                                          <p:spTgt spid="20"/>
                                        </p:tgtEl>
                                      </p:cBhvr>
                                    </p:animEffect>
                                    <p:set>
                                      <p:cBhvr>
                                        <p:cTn id="54" dur="1" fill="hold">
                                          <p:stCondLst>
                                            <p:cond delay="499"/>
                                          </p:stCondLst>
                                        </p:cTn>
                                        <p:tgtEl>
                                          <p:spTgt spid="20"/>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blinds(horizontal)">
                                      <p:cBhvr>
                                        <p:cTn id="59" dur="500"/>
                                        <p:tgtEl>
                                          <p:spTgt spid="27"/>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blinds(horizontal)">
                                      <p:cBhvr>
                                        <p:cTn id="64" dur="500"/>
                                        <p:tgtEl>
                                          <p:spTgt spid="36"/>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blinds(horizontal)">
                                      <p:cBhvr>
                                        <p:cTn id="69" dur="500"/>
                                        <p:tgtEl>
                                          <p:spTgt spid="37"/>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blinds(horizontal)">
                                      <p:cBhvr>
                                        <p:cTn id="74" dur="500"/>
                                        <p:tgtEl>
                                          <p:spTgt spid="33"/>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blinds(horizontal)">
                                      <p:cBhvr>
                                        <p:cTn id="79" dur="500"/>
                                        <p:tgtEl>
                                          <p:spTgt spid="38"/>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40"/>
                                        </p:tgtEl>
                                        <p:attrNameLst>
                                          <p:attrName>style.visibility</p:attrName>
                                        </p:attrNameLst>
                                      </p:cBhvr>
                                      <p:to>
                                        <p:strVal val="visible"/>
                                      </p:to>
                                    </p:set>
                                    <p:animEffect transition="in" filter="blinds(horizontal)">
                                      <p:cBhvr>
                                        <p:cTn id="84" dur="500"/>
                                        <p:tgtEl>
                                          <p:spTgt spid="40"/>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ntr" presetSubtype="10" fill="hold" grpId="0" nodeType="clickEffect">
                                  <p:stCondLst>
                                    <p:cond delay="0"/>
                                  </p:stCondLst>
                                  <p:childTnLst>
                                    <p:set>
                                      <p:cBhvr>
                                        <p:cTn id="88" dur="1" fill="hold">
                                          <p:stCondLst>
                                            <p:cond delay="0"/>
                                          </p:stCondLst>
                                        </p:cTn>
                                        <p:tgtEl>
                                          <p:spTgt spid="34"/>
                                        </p:tgtEl>
                                        <p:attrNameLst>
                                          <p:attrName>style.visibility</p:attrName>
                                        </p:attrNameLst>
                                      </p:cBhvr>
                                      <p:to>
                                        <p:strVal val="visible"/>
                                      </p:to>
                                    </p:set>
                                    <p:animEffect transition="in" filter="blinds(horizontal)">
                                      <p:cBhvr>
                                        <p:cTn id="89" dur="500"/>
                                        <p:tgtEl>
                                          <p:spTgt spid="34"/>
                                        </p:tgtEl>
                                      </p:cBhvr>
                                    </p:animEffect>
                                  </p:childTnLst>
                                </p:cTn>
                              </p:par>
                            </p:childTnLst>
                          </p:cTn>
                        </p:par>
                      </p:childTnLst>
                    </p:cTn>
                  </p:par>
                  <p:par>
                    <p:cTn id="90" fill="hold">
                      <p:stCondLst>
                        <p:cond delay="indefinite"/>
                      </p:stCondLst>
                      <p:childTnLst>
                        <p:par>
                          <p:cTn id="91" fill="hold">
                            <p:stCondLst>
                              <p:cond delay="0"/>
                            </p:stCondLst>
                            <p:childTnLst>
                              <p:par>
                                <p:cTn id="92" presetID="3" presetClass="entr" presetSubtype="10" fill="hold" grpId="0" nodeType="clickEffect">
                                  <p:stCondLst>
                                    <p:cond delay="0"/>
                                  </p:stCondLst>
                                  <p:childTnLst>
                                    <p:set>
                                      <p:cBhvr>
                                        <p:cTn id="93" dur="1" fill="hold">
                                          <p:stCondLst>
                                            <p:cond delay="0"/>
                                          </p:stCondLst>
                                        </p:cTn>
                                        <p:tgtEl>
                                          <p:spTgt spid="39"/>
                                        </p:tgtEl>
                                        <p:attrNameLst>
                                          <p:attrName>style.visibility</p:attrName>
                                        </p:attrNameLst>
                                      </p:cBhvr>
                                      <p:to>
                                        <p:strVal val="visible"/>
                                      </p:to>
                                    </p:set>
                                    <p:animEffect transition="in" filter="blinds(horizontal)">
                                      <p:cBhvr>
                                        <p:cTn id="94" dur="500"/>
                                        <p:tgtEl>
                                          <p:spTgt spid="39"/>
                                        </p:tgtEl>
                                      </p:cBhvr>
                                    </p:animEffect>
                                  </p:childTnLst>
                                </p:cTn>
                              </p:par>
                            </p:childTnLst>
                          </p:cTn>
                        </p:par>
                      </p:childTnLst>
                    </p:cTn>
                  </p:par>
                  <p:par>
                    <p:cTn id="95" fill="hold">
                      <p:stCondLst>
                        <p:cond delay="indefinite"/>
                      </p:stCondLst>
                      <p:childTnLst>
                        <p:par>
                          <p:cTn id="96" fill="hold">
                            <p:stCondLst>
                              <p:cond delay="0"/>
                            </p:stCondLst>
                            <p:childTnLst>
                              <p:par>
                                <p:cTn id="97" presetID="3" presetClass="entr" presetSubtype="10" fill="hold" grpId="0" nodeType="click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blinds(horizontal)">
                                      <p:cBhvr>
                                        <p:cTn id="99" dur="500"/>
                                        <p:tgtEl>
                                          <p:spTgt spid="41"/>
                                        </p:tgtEl>
                                      </p:cBhvr>
                                    </p:animEffect>
                                  </p:childTnLst>
                                </p:cTn>
                              </p:par>
                            </p:childTnLst>
                          </p:cTn>
                        </p:par>
                      </p:childTnLst>
                    </p:cTn>
                  </p:par>
                  <p:par>
                    <p:cTn id="100" fill="hold">
                      <p:stCondLst>
                        <p:cond delay="indefinite"/>
                      </p:stCondLst>
                      <p:childTnLst>
                        <p:par>
                          <p:cTn id="101" fill="hold">
                            <p:stCondLst>
                              <p:cond delay="0"/>
                            </p:stCondLst>
                            <p:childTnLst>
                              <p:par>
                                <p:cTn id="102" presetID="3" presetClass="entr" presetSubtype="10" fill="hold" grpId="0" nodeType="clickEffect">
                                  <p:stCondLst>
                                    <p:cond delay="0"/>
                                  </p:stCondLst>
                                  <p:childTnLst>
                                    <p:set>
                                      <p:cBhvr>
                                        <p:cTn id="103" dur="1" fill="hold">
                                          <p:stCondLst>
                                            <p:cond delay="0"/>
                                          </p:stCondLst>
                                        </p:cTn>
                                        <p:tgtEl>
                                          <p:spTgt spid="35"/>
                                        </p:tgtEl>
                                        <p:attrNameLst>
                                          <p:attrName>style.visibility</p:attrName>
                                        </p:attrNameLst>
                                      </p:cBhvr>
                                      <p:to>
                                        <p:strVal val="visible"/>
                                      </p:to>
                                    </p:set>
                                    <p:animEffect transition="in" filter="blinds(horizontal)">
                                      <p:cBhvr>
                                        <p:cTn id="10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1" grpId="0"/>
      <p:bldP spid="18" grpId="0"/>
      <p:bldP spid="26" grpId="0"/>
      <p:bldP spid="27" grpId="0"/>
      <p:bldP spid="33" grpId="0"/>
      <p:bldP spid="34" grpId="0"/>
      <p:bldP spid="35" grpId="0"/>
      <p:bldP spid="36" grpId="0" animBg="1"/>
      <p:bldP spid="37" grpId="0"/>
      <p:bldP spid="38" grpId="0" animBg="1"/>
      <p:bldP spid="39" grpId="0" animBg="1"/>
      <p:bldP spid="40" grpId="0"/>
      <p:bldP spid="41" grpId="0"/>
      <p:bldP spid="4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Motion in a Circle</a:t>
            </a:r>
            <a:endParaRPr lang="en-GB" dirty="0">
              <a:latin typeface="Comic Sans MS" pitchFamily="66" charset="0"/>
            </a:endParaRPr>
          </a:p>
        </p:txBody>
      </p:sp>
      <p:pic>
        <p:nvPicPr>
          <p:cNvPr id="5" name="Picture 6" descr="http://image.shutterstock.com/display_pic_with_logo/148216/107412005/stock-photo-sydney-luna-park-attraction-wheel-at-sunset-illuminated-with-lights-in-motion-segment-of-circle-10741200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950"/>
          <a:stretch/>
        </p:blipFill>
        <p:spPr bwMode="auto">
          <a:xfrm>
            <a:off x="7746066" y="152400"/>
            <a:ext cx="1170368" cy="1161871"/>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idx="1"/>
          </p:nvPr>
        </p:nvSpPr>
        <p:spPr>
          <a:xfrm>
            <a:off x="228600" y="1600200"/>
            <a:ext cx="3629026" cy="4943475"/>
          </a:xfrm>
        </p:spPr>
        <p:txBody>
          <a:bodyPr>
            <a:normAutofit/>
          </a:bodyPr>
          <a:lstStyle/>
          <a:p>
            <a:pPr marL="0" indent="0" algn="ctr">
              <a:buNone/>
            </a:pPr>
            <a:r>
              <a:rPr lang="en-GB" sz="1400" b="1" dirty="0" smtClean="0">
                <a:latin typeface="Comic Sans MS" pitchFamily="66" charset="0"/>
              </a:rPr>
              <a:t>You can calculate the acceleration of an object moving on a horizontal circular path</a:t>
            </a:r>
            <a:endParaRPr lang="en-GB" sz="1400" dirty="0" smtClean="0">
              <a:latin typeface="Comic Sans MS" pitchFamily="66" charset="0"/>
            </a:endParaRPr>
          </a:p>
          <a:p>
            <a:pPr marL="0" indent="0" algn="ctr">
              <a:buNone/>
            </a:pPr>
            <a:endParaRPr lang="en-US" sz="1400" b="1" dirty="0">
              <a:latin typeface="Comic Sans MS" pitchFamily="66" charset="0"/>
            </a:endParaRPr>
          </a:p>
          <a:p>
            <a:pPr marL="0" indent="0" algn="ctr">
              <a:buNone/>
            </a:pPr>
            <a:r>
              <a:rPr lang="en-US" sz="1400" dirty="0" smtClean="0">
                <a:latin typeface="Comic Sans MS" pitchFamily="66" charset="0"/>
              </a:rPr>
              <a:t>A car of mass M kg is travelling round a bend which is an arc of a circle of radius 140m. The greatest speed at which the car can travel round the bend without slipping is 45kmh</a:t>
            </a:r>
            <a:r>
              <a:rPr lang="en-US" sz="1400" baseline="30000" dirty="0" smtClean="0">
                <a:latin typeface="Comic Sans MS" pitchFamily="66" charset="0"/>
              </a:rPr>
              <a:t>-1</a:t>
            </a:r>
            <a:r>
              <a:rPr lang="en-US" sz="1400" dirty="0" smtClean="0">
                <a:latin typeface="Comic Sans MS" pitchFamily="66" charset="0"/>
              </a:rPr>
              <a:t>. Find the coefficient of friction between the car’s </a:t>
            </a:r>
            <a:r>
              <a:rPr lang="en-US" sz="1400" dirty="0" err="1" smtClean="0">
                <a:latin typeface="Comic Sans MS" pitchFamily="66" charset="0"/>
              </a:rPr>
              <a:t>tyres</a:t>
            </a:r>
            <a:r>
              <a:rPr lang="en-US" sz="1400" dirty="0" smtClean="0">
                <a:latin typeface="Comic Sans MS" pitchFamily="66" charset="0"/>
              </a:rPr>
              <a:t> and the road.</a:t>
            </a:r>
          </a:p>
          <a:p>
            <a:pPr marL="0" indent="0" algn="ctr">
              <a:buNone/>
            </a:pPr>
            <a:endParaRPr lang="en-US" sz="1400" dirty="0">
              <a:latin typeface="Comic Sans MS" pitchFamily="66" charset="0"/>
              <a:sym typeface="Wingdings" panose="05000000000000000000" pitchFamily="2" charset="2"/>
            </a:endParaRPr>
          </a:p>
          <a:p>
            <a:pPr algn="ctr">
              <a:buFont typeface="Wingdings"/>
              <a:buChar char="à"/>
            </a:pPr>
            <a:r>
              <a:rPr lang="en-US" sz="1400" dirty="0" smtClean="0">
                <a:latin typeface="Comic Sans MS" pitchFamily="66" charset="0"/>
                <a:sym typeface="Wingdings" panose="05000000000000000000" pitchFamily="2" charset="2"/>
              </a:rPr>
              <a:t>A side view diagram will help here as you need to consider the normal reaction…</a:t>
            </a:r>
          </a:p>
          <a:p>
            <a:pPr algn="ctr">
              <a:buFont typeface="Wingdings"/>
              <a:buChar char="à"/>
            </a:pPr>
            <a:endParaRPr lang="en-US" sz="1400" dirty="0">
              <a:latin typeface="Comic Sans MS" pitchFamily="66" charset="0"/>
              <a:sym typeface="Wingdings" panose="05000000000000000000" pitchFamily="2" charset="2"/>
            </a:endParaRPr>
          </a:p>
          <a:p>
            <a:pPr algn="ctr">
              <a:buFont typeface="Wingdings"/>
              <a:buChar char="à"/>
            </a:pPr>
            <a:r>
              <a:rPr lang="en-US" sz="1400" dirty="0" smtClean="0">
                <a:latin typeface="Comic Sans MS" pitchFamily="66" charset="0"/>
                <a:sym typeface="Wingdings" panose="05000000000000000000" pitchFamily="2" charset="2"/>
              </a:rPr>
              <a:t>As the car is effectively on the point of slipping, the frictional force must be at its maximum level (F</a:t>
            </a:r>
            <a:r>
              <a:rPr lang="en-US" sz="1400" baseline="-25000" dirty="0" smtClean="0">
                <a:latin typeface="Comic Sans MS" pitchFamily="66" charset="0"/>
                <a:sym typeface="Wingdings" panose="05000000000000000000" pitchFamily="2" charset="2"/>
              </a:rPr>
              <a:t>MAX</a:t>
            </a:r>
            <a:r>
              <a:rPr lang="en-US" sz="1400" dirty="0" smtClean="0">
                <a:latin typeface="Comic Sans MS" pitchFamily="66" charset="0"/>
                <a:sym typeface="Wingdings" panose="05000000000000000000" pitchFamily="2" charset="2"/>
              </a:rPr>
              <a:t>)</a:t>
            </a:r>
          </a:p>
          <a:p>
            <a:pPr marL="0" indent="0" algn="ctr">
              <a:buNone/>
            </a:pPr>
            <a:endParaRPr lang="en-US" sz="1400" dirty="0" smtClean="0">
              <a:latin typeface="Comic Sans MS" pitchFamily="66" charset="0"/>
              <a:sym typeface="Wingdings" panose="05000000000000000000" pitchFamily="2" charset="2"/>
            </a:endParaRPr>
          </a:p>
        </p:txBody>
      </p:sp>
      <mc:AlternateContent xmlns:mc="http://schemas.openxmlformats.org/markup-compatibility/2006" xmlns:a14="http://schemas.microsoft.com/office/drawing/2010/main">
        <mc:Choice Requires="a14">
          <p:sp>
            <p:nvSpPr>
              <p:cNvPr id="65" name="TextBox 64"/>
              <p:cNvSpPr txBox="1"/>
              <p:nvPr/>
            </p:nvSpPr>
            <p:spPr>
              <a:xfrm>
                <a:off x="1088678" y="0"/>
                <a:ext cx="781817"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𝑣</m:t>
                      </m:r>
                      <m:r>
                        <a:rPr lang="en-US" sz="1400" b="0" i="1" smtClean="0">
                          <a:latin typeface="Cambria Math"/>
                        </a:rPr>
                        <m:t>=</m:t>
                      </m:r>
                      <m:r>
                        <a:rPr lang="en-US" sz="1400" b="0" i="1" smtClean="0">
                          <a:latin typeface="Cambria Math"/>
                        </a:rPr>
                        <m:t>𝑟</m:t>
                      </m:r>
                      <m:r>
                        <m:rPr>
                          <m:sty m:val="p"/>
                        </m:rPr>
                        <a:rPr lang="el-GR" sz="1400" b="0" i="1" smtClean="0">
                          <a:latin typeface="Cambria Math"/>
                        </a:rPr>
                        <m:t>ω</m:t>
                      </m:r>
                    </m:oMath>
                  </m:oMathPara>
                </a14:m>
                <a:endParaRPr lang="en-GB" sz="1400" dirty="0"/>
              </a:p>
            </p:txBody>
          </p:sp>
        </mc:Choice>
        <mc:Fallback xmlns="">
          <p:sp>
            <p:nvSpPr>
              <p:cNvPr id="65" name="TextBox 64"/>
              <p:cNvSpPr txBox="1">
                <a:spLocks noRot="1" noChangeAspect="1" noMove="1" noResize="1" noEditPoints="1" noAdjustHandles="1" noChangeArrowheads="1" noChangeShapeType="1" noTextEdit="1"/>
              </p:cNvSpPr>
              <p:nvPr/>
            </p:nvSpPr>
            <p:spPr>
              <a:xfrm>
                <a:off x="1088678" y="0"/>
                <a:ext cx="781817" cy="307777"/>
              </a:xfrm>
              <a:prstGeom prst="rect">
                <a:avLst/>
              </a:prstGeom>
              <a:blipFill rotWithShape="1">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0" y="0"/>
                <a:ext cx="1087670" cy="44300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1200" i="1" smtClean="0">
                          <a:latin typeface="Cambria Math"/>
                        </a:rPr>
                        <m:t>ω</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𝑟𝑎𝑑𝑖𝑎𝑛𝑠</m:t>
                          </m:r>
                        </m:num>
                        <m:den>
                          <m:r>
                            <a:rPr lang="en-US" sz="1200" b="0" i="1" smtClean="0">
                              <a:latin typeface="Cambria Math"/>
                            </a:rPr>
                            <m:t>𝑠𝑒𝑐𝑜𝑛𝑑𝑠</m:t>
                          </m:r>
                        </m:den>
                      </m:f>
                    </m:oMath>
                  </m:oMathPara>
                </a14:m>
                <a:endParaRPr lang="en-GB" sz="1200" dirty="0"/>
              </a:p>
            </p:txBody>
          </p:sp>
        </mc:Choice>
        <mc:Fallback xmlns="">
          <p:sp>
            <p:nvSpPr>
              <p:cNvPr id="67" name="TextBox 66"/>
              <p:cNvSpPr txBox="1">
                <a:spLocks noRot="1" noChangeAspect="1" noMove="1" noResize="1" noEditPoints="1" noAdjustHandles="1" noChangeArrowheads="1" noChangeShapeType="1" noTextEdit="1"/>
              </p:cNvSpPr>
              <p:nvPr/>
            </p:nvSpPr>
            <p:spPr>
              <a:xfrm>
                <a:off x="0" y="0"/>
                <a:ext cx="1087670" cy="443006"/>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0" name="TextBox 69"/>
              <p:cNvSpPr txBox="1"/>
              <p:nvPr/>
            </p:nvSpPr>
            <p:spPr>
              <a:xfrm>
                <a:off x="1877292" y="0"/>
                <a:ext cx="79451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𝑣</m:t>
                      </m:r>
                      <m:r>
                        <a:rPr lang="en-US" sz="1400" b="0" i="1" smtClean="0">
                          <a:latin typeface="Cambria Math"/>
                          <a:ea typeface="Cambria Math"/>
                        </a:rPr>
                        <m:t>𝜔</m:t>
                      </m:r>
                    </m:oMath>
                  </m:oMathPara>
                </a14:m>
                <a:endParaRPr lang="en-GB" sz="1400" dirty="0"/>
              </a:p>
            </p:txBody>
          </p:sp>
        </mc:Choice>
        <mc:Fallback xmlns="">
          <p:sp>
            <p:nvSpPr>
              <p:cNvPr id="70" name="TextBox 69"/>
              <p:cNvSpPr txBox="1">
                <a:spLocks noRot="1" noChangeAspect="1" noMove="1" noResize="1" noEditPoints="1" noAdjustHandles="1" noChangeArrowheads="1" noChangeShapeType="1" noTextEdit="1"/>
              </p:cNvSpPr>
              <p:nvPr/>
            </p:nvSpPr>
            <p:spPr>
              <a:xfrm>
                <a:off x="1877292" y="0"/>
                <a:ext cx="794513" cy="307777"/>
              </a:xfrm>
              <a:prstGeom prst="rect">
                <a:avLst/>
              </a:prstGeom>
              <a:blipFill rotWithShape="1">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8" name="TextBox 77"/>
              <p:cNvSpPr txBox="1"/>
              <p:nvPr/>
            </p:nvSpPr>
            <p:spPr>
              <a:xfrm>
                <a:off x="2670960" y="0"/>
                <a:ext cx="86844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𝑟</m:t>
                      </m:r>
                      <m:sSup>
                        <m:sSupPr>
                          <m:ctrlPr>
                            <a:rPr lang="en-US" sz="1400" b="0" i="1" smtClean="0">
                              <a:latin typeface="Cambria Math" panose="02040503050406030204" pitchFamily="18" charset="0"/>
                            </a:rPr>
                          </m:ctrlPr>
                        </m:sSupPr>
                        <m:e>
                          <m:r>
                            <a:rPr lang="en-US" sz="1400" b="0" i="1" smtClean="0">
                              <a:latin typeface="Cambria Math"/>
                              <a:ea typeface="Cambria Math"/>
                            </a:rPr>
                            <m:t>𝜔</m:t>
                          </m:r>
                        </m:e>
                        <m:sup>
                          <m:r>
                            <a:rPr lang="en-US" sz="1400" b="0" i="1" smtClean="0">
                              <a:latin typeface="Cambria Math"/>
                            </a:rPr>
                            <m:t>2</m:t>
                          </m:r>
                        </m:sup>
                      </m:sSup>
                    </m:oMath>
                  </m:oMathPara>
                </a14:m>
                <a:endParaRPr lang="en-GB" sz="1400" dirty="0"/>
              </a:p>
            </p:txBody>
          </p:sp>
        </mc:Choice>
        <mc:Fallback xmlns="">
          <p:sp>
            <p:nvSpPr>
              <p:cNvPr id="78" name="TextBox 77"/>
              <p:cNvSpPr txBox="1">
                <a:spLocks noRot="1" noChangeAspect="1" noMove="1" noResize="1" noEditPoints="1" noAdjustHandles="1" noChangeArrowheads="1" noChangeShapeType="1" noTextEdit="1"/>
              </p:cNvSpPr>
              <p:nvPr/>
            </p:nvSpPr>
            <p:spPr>
              <a:xfrm>
                <a:off x="2670960" y="0"/>
                <a:ext cx="868443" cy="307777"/>
              </a:xfrm>
              <a:prstGeom prst="rect">
                <a:avLst/>
              </a:prstGeom>
              <a:blipFill rotWithShape="1">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9" name="TextBox 78"/>
              <p:cNvSpPr txBox="1"/>
              <p:nvPr/>
            </p:nvSpPr>
            <p:spPr>
              <a:xfrm>
                <a:off x="3535879" y="0"/>
                <a:ext cx="753988" cy="52315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a:rPr>
                                <m:t>𝑣</m:t>
                              </m:r>
                            </m:e>
                            <m:sup>
                              <m:r>
                                <a:rPr lang="en-US" sz="1400" b="0" i="1" smtClean="0">
                                  <a:latin typeface="Cambria Math"/>
                                </a:rPr>
                                <m:t>2</m:t>
                              </m:r>
                            </m:sup>
                          </m:sSup>
                        </m:num>
                        <m:den>
                          <m:r>
                            <a:rPr lang="en-US" sz="1400" b="0" i="1" smtClean="0">
                              <a:latin typeface="Cambria Math"/>
                            </a:rPr>
                            <m:t>𝑟</m:t>
                          </m:r>
                        </m:den>
                      </m:f>
                    </m:oMath>
                  </m:oMathPara>
                </a14:m>
                <a:endParaRPr lang="en-GB" sz="1400" dirty="0"/>
              </a:p>
            </p:txBody>
          </p:sp>
        </mc:Choice>
        <mc:Fallback xmlns="">
          <p:sp>
            <p:nvSpPr>
              <p:cNvPr id="79" name="TextBox 78"/>
              <p:cNvSpPr txBox="1">
                <a:spLocks noRot="1" noChangeAspect="1" noMove="1" noResize="1" noEditPoints="1" noAdjustHandles="1" noChangeArrowheads="1" noChangeShapeType="1" noTextEdit="1"/>
              </p:cNvSpPr>
              <p:nvPr/>
            </p:nvSpPr>
            <p:spPr>
              <a:xfrm>
                <a:off x="3535879" y="0"/>
                <a:ext cx="753988" cy="523157"/>
              </a:xfrm>
              <a:prstGeom prst="rect">
                <a:avLst/>
              </a:prstGeom>
              <a:blipFill rotWithShape="1">
                <a:blip r:embed="rId7"/>
                <a:stretch>
                  <a:fillRect/>
                </a:stretch>
              </a:blipFill>
              <a:ln w="25400">
                <a:solidFill>
                  <a:schemeClr val="tx1"/>
                </a:solidFill>
              </a:ln>
            </p:spPr>
            <p:txBody>
              <a:bodyPr/>
              <a:lstStyle/>
              <a:p>
                <a:r>
                  <a:rPr lang="en-GB">
                    <a:noFill/>
                  </a:rPr>
                  <a:t> </a:t>
                </a:r>
              </a:p>
            </p:txBody>
          </p:sp>
        </mc:Fallback>
      </mc:AlternateContent>
      <p:cxnSp>
        <p:nvCxnSpPr>
          <p:cNvPr id="4" name="Straight Connector 3"/>
          <p:cNvCxnSpPr/>
          <p:nvPr/>
        </p:nvCxnSpPr>
        <p:spPr>
          <a:xfrm>
            <a:off x="4502727" y="3412176"/>
            <a:ext cx="3886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502727" y="3716976"/>
            <a:ext cx="3276600"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798127" y="3716976"/>
            <a:ext cx="622286" cy="307777"/>
          </a:xfrm>
          <a:prstGeom prst="rect">
            <a:avLst/>
          </a:prstGeom>
          <a:noFill/>
        </p:spPr>
        <p:txBody>
          <a:bodyPr wrap="none" rtlCol="0">
            <a:spAutoFit/>
          </a:bodyPr>
          <a:lstStyle/>
          <a:p>
            <a:r>
              <a:rPr lang="en-US" sz="1400" dirty="0" smtClean="0">
                <a:latin typeface="Comic Sans MS" panose="030F0702030302020204" pitchFamily="66" charset="0"/>
              </a:rPr>
              <a:t>140m</a:t>
            </a:r>
            <a:endParaRPr lang="en-GB" sz="1400" dirty="0">
              <a:latin typeface="Comic Sans MS" panose="030F0702030302020204" pitchFamily="66" charset="0"/>
            </a:endParaRPr>
          </a:p>
        </p:txBody>
      </p:sp>
      <p:cxnSp>
        <p:nvCxnSpPr>
          <p:cNvPr id="46" name="Straight Arrow Connector 45"/>
          <p:cNvCxnSpPr/>
          <p:nvPr/>
        </p:nvCxnSpPr>
        <p:spPr>
          <a:xfrm>
            <a:off x="7819901" y="3393374"/>
            <a:ext cx="0" cy="838200"/>
          </a:xfrm>
          <a:prstGeom prst="straightConnector1">
            <a:avLst/>
          </a:prstGeom>
          <a:ln w="381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flipV="1">
            <a:off x="7817922" y="1633847"/>
            <a:ext cx="0" cy="838200"/>
          </a:xfrm>
          <a:prstGeom prst="straightConnector1">
            <a:avLst/>
          </a:prstGeom>
          <a:ln w="381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16200000" flipH="1" flipV="1">
            <a:off x="6877792" y="2415639"/>
            <a:ext cx="0" cy="838200"/>
          </a:xfrm>
          <a:prstGeom prst="straightConnector1">
            <a:avLst/>
          </a:prstGeom>
          <a:ln w="381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pic>
        <p:nvPicPr>
          <p:cNvPr id="1026" name="Picture 2" descr="C:\Users\mpye\AppData\Local\Microsoft\Windows\Temporary Internet Files\Content.IE5\J1XD9OFR\MC900439792[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69727" y="2192976"/>
            <a:ext cx="1301338" cy="1301338"/>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7647710" y="1330036"/>
            <a:ext cx="312906" cy="338554"/>
          </a:xfrm>
          <a:prstGeom prst="rect">
            <a:avLst/>
          </a:prstGeom>
          <a:noFill/>
        </p:spPr>
        <p:txBody>
          <a:bodyPr wrap="none" rtlCol="0">
            <a:spAutoFit/>
          </a:bodyPr>
          <a:lstStyle/>
          <a:p>
            <a:r>
              <a:rPr lang="en-US" sz="1600" dirty="0" smtClean="0">
                <a:latin typeface="Comic Sans MS" panose="030F0702030302020204" pitchFamily="66" charset="0"/>
              </a:rPr>
              <a:t>R</a:t>
            </a:r>
            <a:endParaRPr lang="en-GB" sz="1600" dirty="0">
              <a:latin typeface="Comic Sans MS" panose="030F0702030302020204" pitchFamily="66" charset="0"/>
            </a:endParaRPr>
          </a:p>
        </p:txBody>
      </p:sp>
      <p:sp>
        <p:nvSpPr>
          <p:cNvPr id="51" name="TextBox 50"/>
          <p:cNvSpPr txBox="1"/>
          <p:nvPr/>
        </p:nvSpPr>
        <p:spPr>
          <a:xfrm>
            <a:off x="7598230" y="4225636"/>
            <a:ext cx="474810" cy="338554"/>
          </a:xfrm>
          <a:prstGeom prst="rect">
            <a:avLst/>
          </a:prstGeom>
          <a:noFill/>
        </p:spPr>
        <p:txBody>
          <a:bodyPr wrap="none" rtlCol="0">
            <a:spAutoFit/>
          </a:bodyPr>
          <a:lstStyle/>
          <a:p>
            <a:r>
              <a:rPr lang="en-US" sz="1600" dirty="0" smtClean="0">
                <a:latin typeface="Comic Sans MS" panose="030F0702030302020204" pitchFamily="66" charset="0"/>
              </a:rPr>
              <a:t>Mg</a:t>
            </a:r>
            <a:endParaRPr lang="en-GB" sz="1600" dirty="0">
              <a:latin typeface="Comic Sans MS" panose="030F0702030302020204" pitchFamily="66" charset="0"/>
            </a:endParaRPr>
          </a:p>
        </p:txBody>
      </p:sp>
      <p:sp>
        <p:nvSpPr>
          <p:cNvPr id="52" name="TextBox 51"/>
          <p:cNvSpPr txBox="1"/>
          <p:nvPr/>
        </p:nvSpPr>
        <p:spPr>
          <a:xfrm>
            <a:off x="5886203" y="2679865"/>
            <a:ext cx="628698" cy="338554"/>
          </a:xfrm>
          <a:prstGeom prst="rect">
            <a:avLst/>
          </a:prstGeom>
          <a:noFill/>
        </p:spPr>
        <p:txBody>
          <a:bodyPr wrap="none" rtlCol="0">
            <a:spAutoFit/>
          </a:bodyPr>
          <a:lstStyle/>
          <a:p>
            <a:r>
              <a:rPr lang="en-US" sz="1600" dirty="0" smtClean="0">
                <a:latin typeface="Comic Sans MS" panose="030F0702030302020204" pitchFamily="66" charset="0"/>
              </a:rPr>
              <a:t>F</a:t>
            </a:r>
            <a:r>
              <a:rPr lang="en-US" sz="1600" baseline="-25000" dirty="0" smtClean="0">
                <a:latin typeface="Comic Sans MS" panose="030F0702030302020204" pitchFamily="66" charset="0"/>
              </a:rPr>
              <a:t>MAX</a:t>
            </a:r>
            <a:endParaRPr lang="en-GB" sz="1600" baseline="-25000" dirty="0">
              <a:latin typeface="Comic Sans MS" panose="030F0702030302020204" pitchFamily="66" charset="0"/>
            </a:endParaRPr>
          </a:p>
        </p:txBody>
      </p:sp>
      <p:grpSp>
        <p:nvGrpSpPr>
          <p:cNvPr id="3" name="Group 2"/>
          <p:cNvGrpSpPr/>
          <p:nvPr/>
        </p:nvGrpSpPr>
        <p:grpSpPr>
          <a:xfrm>
            <a:off x="5886041" y="2166419"/>
            <a:ext cx="973115" cy="1323"/>
            <a:chOff x="5886041" y="2166419"/>
            <a:chExt cx="973115" cy="1323"/>
          </a:xfrm>
        </p:grpSpPr>
        <p:cxnSp>
          <p:nvCxnSpPr>
            <p:cNvPr id="53" name="Straight Arrow Connector 52"/>
            <p:cNvCxnSpPr/>
            <p:nvPr/>
          </p:nvCxnSpPr>
          <p:spPr>
            <a:xfrm rot="16200000" flipH="1" flipV="1">
              <a:off x="6305141" y="1748642"/>
              <a:ext cx="0" cy="838200"/>
            </a:xfrm>
            <a:prstGeom prst="straightConnector1">
              <a:avLst/>
            </a:prstGeom>
            <a:ln w="381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rot="16200000" flipH="1" flipV="1">
              <a:off x="6440056" y="1747319"/>
              <a:ext cx="0" cy="838200"/>
            </a:xfrm>
            <a:prstGeom prst="straightConnector1">
              <a:avLst/>
            </a:prstGeom>
            <a:ln w="381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2" name="TextBox 31"/>
              <p:cNvSpPr txBox="1"/>
              <p:nvPr/>
            </p:nvSpPr>
            <p:spPr>
              <a:xfrm>
                <a:off x="6198919" y="1591294"/>
                <a:ext cx="415819" cy="52315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sSup>
                            <m:sSupPr>
                              <m:ctrlPr>
                                <a:rPr lang="en-GB" sz="1400" i="1" smtClean="0">
                                  <a:latin typeface="Cambria Math" panose="02040503050406030204" pitchFamily="18" charset="0"/>
                                </a:rPr>
                              </m:ctrlPr>
                            </m:sSupPr>
                            <m:e>
                              <m:r>
                                <a:rPr lang="en-US" sz="1400" b="0" i="1" smtClean="0">
                                  <a:latin typeface="Cambria Math"/>
                                </a:rPr>
                                <m:t>𝑣</m:t>
                              </m:r>
                            </m:e>
                            <m:sup>
                              <m:r>
                                <a:rPr lang="en-US" sz="1400" b="0" i="1" smtClean="0">
                                  <a:latin typeface="Cambria Math"/>
                                </a:rPr>
                                <m:t>2</m:t>
                              </m:r>
                            </m:sup>
                          </m:sSup>
                        </m:num>
                        <m:den>
                          <m:r>
                            <a:rPr lang="en-US" sz="1400" b="0" i="1" smtClean="0">
                              <a:latin typeface="Cambria Math"/>
                            </a:rPr>
                            <m:t>𝑟</m:t>
                          </m:r>
                        </m:den>
                      </m:f>
                    </m:oMath>
                  </m:oMathPara>
                </a14:m>
                <a:endParaRPr lang="en-GB" sz="1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6198919" y="1591294"/>
                <a:ext cx="415819" cy="523157"/>
              </a:xfrm>
              <a:prstGeom prst="rect">
                <a:avLst/>
              </a:prstGeom>
              <a:blipFill rotWithShape="1">
                <a:blip r:embed="rId9"/>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45967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blinds(horizontal)">
                                      <p:cBhvr>
                                        <p:cTn id="7" dur="500"/>
                                        <p:tgtEl>
                                          <p:spTgt spid="6">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blinds(horizontal)">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5"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blinds(vertical)">
                                      <p:cBhvr>
                                        <p:cTn id="22" dur="500"/>
                                        <p:tgtEl>
                                          <p:spTgt spid="28"/>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blinds(horizontal)">
                                      <p:cBhvr>
                                        <p:cTn id="25" dur="500"/>
                                        <p:tgtEl>
                                          <p:spTgt spid="29"/>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blinds(horizontal)">
                                      <p:cBhvr>
                                        <p:cTn id="30" dur="500"/>
                                        <p:tgtEl>
                                          <p:spTgt spid="46"/>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blinds(horizontal)">
                                      <p:cBhvr>
                                        <p:cTn id="33" dur="500"/>
                                        <p:tgtEl>
                                          <p:spTgt spid="51"/>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blinds(horizontal)">
                                      <p:cBhvr>
                                        <p:cTn id="38" dur="500"/>
                                        <p:tgtEl>
                                          <p:spTgt spid="48"/>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blinds(horizontal)">
                                      <p:cBhvr>
                                        <p:cTn id="41" dur="500"/>
                                        <p:tgtEl>
                                          <p:spTgt spid="31"/>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blinds(horizontal)">
                                      <p:cBhvr>
                                        <p:cTn id="46" dur="500"/>
                                        <p:tgtEl>
                                          <p:spTgt spid="32"/>
                                        </p:tgtEl>
                                      </p:cBhvr>
                                    </p:animEffect>
                                  </p:childTnLst>
                                </p:cTn>
                              </p:par>
                              <p:par>
                                <p:cTn id="47" presetID="3" presetClass="entr" presetSubtype="10" fill="hold" nodeType="with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blinds(horizontal)">
                                      <p:cBhvr>
                                        <p:cTn id="49" dur="500"/>
                                        <p:tgtEl>
                                          <p:spTgt spid="3"/>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nodeType="clickEffect">
                                  <p:stCondLst>
                                    <p:cond delay="0"/>
                                  </p:stCondLst>
                                  <p:childTnLst>
                                    <p:set>
                                      <p:cBhvr>
                                        <p:cTn id="53" dur="1" fill="hold">
                                          <p:stCondLst>
                                            <p:cond delay="0"/>
                                          </p:stCondLst>
                                        </p:cTn>
                                        <p:tgtEl>
                                          <p:spTgt spid="6">
                                            <p:txEl>
                                              <p:pRg st="6" end="6"/>
                                            </p:txEl>
                                          </p:spTgt>
                                        </p:tgtEl>
                                        <p:attrNameLst>
                                          <p:attrName>style.visibility</p:attrName>
                                        </p:attrNameLst>
                                      </p:cBhvr>
                                      <p:to>
                                        <p:strVal val="visible"/>
                                      </p:to>
                                    </p:set>
                                    <p:animEffect transition="in" filter="blinds(horizontal)">
                                      <p:cBhvr>
                                        <p:cTn id="54" dur="500"/>
                                        <p:tgtEl>
                                          <p:spTgt spid="6">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nodeType="click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blinds(horizontal)">
                                      <p:cBhvr>
                                        <p:cTn id="59" dur="500"/>
                                        <p:tgtEl>
                                          <p:spTgt spid="49"/>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blinds(horizontal)">
                                      <p:cBhvr>
                                        <p:cTn id="6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P spid="51" grpId="0"/>
      <p:bldP spid="52"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Motion in a Circle</a:t>
            </a:r>
            <a:endParaRPr lang="en-GB" dirty="0">
              <a:latin typeface="Comic Sans MS" pitchFamily="66" charset="0"/>
            </a:endParaRPr>
          </a:p>
        </p:txBody>
      </p:sp>
      <p:pic>
        <p:nvPicPr>
          <p:cNvPr id="5" name="Picture 6" descr="http://image.shutterstock.com/display_pic_with_logo/148216/107412005/stock-photo-sydney-luna-park-attraction-wheel-at-sunset-illuminated-with-lights-in-motion-segment-of-circle-10741200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950"/>
          <a:stretch/>
        </p:blipFill>
        <p:spPr bwMode="auto">
          <a:xfrm>
            <a:off x="7746066" y="152400"/>
            <a:ext cx="1170368" cy="1161871"/>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idx="1"/>
          </p:nvPr>
        </p:nvSpPr>
        <p:spPr>
          <a:xfrm>
            <a:off x="228600" y="1600200"/>
            <a:ext cx="3629026" cy="4943475"/>
          </a:xfrm>
        </p:spPr>
        <p:txBody>
          <a:bodyPr>
            <a:normAutofit/>
          </a:bodyPr>
          <a:lstStyle/>
          <a:p>
            <a:pPr marL="0" indent="0" algn="ctr">
              <a:buNone/>
            </a:pPr>
            <a:r>
              <a:rPr lang="en-GB" sz="1400" b="1" dirty="0" smtClean="0">
                <a:latin typeface="Comic Sans MS" pitchFamily="66" charset="0"/>
              </a:rPr>
              <a:t>You can calculate the acceleration of an object moving on a horizontal circular path</a:t>
            </a:r>
            <a:endParaRPr lang="en-GB" sz="1400" dirty="0" smtClean="0">
              <a:latin typeface="Comic Sans MS" pitchFamily="66" charset="0"/>
            </a:endParaRPr>
          </a:p>
          <a:p>
            <a:pPr marL="0" indent="0" algn="ctr">
              <a:buNone/>
            </a:pPr>
            <a:endParaRPr lang="en-US" sz="1400" b="1" dirty="0">
              <a:latin typeface="Comic Sans MS" pitchFamily="66" charset="0"/>
            </a:endParaRPr>
          </a:p>
          <a:p>
            <a:pPr marL="0" indent="0" algn="ctr">
              <a:buNone/>
            </a:pPr>
            <a:r>
              <a:rPr lang="en-US" sz="1400" dirty="0" smtClean="0">
                <a:latin typeface="Comic Sans MS" pitchFamily="66" charset="0"/>
              </a:rPr>
              <a:t>A car of mass M kg is travelling round a bend which is an arc of a circle of radius 140m. The greatest speed at which the car can travel round the bend without slipping is 45kmh</a:t>
            </a:r>
            <a:r>
              <a:rPr lang="en-US" sz="1400" baseline="30000" dirty="0" smtClean="0">
                <a:latin typeface="Comic Sans MS" pitchFamily="66" charset="0"/>
              </a:rPr>
              <a:t>-1</a:t>
            </a:r>
            <a:r>
              <a:rPr lang="en-US" sz="1400" dirty="0" smtClean="0">
                <a:latin typeface="Comic Sans MS" pitchFamily="66" charset="0"/>
              </a:rPr>
              <a:t>. Find the coefficient of friction between the car’s </a:t>
            </a:r>
            <a:r>
              <a:rPr lang="en-US" sz="1400" dirty="0" err="1" smtClean="0">
                <a:latin typeface="Comic Sans MS" pitchFamily="66" charset="0"/>
              </a:rPr>
              <a:t>tyres</a:t>
            </a:r>
            <a:r>
              <a:rPr lang="en-US" sz="1400" dirty="0" smtClean="0">
                <a:latin typeface="Comic Sans MS" pitchFamily="66" charset="0"/>
              </a:rPr>
              <a:t> and the road.</a:t>
            </a:r>
          </a:p>
          <a:p>
            <a:pPr marL="0" indent="0" algn="ctr">
              <a:buNone/>
            </a:pPr>
            <a:endParaRPr lang="en-US" sz="1400" dirty="0">
              <a:latin typeface="Comic Sans MS" pitchFamily="66" charset="0"/>
              <a:sym typeface="Wingdings" panose="05000000000000000000" pitchFamily="2" charset="2"/>
            </a:endParaRPr>
          </a:p>
          <a:p>
            <a:pPr algn="ctr">
              <a:buFont typeface="Wingdings"/>
              <a:buChar char="à"/>
            </a:pPr>
            <a:r>
              <a:rPr lang="en-US" sz="1400" dirty="0" smtClean="0">
                <a:latin typeface="Comic Sans MS" pitchFamily="66" charset="0"/>
                <a:sym typeface="Wingdings" panose="05000000000000000000" pitchFamily="2" charset="2"/>
              </a:rPr>
              <a:t>The normal reaction must be equal to Mg…</a:t>
            </a:r>
          </a:p>
          <a:p>
            <a:pPr algn="ctr">
              <a:buFont typeface="Wingdings"/>
              <a:buChar char="à"/>
            </a:pPr>
            <a:endParaRPr lang="en-US" sz="1400" dirty="0">
              <a:latin typeface="Comic Sans MS" pitchFamily="66" charset="0"/>
              <a:sym typeface="Wingdings" panose="05000000000000000000" pitchFamily="2" charset="2"/>
            </a:endParaRPr>
          </a:p>
          <a:p>
            <a:pPr algn="ctr">
              <a:buFont typeface="Wingdings"/>
              <a:buChar char="à"/>
            </a:pPr>
            <a:r>
              <a:rPr lang="en-US" sz="1400" dirty="0" smtClean="0">
                <a:latin typeface="Comic Sans MS" pitchFamily="66" charset="0"/>
                <a:sym typeface="Wingdings" panose="05000000000000000000" pitchFamily="2" charset="2"/>
              </a:rPr>
              <a:t>We will also need the velocity in </a:t>
            </a:r>
            <a:r>
              <a:rPr lang="en-US" sz="1400" dirty="0" err="1" smtClean="0">
                <a:latin typeface="Comic Sans MS" pitchFamily="66" charset="0"/>
                <a:sym typeface="Wingdings" panose="05000000000000000000" pitchFamily="2" charset="2"/>
              </a:rPr>
              <a:t>metres</a:t>
            </a:r>
            <a:r>
              <a:rPr lang="en-US" sz="1400" dirty="0" smtClean="0">
                <a:latin typeface="Comic Sans MS" pitchFamily="66" charset="0"/>
                <a:sym typeface="Wingdings" panose="05000000000000000000" pitchFamily="2" charset="2"/>
              </a:rPr>
              <a:t> per second…</a:t>
            </a:r>
          </a:p>
          <a:p>
            <a:pPr marL="0" indent="0" algn="ctr">
              <a:buNone/>
            </a:pPr>
            <a:endParaRPr lang="en-US" sz="1400" dirty="0" smtClean="0">
              <a:latin typeface="Comic Sans MS" pitchFamily="66" charset="0"/>
              <a:sym typeface="Wingdings" panose="05000000000000000000" pitchFamily="2" charset="2"/>
            </a:endParaRPr>
          </a:p>
        </p:txBody>
      </p:sp>
      <mc:AlternateContent xmlns:mc="http://schemas.openxmlformats.org/markup-compatibility/2006" xmlns:a14="http://schemas.microsoft.com/office/drawing/2010/main">
        <mc:Choice Requires="a14">
          <p:sp>
            <p:nvSpPr>
              <p:cNvPr id="65" name="TextBox 64"/>
              <p:cNvSpPr txBox="1"/>
              <p:nvPr/>
            </p:nvSpPr>
            <p:spPr>
              <a:xfrm>
                <a:off x="1088678" y="0"/>
                <a:ext cx="781817"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𝑣</m:t>
                      </m:r>
                      <m:r>
                        <a:rPr lang="en-US" sz="1400" b="0" i="1" smtClean="0">
                          <a:latin typeface="Cambria Math"/>
                        </a:rPr>
                        <m:t>=</m:t>
                      </m:r>
                      <m:r>
                        <a:rPr lang="en-US" sz="1400" b="0" i="1" smtClean="0">
                          <a:latin typeface="Cambria Math"/>
                        </a:rPr>
                        <m:t>𝑟</m:t>
                      </m:r>
                      <m:r>
                        <m:rPr>
                          <m:sty m:val="p"/>
                        </m:rPr>
                        <a:rPr lang="el-GR" sz="1400" b="0" i="1" smtClean="0">
                          <a:latin typeface="Cambria Math"/>
                        </a:rPr>
                        <m:t>ω</m:t>
                      </m:r>
                    </m:oMath>
                  </m:oMathPara>
                </a14:m>
                <a:endParaRPr lang="en-GB" sz="1400" dirty="0"/>
              </a:p>
            </p:txBody>
          </p:sp>
        </mc:Choice>
        <mc:Fallback xmlns="">
          <p:sp>
            <p:nvSpPr>
              <p:cNvPr id="65" name="TextBox 64"/>
              <p:cNvSpPr txBox="1">
                <a:spLocks noRot="1" noChangeAspect="1" noMove="1" noResize="1" noEditPoints="1" noAdjustHandles="1" noChangeArrowheads="1" noChangeShapeType="1" noTextEdit="1"/>
              </p:cNvSpPr>
              <p:nvPr/>
            </p:nvSpPr>
            <p:spPr>
              <a:xfrm>
                <a:off x="1088678" y="0"/>
                <a:ext cx="781817" cy="307777"/>
              </a:xfrm>
              <a:prstGeom prst="rect">
                <a:avLst/>
              </a:prstGeom>
              <a:blipFill rotWithShape="1">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0" y="0"/>
                <a:ext cx="1087670" cy="44300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1200" i="1" smtClean="0">
                          <a:latin typeface="Cambria Math"/>
                        </a:rPr>
                        <m:t>ω</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𝑟𝑎𝑑𝑖𝑎𝑛𝑠</m:t>
                          </m:r>
                        </m:num>
                        <m:den>
                          <m:r>
                            <a:rPr lang="en-US" sz="1200" b="0" i="1" smtClean="0">
                              <a:latin typeface="Cambria Math"/>
                            </a:rPr>
                            <m:t>𝑠𝑒𝑐𝑜𝑛𝑑𝑠</m:t>
                          </m:r>
                        </m:den>
                      </m:f>
                    </m:oMath>
                  </m:oMathPara>
                </a14:m>
                <a:endParaRPr lang="en-GB" sz="1200" dirty="0"/>
              </a:p>
            </p:txBody>
          </p:sp>
        </mc:Choice>
        <mc:Fallback xmlns="">
          <p:sp>
            <p:nvSpPr>
              <p:cNvPr id="67" name="TextBox 66"/>
              <p:cNvSpPr txBox="1">
                <a:spLocks noRot="1" noChangeAspect="1" noMove="1" noResize="1" noEditPoints="1" noAdjustHandles="1" noChangeArrowheads="1" noChangeShapeType="1" noTextEdit="1"/>
              </p:cNvSpPr>
              <p:nvPr/>
            </p:nvSpPr>
            <p:spPr>
              <a:xfrm>
                <a:off x="0" y="0"/>
                <a:ext cx="1087670" cy="443006"/>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0" name="TextBox 69"/>
              <p:cNvSpPr txBox="1"/>
              <p:nvPr/>
            </p:nvSpPr>
            <p:spPr>
              <a:xfrm>
                <a:off x="1877292" y="0"/>
                <a:ext cx="79451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𝑣</m:t>
                      </m:r>
                      <m:r>
                        <a:rPr lang="en-US" sz="1400" b="0" i="1" smtClean="0">
                          <a:latin typeface="Cambria Math"/>
                          <a:ea typeface="Cambria Math"/>
                        </a:rPr>
                        <m:t>𝜔</m:t>
                      </m:r>
                    </m:oMath>
                  </m:oMathPara>
                </a14:m>
                <a:endParaRPr lang="en-GB" sz="1400" dirty="0"/>
              </a:p>
            </p:txBody>
          </p:sp>
        </mc:Choice>
        <mc:Fallback xmlns="">
          <p:sp>
            <p:nvSpPr>
              <p:cNvPr id="70" name="TextBox 69"/>
              <p:cNvSpPr txBox="1">
                <a:spLocks noRot="1" noChangeAspect="1" noMove="1" noResize="1" noEditPoints="1" noAdjustHandles="1" noChangeArrowheads="1" noChangeShapeType="1" noTextEdit="1"/>
              </p:cNvSpPr>
              <p:nvPr/>
            </p:nvSpPr>
            <p:spPr>
              <a:xfrm>
                <a:off x="1877292" y="0"/>
                <a:ext cx="794513" cy="307777"/>
              </a:xfrm>
              <a:prstGeom prst="rect">
                <a:avLst/>
              </a:prstGeom>
              <a:blipFill rotWithShape="1">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8" name="TextBox 77"/>
              <p:cNvSpPr txBox="1"/>
              <p:nvPr/>
            </p:nvSpPr>
            <p:spPr>
              <a:xfrm>
                <a:off x="2670960" y="0"/>
                <a:ext cx="86844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𝑟</m:t>
                      </m:r>
                      <m:sSup>
                        <m:sSupPr>
                          <m:ctrlPr>
                            <a:rPr lang="en-US" sz="1400" b="0" i="1" smtClean="0">
                              <a:latin typeface="Cambria Math" panose="02040503050406030204" pitchFamily="18" charset="0"/>
                            </a:rPr>
                          </m:ctrlPr>
                        </m:sSupPr>
                        <m:e>
                          <m:r>
                            <a:rPr lang="en-US" sz="1400" b="0" i="1" smtClean="0">
                              <a:latin typeface="Cambria Math"/>
                              <a:ea typeface="Cambria Math"/>
                            </a:rPr>
                            <m:t>𝜔</m:t>
                          </m:r>
                        </m:e>
                        <m:sup>
                          <m:r>
                            <a:rPr lang="en-US" sz="1400" b="0" i="1" smtClean="0">
                              <a:latin typeface="Cambria Math"/>
                            </a:rPr>
                            <m:t>2</m:t>
                          </m:r>
                        </m:sup>
                      </m:sSup>
                    </m:oMath>
                  </m:oMathPara>
                </a14:m>
                <a:endParaRPr lang="en-GB" sz="1400" dirty="0"/>
              </a:p>
            </p:txBody>
          </p:sp>
        </mc:Choice>
        <mc:Fallback xmlns="">
          <p:sp>
            <p:nvSpPr>
              <p:cNvPr id="78" name="TextBox 77"/>
              <p:cNvSpPr txBox="1">
                <a:spLocks noRot="1" noChangeAspect="1" noMove="1" noResize="1" noEditPoints="1" noAdjustHandles="1" noChangeArrowheads="1" noChangeShapeType="1" noTextEdit="1"/>
              </p:cNvSpPr>
              <p:nvPr/>
            </p:nvSpPr>
            <p:spPr>
              <a:xfrm>
                <a:off x="2670960" y="0"/>
                <a:ext cx="868443" cy="307777"/>
              </a:xfrm>
              <a:prstGeom prst="rect">
                <a:avLst/>
              </a:prstGeom>
              <a:blipFill rotWithShape="1">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9" name="TextBox 78"/>
              <p:cNvSpPr txBox="1"/>
              <p:nvPr/>
            </p:nvSpPr>
            <p:spPr>
              <a:xfrm>
                <a:off x="3535879" y="0"/>
                <a:ext cx="753988" cy="52315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a:rPr>
                                <m:t>𝑣</m:t>
                              </m:r>
                            </m:e>
                            <m:sup>
                              <m:r>
                                <a:rPr lang="en-US" sz="1400" b="0" i="1" smtClean="0">
                                  <a:latin typeface="Cambria Math"/>
                                </a:rPr>
                                <m:t>2</m:t>
                              </m:r>
                            </m:sup>
                          </m:sSup>
                        </m:num>
                        <m:den>
                          <m:r>
                            <a:rPr lang="en-US" sz="1400" b="0" i="1" smtClean="0">
                              <a:latin typeface="Cambria Math"/>
                            </a:rPr>
                            <m:t>𝑟</m:t>
                          </m:r>
                        </m:den>
                      </m:f>
                    </m:oMath>
                  </m:oMathPara>
                </a14:m>
                <a:endParaRPr lang="en-GB" sz="1400" dirty="0"/>
              </a:p>
            </p:txBody>
          </p:sp>
        </mc:Choice>
        <mc:Fallback xmlns="">
          <p:sp>
            <p:nvSpPr>
              <p:cNvPr id="79" name="TextBox 78"/>
              <p:cNvSpPr txBox="1">
                <a:spLocks noRot="1" noChangeAspect="1" noMove="1" noResize="1" noEditPoints="1" noAdjustHandles="1" noChangeArrowheads="1" noChangeShapeType="1" noTextEdit="1"/>
              </p:cNvSpPr>
              <p:nvPr/>
            </p:nvSpPr>
            <p:spPr>
              <a:xfrm>
                <a:off x="3535879" y="0"/>
                <a:ext cx="753988" cy="523157"/>
              </a:xfrm>
              <a:prstGeom prst="rect">
                <a:avLst/>
              </a:prstGeom>
              <a:blipFill rotWithShape="1">
                <a:blip r:embed="rId7"/>
                <a:stretch>
                  <a:fillRect/>
                </a:stretch>
              </a:blipFill>
              <a:ln w="25400">
                <a:solidFill>
                  <a:schemeClr val="tx1"/>
                </a:solidFill>
              </a:ln>
            </p:spPr>
            <p:txBody>
              <a:bodyPr/>
              <a:lstStyle/>
              <a:p>
                <a:r>
                  <a:rPr lang="en-GB">
                    <a:noFill/>
                  </a:rPr>
                  <a:t> </a:t>
                </a:r>
              </a:p>
            </p:txBody>
          </p:sp>
        </mc:Fallback>
      </mc:AlternateContent>
      <p:cxnSp>
        <p:nvCxnSpPr>
          <p:cNvPr id="4" name="Straight Connector 3"/>
          <p:cNvCxnSpPr/>
          <p:nvPr/>
        </p:nvCxnSpPr>
        <p:spPr>
          <a:xfrm>
            <a:off x="4502727" y="3412176"/>
            <a:ext cx="3886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502727" y="3716976"/>
            <a:ext cx="3276600"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798127" y="3716976"/>
            <a:ext cx="622286" cy="307777"/>
          </a:xfrm>
          <a:prstGeom prst="rect">
            <a:avLst/>
          </a:prstGeom>
          <a:noFill/>
        </p:spPr>
        <p:txBody>
          <a:bodyPr wrap="none" rtlCol="0">
            <a:spAutoFit/>
          </a:bodyPr>
          <a:lstStyle/>
          <a:p>
            <a:r>
              <a:rPr lang="en-US" sz="1400" dirty="0" smtClean="0">
                <a:latin typeface="Comic Sans MS" panose="030F0702030302020204" pitchFamily="66" charset="0"/>
              </a:rPr>
              <a:t>140m</a:t>
            </a:r>
            <a:endParaRPr lang="en-GB" sz="1400" dirty="0">
              <a:latin typeface="Comic Sans MS" panose="030F0702030302020204" pitchFamily="66" charset="0"/>
            </a:endParaRPr>
          </a:p>
        </p:txBody>
      </p:sp>
      <p:cxnSp>
        <p:nvCxnSpPr>
          <p:cNvPr id="46" name="Straight Arrow Connector 45"/>
          <p:cNvCxnSpPr/>
          <p:nvPr/>
        </p:nvCxnSpPr>
        <p:spPr>
          <a:xfrm>
            <a:off x="7819901" y="3393374"/>
            <a:ext cx="0" cy="838200"/>
          </a:xfrm>
          <a:prstGeom prst="straightConnector1">
            <a:avLst/>
          </a:prstGeom>
          <a:ln w="381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flipV="1">
            <a:off x="7817922" y="1633847"/>
            <a:ext cx="0" cy="838200"/>
          </a:xfrm>
          <a:prstGeom prst="straightConnector1">
            <a:avLst/>
          </a:prstGeom>
          <a:ln w="381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16200000" flipH="1" flipV="1">
            <a:off x="6877792" y="2415639"/>
            <a:ext cx="0" cy="838200"/>
          </a:xfrm>
          <a:prstGeom prst="straightConnector1">
            <a:avLst/>
          </a:prstGeom>
          <a:ln w="381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pic>
        <p:nvPicPr>
          <p:cNvPr id="1026" name="Picture 2" descr="C:\Users\mpye\AppData\Local\Microsoft\Windows\Temporary Internet Files\Content.IE5\J1XD9OFR\MC900439792[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69727" y="2192976"/>
            <a:ext cx="1301338" cy="1301338"/>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7647710" y="1330036"/>
            <a:ext cx="312906" cy="338554"/>
          </a:xfrm>
          <a:prstGeom prst="rect">
            <a:avLst/>
          </a:prstGeom>
          <a:noFill/>
        </p:spPr>
        <p:txBody>
          <a:bodyPr wrap="none" rtlCol="0">
            <a:spAutoFit/>
          </a:bodyPr>
          <a:lstStyle/>
          <a:p>
            <a:r>
              <a:rPr lang="en-US" sz="1600" dirty="0" smtClean="0">
                <a:latin typeface="Comic Sans MS" panose="030F0702030302020204" pitchFamily="66" charset="0"/>
              </a:rPr>
              <a:t>R</a:t>
            </a:r>
            <a:endParaRPr lang="en-GB" sz="1600" dirty="0">
              <a:latin typeface="Comic Sans MS" panose="030F0702030302020204" pitchFamily="66" charset="0"/>
            </a:endParaRPr>
          </a:p>
        </p:txBody>
      </p:sp>
      <p:sp>
        <p:nvSpPr>
          <p:cNvPr id="51" name="TextBox 50"/>
          <p:cNvSpPr txBox="1"/>
          <p:nvPr/>
        </p:nvSpPr>
        <p:spPr>
          <a:xfrm>
            <a:off x="7598230" y="4225636"/>
            <a:ext cx="474810" cy="338554"/>
          </a:xfrm>
          <a:prstGeom prst="rect">
            <a:avLst/>
          </a:prstGeom>
          <a:noFill/>
        </p:spPr>
        <p:txBody>
          <a:bodyPr wrap="none" rtlCol="0">
            <a:spAutoFit/>
          </a:bodyPr>
          <a:lstStyle/>
          <a:p>
            <a:r>
              <a:rPr lang="en-US" sz="1600" dirty="0" smtClean="0">
                <a:latin typeface="Comic Sans MS" panose="030F0702030302020204" pitchFamily="66" charset="0"/>
              </a:rPr>
              <a:t>Mg</a:t>
            </a:r>
            <a:endParaRPr lang="en-GB" sz="1600" dirty="0">
              <a:latin typeface="Comic Sans MS" panose="030F0702030302020204" pitchFamily="66" charset="0"/>
            </a:endParaRPr>
          </a:p>
        </p:txBody>
      </p:sp>
      <p:sp>
        <p:nvSpPr>
          <p:cNvPr id="52" name="TextBox 51"/>
          <p:cNvSpPr txBox="1"/>
          <p:nvPr/>
        </p:nvSpPr>
        <p:spPr>
          <a:xfrm>
            <a:off x="5886203" y="2679865"/>
            <a:ext cx="628698" cy="338554"/>
          </a:xfrm>
          <a:prstGeom prst="rect">
            <a:avLst/>
          </a:prstGeom>
          <a:noFill/>
        </p:spPr>
        <p:txBody>
          <a:bodyPr wrap="none" rtlCol="0">
            <a:spAutoFit/>
          </a:bodyPr>
          <a:lstStyle/>
          <a:p>
            <a:r>
              <a:rPr lang="en-US" sz="1600" dirty="0" smtClean="0">
                <a:latin typeface="Comic Sans MS" panose="030F0702030302020204" pitchFamily="66" charset="0"/>
              </a:rPr>
              <a:t>F</a:t>
            </a:r>
            <a:r>
              <a:rPr lang="en-US" sz="1600" baseline="-25000" dirty="0" smtClean="0">
                <a:latin typeface="Comic Sans MS" panose="030F0702030302020204" pitchFamily="66" charset="0"/>
              </a:rPr>
              <a:t>MAX</a:t>
            </a:r>
            <a:endParaRPr lang="en-GB" sz="1600" baseline="-250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2" name="TextBox 31"/>
              <p:cNvSpPr txBox="1"/>
              <p:nvPr/>
            </p:nvSpPr>
            <p:spPr>
              <a:xfrm>
                <a:off x="6198919" y="1591294"/>
                <a:ext cx="415819" cy="52315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sSup>
                            <m:sSupPr>
                              <m:ctrlPr>
                                <a:rPr lang="en-GB" sz="1400" i="1" smtClean="0">
                                  <a:latin typeface="Cambria Math" panose="02040503050406030204" pitchFamily="18" charset="0"/>
                                </a:rPr>
                              </m:ctrlPr>
                            </m:sSupPr>
                            <m:e>
                              <m:r>
                                <a:rPr lang="en-US" sz="1400" b="0" i="1" smtClean="0">
                                  <a:latin typeface="Cambria Math"/>
                                </a:rPr>
                                <m:t>𝑣</m:t>
                              </m:r>
                            </m:e>
                            <m:sup>
                              <m:r>
                                <a:rPr lang="en-US" sz="1400" b="0" i="1" smtClean="0">
                                  <a:latin typeface="Cambria Math"/>
                                </a:rPr>
                                <m:t>2</m:t>
                              </m:r>
                            </m:sup>
                          </m:sSup>
                        </m:num>
                        <m:den>
                          <m:r>
                            <a:rPr lang="en-US" sz="1400" b="0" i="1" smtClean="0">
                              <a:latin typeface="Cambria Math"/>
                            </a:rPr>
                            <m:t>𝑟</m:t>
                          </m:r>
                        </m:den>
                      </m:f>
                    </m:oMath>
                  </m:oMathPara>
                </a14:m>
                <a:endParaRPr lang="en-GB" sz="1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6198919" y="1591294"/>
                <a:ext cx="415819" cy="523157"/>
              </a:xfrm>
              <a:prstGeom prst="rect">
                <a:avLst/>
              </a:prstGeom>
              <a:blipFill rotWithShape="1">
                <a:blip r:embed="rId9"/>
                <a:stretch>
                  <a:fillRect/>
                </a:stretch>
              </a:blipFill>
            </p:spPr>
            <p:txBody>
              <a:bodyPr/>
              <a:lstStyle/>
              <a:p>
                <a:r>
                  <a:rPr lang="en-GB">
                    <a:noFill/>
                  </a:rPr>
                  <a:t> </a:t>
                </a:r>
              </a:p>
            </p:txBody>
          </p:sp>
        </mc:Fallback>
      </mc:AlternateContent>
      <p:sp>
        <p:nvSpPr>
          <p:cNvPr id="24" name="TextBox 23"/>
          <p:cNvSpPr txBox="1"/>
          <p:nvPr/>
        </p:nvSpPr>
        <p:spPr>
          <a:xfrm>
            <a:off x="7620000" y="1295400"/>
            <a:ext cx="474810" cy="338554"/>
          </a:xfrm>
          <a:prstGeom prst="rect">
            <a:avLst/>
          </a:prstGeom>
          <a:noFill/>
        </p:spPr>
        <p:txBody>
          <a:bodyPr wrap="none" rtlCol="0">
            <a:spAutoFit/>
          </a:bodyPr>
          <a:lstStyle/>
          <a:p>
            <a:r>
              <a:rPr lang="en-US" sz="1600" dirty="0" smtClean="0">
                <a:latin typeface="Comic Sans MS" panose="030F0702030302020204" pitchFamily="66" charset="0"/>
              </a:rPr>
              <a:t>Mg</a:t>
            </a:r>
            <a:endParaRPr lang="en-GB" sz="16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 name="TextBox 2"/>
              <p:cNvSpPr txBox="1"/>
              <p:nvPr/>
            </p:nvSpPr>
            <p:spPr>
              <a:xfrm>
                <a:off x="4267200" y="4572000"/>
                <a:ext cx="129086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𝑣</m:t>
                      </m:r>
                      <m:r>
                        <a:rPr lang="en-US" sz="1400" b="0" i="1" smtClean="0">
                          <a:latin typeface="Cambria Math"/>
                        </a:rPr>
                        <m:t>=45</m:t>
                      </m:r>
                      <m:sSup>
                        <m:sSupPr>
                          <m:ctrlPr>
                            <a:rPr lang="en-US" sz="1400" b="0" i="1" smtClean="0">
                              <a:latin typeface="Cambria Math" panose="02040503050406030204" pitchFamily="18" charset="0"/>
                            </a:rPr>
                          </m:ctrlPr>
                        </m:sSupPr>
                        <m:e>
                          <m:r>
                            <a:rPr lang="en-US" sz="1400" b="0" i="1" smtClean="0">
                              <a:latin typeface="Cambria Math"/>
                            </a:rPr>
                            <m:t>𝑘𝑚h</m:t>
                          </m:r>
                        </m:e>
                        <m:sup>
                          <m:r>
                            <a:rPr lang="en-US" sz="1400" b="0" i="1" smtClean="0">
                              <a:latin typeface="Cambria Math"/>
                            </a:rPr>
                            <m:t>−1</m:t>
                          </m:r>
                        </m:sup>
                      </m:sSup>
                    </m:oMath>
                  </m:oMathPara>
                </a14:m>
                <a:endParaRPr lang="en-GB" sz="1400" dirty="0"/>
              </a:p>
            </p:txBody>
          </p:sp>
        </mc:Choice>
        <mc:Fallback xmlns="">
          <p:sp>
            <p:nvSpPr>
              <p:cNvPr id="3" name="TextBox 2"/>
              <p:cNvSpPr txBox="1">
                <a:spLocks noRot="1" noChangeAspect="1" noMove="1" noResize="1" noEditPoints="1" noAdjustHandles="1" noChangeArrowheads="1" noChangeShapeType="1" noTextEdit="1"/>
              </p:cNvSpPr>
              <p:nvPr/>
            </p:nvSpPr>
            <p:spPr>
              <a:xfrm>
                <a:off x="4267200" y="4572000"/>
                <a:ext cx="1290866" cy="307777"/>
              </a:xfrm>
              <a:prstGeom prst="rect">
                <a:avLst/>
              </a:prstGeom>
              <a:blipFill rotWithShape="1">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4267200" y="5105400"/>
                <a:ext cx="148963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𝑣</m:t>
                      </m:r>
                      <m:r>
                        <a:rPr lang="en-US" sz="1400" b="0" i="1" smtClean="0">
                          <a:latin typeface="Cambria Math"/>
                        </a:rPr>
                        <m:t>=45000</m:t>
                      </m:r>
                      <m:sSup>
                        <m:sSupPr>
                          <m:ctrlPr>
                            <a:rPr lang="en-US" sz="1400" b="0" i="1" smtClean="0">
                              <a:latin typeface="Cambria Math" panose="02040503050406030204" pitchFamily="18" charset="0"/>
                            </a:rPr>
                          </m:ctrlPr>
                        </m:sSupPr>
                        <m:e>
                          <m:r>
                            <a:rPr lang="en-US" sz="1400" b="0" i="1" smtClean="0">
                              <a:latin typeface="Cambria Math"/>
                            </a:rPr>
                            <m:t>𝑚h</m:t>
                          </m:r>
                        </m:e>
                        <m:sup>
                          <m:r>
                            <a:rPr lang="en-US" sz="1400" b="0" i="1" smtClean="0">
                              <a:latin typeface="Cambria Math"/>
                            </a:rPr>
                            <m:t>−1</m:t>
                          </m:r>
                        </m:sup>
                      </m:sSup>
                    </m:oMath>
                  </m:oMathPara>
                </a14:m>
                <a:endParaRPr lang="en-GB" sz="1400" dirty="0"/>
              </a:p>
            </p:txBody>
          </p:sp>
        </mc:Choice>
        <mc:Fallback xmlns="">
          <p:sp>
            <p:nvSpPr>
              <p:cNvPr id="26" name="TextBox 25"/>
              <p:cNvSpPr txBox="1">
                <a:spLocks noRot="1" noChangeAspect="1" noMove="1" noResize="1" noEditPoints="1" noAdjustHandles="1" noChangeArrowheads="1" noChangeShapeType="1" noTextEdit="1"/>
              </p:cNvSpPr>
              <p:nvPr/>
            </p:nvSpPr>
            <p:spPr>
              <a:xfrm>
                <a:off x="4267200" y="5105400"/>
                <a:ext cx="1489639" cy="307777"/>
              </a:xfrm>
              <a:prstGeom prst="rect">
                <a:avLst/>
              </a:prstGeom>
              <a:blipFill rotWithShape="1">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4267200" y="5638800"/>
                <a:ext cx="1317092"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𝑣</m:t>
                      </m:r>
                      <m:r>
                        <a:rPr lang="en-US" sz="1400" b="0" i="1" smtClean="0">
                          <a:latin typeface="Cambria Math"/>
                        </a:rPr>
                        <m:t>=12.5</m:t>
                      </m:r>
                      <m:sSup>
                        <m:sSupPr>
                          <m:ctrlPr>
                            <a:rPr lang="en-US" sz="1400" b="0" i="1" smtClean="0">
                              <a:latin typeface="Cambria Math" panose="02040503050406030204" pitchFamily="18" charset="0"/>
                            </a:rPr>
                          </m:ctrlPr>
                        </m:sSupPr>
                        <m:e>
                          <m:r>
                            <a:rPr lang="en-US" sz="1400" b="0" i="1" smtClean="0">
                              <a:latin typeface="Cambria Math"/>
                            </a:rPr>
                            <m:t>𝑚𝑠</m:t>
                          </m:r>
                        </m:e>
                        <m:sup>
                          <m:r>
                            <a:rPr lang="en-US" sz="1400" b="0" i="1" smtClean="0">
                              <a:latin typeface="Cambria Math"/>
                            </a:rPr>
                            <m:t>−1</m:t>
                          </m:r>
                        </m:sup>
                      </m:sSup>
                    </m:oMath>
                  </m:oMathPara>
                </a14:m>
                <a:endParaRPr lang="en-GB" sz="1400" dirty="0"/>
              </a:p>
            </p:txBody>
          </p:sp>
        </mc:Choice>
        <mc:Fallback xmlns="">
          <p:sp>
            <p:nvSpPr>
              <p:cNvPr id="27" name="TextBox 26"/>
              <p:cNvSpPr txBox="1">
                <a:spLocks noRot="1" noChangeAspect="1" noMove="1" noResize="1" noEditPoints="1" noAdjustHandles="1" noChangeArrowheads="1" noChangeShapeType="1" noTextEdit="1"/>
              </p:cNvSpPr>
              <p:nvPr/>
            </p:nvSpPr>
            <p:spPr>
              <a:xfrm>
                <a:off x="4267200" y="5638800"/>
                <a:ext cx="1317092" cy="307777"/>
              </a:xfrm>
              <a:prstGeom prst="rect">
                <a:avLst/>
              </a:prstGeom>
              <a:blipFill rotWithShape="1">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4343400" y="1524000"/>
                <a:ext cx="1317092"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𝑣</m:t>
                      </m:r>
                      <m:r>
                        <a:rPr lang="en-US" sz="1400" b="0" i="1" smtClean="0">
                          <a:latin typeface="Cambria Math"/>
                        </a:rPr>
                        <m:t>=12.5</m:t>
                      </m:r>
                      <m:sSup>
                        <m:sSupPr>
                          <m:ctrlPr>
                            <a:rPr lang="en-US" sz="1400" b="0" i="1" smtClean="0">
                              <a:latin typeface="Cambria Math" panose="02040503050406030204" pitchFamily="18" charset="0"/>
                            </a:rPr>
                          </m:ctrlPr>
                        </m:sSupPr>
                        <m:e>
                          <m:r>
                            <a:rPr lang="en-US" sz="1400" b="0" i="1" smtClean="0">
                              <a:latin typeface="Cambria Math"/>
                            </a:rPr>
                            <m:t>𝑚𝑠</m:t>
                          </m:r>
                        </m:e>
                        <m:sup>
                          <m:r>
                            <a:rPr lang="en-US" sz="1400" b="0" i="1" smtClean="0">
                              <a:latin typeface="Cambria Math"/>
                            </a:rPr>
                            <m:t>−1</m:t>
                          </m:r>
                        </m:sup>
                      </m:sSup>
                    </m:oMath>
                  </m:oMathPara>
                </a14:m>
                <a:endParaRPr lang="en-GB" sz="1400" dirty="0"/>
              </a:p>
            </p:txBody>
          </p:sp>
        </mc:Choice>
        <mc:Fallback xmlns="">
          <p:sp>
            <p:nvSpPr>
              <p:cNvPr id="30" name="TextBox 29"/>
              <p:cNvSpPr txBox="1">
                <a:spLocks noRot="1" noChangeAspect="1" noMove="1" noResize="1" noEditPoints="1" noAdjustHandles="1" noChangeArrowheads="1" noChangeShapeType="1" noTextEdit="1"/>
              </p:cNvSpPr>
              <p:nvPr/>
            </p:nvSpPr>
            <p:spPr>
              <a:xfrm>
                <a:off x="4343400" y="1524000"/>
                <a:ext cx="1317092" cy="307777"/>
              </a:xfrm>
              <a:prstGeom prst="rect">
                <a:avLst/>
              </a:prstGeom>
              <a:blipFill rotWithShape="1">
                <a:blip r:embed="rId12"/>
                <a:stretch>
                  <a:fillRect/>
                </a:stretch>
              </a:blipFill>
            </p:spPr>
            <p:txBody>
              <a:bodyPr/>
              <a:lstStyle/>
              <a:p>
                <a:r>
                  <a:rPr lang="en-GB">
                    <a:noFill/>
                  </a:rPr>
                  <a:t> </a:t>
                </a:r>
              </a:p>
            </p:txBody>
          </p:sp>
        </mc:Fallback>
      </mc:AlternateContent>
      <p:sp>
        <p:nvSpPr>
          <p:cNvPr id="33" name="Arc 32"/>
          <p:cNvSpPr/>
          <p:nvPr/>
        </p:nvSpPr>
        <p:spPr>
          <a:xfrm>
            <a:off x="5562600" y="4724400"/>
            <a:ext cx="457200" cy="533400"/>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4" name="TextBox 33"/>
          <p:cNvSpPr txBox="1"/>
          <p:nvPr/>
        </p:nvSpPr>
        <p:spPr>
          <a:xfrm>
            <a:off x="6019800" y="4876801"/>
            <a:ext cx="1371600"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Multiply by 1000</a:t>
            </a:r>
            <a:endParaRPr lang="en-GB" sz="1200" baseline="30000" dirty="0">
              <a:solidFill>
                <a:srgbClr val="FF0000"/>
              </a:solidFill>
              <a:latin typeface="Comic Sans MS" panose="030F0702030302020204" pitchFamily="66" charset="0"/>
            </a:endParaRPr>
          </a:p>
        </p:txBody>
      </p:sp>
      <p:sp>
        <p:nvSpPr>
          <p:cNvPr id="35" name="Arc 34"/>
          <p:cNvSpPr/>
          <p:nvPr/>
        </p:nvSpPr>
        <p:spPr>
          <a:xfrm>
            <a:off x="5562600" y="5257800"/>
            <a:ext cx="457200" cy="533400"/>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6" name="TextBox 35"/>
          <p:cNvSpPr txBox="1"/>
          <p:nvPr/>
        </p:nvSpPr>
        <p:spPr>
          <a:xfrm>
            <a:off x="6019800" y="5410200"/>
            <a:ext cx="1295400"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Divide by 3600</a:t>
            </a:r>
            <a:endParaRPr lang="en-GB" sz="1200" baseline="30000" dirty="0">
              <a:solidFill>
                <a:srgbClr val="FF0000"/>
              </a:solidFill>
              <a:latin typeface="Comic Sans MS" panose="030F0702030302020204" pitchFamily="66" charset="0"/>
            </a:endParaRPr>
          </a:p>
        </p:txBody>
      </p:sp>
      <p:grpSp>
        <p:nvGrpSpPr>
          <p:cNvPr id="37" name="Group 36"/>
          <p:cNvGrpSpPr/>
          <p:nvPr/>
        </p:nvGrpSpPr>
        <p:grpSpPr>
          <a:xfrm>
            <a:off x="5886041" y="2166419"/>
            <a:ext cx="973115" cy="1323"/>
            <a:chOff x="5886041" y="2166419"/>
            <a:chExt cx="973115" cy="1323"/>
          </a:xfrm>
        </p:grpSpPr>
        <p:cxnSp>
          <p:nvCxnSpPr>
            <p:cNvPr id="38" name="Straight Arrow Connector 37"/>
            <p:cNvCxnSpPr/>
            <p:nvPr/>
          </p:nvCxnSpPr>
          <p:spPr>
            <a:xfrm rot="16200000" flipH="1" flipV="1">
              <a:off x="6305141" y="1748642"/>
              <a:ext cx="0" cy="838200"/>
            </a:xfrm>
            <a:prstGeom prst="straightConnector1">
              <a:avLst/>
            </a:prstGeom>
            <a:ln w="381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16200000" flipH="1" flipV="1">
              <a:off x="6440056" y="1747319"/>
              <a:ext cx="0" cy="838200"/>
            </a:xfrm>
            <a:prstGeom prst="straightConnector1">
              <a:avLst/>
            </a:prstGeom>
            <a:ln w="381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7661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blinds(horizontal)">
                                      <p:cBhvr>
                                        <p:cTn id="7" dur="500"/>
                                        <p:tgtEl>
                                          <p:spTgt spid="6">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31"/>
                                        </p:tgtEl>
                                      </p:cBhvr>
                                    </p:animEffect>
                                    <p:set>
                                      <p:cBhvr>
                                        <p:cTn id="12" dur="1" fill="hold">
                                          <p:stCondLst>
                                            <p:cond delay="499"/>
                                          </p:stCondLst>
                                        </p:cTn>
                                        <p:tgtEl>
                                          <p:spTgt spid="3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linds(horizont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blinds(horizontal)">
                                      <p:cBhvr>
                                        <p:cTn id="22" dur="5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linds(horizont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blinds(horizontal)">
                                      <p:cBhvr>
                                        <p:cTn id="32" dur="50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blinds(horizontal)">
                                      <p:cBhvr>
                                        <p:cTn id="37" dur="500"/>
                                        <p:tgtEl>
                                          <p:spTgt spid="3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blinds(horizontal)">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blinds(horizontal)">
                                      <p:cBhvr>
                                        <p:cTn id="47" dur="500"/>
                                        <p:tgtEl>
                                          <p:spTgt spid="35"/>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blinds(horizontal)">
                                      <p:cBhvr>
                                        <p:cTn id="52" dur="500"/>
                                        <p:tgtEl>
                                          <p:spTgt spid="36"/>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blinds(horizontal)">
                                      <p:cBhvr>
                                        <p:cTn id="57" dur="500"/>
                                        <p:tgtEl>
                                          <p:spTgt spid="27"/>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blinds(horizontal)">
                                      <p:cBhvr>
                                        <p:cTn id="6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4" grpId="0"/>
      <p:bldP spid="3" grpId="0"/>
      <p:bldP spid="26" grpId="0"/>
      <p:bldP spid="27" grpId="0"/>
      <p:bldP spid="30" grpId="0"/>
      <p:bldP spid="33" grpId="0" animBg="1"/>
      <p:bldP spid="34" grpId="0"/>
      <p:bldP spid="35" grpId="0" animBg="1"/>
      <p:bldP spid="3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Introduction</a:t>
            </a:r>
            <a:endParaRPr lang="en-GB" dirty="0">
              <a:latin typeface="Comic Sans MS" pitchFamily="66" charset="0"/>
            </a:endParaRPr>
          </a:p>
        </p:txBody>
      </p:sp>
      <p:sp>
        <p:nvSpPr>
          <p:cNvPr id="3" name="Content Placeholder 2"/>
          <p:cNvSpPr>
            <a:spLocks noGrp="1"/>
          </p:cNvSpPr>
          <p:nvPr>
            <p:ph idx="1"/>
          </p:nvPr>
        </p:nvSpPr>
        <p:spPr/>
        <p:txBody>
          <a:bodyPr>
            <a:normAutofit fontScale="92500" lnSpcReduction="20000"/>
          </a:bodyPr>
          <a:lstStyle/>
          <a:p>
            <a:r>
              <a:rPr lang="en-GB" dirty="0" smtClean="0">
                <a:latin typeface="Comic Sans MS" pitchFamily="66" charset="0"/>
              </a:rPr>
              <a:t>In this chapter you will learn to solve problems when a particle is moving in a circle</a:t>
            </a:r>
          </a:p>
          <a:p>
            <a:endParaRPr lang="en-GB" dirty="0">
              <a:latin typeface="Comic Sans MS" pitchFamily="66" charset="0"/>
            </a:endParaRPr>
          </a:p>
          <a:p>
            <a:r>
              <a:rPr lang="en-GB" dirty="0" smtClean="0">
                <a:latin typeface="Comic Sans MS" pitchFamily="66" charset="0"/>
              </a:rPr>
              <a:t>There are many situations where a particle follows a circular path (often only briefly!)</a:t>
            </a:r>
          </a:p>
          <a:p>
            <a:endParaRPr lang="en-GB" dirty="0">
              <a:latin typeface="Comic Sans MS" pitchFamily="66" charset="0"/>
            </a:endParaRPr>
          </a:p>
          <a:p>
            <a:r>
              <a:rPr lang="en-GB" dirty="0" smtClean="0">
                <a:latin typeface="Comic Sans MS" pitchFamily="66" charset="0"/>
              </a:rPr>
              <a:t>For example, a car racing round a bend in the road, amusement park rides and the pendulum on a clock…</a:t>
            </a:r>
          </a:p>
        </p:txBody>
      </p:sp>
    </p:spTree>
    <p:extLst>
      <p:ext uri="{BB962C8B-B14F-4D97-AF65-F5344CB8AC3E}">
        <p14:creationId xmlns:p14="http://schemas.microsoft.com/office/powerpoint/2010/main" val="88179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7620000" y="1295400"/>
            <a:ext cx="474810" cy="338554"/>
          </a:xfrm>
          <a:prstGeom prst="rect">
            <a:avLst/>
          </a:prstGeom>
          <a:noFill/>
        </p:spPr>
        <p:txBody>
          <a:bodyPr wrap="none" rtlCol="0">
            <a:spAutoFit/>
          </a:bodyPr>
          <a:lstStyle/>
          <a:p>
            <a:r>
              <a:rPr lang="en-US" sz="1600" dirty="0" smtClean="0">
                <a:latin typeface="Comic Sans MS" panose="030F0702030302020204" pitchFamily="66" charset="0"/>
              </a:rPr>
              <a:t>Mg</a:t>
            </a:r>
            <a:endParaRPr lang="en-GB" sz="1600" dirty="0">
              <a:latin typeface="Comic Sans MS" panose="030F0702030302020204" pitchFamily="66" charset="0"/>
            </a:endParaRPr>
          </a:p>
        </p:txBody>
      </p:sp>
      <p:sp>
        <p:nvSpPr>
          <p:cNvPr id="2" name="Title 1"/>
          <p:cNvSpPr>
            <a:spLocks noGrp="1"/>
          </p:cNvSpPr>
          <p:nvPr>
            <p:ph type="title"/>
          </p:nvPr>
        </p:nvSpPr>
        <p:spPr/>
        <p:txBody>
          <a:bodyPr/>
          <a:lstStyle/>
          <a:p>
            <a:r>
              <a:rPr lang="en-GB" dirty="0" smtClean="0">
                <a:latin typeface="Comic Sans MS" pitchFamily="66" charset="0"/>
              </a:rPr>
              <a:t>Motion in a Circle</a:t>
            </a:r>
            <a:endParaRPr lang="en-GB" dirty="0">
              <a:latin typeface="Comic Sans MS" pitchFamily="66" charset="0"/>
            </a:endParaRPr>
          </a:p>
        </p:txBody>
      </p:sp>
      <p:pic>
        <p:nvPicPr>
          <p:cNvPr id="5" name="Picture 6" descr="http://image.shutterstock.com/display_pic_with_logo/148216/107412005/stock-photo-sydney-luna-park-attraction-wheel-at-sunset-illuminated-with-lights-in-motion-segment-of-circle-10741200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950"/>
          <a:stretch/>
        </p:blipFill>
        <p:spPr bwMode="auto">
          <a:xfrm>
            <a:off x="7746066" y="152400"/>
            <a:ext cx="1170368" cy="1161871"/>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idx="1"/>
          </p:nvPr>
        </p:nvSpPr>
        <p:spPr>
          <a:xfrm>
            <a:off x="228600" y="1600200"/>
            <a:ext cx="3629026" cy="4943475"/>
          </a:xfrm>
        </p:spPr>
        <p:txBody>
          <a:bodyPr>
            <a:normAutofit/>
          </a:bodyPr>
          <a:lstStyle/>
          <a:p>
            <a:pPr marL="0" indent="0" algn="ctr">
              <a:buNone/>
            </a:pPr>
            <a:r>
              <a:rPr lang="en-GB" sz="1400" b="1" dirty="0" smtClean="0">
                <a:latin typeface="Comic Sans MS" pitchFamily="66" charset="0"/>
              </a:rPr>
              <a:t>You can calculate the acceleration of an object moving on a horizontal circular path</a:t>
            </a:r>
            <a:endParaRPr lang="en-GB" sz="1400" dirty="0" smtClean="0">
              <a:latin typeface="Comic Sans MS" pitchFamily="66" charset="0"/>
            </a:endParaRPr>
          </a:p>
          <a:p>
            <a:pPr marL="0" indent="0" algn="ctr">
              <a:buNone/>
            </a:pPr>
            <a:endParaRPr lang="en-US" sz="1400" b="1" dirty="0">
              <a:latin typeface="Comic Sans MS" pitchFamily="66" charset="0"/>
            </a:endParaRPr>
          </a:p>
          <a:p>
            <a:pPr marL="0" indent="0" algn="ctr">
              <a:buNone/>
            </a:pPr>
            <a:r>
              <a:rPr lang="en-US" sz="1400" dirty="0" smtClean="0">
                <a:latin typeface="Comic Sans MS" pitchFamily="66" charset="0"/>
              </a:rPr>
              <a:t>A car of mass M kg is travelling round a bend which is an arc of a circle of radius 140m. The greatest speed at which the car can travel round the bend without slipping is 45kmh</a:t>
            </a:r>
            <a:r>
              <a:rPr lang="en-US" sz="1400" baseline="30000" dirty="0" smtClean="0">
                <a:latin typeface="Comic Sans MS" pitchFamily="66" charset="0"/>
              </a:rPr>
              <a:t>-1</a:t>
            </a:r>
            <a:r>
              <a:rPr lang="en-US" sz="1400" dirty="0" smtClean="0">
                <a:latin typeface="Comic Sans MS" pitchFamily="66" charset="0"/>
              </a:rPr>
              <a:t>. Find the coefficient of friction between the car’s </a:t>
            </a:r>
            <a:r>
              <a:rPr lang="en-US" sz="1400" dirty="0" err="1" smtClean="0">
                <a:latin typeface="Comic Sans MS" pitchFamily="66" charset="0"/>
              </a:rPr>
              <a:t>tyres</a:t>
            </a:r>
            <a:r>
              <a:rPr lang="en-US" sz="1400" dirty="0" smtClean="0">
                <a:latin typeface="Comic Sans MS" pitchFamily="66" charset="0"/>
              </a:rPr>
              <a:t> and the road.</a:t>
            </a:r>
          </a:p>
          <a:p>
            <a:pPr marL="0" indent="0" algn="ctr">
              <a:buNone/>
            </a:pPr>
            <a:endParaRPr lang="en-US" sz="1400" dirty="0">
              <a:latin typeface="Comic Sans MS" pitchFamily="66" charset="0"/>
              <a:sym typeface="Wingdings" panose="05000000000000000000" pitchFamily="2" charset="2"/>
            </a:endParaRPr>
          </a:p>
          <a:p>
            <a:pPr algn="ctr">
              <a:buFont typeface="Wingdings"/>
              <a:buChar char="à"/>
            </a:pPr>
            <a:r>
              <a:rPr lang="en-US" sz="1400" dirty="0" smtClean="0">
                <a:latin typeface="Comic Sans MS" pitchFamily="66" charset="0"/>
                <a:sym typeface="Wingdings" panose="05000000000000000000" pitchFamily="2" charset="2"/>
              </a:rPr>
              <a:t>Now resolve Horizontally towards the ‘</a:t>
            </a:r>
            <a:r>
              <a:rPr lang="en-US" sz="1400" dirty="0" err="1" smtClean="0">
                <a:latin typeface="Comic Sans MS" pitchFamily="66" charset="0"/>
                <a:sym typeface="Wingdings" panose="05000000000000000000" pitchFamily="2" charset="2"/>
              </a:rPr>
              <a:t>centre</a:t>
            </a:r>
            <a:r>
              <a:rPr lang="en-US" sz="1400" dirty="0" smtClean="0">
                <a:latin typeface="Comic Sans MS" pitchFamily="66" charset="0"/>
                <a:sym typeface="Wingdings" panose="05000000000000000000" pitchFamily="2" charset="2"/>
              </a:rPr>
              <a:t>’ of the circle…</a:t>
            </a:r>
          </a:p>
          <a:p>
            <a:pPr marL="0" indent="0" algn="ctr">
              <a:buNone/>
            </a:pPr>
            <a:endParaRPr lang="en-US" sz="1400" dirty="0" smtClean="0">
              <a:latin typeface="Comic Sans MS" pitchFamily="66" charset="0"/>
              <a:sym typeface="Wingdings" panose="05000000000000000000" pitchFamily="2" charset="2"/>
            </a:endParaRPr>
          </a:p>
          <a:p>
            <a:pPr marL="0" indent="0" algn="ctr">
              <a:buNone/>
            </a:pPr>
            <a:endParaRPr lang="en-US" sz="1400" dirty="0" smtClean="0">
              <a:latin typeface="Comic Sans MS" pitchFamily="66" charset="0"/>
              <a:sym typeface="Wingdings" panose="05000000000000000000" pitchFamily="2" charset="2"/>
            </a:endParaRPr>
          </a:p>
        </p:txBody>
      </p:sp>
      <mc:AlternateContent xmlns:mc="http://schemas.openxmlformats.org/markup-compatibility/2006" xmlns:a14="http://schemas.microsoft.com/office/drawing/2010/main">
        <mc:Choice Requires="a14">
          <p:sp>
            <p:nvSpPr>
              <p:cNvPr id="65" name="TextBox 64"/>
              <p:cNvSpPr txBox="1"/>
              <p:nvPr/>
            </p:nvSpPr>
            <p:spPr>
              <a:xfrm>
                <a:off x="1088678" y="0"/>
                <a:ext cx="781817"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𝑣</m:t>
                      </m:r>
                      <m:r>
                        <a:rPr lang="en-US" sz="1400" b="0" i="1" smtClean="0">
                          <a:latin typeface="Cambria Math"/>
                        </a:rPr>
                        <m:t>=</m:t>
                      </m:r>
                      <m:r>
                        <a:rPr lang="en-US" sz="1400" b="0" i="1" smtClean="0">
                          <a:latin typeface="Cambria Math"/>
                        </a:rPr>
                        <m:t>𝑟</m:t>
                      </m:r>
                      <m:r>
                        <m:rPr>
                          <m:sty m:val="p"/>
                        </m:rPr>
                        <a:rPr lang="el-GR" sz="1400" b="0" i="1" smtClean="0">
                          <a:latin typeface="Cambria Math"/>
                        </a:rPr>
                        <m:t>ω</m:t>
                      </m:r>
                    </m:oMath>
                  </m:oMathPara>
                </a14:m>
                <a:endParaRPr lang="en-GB" sz="1400" dirty="0"/>
              </a:p>
            </p:txBody>
          </p:sp>
        </mc:Choice>
        <mc:Fallback xmlns="">
          <p:sp>
            <p:nvSpPr>
              <p:cNvPr id="65" name="TextBox 64"/>
              <p:cNvSpPr txBox="1">
                <a:spLocks noRot="1" noChangeAspect="1" noMove="1" noResize="1" noEditPoints="1" noAdjustHandles="1" noChangeArrowheads="1" noChangeShapeType="1" noTextEdit="1"/>
              </p:cNvSpPr>
              <p:nvPr/>
            </p:nvSpPr>
            <p:spPr>
              <a:xfrm>
                <a:off x="1088678" y="0"/>
                <a:ext cx="781817" cy="307777"/>
              </a:xfrm>
              <a:prstGeom prst="rect">
                <a:avLst/>
              </a:prstGeom>
              <a:blipFill rotWithShape="1">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0" y="0"/>
                <a:ext cx="1087670" cy="44300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1200" i="1" smtClean="0">
                          <a:latin typeface="Cambria Math"/>
                        </a:rPr>
                        <m:t>ω</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𝑟𝑎𝑑𝑖𝑎𝑛𝑠</m:t>
                          </m:r>
                        </m:num>
                        <m:den>
                          <m:r>
                            <a:rPr lang="en-US" sz="1200" b="0" i="1" smtClean="0">
                              <a:latin typeface="Cambria Math"/>
                            </a:rPr>
                            <m:t>𝑠𝑒𝑐𝑜𝑛𝑑𝑠</m:t>
                          </m:r>
                        </m:den>
                      </m:f>
                    </m:oMath>
                  </m:oMathPara>
                </a14:m>
                <a:endParaRPr lang="en-GB" sz="1200" dirty="0"/>
              </a:p>
            </p:txBody>
          </p:sp>
        </mc:Choice>
        <mc:Fallback xmlns="">
          <p:sp>
            <p:nvSpPr>
              <p:cNvPr id="67" name="TextBox 66"/>
              <p:cNvSpPr txBox="1">
                <a:spLocks noRot="1" noChangeAspect="1" noMove="1" noResize="1" noEditPoints="1" noAdjustHandles="1" noChangeArrowheads="1" noChangeShapeType="1" noTextEdit="1"/>
              </p:cNvSpPr>
              <p:nvPr/>
            </p:nvSpPr>
            <p:spPr>
              <a:xfrm>
                <a:off x="0" y="0"/>
                <a:ext cx="1087670" cy="443006"/>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0" name="TextBox 69"/>
              <p:cNvSpPr txBox="1"/>
              <p:nvPr/>
            </p:nvSpPr>
            <p:spPr>
              <a:xfrm>
                <a:off x="1877292" y="0"/>
                <a:ext cx="79451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𝑣</m:t>
                      </m:r>
                      <m:r>
                        <a:rPr lang="en-US" sz="1400" b="0" i="1" smtClean="0">
                          <a:latin typeface="Cambria Math"/>
                          <a:ea typeface="Cambria Math"/>
                        </a:rPr>
                        <m:t>𝜔</m:t>
                      </m:r>
                    </m:oMath>
                  </m:oMathPara>
                </a14:m>
                <a:endParaRPr lang="en-GB" sz="1400" dirty="0"/>
              </a:p>
            </p:txBody>
          </p:sp>
        </mc:Choice>
        <mc:Fallback xmlns="">
          <p:sp>
            <p:nvSpPr>
              <p:cNvPr id="70" name="TextBox 69"/>
              <p:cNvSpPr txBox="1">
                <a:spLocks noRot="1" noChangeAspect="1" noMove="1" noResize="1" noEditPoints="1" noAdjustHandles="1" noChangeArrowheads="1" noChangeShapeType="1" noTextEdit="1"/>
              </p:cNvSpPr>
              <p:nvPr/>
            </p:nvSpPr>
            <p:spPr>
              <a:xfrm>
                <a:off x="1877292" y="0"/>
                <a:ext cx="794513" cy="307777"/>
              </a:xfrm>
              <a:prstGeom prst="rect">
                <a:avLst/>
              </a:prstGeom>
              <a:blipFill rotWithShape="1">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8" name="TextBox 77"/>
              <p:cNvSpPr txBox="1"/>
              <p:nvPr/>
            </p:nvSpPr>
            <p:spPr>
              <a:xfrm>
                <a:off x="2670960" y="0"/>
                <a:ext cx="86844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𝑟</m:t>
                      </m:r>
                      <m:sSup>
                        <m:sSupPr>
                          <m:ctrlPr>
                            <a:rPr lang="en-US" sz="1400" b="0" i="1" smtClean="0">
                              <a:latin typeface="Cambria Math" panose="02040503050406030204" pitchFamily="18" charset="0"/>
                            </a:rPr>
                          </m:ctrlPr>
                        </m:sSupPr>
                        <m:e>
                          <m:r>
                            <a:rPr lang="en-US" sz="1400" b="0" i="1" smtClean="0">
                              <a:latin typeface="Cambria Math"/>
                              <a:ea typeface="Cambria Math"/>
                            </a:rPr>
                            <m:t>𝜔</m:t>
                          </m:r>
                        </m:e>
                        <m:sup>
                          <m:r>
                            <a:rPr lang="en-US" sz="1400" b="0" i="1" smtClean="0">
                              <a:latin typeface="Cambria Math"/>
                            </a:rPr>
                            <m:t>2</m:t>
                          </m:r>
                        </m:sup>
                      </m:sSup>
                    </m:oMath>
                  </m:oMathPara>
                </a14:m>
                <a:endParaRPr lang="en-GB" sz="1400" dirty="0"/>
              </a:p>
            </p:txBody>
          </p:sp>
        </mc:Choice>
        <mc:Fallback xmlns="">
          <p:sp>
            <p:nvSpPr>
              <p:cNvPr id="78" name="TextBox 77"/>
              <p:cNvSpPr txBox="1">
                <a:spLocks noRot="1" noChangeAspect="1" noMove="1" noResize="1" noEditPoints="1" noAdjustHandles="1" noChangeArrowheads="1" noChangeShapeType="1" noTextEdit="1"/>
              </p:cNvSpPr>
              <p:nvPr/>
            </p:nvSpPr>
            <p:spPr>
              <a:xfrm>
                <a:off x="2670960" y="0"/>
                <a:ext cx="868443" cy="307777"/>
              </a:xfrm>
              <a:prstGeom prst="rect">
                <a:avLst/>
              </a:prstGeom>
              <a:blipFill rotWithShape="1">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9" name="TextBox 78"/>
              <p:cNvSpPr txBox="1"/>
              <p:nvPr/>
            </p:nvSpPr>
            <p:spPr>
              <a:xfrm>
                <a:off x="3535879" y="0"/>
                <a:ext cx="753988" cy="52315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a:rPr>
                                <m:t>𝑣</m:t>
                              </m:r>
                            </m:e>
                            <m:sup>
                              <m:r>
                                <a:rPr lang="en-US" sz="1400" b="0" i="1" smtClean="0">
                                  <a:latin typeface="Cambria Math"/>
                                </a:rPr>
                                <m:t>2</m:t>
                              </m:r>
                            </m:sup>
                          </m:sSup>
                        </m:num>
                        <m:den>
                          <m:r>
                            <a:rPr lang="en-US" sz="1400" b="0" i="1" smtClean="0">
                              <a:latin typeface="Cambria Math"/>
                            </a:rPr>
                            <m:t>𝑟</m:t>
                          </m:r>
                        </m:den>
                      </m:f>
                    </m:oMath>
                  </m:oMathPara>
                </a14:m>
                <a:endParaRPr lang="en-GB" sz="1400" dirty="0"/>
              </a:p>
            </p:txBody>
          </p:sp>
        </mc:Choice>
        <mc:Fallback xmlns="">
          <p:sp>
            <p:nvSpPr>
              <p:cNvPr id="79" name="TextBox 78"/>
              <p:cNvSpPr txBox="1">
                <a:spLocks noRot="1" noChangeAspect="1" noMove="1" noResize="1" noEditPoints="1" noAdjustHandles="1" noChangeArrowheads="1" noChangeShapeType="1" noTextEdit="1"/>
              </p:cNvSpPr>
              <p:nvPr/>
            </p:nvSpPr>
            <p:spPr>
              <a:xfrm>
                <a:off x="3535879" y="0"/>
                <a:ext cx="753988" cy="523157"/>
              </a:xfrm>
              <a:prstGeom prst="rect">
                <a:avLst/>
              </a:prstGeom>
              <a:blipFill rotWithShape="1">
                <a:blip r:embed="rId7"/>
                <a:stretch>
                  <a:fillRect/>
                </a:stretch>
              </a:blipFill>
              <a:ln w="25400">
                <a:solidFill>
                  <a:schemeClr val="tx1"/>
                </a:solidFill>
              </a:ln>
            </p:spPr>
            <p:txBody>
              <a:bodyPr/>
              <a:lstStyle/>
              <a:p>
                <a:r>
                  <a:rPr lang="en-GB">
                    <a:noFill/>
                  </a:rPr>
                  <a:t> </a:t>
                </a:r>
              </a:p>
            </p:txBody>
          </p:sp>
        </mc:Fallback>
      </mc:AlternateContent>
      <p:cxnSp>
        <p:nvCxnSpPr>
          <p:cNvPr id="4" name="Straight Connector 3"/>
          <p:cNvCxnSpPr/>
          <p:nvPr/>
        </p:nvCxnSpPr>
        <p:spPr>
          <a:xfrm>
            <a:off x="4502727" y="3412176"/>
            <a:ext cx="3886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502727" y="3716976"/>
            <a:ext cx="3276600"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798127" y="3716976"/>
            <a:ext cx="622286" cy="307777"/>
          </a:xfrm>
          <a:prstGeom prst="rect">
            <a:avLst/>
          </a:prstGeom>
          <a:noFill/>
        </p:spPr>
        <p:txBody>
          <a:bodyPr wrap="none" rtlCol="0">
            <a:spAutoFit/>
          </a:bodyPr>
          <a:lstStyle/>
          <a:p>
            <a:r>
              <a:rPr lang="en-US" sz="1400" dirty="0" smtClean="0">
                <a:latin typeface="Comic Sans MS" panose="030F0702030302020204" pitchFamily="66" charset="0"/>
              </a:rPr>
              <a:t>140m</a:t>
            </a:r>
            <a:endParaRPr lang="en-GB" sz="1400" dirty="0">
              <a:latin typeface="Comic Sans MS" panose="030F0702030302020204" pitchFamily="66" charset="0"/>
            </a:endParaRPr>
          </a:p>
        </p:txBody>
      </p:sp>
      <p:cxnSp>
        <p:nvCxnSpPr>
          <p:cNvPr id="46" name="Straight Arrow Connector 45"/>
          <p:cNvCxnSpPr/>
          <p:nvPr/>
        </p:nvCxnSpPr>
        <p:spPr>
          <a:xfrm>
            <a:off x="7819901" y="3393374"/>
            <a:ext cx="0" cy="838200"/>
          </a:xfrm>
          <a:prstGeom prst="straightConnector1">
            <a:avLst/>
          </a:prstGeom>
          <a:ln w="381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flipV="1">
            <a:off x="7817922" y="1633847"/>
            <a:ext cx="0" cy="838200"/>
          </a:xfrm>
          <a:prstGeom prst="straightConnector1">
            <a:avLst/>
          </a:prstGeom>
          <a:ln w="381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16200000" flipH="1" flipV="1">
            <a:off x="6877792" y="2415639"/>
            <a:ext cx="0" cy="838200"/>
          </a:xfrm>
          <a:prstGeom prst="straightConnector1">
            <a:avLst/>
          </a:prstGeom>
          <a:ln w="381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pic>
        <p:nvPicPr>
          <p:cNvPr id="1026" name="Picture 2" descr="C:\Users\mpye\AppData\Local\Microsoft\Windows\Temporary Internet Files\Content.IE5\J1XD9OFR\MC900439792[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69727" y="2192976"/>
            <a:ext cx="1301338" cy="1301338"/>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p:cNvSpPr txBox="1"/>
          <p:nvPr/>
        </p:nvSpPr>
        <p:spPr>
          <a:xfrm>
            <a:off x="7598230" y="4225636"/>
            <a:ext cx="474810" cy="338554"/>
          </a:xfrm>
          <a:prstGeom prst="rect">
            <a:avLst/>
          </a:prstGeom>
          <a:noFill/>
        </p:spPr>
        <p:txBody>
          <a:bodyPr wrap="none" rtlCol="0">
            <a:spAutoFit/>
          </a:bodyPr>
          <a:lstStyle/>
          <a:p>
            <a:r>
              <a:rPr lang="en-US" sz="1600" dirty="0" smtClean="0">
                <a:latin typeface="Comic Sans MS" panose="030F0702030302020204" pitchFamily="66" charset="0"/>
              </a:rPr>
              <a:t>Mg</a:t>
            </a:r>
            <a:endParaRPr lang="en-GB" sz="1600" dirty="0">
              <a:latin typeface="Comic Sans MS" panose="030F0702030302020204" pitchFamily="66" charset="0"/>
            </a:endParaRPr>
          </a:p>
        </p:txBody>
      </p:sp>
      <p:sp>
        <p:nvSpPr>
          <p:cNvPr id="52" name="TextBox 51"/>
          <p:cNvSpPr txBox="1"/>
          <p:nvPr/>
        </p:nvSpPr>
        <p:spPr>
          <a:xfrm>
            <a:off x="5886203" y="2679865"/>
            <a:ext cx="628698" cy="338554"/>
          </a:xfrm>
          <a:prstGeom prst="rect">
            <a:avLst/>
          </a:prstGeom>
          <a:noFill/>
        </p:spPr>
        <p:txBody>
          <a:bodyPr wrap="none" rtlCol="0">
            <a:spAutoFit/>
          </a:bodyPr>
          <a:lstStyle/>
          <a:p>
            <a:r>
              <a:rPr lang="en-US" sz="1600" dirty="0" smtClean="0">
                <a:latin typeface="Comic Sans MS" panose="030F0702030302020204" pitchFamily="66" charset="0"/>
              </a:rPr>
              <a:t>F</a:t>
            </a:r>
            <a:r>
              <a:rPr lang="en-US" sz="1600" baseline="-25000" dirty="0" smtClean="0">
                <a:latin typeface="Comic Sans MS" panose="030F0702030302020204" pitchFamily="66" charset="0"/>
              </a:rPr>
              <a:t>MAX</a:t>
            </a:r>
            <a:endParaRPr lang="en-GB" sz="1600" baseline="-250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2" name="TextBox 31"/>
              <p:cNvSpPr txBox="1"/>
              <p:nvPr/>
            </p:nvSpPr>
            <p:spPr>
              <a:xfrm>
                <a:off x="6198919" y="1591294"/>
                <a:ext cx="415819" cy="52315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sSup>
                            <m:sSupPr>
                              <m:ctrlPr>
                                <a:rPr lang="en-GB" sz="1400" i="1" smtClean="0">
                                  <a:latin typeface="Cambria Math" panose="02040503050406030204" pitchFamily="18" charset="0"/>
                                </a:rPr>
                              </m:ctrlPr>
                            </m:sSupPr>
                            <m:e>
                              <m:r>
                                <a:rPr lang="en-US" sz="1400" b="0" i="1" smtClean="0">
                                  <a:latin typeface="Cambria Math"/>
                                </a:rPr>
                                <m:t>𝑣</m:t>
                              </m:r>
                            </m:e>
                            <m:sup>
                              <m:r>
                                <a:rPr lang="en-US" sz="1400" b="0" i="1" smtClean="0">
                                  <a:latin typeface="Cambria Math"/>
                                </a:rPr>
                                <m:t>2</m:t>
                              </m:r>
                            </m:sup>
                          </m:sSup>
                        </m:num>
                        <m:den>
                          <m:r>
                            <a:rPr lang="en-US" sz="1400" b="0" i="1" smtClean="0">
                              <a:latin typeface="Cambria Math"/>
                            </a:rPr>
                            <m:t>𝑟</m:t>
                          </m:r>
                        </m:den>
                      </m:f>
                    </m:oMath>
                  </m:oMathPara>
                </a14:m>
                <a:endParaRPr lang="en-GB" sz="1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6198919" y="1591294"/>
                <a:ext cx="415819" cy="523157"/>
              </a:xfrm>
              <a:prstGeom prst="rect">
                <a:avLst/>
              </a:prstGeom>
              <a:blipFill rotWithShape="1">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4343400" y="1524000"/>
                <a:ext cx="1317092"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𝑣</m:t>
                      </m:r>
                      <m:r>
                        <a:rPr lang="en-US" sz="1400" b="0" i="1" smtClean="0">
                          <a:latin typeface="Cambria Math"/>
                        </a:rPr>
                        <m:t>=12.5</m:t>
                      </m:r>
                      <m:sSup>
                        <m:sSupPr>
                          <m:ctrlPr>
                            <a:rPr lang="en-US" sz="1400" b="0" i="1" smtClean="0">
                              <a:latin typeface="Cambria Math" panose="02040503050406030204" pitchFamily="18" charset="0"/>
                            </a:rPr>
                          </m:ctrlPr>
                        </m:sSupPr>
                        <m:e>
                          <m:r>
                            <a:rPr lang="en-US" sz="1400" b="0" i="1" smtClean="0">
                              <a:latin typeface="Cambria Math"/>
                            </a:rPr>
                            <m:t>𝑚𝑠</m:t>
                          </m:r>
                        </m:e>
                        <m:sup>
                          <m:r>
                            <a:rPr lang="en-US" sz="1400" b="0" i="1" smtClean="0">
                              <a:latin typeface="Cambria Math"/>
                            </a:rPr>
                            <m:t>−1</m:t>
                          </m:r>
                        </m:sup>
                      </m:sSup>
                    </m:oMath>
                  </m:oMathPara>
                </a14:m>
                <a:endParaRPr lang="en-GB" sz="1400" dirty="0"/>
              </a:p>
            </p:txBody>
          </p:sp>
        </mc:Choice>
        <mc:Fallback xmlns="">
          <p:sp>
            <p:nvSpPr>
              <p:cNvPr id="30" name="TextBox 29"/>
              <p:cNvSpPr txBox="1">
                <a:spLocks noRot="1" noChangeAspect="1" noMove="1" noResize="1" noEditPoints="1" noAdjustHandles="1" noChangeArrowheads="1" noChangeShapeType="1" noTextEdit="1"/>
              </p:cNvSpPr>
              <p:nvPr/>
            </p:nvSpPr>
            <p:spPr>
              <a:xfrm>
                <a:off x="4343400" y="1524000"/>
                <a:ext cx="1317092" cy="307777"/>
              </a:xfrm>
              <a:prstGeom prst="rect">
                <a:avLst/>
              </a:prstGeom>
              <a:blipFill rotWithShape="1">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114800" y="4191000"/>
                <a:ext cx="82958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𝐹</m:t>
                      </m:r>
                      <m:r>
                        <a:rPr lang="en-US" sz="1400" b="0" i="1" smtClean="0">
                          <a:latin typeface="Cambria Math"/>
                        </a:rPr>
                        <m:t>=</m:t>
                      </m:r>
                      <m:r>
                        <a:rPr lang="en-US" sz="1400" b="0" i="1" smtClean="0">
                          <a:latin typeface="Cambria Math"/>
                        </a:rPr>
                        <m:t>𝑚𝑎</m:t>
                      </m:r>
                    </m:oMath>
                  </m:oMathPara>
                </a14:m>
                <a:endParaRPr lang="en-GB" sz="1400" dirty="0"/>
              </a:p>
            </p:txBody>
          </p:sp>
        </mc:Choice>
        <mc:Fallback xmlns="">
          <p:sp>
            <p:nvSpPr>
              <p:cNvPr id="7" name="TextBox 6"/>
              <p:cNvSpPr txBox="1">
                <a:spLocks noRot="1" noChangeAspect="1" noMove="1" noResize="1" noEditPoints="1" noAdjustHandles="1" noChangeArrowheads="1" noChangeShapeType="1" noTextEdit="1"/>
              </p:cNvSpPr>
              <p:nvPr/>
            </p:nvSpPr>
            <p:spPr>
              <a:xfrm>
                <a:off x="4114800" y="4191000"/>
                <a:ext cx="829586" cy="307777"/>
              </a:xfrm>
              <a:prstGeom prst="rect">
                <a:avLst/>
              </a:prstGeom>
              <a:blipFill rotWithShape="1">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4038600" y="4648200"/>
                <a:ext cx="1020857" cy="52315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ea typeface="Cambria Math"/>
                        </a:rPr>
                        <m:t>𝜇</m:t>
                      </m:r>
                      <m:r>
                        <a:rPr lang="en-US" sz="1400" b="0" i="1" smtClean="0">
                          <a:latin typeface="Cambria Math"/>
                          <a:ea typeface="Cambria Math"/>
                        </a:rPr>
                        <m:t>𝑅</m:t>
                      </m:r>
                      <m:r>
                        <a:rPr lang="en-US" sz="1400" b="0" i="1" smtClean="0">
                          <a:latin typeface="Cambria Math"/>
                        </a:rPr>
                        <m:t>=</m:t>
                      </m:r>
                      <m:f>
                        <m:fPr>
                          <m:ctrlPr>
                            <a:rPr lang="en-US" sz="1400" b="0" i="1" smtClean="0">
                              <a:latin typeface="Cambria Math" panose="02040503050406030204" pitchFamily="18" charset="0"/>
                            </a:rPr>
                          </m:ctrlPr>
                        </m:fPr>
                        <m:num>
                          <m:r>
                            <a:rPr lang="en-US" sz="1400" b="0" i="1" smtClean="0">
                              <a:latin typeface="Cambria Math"/>
                            </a:rPr>
                            <m:t>𝑚</m:t>
                          </m:r>
                          <m:sSup>
                            <m:sSupPr>
                              <m:ctrlPr>
                                <a:rPr lang="en-US" sz="1400" b="0" i="1" smtClean="0">
                                  <a:latin typeface="Cambria Math" panose="02040503050406030204" pitchFamily="18" charset="0"/>
                                </a:rPr>
                              </m:ctrlPr>
                            </m:sSupPr>
                            <m:e>
                              <m:r>
                                <a:rPr lang="en-US" sz="1400" b="0" i="1" smtClean="0">
                                  <a:latin typeface="Cambria Math"/>
                                </a:rPr>
                                <m:t>𝑣</m:t>
                              </m:r>
                            </m:e>
                            <m:sup>
                              <m:r>
                                <a:rPr lang="en-US" sz="1400" b="0" i="1" smtClean="0">
                                  <a:latin typeface="Cambria Math"/>
                                </a:rPr>
                                <m:t>2</m:t>
                              </m:r>
                            </m:sup>
                          </m:sSup>
                        </m:num>
                        <m:den>
                          <m:r>
                            <a:rPr lang="en-US" sz="1400" b="0" i="1" smtClean="0">
                              <a:latin typeface="Cambria Math"/>
                            </a:rPr>
                            <m:t>𝑟</m:t>
                          </m:r>
                        </m:den>
                      </m:f>
                    </m:oMath>
                  </m:oMathPara>
                </a14:m>
                <a:endParaRPr lang="en-GB" sz="1400" dirty="0"/>
              </a:p>
            </p:txBody>
          </p:sp>
        </mc:Choice>
        <mc:Fallback xmlns="">
          <p:sp>
            <p:nvSpPr>
              <p:cNvPr id="37" name="TextBox 36"/>
              <p:cNvSpPr txBox="1">
                <a:spLocks noRot="1" noChangeAspect="1" noMove="1" noResize="1" noEditPoints="1" noAdjustHandles="1" noChangeArrowheads="1" noChangeShapeType="1" noTextEdit="1"/>
              </p:cNvSpPr>
              <p:nvPr/>
            </p:nvSpPr>
            <p:spPr>
              <a:xfrm>
                <a:off x="4038600" y="4648200"/>
                <a:ext cx="1020857" cy="523157"/>
              </a:xfrm>
              <a:prstGeom prst="rect">
                <a:avLst/>
              </a:prstGeom>
              <a:blipFill rotWithShape="1">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3886200" y="5257800"/>
                <a:ext cx="1544846" cy="52315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ea typeface="Cambria Math"/>
                        </a:rPr>
                        <m:t>𝜇</m:t>
                      </m:r>
                      <m:r>
                        <a:rPr lang="en-US" sz="1400" b="0" i="1" smtClean="0">
                          <a:latin typeface="Cambria Math"/>
                          <a:ea typeface="Cambria Math"/>
                        </a:rPr>
                        <m:t>𝑀𝑔</m:t>
                      </m:r>
                      <m:r>
                        <a:rPr lang="en-US" sz="1400" b="0" i="1" smtClean="0">
                          <a:latin typeface="Cambria Math"/>
                          <a:ea typeface="Cambria Math"/>
                        </a:rPr>
                        <m:t>=</m:t>
                      </m:r>
                      <m:f>
                        <m:fPr>
                          <m:ctrlPr>
                            <a:rPr lang="en-US" sz="1400" b="0" i="1" smtClean="0">
                              <a:latin typeface="Cambria Math" panose="02040503050406030204" pitchFamily="18" charset="0"/>
                            </a:rPr>
                          </m:ctrlPr>
                        </m:fPr>
                        <m:num>
                          <m:r>
                            <a:rPr lang="en-US" sz="1400" b="0" i="1" smtClean="0">
                              <a:latin typeface="Cambria Math"/>
                            </a:rPr>
                            <m:t>𝑀</m:t>
                          </m:r>
                          <m:sSup>
                            <m:sSupPr>
                              <m:ctrlPr>
                                <a:rPr lang="en-US" sz="1400" b="0" i="1" smtClean="0">
                                  <a:latin typeface="Cambria Math" panose="02040503050406030204" pitchFamily="18" charset="0"/>
                                </a:rPr>
                              </m:ctrlPr>
                            </m:sSupPr>
                            <m:e>
                              <m:r>
                                <a:rPr lang="en-US" sz="1400" b="0" i="1" smtClean="0">
                                  <a:latin typeface="Cambria Math"/>
                                </a:rPr>
                                <m:t>(12.5)</m:t>
                              </m:r>
                            </m:e>
                            <m:sup>
                              <m:r>
                                <a:rPr lang="en-US" sz="1400" b="0" i="1" smtClean="0">
                                  <a:latin typeface="Cambria Math"/>
                                </a:rPr>
                                <m:t>2</m:t>
                              </m:r>
                            </m:sup>
                          </m:sSup>
                        </m:num>
                        <m:den>
                          <m:r>
                            <a:rPr lang="en-US" sz="1400" b="0" i="1" smtClean="0">
                              <a:latin typeface="Cambria Math"/>
                            </a:rPr>
                            <m:t>140</m:t>
                          </m:r>
                        </m:den>
                      </m:f>
                    </m:oMath>
                  </m:oMathPara>
                </a14:m>
                <a:endParaRPr lang="en-GB" sz="1400" dirty="0"/>
              </a:p>
            </p:txBody>
          </p:sp>
        </mc:Choice>
        <mc:Fallback xmlns="">
          <p:sp>
            <p:nvSpPr>
              <p:cNvPr id="38" name="TextBox 37"/>
              <p:cNvSpPr txBox="1">
                <a:spLocks noRot="1" noChangeAspect="1" noMove="1" noResize="1" noEditPoints="1" noAdjustHandles="1" noChangeArrowheads="1" noChangeShapeType="1" noTextEdit="1"/>
              </p:cNvSpPr>
              <p:nvPr/>
            </p:nvSpPr>
            <p:spPr>
              <a:xfrm>
                <a:off x="3886200" y="5257800"/>
                <a:ext cx="1544846" cy="523157"/>
              </a:xfrm>
              <a:prstGeom prst="rect">
                <a:avLst/>
              </a:prstGeom>
              <a:blipFill rotWithShape="1">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4038600" y="5867400"/>
                <a:ext cx="1235916" cy="52456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ea typeface="Cambria Math"/>
                        </a:rPr>
                        <m:t>𝜇</m:t>
                      </m:r>
                      <m:r>
                        <a:rPr lang="en-US" sz="1400" b="0" i="1" smtClean="0">
                          <a:latin typeface="Cambria Math"/>
                          <a:ea typeface="Cambria Math"/>
                        </a:rPr>
                        <m:t>𝑔</m:t>
                      </m:r>
                      <m:r>
                        <a:rPr lang="en-US" sz="1400" b="0" i="1" smtClean="0">
                          <a:latin typeface="Cambria Math"/>
                          <a:ea typeface="Cambria Math"/>
                        </a:rPr>
                        <m:t>=</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a:rPr>
                                <m:t>(12.5)</m:t>
                              </m:r>
                            </m:e>
                            <m:sup>
                              <m:r>
                                <a:rPr lang="en-US" sz="1400" b="0" i="1" smtClean="0">
                                  <a:latin typeface="Cambria Math"/>
                                </a:rPr>
                                <m:t>2</m:t>
                              </m:r>
                            </m:sup>
                          </m:sSup>
                        </m:num>
                        <m:den>
                          <m:r>
                            <a:rPr lang="en-US" sz="1400" b="0" i="1" smtClean="0">
                              <a:latin typeface="Cambria Math"/>
                            </a:rPr>
                            <m:t>140</m:t>
                          </m:r>
                        </m:den>
                      </m:f>
                    </m:oMath>
                  </m:oMathPara>
                </a14:m>
                <a:endParaRPr lang="en-GB" sz="1400" dirty="0"/>
              </a:p>
            </p:txBody>
          </p:sp>
        </mc:Choice>
        <mc:Fallback xmlns="">
          <p:sp>
            <p:nvSpPr>
              <p:cNvPr id="39" name="TextBox 38"/>
              <p:cNvSpPr txBox="1">
                <a:spLocks noRot="1" noChangeAspect="1" noMove="1" noResize="1" noEditPoints="1" noAdjustHandles="1" noChangeArrowheads="1" noChangeShapeType="1" noTextEdit="1"/>
              </p:cNvSpPr>
              <p:nvPr/>
            </p:nvSpPr>
            <p:spPr>
              <a:xfrm>
                <a:off x="4038600" y="5867400"/>
                <a:ext cx="1235916" cy="524567"/>
              </a:xfrm>
              <a:prstGeom prst="rect">
                <a:avLst/>
              </a:prstGeom>
              <a:blipFill rotWithShape="1">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6629400" y="4648200"/>
                <a:ext cx="1235916" cy="52456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ea typeface="Cambria Math"/>
                        </a:rPr>
                        <m:t>𝜇</m:t>
                      </m:r>
                      <m:r>
                        <a:rPr lang="en-US" sz="1400" b="0" i="1" smtClean="0">
                          <a:latin typeface="Cambria Math"/>
                          <a:ea typeface="Cambria Math"/>
                        </a:rPr>
                        <m:t>𝑔</m:t>
                      </m:r>
                      <m:r>
                        <a:rPr lang="en-US" sz="1400" b="0" i="1" smtClean="0">
                          <a:latin typeface="Cambria Math"/>
                          <a:ea typeface="Cambria Math"/>
                        </a:rPr>
                        <m:t>=</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a:rPr>
                                <m:t>(12.5)</m:t>
                              </m:r>
                            </m:e>
                            <m:sup>
                              <m:r>
                                <a:rPr lang="en-US" sz="1400" b="0" i="1" smtClean="0">
                                  <a:latin typeface="Cambria Math"/>
                                </a:rPr>
                                <m:t>2</m:t>
                              </m:r>
                            </m:sup>
                          </m:sSup>
                        </m:num>
                        <m:den>
                          <m:r>
                            <a:rPr lang="en-US" sz="1400" b="0" i="1" smtClean="0">
                              <a:latin typeface="Cambria Math"/>
                            </a:rPr>
                            <m:t>140</m:t>
                          </m:r>
                        </m:den>
                      </m:f>
                    </m:oMath>
                  </m:oMathPara>
                </a14:m>
                <a:endParaRPr lang="en-GB" sz="1400" dirty="0"/>
              </a:p>
            </p:txBody>
          </p:sp>
        </mc:Choice>
        <mc:Fallback xmlns="">
          <p:sp>
            <p:nvSpPr>
              <p:cNvPr id="40" name="TextBox 39"/>
              <p:cNvSpPr txBox="1">
                <a:spLocks noRot="1" noChangeAspect="1" noMove="1" noResize="1" noEditPoints="1" noAdjustHandles="1" noChangeArrowheads="1" noChangeShapeType="1" noTextEdit="1"/>
              </p:cNvSpPr>
              <p:nvPr/>
            </p:nvSpPr>
            <p:spPr>
              <a:xfrm>
                <a:off x="6629400" y="4648200"/>
                <a:ext cx="1235916" cy="524567"/>
              </a:xfrm>
              <a:prstGeom prst="rect">
                <a:avLst/>
              </a:prstGeom>
              <a:blipFill rotWithShape="1">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6705600" y="5334000"/>
                <a:ext cx="1203239" cy="56233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ea typeface="Cambria Math"/>
                        </a:rPr>
                        <m:t>𝜇</m:t>
                      </m:r>
                      <m:r>
                        <a:rPr lang="en-US" sz="1400" b="0" i="1" smtClean="0">
                          <a:latin typeface="Cambria Math"/>
                          <a:ea typeface="Cambria Math"/>
                        </a:rPr>
                        <m:t>=</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a:rPr>
                                <m:t>(12.5)</m:t>
                              </m:r>
                            </m:e>
                            <m:sup>
                              <m:r>
                                <a:rPr lang="en-US" sz="1400" b="0" i="1" smtClean="0">
                                  <a:latin typeface="Cambria Math"/>
                                </a:rPr>
                                <m:t>2</m:t>
                              </m:r>
                            </m:sup>
                          </m:sSup>
                        </m:num>
                        <m:den>
                          <m:r>
                            <a:rPr lang="en-US" sz="1400" b="0" i="1" smtClean="0">
                              <a:latin typeface="Cambria Math"/>
                            </a:rPr>
                            <m:t>140</m:t>
                          </m:r>
                          <m:r>
                            <a:rPr lang="en-US" sz="1400" b="0" i="1" smtClean="0">
                              <a:latin typeface="Cambria Math"/>
                            </a:rPr>
                            <m:t>𝑔</m:t>
                          </m:r>
                        </m:den>
                      </m:f>
                    </m:oMath>
                  </m:oMathPara>
                </a14:m>
                <a:endParaRPr lang="en-GB" sz="1400" dirty="0"/>
              </a:p>
            </p:txBody>
          </p:sp>
        </mc:Choice>
        <mc:Fallback xmlns="">
          <p:sp>
            <p:nvSpPr>
              <p:cNvPr id="41" name="TextBox 40"/>
              <p:cNvSpPr txBox="1">
                <a:spLocks noRot="1" noChangeAspect="1" noMove="1" noResize="1" noEditPoints="1" noAdjustHandles="1" noChangeArrowheads="1" noChangeShapeType="1" noTextEdit="1"/>
              </p:cNvSpPr>
              <p:nvPr/>
            </p:nvSpPr>
            <p:spPr>
              <a:xfrm>
                <a:off x="6705600" y="5334000"/>
                <a:ext cx="1203239" cy="562333"/>
              </a:xfrm>
              <a:prstGeom prst="rect">
                <a:avLst/>
              </a:prstGeom>
              <a:blipFill rotWithShape="1">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6705600" y="6096000"/>
                <a:ext cx="9906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ea typeface="Cambria Math"/>
                        </a:rPr>
                        <m:t>𝜇</m:t>
                      </m:r>
                      <m:r>
                        <a:rPr lang="en-US" sz="1400" b="0" i="1" smtClean="0">
                          <a:latin typeface="Cambria Math"/>
                          <a:ea typeface="Cambria Math"/>
                        </a:rPr>
                        <m:t>=0.11</m:t>
                      </m:r>
                    </m:oMath>
                  </m:oMathPara>
                </a14:m>
                <a:endParaRPr lang="en-GB" sz="1400" dirty="0"/>
              </a:p>
            </p:txBody>
          </p:sp>
        </mc:Choice>
        <mc:Fallback xmlns="">
          <p:sp>
            <p:nvSpPr>
              <p:cNvPr id="42" name="TextBox 41"/>
              <p:cNvSpPr txBox="1">
                <a:spLocks noRot="1" noChangeAspect="1" noMove="1" noResize="1" noEditPoints="1" noAdjustHandles="1" noChangeArrowheads="1" noChangeShapeType="1" noTextEdit="1"/>
              </p:cNvSpPr>
              <p:nvPr/>
            </p:nvSpPr>
            <p:spPr>
              <a:xfrm>
                <a:off x="6705600" y="6096000"/>
                <a:ext cx="990600" cy="307777"/>
              </a:xfrm>
              <a:prstGeom prst="rect">
                <a:avLst/>
              </a:prstGeom>
              <a:blipFill rotWithShape="1">
                <a:blip r:embed="rId16"/>
                <a:stretch>
                  <a:fillRect b="-2000"/>
                </a:stretch>
              </a:blipFill>
            </p:spPr>
            <p:txBody>
              <a:bodyPr/>
              <a:lstStyle/>
              <a:p>
                <a:r>
                  <a:rPr lang="en-GB">
                    <a:noFill/>
                  </a:rPr>
                  <a:t> </a:t>
                </a:r>
              </a:p>
            </p:txBody>
          </p:sp>
        </mc:Fallback>
      </mc:AlternateContent>
      <p:sp>
        <p:nvSpPr>
          <p:cNvPr id="44" name="Arc 43"/>
          <p:cNvSpPr/>
          <p:nvPr/>
        </p:nvSpPr>
        <p:spPr>
          <a:xfrm>
            <a:off x="4800600" y="4419600"/>
            <a:ext cx="457200" cy="533400"/>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5" name="TextBox 44"/>
          <p:cNvSpPr txBox="1"/>
          <p:nvPr/>
        </p:nvSpPr>
        <p:spPr>
          <a:xfrm>
            <a:off x="5257800" y="4419600"/>
            <a:ext cx="1295400" cy="461665"/>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F</a:t>
            </a:r>
            <a:r>
              <a:rPr lang="en-US" sz="1200" baseline="-25000" dirty="0" smtClean="0">
                <a:solidFill>
                  <a:srgbClr val="FF0000"/>
                </a:solidFill>
                <a:latin typeface="Comic Sans MS" panose="030F0702030302020204" pitchFamily="66" charset="0"/>
              </a:rPr>
              <a:t>MAX</a:t>
            </a:r>
            <a:r>
              <a:rPr lang="en-US" sz="1200" dirty="0" smtClean="0">
                <a:solidFill>
                  <a:srgbClr val="FF0000"/>
                </a:solidFill>
                <a:latin typeface="Comic Sans MS" panose="030F0702030302020204" pitchFamily="66" charset="0"/>
              </a:rPr>
              <a:t> = </a:t>
            </a:r>
            <a:r>
              <a:rPr lang="el-GR" sz="1200" dirty="0" smtClean="0">
                <a:solidFill>
                  <a:srgbClr val="FF0000"/>
                </a:solidFill>
                <a:latin typeface="Comic Sans MS" panose="030F0702030302020204" pitchFamily="66" charset="0"/>
              </a:rPr>
              <a:t>μ</a:t>
            </a:r>
            <a:r>
              <a:rPr lang="en-US" sz="1200" dirty="0" smtClean="0">
                <a:solidFill>
                  <a:srgbClr val="FF0000"/>
                </a:solidFill>
                <a:latin typeface="Comic Sans MS" panose="030F0702030302020204" pitchFamily="66" charset="0"/>
              </a:rPr>
              <a:t>R, and you replace a</a:t>
            </a:r>
            <a:endParaRPr lang="en-GB" sz="1200" baseline="30000" dirty="0">
              <a:solidFill>
                <a:srgbClr val="FF0000"/>
              </a:solidFill>
              <a:latin typeface="Comic Sans MS" panose="030F0702030302020204" pitchFamily="66" charset="0"/>
            </a:endParaRPr>
          </a:p>
        </p:txBody>
      </p:sp>
      <p:sp>
        <p:nvSpPr>
          <p:cNvPr id="47" name="Arc 46"/>
          <p:cNvSpPr/>
          <p:nvPr/>
        </p:nvSpPr>
        <p:spPr>
          <a:xfrm>
            <a:off x="5181600" y="5029200"/>
            <a:ext cx="457200" cy="533400"/>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0" name="Arc 49"/>
          <p:cNvSpPr/>
          <p:nvPr/>
        </p:nvSpPr>
        <p:spPr>
          <a:xfrm>
            <a:off x="5181600" y="5638800"/>
            <a:ext cx="457200" cy="533400"/>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5" name="Arc 54"/>
          <p:cNvSpPr/>
          <p:nvPr/>
        </p:nvSpPr>
        <p:spPr>
          <a:xfrm>
            <a:off x="7620000" y="4953000"/>
            <a:ext cx="457200" cy="609600"/>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6" name="Arc 55"/>
          <p:cNvSpPr/>
          <p:nvPr/>
        </p:nvSpPr>
        <p:spPr>
          <a:xfrm>
            <a:off x="7620000" y="5638800"/>
            <a:ext cx="457200" cy="609600"/>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7" name="TextBox 56"/>
          <p:cNvSpPr txBox="1"/>
          <p:nvPr/>
        </p:nvSpPr>
        <p:spPr>
          <a:xfrm>
            <a:off x="5562600" y="5105400"/>
            <a:ext cx="838200" cy="461665"/>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Sub in values</a:t>
            </a:r>
            <a:endParaRPr lang="en-GB" sz="1200" baseline="30000" dirty="0">
              <a:solidFill>
                <a:srgbClr val="FF0000"/>
              </a:solidFill>
              <a:latin typeface="Comic Sans MS" panose="030F0702030302020204" pitchFamily="66" charset="0"/>
            </a:endParaRPr>
          </a:p>
        </p:txBody>
      </p:sp>
      <p:sp>
        <p:nvSpPr>
          <p:cNvPr id="58" name="TextBox 57"/>
          <p:cNvSpPr txBox="1"/>
          <p:nvPr/>
        </p:nvSpPr>
        <p:spPr>
          <a:xfrm>
            <a:off x="5638800" y="5715000"/>
            <a:ext cx="685800" cy="461665"/>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Divide by M</a:t>
            </a:r>
            <a:endParaRPr lang="en-GB" sz="1200" baseline="30000" dirty="0">
              <a:solidFill>
                <a:srgbClr val="FF0000"/>
              </a:solidFill>
              <a:latin typeface="Comic Sans MS" panose="030F0702030302020204" pitchFamily="66" charset="0"/>
            </a:endParaRPr>
          </a:p>
        </p:txBody>
      </p:sp>
      <p:sp>
        <p:nvSpPr>
          <p:cNvPr id="59" name="TextBox 58"/>
          <p:cNvSpPr txBox="1"/>
          <p:nvPr/>
        </p:nvSpPr>
        <p:spPr>
          <a:xfrm>
            <a:off x="8077200" y="5029200"/>
            <a:ext cx="685800" cy="461665"/>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Divide by g</a:t>
            </a:r>
            <a:endParaRPr lang="en-GB" sz="1200" baseline="30000" dirty="0">
              <a:solidFill>
                <a:srgbClr val="FF0000"/>
              </a:solidFill>
              <a:latin typeface="Comic Sans MS" panose="030F0702030302020204" pitchFamily="66" charset="0"/>
            </a:endParaRPr>
          </a:p>
        </p:txBody>
      </p:sp>
      <p:sp>
        <p:nvSpPr>
          <p:cNvPr id="60" name="TextBox 59"/>
          <p:cNvSpPr txBox="1"/>
          <p:nvPr/>
        </p:nvSpPr>
        <p:spPr>
          <a:xfrm>
            <a:off x="8001000" y="5791200"/>
            <a:ext cx="990600"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Calculate</a:t>
            </a:r>
            <a:endParaRPr lang="en-GB" sz="1200" baseline="30000" dirty="0">
              <a:solidFill>
                <a:srgbClr val="FF0000"/>
              </a:solidFill>
              <a:latin typeface="Comic Sans MS" panose="030F0702030302020204" pitchFamily="66" charset="0"/>
            </a:endParaRPr>
          </a:p>
        </p:txBody>
      </p:sp>
      <p:cxnSp>
        <p:nvCxnSpPr>
          <p:cNvPr id="9" name="Straight Connector 8"/>
          <p:cNvCxnSpPr/>
          <p:nvPr/>
        </p:nvCxnSpPr>
        <p:spPr>
          <a:xfrm flipV="1">
            <a:off x="4114800" y="5486400"/>
            <a:ext cx="152400" cy="15240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4572000" y="5334000"/>
            <a:ext cx="152400" cy="15240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grpSp>
        <p:nvGrpSpPr>
          <p:cNvPr id="62" name="Group 61"/>
          <p:cNvGrpSpPr/>
          <p:nvPr/>
        </p:nvGrpSpPr>
        <p:grpSpPr>
          <a:xfrm>
            <a:off x="5886041" y="2166419"/>
            <a:ext cx="973115" cy="1323"/>
            <a:chOff x="5886041" y="2166419"/>
            <a:chExt cx="973115" cy="1323"/>
          </a:xfrm>
        </p:grpSpPr>
        <p:cxnSp>
          <p:nvCxnSpPr>
            <p:cNvPr id="63" name="Straight Arrow Connector 62"/>
            <p:cNvCxnSpPr/>
            <p:nvPr/>
          </p:nvCxnSpPr>
          <p:spPr>
            <a:xfrm rot="16200000" flipH="1" flipV="1">
              <a:off x="6305141" y="1748642"/>
              <a:ext cx="0" cy="838200"/>
            </a:xfrm>
            <a:prstGeom prst="straightConnector1">
              <a:avLst/>
            </a:prstGeom>
            <a:ln w="381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16200000" flipH="1" flipV="1">
              <a:off x="6440056" y="1747319"/>
              <a:ext cx="0" cy="838200"/>
            </a:xfrm>
            <a:prstGeom prst="straightConnector1">
              <a:avLst/>
            </a:prstGeom>
            <a:ln w="381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08208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blinds(horizontal)">
                                      <p:cBhvr>
                                        <p:cTn id="7" dur="500"/>
                                        <p:tgtEl>
                                          <p:spTgt spid="6">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blinds(horizontal)">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blinds(horizontal)">
                                      <p:cBhvr>
                                        <p:cTn id="22" dur="5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blinds(horizontal)">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blinds(horizontal)">
                                      <p:cBhvr>
                                        <p:cTn id="32" dur="500"/>
                                        <p:tgtEl>
                                          <p:spTgt spid="4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blinds(horizontal)">
                                      <p:cBhvr>
                                        <p:cTn id="37" dur="500"/>
                                        <p:tgtEl>
                                          <p:spTgt spid="5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blinds(horizontal)">
                                      <p:cBhvr>
                                        <p:cTn id="42" dur="500"/>
                                        <p:tgtEl>
                                          <p:spTgt spid="3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50"/>
                                        </p:tgtEl>
                                        <p:attrNameLst>
                                          <p:attrName>style.visibility</p:attrName>
                                        </p:attrNameLst>
                                      </p:cBhvr>
                                      <p:to>
                                        <p:strVal val="visible"/>
                                      </p:to>
                                    </p:set>
                                    <p:animEffect transition="in" filter="blinds(horizontal)">
                                      <p:cBhvr>
                                        <p:cTn id="47" dur="500"/>
                                        <p:tgtEl>
                                          <p:spTgt spid="50"/>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blinds(horizontal)">
                                      <p:cBhvr>
                                        <p:cTn id="52" dur="500"/>
                                        <p:tgtEl>
                                          <p:spTgt spid="58"/>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blinds(horizontal)">
                                      <p:cBhvr>
                                        <p:cTn id="57" dur="500"/>
                                        <p:tgtEl>
                                          <p:spTgt spid="9"/>
                                        </p:tgtEl>
                                      </p:cBhvr>
                                    </p:animEffect>
                                  </p:childTnLst>
                                </p:cTn>
                              </p:par>
                              <p:par>
                                <p:cTn id="58" presetID="3" presetClass="entr" presetSubtype="10" fill="hold"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blinds(horizontal)">
                                      <p:cBhvr>
                                        <p:cTn id="60" dur="500"/>
                                        <p:tgtEl>
                                          <p:spTgt spid="61"/>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blinds(horizontal)">
                                      <p:cBhvr>
                                        <p:cTn id="65" dur="500"/>
                                        <p:tgtEl>
                                          <p:spTgt spid="39"/>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blinds(horizontal)">
                                      <p:cBhvr>
                                        <p:cTn id="70" dur="500"/>
                                        <p:tgtEl>
                                          <p:spTgt spid="40"/>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blinds(horizontal)">
                                      <p:cBhvr>
                                        <p:cTn id="75" dur="500"/>
                                        <p:tgtEl>
                                          <p:spTgt spid="55"/>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linds(horizontal)">
                                      <p:cBhvr>
                                        <p:cTn id="80" dur="500"/>
                                        <p:tgtEl>
                                          <p:spTgt spid="59"/>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blinds(horizontal)">
                                      <p:cBhvr>
                                        <p:cTn id="85" dur="500"/>
                                        <p:tgtEl>
                                          <p:spTgt spid="41"/>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grpId="0" nodeType="clickEffect">
                                  <p:stCondLst>
                                    <p:cond delay="0"/>
                                  </p:stCondLst>
                                  <p:childTnLst>
                                    <p:set>
                                      <p:cBhvr>
                                        <p:cTn id="89" dur="1" fill="hold">
                                          <p:stCondLst>
                                            <p:cond delay="0"/>
                                          </p:stCondLst>
                                        </p:cTn>
                                        <p:tgtEl>
                                          <p:spTgt spid="56"/>
                                        </p:tgtEl>
                                        <p:attrNameLst>
                                          <p:attrName>style.visibility</p:attrName>
                                        </p:attrNameLst>
                                      </p:cBhvr>
                                      <p:to>
                                        <p:strVal val="visible"/>
                                      </p:to>
                                    </p:set>
                                    <p:animEffect transition="in" filter="blinds(horizontal)">
                                      <p:cBhvr>
                                        <p:cTn id="90" dur="500"/>
                                        <p:tgtEl>
                                          <p:spTgt spid="56"/>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grpId="0" nodeType="click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blinds(horizontal)">
                                      <p:cBhvr>
                                        <p:cTn id="95" dur="500"/>
                                        <p:tgtEl>
                                          <p:spTgt spid="60"/>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grpId="0" nodeType="click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blinds(horizontal)">
                                      <p:cBhvr>
                                        <p:cTn id="1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7" grpId="0"/>
      <p:bldP spid="38" grpId="0"/>
      <p:bldP spid="39" grpId="0"/>
      <p:bldP spid="40" grpId="0"/>
      <p:bldP spid="41" grpId="0"/>
      <p:bldP spid="42" grpId="0"/>
      <p:bldP spid="44" grpId="0" animBg="1"/>
      <p:bldP spid="45" grpId="0"/>
      <p:bldP spid="47" grpId="0" animBg="1"/>
      <p:bldP spid="50" grpId="0" animBg="1"/>
      <p:bldP spid="55" grpId="0" animBg="1"/>
      <p:bldP spid="56" grpId="0" animBg="1"/>
      <p:bldP spid="57" grpId="0"/>
      <p:bldP spid="58" grpId="0"/>
      <p:bldP spid="59" grpId="0"/>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Motion in a Circle</a:t>
            </a:r>
            <a:endParaRPr lang="en-GB" dirty="0">
              <a:latin typeface="Comic Sans MS" pitchFamily="66" charset="0"/>
            </a:endParaRPr>
          </a:p>
        </p:txBody>
      </p:sp>
      <p:sp>
        <p:nvSpPr>
          <p:cNvPr id="6" name="Content Placeholder 2"/>
          <p:cNvSpPr>
            <a:spLocks noGrp="1"/>
          </p:cNvSpPr>
          <p:nvPr>
            <p:ph idx="1"/>
          </p:nvPr>
        </p:nvSpPr>
        <p:spPr>
          <a:xfrm>
            <a:off x="228600" y="1600200"/>
            <a:ext cx="3429000" cy="4525963"/>
          </a:xfrm>
        </p:spPr>
        <p:txBody>
          <a:bodyPr>
            <a:normAutofit/>
          </a:bodyPr>
          <a:lstStyle/>
          <a:p>
            <a:pPr marL="0" indent="0" algn="ctr">
              <a:buNone/>
            </a:pPr>
            <a:r>
              <a:rPr lang="en-GB" sz="1400" b="1" dirty="0" smtClean="0">
                <a:latin typeface="Comic Sans MS" pitchFamily="66" charset="0"/>
              </a:rPr>
              <a:t>You can solve three-dimensional problems about objects moving in horizontal circles</a:t>
            </a:r>
            <a:endParaRPr lang="en-GB" sz="1400" dirty="0" smtClean="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smtClean="0">
                <a:latin typeface="Comic Sans MS" pitchFamily="66" charset="0"/>
              </a:rPr>
              <a:t>A particle of mass 2kg is attached to one end of a light inextensible string of length 50cm. The other end of the string is attached to a fixed point A. The particle moves with constant angular speed in a horizontal circle of radius 40cm. The </a:t>
            </a:r>
            <a:r>
              <a:rPr lang="en-US" sz="1400" dirty="0" err="1" smtClean="0">
                <a:latin typeface="Comic Sans MS" pitchFamily="66" charset="0"/>
              </a:rPr>
              <a:t>centre</a:t>
            </a:r>
            <a:r>
              <a:rPr lang="en-US" sz="1400" dirty="0" smtClean="0">
                <a:latin typeface="Comic Sans MS" pitchFamily="66" charset="0"/>
              </a:rPr>
              <a:t> of the circle is vertically below A. Calculate the Tension in the string and the angular speed of the particle.</a:t>
            </a:r>
          </a:p>
          <a:p>
            <a:pPr marL="0" indent="0" algn="ctr">
              <a:buNone/>
            </a:pPr>
            <a:endParaRPr lang="en-US" sz="1400" dirty="0">
              <a:latin typeface="Comic Sans MS" pitchFamily="66" charset="0"/>
            </a:endParaRPr>
          </a:p>
          <a:p>
            <a:pPr algn="ctr">
              <a:buFont typeface="Wingdings"/>
              <a:buChar char="à"/>
            </a:pPr>
            <a:r>
              <a:rPr lang="en-US" sz="1400" dirty="0" smtClean="0">
                <a:latin typeface="Comic Sans MS" pitchFamily="66" charset="0"/>
                <a:sym typeface="Wingdings" panose="05000000000000000000" pitchFamily="2" charset="2"/>
              </a:rPr>
              <a:t>The particle is moving in a circle with radius 40sm, but the length of the string is 50cm. Therefore, the string must be at an angle!</a:t>
            </a:r>
          </a:p>
          <a:p>
            <a:pPr marL="0" indent="0" algn="ctr">
              <a:buNone/>
            </a:pPr>
            <a:endParaRPr lang="en-GB" sz="1400" dirty="0" smtClean="0">
              <a:latin typeface="Comic Sans MS" pitchFamily="66" charset="0"/>
            </a:endParaRPr>
          </a:p>
        </p:txBody>
      </p:sp>
      <p:cxnSp>
        <p:nvCxnSpPr>
          <p:cNvPr id="8" name="Straight Connector 7"/>
          <p:cNvCxnSpPr/>
          <p:nvPr/>
        </p:nvCxnSpPr>
        <p:spPr>
          <a:xfrm>
            <a:off x="5622966" y="1633847"/>
            <a:ext cx="0" cy="10668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5622966" y="2700647"/>
            <a:ext cx="198120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622966" y="1633847"/>
            <a:ext cx="1981200" cy="106680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5546766" y="1557647"/>
            <a:ext cx="152400" cy="152400"/>
            <a:chOff x="4724400" y="4267200"/>
            <a:chExt cx="152400" cy="152400"/>
          </a:xfrm>
        </p:grpSpPr>
        <p:cxnSp>
          <p:nvCxnSpPr>
            <p:cNvPr id="16" name="Straight Connector 15"/>
            <p:cNvCxnSpPr/>
            <p:nvPr/>
          </p:nvCxnSpPr>
          <p:spPr>
            <a:xfrm>
              <a:off x="4724400" y="4267200"/>
              <a:ext cx="1524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724400" y="4267200"/>
              <a:ext cx="1524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a:off x="5470566" y="1252847"/>
            <a:ext cx="316112" cy="307777"/>
          </a:xfrm>
          <a:prstGeom prst="rect">
            <a:avLst/>
          </a:prstGeom>
          <a:noFill/>
        </p:spPr>
        <p:txBody>
          <a:bodyPr wrap="none" rtlCol="0">
            <a:spAutoFit/>
          </a:bodyPr>
          <a:lstStyle/>
          <a:p>
            <a:pPr algn="ctr"/>
            <a:r>
              <a:rPr lang="en-US" sz="1400" dirty="0" smtClean="0">
                <a:latin typeface="Comic Sans MS" panose="030F0702030302020204" pitchFamily="66" charset="0"/>
              </a:rPr>
              <a:t>A</a:t>
            </a:r>
            <a:endParaRPr lang="en-GB" sz="1400" dirty="0">
              <a:latin typeface="Comic Sans MS" panose="030F0702030302020204" pitchFamily="66" charset="0"/>
            </a:endParaRPr>
          </a:p>
        </p:txBody>
      </p:sp>
      <p:sp>
        <p:nvSpPr>
          <p:cNvPr id="19" name="TextBox 18"/>
          <p:cNvSpPr txBox="1"/>
          <p:nvPr/>
        </p:nvSpPr>
        <p:spPr>
          <a:xfrm>
            <a:off x="6349341" y="1825831"/>
            <a:ext cx="587020" cy="307777"/>
          </a:xfrm>
          <a:prstGeom prst="rect">
            <a:avLst/>
          </a:prstGeom>
          <a:noFill/>
        </p:spPr>
        <p:txBody>
          <a:bodyPr wrap="none" rtlCol="0">
            <a:spAutoFit/>
          </a:bodyPr>
          <a:lstStyle/>
          <a:p>
            <a:r>
              <a:rPr lang="en-US" sz="1400" dirty="0" smtClean="0">
                <a:latin typeface="Comic Sans MS" panose="030F0702030302020204" pitchFamily="66" charset="0"/>
              </a:rPr>
              <a:t>0.5m</a:t>
            </a:r>
            <a:endParaRPr lang="en-GB" sz="1400" dirty="0">
              <a:latin typeface="Comic Sans MS" panose="030F0702030302020204" pitchFamily="66" charset="0"/>
            </a:endParaRPr>
          </a:p>
        </p:txBody>
      </p:sp>
      <p:sp>
        <p:nvSpPr>
          <p:cNvPr id="20" name="TextBox 19"/>
          <p:cNvSpPr txBox="1"/>
          <p:nvPr/>
        </p:nvSpPr>
        <p:spPr>
          <a:xfrm>
            <a:off x="5971309" y="2700647"/>
            <a:ext cx="587020" cy="307777"/>
          </a:xfrm>
          <a:prstGeom prst="rect">
            <a:avLst/>
          </a:prstGeom>
          <a:noFill/>
        </p:spPr>
        <p:txBody>
          <a:bodyPr wrap="none" rtlCol="0">
            <a:spAutoFit/>
          </a:bodyPr>
          <a:lstStyle/>
          <a:p>
            <a:r>
              <a:rPr lang="en-US" sz="1400" dirty="0" smtClean="0">
                <a:latin typeface="Comic Sans MS" panose="030F0702030302020204" pitchFamily="66" charset="0"/>
              </a:rPr>
              <a:t>0.4m</a:t>
            </a:r>
            <a:endParaRPr lang="en-GB" sz="1400" dirty="0">
              <a:latin typeface="Comic Sans MS" panose="030F0702030302020204" pitchFamily="66" charset="0"/>
            </a:endParaRPr>
          </a:p>
        </p:txBody>
      </p:sp>
      <p:sp>
        <p:nvSpPr>
          <p:cNvPr id="21" name="Rectangle 20"/>
          <p:cNvSpPr/>
          <p:nvPr/>
        </p:nvSpPr>
        <p:spPr>
          <a:xfrm>
            <a:off x="5622966" y="2548247"/>
            <a:ext cx="152400" cy="15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3" name="Straight Connector 22"/>
          <p:cNvCxnSpPr/>
          <p:nvPr/>
        </p:nvCxnSpPr>
        <p:spPr>
          <a:xfrm>
            <a:off x="5962402" y="1817914"/>
            <a:ext cx="762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5962402" y="1769423"/>
            <a:ext cx="153390" cy="484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860473" y="1476500"/>
            <a:ext cx="316112" cy="307777"/>
          </a:xfrm>
          <a:prstGeom prst="rect">
            <a:avLst/>
          </a:prstGeom>
          <a:noFill/>
        </p:spPr>
        <p:txBody>
          <a:bodyPr wrap="none" rtlCol="0">
            <a:spAutoFit/>
          </a:bodyPr>
          <a:lstStyle/>
          <a:p>
            <a:pPr algn="ctr"/>
            <a:r>
              <a:rPr lang="en-US" sz="1400" dirty="0" smtClean="0">
                <a:latin typeface="Comic Sans MS" panose="030F0702030302020204" pitchFamily="66" charset="0"/>
              </a:rPr>
              <a:t>T</a:t>
            </a:r>
            <a:endParaRPr lang="en-GB" sz="1400" dirty="0">
              <a:latin typeface="Comic Sans MS" panose="030F0702030302020204" pitchFamily="66" charset="0"/>
            </a:endParaRPr>
          </a:p>
        </p:txBody>
      </p:sp>
      <p:sp>
        <p:nvSpPr>
          <p:cNvPr id="34" name="Arc 33"/>
          <p:cNvSpPr/>
          <p:nvPr/>
        </p:nvSpPr>
        <p:spPr>
          <a:xfrm>
            <a:off x="7053942" y="2196935"/>
            <a:ext cx="914400" cy="914400"/>
          </a:xfrm>
          <a:prstGeom prst="arc">
            <a:avLst>
              <a:gd name="adj1" fmla="val 10590454"/>
              <a:gd name="adj2" fmla="val 1250820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5" name="TextBox 34"/>
          <p:cNvSpPr txBox="1"/>
          <p:nvPr/>
        </p:nvSpPr>
        <p:spPr>
          <a:xfrm>
            <a:off x="6792687" y="2386942"/>
            <a:ext cx="293670" cy="307777"/>
          </a:xfrm>
          <a:prstGeom prst="rect">
            <a:avLst/>
          </a:prstGeom>
          <a:noFill/>
        </p:spPr>
        <p:txBody>
          <a:bodyPr wrap="none" rtlCol="0">
            <a:spAutoFit/>
          </a:bodyPr>
          <a:lstStyle/>
          <a:p>
            <a:r>
              <a:rPr lang="el-GR" sz="1400" dirty="0" smtClean="0">
                <a:latin typeface="Comic Sans MS" panose="030F0702030302020204" pitchFamily="66" charset="0"/>
              </a:rPr>
              <a:t>θ</a:t>
            </a:r>
            <a:endParaRPr lang="en-GB" sz="1400" dirty="0">
              <a:latin typeface="Comic Sans MS" panose="030F0702030302020204" pitchFamily="66" charset="0"/>
            </a:endParaRPr>
          </a:p>
        </p:txBody>
      </p:sp>
      <p:cxnSp>
        <p:nvCxnSpPr>
          <p:cNvPr id="36" name="Straight Connector 35"/>
          <p:cNvCxnSpPr/>
          <p:nvPr/>
        </p:nvCxnSpPr>
        <p:spPr>
          <a:xfrm flipH="1">
            <a:off x="7600207" y="2686794"/>
            <a:ext cx="1979" cy="432000"/>
          </a:xfrm>
          <a:prstGeom prst="line">
            <a:avLst/>
          </a:prstGeom>
          <a:ln w="381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7527966" y="2624447"/>
            <a:ext cx="129639" cy="14448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p:cNvSpPr txBox="1"/>
          <p:nvPr/>
        </p:nvSpPr>
        <p:spPr>
          <a:xfrm>
            <a:off x="7422077" y="3111336"/>
            <a:ext cx="388248" cy="307777"/>
          </a:xfrm>
          <a:prstGeom prst="rect">
            <a:avLst/>
          </a:prstGeom>
          <a:noFill/>
        </p:spPr>
        <p:txBody>
          <a:bodyPr wrap="none" rtlCol="0">
            <a:spAutoFit/>
          </a:bodyPr>
          <a:lstStyle/>
          <a:p>
            <a:r>
              <a:rPr lang="en-US" sz="1400" dirty="0" smtClean="0">
                <a:latin typeface="Comic Sans MS" panose="030F0702030302020204" pitchFamily="66" charset="0"/>
              </a:rPr>
              <a:t>2g</a:t>
            </a:r>
            <a:endParaRPr lang="en-GB" sz="1400" dirty="0">
              <a:latin typeface="Comic Sans MS" panose="030F0702030302020204" pitchFamily="66" charset="0"/>
            </a:endParaRPr>
          </a:p>
        </p:txBody>
      </p:sp>
      <p:sp>
        <p:nvSpPr>
          <p:cNvPr id="39" name="TextBox 38"/>
          <p:cNvSpPr txBox="1"/>
          <p:nvPr/>
        </p:nvSpPr>
        <p:spPr>
          <a:xfrm>
            <a:off x="3823856" y="3526971"/>
            <a:ext cx="5320144" cy="954107"/>
          </a:xfrm>
          <a:prstGeom prst="rect">
            <a:avLst/>
          </a:prstGeom>
          <a:noFill/>
        </p:spPr>
        <p:txBody>
          <a:bodyPr wrap="square" rtlCol="0">
            <a:spAutoFit/>
          </a:bodyPr>
          <a:lstStyle/>
          <a:p>
            <a:pPr algn="ctr"/>
            <a:r>
              <a:rPr lang="en-US" sz="1400" dirty="0" smtClean="0">
                <a:solidFill>
                  <a:srgbClr val="FF0000"/>
                </a:solidFill>
                <a:latin typeface="Comic Sans MS" panose="030F0702030302020204" pitchFamily="66" charset="0"/>
              </a:rPr>
              <a:t>We can find ratios for the angle as we will need these later...</a:t>
            </a:r>
          </a:p>
          <a:p>
            <a:pPr algn="ctr"/>
            <a:endParaRPr lang="en-US" sz="1400" dirty="0" smtClean="0">
              <a:solidFill>
                <a:srgbClr val="FF0000"/>
              </a:solidFill>
              <a:latin typeface="Comic Sans MS" panose="030F0702030302020204" pitchFamily="66" charset="0"/>
            </a:endParaRPr>
          </a:p>
          <a:p>
            <a:pPr marL="285750" indent="-285750" algn="ctr">
              <a:buFont typeface="Wingdings"/>
              <a:buChar char="à"/>
            </a:pPr>
            <a:r>
              <a:rPr lang="en-US" sz="1400" dirty="0" smtClean="0">
                <a:solidFill>
                  <a:srgbClr val="FF0000"/>
                </a:solidFill>
                <a:latin typeface="Comic Sans MS" panose="030F0702030302020204" pitchFamily="66" charset="0"/>
                <a:sym typeface="Wingdings" panose="05000000000000000000" pitchFamily="2" charset="2"/>
              </a:rPr>
              <a:t>By Pythagoras, the missing length will be 0.3m</a:t>
            </a:r>
          </a:p>
          <a:p>
            <a:pPr algn="ctr"/>
            <a:endParaRPr lang="en-GB" sz="1400" dirty="0">
              <a:solidFill>
                <a:srgbClr val="FF0000"/>
              </a:solidFill>
              <a:latin typeface="Comic Sans MS" panose="030F0702030302020204" pitchFamily="66" charset="0"/>
            </a:endParaRPr>
          </a:p>
        </p:txBody>
      </p:sp>
      <p:sp>
        <p:nvSpPr>
          <p:cNvPr id="40" name="TextBox 39"/>
          <p:cNvSpPr txBox="1"/>
          <p:nvPr/>
        </p:nvSpPr>
        <p:spPr>
          <a:xfrm>
            <a:off x="4595750" y="1757549"/>
            <a:ext cx="519694" cy="307777"/>
          </a:xfrm>
          <a:prstGeom prst="rect">
            <a:avLst/>
          </a:prstGeom>
          <a:noFill/>
        </p:spPr>
        <p:txBody>
          <a:bodyPr wrap="none" rtlCol="0">
            <a:spAutoFit/>
          </a:bodyPr>
          <a:lstStyle/>
          <a:p>
            <a:r>
              <a:rPr lang="en-US" sz="1400" dirty="0" err="1" smtClean="0">
                <a:solidFill>
                  <a:srgbClr val="FF0000"/>
                </a:solidFill>
                <a:latin typeface="Comic Sans MS" panose="030F0702030302020204" pitchFamily="66" charset="0"/>
              </a:rPr>
              <a:t>Opp</a:t>
            </a:r>
            <a:endParaRPr lang="en-GB" sz="1400" dirty="0">
              <a:solidFill>
                <a:srgbClr val="FF0000"/>
              </a:solidFill>
              <a:latin typeface="Comic Sans MS" panose="030F0702030302020204" pitchFamily="66" charset="0"/>
            </a:endParaRPr>
          </a:p>
        </p:txBody>
      </p:sp>
      <p:sp>
        <p:nvSpPr>
          <p:cNvPr id="41" name="TextBox 40"/>
          <p:cNvSpPr txBox="1"/>
          <p:nvPr/>
        </p:nvSpPr>
        <p:spPr>
          <a:xfrm>
            <a:off x="6280067" y="2978728"/>
            <a:ext cx="494046" cy="307777"/>
          </a:xfrm>
          <a:prstGeom prst="rect">
            <a:avLst/>
          </a:prstGeom>
          <a:noFill/>
        </p:spPr>
        <p:txBody>
          <a:bodyPr wrap="none" rtlCol="0">
            <a:spAutoFit/>
          </a:bodyPr>
          <a:lstStyle/>
          <a:p>
            <a:r>
              <a:rPr lang="en-US" sz="1400" dirty="0" err="1" smtClean="0">
                <a:solidFill>
                  <a:srgbClr val="FF0000"/>
                </a:solidFill>
                <a:latin typeface="Comic Sans MS" panose="030F0702030302020204" pitchFamily="66" charset="0"/>
              </a:rPr>
              <a:t>Adj</a:t>
            </a:r>
            <a:endParaRPr lang="en-GB" sz="1400" dirty="0">
              <a:solidFill>
                <a:srgbClr val="FF0000"/>
              </a:solidFill>
              <a:latin typeface="Comic Sans MS" panose="030F0702030302020204" pitchFamily="66" charset="0"/>
            </a:endParaRPr>
          </a:p>
        </p:txBody>
      </p:sp>
      <p:sp>
        <p:nvSpPr>
          <p:cNvPr id="42" name="TextBox 41"/>
          <p:cNvSpPr txBox="1"/>
          <p:nvPr/>
        </p:nvSpPr>
        <p:spPr>
          <a:xfrm>
            <a:off x="6646223" y="1563585"/>
            <a:ext cx="511679" cy="307777"/>
          </a:xfrm>
          <a:prstGeom prst="rect">
            <a:avLst/>
          </a:prstGeom>
          <a:noFill/>
        </p:spPr>
        <p:txBody>
          <a:bodyPr wrap="none" rtlCol="0">
            <a:spAutoFit/>
          </a:bodyPr>
          <a:lstStyle/>
          <a:p>
            <a:r>
              <a:rPr lang="en-US" sz="1400" dirty="0" err="1" smtClean="0">
                <a:solidFill>
                  <a:srgbClr val="FF0000"/>
                </a:solidFill>
                <a:latin typeface="Comic Sans MS" panose="030F0702030302020204" pitchFamily="66" charset="0"/>
              </a:rPr>
              <a:t>Hyp</a:t>
            </a:r>
            <a:endParaRPr lang="en-GB" sz="1400" dirty="0">
              <a:solidFill>
                <a:srgbClr val="FF0000"/>
              </a:solidFill>
              <a:latin typeface="Comic Sans MS" panose="030F0702030302020204" pitchFamily="66" charset="0"/>
            </a:endParaRPr>
          </a:p>
        </p:txBody>
      </p:sp>
      <p:sp>
        <p:nvSpPr>
          <p:cNvPr id="43" name="TextBox 42"/>
          <p:cNvSpPr txBox="1"/>
          <p:nvPr/>
        </p:nvSpPr>
        <p:spPr>
          <a:xfrm>
            <a:off x="5078681" y="2033649"/>
            <a:ext cx="587020" cy="307777"/>
          </a:xfrm>
          <a:prstGeom prst="rect">
            <a:avLst/>
          </a:prstGeom>
          <a:noFill/>
        </p:spPr>
        <p:txBody>
          <a:bodyPr wrap="none" rtlCol="0">
            <a:spAutoFit/>
          </a:bodyPr>
          <a:lstStyle/>
          <a:p>
            <a:r>
              <a:rPr lang="en-US" sz="1400" dirty="0" smtClean="0">
                <a:latin typeface="Comic Sans MS" panose="030F0702030302020204" pitchFamily="66" charset="0"/>
              </a:rPr>
              <a:t>0.3m</a:t>
            </a: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4" name="TextBox 43"/>
              <p:cNvSpPr txBox="1"/>
              <p:nvPr/>
            </p:nvSpPr>
            <p:spPr>
              <a:xfrm>
                <a:off x="4114800" y="4495800"/>
                <a:ext cx="1152687" cy="5338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𝑆𝑖𝑛</m:t>
                      </m:r>
                      <m:r>
                        <a:rPr lang="en-US" sz="1400" b="0" i="1" smtClean="0">
                          <a:latin typeface="Cambria Math"/>
                          <a:ea typeface="Cambria Math"/>
                        </a:rPr>
                        <m:t>𝜃</m:t>
                      </m:r>
                      <m:r>
                        <a:rPr lang="en-US" sz="1400" b="0" i="1" smtClean="0">
                          <a:latin typeface="Cambria Math"/>
                          <a:ea typeface="Cambria Math"/>
                        </a:rPr>
                        <m:t>=</m:t>
                      </m:r>
                      <m:f>
                        <m:fPr>
                          <m:ctrlPr>
                            <a:rPr lang="en-US" sz="1400" b="0" i="1" smtClean="0">
                              <a:latin typeface="Cambria Math" panose="02040503050406030204" pitchFamily="18" charset="0"/>
                              <a:ea typeface="Cambria Math"/>
                            </a:rPr>
                          </m:ctrlPr>
                        </m:fPr>
                        <m:num>
                          <m:r>
                            <a:rPr lang="en-US" sz="1400" b="0" i="1" smtClean="0">
                              <a:latin typeface="Cambria Math"/>
                              <a:ea typeface="Cambria Math"/>
                            </a:rPr>
                            <m:t>𝑂𝑝𝑝</m:t>
                          </m:r>
                        </m:num>
                        <m:den>
                          <m:r>
                            <a:rPr lang="en-US" sz="1400" b="0" i="1" smtClean="0">
                              <a:latin typeface="Cambria Math"/>
                              <a:ea typeface="Cambria Math"/>
                            </a:rPr>
                            <m:t>𝐻𝑦𝑝</m:t>
                          </m:r>
                        </m:den>
                      </m:f>
                    </m:oMath>
                  </m:oMathPara>
                </a14:m>
                <a:endParaRPr lang="en-GB" sz="1400" dirty="0"/>
              </a:p>
            </p:txBody>
          </p:sp>
        </mc:Choice>
        <mc:Fallback xmlns="">
          <p:sp>
            <p:nvSpPr>
              <p:cNvPr id="44" name="TextBox 43"/>
              <p:cNvSpPr txBox="1">
                <a:spLocks noRot="1" noChangeAspect="1" noMove="1" noResize="1" noEditPoints="1" noAdjustHandles="1" noChangeArrowheads="1" noChangeShapeType="1" noTextEdit="1"/>
              </p:cNvSpPr>
              <p:nvPr/>
            </p:nvSpPr>
            <p:spPr>
              <a:xfrm>
                <a:off x="4114800" y="4495800"/>
                <a:ext cx="1152687" cy="533864"/>
              </a:xfrm>
              <a:prstGeom prst="rect">
                <a:avLst/>
              </a:prstGeom>
              <a:blipFill rotWithShape="1">
                <a:blip r:embed="rId3"/>
                <a:stretch>
                  <a:fillRect b="-344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6553200" y="4495800"/>
                <a:ext cx="1186350" cy="5338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𝐶𝑜𝑠</m:t>
                      </m:r>
                      <m:r>
                        <a:rPr lang="en-US" sz="1400" b="0" i="1" smtClean="0">
                          <a:latin typeface="Cambria Math"/>
                          <a:ea typeface="Cambria Math"/>
                        </a:rPr>
                        <m:t>𝜃</m:t>
                      </m:r>
                      <m:r>
                        <a:rPr lang="en-US" sz="1400" b="0" i="1" smtClean="0">
                          <a:latin typeface="Cambria Math"/>
                          <a:ea typeface="Cambria Math"/>
                        </a:rPr>
                        <m:t>=</m:t>
                      </m:r>
                      <m:f>
                        <m:fPr>
                          <m:ctrlPr>
                            <a:rPr lang="en-US" sz="1400" b="0" i="1" smtClean="0">
                              <a:latin typeface="Cambria Math" panose="02040503050406030204" pitchFamily="18" charset="0"/>
                              <a:ea typeface="Cambria Math"/>
                            </a:rPr>
                          </m:ctrlPr>
                        </m:fPr>
                        <m:num>
                          <m:r>
                            <a:rPr lang="en-US" sz="1400" b="0" i="1" smtClean="0">
                              <a:latin typeface="Cambria Math"/>
                              <a:ea typeface="Cambria Math"/>
                            </a:rPr>
                            <m:t>𝐴𝑑𝑗</m:t>
                          </m:r>
                        </m:num>
                        <m:den>
                          <m:r>
                            <a:rPr lang="en-US" sz="1400" b="0" i="1" smtClean="0">
                              <a:latin typeface="Cambria Math"/>
                              <a:ea typeface="Cambria Math"/>
                            </a:rPr>
                            <m:t>𝐻𝑦𝑝</m:t>
                          </m:r>
                        </m:den>
                      </m:f>
                    </m:oMath>
                  </m:oMathPara>
                </a14:m>
                <a:endParaRPr lang="en-GB" sz="1400" dirty="0"/>
              </a:p>
            </p:txBody>
          </p:sp>
        </mc:Choice>
        <mc:Fallback xmlns="">
          <p:sp>
            <p:nvSpPr>
              <p:cNvPr id="45" name="TextBox 44"/>
              <p:cNvSpPr txBox="1">
                <a:spLocks noRot="1" noChangeAspect="1" noMove="1" noResize="1" noEditPoints="1" noAdjustHandles="1" noChangeArrowheads="1" noChangeShapeType="1" noTextEdit="1"/>
              </p:cNvSpPr>
              <p:nvPr/>
            </p:nvSpPr>
            <p:spPr>
              <a:xfrm>
                <a:off x="6553200" y="4495800"/>
                <a:ext cx="1186350" cy="533864"/>
              </a:xfrm>
              <a:prstGeom prst="rect">
                <a:avLst/>
              </a:prstGeom>
              <a:blipFill rotWithShape="1">
                <a:blip r:embed="rId4"/>
                <a:stretch>
                  <a:fillRect b="-459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4114800" y="5181600"/>
                <a:ext cx="1054327" cy="4956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𝑆𝑖𝑛</m:t>
                      </m:r>
                      <m:r>
                        <a:rPr lang="en-US" sz="1400" b="0" i="1" smtClean="0">
                          <a:latin typeface="Cambria Math"/>
                          <a:ea typeface="Cambria Math"/>
                        </a:rPr>
                        <m:t>𝜃</m:t>
                      </m:r>
                      <m:r>
                        <a:rPr lang="en-US" sz="1400" b="0" i="1" smtClean="0">
                          <a:latin typeface="Cambria Math"/>
                          <a:ea typeface="Cambria Math"/>
                        </a:rPr>
                        <m:t>=</m:t>
                      </m:r>
                      <m:f>
                        <m:fPr>
                          <m:ctrlPr>
                            <a:rPr lang="en-US" sz="1400" b="0" i="1" smtClean="0">
                              <a:latin typeface="Cambria Math" panose="02040503050406030204" pitchFamily="18" charset="0"/>
                              <a:ea typeface="Cambria Math"/>
                            </a:rPr>
                          </m:ctrlPr>
                        </m:fPr>
                        <m:num>
                          <m:r>
                            <a:rPr lang="en-US" sz="1400" b="0" i="1" smtClean="0">
                              <a:latin typeface="Cambria Math"/>
                              <a:ea typeface="Cambria Math"/>
                            </a:rPr>
                            <m:t>0.3</m:t>
                          </m:r>
                        </m:num>
                        <m:den>
                          <m:r>
                            <a:rPr lang="en-US" sz="1400" b="0" i="1" smtClean="0">
                              <a:latin typeface="Cambria Math"/>
                              <a:ea typeface="Cambria Math"/>
                            </a:rPr>
                            <m:t>0.5</m:t>
                          </m:r>
                        </m:den>
                      </m:f>
                    </m:oMath>
                  </m:oMathPara>
                </a14:m>
                <a:endParaRPr lang="en-GB" sz="1400" dirty="0"/>
              </a:p>
            </p:txBody>
          </p:sp>
        </mc:Choice>
        <mc:Fallback xmlns="">
          <p:sp>
            <p:nvSpPr>
              <p:cNvPr id="46" name="TextBox 45"/>
              <p:cNvSpPr txBox="1">
                <a:spLocks noRot="1" noChangeAspect="1" noMove="1" noResize="1" noEditPoints="1" noAdjustHandles="1" noChangeArrowheads="1" noChangeShapeType="1" noTextEdit="1"/>
              </p:cNvSpPr>
              <p:nvPr/>
            </p:nvSpPr>
            <p:spPr>
              <a:xfrm>
                <a:off x="4114800" y="5181600"/>
                <a:ext cx="1054327" cy="495649"/>
              </a:xfrm>
              <a:prstGeom prst="rect">
                <a:avLst/>
              </a:prstGeom>
              <a:blipFill rotWithShape="1">
                <a:blip r:embed="rId5"/>
                <a:stretch>
                  <a:fillRect b="-246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4114800" y="5867400"/>
                <a:ext cx="918072" cy="49705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𝑆𝑖𝑛</m:t>
                      </m:r>
                      <m:r>
                        <a:rPr lang="en-US" sz="1400" b="0" i="1" smtClean="0">
                          <a:latin typeface="Cambria Math"/>
                          <a:ea typeface="Cambria Math"/>
                        </a:rPr>
                        <m:t>𝜃</m:t>
                      </m:r>
                      <m:r>
                        <a:rPr lang="en-US" sz="1400" b="0" i="1" smtClean="0">
                          <a:latin typeface="Cambria Math"/>
                          <a:ea typeface="Cambria Math"/>
                        </a:rPr>
                        <m:t>=</m:t>
                      </m:r>
                      <m:f>
                        <m:fPr>
                          <m:ctrlPr>
                            <a:rPr lang="en-US" sz="1400" b="0" i="1" smtClean="0">
                              <a:latin typeface="Cambria Math" panose="02040503050406030204" pitchFamily="18" charset="0"/>
                              <a:ea typeface="Cambria Math"/>
                            </a:rPr>
                          </m:ctrlPr>
                        </m:fPr>
                        <m:num>
                          <m:r>
                            <a:rPr lang="en-US" sz="1400" b="0" i="1" smtClean="0">
                              <a:latin typeface="Cambria Math"/>
                              <a:ea typeface="Cambria Math"/>
                            </a:rPr>
                            <m:t>3</m:t>
                          </m:r>
                        </m:num>
                        <m:den>
                          <m:r>
                            <a:rPr lang="en-US" sz="1400" b="0" i="1" smtClean="0">
                              <a:latin typeface="Cambria Math"/>
                              <a:ea typeface="Cambria Math"/>
                            </a:rPr>
                            <m:t>5</m:t>
                          </m:r>
                        </m:den>
                      </m:f>
                    </m:oMath>
                  </m:oMathPara>
                </a14:m>
                <a:endParaRPr lang="en-GB" sz="1400" dirty="0"/>
              </a:p>
            </p:txBody>
          </p:sp>
        </mc:Choice>
        <mc:Fallback xmlns="">
          <p:sp>
            <p:nvSpPr>
              <p:cNvPr id="47" name="TextBox 46"/>
              <p:cNvSpPr txBox="1">
                <a:spLocks noRot="1" noChangeAspect="1" noMove="1" noResize="1" noEditPoints="1" noAdjustHandles="1" noChangeArrowheads="1" noChangeShapeType="1" noTextEdit="1"/>
              </p:cNvSpPr>
              <p:nvPr/>
            </p:nvSpPr>
            <p:spPr>
              <a:xfrm>
                <a:off x="4114800" y="5867400"/>
                <a:ext cx="918072" cy="497059"/>
              </a:xfrm>
              <a:prstGeom prst="rect">
                <a:avLst/>
              </a:prstGeom>
              <a:blipFill rotWithShape="1">
                <a:blip r:embed="rId6"/>
                <a:stretch>
                  <a:fillRect b="-123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6553200" y="5181600"/>
                <a:ext cx="1087990" cy="4956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𝐶𝑜𝑠</m:t>
                      </m:r>
                      <m:r>
                        <a:rPr lang="en-US" sz="1400" b="0" i="1" smtClean="0">
                          <a:latin typeface="Cambria Math"/>
                          <a:ea typeface="Cambria Math"/>
                        </a:rPr>
                        <m:t>𝜃</m:t>
                      </m:r>
                      <m:r>
                        <a:rPr lang="en-US" sz="1400" b="0" i="1" smtClean="0">
                          <a:latin typeface="Cambria Math"/>
                          <a:ea typeface="Cambria Math"/>
                        </a:rPr>
                        <m:t>=</m:t>
                      </m:r>
                      <m:f>
                        <m:fPr>
                          <m:ctrlPr>
                            <a:rPr lang="en-US" sz="1400" b="0" i="1" smtClean="0">
                              <a:latin typeface="Cambria Math" panose="02040503050406030204" pitchFamily="18" charset="0"/>
                              <a:ea typeface="Cambria Math"/>
                            </a:rPr>
                          </m:ctrlPr>
                        </m:fPr>
                        <m:num>
                          <m:r>
                            <a:rPr lang="en-US" sz="1400" b="0" i="1" smtClean="0">
                              <a:latin typeface="Cambria Math"/>
                              <a:ea typeface="Cambria Math"/>
                            </a:rPr>
                            <m:t>0.4</m:t>
                          </m:r>
                        </m:num>
                        <m:den>
                          <m:r>
                            <a:rPr lang="en-US" sz="1400" b="0" i="1" smtClean="0">
                              <a:latin typeface="Cambria Math"/>
                              <a:ea typeface="Cambria Math"/>
                            </a:rPr>
                            <m:t>0.5</m:t>
                          </m:r>
                        </m:den>
                      </m:f>
                    </m:oMath>
                  </m:oMathPara>
                </a14:m>
                <a:endParaRPr lang="en-GB" sz="1400" dirty="0"/>
              </a:p>
            </p:txBody>
          </p:sp>
        </mc:Choice>
        <mc:Fallback xmlns="">
          <p:sp>
            <p:nvSpPr>
              <p:cNvPr id="48" name="TextBox 47"/>
              <p:cNvSpPr txBox="1">
                <a:spLocks noRot="1" noChangeAspect="1" noMove="1" noResize="1" noEditPoints="1" noAdjustHandles="1" noChangeArrowheads="1" noChangeShapeType="1" noTextEdit="1"/>
              </p:cNvSpPr>
              <p:nvPr/>
            </p:nvSpPr>
            <p:spPr>
              <a:xfrm>
                <a:off x="6553200" y="5181600"/>
                <a:ext cx="1087990" cy="495649"/>
              </a:xfrm>
              <a:prstGeom prst="rect">
                <a:avLst/>
              </a:prstGeom>
              <a:blipFill rotWithShape="1">
                <a:blip r:embed="rId7"/>
                <a:stretch>
                  <a:fillRect b="-246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6553200" y="5867400"/>
                <a:ext cx="951735" cy="49629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𝐶𝑜𝑠</m:t>
                      </m:r>
                      <m:r>
                        <a:rPr lang="en-US" sz="1400" b="0" i="1" smtClean="0">
                          <a:latin typeface="Cambria Math"/>
                          <a:ea typeface="Cambria Math"/>
                        </a:rPr>
                        <m:t>𝜃</m:t>
                      </m:r>
                      <m:r>
                        <a:rPr lang="en-US" sz="1400" b="0" i="1" smtClean="0">
                          <a:latin typeface="Cambria Math"/>
                          <a:ea typeface="Cambria Math"/>
                        </a:rPr>
                        <m:t>=</m:t>
                      </m:r>
                      <m:f>
                        <m:fPr>
                          <m:ctrlPr>
                            <a:rPr lang="en-US" sz="1400" b="0" i="1" smtClean="0">
                              <a:latin typeface="Cambria Math" panose="02040503050406030204" pitchFamily="18" charset="0"/>
                              <a:ea typeface="Cambria Math"/>
                            </a:rPr>
                          </m:ctrlPr>
                        </m:fPr>
                        <m:num>
                          <m:r>
                            <a:rPr lang="en-US" sz="1400" b="0" i="1" smtClean="0">
                              <a:latin typeface="Cambria Math"/>
                              <a:ea typeface="Cambria Math"/>
                            </a:rPr>
                            <m:t>4</m:t>
                          </m:r>
                        </m:num>
                        <m:den>
                          <m:r>
                            <a:rPr lang="en-US" sz="1400" b="0" i="1" smtClean="0">
                              <a:latin typeface="Cambria Math"/>
                              <a:ea typeface="Cambria Math"/>
                            </a:rPr>
                            <m:t>5</m:t>
                          </m:r>
                        </m:den>
                      </m:f>
                    </m:oMath>
                  </m:oMathPara>
                </a14:m>
                <a:endParaRPr lang="en-GB" sz="1400" dirty="0"/>
              </a:p>
            </p:txBody>
          </p:sp>
        </mc:Choice>
        <mc:Fallback xmlns="">
          <p:sp>
            <p:nvSpPr>
              <p:cNvPr id="49" name="TextBox 48"/>
              <p:cNvSpPr txBox="1">
                <a:spLocks noRot="1" noChangeAspect="1" noMove="1" noResize="1" noEditPoints="1" noAdjustHandles="1" noChangeArrowheads="1" noChangeShapeType="1" noTextEdit="1"/>
              </p:cNvSpPr>
              <p:nvPr/>
            </p:nvSpPr>
            <p:spPr>
              <a:xfrm>
                <a:off x="6553200" y="5867400"/>
                <a:ext cx="951735" cy="496290"/>
              </a:xfrm>
              <a:prstGeom prst="rect">
                <a:avLst/>
              </a:prstGeom>
              <a:blipFill rotWithShape="1">
                <a:blip r:embed="rId8"/>
                <a:stretch>
                  <a:fillRect b="-1235"/>
                </a:stretch>
              </a:blipFill>
            </p:spPr>
            <p:txBody>
              <a:bodyPr/>
              <a:lstStyle/>
              <a:p>
                <a:r>
                  <a:rPr lang="en-GB">
                    <a:noFill/>
                  </a:rPr>
                  <a:t> </a:t>
                </a:r>
              </a:p>
            </p:txBody>
          </p:sp>
        </mc:Fallback>
      </mc:AlternateContent>
      <p:sp>
        <p:nvSpPr>
          <p:cNvPr id="50" name="Arc 49"/>
          <p:cNvSpPr/>
          <p:nvPr/>
        </p:nvSpPr>
        <p:spPr>
          <a:xfrm>
            <a:off x="5029200" y="4800600"/>
            <a:ext cx="457200" cy="685800"/>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1" name="TextBox 50"/>
          <p:cNvSpPr txBox="1"/>
          <p:nvPr/>
        </p:nvSpPr>
        <p:spPr>
          <a:xfrm>
            <a:off x="5410200" y="4876800"/>
            <a:ext cx="838200" cy="461665"/>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Sub in values</a:t>
            </a:r>
            <a:endParaRPr lang="en-GB" sz="1200" baseline="30000" dirty="0">
              <a:solidFill>
                <a:srgbClr val="FF0000"/>
              </a:solidFill>
              <a:latin typeface="Comic Sans MS" panose="030F0702030302020204" pitchFamily="66" charset="0"/>
            </a:endParaRPr>
          </a:p>
        </p:txBody>
      </p:sp>
      <p:sp>
        <p:nvSpPr>
          <p:cNvPr id="52" name="Arc 51"/>
          <p:cNvSpPr/>
          <p:nvPr/>
        </p:nvSpPr>
        <p:spPr>
          <a:xfrm>
            <a:off x="5029200" y="5486400"/>
            <a:ext cx="457200" cy="685800"/>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3" name="Arc 52"/>
          <p:cNvSpPr/>
          <p:nvPr/>
        </p:nvSpPr>
        <p:spPr>
          <a:xfrm>
            <a:off x="7543800" y="4800600"/>
            <a:ext cx="457200" cy="685800"/>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4" name="Arc 53"/>
          <p:cNvSpPr/>
          <p:nvPr/>
        </p:nvSpPr>
        <p:spPr>
          <a:xfrm>
            <a:off x="7543800" y="5486400"/>
            <a:ext cx="457200" cy="685800"/>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5" name="TextBox 54"/>
          <p:cNvSpPr txBox="1"/>
          <p:nvPr/>
        </p:nvSpPr>
        <p:spPr>
          <a:xfrm>
            <a:off x="5486400" y="5715000"/>
            <a:ext cx="838200"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Simplify</a:t>
            </a:r>
            <a:endParaRPr lang="en-GB" sz="1200" baseline="30000" dirty="0">
              <a:solidFill>
                <a:srgbClr val="FF0000"/>
              </a:solidFill>
              <a:latin typeface="Comic Sans MS" panose="030F0702030302020204" pitchFamily="66" charset="0"/>
            </a:endParaRPr>
          </a:p>
        </p:txBody>
      </p:sp>
      <p:sp>
        <p:nvSpPr>
          <p:cNvPr id="56" name="TextBox 55"/>
          <p:cNvSpPr txBox="1"/>
          <p:nvPr/>
        </p:nvSpPr>
        <p:spPr>
          <a:xfrm>
            <a:off x="7924800" y="4876800"/>
            <a:ext cx="838200" cy="461665"/>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Sub in values</a:t>
            </a:r>
            <a:endParaRPr lang="en-GB" sz="1200" baseline="30000" dirty="0">
              <a:solidFill>
                <a:srgbClr val="FF0000"/>
              </a:solidFill>
              <a:latin typeface="Comic Sans MS" panose="030F0702030302020204" pitchFamily="66" charset="0"/>
            </a:endParaRPr>
          </a:p>
        </p:txBody>
      </p:sp>
      <p:sp>
        <p:nvSpPr>
          <p:cNvPr id="57" name="TextBox 56"/>
          <p:cNvSpPr txBox="1"/>
          <p:nvPr/>
        </p:nvSpPr>
        <p:spPr>
          <a:xfrm>
            <a:off x="8001000" y="5715000"/>
            <a:ext cx="838200"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Simplify</a:t>
            </a:r>
            <a:endParaRPr lang="en-GB" sz="1200" baseline="300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8" name="TextBox 57"/>
              <p:cNvSpPr txBox="1"/>
              <p:nvPr/>
            </p:nvSpPr>
            <p:spPr>
              <a:xfrm>
                <a:off x="8001000" y="1219200"/>
                <a:ext cx="891103" cy="4392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a:rPr>
                        <m:t>𝑆𝑖𝑛</m:t>
                      </m:r>
                      <m:r>
                        <a:rPr lang="en-US" sz="1200" b="0" i="1" smtClean="0">
                          <a:solidFill>
                            <a:srgbClr val="FF0000"/>
                          </a:solidFill>
                          <a:latin typeface="Cambria Math"/>
                          <a:ea typeface="Cambria Math"/>
                        </a:rPr>
                        <m:t>𝜃</m:t>
                      </m:r>
                      <m:r>
                        <a:rPr lang="en-US" sz="1200" b="0" i="1" smtClean="0">
                          <a:solidFill>
                            <a:srgbClr val="FF0000"/>
                          </a:solidFill>
                          <a:latin typeface="Cambria Math"/>
                          <a:ea typeface="Cambria Math"/>
                        </a:rPr>
                        <m:t>=</m:t>
                      </m:r>
                      <m:f>
                        <m:fPr>
                          <m:ctrlPr>
                            <a:rPr lang="en-US" sz="1200" b="0" i="1" smtClean="0">
                              <a:solidFill>
                                <a:srgbClr val="FF0000"/>
                              </a:solidFill>
                              <a:latin typeface="Cambria Math" panose="02040503050406030204" pitchFamily="18" charset="0"/>
                              <a:ea typeface="Cambria Math"/>
                            </a:rPr>
                          </m:ctrlPr>
                        </m:fPr>
                        <m:num>
                          <m:r>
                            <a:rPr lang="en-US" sz="1200" b="0" i="1" smtClean="0">
                              <a:solidFill>
                                <a:srgbClr val="FF0000"/>
                              </a:solidFill>
                              <a:latin typeface="Cambria Math"/>
                              <a:ea typeface="Cambria Math"/>
                            </a:rPr>
                            <m:t>3</m:t>
                          </m:r>
                        </m:num>
                        <m:den>
                          <m:r>
                            <a:rPr lang="en-US" sz="1200" b="0" i="1" smtClean="0">
                              <a:solidFill>
                                <a:srgbClr val="FF0000"/>
                              </a:solidFill>
                              <a:latin typeface="Cambria Math"/>
                              <a:ea typeface="Cambria Math"/>
                            </a:rPr>
                            <m:t>5</m:t>
                          </m:r>
                        </m:den>
                      </m:f>
                    </m:oMath>
                  </m:oMathPara>
                </a14:m>
                <a:endParaRPr lang="en-GB" sz="1200" dirty="0">
                  <a:solidFill>
                    <a:srgbClr val="FF0000"/>
                  </a:solidFill>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8001000" y="1219200"/>
                <a:ext cx="891103" cy="439223"/>
              </a:xfrm>
              <a:prstGeom prst="rect">
                <a:avLst/>
              </a:prstGeom>
              <a:blipFill rotWithShape="1">
                <a:blip r:embed="rId9"/>
                <a:stretch>
                  <a:fillRect b="-13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8001000" y="1752600"/>
                <a:ext cx="914400" cy="4385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a:rPr>
                        <m:t>𝐶𝑜𝑠</m:t>
                      </m:r>
                      <m:r>
                        <a:rPr lang="en-US" sz="1200" b="0" i="1" smtClean="0">
                          <a:solidFill>
                            <a:srgbClr val="FF0000"/>
                          </a:solidFill>
                          <a:latin typeface="Cambria Math"/>
                          <a:ea typeface="Cambria Math"/>
                        </a:rPr>
                        <m:t>𝜃</m:t>
                      </m:r>
                      <m:r>
                        <a:rPr lang="en-US" sz="1200" b="0" i="1" smtClean="0">
                          <a:solidFill>
                            <a:srgbClr val="FF0000"/>
                          </a:solidFill>
                          <a:latin typeface="Cambria Math"/>
                          <a:ea typeface="Cambria Math"/>
                        </a:rPr>
                        <m:t>=</m:t>
                      </m:r>
                      <m:f>
                        <m:fPr>
                          <m:ctrlPr>
                            <a:rPr lang="en-US" sz="1200" b="0" i="1" smtClean="0">
                              <a:solidFill>
                                <a:srgbClr val="FF0000"/>
                              </a:solidFill>
                              <a:latin typeface="Cambria Math" panose="02040503050406030204" pitchFamily="18" charset="0"/>
                              <a:ea typeface="Cambria Math"/>
                            </a:rPr>
                          </m:ctrlPr>
                        </m:fPr>
                        <m:num>
                          <m:r>
                            <a:rPr lang="en-US" sz="1200" b="0" i="1" smtClean="0">
                              <a:solidFill>
                                <a:srgbClr val="FF0000"/>
                              </a:solidFill>
                              <a:latin typeface="Cambria Math"/>
                              <a:ea typeface="Cambria Math"/>
                            </a:rPr>
                            <m:t>4</m:t>
                          </m:r>
                        </m:num>
                        <m:den>
                          <m:r>
                            <a:rPr lang="en-US" sz="1200" b="0" i="1" smtClean="0">
                              <a:solidFill>
                                <a:srgbClr val="FF0000"/>
                              </a:solidFill>
                              <a:latin typeface="Cambria Math"/>
                              <a:ea typeface="Cambria Math"/>
                            </a:rPr>
                            <m:t>5</m:t>
                          </m:r>
                        </m:den>
                      </m:f>
                    </m:oMath>
                  </m:oMathPara>
                </a14:m>
                <a:endParaRPr lang="en-GB" sz="1200" dirty="0">
                  <a:solidFill>
                    <a:srgbClr val="FF0000"/>
                  </a:solidFill>
                </a:endParaRPr>
              </a:p>
            </p:txBody>
          </p:sp>
        </mc:Choice>
        <mc:Fallback xmlns="">
          <p:sp>
            <p:nvSpPr>
              <p:cNvPr id="59" name="TextBox 58"/>
              <p:cNvSpPr txBox="1">
                <a:spLocks noRot="1" noChangeAspect="1" noMove="1" noResize="1" noEditPoints="1" noAdjustHandles="1" noChangeArrowheads="1" noChangeShapeType="1" noTextEdit="1"/>
              </p:cNvSpPr>
              <p:nvPr/>
            </p:nvSpPr>
            <p:spPr>
              <a:xfrm>
                <a:off x="8001000" y="1752600"/>
                <a:ext cx="914400" cy="438582"/>
              </a:xfrm>
              <a:prstGeom prst="rect">
                <a:avLst/>
              </a:prstGeom>
              <a:blipFill rotWithShape="1">
                <a:blip r:embed="rId10"/>
                <a:stretch>
                  <a:fillRect b="-140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5962403" y="0"/>
                <a:ext cx="781817"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𝑣</m:t>
                      </m:r>
                      <m:r>
                        <a:rPr lang="en-US" sz="1400" b="0" i="1" smtClean="0">
                          <a:latin typeface="Cambria Math"/>
                        </a:rPr>
                        <m:t>=</m:t>
                      </m:r>
                      <m:r>
                        <a:rPr lang="en-US" sz="1400" b="0" i="1" smtClean="0">
                          <a:latin typeface="Cambria Math"/>
                        </a:rPr>
                        <m:t>𝑟</m:t>
                      </m:r>
                      <m:r>
                        <m:rPr>
                          <m:sty m:val="p"/>
                        </m:rPr>
                        <a:rPr lang="el-GR" sz="1400" b="0" i="1" smtClean="0">
                          <a:latin typeface="Cambria Math"/>
                        </a:rPr>
                        <m:t>ω</m:t>
                      </m:r>
                    </m:oMath>
                  </m:oMathPara>
                </a14:m>
                <a:endParaRPr lang="en-GB" sz="1400" dirty="0"/>
              </a:p>
            </p:txBody>
          </p:sp>
        </mc:Choice>
        <mc:Fallback xmlns="">
          <p:sp>
            <p:nvSpPr>
              <p:cNvPr id="60" name="TextBox 59"/>
              <p:cNvSpPr txBox="1">
                <a:spLocks noRot="1" noChangeAspect="1" noMove="1" noResize="1" noEditPoints="1" noAdjustHandles="1" noChangeArrowheads="1" noChangeShapeType="1" noTextEdit="1"/>
              </p:cNvSpPr>
              <p:nvPr/>
            </p:nvSpPr>
            <p:spPr>
              <a:xfrm>
                <a:off x="5962403" y="0"/>
                <a:ext cx="781817" cy="307777"/>
              </a:xfrm>
              <a:prstGeom prst="rect">
                <a:avLst/>
              </a:prstGeom>
              <a:blipFill rotWithShape="1">
                <a:blip r:embed="rId11"/>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4878780" y="0"/>
                <a:ext cx="1087670" cy="44300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1200" i="1" smtClean="0">
                          <a:latin typeface="Cambria Math"/>
                        </a:rPr>
                        <m:t>ω</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𝑟𝑎𝑑𝑖𝑎𝑛𝑠</m:t>
                          </m:r>
                        </m:num>
                        <m:den>
                          <m:r>
                            <a:rPr lang="en-US" sz="1200" b="0" i="1" smtClean="0">
                              <a:latin typeface="Cambria Math"/>
                            </a:rPr>
                            <m:t>𝑠𝑒𝑐𝑜𝑛𝑑𝑠</m:t>
                          </m:r>
                        </m:den>
                      </m:f>
                    </m:oMath>
                  </m:oMathPara>
                </a14:m>
                <a:endParaRPr lang="en-GB" sz="1200" dirty="0"/>
              </a:p>
            </p:txBody>
          </p:sp>
        </mc:Choice>
        <mc:Fallback xmlns="">
          <p:sp>
            <p:nvSpPr>
              <p:cNvPr id="61" name="TextBox 60"/>
              <p:cNvSpPr txBox="1">
                <a:spLocks noRot="1" noChangeAspect="1" noMove="1" noResize="1" noEditPoints="1" noAdjustHandles="1" noChangeArrowheads="1" noChangeShapeType="1" noTextEdit="1"/>
              </p:cNvSpPr>
              <p:nvPr/>
            </p:nvSpPr>
            <p:spPr>
              <a:xfrm>
                <a:off x="4878780" y="0"/>
                <a:ext cx="1087670" cy="443006"/>
              </a:xfrm>
              <a:prstGeom prst="rect">
                <a:avLst/>
              </a:prstGeom>
              <a:blipFill rotWithShape="1">
                <a:blip r:embed="rId12"/>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6741226" y="0"/>
                <a:ext cx="79451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𝑣</m:t>
                      </m:r>
                      <m:r>
                        <a:rPr lang="en-US" sz="1400" b="0" i="1" smtClean="0">
                          <a:latin typeface="Cambria Math"/>
                          <a:ea typeface="Cambria Math"/>
                        </a:rPr>
                        <m:t>𝜔</m:t>
                      </m:r>
                    </m:oMath>
                  </m:oMathPara>
                </a14:m>
                <a:endParaRPr lang="en-GB" sz="1400" dirty="0"/>
              </a:p>
            </p:txBody>
          </p:sp>
        </mc:Choice>
        <mc:Fallback xmlns="">
          <p:sp>
            <p:nvSpPr>
              <p:cNvPr id="62" name="TextBox 61"/>
              <p:cNvSpPr txBox="1">
                <a:spLocks noRot="1" noChangeAspect="1" noMove="1" noResize="1" noEditPoints="1" noAdjustHandles="1" noChangeArrowheads="1" noChangeShapeType="1" noTextEdit="1"/>
              </p:cNvSpPr>
              <p:nvPr/>
            </p:nvSpPr>
            <p:spPr>
              <a:xfrm>
                <a:off x="6741226" y="0"/>
                <a:ext cx="794513" cy="307777"/>
              </a:xfrm>
              <a:prstGeom prst="rect">
                <a:avLst/>
              </a:prstGeom>
              <a:blipFill rotWithShape="1">
                <a:blip r:embed="rId1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7543800" y="0"/>
                <a:ext cx="86844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𝑟</m:t>
                      </m:r>
                      <m:sSup>
                        <m:sSupPr>
                          <m:ctrlPr>
                            <a:rPr lang="en-US" sz="1400" b="0" i="1" smtClean="0">
                              <a:latin typeface="Cambria Math" panose="02040503050406030204" pitchFamily="18" charset="0"/>
                            </a:rPr>
                          </m:ctrlPr>
                        </m:sSupPr>
                        <m:e>
                          <m:r>
                            <a:rPr lang="en-US" sz="1400" b="0" i="1" smtClean="0">
                              <a:latin typeface="Cambria Math"/>
                              <a:ea typeface="Cambria Math"/>
                            </a:rPr>
                            <m:t>𝜔</m:t>
                          </m:r>
                        </m:e>
                        <m:sup>
                          <m:r>
                            <a:rPr lang="en-US" sz="1400" b="0" i="1" smtClean="0">
                              <a:latin typeface="Cambria Math"/>
                            </a:rPr>
                            <m:t>2</m:t>
                          </m:r>
                        </m:sup>
                      </m:sSup>
                    </m:oMath>
                  </m:oMathPara>
                </a14:m>
                <a:endParaRPr lang="en-GB" sz="1400" dirty="0"/>
              </a:p>
            </p:txBody>
          </p:sp>
        </mc:Choice>
        <mc:Fallback xmlns="">
          <p:sp>
            <p:nvSpPr>
              <p:cNvPr id="63" name="TextBox 62"/>
              <p:cNvSpPr txBox="1">
                <a:spLocks noRot="1" noChangeAspect="1" noMove="1" noResize="1" noEditPoints="1" noAdjustHandles="1" noChangeArrowheads="1" noChangeShapeType="1" noTextEdit="1"/>
              </p:cNvSpPr>
              <p:nvPr/>
            </p:nvSpPr>
            <p:spPr>
              <a:xfrm>
                <a:off x="7543800" y="0"/>
                <a:ext cx="868443" cy="307777"/>
              </a:xfrm>
              <a:prstGeom prst="rect">
                <a:avLst/>
              </a:prstGeom>
              <a:blipFill rotWithShape="1">
                <a:blip r:embed="rId1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a:xfrm>
                <a:off x="8390012" y="0"/>
                <a:ext cx="753988" cy="52315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a:rPr>
                                <m:t>𝑣</m:t>
                              </m:r>
                            </m:e>
                            <m:sup>
                              <m:r>
                                <a:rPr lang="en-US" sz="1400" b="0" i="1" smtClean="0">
                                  <a:latin typeface="Cambria Math"/>
                                </a:rPr>
                                <m:t>2</m:t>
                              </m:r>
                            </m:sup>
                          </m:sSup>
                        </m:num>
                        <m:den>
                          <m:r>
                            <a:rPr lang="en-US" sz="1400" b="0" i="1" smtClean="0">
                              <a:latin typeface="Cambria Math"/>
                            </a:rPr>
                            <m:t>𝑟</m:t>
                          </m:r>
                        </m:den>
                      </m:f>
                    </m:oMath>
                  </m:oMathPara>
                </a14:m>
                <a:endParaRPr lang="en-GB" sz="1400" dirty="0"/>
              </a:p>
            </p:txBody>
          </p:sp>
        </mc:Choice>
        <mc:Fallback xmlns="">
          <p:sp>
            <p:nvSpPr>
              <p:cNvPr id="64" name="TextBox 63"/>
              <p:cNvSpPr txBox="1">
                <a:spLocks noRot="1" noChangeAspect="1" noMove="1" noResize="1" noEditPoints="1" noAdjustHandles="1" noChangeArrowheads="1" noChangeShapeType="1" noTextEdit="1"/>
              </p:cNvSpPr>
              <p:nvPr/>
            </p:nvSpPr>
            <p:spPr>
              <a:xfrm>
                <a:off x="8390012" y="0"/>
                <a:ext cx="753988" cy="523157"/>
              </a:xfrm>
              <a:prstGeom prst="rect">
                <a:avLst/>
              </a:prstGeom>
              <a:blipFill rotWithShape="1">
                <a:blip r:embed="rId15"/>
                <a:stretch>
                  <a:fillRect/>
                </a:stretch>
              </a:blipFill>
              <a:ln w="25400">
                <a:solidFill>
                  <a:schemeClr val="tx1"/>
                </a:solidFill>
              </a:ln>
            </p:spPr>
            <p:txBody>
              <a:bodyPr/>
              <a:lstStyle/>
              <a:p>
                <a:r>
                  <a:rPr lang="en-GB">
                    <a:noFill/>
                  </a:rPr>
                  <a:t> </a:t>
                </a:r>
              </a:p>
            </p:txBody>
          </p:sp>
        </mc:Fallback>
      </mc:AlternateContent>
      <p:grpSp>
        <p:nvGrpSpPr>
          <p:cNvPr id="72" name="Group 71"/>
          <p:cNvGrpSpPr/>
          <p:nvPr/>
        </p:nvGrpSpPr>
        <p:grpSpPr>
          <a:xfrm>
            <a:off x="6400800" y="1143000"/>
            <a:ext cx="533400" cy="381000"/>
            <a:chOff x="3962400" y="2438400"/>
            <a:chExt cx="533400" cy="381000"/>
          </a:xfrm>
        </p:grpSpPr>
        <p:grpSp>
          <p:nvGrpSpPr>
            <p:cNvPr id="70" name="Group 69"/>
            <p:cNvGrpSpPr/>
            <p:nvPr/>
          </p:nvGrpSpPr>
          <p:grpSpPr>
            <a:xfrm>
              <a:off x="3962400" y="2819400"/>
              <a:ext cx="533400" cy="0"/>
              <a:chOff x="3962400" y="2819400"/>
              <a:chExt cx="533400" cy="0"/>
            </a:xfrm>
          </p:grpSpPr>
          <p:cxnSp>
            <p:nvCxnSpPr>
              <p:cNvPr id="66" name="Straight Arrow Connector 65"/>
              <p:cNvCxnSpPr/>
              <p:nvPr/>
            </p:nvCxnSpPr>
            <p:spPr>
              <a:xfrm flipH="1">
                <a:off x="4114800" y="2819400"/>
                <a:ext cx="381000" cy="0"/>
              </a:xfrm>
              <a:prstGeom prst="straightConnector1">
                <a:avLst/>
              </a:prstGeom>
              <a:ln w="381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H="1">
                <a:off x="3962400" y="2819400"/>
                <a:ext cx="533400" cy="0"/>
              </a:xfrm>
              <a:prstGeom prst="straightConnector1">
                <a:avLst/>
              </a:prstGeom>
              <a:ln w="381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grpSp>
        <p:sp>
          <p:nvSpPr>
            <p:cNvPr id="71" name="TextBox 70"/>
            <p:cNvSpPr txBox="1"/>
            <p:nvPr/>
          </p:nvSpPr>
          <p:spPr>
            <a:xfrm>
              <a:off x="4114800" y="2438400"/>
              <a:ext cx="276038" cy="307777"/>
            </a:xfrm>
            <a:prstGeom prst="rect">
              <a:avLst/>
            </a:prstGeom>
            <a:noFill/>
          </p:spPr>
          <p:txBody>
            <a:bodyPr wrap="none" rtlCol="0">
              <a:spAutoFit/>
            </a:bodyPr>
            <a:lstStyle/>
            <a:p>
              <a:r>
                <a:rPr lang="en-US" sz="1400" dirty="0" smtClean="0">
                  <a:latin typeface="Comic Sans MS" panose="030F0702030302020204" pitchFamily="66" charset="0"/>
                </a:rPr>
                <a:t>a</a:t>
              </a:r>
              <a:endParaRPr lang="en-GB" sz="1400" dirty="0">
                <a:latin typeface="Comic Sans MS" panose="030F0702030302020204" pitchFamily="66" charset="0"/>
              </a:endParaRPr>
            </a:p>
          </p:txBody>
        </p:sp>
      </p:grpSp>
      <p:pic>
        <p:nvPicPr>
          <p:cNvPr id="65" name="Picture 2" descr="http://astarmathsandphysics.com/gcse-physics-notes/gcse-physics-notes-motion-in-a-circle-html-m3278a5aa.gif"/>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04181" y="124029"/>
            <a:ext cx="1937270" cy="1039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005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blinds(horizontal)">
                                      <p:cBhvr>
                                        <p:cTn id="7" dur="500"/>
                                        <p:tgtEl>
                                          <p:spTgt spid="6">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linds(horizontal)">
                                      <p:cBhvr>
                                        <p:cTn id="15" dur="500"/>
                                        <p:tgtEl>
                                          <p:spTgt spid="18"/>
                                        </p:tgtEl>
                                      </p:cBhvr>
                                    </p:animEffect>
                                  </p:childTnLst>
                                </p:cTn>
                              </p:par>
                              <p:par>
                                <p:cTn id="16" presetID="3" presetClass="entr" presetSubtype="1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linds(horizontal)">
                                      <p:cBhvr>
                                        <p:cTn id="18" dur="500"/>
                                        <p:tgtEl>
                                          <p:spTgt spid="12"/>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linds(horizontal)">
                                      <p:cBhvr>
                                        <p:cTn id="21" dur="500"/>
                                        <p:tgtEl>
                                          <p:spTgt spid="7"/>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linds(horizontal)">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5"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linds(vertical)">
                                      <p:cBhvr>
                                        <p:cTn id="29" dur="500"/>
                                        <p:tgtEl>
                                          <p:spTgt spid="9"/>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linds(horizontal)">
                                      <p:cBhvr>
                                        <p:cTn id="32" dur="500"/>
                                        <p:tgtEl>
                                          <p:spTgt spid="20"/>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blinds(horizontal)">
                                      <p:cBhvr>
                                        <p:cTn id="35" dur="500"/>
                                        <p:tgtEl>
                                          <p:spTgt spid="21"/>
                                        </p:tgtEl>
                                      </p:cBhvr>
                                    </p:animEffect>
                                  </p:childTnLst>
                                </p:cTn>
                              </p:par>
                              <p:par>
                                <p:cTn id="36" presetID="3" presetClass="entr" presetSubtype="10"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blinds(horizontal)">
                                      <p:cBhvr>
                                        <p:cTn id="38" dur="500"/>
                                        <p:tgtEl>
                                          <p:spTgt spid="8"/>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blinds(horizontal)">
                                      <p:cBhvr>
                                        <p:cTn id="41" dur="500"/>
                                        <p:tgtEl>
                                          <p:spTgt spid="35"/>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blinds(horizontal)">
                                      <p:cBhvr>
                                        <p:cTn id="44" dur="500"/>
                                        <p:tgtEl>
                                          <p:spTgt spid="34"/>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blinds(horizontal)">
                                      <p:cBhvr>
                                        <p:cTn id="49" dur="500"/>
                                        <p:tgtEl>
                                          <p:spTgt spid="36"/>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blinds(horizontal)">
                                      <p:cBhvr>
                                        <p:cTn id="52" dur="500"/>
                                        <p:tgtEl>
                                          <p:spTgt spid="38"/>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blinds(horizontal)">
                                      <p:cBhvr>
                                        <p:cTn id="57" dur="500"/>
                                        <p:tgtEl>
                                          <p:spTgt spid="24"/>
                                        </p:tgtEl>
                                      </p:cBhvr>
                                    </p:animEffect>
                                  </p:childTnLst>
                                </p:cTn>
                              </p:par>
                              <p:par>
                                <p:cTn id="58" presetID="3" presetClass="entr" presetSubtype="10" fill="hold"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blinds(horizontal)">
                                      <p:cBhvr>
                                        <p:cTn id="60" dur="500"/>
                                        <p:tgtEl>
                                          <p:spTgt spid="23"/>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blinds(horizontal)">
                                      <p:cBhvr>
                                        <p:cTn id="63" dur="500"/>
                                        <p:tgtEl>
                                          <p:spTgt spid="33"/>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nodeType="clickEffect">
                                  <p:stCondLst>
                                    <p:cond delay="0"/>
                                  </p:stCondLst>
                                  <p:childTnLst>
                                    <p:set>
                                      <p:cBhvr>
                                        <p:cTn id="67" dur="1" fill="hold">
                                          <p:stCondLst>
                                            <p:cond delay="0"/>
                                          </p:stCondLst>
                                        </p:cTn>
                                        <p:tgtEl>
                                          <p:spTgt spid="72"/>
                                        </p:tgtEl>
                                        <p:attrNameLst>
                                          <p:attrName>style.visibility</p:attrName>
                                        </p:attrNameLst>
                                      </p:cBhvr>
                                      <p:to>
                                        <p:strVal val="visible"/>
                                      </p:to>
                                    </p:set>
                                    <p:animEffect transition="in" filter="blinds(horizontal)">
                                      <p:cBhvr>
                                        <p:cTn id="68" dur="500"/>
                                        <p:tgtEl>
                                          <p:spTgt spid="72"/>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nodeType="clickEffect">
                                  <p:stCondLst>
                                    <p:cond delay="0"/>
                                  </p:stCondLst>
                                  <p:childTnLst>
                                    <p:set>
                                      <p:cBhvr>
                                        <p:cTn id="72" dur="1" fill="hold">
                                          <p:stCondLst>
                                            <p:cond delay="0"/>
                                          </p:stCondLst>
                                        </p:cTn>
                                        <p:tgtEl>
                                          <p:spTgt spid="39">
                                            <p:txEl>
                                              <p:pRg st="0" end="0"/>
                                            </p:txEl>
                                          </p:spTgt>
                                        </p:tgtEl>
                                        <p:attrNameLst>
                                          <p:attrName>style.visibility</p:attrName>
                                        </p:attrNameLst>
                                      </p:cBhvr>
                                      <p:to>
                                        <p:strVal val="visible"/>
                                      </p:to>
                                    </p:set>
                                    <p:animEffect transition="in" filter="blinds(horizontal)">
                                      <p:cBhvr>
                                        <p:cTn id="73" dur="500"/>
                                        <p:tgtEl>
                                          <p:spTgt spid="39">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nodeType="clickEffect">
                                  <p:stCondLst>
                                    <p:cond delay="0"/>
                                  </p:stCondLst>
                                  <p:childTnLst>
                                    <p:set>
                                      <p:cBhvr>
                                        <p:cTn id="77" dur="1" fill="hold">
                                          <p:stCondLst>
                                            <p:cond delay="0"/>
                                          </p:stCondLst>
                                        </p:cTn>
                                        <p:tgtEl>
                                          <p:spTgt spid="39">
                                            <p:txEl>
                                              <p:pRg st="2" end="2"/>
                                            </p:txEl>
                                          </p:spTgt>
                                        </p:tgtEl>
                                        <p:attrNameLst>
                                          <p:attrName>style.visibility</p:attrName>
                                        </p:attrNameLst>
                                      </p:cBhvr>
                                      <p:to>
                                        <p:strVal val="visible"/>
                                      </p:to>
                                    </p:set>
                                    <p:animEffect transition="in" filter="blinds(horizontal)">
                                      <p:cBhvr>
                                        <p:cTn id="78" dur="500"/>
                                        <p:tgtEl>
                                          <p:spTgt spid="39">
                                            <p:txEl>
                                              <p:pRg st="2" end="2"/>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blinds(horizontal)">
                                      <p:cBhvr>
                                        <p:cTn id="83" dur="500"/>
                                        <p:tgtEl>
                                          <p:spTgt spid="43"/>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40"/>
                                        </p:tgtEl>
                                        <p:attrNameLst>
                                          <p:attrName>style.visibility</p:attrName>
                                        </p:attrNameLst>
                                      </p:cBhvr>
                                      <p:to>
                                        <p:strVal val="visible"/>
                                      </p:to>
                                    </p:set>
                                    <p:animEffect transition="in" filter="blinds(horizontal)">
                                      <p:cBhvr>
                                        <p:cTn id="88" dur="500"/>
                                        <p:tgtEl>
                                          <p:spTgt spid="40"/>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blinds(horizontal)">
                                      <p:cBhvr>
                                        <p:cTn id="93" dur="500"/>
                                        <p:tgtEl>
                                          <p:spTgt spid="41"/>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grpId="0" nodeType="click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blinds(horizontal)">
                                      <p:cBhvr>
                                        <p:cTn id="98" dur="500"/>
                                        <p:tgtEl>
                                          <p:spTgt spid="42"/>
                                        </p:tgtEl>
                                      </p:cBhvr>
                                    </p:animEffect>
                                  </p:childTnLst>
                                </p:cTn>
                              </p:par>
                            </p:childTnLst>
                          </p:cTn>
                        </p:par>
                      </p:childTnLst>
                    </p:cTn>
                  </p:par>
                  <p:par>
                    <p:cTn id="99" fill="hold">
                      <p:stCondLst>
                        <p:cond delay="indefinite"/>
                      </p:stCondLst>
                      <p:childTnLst>
                        <p:par>
                          <p:cTn id="100" fill="hold">
                            <p:stCondLst>
                              <p:cond delay="0"/>
                            </p:stCondLst>
                            <p:childTnLst>
                              <p:par>
                                <p:cTn id="101" presetID="3" presetClass="entr" presetSubtype="10" fill="hold" grpId="0" nodeType="click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blinds(horizontal)">
                                      <p:cBhvr>
                                        <p:cTn id="103" dur="500"/>
                                        <p:tgtEl>
                                          <p:spTgt spid="44"/>
                                        </p:tgtEl>
                                      </p:cBhvr>
                                    </p:animEffect>
                                  </p:childTnLst>
                                </p:cTn>
                              </p:par>
                            </p:childTnLst>
                          </p:cTn>
                        </p:par>
                      </p:childTnLst>
                    </p:cTn>
                  </p:par>
                  <p:par>
                    <p:cTn id="104" fill="hold">
                      <p:stCondLst>
                        <p:cond delay="indefinite"/>
                      </p:stCondLst>
                      <p:childTnLst>
                        <p:par>
                          <p:cTn id="105" fill="hold">
                            <p:stCondLst>
                              <p:cond delay="0"/>
                            </p:stCondLst>
                            <p:childTnLst>
                              <p:par>
                                <p:cTn id="106" presetID="3" presetClass="entr" presetSubtype="10" fill="hold" grpId="0" nodeType="click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blinds(horizontal)">
                                      <p:cBhvr>
                                        <p:cTn id="108" dur="500"/>
                                        <p:tgtEl>
                                          <p:spTgt spid="50"/>
                                        </p:tgtEl>
                                      </p:cBhvr>
                                    </p:animEffect>
                                  </p:childTnLst>
                                </p:cTn>
                              </p:par>
                            </p:childTnLst>
                          </p:cTn>
                        </p:par>
                      </p:childTnLst>
                    </p:cTn>
                  </p:par>
                  <p:par>
                    <p:cTn id="109" fill="hold">
                      <p:stCondLst>
                        <p:cond delay="indefinite"/>
                      </p:stCondLst>
                      <p:childTnLst>
                        <p:par>
                          <p:cTn id="110" fill="hold">
                            <p:stCondLst>
                              <p:cond delay="0"/>
                            </p:stCondLst>
                            <p:childTnLst>
                              <p:par>
                                <p:cTn id="111" presetID="3" presetClass="entr" presetSubtype="10" fill="hold" grpId="0" nodeType="click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blinds(horizontal)">
                                      <p:cBhvr>
                                        <p:cTn id="113" dur="500"/>
                                        <p:tgtEl>
                                          <p:spTgt spid="51"/>
                                        </p:tgtEl>
                                      </p:cBhvr>
                                    </p:animEffect>
                                  </p:childTnLst>
                                </p:cTn>
                              </p:par>
                            </p:childTnLst>
                          </p:cTn>
                        </p:par>
                      </p:childTnLst>
                    </p:cTn>
                  </p:par>
                  <p:par>
                    <p:cTn id="114" fill="hold">
                      <p:stCondLst>
                        <p:cond delay="indefinite"/>
                      </p:stCondLst>
                      <p:childTnLst>
                        <p:par>
                          <p:cTn id="115" fill="hold">
                            <p:stCondLst>
                              <p:cond delay="0"/>
                            </p:stCondLst>
                            <p:childTnLst>
                              <p:par>
                                <p:cTn id="116" presetID="3" presetClass="entr" presetSubtype="10" fill="hold" grpId="0" nodeType="clickEffect">
                                  <p:stCondLst>
                                    <p:cond delay="0"/>
                                  </p:stCondLst>
                                  <p:childTnLst>
                                    <p:set>
                                      <p:cBhvr>
                                        <p:cTn id="117" dur="1" fill="hold">
                                          <p:stCondLst>
                                            <p:cond delay="0"/>
                                          </p:stCondLst>
                                        </p:cTn>
                                        <p:tgtEl>
                                          <p:spTgt spid="46"/>
                                        </p:tgtEl>
                                        <p:attrNameLst>
                                          <p:attrName>style.visibility</p:attrName>
                                        </p:attrNameLst>
                                      </p:cBhvr>
                                      <p:to>
                                        <p:strVal val="visible"/>
                                      </p:to>
                                    </p:set>
                                    <p:animEffect transition="in" filter="blinds(horizontal)">
                                      <p:cBhvr>
                                        <p:cTn id="118" dur="500"/>
                                        <p:tgtEl>
                                          <p:spTgt spid="46"/>
                                        </p:tgtEl>
                                      </p:cBhvr>
                                    </p:animEffect>
                                  </p:childTnLst>
                                </p:cTn>
                              </p:par>
                            </p:childTnLst>
                          </p:cTn>
                        </p:par>
                      </p:childTnLst>
                    </p:cTn>
                  </p:par>
                  <p:par>
                    <p:cTn id="119" fill="hold">
                      <p:stCondLst>
                        <p:cond delay="indefinite"/>
                      </p:stCondLst>
                      <p:childTnLst>
                        <p:par>
                          <p:cTn id="120" fill="hold">
                            <p:stCondLst>
                              <p:cond delay="0"/>
                            </p:stCondLst>
                            <p:childTnLst>
                              <p:par>
                                <p:cTn id="121" presetID="3" presetClass="entr" presetSubtype="10" fill="hold" grpId="0" nodeType="clickEffect">
                                  <p:stCondLst>
                                    <p:cond delay="0"/>
                                  </p:stCondLst>
                                  <p:childTnLst>
                                    <p:set>
                                      <p:cBhvr>
                                        <p:cTn id="122" dur="1" fill="hold">
                                          <p:stCondLst>
                                            <p:cond delay="0"/>
                                          </p:stCondLst>
                                        </p:cTn>
                                        <p:tgtEl>
                                          <p:spTgt spid="52"/>
                                        </p:tgtEl>
                                        <p:attrNameLst>
                                          <p:attrName>style.visibility</p:attrName>
                                        </p:attrNameLst>
                                      </p:cBhvr>
                                      <p:to>
                                        <p:strVal val="visible"/>
                                      </p:to>
                                    </p:set>
                                    <p:animEffect transition="in" filter="blinds(horizontal)">
                                      <p:cBhvr>
                                        <p:cTn id="123" dur="500"/>
                                        <p:tgtEl>
                                          <p:spTgt spid="52"/>
                                        </p:tgtEl>
                                      </p:cBhvr>
                                    </p:animEffect>
                                  </p:childTnLst>
                                </p:cTn>
                              </p:par>
                            </p:childTnLst>
                          </p:cTn>
                        </p:par>
                      </p:childTnLst>
                    </p:cTn>
                  </p:par>
                  <p:par>
                    <p:cTn id="124" fill="hold">
                      <p:stCondLst>
                        <p:cond delay="indefinite"/>
                      </p:stCondLst>
                      <p:childTnLst>
                        <p:par>
                          <p:cTn id="125" fill="hold">
                            <p:stCondLst>
                              <p:cond delay="0"/>
                            </p:stCondLst>
                            <p:childTnLst>
                              <p:par>
                                <p:cTn id="126" presetID="3" presetClass="entr" presetSubtype="10" fill="hold" grpId="0" nodeType="clickEffect">
                                  <p:stCondLst>
                                    <p:cond delay="0"/>
                                  </p:stCondLst>
                                  <p:childTnLst>
                                    <p:set>
                                      <p:cBhvr>
                                        <p:cTn id="127" dur="1" fill="hold">
                                          <p:stCondLst>
                                            <p:cond delay="0"/>
                                          </p:stCondLst>
                                        </p:cTn>
                                        <p:tgtEl>
                                          <p:spTgt spid="55"/>
                                        </p:tgtEl>
                                        <p:attrNameLst>
                                          <p:attrName>style.visibility</p:attrName>
                                        </p:attrNameLst>
                                      </p:cBhvr>
                                      <p:to>
                                        <p:strVal val="visible"/>
                                      </p:to>
                                    </p:set>
                                    <p:animEffect transition="in" filter="blinds(horizontal)">
                                      <p:cBhvr>
                                        <p:cTn id="128" dur="500"/>
                                        <p:tgtEl>
                                          <p:spTgt spid="55"/>
                                        </p:tgtEl>
                                      </p:cBhvr>
                                    </p:animEffect>
                                  </p:childTnLst>
                                </p:cTn>
                              </p:par>
                            </p:childTnLst>
                          </p:cTn>
                        </p:par>
                      </p:childTnLst>
                    </p:cTn>
                  </p:par>
                  <p:par>
                    <p:cTn id="129" fill="hold">
                      <p:stCondLst>
                        <p:cond delay="indefinite"/>
                      </p:stCondLst>
                      <p:childTnLst>
                        <p:par>
                          <p:cTn id="130" fill="hold">
                            <p:stCondLst>
                              <p:cond delay="0"/>
                            </p:stCondLst>
                            <p:childTnLst>
                              <p:par>
                                <p:cTn id="131" presetID="3" presetClass="entr" presetSubtype="10" fill="hold" grpId="0" nodeType="click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blinds(horizontal)">
                                      <p:cBhvr>
                                        <p:cTn id="133" dur="500"/>
                                        <p:tgtEl>
                                          <p:spTgt spid="47"/>
                                        </p:tgtEl>
                                      </p:cBhvr>
                                    </p:animEffect>
                                  </p:childTnLst>
                                </p:cTn>
                              </p:par>
                            </p:childTnLst>
                          </p:cTn>
                        </p:par>
                      </p:childTnLst>
                    </p:cTn>
                  </p:par>
                  <p:par>
                    <p:cTn id="134" fill="hold">
                      <p:stCondLst>
                        <p:cond delay="indefinite"/>
                      </p:stCondLst>
                      <p:childTnLst>
                        <p:par>
                          <p:cTn id="135" fill="hold">
                            <p:stCondLst>
                              <p:cond delay="0"/>
                            </p:stCondLst>
                            <p:childTnLst>
                              <p:par>
                                <p:cTn id="136" presetID="3" presetClass="entr" presetSubtype="10" fill="hold" grpId="0" nodeType="clickEffect">
                                  <p:stCondLst>
                                    <p:cond delay="0"/>
                                  </p:stCondLst>
                                  <p:childTnLst>
                                    <p:set>
                                      <p:cBhvr>
                                        <p:cTn id="137" dur="1" fill="hold">
                                          <p:stCondLst>
                                            <p:cond delay="0"/>
                                          </p:stCondLst>
                                        </p:cTn>
                                        <p:tgtEl>
                                          <p:spTgt spid="45"/>
                                        </p:tgtEl>
                                        <p:attrNameLst>
                                          <p:attrName>style.visibility</p:attrName>
                                        </p:attrNameLst>
                                      </p:cBhvr>
                                      <p:to>
                                        <p:strVal val="visible"/>
                                      </p:to>
                                    </p:set>
                                    <p:animEffect transition="in" filter="blinds(horizontal)">
                                      <p:cBhvr>
                                        <p:cTn id="138" dur="500"/>
                                        <p:tgtEl>
                                          <p:spTgt spid="45"/>
                                        </p:tgtEl>
                                      </p:cBhvr>
                                    </p:animEffect>
                                  </p:childTnLst>
                                </p:cTn>
                              </p:par>
                            </p:childTnLst>
                          </p:cTn>
                        </p:par>
                      </p:childTnLst>
                    </p:cTn>
                  </p:par>
                  <p:par>
                    <p:cTn id="139" fill="hold">
                      <p:stCondLst>
                        <p:cond delay="indefinite"/>
                      </p:stCondLst>
                      <p:childTnLst>
                        <p:par>
                          <p:cTn id="140" fill="hold">
                            <p:stCondLst>
                              <p:cond delay="0"/>
                            </p:stCondLst>
                            <p:childTnLst>
                              <p:par>
                                <p:cTn id="141" presetID="3" presetClass="entr" presetSubtype="10" fill="hold" grpId="0" nodeType="clickEffect">
                                  <p:stCondLst>
                                    <p:cond delay="0"/>
                                  </p:stCondLst>
                                  <p:childTnLst>
                                    <p:set>
                                      <p:cBhvr>
                                        <p:cTn id="142" dur="1" fill="hold">
                                          <p:stCondLst>
                                            <p:cond delay="0"/>
                                          </p:stCondLst>
                                        </p:cTn>
                                        <p:tgtEl>
                                          <p:spTgt spid="53"/>
                                        </p:tgtEl>
                                        <p:attrNameLst>
                                          <p:attrName>style.visibility</p:attrName>
                                        </p:attrNameLst>
                                      </p:cBhvr>
                                      <p:to>
                                        <p:strVal val="visible"/>
                                      </p:to>
                                    </p:set>
                                    <p:animEffect transition="in" filter="blinds(horizontal)">
                                      <p:cBhvr>
                                        <p:cTn id="143" dur="500"/>
                                        <p:tgtEl>
                                          <p:spTgt spid="53"/>
                                        </p:tgtEl>
                                      </p:cBhvr>
                                    </p:animEffect>
                                  </p:childTnLst>
                                </p:cTn>
                              </p:par>
                            </p:childTnLst>
                          </p:cTn>
                        </p:par>
                      </p:childTnLst>
                    </p:cTn>
                  </p:par>
                  <p:par>
                    <p:cTn id="144" fill="hold">
                      <p:stCondLst>
                        <p:cond delay="indefinite"/>
                      </p:stCondLst>
                      <p:childTnLst>
                        <p:par>
                          <p:cTn id="145" fill="hold">
                            <p:stCondLst>
                              <p:cond delay="0"/>
                            </p:stCondLst>
                            <p:childTnLst>
                              <p:par>
                                <p:cTn id="146" presetID="3" presetClass="entr" presetSubtype="10" fill="hold" grpId="0" nodeType="clickEffect">
                                  <p:stCondLst>
                                    <p:cond delay="0"/>
                                  </p:stCondLst>
                                  <p:childTnLst>
                                    <p:set>
                                      <p:cBhvr>
                                        <p:cTn id="147" dur="1" fill="hold">
                                          <p:stCondLst>
                                            <p:cond delay="0"/>
                                          </p:stCondLst>
                                        </p:cTn>
                                        <p:tgtEl>
                                          <p:spTgt spid="56"/>
                                        </p:tgtEl>
                                        <p:attrNameLst>
                                          <p:attrName>style.visibility</p:attrName>
                                        </p:attrNameLst>
                                      </p:cBhvr>
                                      <p:to>
                                        <p:strVal val="visible"/>
                                      </p:to>
                                    </p:set>
                                    <p:animEffect transition="in" filter="blinds(horizontal)">
                                      <p:cBhvr>
                                        <p:cTn id="148" dur="500"/>
                                        <p:tgtEl>
                                          <p:spTgt spid="56"/>
                                        </p:tgtEl>
                                      </p:cBhvr>
                                    </p:animEffect>
                                  </p:childTnLst>
                                </p:cTn>
                              </p:par>
                            </p:childTnLst>
                          </p:cTn>
                        </p:par>
                      </p:childTnLst>
                    </p:cTn>
                  </p:par>
                  <p:par>
                    <p:cTn id="149" fill="hold">
                      <p:stCondLst>
                        <p:cond delay="indefinite"/>
                      </p:stCondLst>
                      <p:childTnLst>
                        <p:par>
                          <p:cTn id="150" fill="hold">
                            <p:stCondLst>
                              <p:cond delay="0"/>
                            </p:stCondLst>
                            <p:childTnLst>
                              <p:par>
                                <p:cTn id="151" presetID="3" presetClass="entr" presetSubtype="10" fill="hold" grpId="0" nodeType="clickEffect">
                                  <p:stCondLst>
                                    <p:cond delay="0"/>
                                  </p:stCondLst>
                                  <p:childTnLst>
                                    <p:set>
                                      <p:cBhvr>
                                        <p:cTn id="152" dur="1" fill="hold">
                                          <p:stCondLst>
                                            <p:cond delay="0"/>
                                          </p:stCondLst>
                                        </p:cTn>
                                        <p:tgtEl>
                                          <p:spTgt spid="48"/>
                                        </p:tgtEl>
                                        <p:attrNameLst>
                                          <p:attrName>style.visibility</p:attrName>
                                        </p:attrNameLst>
                                      </p:cBhvr>
                                      <p:to>
                                        <p:strVal val="visible"/>
                                      </p:to>
                                    </p:set>
                                    <p:animEffect transition="in" filter="blinds(horizontal)">
                                      <p:cBhvr>
                                        <p:cTn id="153" dur="500"/>
                                        <p:tgtEl>
                                          <p:spTgt spid="48"/>
                                        </p:tgtEl>
                                      </p:cBhvr>
                                    </p:animEffect>
                                  </p:childTnLst>
                                </p:cTn>
                              </p:par>
                            </p:childTnLst>
                          </p:cTn>
                        </p:par>
                      </p:childTnLst>
                    </p:cTn>
                  </p:par>
                  <p:par>
                    <p:cTn id="154" fill="hold">
                      <p:stCondLst>
                        <p:cond delay="indefinite"/>
                      </p:stCondLst>
                      <p:childTnLst>
                        <p:par>
                          <p:cTn id="155" fill="hold">
                            <p:stCondLst>
                              <p:cond delay="0"/>
                            </p:stCondLst>
                            <p:childTnLst>
                              <p:par>
                                <p:cTn id="156" presetID="3" presetClass="entr" presetSubtype="10" fill="hold" grpId="0" nodeType="clickEffect">
                                  <p:stCondLst>
                                    <p:cond delay="0"/>
                                  </p:stCondLst>
                                  <p:childTnLst>
                                    <p:set>
                                      <p:cBhvr>
                                        <p:cTn id="157" dur="1" fill="hold">
                                          <p:stCondLst>
                                            <p:cond delay="0"/>
                                          </p:stCondLst>
                                        </p:cTn>
                                        <p:tgtEl>
                                          <p:spTgt spid="54"/>
                                        </p:tgtEl>
                                        <p:attrNameLst>
                                          <p:attrName>style.visibility</p:attrName>
                                        </p:attrNameLst>
                                      </p:cBhvr>
                                      <p:to>
                                        <p:strVal val="visible"/>
                                      </p:to>
                                    </p:set>
                                    <p:animEffect transition="in" filter="blinds(horizontal)">
                                      <p:cBhvr>
                                        <p:cTn id="158" dur="500"/>
                                        <p:tgtEl>
                                          <p:spTgt spid="54"/>
                                        </p:tgtEl>
                                      </p:cBhvr>
                                    </p:animEffect>
                                  </p:childTnLst>
                                </p:cTn>
                              </p:par>
                            </p:childTnLst>
                          </p:cTn>
                        </p:par>
                      </p:childTnLst>
                    </p:cTn>
                  </p:par>
                  <p:par>
                    <p:cTn id="159" fill="hold">
                      <p:stCondLst>
                        <p:cond delay="indefinite"/>
                      </p:stCondLst>
                      <p:childTnLst>
                        <p:par>
                          <p:cTn id="160" fill="hold">
                            <p:stCondLst>
                              <p:cond delay="0"/>
                            </p:stCondLst>
                            <p:childTnLst>
                              <p:par>
                                <p:cTn id="161" presetID="3" presetClass="entr" presetSubtype="10" fill="hold" grpId="0" nodeType="clickEffect">
                                  <p:stCondLst>
                                    <p:cond delay="0"/>
                                  </p:stCondLst>
                                  <p:childTnLst>
                                    <p:set>
                                      <p:cBhvr>
                                        <p:cTn id="162" dur="1" fill="hold">
                                          <p:stCondLst>
                                            <p:cond delay="0"/>
                                          </p:stCondLst>
                                        </p:cTn>
                                        <p:tgtEl>
                                          <p:spTgt spid="57"/>
                                        </p:tgtEl>
                                        <p:attrNameLst>
                                          <p:attrName>style.visibility</p:attrName>
                                        </p:attrNameLst>
                                      </p:cBhvr>
                                      <p:to>
                                        <p:strVal val="visible"/>
                                      </p:to>
                                    </p:set>
                                    <p:animEffect transition="in" filter="blinds(horizontal)">
                                      <p:cBhvr>
                                        <p:cTn id="163" dur="500"/>
                                        <p:tgtEl>
                                          <p:spTgt spid="57"/>
                                        </p:tgtEl>
                                      </p:cBhvr>
                                    </p:animEffect>
                                  </p:childTnLst>
                                </p:cTn>
                              </p:par>
                            </p:childTnLst>
                          </p:cTn>
                        </p:par>
                      </p:childTnLst>
                    </p:cTn>
                  </p:par>
                  <p:par>
                    <p:cTn id="164" fill="hold">
                      <p:stCondLst>
                        <p:cond delay="indefinite"/>
                      </p:stCondLst>
                      <p:childTnLst>
                        <p:par>
                          <p:cTn id="165" fill="hold">
                            <p:stCondLst>
                              <p:cond delay="0"/>
                            </p:stCondLst>
                            <p:childTnLst>
                              <p:par>
                                <p:cTn id="166" presetID="3" presetClass="entr" presetSubtype="10" fill="hold" grpId="0" nodeType="clickEffect">
                                  <p:stCondLst>
                                    <p:cond delay="0"/>
                                  </p:stCondLst>
                                  <p:childTnLst>
                                    <p:set>
                                      <p:cBhvr>
                                        <p:cTn id="167" dur="1" fill="hold">
                                          <p:stCondLst>
                                            <p:cond delay="0"/>
                                          </p:stCondLst>
                                        </p:cTn>
                                        <p:tgtEl>
                                          <p:spTgt spid="49"/>
                                        </p:tgtEl>
                                        <p:attrNameLst>
                                          <p:attrName>style.visibility</p:attrName>
                                        </p:attrNameLst>
                                      </p:cBhvr>
                                      <p:to>
                                        <p:strVal val="visible"/>
                                      </p:to>
                                    </p:set>
                                    <p:animEffect transition="in" filter="blinds(horizontal)">
                                      <p:cBhvr>
                                        <p:cTn id="168" dur="500"/>
                                        <p:tgtEl>
                                          <p:spTgt spid="49"/>
                                        </p:tgtEl>
                                      </p:cBhvr>
                                    </p:animEffect>
                                  </p:childTnLst>
                                </p:cTn>
                              </p:par>
                            </p:childTnLst>
                          </p:cTn>
                        </p:par>
                      </p:childTnLst>
                    </p:cTn>
                  </p:par>
                  <p:par>
                    <p:cTn id="169" fill="hold">
                      <p:stCondLst>
                        <p:cond delay="indefinite"/>
                      </p:stCondLst>
                      <p:childTnLst>
                        <p:par>
                          <p:cTn id="170" fill="hold">
                            <p:stCondLst>
                              <p:cond delay="0"/>
                            </p:stCondLst>
                            <p:childTnLst>
                              <p:par>
                                <p:cTn id="171" presetID="3" presetClass="entr" presetSubtype="10" fill="hold" grpId="0" nodeType="clickEffect">
                                  <p:stCondLst>
                                    <p:cond delay="0"/>
                                  </p:stCondLst>
                                  <p:childTnLst>
                                    <p:set>
                                      <p:cBhvr>
                                        <p:cTn id="172" dur="1" fill="hold">
                                          <p:stCondLst>
                                            <p:cond delay="0"/>
                                          </p:stCondLst>
                                        </p:cTn>
                                        <p:tgtEl>
                                          <p:spTgt spid="58"/>
                                        </p:tgtEl>
                                        <p:attrNameLst>
                                          <p:attrName>style.visibility</p:attrName>
                                        </p:attrNameLst>
                                      </p:cBhvr>
                                      <p:to>
                                        <p:strVal val="visible"/>
                                      </p:to>
                                    </p:set>
                                    <p:animEffect transition="in" filter="blinds(horizontal)">
                                      <p:cBhvr>
                                        <p:cTn id="173" dur="500"/>
                                        <p:tgtEl>
                                          <p:spTgt spid="58"/>
                                        </p:tgtEl>
                                      </p:cBhvr>
                                    </p:animEffect>
                                  </p:childTnLst>
                                </p:cTn>
                              </p:par>
                              <p:par>
                                <p:cTn id="174" presetID="3" presetClass="entr" presetSubtype="10" fill="hold" grpId="0" nodeType="withEffect">
                                  <p:stCondLst>
                                    <p:cond delay="0"/>
                                  </p:stCondLst>
                                  <p:childTnLst>
                                    <p:set>
                                      <p:cBhvr>
                                        <p:cTn id="175" dur="1" fill="hold">
                                          <p:stCondLst>
                                            <p:cond delay="0"/>
                                          </p:stCondLst>
                                        </p:cTn>
                                        <p:tgtEl>
                                          <p:spTgt spid="59"/>
                                        </p:tgtEl>
                                        <p:attrNameLst>
                                          <p:attrName>style.visibility</p:attrName>
                                        </p:attrNameLst>
                                      </p:cBhvr>
                                      <p:to>
                                        <p:strVal val="visible"/>
                                      </p:to>
                                    </p:set>
                                    <p:animEffect transition="in" filter="blinds(horizontal)">
                                      <p:cBhvr>
                                        <p:cTn id="176"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animBg="1"/>
      <p:bldP spid="33" grpId="0"/>
      <p:bldP spid="34" grpId="0" animBg="1"/>
      <p:bldP spid="35" grpId="0"/>
      <p:bldP spid="7" grpId="0" animBg="1"/>
      <p:bldP spid="38" grpId="0"/>
      <p:bldP spid="40" grpId="0"/>
      <p:bldP spid="41" grpId="0"/>
      <p:bldP spid="42" grpId="0"/>
      <p:bldP spid="43" grpId="0"/>
      <p:bldP spid="44" grpId="0"/>
      <p:bldP spid="45" grpId="0"/>
      <p:bldP spid="46" grpId="0"/>
      <p:bldP spid="47" grpId="0"/>
      <p:bldP spid="48" grpId="0"/>
      <p:bldP spid="49" grpId="0"/>
      <p:bldP spid="50" grpId="0" animBg="1"/>
      <p:bldP spid="51" grpId="0"/>
      <p:bldP spid="52" grpId="0" animBg="1"/>
      <p:bldP spid="53" grpId="0" animBg="1"/>
      <p:bldP spid="54" grpId="0" animBg="1"/>
      <p:bldP spid="55" grpId="0"/>
      <p:bldP spid="56" grpId="0"/>
      <p:bldP spid="57" grpId="0"/>
      <p:bldP spid="58" grpId="0"/>
      <p:bldP spid="5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Motion in a Circle</a:t>
            </a:r>
            <a:endParaRPr lang="en-GB" dirty="0">
              <a:latin typeface="Comic Sans MS" pitchFamily="66" charset="0"/>
            </a:endParaRPr>
          </a:p>
        </p:txBody>
      </p:sp>
      <p:sp>
        <p:nvSpPr>
          <p:cNvPr id="6" name="Content Placeholder 2"/>
          <p:cNvSpPr>
            <a:spLocks noGrp="1"/>
          </p:cNvSpPr>
          <p:nvPr>
            <p:ph idx="1"/>
          </p:nvPr>
        </p:nvSpPr>
        <p:spPr>
          <a:xfrm>
            <a:off x="228600" y="1600200"/>
            <a:ext cx="3429000" cy="4525963"/>
          </a:xfrm>
        </p:spPr>
        <p:txBody>
          <a:bodyPr>
            <a:normAutofit/>
          </a:bodyPr>
          <a:lstStyle/>
          <a:p>
            <a:pPr marL="0" indent="0" algn="ctr">
              <a:buNone/>
            </a:pPr>
            <a:r>
              <a:rPr lang="en-GB" sz="1400" b="1" dirty="0" smtClean="0">
                <a:latin typeface="Comic Sans MS" pitchFamily="66" charset="0"/>
              </a:rPr>
              <a:t>You can solve three-dimensional problems about objects moving in horizontal circles</a:t>
            </a:r>
            <a:endParaRPr lang="en-GB" sz="1400" dirty="0" smtClean="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smtClean="0">
                <a:latin typeface="Comic Sans MS" pitchFamily="66" charset="0"/>
              </a:rPr>
              <a:t>A particle of mass 2kg is attached to one end of a light inextensible string of length 50cm. The other end of the string is attached to a fixed point A. The particle moves with constant angular speed in a horizontal circle of radius 40cm. The </a:t>
            </a:r>
            <a:r>
              <a:rPr lang="en-US" sz="1400" dirty="0" err="1" smtClean="0">
                <a:latin typeface="Comic Sans MS" pitchFamily="66" charset="0"/>
              </a:rPr>
              <a:t>centre</a:t>
            </a:r>
            <a:r>
              <a:rPr lang="en-US" sz="1400" dirty="0" smtClean="0">
                <a:latin typeface="Comic Sans MS" pitchFamily="66" charset="0"/>
              </a:rPr>
              <a:t> of the circle is vertically below A. Calculate the Tension in the string and the angular speed of the particle.</a:t>
            </a:r>
          </a:p>
          <a:p>
            <a:pPr marL="0" indent="0" algn="ctr">
              <a:buNone/>
            </a:pPr>
            <a:endParaRPr lang="en-US" sz="1400" dirty="0">
              <a:latin typeface="Comic Sans MS" pitchFamily="66" charset="0"/>
            </a:endParaRPr>
          </a:p>
          <a:p>
            <a:pPr algn="ctr">
              <a:buFont typeface="Wingdings"/>
              <a:buChar char="à"/>
            </a:pPr>
            <a:r>
              <a:rPr lang="en-US" sz="1400" dirty="0" smtClean="0">
                <a:latin typeface="Comic Sans MS" pitchFamily="66" charset="0"/>
                <a:sym typeface="Wingdings" panose="05000000000000000000" pitchFamily="2" charset="2"/>
              </a:rPr>
              <a:t>We can find the Tension by resolving vertically…</a:t>
            </a:r>
          </a:p>
          <a:p>
            <a:pPr marL="0" indent="0" algn="ctr">
              <a:buNone/>
            </a:pPr>
            <a:endParaRPr lang="en-GB" sz="1400" dirty="0" smtClean="0">
              <a:latin typeface="Comic Sans MS" pitchFamily="66" charset="0"/>
            </a:endParaRPr>
          </a:p>
        </p:txBody>
      </p:sp>
      <p:cxnSp>
        <p:nvCxnSpPr>
          <p:cNvPr id="8" name="Straight Connector 7"/>
          <p:cNvCxnSpPr/>
          <p:nvPr/>
        </p:nvCxnSpPr>
        <p:spPr>
          <a:xfrm>
            <a:off x="5622966" y="1633847"/>
            <a:ext cx="0" cy="10668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5622966" y="2700647"/>
            <a:ext cx="198120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622966" y="1633847"/>
            <a:ext cx="1981200" cy="106680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5546766" y="1557647"/>
            <a:ext cx="152400" cy="152400"/>
            <a:chOff x="4724400" y="4267200"/>
            <a:chExt cx="152400" cy="152400"/>
          </a:xfrm>
        </p:grpSpPr>
        <p:cxnSp>
          <p:nvCxnSpPr>
            <p:cNvPr id="16" name="Straight Connector 15"/>
            <p:cNvCxnSpPr/>
            <p:nvPr/>
          </p:nvCxnSpPr>
          <p:spPr>
            <a:xfrm>
              <a:off x="4724400" y="4267200"/>
              <a:ext cx="1524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724400" y="4267200"/>
              <a:ext cx="1524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a:off x="5470566" y="1252847"/>
            <a:ext cx="316112" cy="307777"/>
          </a:xfrm>
          <a:prstGeom prst="rect">
            <a:avLst/>
          </a:prstGeom>
          <a:noFill/>
        </p:spPr>
        <p:txBody>
          <a:bodyPr wrap="none" rtlCol="0">
            <a:spAutoFit/>
          </a:bodyPr>
          <a:lstStyle/>
          <a:p>
            <a:pPr algn="ctr"/>
            <a:r>
              <a:rPr lang="en-US" sz="1400" dirty="0" smtClean="0">
                <a:latin typeface="Comic Sans MS" panose="030F0702030302020204" pitchFamily="66" charset="0"/>
              </a:rPr>
              <a:t>A</a:t>
            </a:r>
            <a:endParaRPr lang="en-GB" sz="1400" dirty="0">
              <a:latin typeface="Comic Sans MS" panose="030F0702030302020204" pitchFamily="66" charset="0"/>
            </a:endParaRPr>
          </a:p>
        </p:txBody>
      </p:sp>
      <p:sp>
        <p:nvSpPr>
          <p:cNvPr id="19" name="TextBox 18"/>
          <p:cNvSpPr txBox="1"/>
          <p:nvPr/>
        </p:nvSpPr>
        <p:spPr>
          <a:xfrm>
            <a:off x="6349341" y="1825831"/>
            <a:ext cx="587020" cy="307777"/>
          </a:xfrm>
          <a:prstGeom prst="rect">
            <a:avLst/>
          </a:prstGeom>
          <a:noFill/>
        </p:spPr>
        <p:txBody>
          <a:bodyPr wrap="none" rtlCol="0">
            <a:spAutoFit/>
          </a:bodyPr>
          <a:lstStyle/>
          <a:p>
            <a:r>
              <a:rPr lang="en-US" sz="1400" dirty="0" smtClean="0">
                <a:latin typeface="Comic Sans MS" panose="030F0702030302020204" pitchFamily="66" charset="0"/>
              </a:rPr>
              <a:t>0.5m</a:t>
            </a:r>
            <a:endParaRPr lang="en-GB" sz="1400" dirty="0">
              <a:latin typeface="Comic Sans MS" panose="030F0702030302020204" pitchFamily="66" charset="0"/>
            </a:endParaRPr>
          </a:p>
        </p:txBody>
      </p:sp>
      <p:sp>
        <p:nvSpPr>
          <p:cNvPr id="20" name="TextBox 19"/>
          <p:cNvSpPr txBox="1"/>
          <p:nvPr/>
        </p:nvSpPr>
        <p:spPr>
          <a:xfrm>
            <a:off x="5971309" y="2700647"/>
            <a:ext cx="587020" cy="307777"/>
          </a:xfrm>
          <a:prstGeom prst="rect">
            <a:avLst/>
          </a:prstGeom>
          <a:noFill/>
        </p:spPr>
        <p:txBody>
          <a:bodyPr wrap="none" rtlCol="0">
            <a:spAutoFit/>
          </a:bodyPr>
          <a:lstStyle/>
          <a:p>
            <a:r>
              <a:rPr lang="en-US" sz="1400" dirty="0" smtClean="0">
                <a:latin typeface="Comic Sans MS" panose="030F0702030302020204" pitchFamily="66" charset="0"/>
              </a:rPr>
              <a:t>0.4m</a:t>
            </a:r>
            <a:endParaRPr lang="en-GB" sz="1400" dirty="0">
              <a:latin typeface="Comic Sans MS" panose="030F0702030302020204" pitchFamily="66" charset="0"/>
            </a:endParaRPr>
          </a:p>
        </p:txBody>
      </p:sp>
      <p:sp>
        <p:nvSpPr>
          <p:cNvPr id="21" name="Rectangle 20"/>
          <p:cNvSpPr/>
          <p:nvPr/>
        </p:nvSpPr>
        <p:spPr>
          <a:xfrm>
            <a:off x="5622966" y="2548247"/>
            <a:ext cx="152400" cy="15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3" name="Straight Connector 22"/>
          <p:cNvCxnSpPr/>
          <p:nvPr/>
        </p:nvCxnSpPr>
        <p:spPr>
          <a:xfrm>
            <a:off x="5962402" y="1817914"/>
            <a:ext cx="762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5962402" y="1769423"/>
            <a:ext cx="153390" cy="484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860473" y="1476500"/>
            <a:ext cx="316112" cy="307777"/>
          </a:xfrm>
          <a:prstGeom prst="rect">
            <a:avLst/>
          </a:prstGeom>
          <a:noFill/>
        </p:spPr>
        <p:txBody>
          <a:bodyPr wrap="none" rtlCol="0">
            <a:spAutoFit/>
          </a:bodyPr>
          <a:lstStyle/>
          <a:p>
            <a:pPr algn="ctr"/>
            <a:r>
              <a:rPr lang="en-US" sz="1400" dirty="0" smtClean="0">
                <a:latin typeface="Comic Sans MS" panose="030F0702030302020204" pitchFamily="66" charset="0"/>
              </a:rPr>
              <a:t>T</a:t>
            </a:r>
            <a:endParaRPr lang="en-GB" sz="1400" dirty="0">
              <a:latin typeface="Comic Sans MS" panose="030F0702030302020204" pitchFamily="66" charset="0"/>
            </a:endParaRPr>
          </a:p>
        </p:txBody>
      </p:sp>
      <p:sp>
        <p:nvSpPr>
          <p:cNvPr id="34" name="Arc 33"/>
          <p:cNvSpPr/>
          <p:nvPr/>
        </p:nvSpPr>
        <p:spPr>
          <a:xfrm>
            <a:off x="7053942" y="2196935"/>
            <a:ext cx="914400" cy="914400"/>
          </a:xfrm>
          <a:prstGeom prst="arc">
            <a:avLst>
              <a:gd name="adj1" fmla="val 10590454"/>
              <a:gd name="adj2" fmla="val 1250820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5" name="TextBox 34"/>
          <p:cNvSpPr txBox="1"/>
          <p:nvPr/>
        </p:nvSpPr>
        <p:spPr>
          <a:xfrm>
            <a:off x="6792687" y="2386942"/>
            <a:ext cx="293670" cy="307777"/>
          </a:xfrm>
          <a:prstGeom prst="rect">
            <a:avLst/>
          </a:prstGeom>
          <a:noFill/>
        </p:spPr>
        <p:txBody>
          <a:bodyPr wrap="none" rtlCol="0">
            <a:spAutoFit/>
          </a:bodyPr>
          <a:lstStyle/>
          <a:p>
            <a:r>
              <a:rPr lang="el-GR" sz="1400" dirty="0" smtClean="0">
                <a:latin typeface="Comic Sans MS" panose="030F0702030302020204" pitchFamily="66" charset="0"/>
              </a:rPr>
              <a:t>θ</a:t>
            </a:r>
            <a:endParaRPr lang="en-GB" sz="1400" dirty="0">
              <a:latin typeface="Comic Sans MS" panose="030F0702030302020204" pitchFamily="66" charset="0"/>
            </a:endParaRPr>
          </a:p>
        </p:txBody>
      </p:sp>
      <p:cxnSp>
        <p:nvCxnSpPr>
          <p:cNvPr id="36" name="Straight Connector 35"/>
          <p:cNvCxnSpPr/>
          <p:nvPr/>
        </p:nvCxnSpPr>
        <p:spPr>
          <a:xfrm flipH="1">
            <a:off x="7600207" y="2686794"/>
            <a:ext cx="1979" cy="432000"/>
          </a:xfrm>
          <a:prstGeom prst="line">
            <a:avLst/>
          </a:prstGeom>
          <a:ln w="381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422077" y="3111336"/>
            <a:ext cx="388248" cy="307777"/>
          </a:xfrm>
          <a:prstGeom prst="rect">
            <a:avLst/>
          </a:prstGeom>
          <a:noFill/>
        </p:spPr>
        <p:txBody>
          <a:bodyPr wrap="none" rtlCol="0">
            <a:spAutoFit/>
          </a:bodyPr>
          <a:lstStyle/>
          <a:p>
            <a:r>
              <a:rPr lang="en-US" sz="1400" dirty="0" smtClean="0">
                <a:latin typeface="Comic Sans MS" panose="030F0702030302020204" pitchFamily="66" charset="0"/>
              </a:rPr>
              <a:t>2g</a:t>
            </a:r>
            <a:endParaRPr lang="en-GB" sz="1400" dirty="0">
              <a:latin typeface="Comic Sans MS" panose="030F0702030302020204" pitchFamily="66" charset="0"/>
            </a:endParaRPr>
          </a:p>
        </p:txBody>
      </p:sp>
      <p:sp>
        <p:nvSpPr>
          <p:cNvPr id="43" name="TextBox 42"/>
          <p:cNvSpPr txBox="1"/>
          <p:nvPr/>
        </p:nvSpPr>
        <p:spPr>
          <a:xfrm>
            <a:off x="5078681" y="2033649"/>
            <a:ext cx="587020" cy="307777"/>
          </a:xfrm>
          <a:prstGeom prst="rect">
            <a:avLst/>
          </a:prstGeom>
          <a:noFill/>
        </p:spPr>
        <p:txBody>
          <a:bodyPr wrap="none" rtlCol="0">
            <a:spAutoFit/>
          </a:bodyPr>
          <a:lstStyle/>
          <a:p>
            <a:r>
              <a:rPr lang="en-US" sz="1400" dirty="0" smtClean="0">
                <a:latin typeface="Comic Sans MS" panose="030F0702030302020204" pitchFamily="66" charset="0"/>
              </a:rPr>
              <a:t>0.3m</a:t>
            </a: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8" name="TextBox 57"/>
              <p:cNvSpPr txBox="1"/>
              <p:nvPr/>
            </p:nvSpPr>
            <p:spPr>
              <a:xfrm>
                <a:off x="8001000" y="1219200"/>
                <a:ext cx="891103" cy="4392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a:rPr>
                        <m:t>𝑆𝑖𝑛</m:t>
                      </m:r>
                      <m:r>
                        <a:rPr lang="en-US" sz="1200" b="0" i="1" smtClean="0">
                          <a:solidFill>
                            <a:srgbClr val="FF0000"/>
                          </a:solidFill>
                          <a:latin typeface="Cambria Math"/>
                          <a:ea typeface="Cambria Math"/>
                        </a:rPr>
                        <m:t>𝜃</m:t>
                      </m:r>
                      <m:r>
                        <a:rPr lang="en-US" sz="1200" b="0" i="1" smtClean="0">
                          <a:solidFill>
                            <a:srgbClr val="FF0000"/>
                          </a:solidFill>
                          <a:latin typeface="Cambria Math"/>
                          <a:ea typeface="Cambria Math"/>
                        </a:rPr>
                        <m:t>=</m:t>
                      </m:r>
                      <m:f>
                        <m:fPr>
                          <m:ctrlPr>
                            <a:rPr lang="en-US" sz="1200" b="0" i="1" smtClean="0">
                              <a:solidFill>
                                <a:srgbClr val="FF0000"/>
                              </a:solidFill>
                              <a:latin typeface="Cambria Math" panose="02040503050406030204" pitchFamily="18" charset="0"/>
                              <a:ea typeface="Cambria Math"/>
                            </a:rPr>
                          </m:ctrlPr>
                        </m:fPr>
                        <m:num>
                          <m:r>
                            <a:rPr lang="en-US" sz="1200" b="0" i="1" smtClean="0">
                              <a:solidFill>
                                <a:srgbClr val="FF0000"/>
                              </a:solidFill>
                              <a:latin typeface="Cambria Math"/>
                              <a:ea typeface="Cambria Math"/>
                            </a:rPr>
                            <m:t>3</m:t>
                          </m:r>
                        </m:num>
                        <m:den>
                          <m:r>
                            <a:rPr lang="en-US" sz="1200" b="0" i="1" smtClean="0">
                              <a:solidFill>
                                <a:srgbClr val="FF0000"/>
                              </a:solidFill>
                              <a:latin typeface="Cambria Math"/>
                              <a:ea typeface="Cambria Math"/>
                            </a:rPr>
                            <m:t>5</m:t>
                          </m:r>
                        </m:den>
                      </m:f>
                    </m:oMath>
                  </m:oMathPara>
                </a14:m>
                <a:endParaRPr lang="en-GB" sz="1200" dirty="0">
                  <a:solidFill>
                    <a:srgbClr val="FF0000"/>
                  </a:solidFill>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8001000" y="1219200"/>
                <a:ext cx="891103" cy="439223"/>
              </a:xfrm>
              <a:prstGeom prst="rect">
                <a:avLst/>
              </a:prstGeom>
              <a:blipFill rotWithShape="1">
                <a:blip r:embed="rId3"/>
                <a:stretch>
                  <a:fillRect b="-13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8001000" y="1752600"/>
                <a:ext cx="914400" cy="4385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a:rPr>
                        <m:t>𝐶𝑜𝑠</m:t>
                      </m:r>
                      <m:r>
                        <a:rPr lang="en-US" sz="1200" b="0" i="1" smtClean="0">
                          <a:solidFill>
                            <a:srgbClr val="FF0000"/>
                          </a:solidFill>
                          <a:latin typeface="Cambria Math"/>
                          <a:ea typeface="Cambria Math"/>
                        </a:rPr>
                        <m:t>𝜃</m:t>
                      </m:r>
                      <m:r>
                        <a:rPr lang="en-US" sz="1200" b="0" i="1" smtClean="0">
                          <a:solidFill>
                            <a:srgbClr val="FF0000"/>
                          </a:solidFill>
                          <a:latin typeface="Cambria Math"/>
                          <a:ea typeface="Cambria Math"/>
                        </a:rPr>
                        <m:t>=</m:t>
                      </m:r>
                      <m:f>
                        <m:fPr>
                          <m:ctrlPr>
                            <a:rPr lang="en-US" sz="1200" b="0" i="1" smtClean="0">
                              <a:solidFill>
                                <a:srgbClr val="FF0000"/>
                              </a:solidFill>
                              <a:latin typeface="Cambria Math" panose="02040503050406030204" pitchFamily="18" charset="0"/>
                              <a:ea typeface="Cambria Math"/>
                            </a:rPr>
                          </m:ctrlPr>
                        </m:fPr>
                        <m:num>
                          <m:r>
                            <a:rPr lang="en-US" sz="1200" b="0" i="1" smtClean="0">
                              <a:solidFill>
                                <a:srgbClr val="FF0000"/>
                              </a:solidFill>
                              <a:latin typeface="Cambria Math"/>
                              <a:ea typeface="Cambria Math"/>
                            </a:rPr>
                            <m:t>4</m:t>
                          </m:r>
                        </m:num>
                        <m:den>
                          <m:r>
                            <a:rPr lang="en-US" sz="1200" b="0" i="1" smtClean="0">
                              <a:solidFill>
                                <a:srgbClr val="FF0000"/>
                              </a:solidFill>
                              <a:latin typeface="Cambria Math"/>
                              <a:ea typeface="Cambria Math"/>
                            </a:rPr>
                            <m:t>5</m:t>
                          </m:r>
                        </m:den>
                      </m:f>
                    </m:oMath>
                  </m:oMathPara>
                </a14:m>
                <a:endParaRPr lang="en-GB" sz="1200" dirty="0">
                  <a:solidFill>
                    <a:srgbClr val="FF0000"/>
                  </a:solidFill>
                </a:endParaRPr>
              </a:p>
            </p:txBody>
          </p:sp>
        </mc:Choice>
        <mc:Fallback xmlns="">
          <p:sp>
            <p:nvSpPr>
              <p:cNvPr id="59" name="TextBox 58"/>
              <p:cNvSpPr txBox="1">
                <a:spLocks noRot="1" noChangeAspect="1" noMove="1" noResize="1" noEditPoints="1" noAdjustHandles="1" noChangeArrowheads="1" noChangeShapeType="1" noTextEdit="1"/>
              </p:cNvSpPr>
              <p:nvPr/>
            </p:nvSpPr>
            <p:spPr>
              <a:xfrm>
                <a:off x="8001000" y="1752600"/>
                <a:ext cx="914400" cy="438582"/>
              </a:xfrm>
              <a:prstGeom prst="rect">
                <a:avLst/>
              </a:prstGeom>
              <a:blipFill rotWithShape="1">
                <a:blip r:embed="rId4"/>
                <a:stretch>
                  <a:fillRect b="-140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5962403" y="0"/>
                <a:ext cx="781817"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𝑣</m:t>
                      </m:r>
                      <m:r>
                        <a:rPr lang="en-US" sz="1400" b="0" i="1" smtClean="0">
                          <a:latin typeface="Cambria Math"/>
                        </a:rPr>
                        <m:t>=</m:t>
                      </m:r>
                      <m:r>
                        <a:rPr lang="en-US" sz="1400" b="0" i="1" smtClean="0">
                          <a:latin typeface="Cambria Math"/>
                        </a:rPr>
                        <m:t>𝑟</m:t>
                      </m:r>
                      <m:r>
                        <m:rPr>
                          <m:sty m:val="p"/>
                        </m:rPr>
                        <a:rPr lang="el-GR" sz="1400" b="0" i="1" smtClean="0">
                          <a:latin typeface="Cambria Math"/>
                        </a:rPr>
                        <m:t>ω</m:t>
                      </m:r>
                    </m:oMath>
                  </m:oMathPara>
                </a14:m>
                <a:endParaRPr lang="en-GB" sz="1400" dirty="0"/>
              </a:p>
            </p:txBody>
          </p:sp>
        </mc:Choice>
        <mc:Fallback xmlns="">
          <p:sp>
            <p:nvSpPr>
              <p:cNvPr id="60" name="TextBox 59"/>
              <p:cNvSpPr txBox="1">
                <a:spLocks noRot="1" noChangeAspect="1" noMove="1" noResize="1" noEditPoints="1" noAdjustHandles="1" noChangeArrowheads="1" noChangeShapeType="1" noTextEdit="1"/>
              </p:cNvSpPr>
              <p:nvPr/>
            </p:nvSpPr>
            <p:spPr>
              <a:xfrm>
                <a:off x="5962403" y="0"/>
                <a:ext cx="781817" cy="307777"/>
              </a:xfrm>
              <a:prstGeom prst="rect">
                <a:avLst/>
              </a:prstGeom>
              <a:blipFill rotWithShape="1">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4878780" y="0"/>
                <a:ext cx="1087670" cy="44300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1200" i="1" smtClean="0">
                          <a:latin typeface="Cambria Math"/>
                        </a:rPr>
                        <m:t>ω</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𝑟𝑎𝑑𝑖𝑎𝑛𝑠</m:t>
                          </m:r>
                        </m:num>
                        <m:den>
                          <m:r>
                            <a:rPr lang="en-US" sz="1200" b="0" i="1" smtClean="0">
                              <a:latin typeface="Cambria Math"/>
                            </a:rPr>
                            <m:t>𝑠𝑒𝑐𝑜𝑛𝑑𝑠</m:t>
                          </m:r>
                        </m:den>
                      </m:f>
                    </m:oMath>
                  </m:oMathPara>
                </a14:m>
                <a:endParaRPr lang="en-GB" sz="1200" dirty="0"/>
              </a:p>
            </p:txBody>
          </p:sp>
        </mc:Choice>
        <mc:Fallback xmlns="">
          <p:sp>
            <p:nvSpPr>
              <p:cNvPr id="61" name="TextBox 60"/>
              <p:cNvSpPr txBox="1">
                <a:spLocks noRot="1" noChangeAspect="1" noMove="1" noResize="1" noEditPoints="1" noAdjustHandles="1" noChangeArrowheads="1" noChangeShapeType="1" noTextEdit="1"/>
              </p:cNvSpPr>
              <p:nvPr/>
            </p:nvSpPr>
            <p:spPr>
              <a:xfrm>
                <a:off x="4878780" y="0"/>
                <a:ext cx="1087670" cy="443006"/>
              </a:xfrm>
              <a:prstGeom prst="rect">
                <a:avLst/>
              </a:prstGeom>
              <a:blipFill rotWithShape="1">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6741226" y="0"/>
                <a:ext cx="79451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𝑣</m:t>
                      </m:r>
                      <m:r>
                        <a:rPr lang="en-US" sz="1400" b="0" i="1" smtClean="0">
                          <a:latin typeface="Cambria Math"/>
                          <a:ea typeface="Cambria Math"/>
                        </a:rPr>
                        <m:t>𝜔</m:t>
                      </m:r>
                    </m:oMath>
                  </m:oMathPara>
                </a14:m>
                <a:endParaRPr lang="en-GB" sz="1400" dirty="0"/>
              </a:p>
            </p:txBody>
          </p:sp>
        </mc:Choice>
        <mc:Fallback xmlns="">
          <p:sp>
            <p:nvSpPr>
              <p:cNvPr id="62" name="TextBox 61"/>
              <p:cNvSpPr txBox="1">
                <a:spLocks noRot="1" noChangeAspect="1" noMove="1" noResize="1" noEditPoints="1" noAdjustHandles="1" noChangeArrowheads="1" noChangeShapeType="1" noTextEdit="1"/>
              </p:cNvSpPr>
              <p:nvPr/>
            </p:nvSpPr>
            <p:spPr>
              <a:xfrm>
                <a:off x="6741226" y="0"/>
                <a:ext cx="794513" cy="307777"/>
              </a:xfrm>
              <a:prstGeom prst="rect">
                <a:avLst/>
              </a:prstGeom>
              <a:blipFill rotWithShape="1">
                <a:blip r:embed="rId7"/>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7543800" y="0"/>
                <a:ext cx="86844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𝑟</m:t>
                      </m:r>
                      <m:sSup>
                        <m:sSupPr>
                          <m:ctrlPr>
                            <a:rPr lang="en-US" sz="1400" b="0" i="1" smtClean="0">
                              <a:latin typeface="Cambria Math" panose="02040503050406030204" pitchFamily="18" charset="0"/>
                            </a:rPr>
                          </m:ctrlPr>
                        </m:sSupPr>
                        <m:e>
                          <m:r>
                            <a:rPr lang="en-US" sz="1400" b="0" i="1" smtClean="0">
                              <a:latin typeface="Cambria Math"/>
                              <a:ea typeface="Cambria Math"/>
                            </a:rPr>
                            <m:t>𝜔</m:t>
                          </m:r>
                        </m:e>
                        <m:sup>
                          <m:r>
                            <a:rPr lang="en-US" sz="1400" b="0" i="1" smtClean="0">
                              <a:latin typeface="Cambria Math"/>
                            </a:rPr>
                            <m:t>2</m:t>
                          </m:r>
                        </m:sup>
                      </m:sSup>
                    </m:oMath>
                  </m:oMathPara>
                </a14:m>
                <a:endParaRPr lang="en-GB" sz="1400" dirty="0"/>
              </a:p>
            </p:txBody>
          </p:sp>
        </mc:Choice>
        <mc:Fallback xmlns="">
          <p:sp>
            <p:nvSpPr>
              <p:cNvPr id="63" name="TextBox 62"/>
              <p:cNvSpPr txBox="1">
                <a:spLocks noRot="1" noChangeAspect="1" noMove="1" noResize="1" noEditPoints="1" noAdjustHandles="1" noChangeArrowheads="1" noChangeShapeType="1" noTextEdit="1"/>
              </p:cNvSpPr>
              <p:nvPr/>
            </p:nvSpPr>
            <p:spPr>
              <a:xfrm>
                <a:off x="7543800" y="0"/>
                <a:ext cx="868443" cy="307777"/>
              </a:xfrm>
              <a:prstGeom prst="rect">
                <a:avLst/>
              </a:prstGeom>
              <a:blipFill rotWithShape="1">
                <a:blip r:embed="rId8"/>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a:xfrm>
                <a:off x="8390012" y="0"/>
                <a:ext cx="753988" cy="52315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a:rPr>
                                <m:t>𝑣</m:t>
                              </m:r>
                            </m:e>
                            <m:sup>
                              <m:r>
                                <a:rPr lang="en-US" sz="1400" b="0" i="1" smtClean="0">
                                  <a:latin typeface="Cambria Math"/>
                                </a:rPr>
                                <m:t>2</m:t>
                              </m:r>
                            </m:sup>
                          </m:sSup>
                        </m:num>
                        <m:den>
                          <m:r>
                            <a:rPr lang="en-US" sz="1400" b="0" i="1" smtClean="0">
                              <a:latin typeface="Cambria Math"/>
                            </a:rPr>
                            <m:t>𝑟</m:t>
                          </m:r>
                        </m:den>
                      </m:f>
                    </m:oMath>
                  </m:oMathPara>
                </a14:m>
                <a:endParaRPr lang="en-GB" sz="1400" dirty="0"/>
              </a:p>
            </p:txBody>
          </p:sp>
        </mc:Choice>
        <mc:Fallback xmlns="">
          <p:sp>
            <p:nvSpPr>
              <p:cNvPr id="64" name="TextBox 63"/>
              <p:cNvSpPr txBox="1">
                <a:spLocks noRot="1" noChangeAspect="1" noMove="1" noResize="1" noEditPoints="1" noAdjustHandles="1" noChangeArrowheads="1" noChangeShapeType="1" noTextEdit="1"/>
              </p:cNvSpPr>
              <p:nvPr/>
            </p:nvSpPr>
            <p:spPr>
              <a:xfrm>
                <a:off x="8390012" y="0"/>
                <a:ext cx="753988" cy="523157"/>
              </a:xfrm>
              <a:prstGeom prst="rect">
                <a:avLst/>
              </a:prstGeom>
              <a:blipFill rotWithShape="1">
                <a:blip r:embed="rId9"/>
                <a:stretch>
                  <a:fillRect/>
                </a:stretch>
              </a:blipFill>
              <a:ln w="25400">
                <a:solidFill>
                  <a:schemeClr val="tx1"/>
                </a:solidFill>
              </a:ln>
            </p:spPr>
            <p:txBody>
              <a:bodyPr/>
              <a:lstStyle/>
              <a:p>
                <a:r>
                  <a:rPr lang="en-GB">
                    <a:noFill/>
                  </a:rPr>
                  <a:t> </a:t>
                </a:r>
              </a:p>
            </p:txBody>
          </p:sp>
        </mc:Fallback>
      </mc:AlternateContent>
      <p:cxnSp>
        <p:nvCxnSpPr>
          <p:cNvPr id="10" name="Straight Arrow Connector 9"/>
          <p:cNvCxnSpPr/>
          <p:nvPr/>
        </p:nvCxnSpPr>
        <p:spPr>
          <a:xfrm flipH="1">
            <a:off x="6495802" y="2695698"/>
            <a:ext cx="1104406"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V="1">
            <a:off x="6519553" y="2137558"/>
            <a:ext cx="0" cy="546266"/>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7527966" y="2624447"/>
            <a:ext cx="129639" cy="14448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TextBox 65"/>
          <p:cNvSpPr txBox="1"/>
          <p:nvPr/>
        </p:nvSpPr>
        <p:spPr>
          <a:xfrm>
            <a:off x="6681850" y="2710543"/>
            <a:ext cx="691215" cy="307777"/>
          </a:xfrm>
          <a:prstGeom prst="rect">
            <a:avLst/>
          </a:prstGeom>
          <a:noFill/>
        </p:spPr>
        <p:txBody>
          <a:bodyPr wrap="none" rtlCol="0">
            <a:spAutoFit/>
          </a:bodyPr>
          <a:lstStyle/>
          <a:p>
            <a:r>
              <a:rPr lang="en-US" sz="1400" dirty="0" err="1" smtClean="0">
                <a:latin typeface="Comic Sans MS" panose="030F0702030302020204" pitchFamily="66" charset="0"/>
              </a:rPr>
              <a:t>Tcos</a:t>
            </a:r>
            <a:r>
              <a:rPr lang="el-GR" sz="1400" dirty="0" smtClean="0">
                <a:latin typeface="Comic Sans MS" panose="030F0702030302020204" pitchFamily="66" charset="0"/>
              </a:rPr>
              <a:t>θ</a:t>
            </a:r>
            <a:endParaRPr lang="en-GB" sz="1400" dirty="0">
              <a:latin typeface="Comic Sans MS" panose="030F0702030302020204" pitchFamily="66" charset="0"/>
            </a:endParaRPr>
          </a:p>
        </p:txBody>
      </p:sp>
      <p:sp>
        <p:nvSpPr>
          <p:cNvPr id="67" name="TextBox 66"/>
          <p:cNvSpPr txBox="1"/>
          <p:nvPr/>
        </p:nvSpPr>
        <p:spPr>
          <a:xfrm>
            <a:off x="5919850" y="2257301"/>
            <a:ext cx="647934" cy="307777"/>
          </a:xfrm>
          <a:prstGeom prst="rect">
            <a:avLst/>
          </a:prstGeom>
          <a:noFill/>
        </p:spPr>
        <p:txBody>
          <a:bodyPr wrap="none" rtlCol="0">
            <a:spAutoFit/>
          </a:bodyPr>
          <a:lstStyle/>
          <a:p>
            <a:r>
              <a:rPr lang="en-US" sz="1400" dirty="0" err="1" smtClean="0">
                <a:latin typeface="Comic Sans MS" panose="030F0702030302020204" pitchFamily="66" charset="0"/>
              </a:rPr>
              <a:t>Tsin</a:t>
            </a:r>
            <a:r>
              <a:rPr lang="el-GR" sz="1400" dirty="0" smtClean="0">
                <a:latin typeface="Comic Sans MS" panose="030F0702030302020204" pitchFamily="66" charset="0"/>
              </a:rPr>
              <a:t>θ</a:t>
            </a: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8" name="TextBox 27"/>
              <p:cNvSpPr txBox="1"/>
              <p:nvPr/>
            </p:nvSpPr>
            <p:spPr>
              <a:xfrm>
                <a:off x="5486400" y="3886200"/>
                <a:ext cx="82958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𝐹</m:t>
                      </m:r>
                      <m:r>
                        <a:rPr lang="en-US" sz="1400" b="0" i="1" smtClean="0">
                          <a:latin typeface="Cambria Math"/>
                        </a:rPr>
                        <m:t>=</m:t>
                      </m:r>
                      <m:r>
                        <a:rPr lang="en-US" sz="1400" b="0" i="1" smtClean="0">
                          <a:latin typeface="Cambria Math"/>
                        </a:rPr>
                        <m:t>𝑚𝑎</m:t>
                      </m:r>
                    </m:oMath>
                  </m:oMathPara>
                </a14:m>
                <a:endParaRPr lang="en-GB" sz="1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5486400" y="3886200"/>
                <a:ext cx="829586" cy="307777"/>
              </a:xfrm>
              <a:prstGeom prst="rect">
                <a:avLst/>
              </a:prstGeom>
              <a:blipFill rotWithShape="1">
                <a:blip r:embed="rId10"/>
                <a:stretch>
                  <a:fillRect/>
                </a:stretch>
              </a:blipFill>
            </p:spPr>
            <p:txBody>
              <a:bodyPr/>
              <a:lstStyle/>
              <a:p>
                <a:r>
                  <a:rPr lang="en-GB">
                    <a:noFill/>
                  </a:rPr>
                  <a:t> </a:t>
                </a:r>
              </a:p>
            </p:txBody>
          </p:sp>
        </mc:Fallback>
      </mc:AlternateContent>
      <p:sp>
        <p:nvSpPr>
          <p:cNvPr id="29" name="TextBox 28"/>
          <p:cNvSpPr txBox="1"/>
          <p:nvPr/>
        </p:nvSpPr>
        <p:spPr>
          <a:xfrm>
            <a:off x="5334000" y="3352800"/>
            <a:ext cx="1818126" cy="307777"/>
          </a:xfrm>
          <a:prstGeom prst="rect">
            <a:avLst/>
          </a:prstGeom>
          <a:noFill/>
        </p:spPr>
        <p:txBody>
          <a:bodyPr wrap="none" rtlCol="0">
            <a:spAutoFit/>
          </a:bodyPr>
          <a:lstStyle/>
          <a:p>
            <a:r>
              <a:rPr lang="en-US" sz="1400" u="sng" dirty="0" smtClean="0">
                <a:latin typeface="Comic Sans MS" panose="030F0702030302020204" pitchFamily="66" charset="0"/>
              </a:rPr>
              <a:t>Resolving Vertically</a:t>
            </a:r>
            <a:endParaRPr lang="en-GB" sz="1400" u="sng"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8" name="TextBox 67"/>
              <p:cNvSpPr txBox="1"/>
              <p:nvPr/>
            </p:nvSpPr>
            <p:spPr>
              <a:xfrm>
                <a:off x="4724400" y="4419600"/>
                <a:ext cx="1441741"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𝑇𝑠𝑖𝑛</m:t>
                      </m:r>
                      <m:r>
                        <a:rPr lang="en-US" sz="1400" b="0" i="1" smtClean="0">
                          <a:latin typeface="Cambria Math"/>
                          <a:ea typeface="Cambria Math"/>
                        </a:rPr>
                        <m:t>𝜃</m:t>
                      </m:r>
                      <m:r>
                        <a:rPr lang="en-US" sz="1400" b="0" i="1" smtClean="0">
                          <a:latin typeface="Cambria Math"/>
                          <a:ea typeface="Cambria Math"/>
                        </a:rPr>
                        <m:t>−2</m:t>
                      </m:r>
                      <m:r>
                        <a:rPr lang="en-US" sz="1400" b="0" i="1" smtClean="0">
                          <a:latin typeface="Cambria Math"/>
                          <a:ea typeface="Cambria Math"/>
                        </a:rPr>
                        <m:t>𝑔</m:t>
                      </m:r>
                      <m:r>
                        <a:rPr lang="en-US" sz="1400" b="0" i="1" smtClean="0">
                          <a:latin typeface="Cambria Math"/>
                        </a:rPr>
                        <m:t>=0</m:t>
                      </m:r>
                    </m:oMath>
                  </m:oMathPara>
                </a14:m>
                <a:endParaRPr lang="en-GB" sz="1400" dirty="0"/>
              </a:p>
            </p:txBody>
          </p:sp>
        </mc:Choice>
        <mc:Fallback xmlns="">
          <p:sp>
            <p:nvSpPr>
              <p:cNvPr id="68" name="TextBox 67"/>
              <p:cNvSpPr txBox="1">
                <a:spLocks noRot="1" noChangeAspect="1" noMove="1" noResize="1" noEditPoints="1" noAdjustHandles="1" noChangeArrowheads="1" noChangeShapeType="1" noTextEdit="1"/>
              </p:cNvSpPr>
              <p:nvPr/>
            </p:nvSpPr>
            <p:spPr>
              <a:xfrm>
                <a:off x="4724400" y="4419600"/>
                <a:ext cx="1441741" cy="307777"/>
              </a:xfrm>
              <a:prstGeom prst="rect">
                <a:avLst/>
              </a:prstGeom>
              <a:blipFill rotWithShape="1">
                <a:blip r:embed="rId11"/>
                <a:stretch>
                  <a:fillRect b="-6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9" name="TextBox 68"/>
              <p:cNvSpPr txBox="1"/>
              <p:nvPr/>
            </p:nvSpPr>
            <p:spPr>
              <a:xfrm>
                <a:off x="5105400" y="4953000"/>
                <a:ext cx="120413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𝑇𝑠𝑖𝑛</m:t>
                      </m:r>
                      <m:r>
                        <a:rPr lang="en-US" sz="1400" b="0" i="1" smtClean="0">
                          <a:latin typeface="Cambria Math"/>
                          <a:ea typeface="Cambria Math"/>
                        </a:rPr>
                        <m:t>𝜃</m:t>
                      </m:r>
                      <m:r>
                        <a:rPr lang="en-US" sz="1400" b="0" i="1" smtClean="0">
                          <a:latin typeface="Cambria Math"/>
                          <a:ea typeface="Cambria Math"/>
                        </a:rPr>
                        <m:t>=2</m:t>
                      </m:r>
                      <m:r>
                        <a:rPr lang="en-US" sz="1400" b="0" i="1" smtClean="0">
                          <a:latin typeface="Cambria Math"/>
                          <a:ea typeface="Cambria Math"/>
                        </a:rPr>
                        <m:t>𝑔</m:t>
                      </m:r>
                    </m:oMath>
                  </m:oMathPara>
                </a14:m>
                <a:endParaRPr lang="en-GB" sz="1400" dirty="0"/>
              </a:p>
            </p:txBody>
          </p:sp>
        </mc:Choice>
        <mc:Fallback xmlns="">
          <p:sp>
            <p:nvSpPr>
              <p:cNvPr id="69" name="TextBox 68"/>
              <p:cNvSpPr txBox="1">
                <a:spLocks noRot="1" noChangeAspect="1" noMove="1" noResize="1" noEditPoints="1" noAdjustHandles="1" noChangeArrowheads="1" noChangeShapeType="1" noTextEdit="1"/>
              </p:cNvSpPr>
              <p:nvPr/>
            </p:nvSpPr>
            <p:spPr>
              <a:xfrm>
                <a:off x="5105400" y="4953000"/>
                <a:ext cx="1204137" cy="307777"/>
              </a:xfrm>
              <a:prstGeom prst="rect">
                <a:avLst/>
              </a:prstGeom>
              <a:blipFill rotWithShape="1">
                <a:blip r:embed="rId12"/>
                <a:stretch>
                  <a:fillRect b="-4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0" name="TextBox 69"/>
              <p:cNvSpPr txBox="1"/>
              <p:nvPr/>
            </p:nvSpPr>
            <p:spPr>
              <a:xfrm>
                <a:off x="5181600" y="5410200"/>
                <a:ext cx="1280337" cy="5142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ea typeface="Cambria Math"/>
                            </a:rPr>
                          </m:ctrlPr>
                        </m:fPr>
                        <m:num>
                          <m:r>
                            <a:rPr lang="en-US" sz="1400" b="0" i="1" smtClean="0">
                              <a:latin typeface="Cambria Math"/>
                              <a:ea typeface="Cambria Math"/>
                            </a:rPr>
                            <m:t>3</m:t>
                          </m:r>
                        </m:num>
                        <m:den>
                          <m:r>
                            <a:rPr lang="en-US" sz="1400" b="0" i="1" smtClean="0">
                              <a:latin typeface="Cambria Math"/>
                              <a:ea typeface="Cambria Math"/>
                            </a:rPr>
                            <m:t>5</m:t>
                          </m:r>
                        </m:den>
                      </m:f>
                      <m:r>
                        <a:rPr lang="en-US" sz="1400" b="0" i="1" smtClean="0">
                          <a:latin typeface="Cambria Math"/>
                          <a:ea typeface="Cambria Math"/>
                        </a:rPr>
                        <m:t>𝑇</m:t>
                      </m:r>
                      <m:r>
                        <a:rPr lang="en-US" sz="1400" b="0" i="1" smtClean="0">
                          <a:latin typeface="Cambria Math"/>
                          <a:ea typeface="Cambria Math"/>
                        </a:rPr>
                        <m:t>=2</m:t>
                      </m:r>
                      <m:r>
                        <a:rPr lang="en-US" sz="1400" b="0" i="1" smtClean="0">
                          <a:latin typeface="Cambria Math"/>
                          <a:ea typeface="Cambria Math"/>
                        </a:rPr>
                        <m:t>𝑔</m:t>
                      </m:r>
                    </m:oMath>
                  </m:oMathPara>
                </a14:m>
                <a:endParaRPr lang="en-GB" sz="1400" dirty="0"/>
              </a:p>
            </p:txBody>
          </p:sp>
        </mc:Choice>
        <mc:Fallback xmlns="">
          <p:sp>
            <p:nvSpPr>
              <p:cNvPr id="70" name="TextBox 69"/>
              <p:cNvSpPr txBox="1">
                <a:spLocks noRot="1" noChangeAspect="1" noMove="1" noResize="1" noEditPoints="1" noAdjustHandles="1" noChangeArrowheads="1" noChangeShapeType="1" noTextEdit="1"/>
              </p:cNvSpPr>
              <p:nvPr/>
            </p:nvSpPr>
            <p:spPr>
              <a:xfrm>
                <a:off x="5181600" y="5410200"/>
                <a:ext cx="1280337" cy="514243"/>
              </a:xfrm>
              <a:prstGeom prst="rect">
                <a:avLst/>
              </a:prstGeom>
              <a:blipFill rotWithShape="1">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1" name="TextBox 70"/>
              <p:cNvSpPr txBox="1"/>
              <p:nvPr/>
            </p:nvSpPr>
            <p:spPr>
              <a:xfrm>
                <a:off x="5422076" y="6096000"/>
                <a:ext cx="120413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ea typeface="Cambria Math"/>
                        </a:rPr>
                        <m:t>𝑇</m:t>
                      </m:r>
                      <m:r>
                        <a:rPr lang="en-US" sz="1400" b="0" i="1" smtClean="0">
                          <a:latin typeface="Cambria Math"/>
                          <a:ea typeface="Cambria Math"/>
                        </a:rPr>
                        <m:t>=32.7</m:t>
                      </m:r>
                      <m:r>
                        <a:rPr lang="en-US" sz="1400" b="0" i="1" smtClean="0">
                          <a:latin typeface="Cambria Math"/>
                          <a:ea typeface="Cambria Math"/>
                        </a:rPr>
                        <m:t>𝑁</m:t>
                      </m:r>
                    </m:oMath>
                  </m:oMathPara>
                </a14:m>
                <a:endParaRPr lang="en-GB" sz="1400" dirty="0"/>
              </a:p>
            </p:txBody>
          </p:sp>
        </mc:Choice>
        <mc:Fallback xmlns="">
          <p:sp>
            <p:nvSpPr>
              <p:cNvPr id="71" name="TextBox 70"/>
              <p:cNvSpPr txBox="1">
                <a:spLocks noRot="1" noChangeAspect="1" noMove="1" noResize="1" noEditPoints="1" noAdjustHandles="1" noChangeArrowheads="1" noChangeShapeType="1" noTextEdit="1"/>
              </p:cNvSpPr>
              <p:nvPr/>
            </p:nvSpPr>
            <p:spPr>
              <a:xfrm>
                <a:off x="5422076" y="6096000"/>
                <a:ext cx="1204137" cy="307777"/>
              </a:xfrm>
              <a:prstGeom prst="rect">
                <a:avLst/>
              </a:prstGeom>
              <a:blipFill rotWithShape="1">
                <a:blip r:embed="rId14"/>
                <a:stretch>
                  <a:fillRect/>
                </a:stretch>
              </a:blipFill>
            </p:spPr>
            <p:txBody>
              <a:bodyPr/>
              <a:lstStyle/>
              <a:p>
                <a:r>
                  <a:rPr lang="en-GB">
                    <a:noFill/>
                  </a:rPr>
                  <a:t> </a:t>
                </a:r>
              </a:p>
            </p:txBody>
          </p:sp>
        </mc:Fallback>
      </mc:AlternateContent>
      <p:sp>
        <p:nvSpPr>
          <p:cNvPr id="72" name="Arc 71"/>
          <p:cNvSpPr/>
          <p:nvPr/>
        </p:nvSpPr>
        <p:spPr>
          <a:xfrm>
            <a:off x="6172200" y="4038600"/>
            <a:ext cx="457200" cy="533400"/>
          </a:xfrm>
          <a:prstGeom prst="arc">
            <a:avLst>
              <a:gd name="adj1" fmla="val 16200000"/>
              <a:gd name="adj2" fmla="val 5501081"/>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3" name="TextBox 72"/>
          <p:cNvSpPr txBox="1"/>
          <p:nvPr/>
        </p:nvSpPr>
        <p:spPr>
          <a:xfrm>
            <a:off x="6553200" y="4114800"/>
            <a:ext cx="1258785" cy="276999"/>
          </a:xfrm>
          <a:prstGeom prst="rect">
            <a:avLst/>
          </a:prstGeom>
          <a:noFill/>
        </p:spPr>
        <p:txBody>
          <a:bodyPr wrap="square" rtlCol="0">
            <a:spAutoFit/>
          </a:bodyPr>
          <a:lstStyle/>
          <a:p>
            <a:pPr algn="ctr"/>
            <a:r>
              <a:rPr lang="en-US" sz="1200" dirty="0" smtClean="0">
                <a:solidFill>
                  <a:srgbClr val="0000FF"/>
                </a:solidFill>
                <a:latin typeface="Comic Sans MS" panose="030F0702030302020204" pitchFamily="66" charset="0"/>
              </a:rPr>
              <a:t>Sub in values</a:t>
            </a:r>
            <a:endParaRPr lang="en-GB" sz="1200" baseline="30000" dirty="0">
              <a:solidFill>
                <a:srgbClr val="0000FF"/>
              </a:solidFill>
              <a:latin typeface="Comic Sans MS" panose="030F0702030302020204" pitchFamily="66" charset="0"/>
            </a:endParaRPr>
          </a:p>
        </p:txBody>
      </p:sp>
      <p:sp>
        <p:nvSpPr>
          <p:cNvPr id="74" name="Arc 73"/>
          <p:cNvSpPr/>
          <p:nvPr/>
        </p:nvSpPr>
        <p:spPr>
          <a:xfrm>
            <a:off x="6096000" y="4572000"/>
            <a:ext cx="457200" cy="533400"/>
          </a:xfrm>
          <a:prstGeom prst="arc">
            <a:avLst>
              <a:gd name="adj1" fmla="val 16200000"/>
              <a:gd name="adj2" fmla="val 5501081"/>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5" name="Arc 74"/>
          <p:cNvSpPr/>
          <p:nvPr/>
        </p:nvSpPr>
        <p:spPr>
          <a:xfrm>
            <a:off x="6096000" y="5105400"/>
            <a:ext cx="457200" cy="609600"/>
          </a:xfrm>
          <a:prstGeom prst="arc">
            <a:avLst>
              <a:gd name="adj1" fmla="val 16200000"/>
              <a:gd name="adj2" fmla="val 5501081"/>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6" name="Arc 75"/>
          <p:cNvSpPr/>
          <p:nvPr/>
        </p:nvSpPr>
        <p:spPr>
          <a:xfrm>
            <a:off x="6324600" y="5715000"/>
            <a:ext cx="457200" cy="533400"/>
          </a:xfrm>
          <a:prstGeom prst="arc">
            <a:avLst>
              <a:gd name="adj1" fmla="val 16200000"/>
              <a:gd name="adj2" fmla="val 5501081"/>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7" name="TextBox 76"/>
          <p:cNvSpPr txBox="1"/>
          <p:nvPr/>
        </p:nvSpPr>
        <p:spPr>
          <a:xfrm>
            <a:off x="6477000" y="4724400"/>
            <a:ext cx="838200" cy="276999"/>
          </a:xfrm>
          <a:prstGeom prst="rect">
            <a:avLst/>
          </a:prstGeom>
          <a:noFill/>
        </p:spPr>
        <p:txBody>
          <a:bodyPr wrap="square" rtlCol="0">
            <a:spAutoFit/>
          </a:bodyPr>
          <a:lstStyle/>
          <a:p>
            <a:pPr algn="ctr"/>
            <a:r>
              <a:rPr lang="en-US" sz="1200" dirty="0" smtClean="0">
                <a:solidFill>
                  <a:srgbClr val="0000FF"/>
                </a:solidFill>
                <a:latin typeface="Comic Sans MS" panose="030F0702030302020204" pitchFamily="66" charset="0"/>
              </a:rPr>
              <a:t>Add 2g</a:t>
            </a:r>
            <a:endParaRPr lang="en-GB" sz="1200" baseline="30000" dirty="0">
              <a:solidFill>
                <a:srgbClr val="0000FF"/>
              </a:solidFill>
              <a:latin typeface="Comic Sans MS" panose="030F0702030302020204" pitchFamily="66" charset="0"/>
            </a:endParaRPr>
          </a:p>
        </p:txBody>
      </p:sp>
      <p:sp>
        <p:nvSpPr>
          <p:cNvPr id="78" name="TextBox 77"/>
          <p:cNvSpPr txBox="1"/>
          <p:nvPr/>
        </p:nvSpPr>
        <p:spPr>
          <a:xfrm>
            <a:off x="6553200" y="5257800"/>
            <a:ext cx="990600" cy="276999"/>
          </a:xfrm>
          <a:prstGeom prst="rect">
            <a:avLst/>
          </a:prstGeom>
          <a:noFill/>
        </p:spPr>
        <p:txBody>
          <a:bodyPr wrap="square" rtlCol="0">
            <a:spAutoFit/>
          </a:bodyPr>
          <a:lstStyle/>
          <a:p>
            <a:pPr algn="ctr"/>
            <a:r>
              <a:rPr lang="en-US" sz="1200" dirty="0" smtClean="0">
                <a:solidFill>
                  <a:srgbClr val="0000FF"/>
                </a:solidFill>
                <a:latin typeface="Comic Sans MS" panose="030F0702030302020204" pitchFamily="66" charset="0"/>
              </a:rPr>
              <a:t>Sin</a:t>
            </a:r>
            <a:r>
              <a:rPr lang="el-GR" sz="1200" dirty="0" smtClean="0">
                <a:solidFill>
                  <a:srgbClr val="0000FF"/>
                </a:solidFill>
                <a:latin typeface="Comic Sans MS" panose="030F0702030302020204" pitchFamily="66" charset="0"/>
              </a:rPr>
              <a:t>θ</a:t>
            </a:r>
            <a:r>
              <a:rPr lang="en-US" sz="1200" dirty="0">
                <a:solidFill>
                  <a:srgbClr val="0000FF"/>
                </a:solidFill>
                <a:latin typeface="Comic Sans MS" panose="030F0702030302020204" pitchFamily="66" charset="0"/>
              </a:rPr>
              <a:t> </a:t>
            </a:r>
            <a:r>
              <a:rPr lang="en-US" sz="1200" dirty="0" smtClean="0">
                <a:solidFill>
                  <a:srgbClr val="0000FF"/>
                </a:solidFill>
                <a:latin typeface="Comic Sans MS" panose="030F0702030302020204" pitchFamily="66" charset="0"/>
              </a:rPr>
              <a:t>= </a:t>
            </a:r>
            <a:r>
              <a:rPr lang="en-US" sz="1200" baseline="30000" dirty="0" smtClean="0">
                <a:solidFill>
                  <a:srgbClr val="0000FF"/>
                </a:solidFill>
                <a:latin typeface="Comic Sans MS" panose="030F0702030302020204" pitchFamily="66" charset="0"/>
              </a:rPr>
              <a:t>3</a:t>
            </a:r>
            <a:r>
              <a:rPr lang="en-US" sz="1200" dirty="0" smtClean="0">
                <a:solidFill>
                  <a:srgbClr val="0000FF"/>
                </a:solidFill>
                <a:latin typeface="Comic Sans MS" panose="030F0702030302020204" pitchFamily="66" charset="0"/>
              </a:rPr>
              <a:t>/</a:t>
            </a:r>
            <a:r>
              <a:rPr lang="en-US" sz="1200" baseline="-25000" dirty="0" smtClean="0">
                <a:solidFill>
                  <a:srgbClr val="0000FF"/>
                </a:solidFill>
                <a:latin typeface="Comic Sans MS" panose="030F0702030302020204" pitchFamily="66" charset="0"/>
              </a:rPr>
              <a:t>5</a:t>
            </a:r>
            <a:endParaRPr lang="en-GB" sz="1200" baseline="-25000" dirty="0">
              <a:solidFill>
                <a:srgbClr val="0000FF"/>
              </a:solidFill>
              <a:latin typeface="Comic Sans MS" panose="030F0702030302020204" pitchFamily="66" charset="0"/>
            </a:endParaRPr>
          </a:p>
        </p:txBody>
      </p:sp>
      <p:sp>
        <p:nvSpPr>
          <p:cNvPr id="79" name="TextBox 78"/>
          <p:cNvSpPr txBox="1"/>
          <p:nvPr/>
        </p:nvSpPr>
        <p:spPr>
          <a:xfrm>
            <a:off x="6705600" y="5867400"/>
            <a:ext cx="990600" cy="276999"/>
          </a:xfrm>
          <a:prstGeom prst="rect">
            <a:avLst/>
          </a:prstGeom>
          <a:noFill/>
        </p:spPr>
        <p:txBody>
          <a:bodyPr wrap="square" rtlCol="0">
            <a:spAutoFit/>
          </a:bodyPr>
          <a:lstStyle/>
          <a:p>
            <a:pPr algn="ctr"/>
            <a:r>
              <a:rPr lang="en-US" sz="1200" dirty="0" smtClean="0">
                <a:solidFill>
                  <a:srgbClr val="0000FF"/>
                </a:solidFill>
                <a:latin typeface="Comic Sans MS" panose="030F0702030302020204" pitchFamily="66" charset="0"/>
              </a:rPr>
              <a:t>Calculate</a:t>
            </a:r>
            <a:endParaRPr lang="en-GB" sz="1200" baseline="-25000" dirty="0">
              <a:solidFill>
                <a:srgbClr val="0000FF"/>
              </a:solidFill>
              <a:latin typeface="Comic Sans MS" panose="030F0702030302020204" pitchFamily="66" charset="0"/>
            </a:endParaRPr>
          </a:p>
        </p:txBody>
      </p:sp>
      <p:grpSp>
        <p:nvGrpSpPr>
          <p:cNvPr id="80" name="Group 79"/>
          <p:cNvGrpSpPr/>
          <p:nvPr/>
        </p:nvGrpSpPr>
        <p:grpSpPr>
          <a:xfrm>
            <a:off x="6400800" y="1143000"/>
            <a:ext cx="533400" cy="381000"/>
            <a:chOff x="3962400" y="2438400"/>
            <a:chExt cx="533400" cy="381000"/>
          </a:xfrm>
        </p:grpSpPr>
        <p:grpSp>
          <p:nvGrpSpPr>
            <p:cNvPr id="81" name="Group 80"/>
            <p:cNvGrpSpPr/>
            <p:nvPr/>
          </p:nvGrpSpPr>
          <p:grpSpPr>
            <a:xfrm>
              <a:off x="3962400" y="2819400"/>
              <a:ext cx="533400" cy="0"/>
              <a:chOff x="3962400" y="2819400"/>
              <a:chExt cx="533400" cy="0"/>
            </a:xfrm>
          </p:grpSpPr>
          <p:cxnSp>
            <p:nvCxnSpPr>
              <p:cNvPr id="83" name="Straight Arrow Connector 82"/>
              <p:cNvCxnSpPr/>
              <p:nvPr/>
            </p:nvCxnSpPr>
            <p:spPr>
              <a:xfrm flipH="1">
                <a:off x="4114800" y="2819400"/>
                <a:ext cx="381000" cy="0"/>
              </a:xfrm>
              <a:prstGeom prst="straightConnector1">
                <a:avLst/>
              </a:prstGeom>
              <a:ln w="381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flipH="1">
                <a:off x="3962400" y="2819400"/>
                <a:ext cx="533400" cy="0"/>
              </a:xfrm>
              <a:prstGeom prst="straightConnector1">
                <a:avLst/>
              </a:prstGeom>
              <a:ln w="381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grpSp>
        <p:sp>
          <p:nvSpPr>
            <p:cNvPr id="82" name="TextBox 81"/>
            <p:cNvSpPr txBox="1"/>
            <p:nvPr/>
          </p:nvSpPr>
          <p:spPr>
            <a:xfrm>
              <a:off x="4114800" y="2438400"/>
              <a:ext cx="276038" cy="307777"/>
            </a:xfrm>
            <a:prstGeom prst="rect">
              <a:avLst/>
            </a:prstGeom>
            <a:noFill/>
          </p:spPr>
          <p:txBody>
            <a:bodyPr wrap="none" rtlCol="0">
              <a:spAutoFit/>
            </a:bodyPr>
            <a:lstStyle/>
            <a:p>
              <a:r>
                <a:rPr lang="en-US" sz="1400" dirty="0" smtClean="0">
                  <a:latin typeface="Comic Sans MS" panose="030F0702030302020204" pitchFamily="66" charset="0"/>
                </a:rPr>
                <a:t>a</a:t>
              </a:r>
              <a:endParaRPr lang="en-GB" sz="1400" dirty="0">
                <a:latin typeface="Comic Sans MS" panose="030F0702030302020204" pitchFamily="66" charset="0"/>
              </a:endParaRPr>
            </a:p>
          </p:txBody>
        </p:sp>
      </p:grpSp>
      <mc:AlternateContent xmlns:mc="http://schemas.openxmlformats.org/markup-compatibility/2006" xmlns:a14="http://schemas.microsoft.com/office/drawing/2010/main">
        <mc:Choice Requires="a14">
          <p:sp>
            <p:nvSpPr>
              <p:cNvPr id="85" name="TextBox 84"/>
              <p:cNvSpPr txBox="1"/>
              <p:nvPr/>
            </p:nvSpPr>
            <p:spPr>
              <a:xfrm>
                <a:off x="3810000" y="1447800"/>
                <a:ext cx="120413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a:ea typeface="Cambria Math"/>
                        </a:rPr>
                        <m:t>𝑇</m:t>
                      </m:r>
                      <m:r>
                        <a:rPr lang="en-US" sz="1400" b="0" i="1" smtClean="0">
                          <a:solidFill>
                            <a:srgbClr val="FF0000"/>
                          </a:solidFill>
                          <a:latin typeface="Cambria Math"/>
                          <a:ea typeface="Cambria Math"/>
                        </a:rPr>
                        <m:t>=32.7</m:t>
                      </m:r>
                      <m:r>
                        <a:rPr lang="en-US" sz="1400" b="0" i="1" smtClean="0">
                          <a:solidFill>
                            <a:srgbClr val="FF0000"/>
                          </a:solidFill>
                          <a:latin typeface="Cambria Math"/>
                          <a:ea typeface="Cambria Math"/>
                        </a:rPr>
                        <m:t>𝑁</m:t>
                      </m:r>
                    </m:oMath>
                  </m:oMathPara>
                </a14:m>
                <a:endParaRPr lang="en-GB" sz="1400" dirty="0">
                  <a:solidFill>
                    <a:srgbClr val="FF0000"/>
                  </a:solidFill>
                </a:endParaRPr>
              </a:p>
            </p:txBody>
          </p:sp>
        </mc:Choice>
        <mc:Fallback xmlns="">
          <p:sp>
            <p:nvSpPr>
              <p:cNvPr id="85" name="TextBox 84"/>
              <p:cNvSpPr txBox="1">
                <a:spLocks noRot="1" noChangeAspect="1" noMove="1" noResize="1" noEditPoints="1" noAdjustHandles="1" noChangeArrowheads="1" noChangeShapeType="1" noTextEdit="1"/>
              </p:cNvSpPr>
              <p:nvPr/>
            </p:nvSpPr>
            <p:spPr>
              <a:xfrm>
                <a:off x="3810000" y="1447800"/>
                <a:ext cx="1204137" cy="307777"/>
              </a:xfrm>
              <a:prstGeom prst="rect">
                <a:avLst/>
              </a:prstGeom>
              <a:blipFill rotWithShape="1">
                <a:blip r:embed="rId15"/>
                <a:stretch>
                  <a:fillRect/>
                </a:stretch>
              </a:blipFill>
            </p:spPr>
            <p:txBody>
              <a:bodyPr/>
              <a:lstStyle/>
              <a:p>
                <a:r>
                  <a:rPr lang="en-GB">
                    <a:noFill/>
                  </a:rPr>
                  <a:t> </a:t>
                </a:r>
              </a:p>
            </p:txBody>
          </p:sp>
        </mc:Fallback>
      </mc:AlternateContent>
      <p:pic>
        <p:nvPicPr>
          <p:cNvPr id="56" name="Picture 2" descr="http://astarmathsandphysics.com/gcse-physics-notes/gcse-physics-notes-motion-in-a-circle-html-m3278a5aa.gif"/>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04181" y="124029"/>
            <a:ext cx="1937270" cy="1039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2928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blinds(horizontal)">
                                      <p:cBhvr>
                                        <p:cTn id="7" dur="500"/>
                                        <p:tgtEl>
                                          <p:spTgt spid="6">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vertical)">
                                      <p:cBhvr>
                                        <p:cTn id="12" dur="500"/>
                                        <p:tgtEl>
                                          <p:spTgt spid="10"/>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blinds(horizontal)">
                                      <p:cBhvr>
                                        <p:cTn id="15" dur="500"/>
                                        <p:tgtEl>
                                          <p:spTgt spid="6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blinds(horizontal)">
                                      <p:cBhvr>
                                        <p:cTn id="20" dur="500"/>
                                        <p:tgtEl>
                                          <p:spTgt spid="65"/>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blinds(horizontal)">
                                      <p:cBhvr>
                                        <p:cTn id="23" dur="500"/>
                                        <p:tgtEl>
                                          <p:spTgt spid="67"/>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blinds(horizontal)">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blinds(horizontal)">
                                      <p:cBhvr>
                                        <p:cTn id="33" dur="500"/>
                                        <p:tgtEl>
                                          <p:spTgt spid="28"/>
                                        </p:tgtEl>
                                      </p:cBhvr>
                                    </p:animEffect>
                                  </p:childTnLst>
                                </p:cTn>
                              </p:par>
                            </p:childTnLst>
                          </p:cTn>
                        </p:par>
                      </p:childTnLst>
                    </p:cTn>
                  </p:par>
                  <p:par>
                    <p:cTn id="34" fill="hold">
                      <p:stCondLst>
                        <p:cond delay="indefinite"/>
                      </p:stCondLst>
                      <p:childTnLst>
                        <p:par>
                          <p:cTn id="35" fill="hold">
                            <p:stCondLst>
                              <p:cond delay="0"/>
                            </p:stCondLst>
                            <p:childTnLst>
                              <p:par>
                                <p:cTn id="36" presetID="7" presetClass="emph" presetSubtype="2" fill="hold" nodeType="clickEffect">
                                  <p:stCondLst>
                                    <p:cond delay="0"/>
                                  </p:stCondLst>
                                  <p:childTnLst>
                                    <p:animClr clrSpc="rgb" dir="cw">
                                      <p:cBhvr>
                                        <p:cTn id="37" dur="500" fill="hold"/>
                                        <p:tgtEl>
                                          <p:spTgt spid="65"/>
                                        </p:tgtEl>
                                        <p:attrNameLst>
                                          <p:attrName>stroke.color</p:attrName>
                                        </p:attrNameLst>
                                      </p:cBhvr>
                                      <p:to>
                                        <a:schemeClr val="hlink"/>
                                      </p:to>
                                    </p:animClr>
                                    <p:set>
                                      <p:cBhvr>
                                        <p:cTn id="38" dur="500" fill="hold"/>
                                        <p:tgtEl>
                                          <p:spTgt spid="65"/>
                                        </p:tgtEl>
                                        <p:attrNameLst>
                                          <p:attrName>stroke.on</p:attrName>
                                        </p:attrNameLst>
                                      </p:cBhvr>
                                      <p:to>
                                        <p:strVal val="true"/>
                                      </p:to>
                                    </p:set>
                                  </p:childTnLst>
                                </p:cTn>
                              </p:par>
                              <p:par>
                                <p:cTn id="39" presetID="7" presetClass="emph" presetSubtype="2" fill="hold" nodeType="withEffect">
                                  <p:stCondLst>
                                    <p:cond delay="0"/>
                                  </p:stCondLst>
                                  <p:childTnLst>
                                    <p:animClr clrSpc="rgb" dir="cw">
                                      <p:cBhvr>
                                        <p:cTn id="40" dur="500" fill="hold"/>
                                        <p:tgtEl>
                                          <p:spTgt spid="36"/>
                                        </p:tgtEl>
                                        <p:attrNameLst>
                                          <p:attrName>stroke.color</p:attrName>
                                        </p:attrNameLst>
                                      </p:cBhvr>
                                      <p:to>
                                        <a:schemeClr val="hlink"/>
                                      </p:to>
                                    </p:animClr>
                                    <p:set>
                                      <p:cBhvr>
                                        <p:cTn id="41" dur="500" fill="hold"/>
                                        <p:tgtEl>
                                          <p:spTgt spid="36"/>
                                        </p:tgtEl>
                                        <p:attrNameLst>
                                          <p:attrName>stroke.on</p:attrName>
                                        </p:attrNameLst>
                                      </p:cBhvr>
                                      <p:to>
                                        <p:strVal val="true"/>
                                      </p:to>
                                    </p:set>
                                  </p:childTnLst>
                                </p:cTn>
                              </p:par>
                            </p:childTnLst>
                          </p:cTn>
                        </p:par>
                      </p:childTnLst>
                    </p:cTn>
                  </p:par>
                  <p:par>
                    <p:cTn id="42" fill="hold">
                      <p:stCondLst>
                        <p:cond delay="indefinite"/>
                      </p:stCondLst>
                      <p:childTnLst>
                        <p:par>
                          <p:cTn id="43" fill="hold">
                            <p:stCondLst>
                              <p:cond delay="0"/>
                            </p:stCondLst>
                            <p:childTnLst>
                              <p:par>
                                <p:cTn id="44" presetID="3" presetClass="emph" presetSubtype="2" fill="hold" grpId="1" nodeType="clickEffect">
                                  <p:stCondLst>
                                    <p:cond delay="0"/>
                                  </p:stCondLst>
                                  <p:childTnLst>
                                    <p:animClr clrSpc="rgb" dir="cw">
                                      <p:cBhvr override="childStyle">
                                        <p:cTn id="45" dur="500" fill="hold"/>
                                        <p:tgtEl>
                                          <p:spTgt spid="67"/>
                                        </p:tgtEl>
                                        <p:attrNameLst>
                                          <p:attrName>style.color</p:attrName>
                                        </p:attrNameLst>
                                      </p:cBhvr>
                                      <p:to>
                                        <a:schemeClr val="hlink"/>
                                      </p:to>
                                    </p:animClr>
                                  </p:childTnLst>
                                </p:cTn>
                              </p:par>
                              <p:par>
                                <p:cTn id="46" presetID="3" presetClass="emph" presetSubtype="2" fill="hold" grpId="0" nodeType="withEffect">
                                  <p:stCondLst>
                                    <p:cond delay="0"/>
                                  </p:stCondLst>
                                  <p:childTnLst>
                                    <p:animClr clrSpc="rgb" dir="cw">
                                      <p:cBhvr override="childStyle">
                                        <p:cTn id="47" dur="500" fill="hold"/>
                                        <p:tgtEl>
                                          <p:spTgt spid="38"/>
                                        </p:tgtEl>
                                        <p:attrNameLst>
                                          <p:attrName>style.color</p:attrName>
                                        </p:attrNameLst>
                                      </p:cBhvr>
                                      <p:to>
                                        <a:schemeClr val="hlink"/>
                                      </p:to>
                                    </p:animClr>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72"/>
                                        </p:tgtEl>
                                        <p:attrNameLst>
                                          <p:attrName>style.visibility</p:attrName>
                                        </p:attrNameLst>
                                      </p:cBhvr>
                                      <p:to>
                                        <p:strVal val="visible"/>
                                      </p:to>
                                    </p:set>
                                    <p:animEffect transition="in" filter="blinds(horizontal)">
                                      <p:cBhvr>
                                        <p:cTn id="52" dur="500"/>
                                        <p:tgtEl>
                                          <p:spTgt spid="72"/>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73"/>
                                        </p:tgtEl>
                                        <p:attrNameLst>
                                          <p:attrName>style.visibility</p:attrName>
                                        </p:attrNameLst>
                                      </p:cBhvr>
                                      <p:to>
                                        <p:strVal val="visible"/>
                                      </p:to>
                                    </p:set>
                                    <p:animEffect transition="in" filter="blinds(horizontal)">
                                      <p:cBhvr>
                                        <p:cTn id="57" dur="500"/>
                                        <p:tgtEl>
                                          <p:spTgt spid="73"/>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blinds(horizontal)">
                                      <p:cBhvr>
                                        <p:cTn id="62" dur="500"/>
                                        <p:tgtEl>
                                          <p:spTgt spid="68"/>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blinds(horizontal)">
                                      <p:cBhvr>
                                        <p:cTn id="67" dur="500"/>
                                        <p:tgtEl>
                                          <p:spTgt spid="74"/>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77"/>
                                        </p:tgtEl>
                                        <p:attrNameLst>
                                          <p:attrName>style.visibility</p:attrName>
                                        </p:attrNameLst>
                                      </p:cBhvr>
                                      <p:to>
                                        <p:strVal val="visible"/>
                                      </p:to>
                                    </p:set>
                                    <p:animEffect transition="in" filter="blinds(horizontal)">
                                      <p:cBhvr>
                                        <p:cTn id="72" dur="500"/>
                                        <p:tgtEl>
                                          <p:spTgt spid="77"/>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blinds(horizontal)">
                                      <p:cBhvr>
                                        <p:cTn id="77" dur="500"/>
                                        <p:tgtEl>
                                          <p:spTgt spid="69"/>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75"/>
                                        </p:tgtEl>
                                        <p:attrNameLst>
                                          <p:attrName>style.visibility</p:attrName>
                                        </p:attrNameLst>
                                      </p:cBhvr>
                                      <p:to>
                                        <p:strVal val="visible"/>
                                      </p:to>
                                    </p:set>
                                    <p:animEffect transition="in" filter="blinds(horizontal)">
                                      <p:cBhvr>
                                        <p:cTn id="82" dur="500"/>
                                        <p:tgtEl>
                                          <p:spTgt spid="75"/>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78"/>
                                        </p:tgtEl>
                                        <p:attrNameLst>
                                          <p:attrName>style.visibility</p:attrName>
                                        </p:attrNameLst>
                                      </p:cBhvr>
                                      <p:to>
                                        <p:strVal val="visible"/>
                                      </p:to>
                                    </p:set>
                                    <p:animEffect transition="in" filter="blinds(horizontal)">
                                      <p:cBhvr>
                                        <p:cTn id="87" dur="500"/>
                                        <p:tgtEl>
                                          <p:spTgt spid="78"/>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70"/>
                                        </p:tgtEl>
                                        <p:attrNameLst>
                                          <p:attrName>style.visibility</p:attrName>
                                        </p:attrNameLst>
                                      </p:cBhvr>
                                      <p:to>
                                        <p:strVal val="visible"/>
                                      </p:to>
                                    </p:set>
                                    <p:animEffect transition="in" filter="blinds(horizontal)">
                                      <p:cBhvr>
                                        <p:cTn id="92" dur="500"/>
                                        <p:tgtEl>
                                          <p:spTgt spid="70"/>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76"/>
                                        </p:tgtEl>
                                        <p:attrNameLst>
                                          <p:attrName>style.visibility</p:attrName>
                                        </p:attrNameLst>
                                      </p:cBhvr>
                                      <p:to>
                                        <p:strVal val="visible"/>
                                      </p:to>
                                    </p:set>
                                    <p:animEffect transition="in" filter="blinds(horizontal)">
                                      <p:cBhvr>
                                        <p:cTn id="97" dur="500"/>
                                        <p:tgtEl>
                                          <p:spTgt spid="76"/>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79"/>
                                        </p:tgtEl>
                                        <p:attrNameLst>
                                          <p:attrName>style.visibility</p:attrName>
                                        </p:attrNameLst>
                                      </p:cBhvr>
                                      <p:to>
                                        <p:strVal val="visible"/>
                                      </p:to>
                                    </p:set>
                                    <p:animEffect transition="in" filter="blinds(horizontal)">
                                      <p:cBhvr>
                                        <p:cTn id="102" dur="500"/>
                                        <p:tgtEl>
                                          <p:spTgt spid="79"/>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71"/>
                                        </p:tgtEl>
                                        <p:attrNameLst>
                                          <p:attrName>style.visibility</p:attrName>
                                        </p:attrNameLst>
                                      </p:cBhvr>
                                      <p:to>
                                        <p:strVal val="visible"/>
                                      </p:to>
                                    </p:set>
                                    <p:animEffect transition="in" filter="blinds(horizontal)">
                                      <p:cBhvr>
                                        <p:cTn id="107" dur="500"/>
                                        <p:tgtEl>
                                          <p:spTgt spid="71"/>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85"/>
                                        </p:tgtEl>
                                        <p:attrNameLst>
                                          <p:attrName>style.visibility</p:attrName>
                                        </p:attrNameLst>
                                      </p:cBhvr>
                                      <p:to>
                                        <p:strVal val="visible"/>
                                      </p:to>
                                    </p:set>
                                    <p:animEffect transition="in" filter="blinds(horizontal)">
                                      <p:cBhvr>
                                        <p:cTn id="112" dur="500"/>
                                        <p:tgtEl>
                                          <p:spTgt spid="85"/>
                                        </p:tgtEl>
                                      </p:cBhvr>
                                    </p:animEffect>
                                  </p:childTnLst>
                                </p:cTn>
                              </p:par>
                            </p:childTnLst>
                          </p:cTn>
                        </p:par>
                      </p:childTnLst>
                    </p:cTn>
                  </p:par>
                  <p:par>
                    <p:cTn id="113" fill="hold">
                      <p:stCondLst>
                        <p:cond delay="indefinite"/>
                      </p:stCondLst>
                      <p:childTnLst>
                        <p:par>
                          <p:cTn id="114" fill="hold">
                            <p:stCondLst>
                              <p:cond delay="0"/>
                            </p:stCondLst>
                            <p:childTnLst>
                              <p:par>
                                <p:cTn id="115" presetID="7" presetClass="emph" presetSubtype="2" fill="hold" nodeType="clickEffect">
                                  <p:stCondLst>
                                    <p:cond delay="0"/>
                                  </p:stCondLst>
                                  <p:childTnLst>
                                    <p:animClr clrSpc="rgb" dir="cw">
                                      <p:cBhvr>
                                        <p:cTn id="116" dur="500" fill="hold"/>
                                        <p:tgtEl>
                                          <p:spTgt spid="65"/>
                                        </p:tgtEl>
                                        <p:attrNameLst>
                                          <p:attrName>stroke.color</p:attrName>
                                        </p:attrNameLst>
                                      </p:cBhvr>
                                      <p:to>
                                        <a:schemeClr val="tx1"/>
                                      </p:to>
                                    </p:animClr>
                                    <p:set>
                                      <p:cBhvr>
                                        <p:cTn id="117" dur="500" fill="hold"/>
                                        <p:tgtEl>
                                          <p:spTgt spid="65"/>
                                        </p:tgtEl>
                                        <p:attrNameLst>
                                          <p:attrName>stroke.on</p:attrName>
                                        </p:attrNameLst>
                                      </p:cBhvr>
                                      <p:to>
                                        <p:strVal val="true"/>
                                      </p:to>
                                    </p:set>
                                  </p:childTnLst>
                                </p:cTn>
                              </p:par>
                              <p:par>
                                <p:cTn id="118" presetID="7" presetClass="emph" presetSubtype="2" fill="hold" nodeType="withEffect">
                                  <p:stCondLst>
                                    <p:cond delay="0"/>
                                  </p:stCondLst>
                                  <p:childTnLst>
                                    <p:animClr clrSpc="rgb" dir="cw">
                                      <p:cBhvr>
                                        <p:cTn id="119" dur="500" fill="hold"/>
                                        <p:tgtEl>
                                          <p:spTgt spid="36"/>
                                        </p:tgtEl>
                                        <p:attrNameLst>
                                          <p:attrName>stroke.color</p:attrName>
                                        </p:attrNameLst>
                                      </p:cBhvr>
                                      <p:to>
                                        <a:schemeClr val="tx1"/>
                                      </p:to>
                                    </p:animClr>
                                    <p:set>
                                      <p:cBhvr>
                                        <p:cTn id="120" dur="500" fill="hold"/>
                                        <p:tgtEl>
                                          <p:spTgt spid="36"/>
                                        </p:tgtEl>
                                        <p:attrNameLst>
                                          <p:attrName>stroke.on</p:attrName>
                                        </p:attrNameLst>
                                      </p:cBhvr>
                                      <p:to>
                                        <p:strVal val="true"/>
                                      </p:to>
                                    </p:set>
                                  </p:childTnLst>
                                </p:cTn>
                              </p:par>
                              <p:par>
                                <p:cTn id="121" presetID="3" presetClass="emph" presetSubtype="2" fill="hold" grpId="2" nodeType="withEffect">
                                  <p:stCondLst>
                                    <p:cond delay="0"/>
                                  </p:stCondLst>
                                  <p:childTnLst>
                                    <p:animClr clrSpc="rgb" dir="cw">
                                      <p:cBhvr override="childStyle">
                                        <p:cTn id="122" dur="500" fill="hold"/>
                                        <p:tgtEl>
                                          <p:spTgt spid="67"/>
                                        </p:tgtEl>
                                        <p:attrNameLst>
                                          <p:attrName>style.color</p:attrName>
                                        </p:attrNameLst>
                                      </p:cBhvr>
                                      <p:to>
                                        <a:schemeClr val="tx1"/>
                                      </p:to>
                                    </p:animClr>
                                  </p:childTnLst>
                                </p:cTn>
                              </p:par>
                              <p:par>
                                <p:cTn id="123" presetID="3" presetClass="emph" presetSubtype="2" fill="hold" grpId="1" nodeType="withEffect">
                                  <p:stCondLst>
                                    <p:cond delay="0"/>
                                  </p:stCondLst>
                                  <p:childTnLst>
                                    <p:animClr clrSpc="rgb" dir="cw">
                                      <p:cBhvr override="childStyle">
                                        <p:cTn id="124" dur="500" fill="hold"/>
                                        <p:tgtEl>
                                          <p:spTgt spid="38"/>
                                        </p:tgtEl>
                                        <p:attrNameLst>
                                          <p:attrName>style.color</p:attrName>
                                        </p:attrNameLst>
                                      </p:cBhvr>
                                      <p:to>
                                        <a:schemeClr val="tx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8" grpId="1"/>
      <p:bldP spid="66" grpId="0"/>
      <p:bldP spid="67" grpId="0"/>
      <p:bldP spid="67" grpId="1"/>
      <p:bldP spid="67" grpId="2"/>
      <p:bldP spid="28" grpId="0"/>
      <p:bldP spid="29" grpId="0"/>
      <p:bldP spid="68" grpId="0"/>
      <p:bldP spid="69" grpId="0"/>
      <p:bldP spid="70" grpId="0"/>
      <p:bldP spid="71" grpId="0"/>
      <p:bldP spid="72" grpId="0" animBg="1"/>
      <p:bldP spid="73" grpId="0"/>
      <p:bldP spid="74" grpId="0" animBg="1"/>
      <p:bldP spid="75" grpId="0" animBg="1"/>
      <p:bldP spid="76" grpId="0" animBg="1"/>
      <p:bldP spid="77" grpId="0"/>
      <p:bldP spid="78" grpId="0"/>
      <p:bldP spid="79" grpId="0"/>
      <p:bldP spid="8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Motion in a Circle</a:t>
            </a:r>
            <a:endParaRPr lang="en-GB" dirty="0">
              <a:latin typeface="Comic Sans MS" pitchFamily="66" charset="0"/>
            </a:endParaRPr>
          </a:p>
        </p:txBody>
      </p:sp>
      <p:sp>
        <p:nvSpPr>
          <p:cNvPr id="6" name="Content Placeholder 2"/>
          <p:cNvSpPr>
            <a:spLocks noGrp="1"/>
          </p:cNvSpPr>
          <p:nvPr>
            <p:ph idx="1"/>
          </p:nvPr>
        </p:nvSpPr>
        <p:spPr>
          <a:xfrm>
            <a:off x="228600" y="1600200"/>
            <a:ext cx="3429000" cy="4525963"/>
          </a:xfrm>
        </p:spPr>
        <p:txBody>
          <a:bodyPr>
            <a:normAutofit/>
          </a:bodyPr>
          <a:lstStyle/>
          <a:p>
            <a:pPr marL="0" indent="0" algn="ctr">
              <a:buNone/>
            </a:pPr>
            <a:r>
              <a:rPr lang="en-GB" sz="1400" b="1" dirty="0" smtClean="0">
                <a:latin typeface="Comic Sans MS" pitchFamily="66" charset="0"/>
              </a:rPr>
              <a:t>You can solve three-dimensional problems about objects moving in horizontal circles</a:t>
            </a:r>
            <a:endParaRPr lang="en-GB" sz="1400" dirty="0" smtClean="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smtClean="0">
                <a:latin typeface="Comic Sans MS" pitchFamily="66" charset="0"/>
              </a:rPr>
              <a:t>A particle of mass 2kg is attached to one end of a light inextensible string of length 50cm. The other end of the string is attached to a fixed point A. The particle moves with constant angular speed in a horizontal circle of radius 40cm. The </a:t>
            </a:r>
            <a:r>
              <a:rPr lang="en-US" sz="1400" dirty="0" err="1" smtClean="0">
                <a:latin typeface="Comic Sans MS" pitchFamily="66" charset="0"/>
              </a:rPr>
              <a:t>centre</a:t>
            </a:r>
            <a:r>
              <a:rPr lang="en-US" sz="1400" dirty="0" smtClean="0">
                <a:latin typeface="Comic Sans MS" pitchFamily="66" charset="0"/>
              </a:rPr>
              <a:t> of the circle is vertically below A. Calculate the Tension in the string and the angular speed of the particle.</a:t>
            </a:r>
          </a:p>
          <a:p>
            <a:pPr marL="0" indent="0" algn="ctr">
              <a:buNone/>
            </a:pPr>
            <a:endParaRPr lang="en-US" sz="1400" dirty="0">
              <a:latin typeface="Comic Sans MS" pitchFamily="66" charset="0"/>
            </a:endParaRPr>
          </a:p>
          <a:p>
            <a:pPr algn="ctr">
              <a:buFont typeface="Wingdings"/>
              <a:buChar char="à"/>
            </a:pPr>
            <a:r>
              <a:rPr lang="en-US" sz="1400" dirty="0" smtClean="0">
                <a:latin typeface="Comic Sans MS" pitchFamily="66" charset="0"/>
                <a:sym typeface="Wingdings" panose="05000000000000000000" pitchFamily="2" charset="2"/>
              </a:rPr>
              <a:t>And to find the angular speed, we can resolve Horizontally…</a:t>
            </a:r>
          </a:p>
          <a:p>
            <a:pPr marL="0" indent="0" algn="ctr">
              <a:buNone/>
            </a:pPr>
            <a:endParaRPr lang="en-GB" sz="1400" dirty="0" smtClean="0">
              <a:latin typeface="Comic Sans MS" pitchFamily="66" charset="0"/>
            </a:endParaRPr>
          </a:p>
        </p:txBody>
      </p:sp>
      <p:cxnSp>
        <p:nvCxnSpPr>
          <p:cNvPr id="8" name="Straight Connector 7"/>
          <p:cNvCxnSpPr/>
          <p:nvPr/>
        </p:nvCxnSpPr>
        <p:spPr>
          <a:xfrm>
            <a:off x="5622966" y="1633847"/>
            <a:ext cx="0" cy="10668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5622966" y="2700647"/>
            <a:ext cx="198120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622966" y="1633847"/>
            <a:ext cx="1981200" cy="106680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5546766" y="1557647"/>
            <a:ext cx="152400" cy="152400"/>
            <a:chOff x="4724400" y="4267200"/>
            <a:chExt cx="152400" cy="152400"/>
          </a:xfrm>
        </p:grpSpPr>
        <p:cxnSp>
          <p:nvCxnSpPr>
            <p:cNvPr id="16" name="Straight Connector 15"/>
            <p:cNvCxnSpPr/>
            <p:nvPr/>
          </p:nvCxnSpPr>
          <p:spPr>
            <a:xfrm>
              <a:off x="4724400" y="4267200"/>
              <a:ext cx="1524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724400" y="4267200"/>
              <a:ext cx="1524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a:off x="5470566" y="1252847"/>
            <a:ext cx="316112" cy="307777"/>
          </a:xfrm>
          <a:prstGeom prst="rect">
            <a:avLst/>
          </a:prstGeom>
          <a:noFill/>
        </p:spPr>
        <p:txBody>
          <a:bodyPr wrap="none" rtlCol="0">
            <a:spAutoFit/>
          </a:bodyPr>
          <a:lstStyle/>
          <a:p>
            <a:pPr algn="ctr"/>
            <a:r>
              <a:rPr lang="en-US" sz="1400" dirty="0" smtClean="0">
                <a:latin typeface="Comic Sans MS" panose="030F0702030302020204" pitchFamily="66" charset="0"/>
              </a:rPr>
              <a:t>A</a:t>
            </a:r>
            <a:endParaRPr lang="en-GB" sz="1400" dirty="0">
              <a:latin typeface="Comic Sans MS" panose="030F0702030302020204" pitchFamily="66" charset="0"/>
            </a:endParaRPr>
          </a:p>
        </p:txBody>
      </p:sp>
      <p:sp>
        <p:nvSpPr>
          <p:cNvPr id="19" name="TextBox 18"/>
          <p:cNvSpPr txBox="1"/>
          <p:nvPr/>
        </p:nvSpPr>
        <p:spPr>
          <a:xfrm>
            <a:off x="6349341" y="1825831"/>
            <a:ext cx="587020" cy="307777"/>
          </a:xfrm>
          <a:prstGeom prst="rect">
            <a:avLst/>
          </a:prstGeom>
          <a:noFill/>
        </p:spPr>
        <p:txBody>
          <a:bodyPr wrap="none" rtlCol="0">
            <a:spAutoFit/>
          </a:bodyPr>
          <a:lstStyle/>
          <a:p>
            <a:r>
              <a:rPr lang="en-US" sz="1400" dirty="0" smtClean="0">
                <a:latin typeface="Comic Sans MS" panose="030F0702030302020204" pitchFamily="66" charset="0"/>
              </a:rPr>
              <a:t>0.5m</a:t>
            </a:r>
            <a:endParaRPr lang="en-GB" sz="1400" dirty="0">
              <a:latin typeface="Comic Sans MS" panose="030F0702030302020204" pitchFamily="66" charset="0"/>
            </a:endParaRPr>
          </a:p>
        </p:txBody>
      </p:sp>
      <p:sp>
        <p:nvSpPr>
          <p:cNvPr id="20" name="TextBox 19"/>
          <p:cNvSpPr txBox="1"/>
          <p:nvPr/>
        </p:nvSpPr>
        <p:spPr>
          <a:xfrm>
            <a:off x="5971309" y="2700647"/>
            <a:ext cx="587020" cy="307777"/>
          </a:xfrm>
          <a:prstGeom prst="rect">
            <a:avLst/>
          </a:prstGeom>
          <a:noFill/>
        </p:spPr>
        <p:txBody>
          <a:bodyPr wrap="none" rtlCol="0">
            <a:spAutoFit/>
          </a:bodyPr>
          <a:lstStyle/>
          <a:p>
            <a:r>
              <a:rPr lang="en-US" sz="1400" dirty="0" smtClean="0">
                <a:latin typeface="Comic Sans MS" panose="030F0702030302020204" pitchFamily="66" charset="0"/>
              </a:rPr>
              <a:t>0.4m</a:t>
            </a:r>
            <a:endParaRPr lang="en-GB" sz="1400" dirty="0">
              <a:latin typeface="Comic Sans MS" panose="030F0702030302020204" pitchFamily="66" charset="0"/>
            </a:endParaRPr>
          </a:p>
        </p:txBody>
      </p:sp>
      <p:sp>
        <p:nvSpPr>
          <p:cNvPr id="21" name="Rectangle 20"/>
          <p:cNvSpPr/>
          <p:nvPr/>
        </p:nvSpPr>
        <p:spPr>
          <a:xfrm>
            <a:off x="5622966" y="2548247"/>
            <a:ext cx="152400" cy="15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3" name="Straight Connector 22"/>
          <p:cNvCxnSpPr/>
          <p:nvPr/>
        </p:nvCxnSpPr>
        <p:spPr>
          <a:xfrm>
            <a:off x="5962402" y="1817914"/>
            <a:ext cx="762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5962402" y="1769423"/>
            <a:ext cx="153390" cy="484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860473" y="1476500"/>
            <a:ext cx="316112" cy="307777"/>
          </a:xfrm>
          <a:prstGeom prst="rect">
            <a:avLst/>
          </a:prstGeom>
          <a:noFill/>
        </p:spPr>
        <p:txBody>
          <a:bodyPr wrap="none" rtlCol="0">
            <a:spAutoFit/>
          </a:bodyPr>
          <a:lstStyle/>
          <a:p>
            <a:pPr algn="ctr"/>
            <a:r>
              <a:rPr lang="en-US" sz="1400" dirty="0" smtClean="0">
                <a:latin typeface="Comic Sans MS" panose="030F0702030302020204" pitchFamily="66" charset="0"/>
              </a:rPr>
              <a:t>T</a:t>
            </a:r>
            <a:endParaRPr lang="en-GB" sz="1400" dirty="0">
              <a:latin typeface="Comic Sans MS" panose="030F0702030302020204" pitchFamily="66" charset="0"/>
            </a:endParaRPr>
          </a:p>
        </p:txBody>
      </p:sp>
      <p:sp>
        <p:nvSpPr>
          <p:cNvPr id="34" name="Arc 33"/>
          <p:cNvSpPr/>
          <p:nvPr/>
        </p:nvSpPr>
        <p:spPr>
          <a:xfrm>
            <a:off x="7053942" y="2196935"/>
            <a:ext cx="914400" cy="914400"/>
          </a:xfrm>
          <a:prstGeom prst="arc">
            <a:avLst>
              <a:gd name="adj1" fmla="val 10590454"/>
              <a:gd name="adj2" fmla="val 1250820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5" name="TextBox 34"/>
          <p:cNvSpPr txBox="1"/>
          <p:nvPr/>
        </p:nvSpPr>
        <p:spPr>
          <a:xfrm>
            <a:off x="6792687" y="2386942"/>
            <a:ext cx="293670" cy="307777"/>
          </a:xfrm>
          <a:prstGeom prst="rect">
            <a:avLst/>
          </a:prstGeom>
          <a:noFill/>
        </p:spPr>
        <p:txBody>
          <a:bodyPr wrap="none" rtlCol="0">
            <a:spAutoFit/>
          </a:bodyPr>
          <a:lstStyle/>
          <a:p>
            <a:r>
              <a:rPr lang="el-GR" sz="1400" dirty="0" smtClean="0">
                <a:latin typeface="Comic Sans MS" panose="030F0702030302020204" pitchFamily="66" charset="0"/>
              </a:rPr>
              <a:t>θ</a:t>
            </a:r>
            <a:endParaRPr lang="en-GB" sz="1400" dirty="0">
              <a:latin typeface="Comic Sans MS" panose="030F0702030302020204" pitchFamily="66" charset="0"/>
            </a:endParaRPr>
          </a:p>
        </p:txBody>
      </p:sp>
      <p:cxnSp>
        <p:nvCxnSpPr>
          <p:cNvPr id="36" name="Straight Connector 35"/>
          <p:cNvCxnSpPr/>
          <p:nvPr/>
        </p:nvCxnSpPr>
        <p:spPr>
          <a:xfrm flipH="1">
            <a:off x="7600207" y="2686794"/>
            <a:ext cx="1979" cy="432000"/>
          </a:xfrm>
          <a:prstGeom prst="line">
            <a:avLst/>
          </a:prstGeom>
          <a:ln w="381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422077" y="3111336"/>
            <a:ext cx="388248" cy="307777"/>
          </a:xfrm>
          <a:prstGeom prst="rect">
            <a:avLst/>
          </a:prstGeom>
          <a:noFill/>
        </p:spPr>
        <p:txBody>
          <a:bodyPr wrap="none" rtlCol="0">
            <a:spAutoFit/>
          </a:bodyPr>
          <a:lstStyle/>
          <a:p>
            <a:r>
              <a:rPr lang="en-US" sz="1400" dirty="0" smtClean="0">
                <a:latin typeface="Comic Sans MS" panose="030F0702030302020204" pitchFamily="66" charset="0"/>
              </a:rPr>
              <a:t>2g</a:t>
            </a:r>
            <a:endParaRPr lang="en-GB" sz="1400" dirty="0">
              <a:latin typeface="Comic Sans MS" panose="030F0702030302020204" pitchFamily="66" charset="0"/>
            </a:endParaRPr>
          </a:p>
        </p:txBody>
      </p:sp>
      <p:sp>
        <p:nvSpPr>
          <p:cNvPr id="43" name="TextBox 42"/>
          <p:cNvSpPr txBox="1"/>
          <p:nvPr/>
        </p:nvSpPr>
        <p:spPr>
          <a:xfrm>
            <a:off x="5078681" y="2033649"/>
            <a:ext cx="587020" cy="307777"/>
          </a:xfrm>
          <a:prstGeom prst="rect">
            <a:avLst/>
          </a:prstGeom>
          <a:noFill/>
        </p:spPr>
        <p:txBody>
          <a:bodyPr wrap="none" rtlCol="0">
            <a:spAutoFit/>
          </a:bodyPr>
          <a:lstStyle/>
          <a:p>
            <a:r>
              <a:rPr lang="en-US" sz="1400" dirty="0" smtClean="0">
                <a:latin typeface="Comic Sans MS" panose="030F0702030302020204" pitchFamily="66" charset="0"/>
              </a:rPr>
              <a:t>0.3m</a:t>
            </a: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8" name="TextBox 57"/>
              <p:cNvSpPr txBox="1"/>
              <p:nvPr/>
            </p:nvSpPr>
            <p:spPr>
              <a:xfrm>
                <a:off x="8001000" y="1219200"/>
                <a:ext cx="891103" cy="4392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a:rPr>
                        <m:t>𝑆𝑖𝑛</m:t>
                      </m:r>
                      <m:r>
                        <a:rPr lang="en-US" sz="1200" b="0" i="1" smtClean="0">
                          <a:solidFill>
                            <a:srgbClr val="FF0000"/>
                          </a:solidFill>
                          <a:latin typeface="Cambria Math"/>
                          <a:ea typeface="Cambria Math"/>
                        </a:rPr>
                        <m:t>𝜃</m:t>
                      </m:r>
                      <m:r>
                        <a:rPr lang="en-US" sz="1200" b="0" i="1" smtClean="0">
                          <a:solidFill>
                            <a:srgbClr val="FF0000"/>
                          </a:solidFill>
                          <a:latin typeface="Cambria Math"/>
                          <a:ea typeface="Cambria Math"/>
                        </a:rPr>
                        <m:t>=</m:t>
                      </m:r>
                      <m:f>
                        <m:fPr>
                          <m:ctrlPr>
                            <a:rPr lang="en-US" sz="1200" b="0" i="1" smtClean="0">
                              <a:solidFill>
                                <a:srgbClr val="FF0000"/>
                              </a:solidFill>
                              <a:latin typeface="Cambria Math" panose="02040503050406030204" pitchFamily="18" charset="0"/>
                              <a:ea typeface="Cambria Math"/>
                            </a:rPr>
                          </m:ctrlPr>
                        </m:fPr>
                        <m:num>
                          <m:r>
                            <a:rPr lang="en-US" sz="1200" b="0" i="1" smtClean="0">
                              <a:solidFill>
                                <a:srgbClr val="FF0000"/>
                              </a:solidFill>
                              <a:latin typeface="Cambria Math"/>
                              <a:ea typeface="Cambria Math"/>
                            </a:rPr>
                            <m:t>3</m:t>
                          </m:r>
                        </m:num>
                        <m:den>
                          <m:r>
                            <a:rPr lang="en-US" sz="1200" b="0" i="1" smtClean="0">
                              <a:solidFill>
                                <a:srgbClr val="FF0000"/>
                              </a:solidFill>
                              <a:latin typeface="Cambria Math"/>
                              <a:ea typeface="Cambria Math"/>
                            </a:rPr>
                            <m:t>5</m:t>
                          </m:r>
                        </m:den>
                      </m:f>
                    </m:oMath>
                  </m:oMathPara>
                </a14:m>
                <a:endParaRPr lang="en-GB" sz="1200" dirty="0">
                  <a:solidFill>
                    <a:srgbClr val="FF0000"/>
                  </a:solidFill>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8001000" y="1219200"/>
                <a:ext cx="891103" cy="439223"/>
              </a:xfrm>
              <a:prstGeom prst="rect">
                <a:avLst/>
              </a:prstGeom>
              <a:blipFill rotWithShape="1">
                <a:blip r:embed="rId3"/>
                <a:stretch>
                  <a:fillRect b="-13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8001000" y="1752600"/>
                <a:ext cx="914400" cy="4385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a:rPr>
                        <m:t>𝐶𝑜𝑠</m:t>
                      </m:r>
                      <m:r>
                        <a:rPr lang="en-US" sz="1200" b="0" i="1" smtClean="0">
                          <a:solidFill>
                            <a:srgbClr val="FF0000"/>
                          </a:solidFill>
                          <a:latin typeface="Cambria Math"/>
                          <a:ea typeface="Cambria Math"/>
                        </a:rPr>
                        <m:t>𝜃</m:t>
                      </m:r>
                      <m:r>
                        <a:rPr lang="en-US" sz="1200" b="0" i="1" smtClean="0">
                          <a:solidFill>
                            <a:srgbClr val="FF0000"/>
                          </a:solidFill>
                          <a:latin typeface="Cambria Math"/>
                          <a:ea typeface="Cambria Math"/>
                        </a:rPr>
                        <m:t>=</m:t>
                      </m:r>
                      <m:f>
                        <m:fPr>
                          <m:ctrlPr>
                            <a:rPr lang="en-US" sz="1200" b="0" i="1" smtClean="0">
                              <a:solidFill>
                                <a:srgbClr val="FF0000"/>
                              </a:solidFill>
                              <a:latin typeface="Cambria Math" panose="02040503050406030204" pitchFamily="18" charset="0"/>
                              <a:ea typeface="Cambria Math"/>
                            </a:rPr>
                          </m:ctrlPr>
                        </m:fPr>
                        <m:num>
                          <m:r>
                            <a:rPr lang="en-US" sz="1200" b="0" i="1" smtClean="0">
                              <a:solidFill>
                                <a:srgbClr val="FF0000"/>
                              </a:solidFill>
                              <a:latin typeface="Cambria Math"/>
                              <a:ea typeface="Cambria Math"/>
                            </a:rPr>
                            <m:t>4</m:t>
                          </m:r>
                        </m:num>
                        <m:den>
                          <m:r>
                            <a:rPr lang="en-US" sz="1200" b="0" i="1" smtClean="0">
                              <a:solidFill>
                                <a:srgbClr val="FF0000"/>
                              </a:solidFill>
                              <a:latin typeface="Cambria Math"/>
                              <a:ea typeface="Cambria Math"/>
                            </a:rPr>
                            <m:t>5</m:t>
                          </m:r>
                        </m:den>
                      </m:f>
                    </m:oMath>
                  </m:oMathPara>
                </a14:m>
                <a:endParaRPr lang="en-GB" sz="1200" dirty="0">
                  <a:solidFill>
                    <a:srgbClr val="FF0000"/>
                  </a:solidFill>
                </a:endParaRPr>
              </a:p>
            </p:txBody>
          </p:sp>
        </mc:Choice>
        <mc:Fallback xmlns="">
          <p:sp>
            <p:nvSpPr>
              <p:cNvPr id="59" name="TextBox 58"/>
              <p:cNvSpPr txBox="1">
                <a:spLocks noRot="1" noChangeAspect="1" noMove="1" noResize="1" noEditPoints="1" noAdjustHandles="1" noChangeArrowheads="1" noChangeShapeType="1" noTextEdit="1"/>
              </p:cNvSpPr>
              <p:nvPr/>
            </p:nvSpPr>
            <p:spPr>
              <a:xfrm>
                <a:off x="8001000" y="1752600"/>
                <a:ext cx="914400" cy="438582"/>
              </a:xfrm>
              <a:prstGeom prst="rect">
                <a:avLst/>
              </a:prstGeom>
              <a:blipFill rotWithShape="1">
                <a:blip r:embed="rId4"/>
                <a:stretch>
                  <a:fillRect b="-140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5962403" y="0"/>
                <a:ext cx="781817"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𝑣</m:t>
                      </m:r>
                      <m:r>
                        <a:rPr lang="en-US" sz="1400" b="0" i="1" smtClean="0">
                          <a:latin typeface="Cambria Math"/>
                        </a:rPr>
                        <m:t>=</m:t>
                      </m:r>
                      <m:r>
                        <a:rPr lang="en-US" sz="1400" b="0" i="1" smtClean="0">
                          <a:latin typeface="Cambria Math"/>
                        </a:rPr>
                        <m:t>𝑟</m:t>
                      </m:r>
                      <m:r>
                        <m:rPr>
                          <m:sty m:val="p"/>
                        </m:rPr>
                        <a:rPr lang="el-GR" sz="1400" b="0" i="1" smtClean="0">
                          <a:latin typeface="Cambria Math"/>
                        </a:rPr>
                        <m:t>ω</m:t>
                      </m:r>
                    </m:oMath>
                  </m:oMathPara>
                </a14:m>
                <a:endParaRPr lang="en-GB" sz="1400" dirty="0"/>
              </a:p>
            </p:txBody>
          </p:sp>
        </mc:Choice>
        <mc:Fallback xmlns="">
          <p:sp>
            <p:nvSpPr>
              <p:cNvPr id="60" name="TextBox 59"/>
              <p:cNvSpPr txBox="1">
                <a:spLocks noRot="1" noChangeAspect="1" noMove="1" noResize="1" noEditPoints="1" noAdjustHandles="1" noChangeArrowheads="1" noChangeShapeType="1" noTextEdit="1"/>
              </p:cNvSpPr>
              <p:nvPr/>
            </p:nvSpPr>
            <p:spPr>
              <a:xfrm>
                <a:off x="5962403" y="0"/>
                <a:ext cx="781817" cy="307777"/>
              </a:xfrm>
              <a:prstGeom prst="rect">
                <a:avLst/>
              </a:prstGeom>
              <a:blipFill rotWithShape="1">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4878780" y="0"/>
                <a:ext cx="1087670" cy="44300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1200" i="1" smtClean="0">
                          <a:latin typeface="Cambria Math"/>
                        </a:rPr>
                        <m:t>ω</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𝑟𝑎𝑑𝑖𝑎𝑛𝑠</m:t>
                          </m:r>
                        </m:num>
                        <m:den>
                          <m:r>
                            <a:rPr lang="en-US" sz="1200" b="0" i="1" smtClean="0">
                              <a:latin typeface="Cambria Math"/>
                            </a:rPr>
                            <m:t>𝑠𝑒𝑐𝑜𝑛𝑑𝑠</m:t>
                          </m:r>
                        </m:den>
                      </m:f>
                    </m:oMath>
                  </m:oMathPara>
                </a14:m>
                <a:endParaRPr lang="en-GB" sz="1200" dirty="0"/>
              </a:p>
            </p:txBody>
          </p:sp>
        </mc:Choice>
        <mc:Fallback xmlns="">
          <p:sp>
            <p:nvSpPr>
              <p:cNvPr id="61" name="TextBox 60"/>
              <p:cNvSpPr txBox="1">
                <a:spLocks noRot="1" noChangeAspect="1" noMove="1" noResize="1" noEditPoints="1" noAdjustHandles="1" noChangeArrowheads="1" noChangeShapeType="1" noTextEdit="1"/>
              </p:cNvSpPr>
              <p:nvPr/>
            </p:nvSpPr>
            <p:spPr>
              <a:xfrm>
                <a:off x="4878780" y="0"/>
                <a:ext cx="1087670" cy="443006"/>
              </a:xfrm>
              <a:prstGeom prst="rect">
                <a:avLst/>
              </a:prstGeom>
              <a:blipFill rotWithShape="1">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6741226" y="0"/>
                <a:ext cx="79451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𝑣</m:t>
                      </m:r>
                      <m:r>
                        <a:rPr lang="en-US" sz="1400" b="0" i="1" smtClean="0">
                          <a:latin typeface="Cambria Math"/>
                          <a:ea typeface="Cambria Math"/>
                        </a:rPr>
                        <m:t>𝜔</m:t>
                      </m:r>
                    </m:oMath>
                  </m:oMathPara>
                </a14:m>
                <a:endParaRPr lang="en-GB" sz="1400" dirty="0"/>
              </a:p>
            </p:txBody>
          </p:sp>
        </mc:Choice>
        <mc:Fallback xmlns="">
          <p:sp>
            <p:nvSpPr>
              <p:cNvPr id="62" name="TextBox 61"/>
              <p:cNvSpPr txBox="1">
                <a:spLocks noRot="1" noChangeAspect="1" noMove="1" noResize="1" noEditPoints="1" noAdjustHandles="1" noChangeArrowheads="1" noChangeShapeType="1" noTextEdit="1"/>
              </p:cNvSpPr>
              <p:nvPr/>
            </p:nvSpPr>
            <p:spPr>
              <a:xfrm>
                <a:off x="6741226" y="0"/>
                <a:ext cx="794513" cy="307777"/>
              </a:xfrm>
              <a:prstGeom prst="rect">
                <a:avLst/>
              </a:prstGeom>
              <a:blipFill rotWithShape="1">
                <a:blip r:embed="rId7"/>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7543800" y="0"/>
                <a:ext cx="86844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𝑟</m:t>
                      </m:r>
                      <m:sSup>
                        <m:sSupPr>
                          <m:ctrlPr>
                            <a:rPr lang="en-US" sz="1400" b="0" i="1" smtClean="0">
                              <a:latin typeface="Cambria Math" panose="02040503050406030204" pitchFamily="18" charset="0"/>
                            </a:rPr>
                          </m:ctrlPr>
                        </m:sSupPr>
                        <m:e>
                          <m:r>
                            <a:rPr lang="en-US" sz="1400" b="0" i="1" smtClean="0">
                              <a:latin typeface="Cambria Math"/>
                              <a:ea typeface="Cambria Math"/>
                            </a:rPr>
                            <m:t>𝜔</m:t>
                          </m:r>
                        </m:e>
                        <m:sup>
                          <m:r>
                            <a:rPr lang="en-US" sz="1400" b="0" i="1" smtClean="0">
                              <a:latin typeface="Cambria Math"/>
                            </a:rPr>
                            <m:t>2</m:t>
                          </m:r>
                        </m:sup>
                      </m:sSup>
                    </m:oMath>
                  </m:oMathPara>
                </a14:m>
                <a:endParaRPr lang="en-GB" sz="1400" dirty="0"/>
              </a:p>
            </p:txBody>
          </p:sp>
        </mc:Choice>
        <mc:Fallback xmlns="">
          <p:sp>
            <p:nvSpPr>
              <p:cNvPr id="63" name="TextBox 62"/>
              <p:cNvSpPr txBox="1">
                <a:spLocks noRot="1" noChangeAspect="1" noMove="1" noResize="1" noEditPoints="1" noAdjustHandles="1" noChangeArrowheads="1" noChangeShapeType="1" noTextEdit="1"/>
              </p:cNvSpPr>
              <p:nvPr/>
            </p:nvSpPr>
            <p:spPr>
              <a:xfrm>
                <a:off x="7543800" y="0"/>
                <a:ext cx="868443" cy="307777"/>
              </a:xfrm>
              <a:prstGeom prst="rect">
                <a:avLst/>
              </a:prstGeom>
              <a:blipFill rotWithShape="1">
                <a:blip r:embed="rId8"/>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a:xfrm>
                <a:off x="8390012" y="0"/>
                <a:ext cx="753988" cy="52315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a:rPr>
                                <m:t>𝑣</m:t>
                              </m:r>
                            </m:e>
                            <m:sup>
                              <m:r>
                                <a:rPr lang="en-US" sz="1400" b="0" i="1" smtClean="0">
                                  <a:latin typeface="Cambria Math"/>
                                </a:rPr>
                                <m:t>2</m:t>
                              </m:r>
                            </m:sup>
                          </m:sSup>
                        </m:num>
                        <m:den>
                          <m:r>
                            <a:rPr lang="en-US" sz="1400" b="0" i="1" smtClean="0">
                              <a:latin typeface="Cambria Math"/>
                            </a:rPr>
                            <m:t>𝑟</m:t>
                          </m:r>
                        </m:den>
                      </m:f>
                    </m:oMath>
                  </m:oMathPara>
                </a14:m>
                <a:endParaRPr lang="en-GB" sz="1400" dirty="0"/>
              </a:p>
            </p:txBody>
          </p:sp>
        </mc:Choice>
        <mc:Fallback xmlns="">
          <p:sp>
            <p:nvSpPr>
              <p:cNvPr id="64" name="TextBox 63"/>
              <p:cNvSpPr txBox="1">
                <a:spLocks noRot="1" noChangeAspect="1" noMove="1" noResize="1" noEditPoints="1" noAdjustHandles="1" noChangeArrowheads="1" noChangeShapeType="1" noTextEdit="1"/>
              </p:cNvSpPr>
              <p:nvPr/>
            </p:nvSpPr>
            <p:spPr>
              <a:xfrm>
                <a:off x="8390012" y="0"/>
                <a:ext cx="753988" cy="523157"/>
              </a:xfrm>
              <a:prstGeom prst="rect">
                <a:avLst/>
              </a:prstGeom>
              <a:blipFill rotWithShape="1">
                <a:blip r:embed="rId9"/>
                <a:stretch>
                  <a:fillRect/>
                </a:stretch>
              </a:blipFill>
              <a:ln w="25400">
                <a:solidFill>
                  <a:schemeClr val="tx1"/>
                </a:solidFill>
              </a:ln>
            </p:spPr>
            <p:txBody>
              <a:bodyPr/>
              <a:lstStyle/>
              <a:p>
                <a:r>
                  <a:rPr lang="en-GB">
                    <a:noFill/>
                  </a:rPr>
                  <a:t> </a:t>
                </a:r>
              </a:p>
            </p:txBody>
          </p:sp>
        </mc:Fallback>
      </mc:AlternateContent>
      <p:cxnSp>
        <p:nvCxnSpPr>
          <p:cNvPr id="10" name="Straight Arrow Connector 9"/>
          <p:cNvCxnSpPr/>
          <p:nvPr/>
        </p:nvCxnSpPr>
        <p:spPr>
          <a:xfrm flipH="1">
            <a:off x="6495802" y="2695698"/>
            <a:ext cx="1104406"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V="1">
            <a:off x="6519553" y="2137558"/>
            <a:ext cx="0" cy="546266"/>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7527966" y="2624447"/>
            <a:ext cx="129639" cy="14448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TextBox 65"/>
          <p:cNvSpPr txBox="1"/>
          <p:nvPr/>
        </p:nvSpPr>
        <p:spPr>
          <a:xfrm>
            <a:off x="6681850" y="2710543"/>
            <a:ext cx="691215" cy="307777"/>
          </a:xfrm>
          <a:prstGeom prst="rect">
            <a:avLst/>
          </a:prstGeom>
          <a:noFill/>
        </p:spPr>
        <p:txBody>
          <a:bodyPr wrap="none" rtlCol="0">
            <a:spAutoFit/>
          </a:bodyPr>
          <a:lstStyle/>
          <a:p>
            <a:r>
              <a:rPr lang="en-US" sz="1400" dirty="0" err="1" smtClean="0">
                <a:latin typeface="Comic Sans MS" panose="030F0702030302020204" pitchFamily="66" charset="0"/>
              </a:rPr>
              <a:t>Tcos</a:t>
            </a:r>
            <a:r>
              <a:rPr lang="el-GR" sz="1400" dirty="0" smtClean="0">
                <a:latin typeface="Comic Sans MS" panose="030F0702030302020204" pitchFamily="66" charset="0"/>
              </a:rPr>
              <a:t>θ</a:t>
            </a:r>
            <a:endParaRPr lang="en-GB" sz="1400" dirty="0">
              <a:latin typeface="Comic Sans MS" panose="030F0702030302020204" pitchFamily="66" charset="0"/>
            </a:endParaRPr>
          </a:p>
        </p:txBody>
      </p:sp>
      <p:sp>
        <p:nvSpPr>
          <p:cNvPr id="67" name="TextBox 66"/>
          <p:cNvSpPr txBox="1"/>
          <p:nvPr/>
        </p:nvSpPr>
        <p:spPr>
          <a:xfrm>
            <a:off x="5919850" y="2257301"/>
            <a:ext cx="647934" cy="307777"/>
          </a:xfrm>
          <a:prstGeom prst="rect">
            <a:avLst/>
          </a:prstGeom>
          <a:noFill/>
        </p:spPr>
        <p:txBody>
          <a:bodyPr wrap="none" rtlCol="0">
            <a:spAutoFit/>
          </a:bodyPr>
          <a:lstStyle/>
          <a:p>
            <a:r>
              <a:rPr lang="en-US" sz="1400" dirty="0" err="1" smtClean="0">
                <a:latin typeface="Comic Sans MS" panose="030F0702030302020204" pitchFamily="66" charset="0"/>
              </a:rPr>
              <a:t>Tsin</a:t>
            </a:r>
            <a:r>
              <a:rPr lang="el-GR" sz="1400" dirty="0" smtClean="0">
                <a:latin typeface="Comic Sans MS" panose="030F0702030302020204" pitchFamily="66" charset="0"/>
              </a:rPr>
              <a:t>θ</a:t>
            </a: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8" name="TextBox 27"/>
              <p:cNvSpPr txBox="1"/>
              <p:nvPr/>
            </p:nvSpPr>
            <p:spPr>
              <a:xfrm>
                <a:off x="5486400" y="3810000"/>
                <a:ext cx="82958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𝐹</m:t>
                      </m:r>
                      <m:r>
                        <a:rPr lang="en-US" sz="1400" b="0" i="1" smtClean="0">
                          <a:latin typeface="Cambria Math"/>
                        </a:rPr>
                        <m:t>=</m:t>
                      </m:r>
                      <m:r>
                        <a:rPr lang="en-US" sz="1400" b="0" i="1" smtClean="0">
                          <a:latin typeface="Cambria Math"/>
                        </a:rPr>
                        <m:t>𝑚𝑎</m:t>
                      </m:r>
                    </m:oMath>
                  </m:oMathPara>
                </a14:m>
                <a:endParaRPr lang="en-GB" sz="1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5486400" y="3810000"/>
                <a:ext cx="829586" cy="307777"/>
              </a:xfrm>
              <a:prstGeom prst="rect">
                <a:avLst/>
              </a:prstGeom>
              <a:blipFill rotWithShape="1">
                <a:blip r:embed="rId10"/>
                <a:stretch>
                  <a:fillRect/>
                </a:stretch>
              </a:blipFill>
            </p:spPr>
            <p:txBody>
              <a:bodyPr/>
              <a:lstStyle/>
              <a:p>
                <a:r>
                  <a:rPr lang="en-GB">
                    <a:noFill/>
                  </a:rPr>
                  <a:t> </a:t>
                </a:r>
              </a:p>
            </p:txBody>
          </p:sp>
        </mc:Fallback>
      </mc:AlternateContent>
      <p:sp>
        <p:nvSpPr>
          <p:cNvPr id="29" name="TextBox 28"/>
          <p:cNvSpPr txBox="1"/>
          <p:nvPr/>
        </p:nvSpPr>
        <p:spPr>
          <a:xfrm>
            <a:off x="5334000" y="3352800"/>
            <a:ext cx="2028119" cy="307777"/>
          </a:xfrm>
          <a:prstGeom prst="rect">
            <a:avLst/>
          </a:prstGeom>
          <a:noFill/>
        </p:spPr>
        <p:txBody>
          <a:bodyPr wrap="none" rtlCol="0">
            <a:spAutoFit/>
          </a:bodyPr>
          <a:lstStyle/>
          <a:p>
            <a:r>
              <a:rPr lang="en-US" sz="1400" u="sng" dirty="0" smtClean="0">
                <a:latin typeface="Comic Sans MS" panose="030F0702030302020204" pitchFamily="66" charset="0"/>
              </a:rPr>
              <a:t>Resolving Horizontally</a:t>
            </a:r>
            <a:endParaRPr lang="en-GB" sz="1400" u="sng" dirty="0">
              <a:latin typeface="Comic Sans MS" panose="030F0702030302020204" pitchFamily="66" charset="0"/>
            </a:endParaRPr>
          </a:p>
        </p:txBody>
      </p:sp>
      <p:sp>
        <p:nvSpPr>
          <p:cNvPr id="72" name="Arc 71"/>
          <p:cNvSpPr/>
          <p:nvPr/>
        </p:nvSpPr>
        <p:spPr>
          <a:xfrm>
            <a:off x="6248400" y="4038600"/>
            <a:ext cx="457200" cy="533400"/>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3" name="TextBox 72"/>
          <p:cNvSpPr txBox="1"/>
          <p:nvPr/>
        </p:nvSpPr>
        <p:spPr>
          <a:xfrm>
            <a:off x="6705600" y="4038600"/>
            <a:ext cx="1828800" cy="461665"/>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Replace with equivalent expressions</a:t>
            </a:r>
            <a:endParaRPr lang="en-GB" sz="1200" baseline="30000" dirty="0">
              <a:solidFill>
                <a:srgbClr val="FF0000"/>
              </a:solidFill>
              <a:latin typeface="Comic Sans MS" panose="030F0702030302020204" pitchFamily="66" charset="0"/>
            </a:endParaRPr>
          </a:p>
        </p:txBody>
      </p:sp>
      <p:sp>
        <p:nvSpPr>
          <p:cNvPr id="74" name="Arc 73"/>
          <p:cNvSpPr/>
          <p:nvPr/>
        </p:nvSpPr>
        <p:spPr>
          <a:xfrm>
            <a:off x="6629400" y="4572000"/>
            <a:ext cx="457200" cy="533400"/>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5" name="Arc 74"/>
          <p:cNvSpPr/>
          <p:nvPr/>
        </p:nvSpPr>
        <p:spPr>
          <a:xfrm>
            <a:off x="6629400" y="5105400"/>
            <a:ext cx="457200" cy="609600"/>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6" name="Arc 75"/>
          <p:cNvSpPr/>
          <p:nvPr/>
        </p:nvSpPr>
        <p:spPr>
          <a:xfrm>
            <a:off x="6629400" y="5715000"/>
            <a:ext cx="457200" cy="533400"/>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7" name="TextBox 76"/>
          <p:cNvSpPr txBox="1"/>
          <p:nvPr/>
        </p:nvSpPr>
        <p:spPr>
          <a:xfrm>
            <a:off x="7010400" y="4495800"/>
            <a:ext cx="1998023" cy="646331"/>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Sub in values (remember to use the exact value for T)</a:t>
            </a:r>
            <a:endParaRPr lang="en-GB" sz="1200" baseline="30000" dirty="0">
              <a:solidFill>
                <a:srgbClr val="FF0000"/>
              </a:solidFill>
              <a:latin typeface="Comic Sans MS" panose="030F0702030302020204" pitchFamily="66" charset="0"/>
            </a:endParaRPr>
          </a:p>
        </p:txBody>
      </p:sp>
      <p:cxnSp>
        <p:nvCxnSpPr>
          <p:cNvPr id="83" name="Straight Arrow Connector 82"/>
          <p:cNvCxnSpPr/>
          <p:nvPr/>
        </p:nvCxnSpPr>
        <p:spPr>
          <a:xfrm flipH="1">
            <a:off x="6553200" y="1524000"/>
            <a:ext cx="381000" cy="0"/>
          </a:xfrm>
          <a:prstGeom prst="straightConnector1">
            <a:avLst/>
          </a:prstGeom>
          <a:ln w="381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flipH="1">
            <a:off x="6400800" y="1524000"/>
            <a:ext cx="533400" cy="0"/>
          </a:xfrm>
          <a:prstGeom prst="straightConnector1">
            <a:avLst/>
          </a:prstGeom>
          <a:ln w="381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6553200" y="1143000"/>
            <a:ext cx="276038" cy="307777"/>
          </a:xfrm>
          <a:prstGeom prst="rect">
            <a:avLst/>
          </a:prstGeom>
          <a:noFill/>
        </p:spPr>
        <p:txBody>
          <a:bodyPr wrap="none" rtlCol="0">
            <a:spAutoFit/>
          </a:bodyPr>
          <a:lstStyle/>
          <a:p>
            <a:r>
              <a:rPr lang="en-US" sz="1400" dirty="0" smtClean="0">
                <a:latin typeface="Comic Sans MS" panose="030F0702030302020204" pitchFamily="66" charset="0"/>
              </a:rPr>
              <a:t>a</a:t>
            </a: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85" name="TextBox 84"/>
              <p:cNvSpPr txBox="1"/>
              <p:nvPr/>
            </p:nvSpPr>
            <p:spPr>
              <a:xfrm>
                <a:off x="3810000" y="1447800"/>
                <a:ext cx="120413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a:ea typeface="Cambria Math"/>
                        </a:rPr>
                        <m:t>𝑇</m:t>
                      </m:r>
                      <m:r>
                        <a:rPr lang="en-US" sz="1400" b="0" i="1" smtClean="0">
                          <a:solidFill>
                            <a:srgbClr val="FF0000"/>
                          </a:solidFill>
                          <a:latin typeface="Cambria Math"/>
                          <a:ea typeface="Cambria Math"/>
                        </a:rPr>
                        <m:t>=32.7</m:t>
                      </m:r>
                      <m:r>
                        <a:rPr lang="en-US" sz="1400" b="0" i="1" smtClean="0">
                          <a:solidFill>
                            <a:srgbClr val="FF0000"/>
                          </a:solidFill>
                          <a:latin typeface="Cambria Math"/>
                          <a:ea typeface="Cambria Math"/>
                        </a:rPr>
                        <m:t>𝑁</m:t>
                      </m:r>
                    </m:oMath>
                  </m:oMathPara>
                </a14:m>
                <a:endParaRPr lang="en-GB" sz="1400" dirty="0">
                  <a:solidFill>
                    <a:srgbClr val="FF0000"/>
                  </a:solidFill>
                </a:endParaRPr>
              </a:p>
            </p:txBody>
          </p:sp>
        </mc:Choice>
        <mc:Fallback xmlns="">
          <p:sp>
            <p:nvSpPr>
              <p:cNvPr id="85" name="TextBox 84"/>
              <p:cNvSpPr txBox="1">
                <a:spLocks noRot="1" noChangeAspect="1" noMove="1" noResize="1" noEditPoints="1" noAdjustHandles="1" noChangeArrowheads="1" noChangeShapeType="1" noTextEdit="1"/>
              </p:cNvSpPr>
              <p:nvPr/>
            </p:nvSpPr>
            <p:spPr>
              <a:xfrm>
                <a:off x="3810000" y="1447800"/>
                <a:ext cx="1204137" cy="307777"/>
              </a:xfrm>
              <a:prstGeom prst="rect">
                <a:avLst/>
              </a:prstGeom>
              <a:blipFill rotWithShape="1">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5105400" y="4343400"/>
                <a:ext cx="1402114"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𝑇𝑐𝑜𝑠</m:t>
                      </m:r>
                      <m:r>
                        <a:rPr lang="en-US" sz="1400" b="0" i="1" smtClean="0">
                          <a:latin typeface="Cambria Math"/>
                          <a:ea typeface="Cambria Math"/>
                        </a:rPr>
                        <m:t>𝜃</m:t>
                      </m:r>
                      <m:r>
                        <a:rPr lang="en-US" sz="1400" b="0" i="1" smtClean="0">
                          <a:latin typeface="Cambria Math"/>
                        </a:rPr>
                        <m:t>=</m:t>
                      </m:r>
                      <m:r>
                        <a:rPr lang="en-US" sz="1400" b="0" i="1" smtClean="0">
                          <a:latin typeface="Cambria Math"/>
                        </a:rPr>
                        <m:t>𝑚𝑟</m:t>
                      </m:r>
                      <m:sSup>
                        <m:sSupPr>
                          <m:ctrlPr>
                            <a:rPr lang="en-US" sz="1400" b="0" i="1" smtClean="0">
                              <a:latin typeface="Cambria Math" panose="02040503050406030204" pitchFamily="18" charset="0"/>
                            </a:rPr>
                          </m:ctrlPr>
                        </m:sSupPr>
                        <m:e>
                          <m:r>
                            <a:rPr lang="en-US" sz="1400" b="0" i="1" smtClean="0">
                              <a:latin typeface="Cambria Math"/>
                            </a:rPr>
                            <m:t>𝑤</m:t>
                          </m:r>
                        </m:e>
                        <m:sup>
                          <m:r>
                            <a:rPr lang="en-US" sz="1400" b="0" i="1" smtClean="0">
                              <a:latin typeface="Cambria Math"/>
                            </a:rPr>
                            <m:t>2</m:t>
                          </m:r>
                        </m:sup>
                      </m:sSup>
                    </m:oMath>
                  </m:oMathPara>
                </a14:m>
                <a:endParaRPr lang="en-GB" sz="1400" dirty="0"/>
              </a:p>
            </p:txBody>
          </p:sp>
        </mc:Choice>
        <mc:Fallback xmlns="">
          <p:sp>
            <p:nvSpPr>
              <p:cNvPr id="56" name="TextBox 55"/>
              <p:cNvSpPr txBox="1">
                <a:spLocks noRot="1" noChangeAspect="1" noMove="1" noResize="1" noEditPoints="1" noAdjustHandles="1" noChangeArrowheads="1" noChangeShapeType="1" noTextEdit="1"/>
              </p:cNvSpPr>
              <p:nvPr/>
            </p:nvSpPr>
            <p:spPr>
              <a:xfrm>
                <a:off x="5105400" y="4343400"/>
                <a:ext cx="1402114" cy="307777"/>
              </a:xfrm>
              <a:prstGeom prst="rect">
                <a:avLst/>
              </a:prstGeom>
              <a:blipFill rotWithShape="1">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4800600" y="4800600"/>
                <a:ext cx="2105256" cy="5008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(32.7)</m:t>
                      </m:r>
                      <m:d>
                        <m:dPr>
                          <m:ctrlPr>
                            <a:rPr lang="en-US" sz="1400" b="0" i="1" smtClean="0">
                              <a:latin typeface="Cambria Math" panose="02040503050406030204" pitchFamily="18" charset="0"/>
                            </a:rPr>
                          </m:ctrlPr>
                        </m:dPr>
                        <m:e>
                          <m:f>
                            <m:fPr>
                              <m:ctrlPr>
                                <a:rPr lang="en-US" sz="1400" b="0" i="1" smtClean="0">
                                  <a:latin typeface="Cambria Math" panose="02040503050406030204" pitchFamily="18" charset="0"/>
                                </a:rPr>
                              </m:ctrlPr>
                            </m:fPr>
                            <m:num>
                              <m:r>
                                <a:rPr lang="en-US" sz="1400" b="0" i="1" smtClean="0">
                                  <a:latin typeface="Cambria Math"/>
                                </a:rPr>
                                <m:t>4</m:t>
                              </m:r>
                            </m:num>
                            <m:den>
                              <m:r>
                                <a:rPr lang="en-US" sz="1400" b="0" i="1" smtClean="0">
                                  <a:latin typeface="Cambria Math"/>
                                </a:rPr>
                                <m:t>5</m:t>
                              </m:r>
                            </m:den>
                          </m:f>
                        </m:e>
                      </m:d>
                      <m:r>
                        <a:rPr lang="en-US" sz="1400" b="0" i="1" smtClean="0">
                          <a:latin typeface="Cambria Math"/>
                        </a:rPr>
                        <m:t>=(2)(0.4)</m:t>
                      </m:r>
                      <m:sSup>
                        <m:sSupPr>
                          <m:ctrlPr>
                            <a:rPr lang="en-US" sz="1400" b="0" i="1" smtClean="0">
                              <a:latin typeface="Cambria Math" panose="02040503050406030204" pitchFamily="18" charset="0"/>
                            </a:rPr>
                          </m:ctrlPr>
                        </m:sSupPr>
                        <m:e>
                          <m:r>
                            <a:rPr lang="en-US" sz="1400" b="0" i="1" smtClean="0">
                              <a:latin typeface="Cambria Math"/>
                            </a:rPr>
                            <m:t>𝑤</m:t>
                          </m:r>
                        </m:e>
                        <m:sup>
                          <m:r>
                            <a:rPr lang="en-US" sz="1400" b="0" i="1" smtClean="0">
                              <a:latin typeface="Cambria Math"/>
                            </a:rPr>
                            <m:t>2</m:t>
                          </m:r>
                        </m:sup>
                      </m:sSup>
                    </m:oMath>
                  </m:oMathPara>
                </a14:m>
                <a:endParaRPr lang="en-GB" sz="1400" dirty="0"/>
              </a:p>
            </p:txBody>
          </p:sp>
        </mc:Choice>
        <mc:Fallback xmlns="">
          <p:sp>
            <p:nvSpPr>
              <p:cNvPr id="57" name="TextBox 56"/>
              <p:cNvSpPr txBox="1">
                <a:spLocks noRot="1" noChangeAspect="1" noMove="1" noResize="1" noEditPoints="1" noAdjustHandles="1" noChangeArrowheads="1" noChangeShapeType="1" noTextEdit="1"/>
              </p:cNvSpPr>
              <p:nvPr/>
            </p:nvSpPr>
            <p:spPr>
              <a:xfrm>
                <a:off x="4800600" y="4800600"/>
                <a:ext cx="2105256" cy="500843"/>
              </a:xfrm>
              <a:prstGeom prst="rect">
                <a:avLst/>
              </a:prstGeom>
              <a:blipFill rotWithShape="1">
                <a:blip r:embed="rId13"/>
                <a:stretch>
                  <a:fillRect/>
                </a:stretch>
              </a:blipFill>
            </p:spPr>
            <p:txBody>
              <a:bodyPr/>
              <a:lstStyle/>
              <a:p>
                <a:r>
                  <a:rPr lang="en-GB">
                    <a:noFill/>
                  </a:rPr>
                  <a:t> </a:t>
                </a:r>
              </a:p>
            </p:txBody>
          </p:sp>
        </mc:Fallback>
      </mc:AlternateContent>
      <p:sp>
        <p:nvSpPr>
          <p:cNvPr id="86" name="TextBox 85"/>
          <p:cNvSpPr txBox="1"/>
          <p:nvPr/>
        </p:nvSpPr>
        <p:spPr>
          <a:xfrm>
            <a:off x="7086600" y="5257800"/>
            <a:ext cx="1143000"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Calculate w</a:t>
            </a:r>
            <a:r>
              <a:rPr lang="en-US" sz="1200" baseline="30000" dirty="0" smtClean="0">
                <a:solidFill>
                  <a:srgbClr val="FF0000"/>
                </a:solidFill>
                <a:latin typeface="Comic Sans MS" panose="030F0702030302020204" pitchFamily="66" charset="0"/>
              </a:rPr>
              <a:t>2</a:t>
            </a:r>
            <a:endParaRPr lang="en-GB" sz="1200" baseline="300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87" name="TextBox 86"/>
              <p:cNvSpPr txBox="1"/>
              <p:nvPr/>
            </p:nvSpPr>
            <p:spPr>
              <a:xfrm>
                <a:off x="5334000" y="5486400"/>
                <a:ext cx="10668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rPr>
                          </m:ctrlPr>
                        </m:sSupPr>
                        <m:e>
                          <m:r>
                            <a:rPr lang="en-US" sz="1400" b="0" i="1" smtClean="0">
                              <a:latin typeface="Cambria Math"/>
                            </a:rPr>
                            <m:t>𝑤</m:t>
                          </m:r>
                        </m:e>
                        <m:sup>
                          <m:r>
                            <a:rPr lang="en-US" sz="1400" b="0" i="1" smtClean="0">
                              <a:latin typeface="Cambria Math"/>
                            </a:rPr>
                            <m:t>2</m:t>
                          </m:r>
                        </m:sup>
                      </m:sSup>
                      <m:r>
                        <a:rPr lang="en-US" sz="1400" b="0" i="1" smtClean="0">
                          <a:latin typeface="Cambria Math"/>
                        </a:rPr>
                        <m:t>=32.7</m:t>
                      </m:r>
                    </m:oMath>
                  </m:oMathPara>
                </a14:m>
                <a:endParaRPr lang="en-GB" sz="1400" dirty="0"/>
              </a:p>
            </p:txBody>
          </p:sp>
        </mc:Choice>
        <mc:Fallback xmlns="">
          <p:sp>
            <p:nvSpPr>
              <p:cNvPr id="87" name="TextBox 86"/>
              <p:cNvSpPr txBox="1">
                <a:spLocks noRot="1" noChangeAspect="1" noMove="1" noResize="1" noEditPoints="1" noAdjustHandles="1" noChangeArrowheads="1" noChangeShapeType="1" noTextEdit="1"/>
              </p:cNvSpPr>
              <p:nvPr/>
            </p:nvSpPr>
            <p:spPr>
              <a:xfrm>
                <a:off x="5334000" y="5486400"/>
                <a:ext cx="1066800" cy="307777"/>
              </a:xfrm>
              <a:prstGeom prst="rect">
                <a:avLst/>
              </a:prstGeom>
              <a:blipFill rotWithShape="1">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8" name="TextBox 87"/>
              <p:cNvSpPr txBox="1"/>
              <p:nvPr/>
            </p:nvSpPr>
            <p:spPr>
              <a:xfrm>
                <a:off x="5410200" y="6096000"/>
                <a:ext cx="15240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𝑤</m:t>
                      </m:r>
                      <m:r>
                        <a:rPr lang="en-US" sz="1400" b="0" i="1" smtClean="0">
                          <a:latin typeface="Cambria Math"/>
                        </a:rPr>
                        <m:t>=5.7 </m:t>
                      </m:r>
                      <m:r>
                        <a:rPr lang="en-US" sz="1400" b="0" i="1" smtClean="0">
                          <a:latin typeface="Cambria Math"/>
                        </a:rPr>
                        <m:t>𝑟𝑎𝑑</m:t>
                      </m:r>
                      <m:sSup>
                        <m:sSupPr>
                          <m:ctrlPr>
                            <a:rPr lang="en-US" sz="1400" b="0" i="1" smtClean="0">
                              <a:latin typeface="Cambria Math" panose="02040503050406030204" pitchFamily="18" charset="0"/>
                            </a:rPr>
                          </m:ctrlPr>
                        </m:sSupPr>
                        <m:e>
                          <m:r>
                            <a:rPr lang="en-US" sz="1400" b="0" i="1" smtClean="0">
                              <a:latin typeface="Cambria Math"/>
                            </a:rPr>
                            <m:t>𝑠</m:t>
                          </m:r>
                        </m:e>
                        <m:sup>
                          <m:r>
                            <a:rPr lang="en-US" sz="1400" b="0" i="1" smtClean="0">
                              <a:latin typeface="Cambria Math"/>
                            </a:rPr>
                            <m:t>−1</m:t>
                          </m:r>
                        </m:sup>
                      </m:sSup>
                    </m:oMath>
                  </m:oMathPara>
                </a14:m>
                <a:endParaRPr lang="en-GB" sz="1400" dirty="0"/>
              </a:p>
            </p:txBody>
          </p:sp>
        </mc:Choice>
        <mc:Fallback xmlns="">
          <p:sp>
            <p:nvSpPr>
              <p:cNvPr id="88" name="TextBox 87"/>
              <p:cNvSpPr txBox="1">
                <a:spLocks noRot="1" noChangeAspect="1" noMove="1" noResize="1" noEditPoints="1" noAdjustHandles="1" noChangeArrowheads="1" noChangeShapeType="1" noTextEdit="1"/>
              </p:cNvSpPr>
              <p:nvPr/>
            </p:nvSpPr>
            <p:spPr>
              <a:xfrm>
                <a:off x="5410200" y="6096000"/>
                <a:ext cx="1524000" cy="307777"/>
              </a:xfrm>
              <a:prstGeom prst="rect">
                <a:avLst/>
              </a:prstGeom>
              <a:blipFill rotWithShape="1">
                <a:blip r:embed="rId15"/>
                <a:stretch>
                  <a:fillRect/>
                </a:stretch>
              </a:blipFill>
            </p:spPr>
            <p:txBody>
              <a:bodyPr/>
              <a:lstStyle/>
              <a:p>
                <a:r>
                  <a:rPr lang="en-GB">
                    <a:noFill/>
                  </a:rPr>
                  <a:t> </a:t>
                </a:r>
              </a:p>
            </p:txBody>
          </p:sp>
        </mc:Fallback>
      </mc:AlternateContent>
      <p:sp>
        <p:nvSpPr>
          <p:cNvPr id="89" name="TextBox 88"/>
          <p:cNvSpPr txBox="1"/>
          <p:nvPr/>
        </p:nvSpPr>
        <p:spPr>
          <a:xfrm>
            <a:off x="7086600" y="5867400"/>
            <a:ext cx="1143000"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Square root</a:t>
            </a:r>
            <a:endParaRPr lang="en-GB" sz="1200" baseline="30000" dirty="0">
              <a:solidFill>
                <a:srgbClr val="FF0000"/>
              </a:solidFill>
              <a:latin typeface="Comic Sans MS" panose="030F0702030302020204" pitchFamily="66" charset="0"/>
            </a:endParaRPr>
          </a:p>
        </p:txBody>
      </p:sp>
      <p:pic>
        <p:nvPicPr>
          <p:cNvPr id="54" name="Picture 2" descr="http://astarmathsandphysics.com/gcse-physics-notes/gcse-physics-notes-motion-in-a-circle-html-m3278a5aa.gif"/>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04181" y="124029"/>
            <a:ext cx="1937270" cy="1039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0460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blinds(horizontal)">
                                      <p:cBhvr>
                                        <p:cTn id="7" dur="500"/>
                                        <p:tgtEl>
                                          <p:spTgt spid="6">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linds(horizontal)">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linds(horizontal)">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7" presetClass="emph" presetSubtype="2" fill="hold" nodeType="clickEffect">
                                  <p:stCondLst>
                                    <p:cond delay="0"/>
                                  </p:stCondLst>
                                  <p:childTnLst>
                                    <p:animClr clrSpc="rgb" dir="cw">
                                      <p:cBhvr>
                                        <p:cTn id="21" dur="500" fill="hold"/>
                                        <p:tgtEl>
                                          <p:spTgt spid="83"/>
                                        </p:tgtEl>
                                        <p:attrNameLst>
                                          <p:attrName>stroke.color</p:attrName>
                                        </p:attrNameLst>
                                      </p:cBhvr>
                                      <p:to>
                                        <a:srgbClr val="FF0000"/>
                                      </p:to>
                                    </p:animClr>
                                    <p:set>
                                      <p:cBhvr>
                                        <p:cTn id="22" dur="500" fill="hold"/>
                                        <p:tgtEl>
                                          <p:spTgt spid="83"/>
                                        </p:tgtEl>
                                        <p:attrNameLst>
                                          <p:attrName>stroke.on</p:attrName>
                                        </p:attrNameLst>
                                      </p:cBhvr>
                                      <p:to>
                                        <p:strVal val="true"/>
                                      </p:to>
                                    </p:set>
                                  </p:childTnLst>
                                </p:cTn>
                              </p:par>
                              <p:par>
                                <p:cTn id="23" presetID="7" presetClass="emph" presetSubtype="2" fill="hold" nodeType="withEffect">
                                  <p:stCondLst>
                                    <p:cond delay="0"/>
                                  </p:stCondLst>
                                  <p:childTnLst>
                                    <p:animClr clrSpc="rgb" dir="cw">
                                      <p:cBhvr>
                                        <p:cTn id="24" dur="500" fill="hold"/>
                                        <p:tgtEl>
                                          <p:spTgt spid="84"/>
                                        </p:tgtEl>
                                        <p:attrNameLst>
                                          <p:attrName>stroke.color</p:attrName>
                                        </p:attrNameLst>
                                      </p:cBhvr>
                                      <p:to>
                                        <a:srgbClr val="FF0000"/>
                                      </p:to>
                                    </p:animClr>
                                    <p:set>
                                      <p:cBhvr>
                                        <p:cTn id="25" dur="500" fill="hold"/>
                                        <p:tgtEl>
                                          <p:spTgt spid="84"/>
                                        </p:tgtEl>
                                        <p:attrNameLst>
                                          <p:attrName>stroke.on</p:attrName>
                                        </p:attrNameLst>
                                      </p:cBhvr>
                                      <p:to>
                                        <p:strVal val="true"/>
                                      </p:to>
                                    </p:set>
                                  </p:childTnLst>
                                </p:cTn>
                              </p:par>
                              <p:par>
                                <p:cTn id="26" presetID="7" presetClass="emph" presetSubtype="2" fill="hold" nodeType="withEffect">
                                  <p:stCondLst>
                                    <p:cond delay="0"/>
                                  </p:stCondLst>
                                  <p:childTnLst>
                                    <p:animClr clrSpc="rgb" dir="cw">
                                      <p:cBhvr>
                                        <p:cTn id="27" dur="500" fill="hold"/>
                                        <p:tgtEl>
                                          <p:spTgt spid="10"/>
                                        </p:tgtEl>
                                        <p:attrNameLst>
                                          <p:attrName>stroke.color</p:attrName>
                                        </p:attrNameLst>
                                      </p:cBhvr>
                                      <p:to>
                                        <a:srgbClr val="FF0000"/>
                                      </p:to>
                                    </p:animClr>
                                    <p:set>
                                      <p:cBhvr>
                                        <p:cTn id="28" dur="500" fill="hold"/>
                                        <p:tgtEl>
                                          <p:spTgt spid="10"/>
                                        </p:tgtEl>
                                        <p:attrNameLst>
                                          <p:attrName>stroke.on</p:attrName>
                                        </p:attrNameLst>
                                      </p:cBhvr>
                                      <p:to>
                                        <p:strVal val="true"/>
                                      </p:to>
                                    </p:set>
                                  </p:childTnLst>
                                </p:cTn>
                              </p:par>
                              <p:par>
                                <p:cTn id="29" presetID="3" presetClass="emph" presetSubtype="2" fill="hold" grpId="0" nodeType="withEffect">
                                  <p:stCondLst>
                                    <p:cond delay="0"/>
                                  </p:stCondLst>
                                  <p:childTnLst>
                                    <p:animClr clrSpc="rgb" dir="cw">
                                      <p:cBhvr override="childStyle">
                                        <p:cTn id="30" dur="500" fill="hold"/>
                                        <p:tgtEl>
                                          <p:spTgt spid="66"/>
                                        </p:tgtEl>
                                        <p:attrNameLst>
                                          <p:attrName>style.color</p:attrName>
                                        </p:attrNameLst>
                                      </p:cBhvr>
                                      <p:to>
                                        <a:srgbClr val="FF0000"/>
                                      </p:to>
                                    </p:animClr>
                                  </p:childTnLst>
                                </p:cTn>
                              </p:par>
                              <p:par>
                                <p:cTn id="31" presetID="3" presetClass="emph" presetSubtype="2" fill="hold" grpId="0" nodeType="withEffect">
                                  <p:stCondLst>
                                    <p:cond delay="0"/>
                                  </p:stCondLst>
                                  <p:childTnLst>
                                    <p:animClr clrSpc="rgb" dir="cw">
                                      <p:cBhvr override="childStyle">
                                        <p:cTn id="32" dur="500" fill="hold"/>
                                        <p:tgtEl>
                                          <p:spTgt spid="82"/>
                                        </p:tgtEl>
                                        <p:attrNameLst>
                                          <p:attrName>style.color</p:attrName>
                                        </p:attrNameLst>
                                      </p:cBhvr>
                                      <p:to>
                                        <a:srgbClr val="FF0000"/>
                                      </p:to>
                                    </p:animClr>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blinds(horizontal)">
                                      <p:cBhvr>
                                        <p:cTn id="37" dur="500"/>
                                        <p:tgtEl>
                                          <p:spTgt spid="7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73"/>
                                        </p:tgtEl>
                                        <p:attrNameLst>
                                          <p:attrName>style.visibility</p:attrName>
                                        </p:attrNameLst>
                                      </p:cBhvr>
                                      <p:to>
                                        <p:strVal val="visible"/>
                                      </p:to>
                                    </p:set>
                                    <p:animEffect transition="in" filter="blinds(horizontal)">
                                      <p:cBhvr>
                                        <p:cTn id="42" dur="500"/>
                                        <p:tgtEl>
                                          <p:spTgt spid="7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blinds(horizontal)">
                                      <p:cBhvr>
                                        <p:cTn id="47" dur="500"/>
                                        <p:tgtEl>
                                          <p:spTgt spid="5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blinds(horizontal)">
                                      <p:cBhvr>
                                        <p:cTn id="52" dur="500"/>
                                        <p:tgtEl>
                                          <p:spTgt spid="74"/>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77"/>
                                        </p:tgtEl>
                                        <p:attrNameLst>
                                          <p:attrName>style.visibility</p:attrName>
                                        </p:attrNameLst>
                                      </p:cBhvr>
                                      <p:to>
                                        <p:strVal val="visible"/>
                                      </p:to>
                                    </p:set>
                                    <p:animEffect transition="in" filter="blinds(horizontal)">
                                      <p:cBhvr>
                                        <p:cTn id="57" dur="500"/>
                                        <p:tgtEl>
                                          <p:spTgt spid="77"/>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57"/>
                                        </p:tgtEl>
                                        <p:attrNameLst>
                                          <p:attrName>style.visibility</p:attrName>
                                        </p:attrNameLst>
                                      </p:cBhvr>
                                      <p:to>
                                        <p:strVal val="visible"/>
                                      </p:to>
                                    </p:set>
                                    <p:animEffect transition="in" filter="blinds(horizontal)">
                                      <p:cBhvr>
                                        <p:cTn id="62" dur="500"/>
                                        <p:tgtEl>
                                          <p:spTgt spid="57"/>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75"/>
                                        </p:tgtEl>
                                        <p:attrNameLst>
                                          <p:attrName>style.visibility</p:attrName>
                                        </p:attrNameLst>
                                      </p:cBhvr>
                                      <p:to>
                                        <p:strVal val="visible"/>
                                      </p:to>
                                    </p:set>
                                    <p:animEffect transition="in" filter="blinds(horizontal)">
                                      <p:cBhvr>
                                        <p:cTn id="67" dur="500"/>
                                        <p:tgtEl>
                                          <p:spTgt spid="75"/>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86"/>
                                        </p:tgtEl>
                                        <p:attrNameLst>
                                          <p:attrName>style.visibility</p:attrName>
                                        </p:attrNameLst>
                                      </p:cBhvr>
                                      <p:to>
                                        <p:strVal val="visible"/>
                                      </p:to>
                                    </p:set>
                                    <p:animEffect transition="in" filter="blinds(horizontal)">
                                      <p:cBhvr>
                                        <p:cTn id="72" dur="500"/>
                                        <p:tgtEl>
                                          <p:spTgt spid="86"/>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87"/>
                                        </p:tgtEl>
                                        <p:attrNameLst>
                                          <p:attrName>style.visibility</p:attrName>
                                        </p:attrNameLst>
                                      </p:cBhvr>
                                      <p:to>
                                        <p:strVal val="visible"/>
                                      </p:to>
                                    </p:set>
                                    <p:animEffect transition="in" filter="blinds(horizontal)">
                                      <p:cBhvr>
                                        <p:cTn id="77" dur="500"/>
                                        <p:tgtEl>
                                          <p:spTgt spid="87"/>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76"/>
                                        </p:tgtEl>
                                        <p:attrNameLst>
                                          <p:attrName>style.visibility</p:attrName>
                                        </p:attrNameLst>
                                      </p:cBhvr>
                                      <p:to>
                                        <p:strVal val="visible"/>
                                      </p:to>
                                    </p:set>
                                    <p:animEffect transition="in" filter="blinds(horizontal)">
                                      <p:cBhvr>
                                        <p:cTn id="82" dur="500"/>
                                        <p:tgtEl>
                                          <p:spTgt spid="76"/>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89"/>
                                        </p:tgtEl>
                                        <p:attrNameLst>
                                          <p:attrName>style.visibility</p:attrName>
                                        </p:attrNameLst>
                                      </p:cBhvr>
                                      <p:to>
                                        <p:strVal val="visible"/>
                                      </p:to>
                                    </p:set>
                                    <p:animEffect transition="in" filter="blinds(horizontal)">
                                      <p:cBhvr>
                                        <p:cTn id="87" dur="500"/>
                                        <p:tgtEl>
                                          <p:spTgt spid="89"/>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88"/>
                                        </p:tgtEl>
                                        <p:attrNameLst>
                                          <p:attrName>style.visibility</p:attrName>
                                        </p:attrNameLst>
                                      </p:cBhvr>
                                      <p:to>
                                        <p:strVal val="visible"/>
                                      </p:to>
                                    </p:set>
                                    <p:animEffect transition="in" filter="blinds(horizontal)">
                                      <p:cBhvr>
                                        <p:cTn id="9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28" grpId="0"/>
      <p:bldP spid="29" grpId="0"/>
      <p:bldP spid="72" grpId="0" animBg="1"/>
      <p:bldP spid="73" grpId="0"/>
      <p:bldP spid="74" grpId="0" animBg="1"/>
      <p:bldP spid="75" grpId="0" animBg="1"/>
      <p:bldP spid="76" grpId="0" animBg="1"/>
      <p:bldP spid="77" grpId="0"/>
      <p:bldP spid="82" grpId="0"/>
      <p:bldP spid="56" grpId="0"/>
      <p:bldP spid="57" grpId="0"/>
      <p:bldP spid="86" grpId="0"/>
      <p:bldP spid="87" grpId="0"/>
      <p:bldP spid="88" grpId="0"/>
      <p:bldP spid="8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Motion in a Circle</a:t>
            </a:r>
            <a:endParaRPr lang="en-GB" dirty="0">
              <a:latin typeface="Comic Sans MS" pitchFamily="66" charset="0"/>
            </a:endParaRPr>
          </a:p>
        </p:txBody>
      </p:sp>
      <p:sp>
        <p:nvSpPr>
          <p:cNvPr id="4" name="TextBox 3"/>
          <p:cNvSpPr txBox="1"/>
          <p:nvPr/>
        </p:nvSpPr>
        <p:spPr>
          <a:xfrm>
            <a:off x="8680632" y="6488668"/>
            <a:ext cx="471604" cy="369332"/>
          </a:xfrm>
          <a:prstGeom prst="rect">
            <a:avLst/>
          </a:prstGeom>
          <a:noFill/>
        </p:spPr>
        <p:txBody>
          <a:bodyPr wrap="none" rtlCol="0">
            <a:spAutoFit/>
          </a:bodyPr>
          <a:lstStyle/>
          <a:p>
            <a:r>
              <a:rPr lang="en-US" dirty="0" smtClean="0">
                <a:latin typeface="Comic Sans MS" panose="030F0702030302020204" pitchFamily="66" charset="0"/>
              </a:rPr>
              <a:t>4C</a:t>
            </a:r>
            <a:endParaRPr lang="en-US" dirty="0">
              <a:latin typeface="Comic Sans MS" panose="030F0702030302020204" pitchFamily="66" charset="0"/>
            </a:endParaRPr>
          </a:p>
        </p:txBody>
      </p:sp>
      <p:sp>
        <p:nvSpPr>
          <p:cNvPr id="6" name="Content Placeholder 2"/>
          <p:cNvSpPr>
            <a:spLocks noGrp="1"/>
          </p:cNvSpPr>
          <p:nvPr>
            <p:ph idx="1"/>
          </p:nvPr>
        </p:nvSpPr>
        <p:spPr>
          <a:xfrm>
            <a:off x="228600" y="1600200"/>
            <a:ext cx="3429000" cy="4525963"/>
          </a:xfrm>
        </p:spPr>
        <p:txBody>
          <a:bodyPr>
            <a:normAutofit/>
          </a:bodyPr>
          <a:lstStyle/>
          <a:p>
            <a:pPr marL="0" indent="0" algn="ctr">
              <a:buNone/>
            </a:pPr>
            <a:r>
              <a:rPr lang="en-GB" sz="1400" b="1" dirty="0" smtClean="0">
                <a:latin typeface="Comic Sans MS" pitchFamily="66" charset="0"/>
              </a:rPr>
              <a:t>You can solve three-dimensional problems about objects moving in horizontal circles</a:t>
            </a:r>
            <a:endParaRPr lang="en-GB" sz="1400" dirty="0" smtClean="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smtClean="0">
                <a:latin typeface="Comic Sans MS" pitchFamily="66" charset="0"/>
              </a:rPr>
              <a:t>A particle of mass m is attached to one end of a light inextensible string of length l. The other end of the string is attached to a fixed point A. The particle moves with constant angular speed in a horizontal circle. The string is taut and the angle between the string and the vertical is </a:t>
            </a:r>
            <a:r>
              <a:rPr lang="el-GR" sz="1400" dirty="0" smtClean="0">
                <a:latin typeface="Comic Sans MS" pitchFamily="66" charset="0"/>
              </a:rPr>
              <a:t>θ</a:t>
            </a:r>
            <a:r>
              <a:rPr lang="en-US" sz="1400" dirty="0" smtClean="0">
                <a:latin typeface="Comic Sans MS" pitchFamily="66" charset="0"/>
              </a:rPr>
              <a:t>. The </a:t>
            </a:r>
            <a:r>
              <a:rPr lang="en-US" sz="1400" dirty="0" err="1" smtClean="0">
                <a:latin typeface="Comic Sans MS" pitchFamily="66" charset="0"/>
              </a:rPr>
              <a:t>centre</a:t>
            </a:r>
            <a:r>
              <a:rPr lang="en-US" sz="1400" dirty="0" smtClean="0">
                <a:latin typeface="Comic Sans MS" pitchFamily="66" charset="0"/>
              </a:rPr>
              <a:t> of the circle is vertically below A. Find the angular speed of the particle</a:t>
            </a:r>
            <a:r>
              <a:rPr lang="en-US" sz="1400" dirty="0">
                <a:latin typeface="Comic Sans MS" pitchFamily="66" charset="0"/>
              </a:rPr>
              <a:t> </a:t>
            </a:r>
            <a:r>
              <a:rPr lang="en-US" sz="1400" dirty="0" smtClean="0">
                <a:latin typeface="Comic Sans MS" pitchFamily="66" charset="0"/>
              </a:rPr>
              <a:t>in terms of g, l and </a:t>
            </a:r>
            <a:r>
              <a:rPr lang="el-GR" sz="1400" dirty="0" smtClean="0">
                <a:latin typeface="Comic Sans MS" pitchFamily="66" charset="0"/>
              </a:rPr>
              <a:t>θ</a:t>
            </a:r>
            <a:r>
              <a:rPr lang="en-US" sz="1400" dirty="0" smtClean="0">
                <a:latin typeface="Comic Sans MS" pitchFamily="66" charset="0"/>
              </a:rPr>
              <a:t>.</a:t>
            </a:r>
          </a:p>
          <a:p>
            <a:pPr marL="0" indent="0" algn="ctr">
              <a:buNone/>
            </a:pPr>
            <a:endParaRPr lang="en-US" sz="1400" dirty="0">
              <a:latin typeface="Comic Sans MS" pitchFamily="66" charset="0"/>
              <a:sym typeface="Wingdings" panose="05000000000000000000" pitchFamily="2" charset="2"/>
            </a:endParaRPr>
          </a:p>
          <a:p>
            <a:pPr marL="0" indent="0" algn="ctr">
              <a:buNone/>
            </a:pPr>
            <a:r>
              <a:rPr lang="en-US" sz="1400" dirty="0" smtClean="0">
                <a:latin typeface="Comic Sans MS" pitchFamily="66" charset="0"/>
                <a:sym typeface="Wingdings" panose="05000000000000000000" pitchFamily="2" charset="2"/>
              </a:rPr>
              <a:t> We can eliminate T by using simultaneous equations, created by resolving vertically and horizontally…</a:t>
            </a:r>
          </a:p>
          <a:p>
            <a:pPr marL="0" indent="0" algn="ctr">
              <a:buNone/>
            </a:pPr>
            <a:endParaRPr lang="en-GB" sz="1400" dirty="0" smtClean="0">
              <a:latin typeface="Comic Sans MS" pitchFamily="66" charset="0"/>
            </a:endParaRPr>
          </a:p>
        </p:txBody>
      </p:sp>
      <mc:AlternateContent xmlns:mc="http://schemas.openxmlformats.org/markup-compatibility/2006" xmlns:a14="http://schemas.microsoft.com/office/drawing/2010/main">
        <mc:Choice Requires="a14">
          <p:sp>
            <p:nvSpPr>
              <p:cNvPr id="60" name="TextBox 59"/>
              <p:cNvSpPr txBox="1"/>
              <p:nvPr/>
            </p:nvSpPr>
            <p:spPr>
              <a:xfrm>
                <a:off x="5962403" y="0"/>
                <a:ext cx="781817"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𝑣</m:t>
                      </m:r>
                      <m:r>
                        <a:rPr lang="en-US" sz="1400" b="0" i="1" smtClean="0">
                          <a:latin typeface="Cambria Math"/>
                        </a:rPr>
                        <m:t>=</m:t>
                      </m:r>
                      <m:r>
                        <a:rPr lang="en-US" sz="1400" b="0" i="1" smtClean="0">
                          <a:latin typeface="Cambria Math"/>
                        </a:rPr>
                        <m:t>𝑟</m:t>
                      </m:r>
                      <m:r>
                        <m:rPr>
                          <m:sty m:val="p"/>
                        </m:rPr>
                        <a:rPr lang="el-GR" sz="1400" b="0" i="1" smtClean="0">
                          <a:latin typeface="Cambria Math"/>
                        </a:rPr>
                        <m:t>ω</m:t>
                      </m:r>
                    </m:oMath>
                  </m:oMathPara>
                </a14:m>
                <a:endParaRPr lang="en-GB" sz="1400" dirty="0"/>
              </a:p>
            </p:txBody>
          </p:sp>
        </mc:Choice>
        <mc:Fallback xmlns="">
          <p:sp>
            <p:nvSpPr>
              <p:cNvPr id="60" name="TextBox 59"/>
              <p:cNvSpPr txBox="1">
                <a:spLocks noRot="1" noChangeAspect="1" noMove="1" noResize="1" noEditPoints="1" noAdjustHandles="1" noChangeArrowheads="1" noChangeShapeType="1" noTextEdit="1"/>
              </p:cNvSpPr>
              <p:nvPr/>
            </p:nvSpPr>
            <p:spPr>
              <a:xfrm>
                <a:off x="5962403" y="0"/>
                <a:ext cx="781817" cy="307777"/>
              </a:xfrm>
              <a:prstGeom prst="rect">
                <a:avLst/>
              </a:prstGeom>
              <a:blipFill rotWithShape="1">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4878780" y="0"/>
                <a:ext cx="1087670" cy="44300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1200" i="1" smtClean="0">
                          <a:latin typeface="Cambria Math"/>
                        </a:rPr>
                        <m:t>ω</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𝑟𝑎𝑑𝑖𝑎𝑛𝑠</m:t>
                          </m:r>
                        </m:num>
                        <m:den>
                          <m:r>
                            <a:rPr lang="en-US" sz="1200" b="0" i="1" smtClean="0">
                              <a:latin typeface="Cambria Math"/>
                            </a:rPr>
                            <m:t>𝑠𝑒𝑐𝑜𝑛𝑑𝑠</m:t>
                          </m:r>
                        </m:den>
                      </m:f>
                    </m:oMath>
                  </m:oMathPara>
                </a14:m>
                <a:endParaRPr lang="en-GB" sz="1200" dirty="0"/>
              </a:p>
            </p:txBody>
          </p:sp>
        </mc:Choice>
        <mc:Fallback xmlns="">
          <p:sp>
            <p:nvSpPr>
              <p:cNvPr id="61" name="TextBox 60"/>
              <p:cNvSpPr txBox="1">
                <a:spLocks noRot="1" noChangeAspect="1" noMove="1" noResize="1" noEditPoints="1" noAdjustHandles="1" noChangeArrowheads="1" noChangeShapeType="1" noTextEdit="1"/>
              </p:cNvSpPr>
              <p:nvPr/>
            </p:nvSpPr>
            <p:spPr>
              <a:xfrm>
                <a:off x="4878780" y="0"/>
                <a:ext cx="1087670" cy="443006"/>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6741226" y="0"/>
                <a:ext cx="79451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𝑣</m:t>
                      </m:r>
                      <m:r>
                        <a:rPr lang="en-US" sz="1400" b="0" i="1" smtClean="0">
                          <a:latin typeface="Cambria Math"/>
                          <a:ea typeface="Cambria Math"/>
                        </a:rPr>
                        <m:t>𝜔</m:t>
                      </m:r>
                    </m:oMath>
                  </m:oMathPara>
                </a14:m>
                <a:endParaRPr lang="en-GB" sz="1400" dirty="0"/>
              </a:p>
            </p:txBody>
          </p:sp>
        </mc:Choice>
        <mc:Fallback xmlns="">
          <p:sp>
            <p:nvSpPr>
              <p:cNvPr id="62" name="TextBox 61"/>
              <p:cNvSpPr txBox="1">
                <a:spLocks noRot="1" noChangeAspect="1" noMove="1" noResize="1" noEditPoints="1" noAdjustHandles="1" noChangeArrowheads="1" noChangeShapeType="1" noTextEdit="1"/>
              </p:cNvSpPr>
              <p:nvPr/>
            </p:nvSpPr>
            <p:spPr>
              <a:xfrm>
                <a:off x="6741226" y="0"/>
                <a:ext cx="794513" cy="307777"/>
              </a:xfrm>
              <a:prstGeom prst="rect">
                <a:avLst/>
              </a:prstGeom>
              <a:blipFill rotWithShape="1">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7543800" y="0"/>
                <a:ext cx="86844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𝑟</m:t>
                      </m:r>
                      <m:sSup>
                        <m:sSupPr>
                          <m:ctrlPr>
                            <a:rPr lang="en-US" sz="1400" b="0" i="1" smtClean="0">
                              <a:latin typeface="Cambria Math" panose="02040503050406030204" pitchFamily="18" charset="0"/>
                            </a:rPr>
                          </m:ctrlPr>
                        </m:sSupPr>
                        <m:e>
                          <m:r>
                            <a:rPr lang="en-US" sz="1400" b="0" i="1" smtClean="0">
                              <a:latin typeface="Cambria Math"/>
                              <a:ea typeface="Cambria Math"/>
                            </a:rPr>
                            <m:t>𝜔</m:t>
                          </m:r>
                        </m:e>
                        <m:sup>
                          <m:r>
                            <a:rPr lang="en-US" sz="1400" b="0" i="1" smtClean="0">
                              <a:latin typeface="Cambria Math"/>
                            </a:rPr>
                            <m:t>2</m:t>
                          </m:r>
                        </m:sup>
                      </m:sSup>
                    </m:oMath>
                  </m:oMathPara>
                </a14:m>
                <a:endParaRPr lang="en-GB" sz="1400" dirty="0"/>
              </a:p>
            </p:txBody>
          </p:sp>
        </mc:Choice>
        <mc:Fallback xmlns="">
          <p:sp>
            <p:nvSpPr>
              <p:cNvPr id="63" name="TextBox 62"/>
              <p:cNvSpPr txBox="1">
                <a:spLocks noRot="1" noChangeAspect="1" noMove="1" noResize="1" noEditPoints="1" noAdjustHandles="1" noChangeArrowheads="1" noChangeShapeType="1" noTextEdit="1"/>
              </p:cNvSpPr>
              <p:nvPr/>
            </p:nvSpPr>
            <p:spPr>
              <a:xfrm>
                <a:off x="7543800" y="0"/>
                <a:ext cx="868443" cy="307777"/>
              </a:xfrm>
              <a:prstGeom prst="rect">
                <a:avLst/>
              </a:prstGeom>
              <a:blipFill rotWithShape="1">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a:xfrm>
                <a:off x="8390012" y="0"/>
                <a:ext cx="753988" cy="52315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a:rPr>
                                <m:t>𝑣</m:t>
                              </m:r>
                            </m:e>
                            <m:sup>
                              <m:r>
                                <a:rPr lang="en-US" sz="1400" b="0" i="1" smtClean="0">
                                  <a:latin typeface="Cambria Math"/>
                                </a:rPr>
                                <m:t>2</m:t>
                              </m:r>
                            </m:sup>
                          </m:sSup>
                        </m:num>
                        <m:den>
                          <m:r>
                            <a:rPr lang="en-US" sz="1400" b="0" i="1" smtClean="0">
                              <a:latin typeface="Cambria Math"/>
                            </a:rPr>
                            <m:t>𝑟</m:t>
                          </m:r>
                        </m:den>
                      </m:f>
                    </m:oMath>
                  </m:oMathPara>
                </a14:m>
                <a:endParaRPr lang="en-GB" sz="1400" dirty="0"/>
              </a:p>
            </p:txBody>
          </p:sp>
        </mc:Choice>
        <mc:Fallback xmlns="">
          <p:sp>
            <p:nvSpPr>
              <p:cNvPr id="64" name="TextBox 63"/>
              <p:cNvSpPr txBox="1">
                <a:spLocks noRot="1" noChangeAspect="1" noMove="1" noResize="1" noEditPoints="1" noAdjustHandles="1" noChangeArrowheads="1" noChangeShapeType="1" noTextEdit="1"/>
              </p:cNvSpPr>
              <p:nvPr/>
            </p:nvSpPr>
            <p:spPr>
              <a:xfrm>
                <a:off x="8390012" y="0"/>
                <a:ext cx="753988" cy="523157"/>
              </a:xfrm>
              <a:prstGeom prst="rect">
                <a:avLst/>
              </a:prstGeom>
              <a:blipFill rotWithShape="1">
                <a:blip r:embed="rId7"/>
                <a:stretch>
                  <a:fillRect/>
                </a:stretch>
              </a:blipFill>
              <a:ln w="25400">
                <a:solidFill>
                  <a:schemeClr val="tx1"/>
                </a:solidFill>
              </a:ln>
            </p:spPr>
            <p:txBody>
              <a:bodyPr/>
              <a:lstStyle/>
              <a:p>
                <a:r>
                  <a:rPr lang="en-GB">
                    <a:noFill/>
                  </a:rPr>
                  <a:t> </a:t>
                </a:r>
              </a:p>
            </p:txBody>
          </p:sp>
        </mc:Fallback>
      </mc:AlternateContent>
      <p:cxnSp>
        <p:nvCxnSpPr>
          <p:cNvPr id="11" name="Straight Connector 10"/>
          <p:cNvCxnSpPr/>
          <p:nvPr/>
        </p:nvCxnSpPr>
        <p:spPr>
          <a:xfrm>
            <a:off x="5638800" y="1671084"/>
            <a:ext cx="0" cy="12954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5638800" y="2966484"/>
            <a:ext cx="190500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638800" y="1671084"/>
            <a:ext cx="1981200" cy="129540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638800" y="2814084"/>
            <a:ext cx="152400" cy="15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c 14"/>
          <p:cNvSpPr/>
          <p:nvPr/>
        </p:nvSpPr>
        <p:spPr>
          <a:xfrm>
            <a:off x="5105400" y="1061484"/>
            <a:ext cx="914400" cy="914400"/>
          </a:xfrm>
          <a:prstGeom prst="arc">
            <a:avLst>
              <a:gd name="adj1" fmla="val 2624471"/>
              <a:gd name="adj2" fmla="val 4874115"/>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2" name="TextBox 31"/>
          <p:cNvSpPr txBox="1"/>
          <p:nvPr/>
        </p:nvSpPr>
        <p:spPr>
          <a:xfrm>
            <a:off x="5688419" y="1892597"/>
            <a:ext cx="276446" cy="307777"/>
          </a:xfrm>
          <a:prstGeom prst="rect">
            <a:avLst/>
          </a:prstGeom>
          <a:noFill/>
        </p:spPr>
        <p:txBody>
          <a:bodyPr wrap="square" rtlCol="0">
            <a:spAutoFit/>
          </a:bodyPr>
          <a:lstStyle/>
          <a:p>
            <a:r>
              <a:rPr lang="el-GR" sz="1400" dirty="0" smtClean="0">
                <a:latin typeface="Comic Sans MS" panose="030F0702030302020204" pitchFamily="66" charset="0"/>
              </a:rPr>
              <a:t>θ</a:t>
            </a: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4" name="TextBox 33"/>
              <p:cNvSpPr txBox="1"/>
              <p:nvPr/>
            </p:nvSpPr>
            <p:spPr>
              <a:xfrm>
                <a:off x="5991446" y="1669312"/>
                <a:ext cx="286553"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𝑙</m:t>
                      </m:r>
                    </m:oMath>
                  </m:oMathPara>
                </a14:m>
                <a:endParaRPr lang="en-GB" sz="1400" dirty="0"/>
              </a:p>
            </p:txBody>
          </p:sp>
        </mc:Choice>
        <mc:Fallback xmlns="">
          <p:sp>
            <p:nvSpPr>
              <p:cNvPr id="34" name="TextBox 33"/>
              <p:cNvSpPr txBox="1">
                <a:spLocks noRot="1" noChangeAspect="1" noMove="1" noResize="1" noEditPoints="1" noAdjustHandles="1" noChangeArrowheads="1" noChangeShapeType="1" noTextEdit="1"/>
              </p:cNvSpPr>
              <p:nvPr/>
            </p:nvSpPr>
            <p:spPr>
              <a:xfrm>
                <a:off x="5991446" y="1669312"/>
                <a:ext cx="286553" cy="307777"/>
              </a:xfrm>
              <a:prstGeom prst="rect">
                <a:avLst/>
              </a:prstGeom>
              <a:blipFill rotWithShape="1">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5771707" y="2970027"/>
                <a:ext cx="629147"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𝑙𝑠𝑖𝑛</m:t>
                      </m:r>
                      <m:r>
                        <a:rPr lang="en-US" sz="1400" b="0" i="1" smtClean="0">
                          <a:latin typeface="Cambria Math"/>
                          <a:ea typeface="Cambria Math"/>
                        </a:rPr>
                        <m:t>𝜃</m:t>
                      </m:r>
                    </m:oMath>
                  </m:oMathPara>
                </a14:m>
                <a:endParaRPr lang="en-GB" sz="1400" dirty="0"/>
              </a:p>
            </p:txBody>
          </p:sp>
        </mc:Choice>
        <mc:Fallback xmlns="">
          <p:sp>
            <p:nvSpPr>
              <p:cNvPr id="41" name="TextBox 40"/>
              <p:cNvSpPr txBox="1">
                <a:spLocks noRot="1" noChangeAspect="1" noMove="1" noResize="1" noEditPoints="1" noAdjustHandles="1" noChangeArrowheads="1" noChangeShapeType="1" noTextEdit="1"/>
              </p:cNvSpPr>
              <p:nvPr/>
            </p:nvSpPr>
            <p:spPr>
              <a:xfrm>
                <a:off x="5771707" y="2970027"/>
                <a:ext cx="629147" cy="307777"/>
              </a:xfrm>
              <a:prstGeom prst="rect">
                <a:avLst/>
              </a:prstGeom>
              <a:blipFill rotWithShape="1">
                <a:blip r:embed="rId9"/>
                <a:stretch>
                  <a:fillRect/>
                </a:stretch>
              </a:blipFill>
            </p:spPr>
            <p:txBody>
              <a:bodyPr/>
              <a:lstStyle/>
              <a:p>
                <a:r>
                  <a:rPr lang="en-GB">
                    <a:noFill/>
                  </a:rPr>
                  <a:t> </a:t>
                </a:r>
              </a:p>
            </p:txBody>
          </p:sp>
        </mc:Fallback>
      </mc:AlternateContent>
      <p:sp>
        <p:nvSpPr>
          <p:cNvPr id="35" name="TextBox 34"/>
          <p:cNvSpPr txBox="1"/>
          <p:nvPr/>
        </p:nvSpPr>
        <p:spPr>
          <a:xfrm>
            <a:off x="6347636" y="1860697"/>
            <a:ext cx="306494" cy="307777"/>
          </a:xfrm>
          <a:prstGeom prst="rect">
            <a:avLst/>
          </a:prstGeom>
          <a:noFill/>
        </p:spPr>
        <p:txBody>
          <a:bodyPr wrap="none" rtlCol="0">
            <a:spAutoFit/>
          </a:bodyPr>
          <a:lstStyle/>
          <a:p>
            <a:r>
              <a:rPr lang="en-US" sz="1400" dirty="0" smtClean="0">
                <a:latin typeface="Comic Sans MS" panose="030F0702030302020204" pitchFamily="66" charset="0"/>
              </a:rPr>
              <a:t>T</a:t>
            </a:r>
            <a:endParaRPr lang="en-GB" sz="1400" dirty="0">
              <a:latin typeface="Comic Sans MS" panose="030F0702030302020204" pitchFamily="66" charset="0"/>
            </a:endParaRPr>
          </a:p>
        </p:txBody>
      </p:sp>
      <p:grpSp>
        <p:nvGrpSpPr>
          <p:cNvPr id="43" name="Group 42"/>
          <p:cNvGrpSpPr/>
          <p:nvPr/>
        </p:nvGrpSpPr>
        <p:grpSpPr>
          <a:xfrm>
            <a:off x="5557399" y="1600178"/>
            <a:ext cx="152400" cy="152400"/>
            <a:chOff x="4724400" y="4267200"/>
            <a:chExt cx="152400" cy="152400"/>
          </a:xfrm>
        </p:grpSpPr>
        <p:cxnSp>
          <p:nvCxnSpPr>
            <p:cNvPr id="44" name="Straight Connector 43"/>
            <p:cNvCxnSpPr/>
            <p:nvPr/>
          </p:nvCxnSpPr>
          <p:spPr>
            <a:xfrm>
              <a:off x="4724400" y="4267200"/>
              <a:ext cx="1524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4724400" y="4267200"/>
              <a:ext cx="1524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6" name="TextBox 45"/>
          <p:cNvSpPr txBox="1"/>
          <p:nvPr/>
        </p:nvSpPr>
        <p:spPr>
          <a:xfrm>
            <a:off x="5481199" y="1295378"/>
            <a:ext cx="316112" cy="307777"/>
          </a:xfrm>
          <a:prstGeom prst="rect">
            <a:avLst/>
          </a:prstGeom>
          <a:noFill/>
        </p:spPr>
        <p:txBody>
          <a:bodyPr wrap="none" rtlCol="0">
            <a:spAutoFit/>
          </a:bodyPr>
          <a:lstStyle/>
          <a:p>
            <a:pPr algn="ctr"/>
            <a:r>
              <a:rPr lang="en-US" sz="1400" dirty="0" smtClean="0">
                <a:latin typeface="Comic Sans MS" panose="030F0702030302020204" pitchFamily="66" charset="0"/>
              </a:rPr>
              <a:t>A</a:t>
            </a:r>
            <a:endParaRPr lang="en-GB" sz="1400" dirty="0">
              <a:latin typeface="Comic Sans MS" panose="030F0702030302020204" pitchFamily="66" charset="0"/>
            </a:endParaRPr>
          </a:p>
        </p:txBody>
      </p:sp>
      <p:cxnSp>
        <p:nvCxnSpPr>
          <p:cNvPr id="47" name="Straight Connector 46"/>
          <p:cNvCxnSpPr/>
          <p:nvPr/>
        </p:nvCxnSpPr>
        <p:spPr>
          <a:xfrm flipH="1">
            <a:off x="7589574" y="2952608"/>
            <a:ext cx="1979" cy="432000"/>
          </a:xfrm>
          <a:prstGeom prst="line">
            <a:avLst/>
          </a:prstGeom>
          <a:ln w="381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7379547" y="3334620"/>
            <a:ext cx="418704" cy="307777"/>
          </a:xfrm>
          <a:prstGeom prst="rect">
            <a:avLst/>
          </a:prstGeom>
          <a:noFill/>
        </p:spPr>
        <p:txBody>
          <a:bodyPr wrap="none" rtlCol="0">
            <a:spAutoFit/>
          </a:bodyPr>
          <a:lstStyle/>
          <a:p>
            <a:r>
              <a:rPr lang="en-US" sz="1400" dirty="0" smtClean="0">
                <a:latin typeface="Comic Sans MS" panose="030F0702030302020204" pitchFamily="66" charset="0"/>
              </a:rPr>
              <a:t>mg</a:t>
            </a:r>
            <a:endParaRPr lang="en-GB" sz="1400" dirty="0">
              <a:latin typeface="Comic Sans MS" panose="030F0702030302020204" pitchFamily="66" charset="0"/>
            </a:endParaRPr>
          </a:p>
        </p:txBody>
      </p:sp>
      <p:cxnSp>
        <p:nvCxnSpPr>
          <p:cNvPr id="50" name="Straight Connector 49"/>
          <p:cNvCxnSpPr/>
          <p:nvPr/>
        </p:nvCxnSpPr>
        <p:spPr>
          <a:xfrm flipH="1" flipV="1">
            <a:off x="6337005" y="2115879"/>
            <a:ext cx="1268727" cy="850907"/>
          </a:xfrm>
          <a:prstGeom prst="line">
            <a:avLst/>
          </a:prstGeom>
          <a:ln w="381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grpSp>
        <p:nvGrpSpPr>
          <p:cNvPr id="54" name="Group 53"/>
          <p:cNvGrpSpPr/>
          <p:nvPr/>
        </p:nvGrpSpPr>
        <p:grpSpPr>
          <a:xfrm>
            <a:off x="6220046" y="1185530"/>
            <a:ext cx="533400" cy="381000"/>
            <a:chOff x="3962400" y="2438400"/>
            <a:chExt cx="533400" cy="381000"/>
          </a:xfrm>
        </p:grpSpPr>
        <p:grpSp>
          <p:nvGrpSpPr>
            <p:cNvPr id="55" name="Group 54"/>
            <p:cNvGrpSpPr/>
            <p:nvPr/>
          </p:nvGrpSpPr>
          <p:grpSpPr>
            <a:xfrm>
              <a:off x="3962400" y="2819400"/>
              <a:ext cx="533400" cy="0"/>
              <a:chOff x="3962400" y="2819400"/>
              <a:chExt cx="533400" cy="0"/>
            </a:xfrm>
          </p:grpSpPr>
          <p:cxnSp>
            <p:nvCxnSpPr>
              <p:cNvPr id="57" name="Straight Arrow Connector 56"/>
              <p:cNvCxnSpPr/>
              <p:nvPr/>
            </p:nvCxnSpPr>
            <p:spPr>
              <a:xfrm flipH="1">
                <a:off x="4114800" y="2819400"/>
                <a:ext cx="381000" cy="0"/>
              </a:xfrm>
              <a:prstGeom prst="straightConnector1">
                <a:avLst/>
              </a:prstGeom>
              <a:ln w="381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H="1">
                <a:off x="3962400" y="2819400"/>
                <a:ext cx="533400" cy="0"/>
              </a:xfrm>
              <a:prstGeom prst="straightConnector1">
                <a:avLst/>
              </a:prstGeom>
              <a:ln w="381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grpSp>
        <p:sp>
          <p:nvSpPr>
            <p:cNvPr id="56" name="TextBox 55"/>
            <p:cNvSpPr txBox="1"/>
            <p:nvPr/>
          </p:nvSpPr>
          <p:spPr>
            <a:xfrm>
              <a:off x="4114800" y="2438400"/>
              <a:ext cx="276038" cy="307777"/>
            </a:xfrm>
            <a:prstGeom prst="rect">
              <a:avLst/>
            </a:prstGeom>
            <a:noFill/>
          </p:spPr>
          <p:txBody>
            <a:bodyPr wrap="none" rtlCol="0">
              <a:spAutoFit/>
            </a:bodyPr>
            <a:lstStyle/>
            <a:p>
              <a:r>
                <a:rPr lang="en-US" sz="1400" dirty="0" smtClean="0">
                  <a:latin typeface="Comic Sans MS" panose="030F0702030302020204" pitchFamily="66" charset="0"/>
                </a:rPr>
                <a:t>a</a:t>
              </a:r>
              <a:endParaRPr lang="en-GB" sz="1400" dirty="0">
                <a:latin typeface="Comic Sans MS" panose="030F0702030302020204" pitchFamily="66" charset="0"/>
              </a:endParaRPr>
            </a:p>
          </p:txBody>
        </p:sp>
      </p:grpSp>
      <mc:AlternateContent xmlns:mc="http://schemas.openxmlformats.org/markup-compatibility/2006" xmlns:a14="http://schemas.microsoft.com/office/drawing/2010/main">
        <mc:Choice Requires="a14">
          <p:sp>
            <p:nvSpPr>
              <p:cNvPr id="59" name="TextBox 58"/>
              <p:cNvSpPr txBox="1"/>
              <p:nvPr/>
            </p:nvSpPr>
            <p:spPr>
              <a:xfrm>
                <a:off x="5486400" y="3886200"/>
                <a:ext cx="82958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𝐹</m:t>
                      </m:r>
                      <m:r>
                        <a:rPr lang="en-US" sz="1400" b="0" i="1" smtClean="0">
                          <a:latin typeface="Cambria Math"/>
                        </a:rPr>
                        <m:t>=</m:t>
                      </m:r>
                      <m:r>
                        <a:rPr lang="en-US" sz="1400" b="0" i="1" smtClean="0">
                          <a:latin typeface="Cambria Math"/>
                        </a:rPr>
                        <m:t>𝑚𝑎</m:t>
                      </m:r>
                    </m:oMath>
                  </m:oMathPara>
                </a14:m>
                <a:endParaRPr lang="en-GB" sz="1400" dirty="0"/>
              </a:p>
            </p:txBody>
          </p:sp>
        </mc:Choice>
        <mc:Fallback xmlns="">
          <p:sp>
            <p:nvSpPr>
              <p:cNvPr id="59" name="TextBox 58"/>
              <p:cNvSpPr txBox="1">
                <a:spLocks noRot="1" noChangeAspect="1" noMove="1" noResize="1" noEditPoints="1" noAdjustHandles="1" noChangeArrowheads="1" noChangeShapeType="1" noTextEdit="1"/>
              </p:cNvSpPr>
              <p:nvPr/>
            </p:nvSpPr>
            <p:spPr>
              <a:xfrm>
                <a:off x="5486400" y="3886200"/>
                <a:ext cx="829586" cy="307777"/>
              </a:xfrm>
              <a:prstGeom prst="rect">
                <a:avLst/>
              </a:prstGeom>
              <a:blipFill rotWithShape="1">
                <a:blip r:embed="rId10"/>
                <a:stretch>
                  <a:fillRect/>
                </a:stretch>
              </a:blipFill>
            </p:spPr>
            <p:txBody>
              <a:bodyPr/>
              <a:lstStyle/>
              <a:p>
                <a:r>
                  <a:rPr lang="en-GB">
                    <a:noFill/>
                  </a:rPr>
                  <a:t> </a:t>
                </a:r>
              </a:p>
            </p:txBody>
          </p:sp>
        </mc:Fallback>
      </mc:AlternateContent>
      <p:sp>
        <p:nvSpPr>
          <p:cNvPr id="65" name="TextBox 64"/>
          <p:cNvSpPr txBox="1"/>
          <p:nvPr/>
        </p:nvSpPr>
        <p:spPr>
          <a:xfrm>
            <a:off x="3856075" y="3416595"/>
            <a:ext cx="1818126" cy="307777"/>
          </a:xfrm>
          <a:prstGeom prst="rect">
            <a:avLst/>
          </a:prstGeom>
          <a:noFill/>
        </p:spPr>
        <p:txBody>
          <a:bodyPr wrap="none" rtlCol="0">
            <a:spAutoFit/>
          </a:bodyPr>
          <a:lstStyle/>
          <a:p>
            <a:r>
              <a:rPr lang="en-US" sz="1400" u="sng" dirty="0" smtClean="0">
                <a:latin typeface="Comic Sans MS" panose="030F0702030302020204" pitchFamily="66" charset="0"/>
              </a:rPr>
              <a:t>Resolving Vertically</a:t>
            </a:r>
            <a:endParaRPr lang="en-GB" sz="1400" u="sng"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6" name="TextBox 65"/>
              <p:cNvSpPr txBox="1"/>
              <p:nvPr/>
            </p:nvSpPr>
            <p:spPr>
              <a:xfrm>
                <a:off x="4649973" y="4430232"/>
                <a:ext cx="151387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𝑇𝑐𝑜𝑠</m:t>
                      </m:r>
                      <m:r>
                        <a:rPr lang="en-US" sz="1400" b="0" i="1" smtClean="0">
                          <a:latin typeface="Cambria Math"/>
                          <a:ea typeface="Cambria Math"/>
                        </a:rPr>
                        <m:t>𝜃</m:t>
                      </m:r>
                      <m:r>
                        <a:rPr lang="en-US" sz="1400" b="0" i="1" smtClean="0">
                          <a:latin typeface="Cambria Math"/>
                          <a:ea typeface="Cambria Math"/>
                        </a:rPr>
                        <m:t>−</m:t>
                      </m:r>
                      <m:r>
                        <a:rPr lang="en-US" sz="1400" b="0" i="1" smtClean="0">
                          <a:latin typeface="Cambria Math"/>
                          <a:ea typeface="Cambria Math"/>
                        </a:rPr>
                        <m:t>𝑚𝑔</m:t>
                      </m:r>
                      <m:r>
                        <a:rPr lang="en-US" sz="1400" b="0" i="1" smtClean="0">
                          <a:latin typeface="Cambria Math"/>
                        </a:rPr>
                        <m:t>=0</m:t>
                      </m:r>
                    </m:oMath>
                  </m:oMathPara>
                </a14:m>
                <a:endParaRPr lang="en-GB" sz="1400" dirty="0"/>
              </a:p>
            </p:txBody>
          </p:sp>
        </mc:Choice>
        <mc:Fallback xmlns="">
          <p:sp>
            <p:nvSpPr>
              <p:cNvPr id="66" name="TextBox 65"/>
              <p:cNvSpPr txBox="1">
                <a:spLocks noRot="1" noChangeAspect="1" noMove="1" noResize="1" noEditPoints="1" noAdjustHandles="1" noChangeArrowheads="1" noChangeShapeType="1" noTextEdit="1"/>
              </p:cNvSpPr>
              <p:nvPr/>
            </p:nvSpPr>
            <p:spPr>
              <a:xfrm>
                <a:off x="4649973" y="4430232"/>
                <a:ext cx="1513876" cy="307777"/>
              </a:xfrm>
              <a:prstGeom prst="rect">
                <a:avLst/>
              </a:prstGeom>
              <a:blipFill rotWithShape="1">
                <a:blip r:embed="rId11"/>
                <a:stretch>
                  <a:fillRect b="-2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5105400" y="4963633"/>
                <a:ext cx="120413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𝑇𝑐𝑜𝑠</m:t>
                      </m:r>
                      <m:r>
                        <a:rPr lang="en-US" sz="1400" b="0" i="1" smtClean="0">
                          <a:latin typeface="Cambria Math"/>
                          <a:ea typeface="Cambria Math"/>
                        </a:rPr>
                        <m:t>𝜃</m:t>
                      </m:r>
                      <m:r>
                        <a:rPr lang="en-US" sz="1400" b="0" i="1" smtClean="0">
                          <a:latin typeface="Cambria Math"/>
                          <a:ea typeface="Cambria Math"/>
                        </a:rPr>
                        <m:t>=</m:t>
                      </m:r>
                      <m:r>
                        <a:rPr lang="en-US" sz="1400" b="0" i="1" smtClean="0">
                          <a:latin typeface="Cambria Math"/>
                          <a:ea typeface="Cambria Math"/>
                        </a:rPr>
                        <m:t>𝑚𝑔</m:t>
                      </m:r>
                    </m:oMath>
                  </m:oMathPara>
                </a14:m>
                <a:endParaRPr lang="en-GB" sz="1400" dirty="0"/>
              </a:p>
            </p:txBody>
          </p:sp>
        </mc:Choice>
        <mc:Fallback xmlns="">
          <p:sp>
            <p:nvSpPr>
              <p:cNvPr id="67" name="TextBox 66"/>
              <p:cNvSpPr txBox="1">
                <a:spLocks noRot="1" noChangeAspect="1" noMove="1" noResize="1" noEditPoints="1" noAdjustHandles="1" noChangeArrowheads="1" noChangeShapeType="1" noTextEdit="1"/>
              </p:cNvSpPr>
              <p:nvPr/>
            </p:nvSpPr>
            <p:spPr>
              <a:xfrm>
                <a:off x="5105400" y="4963633"/>
                <a:ext cx="1204137" cy="307777"/>
              </a:xfrm>
              <a:prstGeom prst="rect">
                <a:avLst/>
              </a:prstGeom>
              <a:blipFill rotWithShape="1">
                <a:blip r:embed="rId12"/>
                <a:stretch>
                  <a:fillRect/>
                </a:stretch>
              </a:blipFill>
            </p:spPr>
            <p:txBody>
              <a:bodyPr/>
              <a:lstStyle/>
              <a:p>
                <a:r>
                  <a:rPr lang="en-GB">
                    <a:noFill/>
                  </a:rPr>
                  <a:t> </a:t>
                </a:r>
              </a:p>
            </p:txBody>
          </p:sp>
        </mc:Fallback>
      </mc:AlternateContent>
      <p:sp>
        <p:nvSpPr>
          <p:cNvPr id="70" name="Arc 69"/>
          <p:cNvSpPr/>
          <p:nvPr/>
        </p:nvSpPr>
        <p:spPr>
          <a:xfrm>
            <a:off x="6140302" y="4038600"/>
            <a:ext cx="457200" cy="533400"/>
          </a:xfrm>
          <a:prstGeom prst="arc">
            <a:avLst>
              <a:gd name="adj1" fmla="val 16200000"/>
              <a:gd name="adj2" fmla="val 5501081"/>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1" name="TextBox 70"/>
          <p:cNvSpPr txBox="1"/>
          <p:nvPr/>
        </p:nvSpPr>
        <p:spPr>
          <a:xfrm>
            <a:off x="6553200" y="4114800"/>
            <a:ext cx="1258785" cy="276999"/>
          </a:xfrm>
          <a:prstGeom prst="rect">
            <a:avLst/>
          </a:prstGeom>
          <a:noFill/>
        </p:spPr>
        <p:txBody>
          <a:bodyPr wrap="square" rtlCol="0">
            <a:spAutoFit/>
          </a:bodyPr>
          <a:lstStyle/>
          <a:p>
            <a:pPr algn="ctr"/>
            <a:r>
              <a:rPr lang="en-US" sz="1200" dirty="0" smtClean="0">
                <a:solidFill>
                  <a:srgbClr val="0000FF"/>
                </a:solidFill>
                <a:latin typeface="Comic Sans MS" panose="030F0702030302020204" pitchFamily="66" charset="0"/>
              </a:rPr>
              <a:t>Sub in values</a:t>
            </a:r>
            <a:endParaRPr lang="en-GB" sz="1200" baseline="30000" dirty="0">
              <a:solidFill>
                <a:srgbClr val="0000FF"/>
              </a:solidFill>
              <a:latin typeface="Comic Sans MS" panose="030F0702030302020204" pitchFamily="66" charset="0"/>
            </a:endParaRPr>
          </a:p>
        </p:txBody>
      </p:sp>
      <p:sp>
        <p:nvSpPr>
          <p:cNvPr id="72" name="Arc 71"/>
          <p:cNvSpPr/>
          <p:nvPr/>
        </p:nvSpPr>
        <p:spPr>
          <a:xfrm>
            <a:off x="6032205" y="4614530"/>
            <a:ext cx="457200" cy="533400"/>
          </a:xfrm>
          <a:prstGeom prst="arc">
            <a:avLst>
              <a:gd name="adj1" fmla="val 16200000"/>
              <a:gd name="adj2" fmla="val 5501081"/>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5" name="TextBox 74"/>
          <p:cNvSpPr txBox="1"/>
          <p:nvPr/>
        </p:nvSpPr>
        <p:spPr>
          <a:xfrm>
            <a:off x="6477000" y="4724400"/>
            <a:ext cx="838200" cy="276999"/>
          </a:xfrm>
          <a:prstGeom prst="rect">
            <a:avLst/>
          </a:prstGeom>
          <a:noFill/>
        </p:spPr>
        <p:txBody>
          <a:bodyPr wrap="square" rtlCol="0">
            <a:spAutoFit/>
          </a:bodyPr>
          <a:lstStyle/>
          <a:p>
            <a:pPr algn="ctr"/>
            <a:r>
              <a:rPr lang="en-US" sz="1200" dirty="0" smtClean="0">
                <a:solidFill>
                  <a:srgbClr val="0000FF"/>
                </a:solidFill>
                <a:latin typeface="Comic Sans MS" panose="030F0702030302020204" pitchFamily="66" charset="0"/>
              </a:rPr>
              <a:t>Add 2g</a:t>
            </a:r>
            <a:endParaRPr lang="en-GB" sz="1200" baseline="30000" dirty="0">
              <a:solidFill>
                <a:srgbClr val="0000FF"/>
              </a:solidFill>
              <a:latin typeface="Comic Sans MS" panose="030F0702030302020204" pitchFamily="66" charset="0"/>
            </a:endParaRPr>
          </a:p>
        </p:txBody>
      </p:sp>
      <p:cxnSp>
        <p:nvCxnSpPr>
          <p:cNvPr id="78" name="Straight Connector 77"/>
          <p:cNvCxnSpPr/>
          <p:nvPr/>
        </p:nvCxnSpPr>
        <p:spPr>
          <a:xfrm flipH="1">
            <a:off x="6358270" y="2966484"/>
            <a:ext cx="1233377" cy="0"/>
          </a:xfrm>
          <a:prstGeom prst="line">
            <a:avLst/>
          </a:prstGeom>
          <a:ln w="381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6402572" y="2149550"/>
            <a:ext cx="1" cy="838199"/>
          </a:xfrm>
          <a:prstGeom prst="line">
            <a:avLst/>
          </a:prstGeom>
          <a:ln w="381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3" name="TextBox 82"/>
              <p:cNvSpPr txBox="1"/>
              <p:nvPr/>
            </p:nvSpPr>
            <p:spPr>
              <a:xfrm>
                <a:off x="6700284" y="2962938"/>
                <a:ext cx="680443"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𝑇𝑠𝑖𝑛</m:t>
                      </m:r>
                      <m:r>
                        <a:rPr lang="en-US" sz="1400" b="0" i="1" smtClean="0">
                          <a:latin typeface="Cambria Math"/>
                          <a:ea typeface="Cambria Math"/>
                        </a:rPr>
                        <m:t>𝜃</m:t>
                      </m:r>
                    </m:oMath>
                  </m:oMathPara>
                </a14:m>
                <a:endParaRPr lang="en-GB" sz="1400" dirty="0"/>
              </a:p>
            </p:txBody>
          </p:sp>
        </mc:Choice>
        <mc:Fallback xmlns="">
          <p:sp>
            <p:nvSpPr>
              <p:cNvPr id="83" name="TextBox 82"/>
              <p:cNvSpPr txBox="1">
                <a:spLocks noRot="1" noChangeAspect="1" noMove="1" noResize="1" noEditPoints="1" noAdjustHandles="1" noChangeArrowheads="1" noChangeShapeType="1" noTextEdit="1"/>
              </p:cNvSpPr>
              <p:nvPr/>
            </p:nvSpPr>
            <p:spPr>
              <a:xfrm>
                <a:off x="6700284" y="2962938"/>
                <a:ext cx="680443" cy="307777"/>
              </a:xfrm>
              <a:prstGeom prst="rect">
                <a:avLst/>
              </a:prstGeom>
              <a:blipFill rotWithShape="1">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4" name="TextBox 83"/>
              <p:cNvSpPr txBox="1"/>
              <p:nvPr/>
            </p:nvSpPr>
            <p:spPr>
              <a:xfrm>
                <a:off x="5778795" y="2402957"/>
                <a:ext cx="701282"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𝑇𝑐𝑜𝑠</m:t>
                      </m:r>
                      <m:r>
                        <a:rPr lang="en-US" sz="1400" b="0" i="1" smtClean="0">
                          <a:latin typeface="Cambria Math"/>
                          <a:ea typeface="Cambria Math"/>
                        </a:rPr>
                        <m:t>𝜃</m:t>
                      </m:r>
                    </m:oMath>
                  </m:oMathPara>
                </a14:m>
                <a:endParaRPr lang="en-GB" sz="1400" dirty="0"/>
              </a:p>
            </p:txBody>
          </p:sp>
        </mc:Choice>
        <mc:Fallback xmlns="">
          <p:sp>
            <p:nvSpPr>
              <p:cNvPr id="84" name="TextBox 83"/>
              <p:cNvSpPr txBox="1">
                <a:spLocks noRot="1" noChangeAspect="1" noMove="1" noResize="1" noEditPoints="1" noAdjustHandles="1" noChangeArrowheads="1" noChangeShapeType="1" noTextEdit="1"/>
              </p:cNvSpPr>
              <p:nvPr/>
            </p:nvSpPr>
            <p:spPr>
              <a:xfrm>
                <a:off x="5778795" y="2402957"/>
                <a:ext cx="701282" cy="307777"/>
              </a:xfrm>
              <a:prstGeom prst="rect">
                <a:avLst/>
              </a:prstGeom>
              <a:blipFill rotWithShape="1">
                <a:blip r:embed="rId14"/>
                <a:stretch>
                  <a:fillRect/>
                </a:stretch>
              </a:blipFill>
            </p:spPr>
            <p:txBody>
              <a:bodyPr/>
              <a:lstStyle/>
              <a:p>
                <a:r>
                  <a:rPr lang="en-GB">
                    <a:noFill/>
                  </a:rPr>
                  <a:t> </a:t>
                </a:r>
              </a:p>
            </p:txBody>
          </p:sp>
        </mc:Fallback>
      </mc:AlternateContent>
      <p:sp>
        <p:nvSpPr>
          <p:cNvPr id="85" name="Arc 84"/>
          <p:cNvSpPr/>
          <p:nvPr/>
        </p:nvSpPr>
        <p:spPr>
          <a:xfrm>
            <a:off x="5863857" y="1564758"/>
            <a:ext cx="914400" cy="914400"/>
          </a:xfrm>
          <a:prstGeom prst="arc">
            <a:avLst>
              <a:gd name="adj1" fmla="val 2624471"/>
              <a:gd name="adj2" fmla="val 4874115"/>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6" name="TextBox 85"/>
          <p:cNvSpPr txBox="1"/>
          <p:nvPr/>
        </p:nvSpPr>
        <p:spPr>
          <a:xfrm>
            <a:off x="6446876" y="2395871"/>
            <a:ext cx="276446" cy="307777"/>
          </a:xfrm>
          <a:prstGeom prst="rect">
            <a:avLst/>
          </a:prstGeom>
          <a:noFill/>
        </p:spPr>
        <p:txBody>
          <a:bodyPr wrap="square" rtlCol="0">
            <a:spAutoFit/>
          </a:bodyPr>
          <a:lstStyle/>
          <a:p>
            <a:r>
              <a:rPr lang="el-GR" sz="1400" dirty="0" smtClean="0">
                <a:latin typeface="Comic Sans MS" panose="030F0702030302020204" pitchFamily="66" charset="0"/>
              </a:rPr>
              <a:t>θ</a:t>
            </a: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87" name="TextBox 86"/>
              <p:cNvSpPr txBox="1"/>
              <p:nvPr/>
            </p:nvSpPr>
            <p:spPr>
              <a:xfrm>
                <a:off x="3928730" y="1596655"/>
                <a:ext cx="120413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a:rPr>
                        <m:t>𝑇𝑐𝑜𝑠</m:t>
                      </m:r>
                      <m:r>
                        <a:rPr lang="en-US" sz="1400" b="0" i="1" smtClean="0">
                          <a:solidFill>
                            <a:srgbClr val="FF0000"/>
                          </a:solidFill>
                          <a:latin typeface="Cambria Math"/>
                          <a:ea typeface="Cambria Math"/>
                        </a:rPr>
                        <m:t>𝜃</m:t>
                      </m:r>
                      <m:r>
                        <a:rPr lang="en-US" sz="1400" b="0" i="1" smtClean="0">
                          <a:solidFill>
                            <a:srgbClr val="FF0000"/>
                          </a:solidFill>
                          <a:latin typeface="Cambria Math"/>
                          <a:ea typeface="Cambria Math"/>
                        </a:rPr>
                        <m:t>=</m:t>
                      </m:r>
                      <m:r>
                        <a:rPr lang="en-US" sz="1400" b="0" i="1" smtClean="0">
                          <a:solidFill>
                            <a:srgbClr val="FF0000"/>
                          </a:solidFill>
                          <a:latin typeface="Cambria Math"/>
                          <a:ea typeface="Cambria Math"/>
                        </a:rPr>
                        <m:t>𝑚𝑔</m:t>
                      </m:r>
                    </m:oMath>
                  </m:oMathPara>
                </a14:m>
                <a:endParaRPr lang="en-GB" sz="1400" dirty="0">
                  <a:solidFill>
                    <a:srgbClr val="FF0000"/>
                  </a:solidFill>
                </a:endParaRPr>
              </a:p>
            </p:txBody>
          </p:sp>
        </mc:Choice>
        <mc:Fallback xmlns="">
          <p:sp>
            <p:nvSpPr>
              <p:cNvPr id="87" name="TextBox 86"/>
              <p:cNvSpPr txBox="1">
                <a:spLocks noRot="1" noChangeAspect="1" noMove="1" noResize="1" noEditPoints="1" noAdjustHandles="1" noChangeArrowheads="1" noChangeShapeType="1" noTextEdit="1"/>
              </p:cNvSpPr>
              <p:nvPr/>
            </p:nvSpPr>
            <p:spPr>
              <a:xfrm>
                <a:off x="3928730" y="1596655"/>
                <a:ext cx="1204137" cy="307777"/>
              </a:xfrm>
              <a:prstGeom prst="rect">
                <a:avLst/>
              </a:prstGeom>
              <a:blipFill rotWithShape="1">
                <a:blip r:embed="rId15"/>
                <a:stretch>
                  <a:fillRect b="-2000"/>
                </a:stretch>
              </a:blipFill>
            </p:spPr>
            <p:txBody>
              <a:bodyPr/>
              <a:lstStyle/>
              <a:p>
                <a:r>
                  <a:rPr lang="en-GB">
                    <a:noFill/>
                  </a:rPr>
                  <a:t> </a:t>
                </a:r>
              </a:p>
            </p:txBody>
          </p:sp>
        </mc:Fallback>
      </mc:AlternateContent>
      <p:sp>
        <p:nvSpPr>
          <p:cNvPr id="48" name="Oval 47"/>
          <p:cNvSpPr/>
          <p:nvPr/>
        </p:nvSpPr>
        <p:spPr>
          <a:xfrm>
            <a:off x="7527966" y="2890261"/>
            <a:ext cx="129639" cy="14448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 name="Picture 2" descr="http://astarmathsandphysics.com/gcse-physics-notes/gcse-physics-notes-motion-in-a-circle-html-m3278a5aa.gif"/>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04181" y="124029"/>
            <a:ext cx="1937270" cy="1039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3266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linds(horizontal)">
                                      <p:cBhvr>
                                        <p:cTn id="7" dur="500"/>
                                        <p:tgtEl>
                                          <p:spTgt spid="48"/>
                                        </p:tgtEl>
                                      </p:cBhvr>
                                    </p:animEffect>
                                  </p:childTnLst>
                                </p:cTn>
                              </p:par>
                              <p:par>
                                <p:cTn id="8" presetID="3"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par>
                                <p:cTn id="11" presetID="3" presetClass="entr" presetSubtype="10"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blinds(horizontal)">
                                      <p:cBhvr>
                                        <p:cTn id="13" dur="500"/>
                                        <p:tgtEl>
                                          <p:spTgt spid="4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blinds(horizontal)">
                                      <p:cBhvr>
                                        <p:cTn id="16" dur="500"/>
                                        <p:tgtEl>
                                          <p:spTgt spid="46"/>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blinds(horizontal)">
                                      <p:cBhvr>
                                        <p:cTn id="19" dur="500"/>
                                        <p:tgtEl>
                                          <p:spTgt spid="34"/>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linds(horizontal)">
                                      <p:cBhvr>
                                        <p:cTn id="24" dur="500"/>
                                        <p:tgtEl>
                                          <p:spTgt spid="15"/>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blinds(horizontal)">
                                      <p:cBhvr>
                                        <p:cTn id="27" dur="500"/>
                                        <p:tgtEl>
                                          <p:spTgt spid="32"/>
                                        </p:tgtEl>
                                      </p:cBhvr>
                                    </p:animEffect>
                                  </p:childTnLst>
                                </p:cTn>
                              </p:par>
                              <p:par>
                                <p:cTn id="28" presetID="3" presetClass="entr" presetSubtype="1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linds(horizontal)">
                                      <p:cBhvr>
                                        <p:cTn id="30" dur="500"/>
                                        <p:tgtEl>
                                          <p:spTgt spid="11"/>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linds(horizontal)">
                                      <p:cBhvr>
                                        <p:cTn id="33" dur="500"/>
                                        <p:tgtEl>
                                          <p:spTgt spid="14"/>
                                        </p:tgtEl>
                                      </p:cBhvr>
                                    </p:animEffect>
                                  </p:childTnLst>
                                </p:cTn>
                              </p:par>
                              <p:par>
                                <p:cTn id="34" presetID="3" presetClass="entr" presetSubtype="5"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linds(vertical)">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blinds(horizontal)">
                                      <p:cBhvr>
                                        <p:cTn id="41" dur="500"/>
                                        <p:tgtEl>
                                          <p:spTgt spid="41"/>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blinds(horizontal)">
                                      <p:cBhvr>
                                        <p:cTn id="46" dur="500"/>
                                        <p:tgtEl>
                                          <p:spTgt spid="47"/>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blinds(horizontal)">
                                      <p:cBhvr>
                                        <p:cTn id="49" dur="500"/>
                                        <p:tgtEl>
                                          <p:spTgt spid="49"/>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nodeType="click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blinds(horizontal)">
                                      <p:cBhvr>
                                        <p:cTn id="54" dur="500"/>
                                        <p:tgtEl>
                                          <p:spTgt spid="50"/>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blinds(horizontal)">
                                      <p:cBhvr>
                                        <p:cTn id="57" dur="500"/>
                                        <p:tgtEl>
                                          <p:spTgt spid="35"/>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54"/>
                                        </p:tgtEl>
                                        <p:attrNameLst>
                                          <p:attrName>style.visibility</p:attrName>
                                        </p:attrNameLst>
                                      </p:cBhvr>
                                      <p:to>
                                        <p:strVal val="visible"/>
                                      </p:to>
                                    </p:set>
                                    <p:animEffect transition="in" filter="blinds(horizontal)">
                                      <p:cBhvr>
                                        <p:cTn id="62" dur="500"/>
                                        <p:tgtEl>
                                          <p:spTgt spid="54"/>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5" fill="hold" nodeType="clickEffect">
                                  <p:stCondLst>
                                    <p:cond delay="0"/>
                                  </p:stCondLst>
                                  <p:childTnLst>
                                    <p:set>
                                      <p:cBhvr>
                                        <p:cTn id="66" dur="1" fill="hold">
                                          <p:stCondLst>
                                            <p:cond delay="0"/>
                                          </p:stCondLst>
                                        </p:cTn>
                                        <p:tgtEl>
                                          <p:spTgt spid="78"/>
                                        </p:tgtEl>
                                        <p:attrNameLst>
                                          <p:attrName>style.visibility</p:attrName>
                                        </p:attrNameLst>
                                      </p:cBhvr>
                                      <p:to>
                                        <p:strVal val="visible"/>
                                      </p:to>
                                    </p:set>
                                    <p:animEffect transition="in" filter="blinds(vertical)">
                                      <p:cBhvr>
                                        <p:cTn id="67" dur="500"/>
                                        <p:tgtEl>
                                          <p:spTgt spid="78"/>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Effect transition="in" filter="blinds(horizontal)">
                                      <p:cBhvr>
                                        <p:cTn id="70" dur="500"/>
                                        <p:tgtEl>
                                          <p:spTgt spid="83"/>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nodeType="click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blinds(horizontal)">
                                      <p:cBhvr>
                                        <p:cTn id="75" dur="500"/>
                                        <p:tgtEl>
                                          <p:spTgt spid="79"/>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84"/>
                                        </p:tgtEl>
                                        <p:attrNameLst>
                                          <p:attrName>style.visibility</p:attrName>
                                        </p:attrNameLst>
                                      </p:cBhvr>
                                      <p:to>
                                        <p:strVal val="visible"/>
                                      </p:to>
                                    </p:set>
                                    <p:animEffect transition="in" filter="blinds(horizontal)">
                                      <p:cBhvr>
                                        <p:cTn id="78" dur="500"/>
                                        <p:tgtEl>
                                          <p:spTgt spid="84"/>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85"/>
                                        </p:tgtEl>
                                        <p:attrNameLst>
                                          <p:attrName>style.visibility</p:attrName>
                                        </p:attrNameLst>
                                      </p:cBhvr>
                                      <p:to>
                                        <p:strVal val="visible"/>
                                      </p:to>
                                    </p:set>
                                    <p:animEffect transition="in" filter="blinds(horizontal)">
                                      <p:cBhvr>
                                        <p:cTn id="83" dur="500"/>
                                        <p:tgtEl>
                                          <p:spTgt spid="85"/>
                                        </p:tgtEl>
                                      </p:cBhvr>
                                    </p:animEffect>
                                  </p:childTnLst>
                                </p:cTn>
                              </p:par>
                              <p:par>
                                <p:cTn id="84" presetID="3" presetClass="entr" presetSubtype="10" fill="hold" grpId="0" nodeType="withEffect">
                                  <p:stCondLst>
                                    <p:cond delay="0"/>
                                  </p:stCondLst>
                                  <p:childTnLst>
                                    <p:set>
                                      <p:cBhvr>
                                        <p:cTn id="85" dur="1" fill="hold">
                                          <p:stCondLst>
                                            <p:cond delay="0"/>
                                          </p:stCondLst>
                                        </p:cTn>
                                        <p:tgtEl>
                                          <p:spTgt spid="86"/>
                                        </p:tgtEl>
                                        <p:attrNameLst>
                                          <p:attrName>style.visibility</p:attrName>
                                        </p:attrNameLst>
                                      </p:cBhvr>
                                      <p:to>
                                        <p:strVal val="visible"/>
                                      </p:to>
                                    </p:set>
                                    <p:animEffect transition="in" filter="blinds(horizontal)">
                                      <p:cBhvr>
                                        <p:cTn id="86" dur="500"/>
                                        <p:tgtEl>
                                          <p:spTgt spid="86"/>
                                        </p:tgtEl>
                                      </p:cBhvr>
                                    </p:animEffect>
                                  </p:childTnLst>
                                </p:cTn>
                              </p:par>
                            </p:childTnLst>
                          </p:cTn>
                        </p:par>
                      </p:childTnLst>
                    </p:cTn>
                  </p:par>
                  <p:par>
                    <p:cTn id="87" fill="hold">
                      <p:stCondLst>
                        <p:cond delay="indefinite"/>
                      </p:stCondLst>
                      <p:childTnLst>
                        <p:par>
                          <p:cTn id="88" fill="hold">
                            <p:stCondLst>
                              <p:cond delay="0"/>
                            </p:stCondLst>
                            <p:childTnLst>
                              <p:par>
                                <p:cTn id="89" presetID="3" presetClass="entr" presetSubtype="10" fill="hold" nodeType="clickEffect">
                                  <p:stCondLst>
                                    <p:cond delay="0"/>
                                  </p:stCondLst>
                                  <p:childTnLst>
                                    <p:set>
                                      <p:cBhvr>
                                        <p:cTn id="90" dur="1" fill="hold">
                                          <p:stCondLst>
                                            <p:cond delay="0"/>
                                          </p:stCondLst>
                                        </p:cTn>
                                        <p:tgtEl>
                                          <p:spTgt spid="6">
                                            <p:txEl>
                                              <p:pRg st="4" end="4"/>
                                            </p:txEl>
                                          </p:spTgt>
                                        </p:tgtEl>
                                        <p:attrNameLst>
                                          <p:attrName>style.visibility</p:attrName>
                                        </p:attrNameLst>
                                      </p:cBhvr>
                                      <p:to>
                                        <p:strVal val="visible"/>
                                      </p:to>
                                    </p:set>
                                    <p:animEffect transition="in" filter="blinds(horizontal)">
                                      <p:cBhvr>
                                        <p:cTn id="91" dur="500"/>
                                        <p:tgtEl>
                                          <p:spTgt spid="6">
                                            <p:txEl>
                                              <p:pRg st="4" end="4"/>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3" presetClass="entr" presetSubtype="10" fill="hold" grpId="0" nodeType="click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blinds(horizontal)">
                                      <p:cBhvr>
                                        <p:cTn id="96" dur="500"/>
                                        <p:tgtEl>
                                          <p:spTgt spid="65"/>
                                        </p:tgtEl>
                                      </p:cBhvr>
                                    </p:animEffect>
                                  </p:childTnLst>
                                </p:cTn>
                              </p:par>
                            </p:childTnLst>
                          </p:cTn>
                        </p:par>
                      </p:childTnLst>
                    </p:cTn>
                  </p:par>
                  <p:par>
                    <p:cTn id="97" fill="hold">
                      <p:stCondLst>
                        <p:cond delay="indefinite"/>
                      </p:stCondLst>
                      <p:childTnLst>
                        <p:par>
                          <p:cTn id="98" fill="hold">
                            <p:stCondLst>
                              <p:cond delay="0"/>
                            </p:stCondLst>
                            <p:childTnLst>
                              <p:par>
                                <p:cTn id="99" presetID="3" presetClass="entr" presetSubtype="10" fill="hold" grpId="0" nodeType="clickEffect">
                                  <p:stCondLst>
                                    <p:cond delay="0"/>
                                  </p:stCondLst>
                                  <p:childTnLst>
                                    <p:set>
                                      <p:cBhvr>
                                        <p:cTn id="100" dur="1" fill="hold">
                                          <p:stCondLst>
                                            <p:cond delay="0"/>
                                          </p:stCondLst>
                                        </p:cTn>
                                        <p:tgtEl>
                                          <p:spTgt spid="59"/>
                                        </p:tgtEl>
                                        <p:attrNameLst>
                                          <p:attrName>style.visibility</p:attrName>
                                        </p:attrNameLst>
                                      </p:cBhvr>
                                      <p:to>
                                        <p:strVal val="visible"/>
                                      </p:to>
                                    </p:set>
                                    <p:animEffect transition="in" filter="blinds(horizontal)">
                                      <p:cBhvr>
                                        <p:cTn id="101" dur="500"/>
                                        <p:tgtEl>
                                          <p:spTgt spid="59"/>
                                        </p:tgtEl>
                                      </p:cBhvr>
                                    </p:animEffect>
                                  </p:childTnLst>
                                </p:cTn>
                              </p:par>
                            </p:childTnLst>
                          </p:cTn>
                        </p:par>
                      </p:childTnLst>
                    </p:cTn>
                  </p:par>
                  <p:par>
                    <p:cTn id="102" fill="hold">
                      <p:stCondLst>
                        <p:cond delay="indefinite"/>
                      </p:stCondLst>
                      <p:childTnLst>
                        <p:par>
                          <p:cTn id="103" fill="hold">
                            <p:stCondLst>
                              <p:cond delay="0"/>
                            </p:stCondLst>
                            <p:childTnLst>
                              <p:par>
                                <p:cTn id="104" presetID="7" presetClass="emph" presetSubtype="2" fill="hold" nodeType="clickEffect">
                                  <p:stCondLst>
                                    <p:cond delay="0"/>
                                  </p:stCondLst>
                                  <p:childTnLst>
                                    <p:animClr clrSpc="rgb" dir="cw">
                                      <p:cBhvr>
                                        <p:cTn id="105" dur="500" fill="hold"/>
                                        <p:tgtEl>
                                          <p:spTgt spid="47"/>
                                        </p:tgtEl>
                                        <p:attrNameLst>
                                          <p:attrName>stroke.color</p:attrName>
                                        </p:attrNameLst>
                                      </p:cBhvr>
                                      <p:to>
                                        <a:schemeClr val="hlink"/>
                                      </p:to>
                                    </p:animClr>
                                    <p:set>
                                      <p:cBhvr>
                                        <p:cTn id="106" dur="500" fill="hold"/>
                                        <p:tgtEl>
                                          <p:spTgt spid="47"/>
                                        </p:tgtEl>
                                        <p:attrNameLst>
                                          <p:attrName>stroke.on</p:attrName>
                                        </p:attrNameLst>
                                      </p:cBhvr>
                                      <p:to>
                                        <p:strVal val="true"/>
                                      </p:to>
                                    </p:set>
                                  </p:childTnLst>
                                </p:cTn>
                              </p:par>
                              <p:par>
                                <p:cTn id="107" presetID="7" presetClass="emph" presetSubtype="2" fill="hold" nodeType="withEffect">
                                  <p:stCondLst>
                                    <p:cond delay="0"/>
                                  </p:stCondLst>
                                  <p:childTnLst>
                                    <p:animClr clrSpc="rgb" dir="cw">
                                      <p:cBhvr>
                                        <p:cTn id="108" dur="500" fill="hold"/>
                                        <p:tgtEl>
                                          <p:spTgt spid="79"/>
                                        </p:tgtEl>
                                        <p:attrNameLst>
                                          <p:attrName>stroke.color</p:attrName>
                                        </p:attrNameLst>
                                      </p:cBhvr>
                                      <p:to>
                                        <a:schemeClr val="hlink"/>
                                      </p:to>
                                    </p:animClr>
                                    <p:set>
                                      <p:cBhvr>
                                        <p:cTn id="109" dur="500" fill="hold"/>
                                        <p:tgtEl>
                                          <p:spTgt spid="79"/>
                                        </p:tgtEl>
                                        <p:attrNameLst>
                                          <p:attrName>stroke.on</p:attrName>
                                        </p:attrNameLst>
                                      </p:cBhvr>
                                      <p:to>
                                        <p:strVal val="true"/>
                                      </p:to>
                                    </p:set>
                                  </p:childTnLst>
                                </p:cTn>
                              </p:par>
                              <p:par>
                                <p:cTn id="110" presetID="3" presetClass="emph" presetSubtype="2" fill="hold" grpId="1" nodeType="withEffect">
                                  <p:stCondLst>
                                    <p:cond delay="0"/>
                                  </p:stCondLst>
                                  <p:childTnLst>
                                    <p:animClr clrSpc="rgb" dir="cw">
                                      <p:cBhvr override="childStyle">
                                        <p:cTn id="111" dur="500" fill="hold"/>
                                        <p:tgtEl>
                                          <p:spTgt spid="49"/>
                                        </p:tgtEl>
                                        <p:attrNameLst>
                                          <p:attrName>style.color</p:attrName>
                                        </p:attrNameLst>
                                      </p:cBhvr>
                                      <p:to>
                                        <a:schemeClr val="hlink"/>
                                      </p:to>
                                    </p:animClr>
                                  </p:childTnLst>
                                </p:cTn>
                              </p:par>
                              <p:par>
                                <p:cTn id="112" presetID="3" presetClass="emph" presetSubtype="2" fill="hold" grpId="1" nodeType="withEffect">
                                  <p:stCondLst>
                                    <p:cond delay="0"/>
                                  </p:stCondLst>
                                  <p:childTnLst>
                                    <p:animClr clrSpc="rgb" dir="cw">
                                      <p:cBhvr override="childStyle">
                                        <p:cTn id="113" dur="500" fill="hold"/>
                                        <p:tgtEl>
                                          <p:spTgt spid="84"/>
                                        </p:tgtEl>
                                        <p:attrNameLst>
                                          <p:attrName>style.color</p:attrName>
                                        </p:attrNameLst>
                                      </p:cBhvr>
                                      <p:to>
                                        <a:schemeClr val="hlink"/>
                                      </p:to>
                                    </p:animClr>
                                  </p:childTnLst>
                                </p:cTn>
                              </p:par>
                            </p:childTnLst>
                          </p:cTn>
                        </p:par>
                      </p:childTnLst>
                    </p:cTn>
                  </p:par>
                  <p:par>
                    <p:cTn id="114" fill="hold">
                      <p:stCondLst>
                        <p:cond delay="indefinite"/>
                      </p:stCondLst>
                      <p:childTnLst>
                        <p:par>
                          <p:cTn id="115" fill="hold">
                            <p:stCondLst>
                              <p:cond delay="0"/>
                            </p:stCondLst>
                            <p:childTnLst>
                              <p:par>
                                <p:cTn id="116" presetID="3" presetClass="entr" presetSubtype="10" fill="hold" grpId="0" nodeType="clickEffect">
                                  <p:stCondLst>
                                    <p:cond delay="0"/>
                                  </p:stCondLst>
                                  <p:childTnLst>
                                    <p:set>
                                      <p:cBhvr>
                                        <p:cTn id="117" dur="1" fill="hold">
                                          <p:stCondLst>
                                            <p:cond delay="0"/>
                                          </p:stCondLst>
                                        </p:cTn>
                                        <p:tgtEl>
                                          <p:spTgt spid="70"/>
                                        </p:tgtEl>
                                        <p:attrNameLst>
                                          <p:attrName>style.visibility</p:attrName>
                                        </p:attrNameLst>
                                      </p:cBhvr>
                                      <p:to>
                                        <p:strVal val="visible"/>
                                      </p:to>
                                    </p:set>
                                    <p:animEffect transition="in" filter="blinds(horizontal)">
                                      <p:cBhvr>
                                        <p:cTn id="118" dur="500"/>
                                        <p:tgtEl>
                                          <p:spTgt spid="70"/>
                                        </p:tgtEl>
                                      </p:cBhvr>
                                    </p:animEffect>
                                  </p:childTnLst>
                                </p:cTn>
                              </p:par>
                            </p:childTnLst>
                          </p:cTn>
                        </p:par>
                      </p:childTnLst>
                    </p:cTn>
                  </p:par>
                  <p:par>
                    <p:cTn id="119" fill="hold">
                      <p:stCondLst>
                        <p:cond delay="indefinite"/>
                      </p:stCondLst>
                      <p:childTnLst>
                        <p:par>
                          <p:cTn id="120" fill="hold">
                            <p:stCondLst>
                              <p:cond delay="0"/>
                            </p:stCondLst>
                            <p:childTnLst>
                              <p:par>
                                <p:cTn id="121" presetID="3" presetClass="entr" presetSubtype="10" fill="hold" grpId="0" nodeType="clickEffect">
                                  <p:stCondLst>
                                    <p:cond delay="0"/>
                                  </p:stCondLst>
                                  <p:childTnLst>
                                    <p:set>
                                      <p:cBhvr>
                                        <p:cTn id="122" dur="1" fill="hold">
                                          <p:stCondLst>
                                            <p:cond delay="0"/>
                                          </p:stCondLst>
                                        </p:cTn>
                                        <p:tgtEl>
                                          <p:spTgt spid="71"/>
                                        </p:tgtEl>
                                        <p:attrNameLst>
                                          <p:attrName>style.visibility</p:attrName>
                                        </p:attrNameLst>
                                      </p:cBhvr>
                                      <p:to>
                                        <p:strVal val="visible"/>
                                      </p:to>
                                    </p:set>
                                    <p:animEffect transition="in" filter="blinds(horizontal)">
                                      <p:cBhvr>
                                        <p:cTn id="123" dur="500"/>
                                        <p:tgtEl>
                                          <p:spTgt spid="71"/>
                                        </p:tgtEl>
                                      </p:cBhvr>
                                    </p:animEffect>
                                  </p:childTnLst>
                                </p:cTn>
                              </p:par>
                            </p:childTnLst>
                          </p:cTn>
                        </p:par>
                      </p:childTnLst>
                    </p:cTn>
                  </p:par>
                  <p:par>
                    <p:cTn id="124" fill="hold">
                      <p:stCondLst>
                        <p:cond delay="indefinite"/>
                      </p:stCondLst>
                      <p:childTnLst>
                        <p:par>
                          <p:cTn id="125" fill="hold">
                            <p:stCondLst>
                              <p:cond delay="0"/>
                            </p:stCondLst>
                            <p:childTnLst>
                              <p:par>
                                <p:cTn id="126" presetID="3" presetClass="entr" presetSubtype="10" fill="hold" grpId="0" nodeType="clickEffect">
                                  <p:stCondLst>
                                    <p:cond delay="0"/>
                                  </p:stCondLst>
                                  <p:childTnLst>
                                    <p:set>
                                      <p:cBhvr>
                                        <p:cTn id="127" dur="1" fill="hold">
                                          <p:stCondLst>
                                            <p:cond delay="0"/>
                                          </p:stCondLst>
                                        </p:cTn>
                                        <p:tgtEl>
                                          <p:spTgt spid="66"/>
                                        </p:tgtEl>
                                        <p:attrNameLst>
                                          <p:attrName>style.visibility</p:attrName>
                                        </p:attrNameLst>
                                      </p:cBhvr>
                                      <p:to>
                                        <p:strVal val="visible"/>
                                      </p:to>
                                    </p:set>
                                    <p:animEffect transition="in" filter="blinds(horizontal)">
                                      <p:cBhvr>
                                        <p:cTn id="128" dur="500"/>
                                        <p:tgtEl>
                                          <p:spTgt spid="66"/>
                                        </p:tgtEl>
                                      </p:cBhvr>
                                    </p:animEffect>
                                  </p:childTnLst>
                                </p:cTn>
                              </p:par>
                            </p:childTnLst>
                          </p:cTn>
                        </p:par>
                      </p:childTnLst>
                    </p:cTn>
                  </p:par>
                  <p:par>
                    <p:cTn id="129" fill="hold">
                      <p:stCondLst>
                        <p:cond delay="indefinite"/>
                      </p:stCondLst>
                      <p:childTnLst>
                        <p:par>
                          <p:cTn id="130" fill="hold">
                            <p:stCondLst>
                              <p:cond delay="0"/>
                            </p:stCondLst>
                            <p:childTnLst>
                              <p:par>
                                <p:cTn id="131" presetID="3" presetClass="entr" presetSubtype="10" fill="hold" grpId="0" nodeType="clickEffect">
                                  <p:stCondLst>
                                    <p:cond delay="0"/>
                                  </p:stCondLst>
                                  <p:childTnLst>
                                    <p:set>
                                      <p:cBhvr>
                                        <p:cTn id="132" dur="1" fill="hold">
                                          <p:stCondLst>
                                            <p:cond delay="0"/>
                                          </p:stCondLst>
                                        </p:cTn>
                                        <p:tgtEl>
                                          <p:spTgt spid="72"/>
                                        </p:tgtEl>
                                        <p:attrNameLst>
                                          <p:attrName>style.visibility</p:attrName>
                                        </p:attrNameLst>
                                      </p:cBhvr>
                                      <p:to>
                                        <p:strVal val="visible"/>
                                      </p:to>
                                    </p:set>
                                    <p:animEffect transition="in" filter="blinds(horizontal)">
                                      <p:cBhvr>
                                        <p:cTn id="133" dur="500"/>
                                        <p:tgtEl>
                                          <p:spTgt spid="72"/>
                                        </p:tgtEl>
                                      </p:cBhvr>
                                    </p:animEffect>
                                  </p:childTnLst>
                                </p:cTn>
                              </p:par>
                            </p:childTnLst>
                          </p:cTn>
                        </p:par>
                      </p:childTnLst>
                    </p:cTn>
                  </p:par>
                  <p:par>
                    <p:cTn id="134" fill="hold">
                      <p:stCondLst>
                        <p:cond delay="indefinite"/>
                      </p:stCondLst>
                      <p:childTnLst>
                        <p:par>
                          <p:cTn id="135" fill="hold">
                            <p:stCondLst>
                              <p:cond delay="0"/>
                            </p:stCondLst>
                            <p:childTnLst>
                              <p:par>
                                <p:cTn id="136" presetID="3" presetClass="entr" presetSubtype="10" fill="hold" grpId="0" nodeType="clickEffect">
                                  <p:stCondLst>
                                    <p:cond delay="0"/>
                                  </p:stCondLst>
                                  <p:childTnLst>
                                    <p:set>
                                      <p:cBhvr>
                                        <p:cTn id="137" dur="1" fill="hold">
                                          <p:stCondLst>
                                            <p:cond delay="0"/>
                                          </p:stCondLst>
                                        </p:cTn>
                                        <p:tgtEl>
                                          <p:spTgt spid="75"/>
                                        </p:tgtEl>
                                        <p:attrNameLst>
                                          <p:attrName>style.visibility</p:attrName>
                                        </p:attrNameLst>
                                      </p:cBhvr>
                                      <p:to>
                                        <p:strVal val="visible"/>
                                      </p:to>
                                    </p:set>
                                    <p:animEffect transition="in" filter="blinds(horizontal)">
                                      <p:cBhvr>
                                        <p:cTn id="138" dur="500"/>
                                        <p:tgtEl>
                                          <p:spTgt spid="75"/>
                                        </p:tgtEl>
                                      </p:cBhvr>
                                    </p:animEffect>
                                  </p:childTnLst>
                                </p:cTn>
                              </p:par>
                            </p:childTnLst>
                          </p:cTn>
                        </p:par>
                      </p:childTnLst>
                    </p:cTn>
                  </p:par>
                  <p:par>
                    <p:cTn id="139" fill="hold">
                      <p:stCondLst>
                        <p:cond delay="indefinite"/>
                      </p:stCondLst>
                      <p:childTnLst>
                        <p:par>
                          <p:cTn id="140" fill="hold">
                            <p:stCondLst>
                              <p:cond delay="0"/>
                            </p:stCondLst>
                            <p:childTnLst>
                              <p:par>
                                <p:cTn id="141" presetID="3" presetClass="entr" presetSubtype="10" fill="hold" grpId="0" nodeType="clickEffect">
                                  <p:stCondLst>
                                    <p:cond delay="0"/>
                                  </p:stCondLst>
                                  <p:childTnLst>
                                    <p:set>
                                      <p:cBhvr>
                                        <p:cTn id="142" dur="1" fill="hold">
                                          <p:stCondLst>
                                            <p:cond delay="0"/>
                                          </p:stCondLst>
                                        </p:cTn>
                                        <p:tgtEl>
                                          <p:spTgt spid="67"/>
                                        </p:tgtEl>
                                        <p:attrNameLst>
                                          <p:attrName>style.visibility</p:attrName>
                                        </p:attrNameLst>
                                      </p:cBhvr>
                                      <p:to>
                                        <p:strVal val="visible"/>
                                      </p:to>
                                    </p:set>
                                    <p:animEffect transition="in" filter="blinds(horizontal)">
                                      <p:cBhvr>
                                        <p:cTn id="143" dur="500"/>
                                        <p:tgtEl>
                                          <p:spTgt spid="67"/>
                                        </p:tgtEl>
                                      </p:cBhvr>
                                    </p:animEffect>
                                  </p:childTnLst>
                                </p:cTn>
                              </p:par>
                            </p:childTnLst>
                          </p:cTn>
                        </p:par>
                      </p:childTnLst>
                    </p:cTn>
                  </p:par>
                  <p:par>
                    <p:cTn id="144" fill="hold">
                      <p:stCondLst>
                        <p:cond delay="indefinite"/>
                      </p:stCondLst>
                      <p:childTnLst>
                        <p:par>
                          <p:cTn id="145" fill="hold">
                            <p:stCondLst>
                              <p:cond delay="0"/>
                            </p:stCondLst>
                            <p:childTnLst>
                              <p:par>
                                <p:cTn id="146" presetID="3" presetClass="entr" presetSubtype="10" fill="hold" grpId="0" nodeType="clickEffect">
                                  <p:stCondLst>
                                    <p:cond delay="0"/>
                                  </p:stCondLst>
                                  <p:childTnLst>
                                    <p:set>
                                      <p:cBhvr>
                                        <p:cTn id="147" dur="1" fill="hold">
                                          <p:stCondLst>
                                            <p:cond delay="0"/>
                                          </p:stCondLst>
                                        </p:cTn>
                                        <p:tgtEl>
                                          <p:spTgt spid="87"/>
                                        </p:tgtEl>
                                        <p:attrNameLst>
                                          <p:attrName>style.visibility</p:attrName>
                                        </p:attrNameLst>
                                      </p:cBhvr>
                                      <p:to>
                                        <p:strVal val="visible"/>
                                      </p:to>
                                    </p:set>
                                    <p:animEffect transition="in" filter="blinds(horizontal)">
                                      <p:cBhvr>
                                        <p:cTn id="148" dur="500"/>
                                        <p:tgtEl>
                                          <p:spTgt spid="87"/>
                                        </p:tgtEl>
                                      </p:cBhvr>
                                    </p:animEffect>
                                  </p:childTnLst>
                                </p:cTn>
                              </p:par>
                            </p:childTnLst>
                          </p:cTn>
                        </p:par>
                      </p:childTnLst>
                    </p:cTn>
                  </p:par>
                  <p:par>
                    <p:cTn id="149" fill="hold">
                      <p:stCondLst>
                        <p:cond delay="indefinite"/>
                      </p:stCondLst>
                      <p:childTnLst>
                        <p:par>
                          <p:cTn id="150" fill="hold">
                            <p:stCondLst>
                              <p:cond delay="0"/>
                            </p:stCondLst>
                            <p:childTnLst>
                              <p:par>
                                <p:cTn id="151" presetID="7" presetClass="emph" presetSubtype="2" fill="hold" nodeType="clickEffect">
                                  <p:stCondLst>
                                    <p:cond delay="0"/>
                                  </p:stCondLst>
                                  <p:childTnLst>
                                    <p:animClr clrSpc="rgb" dir="cw">
                                      <p:cBhvr>
                                        <p:cTn id="152" dur="500" fill="hold"/>
                                        <p:tgtEl>
                                          <p:spTgt spid="47"/>
                                        </p:tgtEl>
                                        <p:attrNameLst>
                                          <p:attrName>stroke.color</p:attrName>
                                        </p:attrNameLst>
                                      </p:cBhvr>
                                      <p:to>
                                        <a:schemeClr val="tx1"/>
                                      </p:to>
                                    </p:animClr>
                                    <p:set>
                                      <p:cBhvr>
                                        <p:cTn id="153" dur="500" fill="hold"/>
                                        <p:tgtEl>
                                          <p:spTgt spid="47"/>
                                        </p:tgtEl>
                                        <p:attrNameLst>
                                          <p:attrName>stroke.on</p:attrName>
                                        </p:attrNameLst>
                                      </p:cBhvr>
                                      <p:to>
                                        <p:strVal val="true"/>
                                      </p:to>
                                    </p:set>
                                  </p:childTnLst>
                                </p:cTn>
                              </p:par>
                              <p:par>
                                <p:cTn id="154" presetID="7" presetClass="emph" presetSubtype="2" fill="hold" nodeType="withEffect">
                                  <p:stCondLst>
                                    <p:cond delay="0"/>
                                  </p:stCondLst>
                                  <p:childTnLst>
                                    <p:animClr clrSpc="rgb" dir="cw">
                                      <p:cBhvr>
                                        <p:cTn id="155" dur="500" fill="hold"/>
                                        <p:tgtEl>
                                          <p:spTgt spid="79"/>
                                        </p:tgtEl>
                                        <p:attrNameLst>
                                          <p:attrName>stroke.color</p:attrName>
                                        </p:attrNameLst>
                                      </p:cBhvr>
                                      <p:to>
                                        <a:schemeClr val="tx1"/>
                                      </p:to>
                                    </p:animClr>
                                    <p:set>
                                      <p:cBhvr>
                                        <p:cTn id="156" dur="500" fill="hold"/>
                                        <p:tgtEl>
                                          <p:spTgt spid="79"/>
                                        </p:tgtEl>
                                        <p:attrNameLst>
                                          <p:attrName>stroke.on</p:attrName>
                                        </p:attrNameLst>
                                      </p:cBhvr>
                                      <p:to>
                                        <p:strVal val="true"/>
                                      </p:to>
                                    </p:set>
                                  </p:childTnLst>
                                </p:cTn>
                              </p:par>
                              <p:par>
                                <p:cTn id="157" presetID="3" presetClass="emph" presetSubtype="2" fill="hold" grpId="2" nodeType="withEffect">
                                  <p:stCondLst>
                                    <p:cond delay="0"/>
                                  </p:stCondLst>
                                  <p:childTnLst>
                                    <p:animClr clrSpc="rgb" dir="cw">
                                      <p:cBhvr override="childStyle">
                                        <p:cTn id="158" dur="500" fill="hold"/>
                                        <p:tgtEl>
                                          <p:spTgt spid="49"/>
                                        </p:tgtEl>
                                        <p:attrNameLst>
                                          <p:attrName>style.color</p:attrName>
                                        </p:attrNameLst>
                                      </p:cBhvr>
                                      <p:to>
                                        <a:schemeClr val="tx1"/>
                                      </p:to>
                                    </p:animClr>
                                  </p:childTnLst>
                                </p:cTn>
                              </p:par>
                              <p:par>
                                <p:cTn id="159" presetID="3" presetClass="emph" presetSubtype="2" fill="hold" grpId="2" nodeType="withEffect">
                                  <p:stCondLst>
                                    <p:cond delay="0"/>
                                  </p:stCondLst>
                                  <p:childTnLst>
                                    <p:animClr clrSpc="rgb" dir="cw">
                                      <p:cBhvr override="childStyle">
                                        <p:cTn id="160" dur="500" fill="hold"/>
                                        <p:tgtEl>
                                          <p:spTgt spid="84"/>
                                        </p:tgtEl>
                                        <p:attrNameLst>
                                          <p:attrName>style.color</p:attrName>
                                        </p:attrNameLst>
                                      </p:cBhvr>
                                      <p:to>
                                        <a:schemeClr val="tx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32" grpId="0"/>
      <p:bldP spid="34" grpId="0"/>
      <p:bldP spid="41" grpId="0"/>
      <p:bldP spid="35" grpId="0"/>
      <p:bldP spid="46" grpId="0"/>
      <p:bldP spid="49" grpId="0"/>
      <p:bldP spid="49" grpId="1"/>
      <p:bldP spid="49" grpId="2"/>
      <p:bldP spid="59" grpId="0"/>
      <p:bldP spid="65" grpId="0"/>
      <p:bldP spid="66" grpId="0"/>
      <p:bldP spid="67" grpId="0"/>
      <p:bldP spid="70" grpId="0" animBg="1"/>
      <p:bldP spid="71" grpId="0"/>
      <p:bldP spid="72" grpId="0" animBg="1"/>
      <p:bldP spid="75" grpId="0"/>
      <p:bldP spid="83" grpId="0"/>
      <p:bldP spid="84" grpId="0"/>
      <p:bldP spid="84" grpId="1"/>
      <p:bldP spid="84" grpId="2"/>
      <p:bldP spid="85" grpId="0" animBg="1"/>
      <p:bldP spid="86" grpId="0"/>
      <p:bldP spid="87" grpId="0"/>
      <p:bldP spid="4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9" name="Straight Connector 78"/>
          <p:cNvCxnSpPr/>
          <p:nvPr/>
        </p:nvCxnSpPr>
        <p:spPr>
          <a:xfrm flipV="1">
            <a:off x="6402572" y="2149550"/>
            <a:ext cx="1" cy="838199"/>
          </a:xfrm>
          <a:prstGeom prst="line">
            <a:avLst/>
          </a:prstGeom>
          <a:ln w="381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GB" dirty="0" smtClean="0">
                <a:latin typeface="Comic Sans MS" pitchFamily="66" charset="0"/>
              </a:rPr>
              <a:t>Motion in a Circle</a:t>
            </a:r>
            <a:endParaRPr lang="en-GB" dirty="0">
              <a:latin typeface="Comic Sans MS" pitchFamily="66" charset="0"/>
            </a:endParaRPr>
          </a:p>
        </p:txBody>
      </p:sp>
      <p:sp>
        <p:nvSpPr>
          <p:cNvPr id="4" name="TextBox 3"/>
          <p:cNvSpPr txBox="1"/>
          <p:nvPr/>
        </p:nvSpPr>
        <p:spPr>
          <a:xfrm>
            <a:off x="8680632" y="6488668"/>
            <a:ext cx="471604" cy="369332"/>
          </a:xfrm>
          <a:prstGeom prst="rect">
            <a:avLst/>
          </a:prstGeom>
          <a:noFill/>
        </p:spPr>
        <p:txBody>
          <a:bodyPr wrap="none" rtlCol="0">
            <a:spAutoFit/>
          </a:bodyPr>
          <a:lstStyle/>
          <a:p>
            <a:r>
              <a:rPr lang="en-US" dirty="0" smtClean="0">
                <a:latin typeface="Comic Sans MS" panose="030F0702030302020204" pitchFamily="66" charset="0"/>
              </a:rPr>
              <a:t>4C</a:t>
            </a:r>
            <a:endParaRPr lang="en-US" dirty="0">
              <a:latin typeface="Comic Sans MS" panose="030F0702030302020204" pitchFamily="66" charset="0"/>
            </a:endParaRPr>
          </a:p>
        </p:txBody>
      </p:sp>
      <p:sp>
        <p:nvSpPr>
          <p:cNvPr id="6" name="Content Placeholder 2"/>
          <p:cNvSpPr>
            <a:spLocks noGrp="1"/>
          </p:cNvSpPr>
          <p:nvPr>
            <p:ph idx="1"/>
          </p:nvPr>
        </p:nvSpPr>
        <p:spPr>
          <a:xfrm>
            <a:off x="228600" y="1600200"/>
            <a:ext cx="3429000" cy="4525963"/>
          </a:xfrm>
        </p:spPr>
        <p:txBody>
          <a:bodyPr>
            <a:normAutofit/>
          </a:bodyPr>
          <a:lstStyle/>
          <a:p>
            <a:pPr marL="0" indent="0" algn="ctr">
              <a:buNone/>
            </a:pPr>
            <a:r>
              <a:rPr lang="en-GB" sz="1400" b="1" dirty="0" smtClean="0">
                <a:latin typeface="Comic Sans MS" pitchFamily="66" charset="0"/>
              </a:rPr>
              <a:t>You can solve three-dimensional problems about objects moving in horizontal circles</a:t>
            </a:r>
            <a:endParaRPr lang="en-GB" sz="1400" dirty="0" smtClean="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smtClean="0">
                <a:latin typeface="Comic Sans MS" pitchFamily="66" charset="0"/>
              </a:rPr>
              <a:t>A particle of mass m is attached to one end of a light inextensible string of length l. The other end of the string is attached to a fixed point A. The particle moves with constant angular speed in a horizontal circle. The string is taut and the angle between the string and the vertical is </a:t>
            </a:r>
            <a:r>
              <a:rPr lang="el-GR" sz="1400" dirty="0" smtClean="0">
                <a:latin typeface="Comic Sans MS" pitchFamily="66" charset="0"/>
              </a:rPr>
              <a:t>θ</a:t>
            </a:r>
            <a:r>
              <a:rPr lang="en-US" sz="1400" dirty="0" smtClean="0">
                <a:latin typeface="Comic Sans MS" pitchFamily="66" charset="0"/>
              </a:rPr>
              <a:t>. The </a:t>
            </a:r>
            <a:r>
              <a:rPr lang="en-US" sz="1400" dirty="0" err="1" smtClean="0">
                <a:latin typeface="Comic Sans MS" pitchFamily="66" charset="0"/>
              </a:rPr>
              <a:t>centre</a:t>
            </a:r>
            <a:r>
              <a:rPr lang="en-US" sz="1400" dirty="0" smtClean="0">
                <a:latin typeface="Comic Sans MS" pitchFamily="66" charset="0"/>
              </a:rPr>
              <a:t> of the circle is vertically below A. Find the angular speed of the particle</a:t>
            </a:r>
            <a:r>
              <a:rPr lang="en-US" sz="1400" dirty="0">
                <a:latin typeface="Comic Sans MS" pitchFamily="66" charset="0"/>
              </a:rPr>
              <a:t> </a:t>
            </a:r>
            <a:r>
              <a:rPr lang="en-US" sz="1400" dirty="0" smtClean="0">
                <a:latin typeface="Comic Sans MS" pitchFamily="66" charset="0"/>
              </a:rPr>
              <a:t>in terms of g, l and </a:t>
            </a:r>
            <a:r>
              <a:rPr lang="el-GR" sz="1400" dirty="0" smtClean="0">
                <a:latin typeface="Comic Sans MS" pitchFamily="66" charset="0"/>
              </a:rPr>
              <a:t>θ</a:t>
            </a:r>
            <a:r>
              <a:rPr lang="en-US" sz="1400" dirty="0" smtClean="0">
                <a:latin typeface="Comic Sans MS" pitchFamily="66" charset="0"/>
              </a:rPr>
              <a:t>.</a:t>
            </a:r>
          </a:p>
          <a:p>
            <a:pPr marL="0" indent="0" algn="ctr">
              <a:buNone/>
            </a:pPr>
            <a:endParaRPr lang="en-US" sz="1400" dirty="0">
              <a:latin typeface="Comic Sans MS" pitchFamily="66" charset="0"/>
              <a:sym typeface="Wingdings" panose="05000000000000000000" pitchFamily="2" charset="2"/>
            </a:endParaRPr>
          </a:p>
          <a:p>
            <a:pPr marL="0" indent="0" algn="ctr">
              <a:buNone/>
            </a:pPr>
            <a:r>
              <a:rPr lang="en-US" sz="1400" dirty="0" smtClean="0">
                <a:latin typeface="Comic Sans MS" pitchFamily="66" charset="0"/>
                <a:sym typeface="Wingdings" panose="05000000000000000000" pitchFamily="2" charset="2"/>
              </a:rPr>
              <a:t> We can eliminate T by using simultaneous equations, created by resolving vertically and horizontally…</a:t>
            </a:r>
          </a:p>
          <a:p>
            <a:pPr marL="0" indent="0" algn="ctr">
              <a:buNone/>
            </a:pPr>
            <a:endParaRPr lang="en-GB" sz="1400" dirty="0" smtClean="0">
              <a:latin typeface="Comic Sans MS" pitchFamily="66" charset="0"/>
            </a:endParaRPr>
          </a:p>
        </p:txBody>
      </p:sp>
      <mc:AlternateContent xmlns:mc="http://schemas.openxmlformats.org/markup-compatibility/2006" xmlns:a14="http://schemas.microsoft.com/office/drawing/2010/main">
        <mc:Choice Requires="a14">
          <p:sp>
            <p:nvSpPr>
              <p:cNvPr id="60" name="TextBox 59"/>
              <p:cNvSpPr txBox="1"/>
              <p:nvPr/>
            </p:nvSpPr>
            <p:spPr>
              <a:xfrm>
                <a:off x="5962403" y="0"/>
                <a:ext cx="781817"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𝑣</m:t>
                      </m:r>
                      <m:r>
                        <a:rPr lang="en-US" sz="1400" b="0" i="1" smtClean="0">
                          <a:latin typeface="Cambria Math"/>
                        </a:rPr>
                        <m:t>=</m:t>
                      </m:r>
                      <m:r>
                        <a:rPr lang="en-US" sz="1400" b="0" i="1" smtClean="0">
                          <a:latin typeface="Cambria Math"/>
                        </a:rPr>
                        <m:t>𝑟</m:t>
                      </m:r>
                      <m:r>
                        <m:rPr>
                          <m:sty m:val="p"/>
                        </m:rPr>
                        <a:rPr lang="el-GR" sz="1400" b="0" i="1" smtClean="0">
                          <a:latin typeface="Cambria Math"/>
                        </a:rPr>
                        <m:t>ω</m:t>
                      </m:r>
                    </m:oMath>
                  </m:oMathPara>
                </a14:m>
                <a:endParaRPr lang="en-GB" sz="1400" dirty="0"/>
              </a:p>
            </p:txBody>
          </p:sp>
        </mc:Choice>
        <mc:Fallback xmlns="">
          <p:sp>
            <p:nvSpPr>
              <p:cNvPr id="60" name="TextBox 59"/>
              <p:cNvSpPr txBox="1">
                <a:spLocks noRot="1" noChangeAspect="1" noMove="1" noResize="1" noEditPoints="1" noAdjustHandles="1" noChangeArrowheads="1" noChangeShapeType="1" noTextEdit="1"/>
              </p:cNvSpPr>
              <p:nvPr/>
            </p:nvSpPr>
            <p:spPr>
              <a:xfrm>
                <a:off x="5962403" y="0"/>
                <a:ext cx="781817" cy="307777"/>
              </a:xfrm>
              <a:prstGeom prst="rect">
                <a:avLst/>
              </a:prstGeom>
              <a:blipFill rotWithShape="1">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4878780" y="0"/>
                <a:ext cx="1087670" cy="44300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1200" i="1" smtClean="0">
                          <a:latin typeface="Cambria Math"/>
                        </a:rPr>
                        <m:t>ω</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𝑟𝑎𝑑𝑖𝑎𝑛𝑠</m:t>
                          </m:r>
                        </m:num>
                        <m:den>
                          <m:r>
                            <a:rPr lang="en-US" sz="1200" b="0" i="1" smtClean="0">
                              <a:latin typeface="Cambria Math"/>
                            </a:rPr>
                            <m:t>𝑠𝑒𝑐𝑜𝑛𝑑𝑠</m:t>
                          </m:r>
                        </m:den>
                      </m:f>
                    </m:oMath>
                  </m:oMathPara>
                </a14:m>
                <a:endParaRPr lang="en-GB" sz="1200" dirty="0"/>
              </a:p>
            </p:txBody>
          </p:sp>
        </mc:Choice>
        <mc:Fallback xmlns="">
          <p:sp>
            <p:nvSpPr>
              <p:cNvPr id="61" name="TextBox 60"/>
              <p:cNvSpPr txBox="1">
                <a:spLocks noRot="1" noChangeAspect="1" noMove="1" noResize="1" noEditPoints="1" noAdjustHandles="1" noChangeArrowheads="1" noChangeShapeType="1" noTextEdit="1"/>
              </p:cNvSpPr>
              <p:nvPr/>
            </p:nvSpPr>
            <p:spPr>
              <a:xfrm>
                <a:off x="4878780" y="0"/>
                <a:ext cx="1087670" cy="443006"/>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6741226" y="0"/>
                <a:ext cx="79451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𝑣</m:t>
                      </m:r>
                      <m:r>
                        <a:rPr lang="en-US" sz="1400" b="0" i="1" smtClean="0">
                          <a:latin typeface="Cambria Math"/>
                          <a:ea typeface="Cambria Math"/>
                        </a:rPr>
                        <m:t>𝜔</m:t>
                      </m:r>
                    </m:oMath>
                  </m:oMathPara>
                </a14:m>
                <a:endParaRPr lang="en-GB" sz="1400" dirty="0"/>
              </a:p>
            </p:txBody>
          </p:sp>
        </mc:Choice>
        <mc:Fallback xmlns="">
          <p:sp>
            <p:nvSpPr>
              <p:cNvPr id="62" name="TextBox 61"/>
              <p:cNvSpPr txBox="1">
                <a:spLocks noRot="1" noChangeAspect="1" noMove="1" noResize="1" noEditPoints="1" noAdjustHandles="1" noChangeArrowheads="1" noChangeShapeType="1" noTextEdit="1"/>
              </p:cNvSpPr>
              <p:nvPr/>
            </p:nvSpPr>
            <p:spPr>
              <a:xfrm>
                <a:off x="6741226" y="0"/>
                <a:ext cx="794513" cy="307777"/>
              </a:xfrm>
              <a:prstGeom prst="rect">
                <a:avLst/>
              </a:prstGeom>
              <a:blipFill rotWithShape="1">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7543800" y="0"/>
                <a:ext cx="86844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𝑟</m:t>
                      </m:r>
                      <m:sSup>
                        <m:sSupPr>
                          <m:ctrlPr>
                            <a:rPr lang="en-US" sz="1400" b="0" i="1" smtClean="0">
                              <a:latin typeface="Cambria Math" panose="02040503050406030204" pitchFamily="18" charset="0"/>
                            </a:rPr>
                          </m:ctrlPr>
                        </m:sSupPr>
                        <m:e>
                          <m:r>
                            <a:rPr lang="en-US" sz="1400" b="0" i="1" smtClean="0">
                              <a:latin typeface="Cambria Math"/>
                              <a:ea typeface="Cambria Math"/>
                            </a:rPr>
                            <m:t>𝜔</m:t>
                          </m:r>
                        </m:e>
                        <m:sup>
                          <m:r>
                            <a:rPr lang="en-US" sz="1400" b="0" i="1" smtClean="0">
                              <a:latin typeface="Cambria Math"/>
                            </a:rPr>
                            <m:t>2</m:t>
                          </m:r>
                        </m:sup>
                      </m:sSup>
                    </m:oMath>
                  </m:oMathPara>
                </a14:m>
                <a:endParaRPr lang="en-GB" sz="1400" dirty="0"/>
              </a:p>
            </p:txBody>
          </p:sp>
        </mc:Choice>
        <mc:Fallback xmlns="">
          <p:sp>
            <p:nvSpPr>
              <p:cNvPr id="63" name="TextBox 62"/>
              <p:cNvSpPr txBox="1">
                <a:spLocks noRot="1" noChangeAspect="1" noMove="1" noResize="1" noEditPoints="1" noAdjustHandles="1" noChangeArrowheads="1" noChangeShapeType="1" noTextEdit="1"/>
              </p:cNvSpPr>
              <p:nvPr/>
            </p:nvSpPr>
            <p:spPr>
              <a:xfrm>
                <a:off x="7543800" y="0"/>
                <a:ext cx="868443" cy="307777"/>
              </a:xfrm>
              <a:prstGeom prst="rect">
                <a:avLst/>
              </a:prstGeom>
              <a:blipFill rotWithShape="1">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a:xfrm>
                <a:off x="8390012" y="0"/>
                <a:ext cx="753988" cy="52315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a:rPr>
                                <m:t>𝑣</m:t>
                              </m:r>
                            </m:e>
                            <m:sup>
                              <m:r>
                                <a:rPr lang="en-US" sz="1400" b="0" i="1" smtClean="0">
                                  <a:latin typeface="Cambria Math"/>
                                </a:rPr>
                                <m:t>2</m:t>
                              </m:r>
                            </m:sup>
                          </m:sSup>
                        </m:num>
                        <m:den>
                          <m:r>
                            <a:rPr lang="en-US" sz="1400" b="0" i="1" smtClean="0">
                              <a:latin typeface="Cambria Math"/>
                            </a:rPr>
                            <m:t>𝑟</m:t>
                          </m:r>
                        </m:den>
                      </m:f>
                    </m:oMath>
                  </m:oMathPara>
                </a14:m>
                <a:endParaRPr lang="en-GB" sz="1400" dirty="0"/>
              </a:p>
            </p:txBody>
          </p:sp>
        </mc:Choice>
        <mc:Fallback xmlns="">
          <p:sp>
            <p:nvSpPr>
              <p:cNvPr id="64" name="TextBox 63"/>
              <p:cNvSpPr txBox="1">
                <a:spLocks noRot="1" noChangeAspect="1" noMove="1" noResize="1" noEditPoints="1" noAdjustHandles="1" noChangeArrowheads="1" noChangeShapeType="1" noTextEdit="1"/>
              </p:cNvSpPr>
              <p:nvPr/>
            </p:nvSpPr>
            <p:spPr>
              <a:xfrm>
                <a:off x="8390012" y="0"/>
                <a:ext cx="753988" cy="523157"/>
              </a:xfrm>
              <a:prstGeom prst="rect">
                <a:avLst/>
              </a:prstGeom>
              <a:blipFill rotWithShape="1">
                <a:blip r:embed="rId7"/>
                <a:stretch>
                  <a:fillRect/>
                </a:stretch>
              </a:blipFill>
              <a:ln w="25400">
                <a:solidFill>
                  <a:schemeClr val="tx1"/>
                </a:solidFill>
              </a:ln>
            </p:spPr>
            <p:txBody>
              <a:bodyPr/>
              <a:lstStyle/>
              <a:p>
                <a:r>
                  <a:rPr lang="en-GB">
                    <a:noFill/>
                  </a:rPr>
                  <a:t> </a:t>
                </a:r>
              </a:p>
            </p:txBody>
          </p:sp>
        </mc:Fallback>
      </mc:AlternateContent>
      <p:cxnSp>
        <p:nvCxnSpPr>
          <p:cNvPr id="11" name="Straight Connector 10"/>
          <p:cNvCxnSpPr/>
          <p:nvPr/>
        </p:nvCxnSpPr>
        <p:spPr>
          <a:xfrm>
            <a:off x="5638800" y="1671084"/>
            <a:ext cx="0" cy="12954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5638800" y="2966484"/>
            <a:ext cx="190500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638800" y="1671084"/>
            <a:ext cx="1981200" cy="129540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638800" y="2814084"/>
            <a:ext cx="152400" cy="15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c 14"/>
          <p:cNvSpPr/>
          <p:nvPr/>
        </p:nvSpPr>
        <p:spPr>
          <a:xfrm>
            <a:off x="5105400" y="1061484"/>
            <a:ext cx="914400" cy="914400"/>
          </a:xfrm>
          <a:prstGeom prst="arc">
            <a:avLst>
              <a:gd name="adj1" fmla="val 2624471"/>
              <a:gd name="adj2" fmla="val 4874115"/>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2" name="TextBox 31"/>
          <p:cNvSpPr txBox="1"/>
          <p:nvPr/>
        </p:nvSpPr>
        <p:spPr>
          <a:xfrm>
            <a:off x="5688419" y="1892597"/>
            <a:ext cx="276446" cy="307777"/>
          </a:xfrm>
          <a:prstGeom prst="rect">
            <a:avLst/>
          </a:prstGeom>
          <a:noFill/>
        </p:spPr>
        <p:txBody>
          <a:bodyPr wrap="square" rtlCol="0">
            <a:spAutoFit/>
          </a:bodyPr>
          <a:lstStyle/>
          <a:p>
            <a:r>
              <a:rPr lang="el-GR" sz="1400" dirty="0" smtClean="0">
                <a:latin typeface="Comic Sans MS" panose="030F0702030302020204" pitchFamily="66" charset="0"/>
              </a:rPr>
              <a:t>θ</a:t>
            </a: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4" name="TextBox 33"/>
              <p:cNvSpPr txBox="1"/>
              <p:nvPr/>
            </p:nvSpPr>
            <p:spPr>
              <a:xfrm>
                <a:off x="5991446" y="1669312"/>
                <a:ext cx="286553"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𝑙</m:t>
                      </m:r>
                    </m:oMath>
                  </m:oMathPara>
                </a14:m>
                <a:endParaRPr lang="en-GB" sz="1400" dirty="0"/>
              </a:p>
            </p:txBody>
          </p:sp>
        </mc:Choice>
        <mc:Fallback xmlns="">
          <p:sp>
            <p:nvSpPr>
              <p:cNvPr id="34" name="TextBox 33"/>
              <p:cNvSpPr txBox="1">
                <a:spLocks noRot="1" noChangeAspect="1" noMove="1" noResize="1" noEditPoints="1" noAdjustHandles="1" noChangeArrowheads="1" noChangeShapeType="1" noTextEdit="1"/>
              </p:cNvSpPr>
              <p:nvPr/>
            </p:nvSpPr>
            <p:spPr>
              <a:xfrm>
                <a:off x="5991446" y="1669312"/>
                <a:ext cx="286553" cy="307777"/>
              </a:xfrm>
              <a:prstGeom prst="rect">
                <a:avLst/>
              </a:prstGeom>
              <a:blipFill rotWithShape="1">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5771707" y="2970027"/>
                <a:ext cx="629147"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𝑙𝑠𝑖𝑛</m:t>
                      </m:r>
                      <m:r>
                        <a:rPr lang="en-US" sz="1400" b="0" i="1" smtClean="0">
                          <a:latin typeface="Cambria Math"/>
                          <a:ea typeface="Cambria Math"/>
                        </a:rPr>
                        <m:t>𝜃</m:t>
                      </m:r>
                    </m:oMath>
                  </m:oMathPara>
                </a14:m>
                <a:endParaRPr lang="en-GB" sz="1400" dirty="0"/>
              </a:p>
            </p:txBody>
          </p:sp>
        </mc:Choice>
        <mc:Fallback xmlns="">
          <p:sp>
            <p:nvSpPr>
              <p:cNvPr id="41" name="TextBox 40"/>
              <p:cNvSpPr txBox="1">
                <a:spLocks noRot="1" noChangeAspect="1" noMove="1" noResize="1" noEditPoints="1" noAdjustHandles="1" noChangeArrowheads="1" noChangeShapeType="1" noTextEdit="1"/>
              </p:cNvSpPr>
              <p:nvPr/>
            </p:nvSpPr>
            <p:spPr>
              <a:xfrm>
                <a:off x="5771707" y="2970027"/>
                <a:ext cx="629147" cy="307777"/>
              </a:xfrm>
              <a:prstGeom prst="rect">
                <a:avLst/>
              </a:prstGeom>
              <a:blipFill rotWithShape="1">
                <a:blip r:embed="rId9"/>
                <a:stretch>
                  <a:fillRect/>
                </a:stretch>
              </a:blipFill>
            </p:spPr>
            <p:txBody>
              <a:bodyPr/>
              <a:lstStyle/>
              <a:p>
                <a:r>
                  <a:rPr lang="en-GB">
                    <a:noFill/>
                  </a:rPr>
                  <a:t> </a:t>
                </a:r>
              </a:p>
            </p:txBody>
          </p:sp>
        </mc:Fallback>
      </mc:AlternateContent>
      <p:sp>
        <p:nvSpPr>
          <p:cNvPr id="35" name="TextBox 34"/>
          <p:cNvSpPr txBox="1"/>
          <p:nvPr/>
        </p:nvSpPr>
        <p:spPr>
          <a:xfrm>
            <a:off x="6347636" y="1860697"/>
            <a:ext cx="306494" cy="307777"/>
          </a:xfrm>
          <a:prstGeom prst="rect">
            <a:avLst/>
          </a:prstGeom>
          <a:noFill/>
        </p:spPr>
        <p:txBody>
          <a:bodyPr wrap="none" rtlCol="0">
            <a:spAutoFit/>
          </a:bodyPr>
          <a:lstStyle/>
          <a:p>
            <a:r>
              <a:rPr lang="en-US" sz="1400" dirty="0" smtClean="0">
                <a:latin typeface="Comic Sans MS" panose="030F0702030302020204" pitchFamily="66" charset="0"/>
              </a:rPr>
              <a:t>T</a:t>
            </a:r>
            <a:endParaRPr lang="en-GB" sz="1400" dirty="0">
              <a:latin typeface="Comic Sans MS" panose="030F0702030302020204" pitchFamily="66" charset="0"/>
            </a:endParaRPr>
          </a:p>
        </p:txBody>
      </p:sp>
      <p:grpSp>
        <p:nvGrpSpPr>
          <p:cNvPr id="43" name="Group 42"/>
          <p:cNvGrpSpPr/>
          <p:nvPr/>
        </p:nvGrpSpPr>
        <p:grpSpPr>
          <a:xfrm>
            <a:off x="5557399" y="1600178"/>
            <a:ext cx="152400" cy="152400"/>
            <a:chOff x="4724400" y="4267200"/>
            <a:chExt cx="152400" cy="152400"/>
          </a:xfrm>
        </p:grpSpPr>
        <p:cxnSp>
          <p:nvCxnSpPr>
            <p:cNvPr id="44" name="Straight Connector 43"/>
            <p:cNvCxnSpPr/>
            <p:nvPr/>
          </p:nvCxnSpPr>
          <p:spPr>
            <a:xfrm>
              <a:off x="4724400" y="4267200"/>
              <a:ext cx="1524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4724400" y="4267200"/>
              <a:ext cx="1524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6" name="TextBox 45"/>
          <p:cNvSpPr txBox="1"/>
          <p:nvPr/>
        </p:nvSpPr>
        <p:spPr>
          <a:xfrm>
            <a:off x="5481199" y="1295378"/>
            <a:ext cx="316112" cy="307777"/>
          </a:xfrm>
          <a:prstGeom prst="rect">
            <a:avLst/>
          </a:prstGeom>
          <a:noFill/>
        </p:spPr>
        <p:txBody>
          <a:bodyPr wrap="none" rtlCol="0">
            <a:spAutoFit/>
          </a:bodyPr>
          <a:lstStyle/>
          <a:p>
            <a:pPr algn="ctr"/>
            <a:r>
              <a:rPr lang="en-US" sz="1400" dirty="0" smtClean="0">
                <a:latin typeface="Comic Sans MS" panose="030F0702030302020204" pitchFamily="66" charset="0"/>
              </a:rPr>
              <a:t>A</a:t>
            </a:r>
            <a:endParaRPr lang="en-GB" sz="1400" dirty="0">
              <a:latin typeface="Comic Sans MS" panose="030F0702030302020204" pitchFamily="66" charset="0"/>
            </a:endParaRPr>
          </a:p>
        </p:txBody>
      </p:sp>
      <p:cxnSp>
        <p:nvCxnSpPr>
          <p:cNvPr id="47" name="Straight Connector 46"/>
          <p:cNvCxnSpPr/>
          <p:nvPr/>
        </p:nvCxnSpPr>
        <p:spPr>
          <a:xfrm flipH="1">
            <a:off x="7589574" y="2952608"/>
            <a:ext cx="1979" cy="432000"/>
          </a:xfrm>
          <a:prstGeom prst="line">
            <a:avLst/>
          </a:prstGeom>
          <a:ln w="381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7379547" y="3334620"/>
            <a:ext cx="418704" cy="307777"/>
          </a:xfrm>
          <a:prstGeom prst="rect">
            <a:avLst/>
          </a:prstGeom>
          <a:noFill/>
        </p:spPr>
        <p:txBody>
          <a:bodyPr wrap="none" rtlCol="0">
            <a:spAutoFit/>
          </a:bodyPr>
          <a:lstStyle/>
          <a:p>
            <a:r>
              <a:rPr lang="en-US" sz="1400" dirty="0" smtClean="0">
                <a:latin typeface="Comic Sans MS" panose="030F0702030302020204" pitchFamily="66" charset="0"/>
              </a:rPr>
              <a:t>mg</a:t>
            </a:r>
            <a:endParaRPr lang="en-GB" sz="1400" dirty="0">
              <a:latin typeface="Comic Sans MS" panose="030F0702030302020204" pitchFamily="66" charset="0"/>
            </a:endParaRPr>
          </a:p>
        </p:txBody>
      </p:sp>
      <p:cxnSp>
        <p:nvCxnSpPr>
          <p:cNvPr id="50" name="Straight Connector 49"/>
          <p:cNvCxnSpPr/>
          <p:nvPr/>
        </p:nvCxnSpPr>
        <p:spPr>
          <a:xfrm flipH="1" flipV="1">
            <a:off x="6337005" y="2115879"/>
            <a:ext cx="1268727" cy="850907"/>
          </a:xfrm>
          <a:prstGeom prst="line">
            <a:avLst/>
          </a:prstGeom>
          <a:ln w="381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a:off x="6372446" y="1566530"/>
            <a:ext cx="381000" cy="0"/>
          </a:xfrm>
          <a:prstGeom prst="straightConnector1">
            <a:avLst/>
          </a:prstGeom>
          <a:ln w="381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H="1">
            <a:off x="6220046" y="1566530"/>
            <a:ext cx="533400" cy="0"/>
          </a:xfrm>
          <a:prstGeom prst="straightConnector1">
            <a:avLst/>
          </a:prstGeom>
          <a:ln w="381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6372446" y="1185530"/>
            <a:ext cx="276038" cy="307777"/>
          </a:xfrm>
          <a:prstGeom prst="rect">
            <a:avLst/>
          </a:prstGeom>
          <a:noFill/>
        </p:spPr>
        <p:txBody>
          <a:bodyPr wrap="none" rtlCol="0">
            <a:spAutoFit/>
          </a:bodyPr>
          <a:lstStyle/>
          <a:p>
            <a:r>
              <a:rPr lang="en-US" sz="1400" dirty="0" smtClean="0">
                <a:latin typeface="Comic Sans MS" panose="030F0702030302020204" pitchFamily="66" charset="0"/>
              </a:rPr>
              <a:t>a</a:t>
            </a: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9" name="TextBox 58"/>
              <p:cNvSpPr txBox="1"/>
              <p:nvPr/>
            </p:nvSpPr>
            <p:spPr>
              <a:xfrm>
                <a:off x="5486400" y="3886200"/>
                <a:ext cx="82958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𝐹</m:t>
                      </m:r>
                      <m:r>
                        <a:rPr lang="en-US" sz="1400" b="0" i="1" smtClean="0">
                          <a:latin typeface="Cambria Math"/>
                        </a:rPr>
                        <m:t>=</m:t>
                      </m:r>
                      <m:r>
                        <a:rPr lang="en-US" sz="1400" b="0" i="1" smtClean="0">
                          <a:latin typeface="Cambria Math"/>
                        </a:rPr>
                        <m:t>𝑚𝑎</m:t>
                      </m:r>
                    </m:oMath>
                  </m:oMathPara>
                </a14:m>
                <a:endParaRPr lang="en-GB" sz="1400" dirty="0"/>
              </a:p>
            </p:txBody>
          </p:sp>
        </mc:Choice>
        <mc:Fallback xmlns="">
          <p:sp>
            <p:nvSpPr>
              <p:cNvPr id="59" name="TextBox 58"/>
              <p:cNvSpPr txBox="1">
                <a:spLocks noRot="1" noChangeAspect="1" noMove="1" noResize="1" noEditPoints="1" noAdjustHandles="1" noChangeArrowheads="1" noChangeShapeType="1" noTextEdit="1"/>
              </p:cNvSpPr>
              <p:nvPr/>
            </p:nvSpPr>
            <p:spPr>
              <a:xfrm>
                <a:off x="5486400" y="3886200"/>
                <a:ext cx="829586" cy="307777"/>
              </a:xfrm>
              <a:prstGeom prst="rect">
                <a:avLst/>
              </a:prstGeom>
              <a:blipFill rotWithShape="1">
                <a:blip r:embed="rId10"/>
                <a:stretch>
                  <a:fillRect/>
                </a:stretch>
              </a:blipFill>
            </p:spPr>
            <p:txBody>
              <a:bodyPr/>
              <a:lstStyle/>
              <a:p>
                <a:r>
                  <a:rPr lang="en-GB">
                    <a:noFill/>
                  </a:rPr>
                  <a:t> </a:t>
                </a:r>
              </a:p>
            </p:txBody>
          </p:sp>
        </mc:Fallback>
      </mc:AlternateContent>
      <p:sp>
        <p:nvSpPr>
          <p:cNvPr id="65" name="TextBox 64"/>
          <p:cNvSpPr txBox="1"/>
          <p:nvPr/>
        </p:nvSpPr>
        <p:spPr>
          <a:xfrm>
            <a:off x="3856075" y="3416595"/>
            <a:ext cx="2028119" cy="307777"/>
          </a:xfrm>
          <a:prstGeom prst="rect">
            <a:avLst/>
          </a:prstGeom>
          <a:noFill/>
        </p:spPr>
        <p:txBody>
          <a:bodyPr wrap="none" rtlCol="0">
            <a:spAutoFit/>
          </a:bodyPr>
          <a:lstStyle/>
          <a:p>
            <a:r>
              <a:rPr lang="en-US" sz="1400" u="sng" dirty="0" smtClean="0">
                <a:latin typeface="Comic Sans MS" panose="030F0702030302020204" pitchFamily="66" charset="0"/>
              </a:rPr>
              <a:t>Resolving Horizontally</a:t>
            </a:r>
            <a:endParaRPr lang="en-GB" sz="1400" u="sng" dirty="0">
              <a:latin typeface="Comic Sans MS" panose="030F0702030302020204" pitchFamily="66" charset="0"/>
            </a:endParaRPr>
          </a:p>
        </p:txBody>
      </p:sp>
      <p:sp>
        <p:nvSpPr>
          <p:cNvPr id="70" name="Arc 69"/>
          <p:cNvSpPr/>
          <p:nvPr/>
        </p:nvSpPr>
        <p:spPr>
          <a:xfrm>
            <a:off x="6321056" y="4059865"/>
            <a:ext cx="441251" cy="501502"/>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1" name="TextBox 70"/>
          <p:cNvSpPr txBox="1"/>
          <p:nvPr/>
        </p:nvSpPr>
        <p:spPr>
          <a:xfrm>
            <a:off x="6595731" y="4157331"/>
            <a:ext cx="2186762"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Replace with equivalents</a:t>
            </a:r>
            <a:endParaRPr lang="en-GB" sz="1200" baseline="30000" dirty="0">
              <a:solidFill>
                <a:srgbClr val="FF0000"/>
              </a:solidFill>
              <a:latin typeface="Comic Sans MS" panose="030F0702030302020204" pitchFamily="66" charset="0"/>
            </a:endParaRPr>
          </a:p>
        </p:txBody>
      </p:sp>
      <p:sp>
        <p:nvSpPr>
          <p:cNvPr id="72" name="Arc 71"/>
          <p:cNvSpPr/>
          <p:nvPr/>
        </p:nvSpPr>
        <p:spPr>
          <a:xfrm>
            <a:off x="6680791" y="5103628"/>
            <a:ext cx="421758" cy="489098"/>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5" name="TextBox 74"/>
          <p:cNvSpPr txBox="1"/>
          <p:nvPr/>
        </p:nvSpPr>
        <p:spPr>
          <a:xfrm>
            <a:off x="7187609" y="4607442"/>
            <a:ext cx="1562985" cy="461665"/>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Replace r in terms of l and </a:t>
            </a:r>
            <a:r>
              <a:rPr lang="el-GR" sz="1200" dirty="0" smtClean="0">
                <a:solidFill>
                  <a:srgbClr val="FF0000"/>
                </a:solidFill>
                <a:latin typeface="Comic Sans MS" panose="030F0702030302020204" pitchFamily="66" charset="0"/>
              </a:rPr>
              <a:t>θ</a:t>
            </a:r>
            <a:endParaRPr lang="en-GB" sz="1200" baseline="30000" dirty="0">
              <a:solidFill>
                <a:srgbClr val="FF0000"/>
              </a:solidFill>
              <a:latin typeface="Comic Sans MS" panose="030F0702030302020204" pitchFamily="66" charset="0"/>
            </a:endParaRPr>
          </a:p>
        </p:txBody>
      </p:sp>
      <p:cxnSp>
        <p:nvCxnSpPr>
          <p:cNvPr id="78" name="Straight Connector 77"/>
          <p:cNvCxnSpPr/>
          <p:nvPr/>
        </p:nvCxnSpPr>
        <p:spPr>
          <a:xfrm flipH="1">
            <a:off x="6358270" y="2966484"/>
            <a:ext cx="1233377" cy="0"/>
          </a:xfrm>
          <a:prstGeom prst="line">
            <a:avLst/>
          </a:prstGeom>
          <a:ln w="381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3" name="TextBox 82"/>
              <p:cNvSpPr txBox="1"/>
              <p:nvPr/>
            </p:nvSpPr>
            <p:spPr>
              <a:xfrm>
                <a:off x="6700284" y="2962938"/>
                <a:ext cx="680443"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𝑇𝑠𝑖𝑛</m:t>
                      </m:r>
                      <m:r>
                        <a:rPr lang="en-US" sz="1400" b="0" i="1" smtClean="0">
                          <a:latin typeface="Cambria Math"/>
                          <a:ea typeface="Cambria Math"/>
                        </a:rPr>
                        <m:t>𝜃</m:t>
                      </m:r>
                    </m:oMath>
                  </m:oMathPara>
                </a14:m>
                <a:endParaRPr lang="en-GB" sz="1400" dirty="0"/>
              </a:p>
            </p:txBody>
          </p:sp>
        </mc:Choice>
        <mc:Fallback xmlns="">
          <p:sp>
            <p:nvSpPr>
              <p:cNvPr id="83" name="TextBox 82"/>
              <p:cNvSpPr txBox="1">
                <a:spLocks noRot="1" noChangeAspect="1" noMove="1" noResize="1" noEditPoints="1" noAdjustHandles="1" noChangeArrowheads="1" noChangeShapeType="1" noTextEdit="1"/>
              </p:cNvSpPr>
              <p:nvPr/>
            </p:nvSpPr>
            <p:spPr>
              <a:xfrm>
                <a:off x="6700284" y="2962938"/>
                <a:ext cx="680443" cy="307777"/>
              </a:xfrm>
              <a:prstGeom prst="rect">
                <a:avLst/>
              </a:prstGeom>
              <a:blipFill rotWithShape="1">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4" name="TextBox 83"/>
              <p:cNvSpPr txBox="1"/>
              <p:nvPr/>
            </p:nvSpPr>
            <p:spPr>
              <a:xfrm>
                <a:off x="5778795" y="2402957"/>
                <a:ext cx="701282"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𝑇𝑐𝑜𝑠</m:t>
                      </m:r>
                      <m:r>
                        <a:rPr lang="en-US" sz="1400" b="0" i="1" smtClean="0">
                          <a:latin typeface="Cambria Math"/>
                          <a:ea typeface="Cambria Math"/>
                        </a:rPr>
                        <m:t>𝜃</m:t>
                      </m:r>
                    </m:oMath>
                  </m:oMathPara>
                </a14:m>
                <a:endParaRPr lang="en-GB" sz="1400" dirty="0"/>
              </a:p>
            </p:txBody>
          </p:sp>
        </mc:Choice>
        <mc:Fallback xmlns="">
          <p:sp>
            <p:nvSpPr>
              <p:cNvPr id="84" name="TextBox 83"/>
              <p:cNvSpPr txBox="1">
                <a:spLocks noRot="1" noChangeAspect="1" noMove="1" noResize="1" noEditPoints="1" noAdjustHandles="1" noChangeArrowheads="1" noChangeShapeType="1" noTextEdit="1"/>
              </p:cNvSpPr>
              <p:nvPr/>
            </p:nvSpPr>
            <p:spPr>
              <a:xfrm>
                <a:off x="5778795" y="2402957"/>
                <a:ext cx="701282" cy="307777"/>
              </a:xfrm>
              <a:prstGeom prst="rect">
                <a:avLst/>
              </a:prstGeom>
              <a:blipFill rotWithShape="1">
                <a:blip r:embed="rId12"/>
                <a:stretch>
                  <a:fillRect/>
                </a:stretch>
              </a:blipFill>
            </p:spPr>
            <p:txBody>
              <a:bodyPr/>
              <a:lstStyle/>
              <a:p>
                <a:r>
                  <a:rPr lang="en-GB">
                    <a:noFill/>
                  </a:rPr>
                  <a:t> </a:t>
                </a:r>
              </a:p>
            </p:txBody>
          </p:sp>
        </mc:Fallback>
      </mc:AlternateContent>
      <p:sp>
        <p:nvSpPr>
          <p:cNvPr id="85" name="Arc 84"/>
          <p:cNvSpPr/>
          <p:nvPr/>
        </p:nvSpPr>
        <p:spPr>
          <a:xfrm>
            <a:off x="5863857" y="1564758"/>
            <a:ext cx="914400" cy="914400"/>
          </a:xfrm>
          <a:prstGeom prst="arc">
            <a:avLst>
              <a:gd name="adj1" fmla="val 2624471"/>
              <a:gd name="adj2" fmla="val 4874115"/>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6" name="TextBox 85"/>
          <p:cNvSpPr txBox="1"/>
          <p:nvPr/>
        </p:nvSpPr>
        <p:spPr>
          <a:xfrm>
            <a:off x="6446876" y="2395871"/>
            <a:ext cx="276446" cy="307777"/>
          </a:xfrm>
          <a:prstGeom prst="rect">
            <a:avLst/>
          </a:prstGeom>
          <a:noFill/>
        </p:spPr>
        <p:txBody>
          <a:bodyPr wrap="square" rtlCol="0">
            <a:spAutoFit/>
          </a:bodyPr>
          <a:lstStyle/>
          <a:p>
            <a:r>
              <a:rPr lang="el-GR" sz="1400" dirty="0" smtClean="0">
                <a:latin typeface="Comic Sans MS" panose="030F0702030302020204" pitchFamily="66" charset="0"/>
              </a:rPr>
              <a:t>θ</a:t>
            </a: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87" name="TextBox 86"/>
              <p:cNvSpPr txBox="1"/>
              <p:nvPr/>
            </p:nvSpPr>
            <p:spPr>
              <a:xfrm>
                <a:off x="3928730" y="1596655"/>
                <a:ext cx="120413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a:rPr>
                        <m:t>𝑇𝑐𝑜𝑠</m:t>
                      </m:r>
                      <m:r>
                        <a:rPr lang="en-US" sz="1400" b="0" i="1" smtClean="0">
                          <a:solidFill>
                            <a:srgbClr val="FF0000"/>
                          </a:solidFill>
                          <a:latin typeface="Cambria Math"/>
                          <a:ea typeface="Cambria Math"/>
                        </a:rPr>
                        <m:t>𝜃</m:t>
                      </m:r>
                      <m:r>
                        <a:rPr lang="en-US" sz="1400" b="0" i="1" smtClean="0">
                          <a:solidFill>
                            <a:srgbClr val="FF0000"/>
                          </a:solidFill>
                          <a:latin typeface="Cambria Math"/>
                          <a:ea typeface="Cambria Math"/>
                        </a:rPr>
                        <m:t>=</m:t>
                      </m:r>
                      <m:r>
                        <a:rPr lang="en-US" sz="1400" b="0" i="1" smtClean="0">
                          <a:solidFill>
                            <a:srgbClr val="FF0000"/>
                          </a:solidFill>
                          <a:latin typeface="Cambria Math"/>
                          <a:ea typeface="Cambria Math"/>
                        </a:rPr>
                        <m:t>𝑚𝑔</m:t>
                      </m:r>
                    </m:oMath>
                  </m:oMathPara>
                </a14:m>
                <a:endParaRPr lang="en-GB" sz="1400" dirty="0">
                  <a:solidFill>
                    <a:srgbClr val="FF0000"/>
                  </a:solidFill>
                </a:endParaRPr>
              </a:p>
            </p:txBody>
          </p:sp>
        </mc:Choice>
        <mc:Fallback xmlns="">
          <p:sp>
            <p:nvSpPr>
              <p:cNvPr id="87" name="TextBox 86"/>
              <p:cNvSpPr txBox="1">
                <a:spLocks noRot="1" noChangeAspect="1" noMove="1" noResize="1" noEditPoints="1" noAdjustHandles="1" noChangeArrowheads="1" noChangeShapeType="1" noTextEdit="1"/>
              </p:cNvSpPr>
              <p:nvPr/>
            </p:nvSpPr>
            <p:spPr>
              <a:xfrm>
                <a:off x="3928730" y="1596655"/>
                <a:ext cx="1204137" cy="307777"/>
              </a:xfrm>
              <a:prstGeom prst="rect">
                <a:avLst/>
              </a:prstGeom>
              <a:blipFill rotWithShape="1">
                <a:blip r:embed="rId13"/>
                <a:stretch>
                  <a:fillRect b="-2000"/>
                </a:stretch>
              </a:blipFill>
            </p:spPr>
            <p:txBody>
              <a:bodyPr/>
              <a:lstStyle/>
              <a:p>
                <a:r>
                  <a:rPr lang="en-GB">
                    <a:noFill/>
                  </a:rPr>
                  <a:t> </a:t>
                </a:r>
              </a:p>
            </p:txBody>
          </p:sp>
        </mc:Fallback>
      </mc:AlternateContent>
      <p:sp>
        <p:nvSpPr>
          <p:cNvPr id="48" name="Oval 47"/>
          <p:cNvSpPr/>
          <p:nvPr/>
        </p:nvSpPr>
        <p:spPr>
          <a:xfrm>
            <a:off x="7527966" y="2890261"/>
            <a:ext cx="129639" cy="14448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1" name="TextBox 50"/>
              <p:cNvSpPr txBox="1"/>
              <p:nvPr/>
            </p:nvSpPr>
            <p:spPr>
              <a:xfrm>
                <a:off x="5149703" y="4400107"/>
                <a:ext cx="1380378"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𝑇𝑠𝑖𝑛</m:t>
                      </m:r>
                      <m:r>
                        <a:rPr lang="en-US" sz="1400" b="0" i="1" smtClean="0">
                          <a:latin typeface="Cambria Math"/>
                          <a:ea typeface="Cambria Math"/>
                        </a:rPr>
                        <m:t>𝜃</m:t>
                      </m:r>
                      <m:r>
                        <a:rPr lang="en-US" sz="1400" b="0" i="1" smtClean="0">
                          <a:latin typeface="Cambria Math"/>
                        </a:rPr>
                        <m:t>=</m:t>
                      </m:r>
                      <m:r>
                        <a:rPr lang="en-US" sz="1400" b="0" i="1" smtClean="0">
                          <a:latin typeface="Cambria Math"/>
                        </a:rPr>
                        <m:t>𝑚</m:t>
                      </m:r>
                      <m:sSup>
                        <m:sSupPr>
                          <m:ctrlPr>
                            <a:rPr lang="en-US" sz="1400" b="0" i="1" smtClean="0">
                              <a:latin typeface="Cambria Math" panose="02040503050406030204" pitchFamily="18" charset="0"/>
                            </a:rPr>
                          </m:ctrlPr>
                        </m:sSupPr>
                        <m:e>
                          <m:r>
                            <a:rPr lang="en-US" sz="1400" b="0" i="1" smtClean="0">
                              <a:latin typeface="Cambria Math"/>
                            </a:rPr>
                            <m:t>𝑟𝑤</m:t>
                          </m:r>
                        </m:e>
                        <m:sup>
                          <m:r>
                            <a:rPr lang="en-US" sz="1400" b="0" i="1" smtClean="0">
                              <a:latin typeface="Cambria Math"/>
                            </a:rPr>
                            <m:t>2</m:t>
                          </m:r>
                        </m:sup>
                      </m:sSup>
                    </m:oMath>
                  </m:oMathPara>
                </a14:m>
                <a:endParaRPr lang="en-GB" sz="1400" dirty="0"/>
              </a:p>
            </p:txBody>
          </p:sp>
        </mc:Choice>
        <mc:Fallback xmlns="">
          <p:sp>
            <p:nvSpPr>
              <p:cNvPr id="51" name="TextBox 50"/>
              <p:cNvSpPr txBox="1">
                <a:spLocks noRot="1" noChangeAspect="1" noMove="1" noResize="1" noEditPoints="1" noAdjustHandles="1" noChangeArrowheads="1" noChangeShapeType="1" noTextEdit="1"/>
              </p:cNvSpPr>
              <p:nvPr/>
            </p:nvSpPr>
            <p:spPr>
              <a:xfrm>
                <a:off x="5149703" y="4400107"/>
                <a:ext cx="1380378" cy="307777"/>
              </a:xfrm>
              <a:prstGeom prst="rect">
                <a:avLst/>
              </a:prstGeom>
              <a:blipFill rotWithShape="1">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5142614" y="4924646"/>
                <a:ext cx="1847301"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𝑇𝑠𝑖𝑛</m:t>
                      </m:r>
                      <m:r>
                        <a:rPr lang="en-US" sz="1400" b="0" i="1" smtClean="0">
                          <a:latin typeface="Cambria Math"/>
                          <a:ea typeface="Cambria Math"/>
                        </a:rPr>
                        <m:t>𝜃</m:t>
                      </m:r>
                      <m:r>
                        <a:rPr lang="en-US" sz="1400" b="0" i="1" smtClean="0">
                          <a:latin typeface="Cambria Math"/>
                        </a:rPr>
                        <m:t>=</m:t>
                      </m:r>
                      <m:r>
                        <a:rPr lang="en-US" sz="1400" b="0" i="1" smtClean="0">
                          <a:latin typeface="Cambria Math"/>
                        </a:rPr>
                        <m:t>𝑚</m:t>
                      </m:r>
                      <m:sSup>
                        <m:sSupPr>
                          <m:ctrlPr>
                            <a:rPr lang="en-US" sz="1400" b="0" i="1" smtClean="0">
                              <a:latin typeface="Cambria Math" panose="02040503050406030204" pitchFamily="18" charset="0"/>
                            </a:rPr>
                          </m:ctrlPr>
                        </m:sSupPr>
                        <m:e>
                          <m:r>
                            <a:rPr lang="en-US" sz="1400" b="0" i="1" smtClean="0">
                              <a:latin typeface="Cambria Math"/>
                            </a:rPr>
                            <m:t>(</m:t>
                          </m:r>
                          <m:r>
                            <a:rPr lang="en-US" sz="1400" b="0" i="1" smtClean="0">
                              <a:latin typeface="Cambria Math"/>
                            </a:rPr>
                            <m:t>𝑙𝑠𝑖𝑛</m:t>
                          </m:r>
                          <m:r>
                            <a:rPr lang="en-US" sz="1400" b="0" i="1" smtClean="0">
                              <a:latin typeface="Cambria Math"/>
                              <a:ea typeface="Cambria Math"/>
                            </a:rPr>
                            <m:t>𝜃</m:t>
                          </m:r>
                          <m:r>
                            <a:rPr lang="en-US" sz="1400" b="0" i="1" smtClean="0">
                              <a:latin typeface="Cambria Math"/>
                              <a:ea typeface="Cambria Math"/>
                            </a:rPr>
                            <m:t>)</m:t>
                          </m:r>
                          <m:r>
                            <a:rPr lang="en-US" sz="1400" b="0" i="1" smtClean="0">
                              <a:latin typeface="Cambria Math"/>
                            </a:rPr>
                            <m:t>𝑤</m:t>
                          </m:r>
                        </m:e>
                        <m:sup>
                          <m:r>
                            <a:rPr lang="en-US" sz="1400" b="0" i="1" smtClean="0">
                              <a:latin typeface="Cambria Math"/>
                            </a:rPr>
                            <m:t>2</m:t>
                          </m:r>
                        </m:sup>
                      </m:sSup>
                    </m:oMath>
                  </m:oMathPara>
                </a14:m>
                <a:endParaRPr lang="en-GB" sz="1400" dirty="0"/>
              </a:p>
            </p:txBody>
          </p:sp>
        </mc:Choice>
        <mc:Fallback xmlns="">
          <p:sp>
            <p:nvSpPr>
              <p:cNvPr id="52" name="TextBox 51"/>
              <p:cNvSpPr txBox="1">
                <a:spLocks noRot="1" noChangeAspect="1" noMove="1" noResize="1" noEditPoints="1" noAdjustHandles="1" noChangeArrowheads="1" noChangeShapeType="1" noTextEdit="1"/>
              </p:cNvSpPr>
              <p:nvPr/>
            </p:nvSpPr>
            <p:spPr>
              <a:xfrm>
                <a:off x="5142614" y="4924646"/>
                <a:ext cx="1847301" cy="307777"/>
              </a:xfrm>
              <a:prstGeom prst="rect">
                <a:avLst/>
              </a:prstGeom>
              <a:blipFill rotWithShape="1">
                <a:blip r:embed="rId15"/>
                <a:stretch>
                  <a:fillRect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5486401" y="5427920"/>
                <a:ext cx="100719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𝑇</m:t>
                      </m:r>
                      <m:r>
                        <a:rPr lang="en-US" sz="1400" b="0" i="1" smtClean="0">
                          <a:latin typeface="Cambria Math"/>
                        </a:rPr>
                        <m:t>=</m:t>
                      </m:r>
                      <m:r>
                        <a:rPr lang="en-US" sz="1400" b="0" i="1" smtClean="0">
                          <a:latin typeface="Cambria Math"/>
                        </a:rPr>
                        <m:t>𝑚</m:t>
                      </m:r>
                      <m:sSup>
                        <m:sSupPr>
                          <m:ctrlPr>
                            <a:rPr lang="en-US" sz="1400" b="0" i="1" smtClean="0">
                              <a:latin typeface="Cambria Math" panose="02040503050406030204" pitchFamily="18" charset="0"/>
                            </a:rPr>
                          </m:ctrlPr>
                        </m:sSupPr>
                        <m:e>
                          <m:r>
                            <a:rPr lang="en-US" sz="1400" b="0" i="1" smtClean="0">
                              <a:latin typeface="Cambria Math"/>
                            </a:rPr>
                            <m:t>𝑙𝑤</m:t>
                          </m:r>
                        </m:e>
                        <m:sup>
                          <m:r>
                            <a:rPr lang="en-US" sz="1400" b="0" i="1" smtClean="0">
                              <a:latin typeface="Cambria Math"/>
                            </a:rPr>
                            <m:t>2</m:t>
                          </m:r>
                        </m:sup>
                      </m:sSup>
                    </m:oMath>
                  </m:oMathPara>
                </a14:m>
                <a:endParaRPr lang="en-GB" sz="1400" dirty="0"/>
              </a:p>
            </p:txBody>
          </p:sp>
        </mc:Choice>
        <mc:Fallback xmlns="">
          <p:sp>
            <p:nvSpPr>
              <p:cNvPr id="53" name="TextBox 52"/>
              <p:cNvSpPr txBox="1">
                <a:spLocks noRot="1" noChangeAspect="1" noMove="1" noResize="1" noEditPoints="1" noAdjustHandles="1" noChangeArrowheads="1" noChangeShapeType="1" noTextEdit="1"/>
              </p:cNvSpPr>
              <p:nvPr/>
            </p:nvSpPr>
            <p:spPr>
              <a:xfrm>
                <a:off x="5486401" y="5427920"/>
                <a:ext cx="1007199" cy="307777"/>
              </a:xfrm>
              <a:prstGeom prst="rect">
                <a:avLst/>
              </a:prstGeom>
              <a:blipFill rotWithShape="1">
                <a:blip r:embed="rId16"/>
                <a:stretch>
                  <a:fillRect/>
                </a:stretch>
              </a:blipFill>
            </p:spPr>
            <p:txBody>
              <a:bodyPr/>
              <a:lstStyle/>
              <a:p>
                <a:r>
                  <a:rPr lang="en-GB">
                    <a:noFill/>
                  </a:rPr>
                  <a:t> </a:t>
                </a:r>
              </a:p>
            </p:txBody>
          </p:sp>
        </mc:Fallback>
      </mc:AlternateContent>
      <p:sp>
        <p:nvSpPr>
          <p:cNvPr id="68" name="Arc 67"/>
          <p:cNvSpPr/>
          <p:nvPr/>
        </p:nvSpPr>
        <p:spPr>
          <a:xfrm>
            <a:off x="6771168" y="4563139"/>
            <a:ext cx="469604" cy="540490"/>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9" name="TextBox 68"/>
          <p:cNvSpPr txBox="1"/>
          <p:nvPr/>
        </p:nvSpPr>
        <p:spPr>
          <a:xfrm>
            <a:off x="7084828" y="5206409"/>
            <a:ext cx="1219199"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Divide by sin</a:t>
            </a:r>
            <a:r>
              <a:rPr lang="el-GR" sz="1200" dirty="0" smtClean="0">
                <a:solidFill>
                  <a:srgbClr val="FF0000"/>
                </a:solidFill>
                <a:latin typeface="Comic Sans MS" panose="030F0702030302020204" pitchFamily="66" charset="0"/>
              </a:rPr>
              <a:t>θ</a:t>
            </a:r>
            <a:endParaRPr lang="en-GB" sz="1200" baseline="30000" dirty="0">
              <a:solidFill>
                <a:srgbClr val="FF0000"/>
              </a:solidFill>
              <a:latin typeface="Comic Sans MS" panose="030F0702030302020204" pitchFamily="66" charset="0"/>
            </a:endParaRPr>
          </a:p>
        </p:txBody>
      </p:sp>
      <p:cxnSp>
        <p:nvCxnSpPr>
          <p:cNvPr id="7" name="Straight Connector 6"/>
          <p:cNvCxnSpPr/>
          <p:nvPr/>
        </p:nvCxnSpPr>
        <p:spPr>
          <a:xfrm flipV="1">
            <a:off x="5380074" y="4997302"/>
            <a:ext cx="318977" cy="159489"/>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6212958" y="5000846"/>
            <a:ext cx="318977" cy="159489"/>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4" name="TextBox 73"/>
              <p:cNvSpPr txBox="1"/>
              <p:nvPr/>
            </p:nvSpPr>
            <p:spPr>
              <a:xfrm>
                <a:off x="4097080" y="2018413"/>
                <a:ext cx="100719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a:rPr>
                        <m:t>𝑇</m:t>
                      </m:r>
                      <m:r>
                        <a:rPr lang="en-US" sz="1400" b="0" i="1" smtClean="0">
                          <a:solidFill>
                            <a:srgbClr val="FF0000"/>
                          </a:solidFill>
                          <a:latin typeface="Cambria Math"/>
                        </a:rPr>
                        <m:t>=</m:t>
                      </m:r>
                      <m:r>
                        <a:rPr lang="en-US" sz="1400" b="0" i="1" smtClean="0">
                          <a:solidFill>
                            <a:srgbClr val="FF0000"/>
                          </a:solidFill>
                          <a:latin typeface="Cambria Math"/>
                        </a:rPr>
                        <m:t>𝑚</m:t>
                      </m:r>
                      <m:sSup>
                        <m:sSupPr>
                          <m:ctrlPr>
                            <a:rPr lang="en-US" sz="1400" b="0" i="1" smtClean="0">
                              <a:solidFill>
                                <a:srgbClr val="FF0000"/>
                              </a:solidFill>
                              <a:latin typeface="Cambria Math" panose="02040503050406030204" pitchFamily="18" charset="0"/>
                            </a:rPr>
                          </m:ctrlPr>
                        </m:sSupPr>
                        <m:e>
                          <m:r>
                            <a:rPr lang="en-US" sz="1400" b="0" i="1" smtClean="0">
                              <a:solidFill>
                                <a:srgbClr val="FF0000"/>
                              </a:solidFill>
                              <a:latin typeface="Cambria Math"/>
                            </a:rPr>
                            <m:t>𝑙𝑤</m:t>
                          </m:r>
                        </m:e>
                        <m:sup>
                          <m:r>
                            <a:rPr lang="en-US" sz="1400" b="0" i="1" smtClean="0">
                              <a:solidFill>
                                <a:srgbClr val="FF0000"/>
                              </a:solidFill>
                              <a:latin typeface="Cambria Math"/>
                            </a:rPr>
                            <m:t>2</m:t>
                          </m:r>
                        </m:sup>
                      </m:sSup>
                    </m:oMath>
                  </m:oMathPara>
                </a14:m>
                <a:endParaRPr lang="en-GB" sz="1400" dirty="0">
                  <a:solidFill>
                    <a:srgbClr val="FF0000"/>
                  </a:solidFill>
                </a:endParaRPr>
              </a:p>
            </p:txBody>
          </p:sp>
        </mc:Choice>
        <mc:Fallback xmlns="">
          <p:sp>
            <p:nvSpPr>
              <p:cNvPr id="74" name="TextBox 73"/>
              <p:cNvSpPr txBox="1">
                <a:spLocks noRot="1" noChangeAspect="1" noMove="1" noResize="1" noEditPoints="1" noAdjustHandles="1" noChangeArrowheads="1" noChangeShapeType="1" noTextEdit="1"/>
              </p:cNvSpPr>
              <p:nvPr/>
            </p:nvSpPr>
            <p:spPr>
              <a:xfrm>
                <a:off x="4097080" y="2018413"/>
                <a:ext cx="1007199" cy="307777"/>
              </a:xfrm>
              <a:prstGeom prst="rect">
                <a:avLst/>
              </a:prstGeom>
              <a:blipFill rotWithShape="1">
                <a:blip r:embed="rId17"/>
                <a:stretch>
                  <a:fillRect/>
                </a:stretch>
              </a:blipFill>
            </p:spPr>
            <p:txBody>
              <a:bodyPr/>
              <a:lstStyle/>
              <a:p>
                <a:r>
                  <a:rPr lang="en-GB">
                    <a:noFill/>
                  </a:rPr>
                  <a:t> </a:t>
                </a:r>
              </a:p>
            </p:txBody>
          </p:sp>
        </mc:Fallback>
      </mc:AlternateContent>
      <p:pic>
        <p:nvPicPr>
          <p:cNvPr id="54" name="Picture 2" descr="http://astarmathsandphysics.com/gcse-physics-notes/gcse-physics-notes-motion-in-a-circle-html-m3278a5aa.gif"/>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04181" y="124029"/>
            <a:ext cx="1937270" cy="1039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0964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blinds(horizontal)">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blinds(horizontal)">
                                      <p:cBhvr>
                                        <p:cTn id="12" dur="500"/>
                                        <p:tgtEl>
                                          <p:spTgt spid="59"/>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mph" presetSubtype="2" fill="hold" nodeType="clickEffect">
                                  <p:stCondLst>
                                    <p:cond delay="0"/>
                                  </p:stCondLst>
                                  <p:childTnLst>
                                    <p:animClr clrSpc="rgb" dir="cw">
                                      <p:cBhvr>
                                        <p:cTn id="16" dur="500" fill="hold"/>
                                        <p:tgtEl>
                                          <p:spTgt spid="78"/>
                                        </p:tgtEl>
                                        <p:attrNameLst>
                                          <p:attrName>stroke.color</p:attrName>
                                        </p:attrNameLst>
                                      </p:cBhvr>
                                      <p:to>
                                        <a:srgbClr val="FF0000"/>
                                      </p:to>
                                    </p:animClr>
                                    <p:set>
                                      <p:cBhvr>
                                        <p:cTn id="17" dur="500" fill="hold"/>
                                        <p:tgtEl>
                                          <p:spTgt spid="78"/>
                                        </p:tgtEl>
                                        <p:attrNameLst>
                                          <p:attrName>stroke.on</p:attrName>
                                        </p:attrNameLst>
                                      </p:cBhvr>
                                      <p:to>
                                        <p:strVal val="true"/>
                                      </p:to>
                                    </p:set>
                                  </p:childTnLst>
                                </p:cTn>
                              </p:par>
                              <p:par>
                                <p:cTn id="18" presetID="3" presetClass="emph" presetSubtype="2" fill="hold" grpId="0" nodeType="withEffect">
                                  <p:stCondLst>
                                    <p:cond delay="0"/>
                                  </p:stCondLst>
                                  <p:childTnLst>
                                    <p:animClr clrSpc="rgb" dir="cw">
                                      <p:cBhvr override="childStyle">
                                        <p:cTn id="19" dur="500" fill="hold"/>
                                        <p:tgtEl>
                                          <p:spTgt spid="83"/>
                                        </p:tgtEl>
                                        <p:attrNameLst>
                                          <p:attrName>style.color</p:attrName>
                                        </p:attrNameLst>
                                      </p:cBhvr>
                                      <p:to>
                                        <a:srgbClr val="FF0000"/>
                                      </p:to>
                                    </p:animClr>
                                  </p:childTnLst>
                                </p:cTn>
                              </p:par>
                              <p:par>
                                <p:cTn id="20" presetID="7" presetClass="emph" presetSubtype="2" fill="hold" nodeType="withEffect">
                                  <p:stCondLst>
                                    <p:cond delay="0"/>
                                  </p:stCondLst>
                                  <p:childTnLst>
                                    <p:animClr clrSpc="rgb" dir="cw">
                                      <p:cBhvr>
                                        <p:cTn id="21" dur="500" fill="hold"/>
                                        <p:tgtEl>
                                          <p:spTgt spid="57"/>
                                        </p:tgtEl>
                                        <p:attrNameLst>
                                          <p:attrName>stroke.color</p:attrName>
                                        </p:attrNameLst>
                                      </p:cBhvr>
                                      <p:to>
                                        <a:srgbClr val="FF0000"/>
                                      </p:to>
                                    </p:animClr>
                                    <p:set>
                                      <p:cBhvr>
                                        <p:cTn id="22" dur="500" fill="hold"/>
                                        <p:tgtEl>
                                          <p:spTgt spid="57"/>
                                        </p:tgtEl>
                                        <p:attrNameLst>
                                          <p:attrName>stroke.on</p:attrName>
                                        </p:attrNameLst>
                                      </p:cBhvr>
                                      <p:to>
                                        <p:strVal val="true"/>
                                      </p:to>
                                    </p:set>
                                  </p:childTnLst>
                                </p:cTn>
                              </p:par>
                              <p:par>
                                <p:cTn id="23" presetID="7" presetClass="emph" presetSubtype="2" fill="hold" nodeType="withEffect">
                                  <p:stCondLst>
                                    <p:cond delay="0"/>
                                  </p:stCondLst>
                                  <p:childTnLst>
                                    <p:animClr clrSpc="rgb" dir="cw">
                                      <p:cBhvr>
                                        <p:cTn id="24" dur="500" fill="hold"/>
                                        <p:tgtEl>
                                          <p:spTgt spid="58"/>
                                        </p:tgtEl>
                                        <p:attrNameLst>
                                          <p:attrName>stroke.color</p:attrName>
                                        </p:attrNameLst>
                                      </p:cBhvr>
                                      <p:to>
                                        <a:srgbClr val="FF0000"/>
                                      </p:to>
                                    </p:animClr>
                                    <p:set>
                                      <p:cBhvr>
                                        <p:cTn id="25" dur="500" fill="hold"/>
                                        <p:tgtEl>
                                          <p:spTgt spid="58"/>
                                        </p:tgtEl>
                                        <p:attrNameLst>
                                          <p:attrName>stroke.on</p:attrName>
                                        </p:attrNameLst>
                                      </p:cBhvr>
                                      <p:to>
                                        <p:strVal val="true"/>
                                      </p:to>
                                    </p:set>
                                  </p:childTnLst>
                                </p:cTn>
                              </p:par>
                              <p:par>
                                <p:cTn id="26" presetID="3" presetClass="emph" presetSubtype="2" fill="hold" grpId="0" nodeType="withEffect">
                                  <p:stCondLst>
                                    <p:cond delay="0"/>
                                  </p:stCondLst>
                                  <p:childTnLst>
                                    <p:animClr clrSpc="rgb" dir="cw">
                                      <p:cBhvr override="childStyle">
                                        <p:cTn id="27" dur="500" fill="hold"/>
                                        <p:tgtEl>
                                          <p:spTgt spid="56"/>
                                        </p:tgtEl>
                                        <p:attrNameLst>
                                          <p:attrName>style.color</p:attrName>
                                        </p:attrNameLst>
                                      </p:cBhvr>
                                      <p:to>
                                        <a:srgbClr val="FF0000"/>
                                      </p:to>
                                    </p:animClr>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0"/>
                                        </p:tgtEl>
                                        <p:attrNameLst>
                                          <p:attrName>style.visibility</p:attrName>
                                        </p:attrNameLst>
                                      </p:cBhvr>
                                      <p:to>
                                        <p:strVal val="visible"/>
                                      </p:to>
                                    </p:set>
                                    <p:animEffect transition="in" filter="blinds(horizontal)">
                                      <p:cBhvr>
                                        <p:cTn id="32" dur="500"/>
                                        <p:tgtEl>
                                          <p:spTgt spid="7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1"/>
                                        </p:tgtEl>
                                        <p:attrNameLst>
                                          <p:attrName>style.visibility</p:attrName>
                                        </p:attrNameLst>
                                      </p:cBhvr>
                                      <p:to>
                                        <p:strVal val="visible"/>
                                      </p:to>
                                    </p:set>
                                    <p:animEffect transition="in" filter="blinds(horizontal)">
                                      <p:cBhvr>
                                        <p:cTn id="37" dur="500"/>
                                        <p:tgtEl>
                                          <p:spTgt spid="7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blinds(horizontal)">
                                      <p:cBhvr>
                                        <p:cTn id="42" dur="500"/>
                                        <p:tgtEl>
                                          <p:spTgt spid="5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68"/>
                                        </p:tgtEl>
                                        <p:attrNameLst>
                                          <p:attrName>style.visibility</p:attrName>
                                        </p:attrNameLst>
                                      </p:cBhvr>
                                      <p:to>
                                        <p:strVal val="visible"/>
                                      </p:to>
                                    </p:set>
                                    <p:animEffect transition="in" filter="blinds(horizontal)">
                                      <p:cBhvr>
                                        <p:cTn id="47" dur="500"/>
                                        <p:tgtEl>
                                          <p:spTgt spid="68"/>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75"/>
                                        </p:tgtEl>
                                        <p:attrNameLst>
                                          <p:attrName>style.visibility</p:attrName>
                                        </p:attrNameLst>
                                      </p:cBhvr>
                                      <p:to>
                                        <p:strVal val="visible"/>
                                      </p:to>
                                    </p:set>
                                    <p:animEffect transition="in" filter="blinds(horizontal)">
                                      <p:cBhvr>
                                        <p:cTn id="52" dur="500"/>
                                        <p:tgtEl>
                                          <p:spTgt spid="75"/>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blinds(horizontal)">
                                      <p:cBhvr>
                                        <p:cTn id="57" dur="500"/>
                                        <p:tgtEl>
                                          <p:spTgt spid="52"/>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72"/>
                                        </p:tgtEl>
                                        <p:attrNameLst>
                                          <p:attrName>style.visibility</p:attrName>
                                        </p:attrNameLst>
                                      </p:cBhvr>
                                      <p:to>
                                        <p:strVal val="visible"/>
                                      </p:to>
                                    </p:set>
                                    <p:animEffect transition="in" filter="blinds(horizontal)">
                                      <p:cBhvr>
                                        <p:cTn id="62" dur="500"/>
                                        <p:tgtEl>
                                          <p:spTgt spid="72"/>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blinds(horizontal)">
                                      <p:cBhvr>
                                        <p:cTn id="67" dur="500"/>
                                        <p:tgtEl>
                                          <p:spTgt spid="69"/>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blinds(horizontal)">
                                      <p:cBhvr>
                                        <p:cTn id="72" dur="500"/>
                                        <p:tgtEl>
                                          <p:spTgt spid="7"/>
                                        </p:tgtEl>
                                      </p:cBhvr>
                                    </p:animEffect>
                                  </p:childTnLst>
                                </p:cTn>
                              </p:par>
                              <p:par>
                                <p:cTn id="73" presetID="3" presetClass="entr" presetSubtype="10" fill="hold" nodeType="with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blinds(horizontal)">
                                      <p:cBhvr>
                                        <p:cTn id="75" dur="500"/>
                                        <p:tgtEl>
                                          <p:spTgt spid="73"/>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blinds(horizontal)">
                                      <p:cBhvr>
                                        <p:cTn id="80" dur="500"/>
                                        <p:tgtEl>
                                          <p:spTgt spid="53"/>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blinds(horizontal)">
                                      <p:cBhvr>
                                        <p:cTn id="85" dur="500"/>
                                        <p:tgtEl>
                                          <p:spTgt spid="74"/>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mph" presetSubtype="2" fill="hold" grpId="1" nodeType="clickEffect">
                                  <p:stCondLst>
                                    <p:cond delay="0"/>
                                  </p:stCondLst>
                                  <p:childTnLst>
                                    <p:animClr clrSpc="rgb" dir="cw">
                                      <p:cBhvr override="childStyle">
                                        <p:cTn id="89" dur="500" fill="hold"/>
                                        <p:tgtEl>
                                          <p:spTgt spid="83"/>
                                        </p:tgtEl>
                                        <p:attrNameLst>
                                          <p:attrName>style.color</p:attrName>
                                        </p:attrNameLst>
                                      </p:cBhvr>
                                      <p:to>
                                        <a:schemeClr val="tx1"/>
                                      </p:to>
                                    </p:animClr>
                                  </p:childTnLst>
                                </p:cTn>
                              </p:par>
                              <p:par>
                                <p:cTn id="90" presetID="7" presetClass="emph" presetSubtype="2" fill="hold" nodeType="withEffect">
                                  <p:stCondLst>
                                    <p:cond delay="0"/>
                                  </p:stCondLst>
                                  <p:childTnLst>
                                    <p:animClr clrSpc="rgb" dir="cw">
                                      <p:cBhvr>
                                        <p:cTn id="91" dur="500" fill="hold"/>
                                        <p:tgtEl>
                                          <p:spTgt spid="78"/>
                                        </p:tgtEl>
                                        <p:attrNameLst>
                                          <p:attrName>stroke.color</p:attrName>
                                        </p:attrNameLst>
                                      </p:cBhvr>
                                      <p:to>
                                        <a:schemeClr val="tx1"/>
                                      </p:to>
                                    </p:animClr>
                                    <p:set>
                                      <p:cBhvr>
                                        <p:cTn id="92" dur="500" fill="hold"/>
                                        <p:tgtEl>
                                          <p:spTgt spid="78"/>
                                        </p:tgtEl>
                                        <p:attrNameLst>
                                          <p:attrName>stroke.on</p:attrName>
                                        </p:attrNameLst>
                                      </p:cBhvr>
                                      <p:to>
                                        <p:strVal val="true"/>
                                      </p:to>
                                    </p:set>
                                  </p:childTnLst>
                                </p:cTn>
                              </p:par>
                              <p:par>
                                <p:cTn id="93" presetID="7" presetClass="emph" presetSubtype="2" fill="hold" nodeType="withEffect">
                                  <p:stCondLst>
                                    <p:cond delay="0"/>
                                  </p:stCondLst>
                                  <p:childTnLst>
                                    <p:animClr clrSpc="rgb" dir="cw">
                                      <p:cBhvr>
                                        <p:cTn id="94" dur="500" fill="hold"/>
                                        <p:tgtEl>
                                          <p:spTgt spid="57"/>
                                        </p:tgtEl>
                                        <p:attrNameLst>
                                          <p:attrName>stroke.color</p:attrName>
                                        </p:attrNameLst>
                                      </p:cBhvr>
                                      <p:to>
                                        <a:schemeClr val="tx1"/>
                                      </p:to>
                                    </p:animClr>
                                    <p:set>
                                      <p:cBhvr>
                                        <p:cTn id="95" dur="500" fill="hold"/>
                                        <p:tgtEl>
                                          <p:spTgt spid="57"/>
                                        </p:tgtEl>
                                        <p:attrNameLst>
                                          <p:attrName>stroke.on</p:attrName>
                                        </p:attrNameLst>
                                      </p:cBhvr>
                                      <p:to>
                                        <p:strVal val="true"/>
                                      </p:to>
                                    </p:set>
                                  </p:childTnLst>
                                </p:cTn>
                              </p:par>
                              <p:par>
                                <p:cTn id="96" presetID="7" presetClass="emph" presetSubtype="2" fill="hold" nodeType="withEffect">
                                  <p:stCondLst>
                                    <p:cond delay="0"/>
                                  </p:stCondLst>
                                  <p:childTnLst>
                                    <p:animClr clrSpc="rgb" dir="cw">
                                      <p:cBhvr>
                                        <p:cTn id="97" dur="500" fill="hold"/>
                                        <p:tgtEl>
                                          <p:spTgt spid="58"/>
                                        </p:tgtEl>
                                        <p:attrNameLst>
                                          <p:attrName>stroke.color</p:attrName>
                                        </p:attrNameLst>
                                      </p:cBhvr>
                                      <p:to>
                                        <a:schemeClr val="tx1"/>
                                      </p:to>
                                    </p:animClr>
                                    <p:set>
                                      <p:cBhvr>
                                        <p:cTn id="98" dur="500" fill="hold"/>
                                        <p:tgtEl>
                                          <p:spTgt spid="58"/>
                                        </p:tgtEl>
                                        <p:attrNameLst>
                                          <p:attrName>stroke.on</p:attrName>
                                        </p:attrNameLst>
                                      </p:cBhvr>
                                      <p:to>
                                        <p:strVal val="true"/>
                                      </p:to>
                                    </p:set>
                                  </p:childTnLst>
                                </p:cTn>
                              </p:par>
                              <p:par>
                                <p:cTn id="99" presetID="3" presetClass="emph" presetSubtype="2" fill="hold" grpId="1" nodeType="withEffect">
                                  <p:stCondLst>
                                    <p:cond delay="0"/>
                                  </p:stCondLst>
                                  <p:childTnLst>
                                    <p:animClr clrSpc="rgb" dir="cw">
                                      <p:cBhvr override="childStyle">
                                        <p:cTn id="100" dur="500" fill="hold"/>
                                        <p:tgtEl>
                                          <p:spTgt spid="56"/>
                                        </p:tgtEl>
                                        <p:attrNameLst>
                                          <p:attrName>style.color</p:attrName>
                                        </p:attrNameLst>
                                      </p:cBhvr>
                                      <p:to>
                                        <a:schemeClr val="tx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6" grpId="1"/>
      <p:bldP spid="59" grpId="0"/>
      <p:bldP spid="65" grpId="0"/>
      <p:bldP spid="70" grpId="0" animBg="1"/>
      <p:bldP spid="71" grpId="0"/>
      <p:bldP spid="72" grpId="0" animBg="1"/>
      <p:bldP spid="75" grpId="0"/>
      <p:bldP spid="83" grpId="0"/>
      <p:bldP spid="83" grpId="1"/>
      <p:bldP spid="51" grpId="0"/>
      <p:bldP spid="52" grpId="0"/>
      <p:bldP spid="53" grpId="0"/>
      <p:bldP spid="68" grpId="0" animBg="1"/>
      <p:bldP spid="69" grpId="0"/>
      <p:bldP spid="7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9" name="Straight Connector 78"/>
          <p:cNvCxnSpPr/>
          <p:nvPr/>
        </p:nvCxnSpPr>
        <p:spPr>
          <a:xfrm flipV="1">
            <a:off x="6402572" y="2149550"/>
            <a:ext cx="1" cy="838199"/>
          </a:xfrm>
          <a:prstGeom prst="line">
            <a:avLst/>
          </a:prstGeom>
          <a:ln w="381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GB" dirty="0" smtClean="0">
                <a:latin typeface="Comic Sans MS" pitchFamily="66" charset="0"/>
              </a:rPr>
              <a:t>Motion in a Circle</a:t>
            </a:r>
            <a:endParaRPr lang="en-GB" dirty="0">
              <a:latin typeface="Comic Sans MS" pitchFamily="66" charset="0"/>
            </a:endParaRPr>
          </a:p>
        </p:txBody>
      </p:sp>
      <p:sp>
        <p:nvSpPr>
          <p:cNvPr id="4" name="TextBox 3"/>
          <p:cNvSpPr txBox="1"/>
          <p:nvPr/>
        </p:nvSpPr>
        <p:spPr>
          <a:xfrm>
            <a:off x="8680632" y="6488668"/>
            <a:ext cx="471604" cy="369332"/>
          </a:xfrm>
          <a:prstGeom prst="rect">
            <a:avLst/>
          </a:prstGeom>
          <a:noFill/>
        </p:spPr>
        <p:txBody>
          <a:bodyPr wrap="none" rtlCol="0">
            <a:spAutoFit/>
          </a:bodyPr>
          <a:lstStyle/>
          <a:p>
            <a:r>
              <a:rPr lang="en-US" dirty="0" smtClean="0">
                <a:latin typeface="Comic Sans MS" panose="030F0702030302020204" pitchFamily="66" charset="0"/>
              </a:rPr>
              <a:t>4C</a:t>
            </a:r>
            <a:endParaRPr lang="en-US" dirty="0">
              <a:latin typeface="Comic Sans MS" panose="030F0702030302020204" pitchFamily="66" charset="0"/>
            </a:endParaRPr>
          </a:p>
        </p:txBody>
      </p:sp>
      <p:sp>
        <p:nvSpPr>
          <p:cNvPr id="6" name="Content Placeholder 2"/>
          <p:cNvSpPr>
            <a:spLocks noGrp="1"/>
          </p:cNvSpPr>
          <p:nvPr>
            <p:ph idx="1"/>
          </p:nvPr>
        </p:nvSpPr>
        <p:spPr>
          <a:xfrm>
            <a:off x="228600" y="1600200"/>
            <a:ext cx="3429000" cy="4525963"/>
          </a:xfrm>
        </p:spPr>
        <p:txBody>
          <a:bodyPr>
            <a:normAutofit/>
          </a:bodyPr>
          <a:lstStyle/>
          <a:p>
            <a:pPr marL="0" indent="0" algn="ctr">
              <a:buNone/>
            </a:pPr>
            <a:r>
              <a:rPr lang="en-GB" sz="1400" b="1" dirty="0" smtClean="0">
                <a:latin typeface="Comic Sans MS" pitchFamily="66" charset="0"/>
              </a:rPr>
              <a:t>You can solve three-dimensional problems about objects moving in horizontal circles</a:t>
            </a:r>
            <a:endParaRPr lang="en-GB" sz="1400" dirty="0" smtClean="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smtClean="0">
                <a:latin typeface="Comic Sans MS" pitchFamily="66" charset="0"/>
              </a:rPr>
              <a:t>A particle of mass m is attached to one end of a light inextensible string of length l. The other end of the string is attached to a fixed point A. The particle moves with constant angular speed in a horizontal circle. The string is taut and the angle between the string and the vertical is </a:t>
            </a:r>
            <a:r>
              <a:rPr lang="el-GR" sz="1400" dirty="0" smtClean="0">
                <a:latin typeface="Comic Sans MS" pitchFamily="66" charset="0"/>
              </a:rPr>
              <a:t>θ</a:t>
            </a:r>
            <a:r>
              <a:rPr lang="en-US" sz="1400" dirty="0" smtClean="0">
                <a:latin typeface="Comic Sans MS" pitchFamily="66" charset="0"/>
              </a:rPr>
              <a:t>. The </a:t>
            </a:r>
            <a:r>
              <a:rPr lang="en-US" sz="1400" dirty="0" err="1" smtClean="0">
                <a:latin typeface="Comic Sans MS" pitchFamily="66" charset="0"/>
              </a:rPr>
              <a:t>centre</a:t>
            </a:r>
            <a:r>
              <a:rPr lang="en-US" sz="1400" dirty="0" smtClean="0">
                <a:latin typeface="Comic Sans MS" pitchFamily="66" charset="0"/>
              </a:rPr>
              <a:t> of the circle is vertically below A. Find the angular speed of the particle</a:t>
            </a:r>
            <a:r>
              <a:rPr lang="en-US" sz="1400" dirty="0">
                <a:latin typeface="Comic Sans MS" pitchFamily="66" charset="0"/>
              </a:rPr>
              <a:t> </a:t>
            </a:r>
            <a:r>
              <a:rPr lang="en-US" sz="1400" dirty="0" smtClean="0">
                <a:latin typeface="Comic Sans MS" pitchFamily="66" charset="0"/>
              </a:rPr>
              <a:t>in terms of g, l and </a:t>
            </a:r>
            <a:r>
              <a:rPr lang="el-GR" sz="1400" dirty="0" smtClean="0">
                <a:latin typeface="Comic Sans MS" pitchFamily="66" charset="0"/>
              </a:rPr>
              <a:t>θ</a:t>
            </a:r>
            <a:r>
              <a:rPr lang="en-US" sz="1400" dirty="0" smtClean="0">
                <a:latin typeface="Comic Sans MS" pitchFamily="66" charset="0"/>
              </a:rPr>
              <a:t>.</a:t>
            </a:r>
          </a:p>
          <a:p>
            <a:pPr marL="0" indent="0" algn="ctr">
              <a:buNone/>
            </a:pPr>
            <a:endParaRPr lang="en-US" sz="1400" dirty="0">
              <a:latin typeface="Comic Sans MS" pitchFamily="66" charset="0"/>
              <a:sym typeface="Wingdings" panose="05000000000000000000" pitchFamily="2" charset="2"/>
            </a:endParaRPr>
          </a:p>
          <a:p>
            <a:pPr marL="0" indent="0" algn="ctr">
              <a:buNone/>
            </a:pPr>
            <a:r>
              <a:rPr lang="en-US" sz="1400" dirty="0" smtClean="0">
                <a:latin typeface="Comic Sans MS" pitchFamily="66" charset="0"/>
                <a:sym typeface="Wingdings" panose="05000000000000000000" pitchFamily="2" charset="2"/>
              </a:rPr>
              <a:t> Now we can replace T in the first equation, with the expression for T in the second…</a:t>
            </a:r>
          </a:p>
          <a:p>
            <a:pPr marL="0" indent="0" algn="ctr">
              <a:buNone/>
            </a:pPr>
            <a:endParaRPr lang="en-GB" sz="1400" dirty="0" smtClean="0">
              <a:latin typeface="Comic Sans MS" pitchFamily="66" charset="0"/>
            </a:endParaRPr>
          </a:p>
        </p:txBody>
      </p:sp>
      <mc:AlternateContent xmlns:mc="http://schemas.openxmlformats.org/markup-compatibility/2006" xmlns:a14="http://schemas.microsoft.com/office/drawing/2010/main">
        <mc:Choice Requires="a14">
          <p:sp>
            <p:nvSpPr>
              <p:cNvPr id="60" name="TextBox 59"/>
              <p:cNvSpPr txBox="1"/>
              <p:nvPr/>
            </p:nvSpPr>
            <p:spPr>
              <a:xfrm>
                <a:off x="5962403" y="0"/>
                <a:ext cx="781817"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𝑣</m:t>
                      </m:r>
                      <m:r>
                        <a:rPr lang="en-US" sz="1400" b="0" i="1" smtClean="0">
                          <a:latin typeface="Cambria Math"/>
                        </a:rPr>
                        <m:t>=</m:t>
                      </m:r>
                      <m:r>
                        <a:rPr lang="en-US" sz="1400" b="0" i="1" smtClean="0">
                          <a:latin typeface="Cambria Math"/>
                        </a:rPr>
                        <m:t>𝑟</m:t>
                      </m:r>
                      <m:r>
                        <m:rPr>
                          <m:sty m:val="p"/>
                        </m:rPr>
                        <a:rPr lang="el-GR" sz="1400" b="0" i="1" smtClean="0">
                          <a:latin typeface="Cambria Math"/>
                        </a:rPr>
                        <m:t>ω</m:t>
                      </m:r>
                    </m:oMath>
                  </m:oMathPara>
                </a14:m>
                <a:endParaRPr lang="en-GB" sz="1400" dirty="0"/>
              </a:p>
            </p:txBody>
          </p:sp>
        </mc:Choice>
        <mc:Fallback xmlns="">
          <p:sp>
            <p:nvSpPr>
              <p:cNvPr id="60" name="TextBox 59"/>
              <p:cNvSpPr txBox="1">
                <a:spLocks noRot="1" noChangeAspect="1" noMove="1" noResize="1" noEditPoints="1" noAdjustHandles="1" noChangeArrowheads="1" noChangeShapeType="1" noTextEdit="1"/>
              </p:cNvSpPr>
              <p:nvPr/>
            </p:nvSpPr>
            <p:spPr>
              <a:xfrm>
                <a:off x="5962403" y="0"/>
                <a:ext cx="781817" cy="307777"/>
              </a:xfrm>
              <a:prstGeom prst="rect">
                <a:avLst/>
              </a:prstGeom>
              <a:blipFill rotWithShape="1">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4878780" y="0"/>
                <a:ext cx="1087670" cy="44300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1200" i="1" smtClean="0">
                          <a:latin typeface="Cambria Math"/>
                        </a:rPr>
                        <m:t>ω</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𝑟𝑎𝑑𝑖𝑎𝑛𝑠</m:t>
                          </m:r>
                        </m:num>
                        <m:den>
                          <m:r>
                            <a:rPr lang="en-US" sz="1200" b="0" i="1" smtClean="0">
                              <a:latin typeface="Cambria Math"/>
                            </a:rPr>
                            <m:t>𝑠𝑒𝑐𝑜𝑛𝑑𝑠</m:t>
                          </m:r>
                        </m:den>
                      </m:f>
                    </m:oMath>
                  </m:oMathPara>
                </a14:m>
                <a:endParaRPr lang="en-GB" sz="1200" dirty="0"/>
              </a:p>
            </p:txBody>
          </p:sp>
        </mc:Choice>
        <mc:Fallback xmlns="">
          <p:sp>
            <p:nvSpPr>
              <p:cNvPr id="61" name="TextBox 60"/>
              <p:cNvSpPr txBox="1">
                <a:spLocks noRot="1" noChangeAspect="1" noMove="1" noResize="1" noEditPoints="1" noAdjustHandles="1" noChangeArrowheads="1" noChangeShapeType="1" noTextEdit="1"/>
              </p:cNvSpPr>
              <p:nvPr/>
            </p:nvSpPr>
            <p:spPr>
              <a:xfrm>
                <a:off x="4878780" y="0"/>
                <a:ext cx="1087670" cy="443006"/>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6741226" y="0"/>
                <a:ext cx="79451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𝑣</m:t>
                      </m:r>
                      <m:r>
                        <a:rPr lang="en-US" sz="1400" b="0" i="1" smtClean="0">
                          <a:latin typeface="Cambria Math"/>
                          <a:ea typeface="Cambria Math"/>
                        </a:rPr>
                        <m:t>𝜔</m:t>
                      </m:r>
                    </m:oMath>
                  </m:oMathPara>
                </a14:m>
                <a:endParaRPr lang="en-GB" sz="1400" dirty="0"/>
              </a:p>
            </p:txBody>
          </p:sp>
        </mc:Choice>
        <mc:Fallback xmlns="">
          <p:sp>
            <p:nvSpPr>
              <p:cNvPr id="62" name="TextBox 61"/>
              <p:cNvSpPr txBox="1">
                <a:spLocks noRot="1" noChangeAspect="1" noMove="1" noResize="1" noEditPoints="1" noAdjustHandles="1" noChangeArrowheads="1" noChangeShapeType="1" noTextEdit="1"/>
              </p:cNvSpPr>
              <p:nvPr/>
            </p:nvSpPr>
            <p:spPr>
              <a:xfrm>
                <a:off x="6741226" y="0"/>
                <a:ext cx="794513" cy="307777"/>
              </a:xfrm>
              <a:prstGeom prst="rect">
                <a:avLst/>
              </a:prstGeom>
              <a:blipFill rotWithShape="1">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7543800" y="0"/>
                <a:ext cx="86844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𝑟</m:t>
                      </m:r>
                      <m:sSup>
                        <m:sSupPr>
                          <m:ctrlPr>
                            <a:rPr lang="en-US" sz="1400" b="0" i="1" smtClean="0">
                              <a:latin typeface="Cambria Math" panose="02040503050406030204" pitchFamily="18" charset="0"/>
                            </a:rPr>
                          </m:ctrlPr>
                        </m:sSupPr>
                        <m:e>
                          <m:r>
                            <a:rPr lang="en-US" sz="1400" b="0" i="1" smtClean="0">
                              <a:latin typeface="Cambria Math"/>
                              <a:ea typeface="Cambria Math"/>
                            </a:rPr>
                            <m:t>𝜔</m:t>
                          </m:r>
                        </m:e>
                        <m:sup>
                          <m:r>
                            <a:rPr lang="en-US" sz="1400" b="0" i="1" smtClean="0">
                              <a:latin typeface="Cambria Math"/>
                            </a:rPr>
                            <m:t>2</m:t>
                          </m:r>
                        </m:sup>
                      </m:sSup>
                    </m:oMath>
                  </m:oMathPara>
                </a14:m>
                <a:endParaRPr lang="en-GB" sz="1400" dirty="0"/>
              </a:p>
            </p:txBody>
          </p:sp>
        </mc:Choice>
        <mc:Fallback xmlns="">
          <p:sp>
            <p:nvSpPr>
              <p:cNvPr id="63" name="TextBox 62"/>
              <p:cNvSpPr txBox="1">
                <a:spLocks noRot="1" noChangeAspect="1" noMove="1" noResize="1" noEditPoints="1" noAdjustHandles="1" noChangeArrowheads="1" noChangeShapeType="1" noTextEdit="1"/>
              </p:cNvSpPr>
              <p:nvPr/>
            </p:nvSpPr>
            <p:spPr>
              <a:xfrm>
                <a:off x="7543800" y="0"/>
                <a:ext cx="868443" cy="307777"/>
              </a:xfrm>
              <a:prstGeom prst="rect">
                <a:avLst/>
              </a:prstGeom>
              <a:blipFill rotWithShape="1">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a:xfrm>
                <a:off x="8390012" y="0"/>
                <a:ext cx="753988" cy="52315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a:rPr>
                                <m:t>𝑣</m:t>
                              </m:r>
                            </m:e>
                            <m:sup>
                              <m:r>
                                <a:rPr lang="en-US" sz="1400" b="0" i="1" smtClean="0">
                                  <a:latin typeface="Cambria Math"/>
                                </a:rPr>
                                <m:t>2</m:t>
                              </m:r>
                            </m:sup>
                          </m:sSup>
                        </m:num>
                        <m:den>
                          <m:r>
                            <a:rPr lang="en-US" sz="1400" b="0" i="1" smtClean="0">
                              <a:latin typeface="Cambria Math"/>
                            </a:rPr>
                            <m:t>𝑟</m:t>
                          </m:r>
                        </m:den>
                      </m:f>
                    </m:oMath>
                  </m:oMathPara>
                </a14:m>
                <a:endParaRPr lang="en-GB" sz="1400" dirty="0"/>
              </a:p>
            </p:txBody>
          </p:sp>
        </mc:Choice>
        <mc:Fallback xmlns="">
          <p:sp>
            <p:nvSpPr>
              <p:cNvPr id="64" name="TextBox 63"/>
              <p:cNvSpPr txBox="1">
                <a:spLocks noRot="1" noChangeAspect="1" noMove="1" noResize="1" noEditPoints="1" noAdjustHandles="1" noChangeArrowheads="1" noChangeShapeType="1" noTextEdit="1"/>
              </p:cNvSpPr>
              <p:nvPr/>
            </p:nvSpPr>
            <p:spPr>
              <a:xfrm>
                <a:off x="8390012" y="0"/>
                <a:ext cx="753988" cy="523157"/>
              </a:xfrm>
              <a:prstGeom prst="rect">
                <a:avLst/>
              </a:prstGeom>
              <a:blipFill rotWithShape="1">
                <a:blip r:embed="rId7"/>
                <a:stretch>
                  <a:fillRect/>
                </a:stretch>
              </a:blipFill>
              <a:ln w="25400">
                <a:solidFill>
                  <a:schemeClr val="tx1"/>
                </a:solidFill>
              </a:ln>
            </p:spPr>
            <p:txBody>
              <a:bodyPr/>
              <a:lstStyle/>
              <a:p>
                <a:r>
                  <a:rPr lang="en-GB">
                    <a:noFill/>
                  </a:rPr>
                  <a:t> </a:t>
                </a:r>
              </a:p>
            </p:txBody>
          </p:sp>
        </mc:Fallback>
      </mc:AlternateContent>
      <p:cxnSp>
        <p:nvCxnSpPr>
          <p:cNvPr id="11" name="Straight Connector 10"/>
          <p:cNvCxnSpPr/>
          <p:nvPr/>
        </p:nvCxnSpPr>
        <p:spPr>
          <a:xfrm>
            <a:off x="5638800" y="1671084"/>
            <a:ext cx="0" cy="12954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5638800" y="2966484"/>
            <a:ext cx="190500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638800" y="1671084"/>
            <a:ext cx="1981200" cy="129540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638800" y="2814084"/>
            <a:ext cx="152400" cy="15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c 14"/>
          <p:cNvSpPr/>
          <p:nvPr/>
        </p:nvSpPr>
        <p:spPr>
          <a:xfrm>
            <a:off x="5105400" y="1061484"/>
            <a:ext cx="914400" cy="914400"/>
          </a:xfrm>
          <a:prstGeom prst="arc">
            <a:avLst>
              <a:gd name="adj1" fmla="val 2624471"/>
              <a:gd name="adj2" fmla="val 4874115"/>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2" name="TextBox 31"/>
          <p:cNvSpPr txBox="1"/>
          <p:nvPr/>
        </p:nvSpPr>
        <p:spPr>
          <a:xfrm>
            <a:off x="5688419" y="1892597"/>
            <a:ext cx="276446" cy="307777"/>
          </a:xfrm>
          <a:prstGeom prst="rect">
            <a:avLst/>
          </a:prstGeom>
          <a:noFill/>
        </p:spPr>
        <p:txBody>
          <a:bodyPr wrap="square" rtlCol="0">
            <a:spAutoFit/>
          </a:bodyPr>
          <a:lstStyle/>
          <a:p>
            <a:r>
              <a:rPr lang="el-GR" sz="1400" dirty="0" smtClean="0">
                <a:latin typeface="Comic Sans MS" panose="030F0702030302020204" pitchFamily="66" charset="0"/>
              </a:rPr>
              <a:t>θ</a:t>
            </a: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4" name="TextBox 33"/>
              <p:cNvSpPr txBox="1"/>
              <p:nvPr/>
            </p:nvSpPr>
            <p:spPr>
              <a:xfrm>
                <a:off x="5991446" y="1669312"/>
                <a:ext cx="286553"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𝑙</m:t>
                      </m:r>
                    </m:oMath>
                  </m:oMathPara>
                </a14:m>
                <a:endParaRPr lang="en-GB" sz="1400" dirty="0"/>
              </a:p>
            </p:txBody>
          </p:sp>
        </mc:Choice>
        <mc:Fallback xmlns="">
          <p:sp>
            <p:nvSpPr>
              <p:cNvPr id="34" name="TextBox 33"/>
              <p:cNvSpPr txBox="1">
                <a:spLocks noRot="1" noChangeAspect="1" noMove="1" noResize="1" noEditPoints="1" noAdjustHandles="1" noChangeArrowheads="1" noChangeShapeType="1" noTextEdit="1"/>
              </p:cNvSpPr>
              <p:nvPr/>
            </p:nvSpPr>
            <p:spPr>
              <a:xfrm>
                <a:off x="5991446" y="1669312"/>
                <a:ext cx="286553" cy="307777"/>
              </a:xfrm>
              <a:prstGeom prst="rect">
                <a:avLst/>
              </a:prstGeom>
              <a:blipFill rotWithShape="1">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5771707" y="2970027"/>
                <a:ext cx="629147"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𝑙𝑠𝑖𝑛</m:t>
                      </m:r>
                      <m:r>
                        <a:rPr lang="en-US" sz="1400" b="0" i="1" smtClean="0">
                          <a:latin typeface="Cambria Math"/>
                          <a:ea typeface="Cambria Math"/>
                        </a:rPr>
                        <m:t>𝜃</m:t>
                      </m:r>
                    </m:oMath>
                  </m:oMathPara>
                </a14:m>
                <a:endParaRPr lang="en-GB" sz="1400" dirty="0"/>
              </a:p>
            </p:txBody>
          </p:sp>
        </mc:Choice>
        <mc:Fallback xmlns="">
          <p:sp>
            <p:nvSpPr>
              <p:cNvPr id="41" name="TextBox 40"/>
              <p:cNvSpPr txBox="1">
                <a:spLocks noRot="1" noChangeAspect="1" noMove="1" noResize="1" noEditPoints="1" noAdjustHandles="1" noChangeArrowheads="1" noChangeShapeType="1" noTextEdit="1"/>
              </p:cNvSpPr>
              <p:nvPr/>
            </p:nvSpPr>
            <p:spPr>
              <a:xfrm>
                <a:off x="5771707" y="2970027"/>
                <a:ext cx="629147" cy="307777"/>
              </a:xfrm>
              <a:prstGeom prst="rect">
                <a:avLst/>
              </a:prstGeom>
              <a:blipFill rotWithShape="1">
                <a:blip r:embed="rId9"/>
                <a:stretch>
                  <a:fillRect/>
                </a:stretch>
              </a:blipFill>
            </p:spPr>
            <p:txBody>
              <a:bodyPr/>
              <a:lstStyle/>
              <a:p>
                <a:r>
                  <a:rPr lang="en-GB">
                    <a:noFill/>
                  </a:rPr>
                  <a:t> </a:t>
                </a:r>
              </a:p>
            </p:txBody>
          </p:sp>
        </mc:Fallback>
      </mc:AlternateContent>
      <p:sp>
        <p:nvSpPr>
          <p:cNvPr id="35" name="TextBox 34"/>
          <p:cNvSpPr txBox="1"/>
          <p:nvPr/>
        </p:nvSpPr>
        <p:spPr>
          <a:xfrm>
            <a:off x="6347636" y="1860697"/>
            <a:ext cx="306494" cy="307777"/>
          </a:xfrm>
          <a:prstGeom prst="rect">
            <a:avLst/>
          </a:prstGeom>
          <a:noFill/>
        </p:spPr>
        <p:txBody>
          <a:bodyPr wrap="none" rtlCol="0">
            <a:spAutoFit/>
          </a:bodyPr>
          <a:lstStyle/>
          <a:p>
            <a:r>
              <a:rPr lang="en-US" sz="1400" dirty="0" smtClean="0">
                <a:latin typeface="Comic Sans MS" panose="030F0702030302020204" pitchFamily="66" charset="0"/>
              </a:rPr>
              <a:t>T</a:t>
            </a:r>
            <a:endParaRPr lang="en-GB" sz="1400" dirty="0">
              <a:latin typeface="Comic Sans MS" panose="030F0702030302020204" pitchFamily="66" charset="0"/>
            </a:endParaRPr>
          </a:p>
        </p:txBody>
      </p:sp>
      <p:grpSp>
        <p:nvGrpSpPr>
          <p:cNvPr id="43" name="Group 42"/>
          <p:cNvGrpSpPr/>
          <p:nvPr/>
        </p:nvGrpSpPr>
        <p:grpSpPr>
          <a:xfrm>
            <a:off x="5557399" y="1600178"/>
            <a:ext cx="152400" cy="152400"/>
            <a:chOff x="4724400" y="4267200"/>
            <a:chExt cx="152400" cy="152400"/>
          </a:xfrm>
        </p:grpSpPr>
        <p:cxnSp>
          <p:nvCxnSpPr>
            <p:cNvPr id="44" name="Straight Connector 43"/>
            <p:cNvCxnSpPr/>
            <p:nvPr/>
          </p:nvCxnSpPr>
          <p:spPr>
            <a:xfrm>
              <a:off x="4724400" y="4267200"/>
              <a:ext cx="1524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4724400" y="4267200"/>
              <a:ext cx="1524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6" name="TextBox 45"/>
          <p:cNvSpPr txBox="1"/>
          <p:nvPr/>
        </p:nvSpPr>
        <p:spPr>
          <a:xfrm>
            <a:off x="5481199" y="1295378"/>
            <a:ext cx="316112" cy="307777"/>
          </a:xfrm>
          <a:prstGeom prst="rect">
            <a:avLst/>
          </a:prstGeom>
          <a:noFill/>
        </p:spPr>
        <p:txBody>
          <a:bodyPr wrap="none" rtlCol="0">
            <a:spAutoFit/>
          </a:bodyPr>
          <a:lstStyle/>
          <a:p>
            <a:pPr algn="ctr"/>
            <a:r>
              <a:rPr lang="en-US" sz="1400" dirty="0" smtClean="0">
                <a:latin typeface="Comic Sans MS" panose="030F0702030302020204" pitchFamily="66" charset="0"/>
              </a:rPr>
              <a:t>A</a:t>
            </a:r>
            <a:endParaRPr lang="en-GB" sz="1400" dirty="0">
              <a:latin typeface="Comic Sans MS" panose="030F0702030302020204" pitchFamily="66" charset="0"/>
            </a:endParaRPr>
          </a:p>
        </p:txBody>
      </p:sp>
      <p:cxnSp>
        <p:nvCxnSpPr>
          <p:cNvPr id="47" name="Straight Connector 46"/>
          <p:cNvCxnSpPr/>
          <p:nvPr/>
        </p:nvCxnSpPr>
        <p:spPr>
          <a:xfrm flipH="1">
            <a:off x="7589574" y="2952608"/>
            <a:ext cx="1979" cy="432000"/>
          </a:xfrm>
          <a:prstGeom prst="line">
            <a:avLst/>
          </a:prstGeom>
          <a:ln w="381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7379547" y="3334620"/>
            <a:ext cx="418704" cy="307777"/>
          </a:xfrm>
          <a:prstGeom prst="rect">
            <a:avLst/>
          </a:prstGeom>
          <a:noFill/>
        </p:spPr>
        <p:txBody>
          <a:bodyPr wrap="none" rtlCol="0">
            <a:spAutoFit/>
          </a:bodyPr>
          <a:lstStyle/>
          <a:p>
            <a:r>
              <a:rPr lang="en-US" sz="1400" dirty="0" smtClean="0">
                <a:latin typeface="Comic Sans MS" panose="030F0702030302020204" pitchFamily="66" charset="0"/>
              </a:rPr>
              <a:t>mg</a:t>
            </a:r>
            <a:endParaRPr lang="en-GB" sz="1400" dirty="0">
              <a:latin typeface="Comic Sans MS" panose="030F0702030302020204" pitchFamily="66" charset="0"/>
            </a:endParaRPr>
          </a:p>
        </p:txBody>
      </p:sp>
      <p:cxnSp>
        <p:nvCxnSpPr>
          <p:cNvPr id="50" name="Straight Connector 49"/>
          <p:cNvCxnSpPr/>
          <p:nvPr/>
        </p:nvCxnSpPr>
        <p:spPr>
          <a:xfrm flipH="1" flipV="1">
            <a:off x="6337005" y="2115879"/>
            <a:ext cx="1268727" cy="850907"/>
          </a:xfrm>
          <a:prstGeom prst="line">
            <a:avLst/>
          </a:prstGeom>
          <a:ln w="381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a:off x="6372446" y="1566530"/>
            <a:ext cx="381000" cy="0"/>
          </a:xfrm>
          <a:prstGeom prst="straightConnector1">
            <a:avLst/>
          </a:prstGeom>
          <a:ln w="381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H="1">
            <a:off x="6220046" y="1566530"/>
            <a:ext cx="533400" cy="0"/>
          </a:xfrm>
          <a:prstGeom prst="straightConnector1">
            <a:avLst/>
          </a:prstGeom>
          <a:ln w="381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6372446" y="1185530"/>
            <a:ext cx="276038" cy="307777"/>
          </a:xfrm>
          <a:prstGeom prst="rect">
            <a:avLst/>
          </a:prstGeom>
          <a:noFill/>
        </p:spPr>
        <p:txBody>
          <a:bodyPr wrap="none" rtlCol="0">
            <a:spAutoFit/>
          </a:bodyPr>
          <a:lstStyle/>
          <a:p>
            <a:r>
              <a:rPr lang="en-US" sz="1400" dirty="0" smtClean="0">
                <a:latin typeface="Comic Sans MS" panose="030F0702030302020204" pitchFamily="66" charset="0"/>
              </a:rPr>
              <a:t>a</a:t>
            </a:r>
            <a:endParaRPr lang="en-GB" sz="1400" dirty="0">
              <a:latin typeface="Comic Sans MS" panose="030F0702030302020204" pitchFamily="66" charset="0"/>
            </a:endParaRPr>
          </a:p>
        </p:txBody>
      </p:sp>
      <p:cxnSp>
        <p:nvCxnSpPr>
          <p:cNvPr id="78" name="Straight Connector 77"/>
          <p:cNvCxnSpPr/>
          <p:nvPr/>
        </p:nvCxnSpPr>
        <p:spPr>
          <a:xfrm flipH="1">
            <a:off x="6358270" y="2966484"/>
            <a:ext cx="1233377" cy="0"/>
          </a:xfrm>
          <a:prstGeom prst="line">
            <a:avLst/>
          </a:prstGeom>
          <a:ln w="381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3" name="TextBox 82"/>
              <p:cNvSpPr txBox="1"/>
              <p:nvPr/>
            </p:nvSpPr>
            <p:spPr>
              <a:xfrm>
                <a:off x="6700284" y="2962938"/>
                <a:ext cx="680443"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𝑇𝑠𝑖𝑛</m:t>
                      </m:r>
                      <m:r>
                        <a:rPr lang="en-US" sz="1400" b="0" i="1" smtClean="0">
                          <a:latin typeface="Cambria Math"/>
                          <a:ea typeface="Cambria Math"/>
                        </a:rPr>
                        <m:t>𝜃</m:t>
                      </m:r>
                    </m:oMath>
                  </m:oMathPara>
                </a14:m>
                <a:endParaRPr lang="en-GB" sz="1400" dirty="0"/>
              </a:p>
            </p:txBody>
          </p:sp>
        </mc:Choice>
        <mc:Fallback xmlns="">
          <p:sp>
            <p:nvSpPr>
              <p:cNvPr id="83" name="TextBox 82"/>
              <p:cNvSpPr txBox="1">
                <a:spLocks noRot="1" noChangeAspect="1" noMove="1" noResize="1" noEditPoints="1" noAdjustHandles="1" noChangeArrowheads="1" noChangeShapeType="1" noTextEdit="1"/>
              </p:cNvSpPr>
              <p:nvPr/>
            </p:nvSpPr>
            <p:spPr>
              <a:xfrm>
                <a:off x="6700284" y="2962938"/>
                <a:ext cx="680443" cy="307777"/>
              </a:xfrm>
              <a:prstGeom prst="rect">
                <a:avLst/>
              </a:prstGeom>
              <a:blipFill rotWithShape="1">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4" name="TextBox 83"/>
              <p:cNvSpPr txBox="1"/>
              <p:nvPr/>
            </p:nvSpPr>
            <p:spPr>
              <a:xfrm>
                <a:off x="5778795" y="2402957"/>
                <a:ext cx="701282"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𝑇𝑐𝑜𝑠</m:t>
                      </m:r>
                      <m:r>
                        <a:rPr lang="en-US" sz="1400" b="0" i="1" smtClean="0">
                          <a:latin typeface="Cambria Math"/>
                          <a:ea typeface="Cambria Math"/>
                        </a:rPr>
                        <m:t>𝜃</m:t>
                      </m:r>
                    </m:oMath>
                  </m:oMathPara>
                </a14:m>
                <a:endParaRPr lang="en-GB" sz="1400" dirty="0"/>
              </a:p>
            </p:txBody>
          </p:sp>
        </mc:Choice>
        <mc:Fallback xmlns="">
          <p:sp>
            <p:nvSpPr>
              <p:cNvPr id="84" name="TextBox 83"/>
              <p:cNvSpPr txBox="1">
                <a:spLocks noRot="1" noChangeAspect="1" noMove="1" noResize="1" noEditPoints="1" noAdjustHandles="1" noChangeArrowheads="1" noChangeShapeType="1" noTextEdit="1"/>
              </p:cNvSpPr>
              <p:nvPr/>
            </p:nvSpPr>
            <p:spPr>
              <a:xfrm>
                <a:off x="5778795" y="2402957"/>
                <a:ext cx="701282" cy="307777"/>
              </a:xfrm>
              <a:prstGeom prst="rect">
                <a:avLst/>
              </a:prstGeom>
              <a:blipFill rotWithShape="1">
                <a:blip r:embed="rId11"/>
                <a:stretch>
                  <a:fillRect/>
                </a:stretch>
              </a:blipFill>
            </p:spPr>
            <p:txBody>
              <a:bodyPr/>
              <a:lstStyle/>
              <a:p>
                <a:r>
                  <a:rPr lang="en-GB">
                    <a:noFill/>
                  </a:rPr>
                  <a:t> </a:t>
                </a:r>
              </a:p>
            </p:txBody>
          </p:sp>
        </mc:Fallback>
      </mc:AlternateContent>
      <p:sp>
        <p:nvSpPr>
          <p:cNvPr id="85" name="Arc 84"/>
          <p:cNvSpPr/>
          <p:nvPr/>
        </p:nvSpPr>
        <p:spPr>
          <a:xfrm>
            <a:off x="5863857" y="1564758"/>
            <a:ext cx="914400" cy="914400"/>
          </a:xfrm>
          <a:prstGeom prst="arc">
            <a:avLst>
              <a:gd name="adj1" fmla="val 2624471"/>
              <a:gd name="adj2" fmla="val 4874115"/>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6" name="TextBox 85"/>
          <p:cNvSpPr txBox="1"/>
          <p:nvPr/>
        </p:nvSpPr>
        <p:spPr>
          <a:xfrm>
            <a:off x="6446876" y="2395871"/>
            <a:ext cx="276446" cy="307777"/>
          </a:xfrm>
          <a:prstGeom prst="rect">
            <a:avLst/>
          </a:prstGeom>
          <a:noFill/>
        </p:spPr>
        <p:txBody>
          <a:bodyPr wrap="square" rtlCol="0">
            <a:spAutoFit/>
          </a:bodyPr>
          <a:lstStyle/>
          <a:p>
            <a:r>
              <a:rPr lang="el-GR" sz="1400" dirty="0" smtClean="0">
                <a:latin typeface="Comic Sans MS" panose="030F0702030302020204" pitchFamily="66" charset="0"/>
              </a:rPr>
              <a:t>θ</a:t>
            </a: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87" name="TextBox 86"/>
              <p:cNvSpPr txBox="1"/>
              <p:nvPr/>
            </p:nvSpPr>
            <p:spPr>
              <a:xfrm>
                <a:off x="3928730" y="1596655"/>
                <a:ext cx="120413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a:rPr>
                        <m:t>𝑇𝑐𝑜𝑠</m:t>
                      </m:r>
                      <m:r>
                        <a:rPr lang="en-US" sz="1400" b="0" i="1" smtClean="0">
                          <a:solidFill>
                            <a:srgbClr val="FF0000"/>
                          </a:solidFill>
                          <a:latin typeface="Cambria Math"/>
                          <a:ea typeface="Cambria Math"/>
                        </a:rPr>
                        <m:t>𝜃</m:t>
                      </m:r>
                      <m:r>
                        <a:rPr lang="en-US" sz="1400" b="0" i="1" smtClean="0">
                          <a:solidFill>
                            <a:srgbClr val="FF0000"/>
                          </a:solidFill>
                          <a:latin typeface="Cambria Math"/>
                          <a:ea typeface="Cambria Math"/>
                        </a:rPr>
                        <m:t>=</m:t>
                      </m:r>
                      <m:r>
                        <a:rPr lang="en-US" sz="1400" b="0" i="1" smtClean="0">
                          <a:solidFill>
                            <a:srgbClr val="FF0000"/>
                          </a:solidFill>
                          <a:latin typeface="Cambria Math"/>
                          <a:ea typeface="Cambria Math"/>
                        </a:rPr>
                        <m:t>𝑚𝑔</m:t>
                      </m:r>
                    </m:oMath>
                  </m:oMathPara>
                </a14:m>
                <a:endParaRPr lang="en-GB" sz="1400" dirty="0">
                  <a:solidFill>
                    <a:srgbClr val="FF0000"/>
                  </a:solidFill>
                </a:endParaRPr>
              </a:p>
            </p:txBody>
          </p:sp>
        </mc:Choice>
        <mc:Fallback xmlns="">
          <p:sp>
            <p:nvSpPr>
              <p:cNvPr id="87" name="TextBox 86"/>
              <p:cNvSpPr txBox="1">
                <a:spLocks noRot="1" noChangeAspect="1" noMove="1" noResize="1" noEditPoints="1" noAdjustHandles="1" noChangeArrowheads="1" noChangeShapeType="1" noTextEdit="1"/>
              </p:cNvSpPr>
              <p:nvPr/>
            </p:nvSpPr>
            <p:spPr>
              <a:xfrm>
                <a:off x="3928730" y="1596655"/>
                <a:ext cx="1204137" cy="307777"/>
              </a:xfrm>
              <a:prstGeom prst="rect">
                <a:avLst/>
              </a:prstGeom>
              <a:blipFill rotWithShape="1">
                <a:blip r:embed="rId12"/>
                <a:stretch>
                  <a:fillRect b="-2000"/>
                </a:stretch>
              </a:blipFill>
            </p:spPr>
            <p:txBody>
              <a:bodyPr/>
              <a:lstStyle/>
              <a:p>
                <a:r>
                  <a:rPr lang="en-GB">
                    <a:noFill/>
                  </a:rPr>
                  <a:t> </a:t>
                </a:r>
              </a:p>
            </p:txBody>
          </p:sp>
        </mc:Fallback>
      </mc:AlternateContent>
      <p:sp>
        <p:nvSpPr>
          <p:cNvPr id="48" name="Oval 47"/>
          <p:cNvSpPr/>
          <p:nvPr/>
        </p:nvSpPr>
        <p:spPr>
          <a:xfrm>
            <a:off x="7527966" y="2890261"/>
            <a:ext cx="129639" cy="14448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4" name="TextBox 73"/>
              <p:cNvSpPr txBox="1"/>
              <p:nvPr/>
            </p:nvSpPr>
            <p:spPr>
              <a:xfrm>
                <a:off x="4097080" y="2018413"/>
                <a:ext cx="100719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a:rPr>
                        <m:t>𝑇</m:t>
                      </m:r>
                      <m:r>
                        <a:rPr lang="en-US" sz="1400" b="0" i="1" smtClean="0">
                          <a:solidFill>
                            <a:srgbClr val="FF0000"/>
                          </a:solidFill>
                          <a:latin typeface="Cambria Math"/>
                        </a:rPr>
                        <m:t>=</m:t>
                      </m:r>
                      <m:r>
                        <a:rPr lang="en-US" sz="1400" b="0" i="1" smtClean="0">
                          <a:solidFill>
                            <a:srgbClr val="FF0000"/>
                          </a:solidFill>
                          <a:latin typeface="Cambria Math"/>
                        </a:rPr>
                        <m:t>𝑚</m:t>
                      </m:r>
                      <m:sSup>
                        <m:sSupPr>
                          <m:ctrlPr>
                            <a:rPr lang="en-US" sz="1400" b="0" i="1" smtClean="0">
                              <a:solidFill>
                                <a:srgbClr val="FF0000"/>
                              </a:solidFill>
                              <a:latin typeface="Cambria Math" panose="02040503050406030204" pitchFamily="18" charset="0"/>
                            </a:rPr>
                          </m:ctrlPr>
                        </m:sSupPr>
                        <m:e>
                          <m:r>
                            <a:rPr lang="en-US" sz="1400" b="0" i="1" smtClean="0">
                              <a:solidFill>
                                <a:srgbClr val="FF0000"/>
                              </a:solidFill>
                              <a:latin typeface="Cambria Math"/>
                            </a:rPr>
                            <m:t>𝑙𝑤</m:t>
                          </m:r>
                        </m:e>
                        <m:sup>
                          <m:r>
                            <a:rPr lang="en-US" sz="1400" b="0" i="1" smtClean="0">
                              <a:solidFill>
                                <a:srgbClr val="FF0000"/>
                              </a:solidFill>
                              <a:latin typeface="Cambria Math"/>
                            </a:rPr>
                            <m:t>2</m:t>
                          </m:r>
                        </m:sup>
                      </m:sSup>
                    </m:oMath>
                  </m:oMathPara>
                </a14:m>
                <a:endParaRPr lang="en-GB" sz="1400" dirty="0">
                  <a:solidFill>
                    <a:srgbClr val="FF0000"/>
                  </a:solidFill>
                </a:endParaRPr>
              </a:p>
            </p:txBody>
          </p:sp>
        </mc:Choice>
        <mc:Fallback xmlns="">
          <p:sp>
            <p:nvSpPr>
              <p:cNvPr id="74" name="TextBox 73"/>
              <p:cNvSpPr txBox="1">
                <a:spLocks noRot="1" noChangeAspect="1" noMove="1" noResize="1" noEditPoints="1" noAdjustHandles="1" noChangeArrowheads="1" noChangeShapeType="1" noTextEdit="1"/>
              </p:cNvSpPr>
              <p:nvPr/>
            </p:nvSpPr>
            <p:spPr>
              <a:xfrm>
                <a:off x="4097080" y="2018413"/>
                <a:ext cx="1007199" cy="307777"/>
              </a:xfrm>
              <a:prstGeom prst="rect">
                <a:avLst/>
              </a:prstGeom>
              <a:blipFill rotWithShape="1">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4580861" y="3790506"/>
                <a:ext cx="120413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a:rPr>
                        <m:t>𝑇𝑐𝑜𝑠</m:t>
                      </m:r>
                      <m:r>
                        <a:rPr lang="en-US" sz="1400" b="0" i="1" smtClean="0">
                          <a:solidFill>
                            <a:schemeClr val="tx1"/>
                          </a:solidFill>
                          <a:latin typeface="Cambria Math"/>
                          <a:ea typeface="Cambria Math"/>
                        </a:rPr>
                        <m:t>𝜃</m:t>
                      </m:r>
                      <m:r>
                        <a:rPr lang="en-US" sz="1400" b="0" i="1" smtClean="0">
                          <a:solidFill>
                            <a:schemeClr val="tx1"/>
                          </a:solidFill>
                          <a:latin typeface="Cambria Math"/>
                          <a:ea typeface="Cambria Math"/>
                        </a:rPr>
                        <m:t>=</m:t>
                      </m:r>
                      <m:r>
                        <a:rPr lang="en-US" sz="1400" b="0" i="1" smtClean="0">
                          <a:solidFill>
                            <a:schemeClr val="tx1"/>
                          </a:solidFill>
                          <a:latin typeface="Cambria Math"/>
                          <a:ea typeface="Cambria Math"/>
                        </a:rPr>
                        <m:t>𝑚𝑔</m:t>
                      </m:r>
                    </m:oMath>
                  </m:oMathPara>
                </a14:m>
                <a:endParaRPr lang="en-GB" sz="1400" dirty="0">
                  <a:solidFill>
                    <a:schemeClr val="tx1"/>
                  </a:solidFill>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4580861" y="3790506"/>
                <a:ext cx="1204137" cy="307777"/>
              </a:xfrm>
              <a:prstGeom prst="rect">
                <a:avLst/>
              </a:prstGeom>
              <a:blipFill rotWithShape="1">
                <a:blip r:embed="rId14"/>
                <a:stretch>
                  <a:fillRect b="-2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4127206" y="4261883"/>
                <a:ext cx="177386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a:rPr>
                        <m:t>𝑚𝑙</m:t>
                      </m:r>
                      <m:sSup>
                        <m:sSupPr>
                          <m:ctrlPr>
                            <a:rPr lang="en-US" sz="1400" b="0" i="1" smtClean="0">
                              <a:solidFill>
                                <a:schemeClr val="tx1"/>
                              </a:solidFill>
                              <a:latin typeface="Cambria Math" panose="02040503050406030204" pitchFamily="18" charset="0"/>
                            </a:rPr>
                          </m:ctrlPr>
                        </m:sSupPr>
                        <m:e>
                          <m:r>
                            <a:rPr lang="en-US" sz="1400" b="0" i="1" smtClean="0">
                              <a:solidFill>
                                <a:schemeClr val="tx1"/>
                              </a:solidFill>
                              <a:latin typeface="Cambria Math"/>
                            </a:rPr>
                            <m:t>𝑤</m:t>
                          </m:r>
                        </m:e>
                        <m:sup>
                          <m:r>
                            <a:rPr lang="en-US" sz="1400" b="0" i="1" smtClean="0">
                              <a:solidFill>
                                <a:schemeClr val="tx1"/>
                              </a:solidFill>
                              <a:latin typeface="Cambria Math"/>
                            </a:rPr>
                            <m:t>2</m:t>
                          </m:r>
                        </m:sup>
                      </m:sSup>
                      <m:r>
                        <a:rPr lang="en-US" sz="1400" b="0" i="1" smtClean="0">
                          <a:solidFill>
                            <a:schemeClr val="tx1"/>
                          </a:solidFill>
                          <a:latin typeface="Cambria Math"/>
                        </a:rPr>
                        <m:t>𝑐𝑜𝑠</m:t>
                      </m:r>
                      <m:r>
                        <a:rPr lang="en-US" sz="1400" b="0" i="1" smtClean="0">
                          <a:solidFill>
                            <a:schemeClr val="tx1"/>
                          </a:solidFill>
                          <a:latin typeface="Cambria Math"/>
                          <a:ea typeface="Cambria Math"/>
                        </a:rPr>
                        <m:t>𝜃</m:t>
                      </m:r>
                      <m:r>
                        <a:rPr lang="en-US" sz="1400" b="0" i="1" smtClean="0">
                          <a:solidFill>
                            <a:schemeClr val="tx1"/>
                          </a:solidFill>
                          <a:latin typeface="Cambria Math"/>
                          <a:ea typeface="Cambria Math"/>
                        </a:rPr>
                        <m:t>=</m:t>
                      </m:r>
                      <m:r>
                        <a:rPr lang="en-US" sz="1400" b="0" i="1" smtClean="0">
                          <a:solidFill>
                            <a:schemeClr val="tx1"/>
                          </a:solidFill>
                          <a:latin typeface="Cambria Math"/>
                          <a:ea typeface="Cambria Math"/>
                        </a:rPr>
                        <m:t>𝑚𝑔</m:t>
                      </m:r>
                    </m:oMath>
                  </m:oMathPara>
                </a14:m>
                <a:endParaRPr lang="en-GB" sz="1400" dirty="0">
                  <a:solidFill>
                    <a:schemeClr val="tx1"/>
                  </a:solidFill>
                </a:endParaRPr>
              </a:p>
            </p:txBody>
          </p:sp>
        </mc:Choice>
        <mc:Fallback xmlns="">
          <p:sp>
            <p:nvSpPr>
              <p:cNvPr id="55" name="TextBox 54"/>
              <p:cNvSpPr txBox="1">
                <a:spLocks noRot="1" noChangeAspect="1" noMove="1" noResize="1" noEditPoints="1" noAdjustHandles="1" noChangeArrowheads="1" noChangeShapeType="1" noTextEdit="1"/>
              </p:cNvSpPr>
              <p:nvPr/>
            </p:nvSpPr>
            <p:spPr>
              <a:xfrm>
                <a:off x="4127206" y="4261883"/>
                <a:ext cx="1773864" cy="307777"/>
              </a:xfrm>
              <a:prstGeom prst="rect">
                <a:avLst/>
              </a:prstGeom>
              <a:blipFill rotWithShape="1">
                <a:blip r:embed="rId15"/>
                <a:stretch>
                  <a:fillRect b="-196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4417828" y="4722628"/>
                <a:ext cx="1206795"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a:rPr>
                        <m:t>𝑙</m:t>
                      </m:r>
                      <m:sSup>
                        <m:sSupPr>
                          <m:ctrlPr>
                            <a:rPr lang="en-US" sz="1400" b="0" i="1" smtClean="0">
                              <a:solidFill>
                                <a:schemeClr val="tx1"/>
                              </a:solidFill>
                              <a:latin typeface="Cambria Math" panose="02040503050406030204" pitchFamily="18" charset="0"/>
                            </a:rPr>
                          </m:ctrlPr>
                        </m:sSupPr>
                        <m:e>
                          <m:r>
                            <a:rPr lang="en-US" sz="1400" b="0" i="1" smtClean="0">
                              <a:solidFill>
                                <a:schemeClr val="tx1"/>
                              </a:solidFill>
                              <a:latin typeface="Cambria Math"/>
                            </a:rPr>
                            <m:t>𝑤</m:t>
                          </m:r>
                        </m:e>
                        <m:sup>
                          <m:r>
                            <a:rPr lang="en-US" sz="1400" b="0" i="1" smtClean="0">
                              <a:solidFill>
                                <a:schemeClr val="tx1"/>
                              </a:solidFill>
                              <a:latin typeface="Cambria Math"/>
                            </a:rPr>
                            <m:t>2</m:t>
                          </m:r>
                        </m:sup>
                      </m:sSup>
                      <m:r>
                        <a:rPr lang="en-US" sz="1400" b="0" i="1" smtClean="0">
                          <a:solidFill>
                            <a:schemeClr val="tx1"/>
                          </a:solidFill>
                          <a:latin typeface="Cambria Math"/>
                        </a:rPr>
                        <m:t>𝑐𝑜𝑠</m:t>
                      </m:r>
                      <m:r>
                        <a:rPr lang="en-US" sz="1400" b="0" i="1" smtClean="0">
                          <a:solidFill>
                            <a:schemeClr val="tx1"/>
                          </a:solidFill>
                          <a:latin typeface="Cambria Math"/>
                          <a:ea typeface="Cambria Math"/>
                        </a:rPr>
                        <m:t>𝜃</m:t>
                      </m:r>
                      <m:r>
                        <a:rPr lang="en-US" sz="1400" b="0" i="1" smtClean="0">
                          <a:solidFill>
                            <a:schemeClr val="tx1"/>
                          </a:solidFill>
                          <a:latin typeface="Cambria Math"/>
                          <a:ea typeface="Cambria Math"/>
                        </a:rPr>
                        <m:t>=</m:t>
                      </m:r>
                      <m:r>
                        <a:rPr lang="en-US" sz="1400" b="0" i="1" smtClean="0">
                          <a:solidFill>
                            <a:schemeClr val="tx1"/>
                          </a:solidFill>
                          <a:latin typeface="Cambria Math"/>
                          <a:ea typeface="Cambria Math"/>
                        </a:rPr>
                        <m:t>𝑔</m:t>
                      </m:r>
                    </m:oMath>
                  </m:oMathPara>
                </a14:m>
                <a:endParaRPr lang="en-GB" sz="1400" dirty="0">
                  <a:solidFill>
                    <a:schemeClr val="tx1"/>
                  </a:solidFill>
                </a:endParaRPr>
              </a:p>
            </p:txBody>
          </p:sp>
        </mc:Choice>
        <mc:Fallback xmlns="">
          <p:sp>
            <p:nvSpPr>
              <p:cNvPr id="66" name="TextBox 65"/>
              <p:cNvSpPr txBox="1">
                <a:spLocks noRot="1" noChangeAspect="1" noMove="1" noResize="1" noEditPoints="1" noAdjustHandles="1" noChangeArrowheads="1" noChangeShapeType="1" noTextEdit="1"/>
              </p:cNvSpPr>
              <p:nvPr/>
            </p:nvSpPr>
            <p:spPr>
              <a:xfrm>
                <a:off x="4417828" y="4722628"/>
                <a:ext cx="1206795" cy="307777"/>
              </a:xfrm>
              <a:prstGeom prst="rect">
                <a:avLst/>
              </a:prstGeom>
              <a:blipFill rotWithShape="1">
                <a:blip r:embed="rId16"/>
                <a:stretch>
                  <a:fillRect b="-4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4782879" y="5119577"/>
                <a:ext cx="1206795" cy="46134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solidFill>
                                <a:schemeClr val="tx1"/>
                              </a:solidFill>
                              <a:latin typeface="Cambria Math" panose="02040503050406030204" pitchFamily="18" charset="0"/>
                            </a:rPr>
                          </m:ctrlPr>
                        </m:sSupPr>
                        <m:e>
                          <m:r>
                            <a:rPr lang="en-US" sz="1400" b="0" i="1" smtClean="0">
                              <a:solidFill>
                                <a:schemeClr val="tx1"/>
                              </a:solidFill>
                              <a:latin typeface="Cambria Math"/>
                            </a:rPr>
                            <m:t>𝑤</m:t>
                          </m:r>
                        </m:e>
                        <m:sup>
                          <m:r>
                            <a:rPr lang="en-US" sz="1400" b="0" i="1" smtClean="0">
                              <a:solidFill>
                                <a:schemeClr val="tx1"/>
                              </a:solidFill>
                              <a:latin typeface="Cambria Math"/>
                            </a:rPr>
                            <m:t>2</m:t>
                          </m:r>
                        </m:sup>
                      </m:sSup>
                      <m:r>
                        <a:rPr lang="en-US" sz="1400" b="0" i="1" smtClean="0">
                          <a:solidFill>
                            <a:schemeClr val="tx1"/>
                          </a:solidFill>
                          <a:latin typeface="Cambria Math"/>
                          <a:ea typeface="Cambria Math"/>
                        </a:rPr>
                        <m:t>=</m:t>
                      </m:r>
                      <m:f>
                        <m:fPr>
                          <m:ctrlPr>
                            <a:rPr lang="en-US" sz="1400" b="0" i="1" smtClean="0">
                              <a:solidFill>
                                <a:schemeClr val="tx1"/>
                              </a:solidFill>
                              <a:latin typeface="Cambria Math" panose="02040503050406030204" pitchFamily="18" charset="0"/>
                              <a:ea typeface="Cambria Math"/>
                            </a:rPr>
                          </m:ctrlPr>
                        </m:fPr>
                        <m:num>
                          <m:r>
                            <a:rPr lang="en-US" sz="1400" b="0" i="1" smtClean="0">
                              <a:solidFill>
                                <a:schemeClr val="tx1"/>
                              </a:solidFill>
                              <a:latin typeface="Cambria Math"/>
                              <a:ea typeface="Cambria Math"/>
                            </a:rPr>
                            <m:t>𝑔</m:t>
                          </m:r>
                        </m:num>
                        <m:den>
                          <m:r>
                            <a:rPr lang="en-US" sz="1400" b="0" i="1" smtClean="0">
                              <a:solidFill>
                                <a:schemeClr val="tx1"/>
                              </a:solidFill>
                              <a:latin typeface="Cambria Math"/>
                              <a:ea typeface="Cambria Math"/>
                            </a:rPr>
                            <m:t>𝑙𝑐𝑜𝑠</m:t>
                          </m:r>
                          <m:r>
                            <a:rPr lang="en-US" sz="1400" b="0" i="1" smtClean="0">
                              <a:solidFill>
                                <a:schemeClr val="tx1"/>
                              </a:solidFill>
                              <a:latin typeface="Cambria Math"/>
                              <a:ea typeface="Cambria Math"/>
                            </a:rPr>
                            <m:t>𝜃</m:t>
                          </m:r>
                        </m:den>
                      </m:f>
                    </m:oMath>
                  </m:oMathPara>
                </a14:m>
                <a:endParaRPr lang="en-GB" sz="1400" dirty="0">
                  <a:solidFill>
                    <a:schemeClr val="tx1"/>
                  </a:solidFill>
                </a:endParaRPr>
              </a:p>
            </p:txBody>
          </p:sp>
        </mc:Choice>
        <mc:Fallback xmlns="">
          <p:sp>
            <p:nvSpPr>
              <p:cNvPr id="67" name="TextBox 66"/>
              <p:cNvSpPr txBox="1">
                <a:spLocks noRot="1" noChangeAspect="1" noMove="1" noResize="1" noEditPoints="1" noAdjustHandles="1" noChangeArrowheads="1" noChangeShapeType="1" noTextEdit="1"/>
              </p:cNvSpPr>
              <p:nvPr/>
            </p:nvSpPr>
            <p:spPr>
              <a:xfrm>
                <a:off x="4782879" y="5119577"/>
                <a:ext cx="1206795" cy="461345"/>
              </a:xfrm>
              <a:prstGeom prst="rect">
                <a:avLst/>
              </a:prstGeom>
              <a:blipFill rotWithShape="1">
                <a:blip r:embed="rId17"/>
                <a:stretch>
                  <a:fillRect b="-131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6" name="TextBox 75"/>
              <p:cNvSpPr txBox="1"/>
              <p:nvPr/>
            </p:nvSpPr>
            <p:spPr>
              <a:xfrm>
                <a:off x="4892748" y="5739809"/>
                <a:ext cx="1206795" cy="5307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a:rPr>
                        <m:t>𝑤</m:t>
                      </m:r>
                      <m:r>
                        <a:rPr lang="en-US" sz="1400" b="0" i="1" smtClean="0">
                          <a:solidFill>
                            <a:schemeClr val="tx1"/>
                          </a:solidFill>
                          <a:latin typeface="Cambria Math"/>
                          <a:ea typeface="Cambria Math"/>
                        </a:rPr>
                        <m:t>=</m:t>
                      </m:r>
                      <m:rad>
                        <m:radPr>
                          <m:degHide m:val="on"/>
                          <m:ctrlPr>
                            <a:rPr lang="en-US" sz="1400" b="0" i="1" smtClean="0">
                              <a:solidFill>
                                <a:schemeClr val="tx1"/>
                              </a:solidFill>
                              <a:latin typeface="Cambria Math" panose="02040503050406030204" pitchFamily="18" charset="0"/>
                              <a:ea typeface="Cambria Math"/>
                            </a:rPr>
                          </m:ctrlPr>
                        </m:radPr>
                        <m:deg/>
                        <m:e>
                          <m:f>
                            <m:fPr>
                              <m:ctrlPr>
                                <a:rPr lang="en-US" sz="1400" i="1">
                                  <a:latin typeface="Cambria Math" panose="02040503050406030204" pitchFamily="18" charset="0"/>
                                  <a:ea typeface="Cambria Math"/>
                                </a:rPr>
                              </m:ctrlPr>
                            </m:fPr>
                            <m:num>
                              <m:r>
                                <a:rPr lang="en-US" sz="1400" i="1">
                                  <a:latin typeface="Cambria Math"/>
                                  <a:ea typeface="Cambria Math"/>
                                </a:rPr>
                                <m:t>𝑔</m:t>
                              </m:r>
                            </m:num>
                            <m:den>
                              <m:r>
                                <a:rPr lang="en-US" sz="1400" i="1">
                                  <a:latin typeface="Cambria Math"/>
                                  <a:ea typeface="Cambria Math"/>
                                </a:rPr>
                                <m:t>𝑙𝑐𝑜𝑠</m:t>
                              </m:r>
                              <m:r>
                                <a:rPr lang="en-US" sz="1400" i="1">
                                  <a:latin typeface="Cambria Math"/>
                                  <a:ea typeface="Cambria Math"/>
                                </a:rPr>
                                <m:t>𝜃</m:t>
                              </m:r>
                            </m:den>
                          </m:f>
                        </m:e>
                      </m:rad>
                    </m:oMath>
                  </m:oMathPara>
                </a14:m>
                <a:endParaRPr lang="en-GB" sz="1400" dirty="0">
                  <a:solidFill>
                    <a:schemeClr val="tx1"/>
                  </a:solidFill>
                </a:endParaRPr>
              </a:p>
            </p:txBody>
          </p:sp>
        </mc:Choice>
        <mc:Fallback xmlns="">
          <p:sp>
            <p:nvSpPr>
              <p:cNvPr id="76" name="TextBox 75"/>
              <p:cNvSpPr txBox="1">
                <a:spLocks noRot="1" noChangeAspect="1" noMove="1" noResize="1" noEditPoints="1" noAdjustHandles="1" noChangeArrowheads="1" noChangeShapeType="1" noTextEdit="1"/>
              </p:cNvSpPr>
              <p:nvPr/>
            </p:nvSpPr>
            <p:spPr>
              <a:xfrm>
                <a:off x="4892748" y="5739809"/>
                <a:ext cx="1206795" cy="530723"/>
              </a:xfrm>
              <a:prstGeom prst="rect">
                <a:avLst/>
              </a:prstGeom>
              <a:blipFill rotWithShape="1">
                <a:blip r:embed="rId18"/>
                <a:stretch>
                  <a:fillRect/>
                </a:stretch>
              </a:blipFill>
            </p:spPr>
            <p:txBody>
              <a:bodyPr/>
              <a:lstStyle/>
              <a:p>
                <a:r>
                  <a:rPr lang="en-GB">
                    <a:noFill/>
                  </a:rPr>
                  <a:t> </a:t>
                </a:r>
              </a:p>
            </p:txBody>
          </p:sp>
        </mc:Fallback>
      </mc:AlternateContent>
      <p:sp>
        <p:nvSpPr>
          <p:cNvPr id="77" name="Arc 76"/>
          <p:cNvSpPr/>
          <p:nvPr/>
        </p:nvSpPr>
        <p:spPr>
          <a:xfrm>
            <a:off x="5587408" y="3981892"/>
            <a:ext cx="462517" cy="451885"/>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0" name="TextBox 79"/>
          <p:cNvSpPr txBox="1"/>
          <p:nvPr/>
        </p:nvSpPr>
        <p:spPr>
          <a:xfrm>
            <a:off x="5986131" y="3974804"/>
            <a:ext cx="1701209" cy="461665"/>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Replace T using the expression above…</a:t>
            </a:r>
            <a:endParaRPr lang="en-GB" sz="1200" baseline="30000" dirty="0">
              <a:solidFill>
                <a:srgbClr val="FF0000"/>
              </a:solidFill>
              <a:latin typeface="Comic Sans MS" panose="030F0702030302020204" pitchFamily="66" charset="0"/>
            </a:endParaRPr>
          </a:p>
        </p:txBody>
      </p:sp>
      <p:sp>
        <p:nvSpPr>
          <p:cNvPr id="81" name="Arc 80"/>
          <p:cNvSpPr/>
          <p:nvPr/>
        </p:nvSpPr>
        <p:spPr>
          <a:xfrm>
            <a:off x="5569687" y="4442636"/>
            <a:ext cx="462517" cy="451885"/>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2" name="Arc 81"/>
          <p:cNvSpPr/>
          <p:nvPr/>
        </p:nvSpPr>
        <p:spPr>
          <a:xfrm>
            <a:off x="5775250" y="4914013"/>
            <a:ext cx="462517" cy="451885"/>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8" name="Arc 87"/>
          <p:cNvSpPr/>
          <p:nvPr/>
        </p:nvSpPr>
        <p:spPr>
          <a:xfrm>
            <a:off x="5938283" y="5396022"/>
            <a:ext cx="462517" cy="600741"/>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9" name="TextBox 88"/>
          <p:cNvSpPr txBox="1"/>
          <p:nvPr/>
        </p:nvSpPr>
        <p:spPr>
          <a:xfrm>
            <a:off x="6010942" y="4531241"/>
            <a:ext cx="1102240"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Divide by m</a:t>
            </a:r>
            <a:endParaRPr lang="en-GB" sz="1200" baseline="30000" dirty="0">
              <a:solidFill>
                <a:srgbClr val="FF0000"/>
              </a:solidFill>
              <a:latin typeface="Comic Sans MS" panose="030F0702030302020204" pitchFamily="66" charset="0"/>
            </a:endParaRPr>
          </a:p>
        </p:txBody>
      </p:sp>
      <p:sp>
        <p:nvSpPr>
          <p:cNvPr id="90" name="TextBox 89"/>
          <p:cNvSpPr txBox="1"/>
          <p:nvPr/>
        </p:nvSpPr>
        <p:spPr>
          <a:xfrm>
            <a:off x="6173974" y="5002618"/>
            <a:ext cx="1364509"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Divide by </a:t>
            </a:r>
            <a:r>
              <a:rPr lang="en-US" sz="1200" dirty="0" err="1" smtClean="0">
                <a:solidFill>
                  <a:srgbClr val="FF0000"/>
                </a:solidFill>
                <a:latin typeface="Comic Sans MS" panose="030F0702030302020204" pitchFamily="66" charset="0"/>
              </a:rPr>
              <a:t>lcos</a:t>
            </a:r>
            <a:r>
              <a:rPr lang="el-GR" sz="1200" dirty="0" smtClean="0">
                <a:solidFill>
                  <a:srgbClr val="FF0000"/>
                </a:solidFill>
                <a:latin typeface="Comic Sans MS" panose="030F0702030302020204" pitchFamily="66" charset="0"/>
              </a:rPr>
              <a:t>θ</a:t>
            </a:r>
            <a:endParaRPr lang="en-GB" sz="1200" baseline="30000" dirty="0">
              <a:solidFill>
                <a:srgbClr val="FF0000"/>
              </a:solidFill>
              <a:latin typeface="Comic Sans MS" panose="030F0702030302020204" pitchFamily="66" charset="0"/>
            </a:endParaRPr>
          </a:p>
        </p:txBody>
      </p:sp>
      <p:sp>
        <p:nvSpPr>
          <p:cNvPr id="91" name="TextBox 90"/>
          <p:cNvSpPr txBox="1"/>
          <p:nvPr/>
        </p:nvSpPr>
        <p:spPr>
          <a:xfrm>
            <a:off x="6390169" y="5559055"/>
            <a:ext cx="1041989"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Square root</a:t>
            </a:r>
            <a:endParaRPr lang="en-GB" sz="1200" baseline="30000" dirty="0">
              <a:solidFill>
                <a:srgbClr val="FF0000"/>
              </a:solidFill>
              <a:latin typeface="Comic Sans MS" panose="030F0702030302020204" pitchFamily="66" charset="0"/>
            </a:endParaRPr>
          </a:p>
        </p:txBody>
      </p:sp>
      <p:sp>
        <p:nvSpPr>
          <p:cNvPr id="3" name="Rectangle 2"/>
          <p:cNvSpPr/>
          <p:nvPr/>
        </p:nvSpPr>
        <p:spPr>
          <a:xfrm>
            <a:off x="4646427" y="3827721"/>
            <a:ext cx="191387" cy="223284"/>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Rectangle 91"/>
          <p:cNvSpPr/>
          <p:nvPr/>
        </p:nvSpPr>
        <p:spPr>
          <a:xfrm>
            <a:off x="4320362" y="4288466"/>
            <a:ext cx="506819" cy="241004"/>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Rectangle 92"/>
          <p:cNvSpPr/>
          <p:nvPr/>
        </p:nvSpPr>
        <p:spPr>
          <a:xfrm>
            <a:off x="4175051" y="2027274"/>
            <a:ext cx="854149" cy="301255"/>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4" name="Straight Connector 93"/>
          <p:cNvCxnSpPr/>
          <p:nvPr/>
        </p:nvCxnSpPr>
        <p:spPr>
          <a:xfrm flipV="1">
            <a:off x="4380614" y="4348716"/>
            <a:ext cx="127591" cy="148857"/>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V="1">
            <a:off x="5415516" y="4341628"/>
            <a:ext cx="127591" cy="148857"/>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pic>
        <p:nvPicPr>
          <p:cNvPr id="59" name="Picture 2" descr="http://astarmathsandphysics.com/gcse-physics-notes/gcse-physics-notes-motion-in-a-circle-html-m3278a5aa.gif"/>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04181" y="124029"/>
            <a:ext cx="1937270" cy="1039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8549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blinds(horizontal)">
                                      <p:cBhvr>
                                        <p:cTn id="7" dur="500"/>
                                        <p:tgtEl>
                                          <p:spTgt spid="6">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blinds(horizontal)">
                                      <p:cBhvr>
                                        <p:cTn id="12" dur="500"/>
                                        <p:tgtEl>
                                          <p:spTgt spid="5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7"/>
                                        </p:tgtEl>
                                        <p:attrNameLst>
                                          <p:attrName>style.visibility</p:attrName>
                                        </p:attrNameLst>
                                      </p:cBhvr>
                                      <p:to>
                                        <p:strVal val="visible"/>
                                      </p:to>
                                    </p:set>
                                    <p:animEffect transition="in" filter="blinds(horizontal)">
                                      <p:cBhvr>
                                        <p:cTn id="17" dur="500"/>
                                        <p:tgtEl>
                                          <p:spTgt spid="7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blinds(horizontal)">
                                      <p:cBhvr>
                                        <p:cTn id="22" dur="500"/>
                                        <p:tgtEl>
                                          <p:spTgt spid="8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blinds(horizontal)">
                                      <p:cBhvr>
                                        <p:cTn id="27" dur="500"/>
                                        <p:tgtEl>
                                          <p:spTgt spid="5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linds(horizontal)">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92"/>
                                        </p:tgtEl>
                                        <p:attrNameLst>
                                          <p:attrName>style.visibility</p:attrName>
                                        </p:attrNameLst>
                                      </p:cBhvr>
                                      <p:to>
                                        <p:strVal val="visible"/>
                                      </p:to>
                                    </p:set>
                                    <p:animEffect transition="in" filter="blinds(horizontal)">
                                      <p:cBhvr>
                                        <p:cTn id="37" dur="500"/>
                                        <p:tgtEl>
                                          <p:spTgt spid="9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blinds(horizontal)">
                                      <p:cBhvr>
                                        <p:cTn id="42" dur="500"/>
                                        <p:tgtEl>
                                          <p:spTgt spid="9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xit" presetSubtype="10" fill="hold" grpId="1" nodeType="clickEffect">
                                  <p:stCondLst>
                                    <p:cond delay="0"/>
                                  </p:stCondLst>
                                  <p:childTnLst>
                                    <p:animEffect transition="out" filter="blinds(horizontal)">
                                      <p:cBhvr>
                                        <p:cTn id="46" dur="500"/>
                                        <p:tgtEl>
                                          <p:spTgt spid="3"/>
                                        </p:tgtEl>
                                      </p:cBhvr>
                                    </p:animEffect>
                                    <p:set>
                                      <p:cBhvr>
                                        <p:cTn id="47" dur="1" fill="hold">
                                          <p:stCondLst>
                                            <p:cond delay="499"/>
                                          </p:stCondLst>
                                        </p:cTn>
                                        <p:tgtEl>
                                          <p:spTgt spid="3"/>
                                        </p:tgtEl>
                                        <p:attrNameLst>
                                          <p:attrName>style.visibility</p:attrName>
                                        </p:attrNameLst>
                                      </p:cBhvr>
                                      <p:to>
                                        <p:strVal val="hidden"/>
                                      </p:to>
                                    </p:set>
                                  </p:childTnLst>
                                </p:cTn>
                              </p:par>
                              <p:par>
                                <p:cTn id="48" presetID="3" presetClass="exit" presetSubtype="10" fill="hold" grpId="1" nodeType="withEffect">
                                  <p:stCondLst>
                                    <p:cond delay="0"/>
                                  </p:stCondLst>
                                  <p:childTnLst>
                                    <p:animEffect transition="out" filter="blinds(horizontal)">
                                      <p:cBhvr>
                                        <p:cTn id="49" dur="500"/>
                                        <p:tgtEl>
                                          <p:spTgt spid="92"/>
                                        </p:tgtEl>
                                      </p:cBhvr>
                                    </p:animEffect>
                                    <p:set>
                                      <p:cBhvr>
                                        <p:cTn id="50" dur="1" fill="hold">
                                          <p:stCondLst>
                                            <p:cond delay="499"/>
                                          </p:stCondLst>
                                        </p:cTn>
                                        <p:tgtEl>
                                          <p:spTgt spid="92"/>
                                        </p:tgtEl>
                                        <p:attrNameLst>
                                          <p:attrName>style.visibility</p:attrName>
                                        </p:attrNameLst>
                                      </p:cBhvr>
                                      <p:to>
                                        <p:strVal val="hidden"/>
                                      </p:to>
                                    </p:set>
                                  </p:childTnLst>
                                </p:cTn>
                              </p:par>
                              <p:par>
                                <p:cTn id="51" presetID="3" presetClass="exit" presetSubtype="10" fill="hold" grpId="1" nodeType="withEffect">
                                  <p:stCondLst>
                                    <p:cond delay="0"/>
                                  </p:stCondLst>
                                  <p:childTnLst>
                                    <p:animEffect transition="out" filter="blinds(horizontal)">
                                      <p:cBhvr>
                                        <p:cTn id="52" dur="500"/>
                                        <p:tgtEl>
                                          <p:spTgt spid="93"/>
                                        </p:tgtEl>
                                      </p:cBhvr>
                                    </p:animEffect>
                                    <p:set>
                                      <p:cBhvr>
                                        <p:cTn id="53" dur="1" fill="hold">
                                          <p:stCondLst>
                                            <p:cond delay="499"/>
                                          </p:stCondLst>
                                        </p:cTn>
                                        <p:tgtEl>
                                          <p:spTgt spid="93"/>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blinds(horizontal)">
                                      <p:cBhvr>
                                        <p:cTn id="58" dur="500"/>
                                        <p:tgtEl>
                                          <p:spTgt spid="81"/>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blinds(horizontal)">
                                      <p:cBhvr>
                                        <p:cTn id="63" dur="500"/>
                                        <p:tgtEl>
                                          <p:spTgt spid="89"/>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nodeType="clickEffect">
                                  <p:stCondLst>
                                    <p:cond delay="0"/>
                                  </p:stCondLst>
                                  <p:childTnLst>
                                    <p:set>
                                      <p:cBhvr>
                                        <p:cTn id="67" dur="1" fill="hold">
                                          <p:stCondLst>
                                            <p:cond delay="0"/>
                                          </p:stCondLst>
                                        </p:cTn>
                                        <p:tgtEl>
                                          <p:spTgt spid="94"/>
                                        </p:tgtEl>
                                        <p:attrNameLst>
                                          <p:attrName>style.visibility</p:attrName>
                                        </p:attrNameLst>
                                      </p:cBhvr>
                                      <p:to>
                                        <p:strVal val="visible"/>
                                      </p:to>
                                    </p:set>
                                    <p:animEffect transition="in" filter="blinds(horizontal)">
                                      <p:cBhvr>
                                        <p:cTn id="68" dur="500"/>
                                        <p:tgtEl>
                                          <p:spTgt spid="94"/>
                                        </p:tgtEl>
                                      </p:cBhvr>
                                    </p:animEffect>
                                  </p:childTnLst>
                                </p:cTn>
                              </p:par>
                              <p:par>
                                <p:cTn id="69" presetID="3" presetClass="entr" presetSubtype="10" fill="hold" nodeType="withEffect">
                                  <p:stCondLst>
                                    <p:cond delay="0"/>
                                  </p:stCondLst>
                                  <p:childTnLst>
                                    <p:set>
                                      <p:cBhvr>
                                        <p:cTn id="70" dur="1" fill="hold">
                                          <p:stCondLst>
                                            <p:cond delay="0"/>
                                          </p:stCondLst>
                                        </p:cTn>
                                        <p:tgtEl>
                                          <p:spTgt spid="95"/>
                                        </p:tgtEl>
                                        <p:attrNameLst>
                                          <p:attrName>style.visibility</p:attrName>
                                        </p:attrNameLst>
                                      </p:cBhvr>
                                      <p:to>
                                        <p:strVal val="visible"/>
                                      </p:to>
                                    </p:set>
                                    <p:animEffect transition="in" filter="blinds(horizontal)">
                                      <p:cBhvr>
                                        <p:cTn id="71" dur="500"/>
                                        <p:tgtEl>
                                          <p:spTgt spid="95"/>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66"/>
                                        </p:tgtEl>
                                        <p:attrNameLst>
                                          <p:attrName>style.visibility</p:attrName>
                                        </p:attrNameLst>
                                      </p:cBhvr>
                                      <p:to>
                                        <p:strVal val="visible"/>
                                      </p:to>
                                    </p:set>
                                    <p:animEffect transition="in" filter="blinds(horizontal)">
                                      <p:cBhvr>
                                        <p:cTn id="76" dur="500"/>
                                        <p:tgtEl>
                                          <p:spTgt spid="66"/>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grpId="0" nodeType="clickEffect">
                                  <p:stCondLst>
                                    <p:cond delay="0"/>
                                  </p:stCondLst>
                                  <p:childTnLst>
                                    <p:set>
                                      <p:cBhvr>
                                        <p:cTn id="80" dur="1" fill="hold">
                                          <p:stCondLst>
                                            <p:cond delay="0"/>
                                          </p:stCondLst>
                                        </p:cTn>
                                        <p:tgtEl>
                                          <p:spTgt spid="82"/>
                                        </p:tgtEl>
                                        <p:attrNameLst>
                                          <p:attrName>style.visibility</p:attrName>
                                        </p:attrNameLst>
                                      </p:cBhvr>
                                      <p:to>
                                        <p:strVal val="visible"/>
                                      </p:to>
                                    </p:set>
                                    <p:animEffect transition="in" filter="blinds(horizontal)">
                                      <p:cBhvr>
                                        <p:cTn id="81" dur="500"/>
                                        <p:tgtEl>
                                          <p:spTgt spid="82"/>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grpId="0" nodeType="clickEffect">
                                  <p:stCondLst>
                                    <p:cond delay="0"/>
                                  </p:stCondLst>
                                  <p:childTnLst>
                                    <p:set>
                                      <p:cBhvr>
                                        <p:cTn id="85" dur="1" fill="hold">
                                          <p:stCondLst>
                                            <p:cond delay="0"/>
                                          </p:stCondLst>
                                        </p:cTn>
                                        <p:tgtEl>
                                          <p:spTgt spid="90"/>
                                        </p:tgtEl>
                                        <p:attrNameLst>
                                          <p:attrName>style.visibility</p:attrName>
                                        </p:attrNameLst>
                                      </p:cBhvr>
                                      <p:to>
                                        <p:strVal val="visible"/>
                                      </p:to>
                                    </p:set>
                                    <p:animEffect transition="in" filter="blinds(horizontal)">
                                      <p:cBhvr>
                                        <p:cTn id="86" dur="500"/>
                                        <p:tgtEl>
                                          <p:spTgt spid="90"/>
                                        </p:tgtEl>
                                      </p:cBhvr>
                                    </p:animEffect>
                                  </p:childTnLst>
                                </p:cTn>
                              </p:par>
                            </p:childTnLst>
                          </p:cTn>
                        </p:par>
                      </p:childTnLst>
                    </p:cTn>
                  </p:par>
                  <p:par>
                    <p:cTn id="87" fill="hold">
                      <p:stCondLst>
                        <p:cond delay="indefinite"/>
                      </p:stCondLst>
                      <p:childTnLst>
                        <p:par>
                          <p:cTn id="88" fill="hold">
                            <p:stCondLst>
                              <p:cond delay="0"/>
                            </p:stCondLst>
                            <p:childTnLst>
                              <p:par>
                                <p:cTn id="89" presetID="3" presetClass="entr" presetSubtype="10" fill="hold" grpId="0" nodeType="clickEffect">
                                  <p:stCondLst>
                                    <p:cond delay="0"/>
                                  </p:stCondLst>
                                  <p:childTnLst>
                                    <p:set>
                                      <p:cBhvr>
                                        <p:cTn id="90" dur="1" fill="hold">
                                          <p:stCondLst>
                                            <p:cond delay="0"/>
                                          </p:stCondLst>
                                        </p:cTn>
                                        <p:tgtEl>
                                          <p:spTgt spid="67"/>
                                        </p:tgtEl>
                                        <p:attrNameLst>
                                          <p:attrName>style.visibility</p:attrName>
                                        </p:attrNameLst>
                                      </p:cBhvr>
                                      <p:to>
                                        <p:strVal val="visible"/>
                                      </p:to>
                                    </p:set>
                                    <p:animEffect transition="in" filter="blinds(horizontal)">
                                      <p:cBhvr>
                                        <p:cTn id="91" dur="500"/>
                                        <p:tgtEl>
                                          <p:spTgt spid="67"/>
                                        </p:tgtEl>
                                      </p:cBhvr>
                                    </p:animEffect>
                                  </p:childTnLst>
                                </p:cTn>
                              </p:par>
                            </p:childTnLst>
                          </p:cTn>
                        </p:par>
                      </p:childTnLst>
                    </p:cTn>
                  </p:par>
                  <p:par>
                    <p:cTn id="92" fill="hold">
                      <p:stCondLst>
                        <p:cond delay="indefinite"/>
                      </p:stCondLst>
                      <p:childTnLst>
                        <p:par>
                          <p:cTn id="93" fill="hold">
                            <p:stCondLst>
                              <p:cond delay="0"/>
                            </p:stCondLst>
                            <p:childTnLst>
                              <p:par>
                                <p:cTn id="94" presetID="3" presetClass="entr" presetSubtype="10" fill="hold" grpId="0" nodeType="clickEffect">
                                  <p:stCondLst>
                                    <p:cond delay="0"/>
                                  </p:stCondLst>
                                  <p:childTnLst>
                                    <p:set>
                                      <p:cBhvr>
                                        <p:cTn id="95" dur="1" fill="hold">
                                          <p:stCondLst>
                                            <p:cond delay="0"/>
                                          </p:stCondLst>
                                        </p:cTn>
                                        <p:tgtEl>
                                          <p:spTgt spid="88"/>
                                        </p:tgtEl>
                                        <p:attrNameLst>
                                          <p:attrName>style.visibility</p:attrName>
                                        </p:attrNameLst>
                                      </p:cBhvr>
                                      <p:to>
                                        <p:strVal val="visible"/>
                                      </p:to>
                                    </p:set>
                                    <p:animEffect transition="in" filter="blinds(horizontal)">
                                      <p:cBhvr>
                                        <p:cTn id="96" dur="500"/>
                                        <p:tgtEl>
                                          <p:spTgt spid="88"/>
                                        </p:tgtEl>
                                      </p:cBhvr>
                                    </p:animEffect>
                                  </p:childTnLst>
                                </p:cTn>
                              </p:par>
                            </p:childTnLst>
                          </p:cTn>
                        </p:par>
                      </p:childTnLst>
                    </p:cTn>
                  </p:par>
                  <p:par>
                    <p:cTn id="97" fill="hold">
                      <p:stCondLst>
                        <p:cond delay="indefinite"/>
                      </p:stCondLst>
                      <p:childTnLst>
                        <p:par>
                          <p:cTn id="98" fill="hold">
                            <p:stCondLst>
                              <p:cond delay="0"/>
                            </p:stCondLst>
                            <p:childTnLst>
                              <p:par>
                                <p:cTn id="99" presetID="3" presetClass="entr" presetSubtype="10" fill="hold" grpId="0" nodeType="click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blinds(horizontal)">
                                      <p:cBhvr>
                                        <p:cTn id="101" dur="500"/>
                                        <p:tgtEl>
                                          <p:spTgt spid="91"/>
                                        </p:tgtEl>
                                      </p:cBhvr>
                                    </p:animEffect>
                                  </p:childTnLst>
                                </p:cTn>
                              </p:par>
                            </p:childTnLst>
                          </p:cTn>
                        </p:par>
                      </p:childTnLst>
                    </p:cTn>
                  </p:par>
                  <p:par>
                    <p:cTn id="102" fill="hold">
                      <p:stCondLst>
                        <p:cond delay="indefinite"/>
                      </p:stCondLst>
                      <p:childTnLst>
                        <p:par>
                          <p:cTn id="103" fill="hold">
                            <p:stCondLst>
                              <p:cond delay="0"/>
                            </p:stCondLst>
                            <p:childTnLst>
                              <p:par>
                                <p:cTn id="104" presetID="3" presetClass="entr" presetSubtype="10" fill="hold" grpId="0" nodeType="clickEffect">
                                  <p:stCondLst>
                                    <p:cond delay="0"/>
                                  </p:stCondLst>
                                  <p:childTnLst>
                                    <p:set>
                                      <p:cBhvr>
                                        <p:cTn id="105" dur="1" fill="hold">
                                          <p:stCondLst>
                                            <p:cond delay="0"/>
                                          </p:stCondLst>
                                        </p:cTn>
                                        <p:tgtEl>
                                          <p:spTgt spid="76"/>
                                        </p:tgtEl>
                                        <p:attrNameLst>
                                          <p:attrName>style.visibility</p:attrName>
                                        </p:attrNameLst>
                                      </p:cBhvr>
                                      <p:to>
                                        <p:strVal val="visible"/>
                                      </p:to>
                                    </p:set>
                                    <p:animEffect transition="in" filter="blinds(horizontal)">
                                      <p:cBhvr>
                                        <p:cTn id="106"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66" grpId="0"/>
      <p:bldP spid="67" grpId="0"/>
      <p:bldP spid="76" grpId="0"/>
      <p:bldP spid="77" grpId="0" animBg="1"/>
      <p:bldP spid="80" grpId="0"/>
      <p:bldP spid="81" grpId="0" animBg="1"/>
      <p:bldP spid="82" grpId="0" animBg="1"/>
      <p:bldP spid="88" grpId="0" animBg="1"/>
      <p:bldP spid="89" grpId="0"/>
      <p:bldP spid="90" grpId="0"/>
      <p:bldP spid="91" grpId="0"/>
      <p:bldP spid="3" grpId="0" animBg="1"/>
      <p:bldP spid="3" grpId="1" animBg="1"/>
      <p:bldP spid="92" grpId="0" animBg="1"/>
      <p:bldP spid="92" grpId="1" animBg="1"/>
      <p:bldP spid="93" grpId="0" animBg="1"/>
      <p:bldP spid="93"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Straight Connector 31"/>
          <p:cNvCxnSpPr/>
          <p:nvPr/>
        </p:nvCxnSpPr>
        <p:spPr>
          <a:xfrm>
            <a:off x="6422063" y="1398182"/>
            <a:ext cx="0" cy="14478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GB" dirty="0" smtClean="0">
                <a:latin typeface="Comic Sans MS" pitchFamily="66" charset="0"/>
              </a:rPr>
              <a:t>Motion in a Circle</a:t>
            </a:r>
            <a:endParaRPr lang="en-GB" dirty="0">
              <a:latin typeface="Comic Sans MS" pitchFamily="66" charset="0"/>
            </a:endParaRPr>
          </a:p>
        </p:txBody>
      </p:sp>
      <p:sp>
        <p:nvSpPr>
          <p:cNvPr id="4" name="TextBox 3"/>
          <p:cNvSpPr txBox="1"/>
          <p:nvPr/>
        </p:nvSpPr>
        <p:spPr>
          <a:xfrm>
            <a:off x="8680632" y="6488668"/>
            <a:ext cx="471604" cy="369332"/>
          </a:xfrm>
          <a:prstGeom prst="rect">
            <a:avLst/>
          </a:prstGeom>
          <a:noFill/>
        </p:spPr>
        <p:txBody>
          <a:bodyPr wrap="none" rtlCol="0">
            <a:spAutoFit/>
          </a:bodyPr>
          <a:lstStyle/>
          <a:p>
            <a:r>
              <a:rPr lang="en-US" dirty="0" smtClean="0">
                <a:latin typeface="Comic Sans MS" panose="030F0702030302020204" pitchFamily="66" charset="0"/>
              </a:rPr>
              <a:t>4C</a:t>
            </a:r>
            <a:endParaRPr lang="en-US" dirty="0">
              <a:latin typeface="Comic Sans MS" panose="030F0702030302020204" pitchFamily="66" charset="0"/>
            </a:endParaRPr>
          </a:p>
        </p:txBody>
      </p:sp>
      <p:sp>
        <p:nvSpPr>
          <p:cNvPr id="6" name="Content Placeholder 2"/>
          <p:cNvSpPr>
            <a:spLocks noGrp="1"/>
          </p:cNvSpPr>
          <p:nvPr>
            <p:ph idx="1"/>
          </p:nvPr>
        </p:nvSpPr>
        <p:spPr>
          <a:xfrm>
            <a:off x="228600" y="1600200"/>
            <a:ext cx="3429000" cy="4525963"/>
          </a:xfrm>
        </p:spPr>
        <p:txBody>
          <a:bodyPr>
            <a:normAutofit/>
          </a:bodyPr>
          <a:lstStyle/>
          <a:p>
            <a:pPr marL="0" indent="0" algn="ctr">
              <a:buNone/>
            </a:pPr>
            <a:r>
              <a:rPr lang="en-GB" sz="1400" b="1" dirty="0" smtClean="0">
                <a:latin typeface="Comic Sans MS" pitchFamily="66" charset="0"/>
              </a:rPr>
              <a:t>You can solve three-dimensional problems about objects moving in horizontal circles</a:t>
            </a:r>
            <a:endParaRPr lang="en-GB" sz="1400" dirty="0" smtClean="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smtClean="0">
                <a:latin typeface="Comic Sans MS" pitchFamily="66" charset="0"/>
                <a:sym typeface="Wingdings" panose="05000000000000000000" pitchFamily="2" charset="2"/>
              </a:rPr>
              <a:t>A car travels round a bend of radius 500m on a road which is banked at an angle </a:t>
            </a:r>
            <a:r>
              <a:rPr lang="el-GR" sz="1400" dirty="0" smtClean="0">
                <a:latin typeface="Comic Sans MS" pitchFamily="66" charset="0"/>
                <a:sym typeface="Wingdings" panose="05000000000000000000" pitchFamily="2" charset="2"/>
              </a:rPr>
              <a:t>θ</a:t>
            </a:r>
            <a:r>
              <a:rPr lang="en-US" sz="1400" dirty="0" smtClean="0">
                <a:latin typeface="Comic Sans MS" pitchFamily="66" charset="0"/>
                <a:sym typeface="Wingdings" panose="05000000000000000000" pitchFamily="2" charset="2"/>
              </a:rPr>
              <a:t> to the horizontal. The car is assumed to be moving at a constant speed in a horizontal circle. If there is no frictional force acting on the car when it is travelling at 90kmh</a:t>
            </a:r>
            <a:r>
              <a:rPr lang="en-US" sz="1400" baseline="30000" dirty="0" smtClean="0">
                <a:latin typeface="Comic Sans MS" pitchFamily="66" charset="0"/>
                <a:sym typeface="Wingdings" panose="05000000000000000000" pitchFamily="2" charset="2"/>
              </a:rPr>
              <a:t>-1</a:t>
            </a:r>
            <a:r>
              <a:rPr lang="en-US" sz="1400" dirty="0" smtClean="0">
                <a:latin typeface="Comic Sans MS" pitchFamily="66" charset="0"/>
                <a:sym typeface="Wingdings" panose="05000000000000000000" pitchFamily="2" charset="2"/>
              </a:rPr>
              <a:t>, find the value of </a:t>
            </a:r>
            <a:r>
              <a:rPr lang="el-GR" sz="1400" dirty="0" smtClean="0">
                <a:latin typeface="Comic Sans MS" pitchFamily="66" charset="0"/>
                <a:sym typeface="Wingdings" panose="05000000000000000000" pitchFamily="2" charset="2"/>
              </a:rPr>
              <a:t>θ</a:t>
            </a:r>
            <a:r>
              <a:rPr lang="en-US" sz="1400" dirty="0" smtClean="0">
                <a:latin typeface="Comic Sans MS" pitchFamily="66" charset="0"/>
                <a:sym typeface="Wingdings" panose="05000000000000000000" pitchFamily="2" charset="2"/>
              </a:rPr>
              <a:t>.</a:t>
            </a:r>
          </a:p>
          <a:p>
            <a:pPr marL="0" indent="0" algn="ctr">
              <a:buNone/>
            </a:pPr>
            <a:endParaRPr lang="en-US" sz="1400" dirty="0">
              <a:latin typeface="Comic Sans MS" pitchFamily="66" charset="0"/>
              <a:sym typeface="Wingdings" panose="05000000000000000000" pitchFamily="2" charset="2"/>
            </a:endParaRPr>
          </a:p>
          <a:p>
            <a:pPr marL="0" indent="0" algn="ctr">
              <a:buNone/>
            </a:pPr>
            <a:r>
              <a:rPr lang="en-US" sz="1400" dirty="0" smtClean="0">
                <a:latin typeface="Comic Sans MS" pitchFamily="66" charset="0"/>
                <a:sym typeface="Wingdings" panose="05000000000000000000" pitchFamily="2" charset="2"/>
              </a:rPr>
              <a:t> We need the speed in </a:t>
            </a:r>
            <a:r>
              <a:rPr lang="en-US" sz="1400" dirty="0" err="1" smtClean="0">
                <a:latin typeface="Comic Sans MS" pitchFamily="66" charset="0"/>
                <a:sym typeface="Wingdings" panose="05000000000000000000" pitchFamily="2" charset="2"/>
              </a:rPr>
              <a:t>metres</a:t>
            </a:r>
            <a:r>
              <a:rPr lang="en-US" sz="1400" dirty="0" smtClean="0">
                <a:latin typeface="Comic Sans MS" pitchFamily="66" charset="0"/>
                <a:sym typeface="Wingdings" panose="05000000000000000000" pitchFamily="2" charset="2"/>
              </a:rPr>
              <a:t> per second…</a:t>
            </a:r>
          </a:p>
          <a:p>
            <a:pPr marL="0" indent="0" algn="ctr">
              <a:buNone/>
            </a:pPr>
            <a:endParaRPr lang="en-GB" sz="1400" dirty="0" smtClean="0">
              <a:latin typeface="Comic Sans MS" pitchFamily="66" charset="0"/>
            </a:endParaRPr>
          </a:p>
        </p:txBody>
      </p:sp>
      <mc:AlternateContent xmlns:mc="http://schemas.openxmlformats.org/markup-compatibility/2006" xmlns:a14="http://schemas.microsoft.com/office/drawing/2010/main">
        <mc:Choice Requires="a14">
          <p:sp>
            <p:nvSpPr>
              <p:cNvPr id="60" name="TextBox 59"/>
              <p:cNvSpPr txBox="1"/>
              <p:nvPr/>
            </p:nvSpPr>
            <p:spPr>
              <a:xfrm>
                <a:off x="5962403" y="0"/>
                <a:ext cx="781817"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𝑣</m:t>
                      </m:r>
                      <m:r>
                        <a:rPr lang="en-US" sz="1400" b="0" i="1" smtClean="0">
                          <a:latin typeface="Cambria Math"/>
                        </a:rPr>
                        <m:t>=</m:t>
                      </m:r>
                      <m:r>
                        <a:rPr lang="en-US" sz="1400" b="0" i="1" smtClean="0">
                          <a:latin typeface="Cambria Math"/>
                        </a:rPr>
                        <m:t>𝑟</m:t>
                      </m:r>
                      <m:r>
                        <m:rPr>
                          <m:sty m:val="p"/>
                        </m:rPr>
                        <a:rPr lang="el-GR" sz="1400" b="0" i="1" smtClean="0">
                          <a:latin typeface="Cambria Math"/>
                        </a:rPr>
                        <m:t>ω</m:t>
                      </m:r>
                    </m:oMath>
                  </m:oMathPara>
                </a14:m>
                <a:endParaRPr lang="en-GB" sz="1400" dirty="0"/>
              </a:p>
            </p:txBody>
          </p:sp>
        </mc:Choice>
        <mc:Fallback xmlns="">
          <p:sp>
            <p:nvSpPr>
              <p:cNvPr id="60" name="TextBox 59"/>
              <p:cNvSpPr txBox="1">
                <a:spLocks noRot="1" noChangeAspect="1" noMove="1" noResize="1" noEditPoints="1" noAdjustHandles="1" noChangeArrowheads="1" noChangeShapeType="1" noTextEdit="1"/>
              </p:cNvSpPr>
              <p:nvPr/>
            </p:nvSpPr>
            <p:spPr>
              <a:xfrm>
                <a:off x="5962403" y="0"/>
                <a:ext cx="781817" cy="307777"/>
              </a:xfrm>
              <a:prstGeom prst="rect">
                <a:avLst/>
              </a:prstGeom>
              <a:blipFill rotWithShape="1">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4878780" y="0"/>
                <a:ext cx="1087670" cy="44300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1200" i="1" smtClean="0">
                          <a:latin typeface="Cambria Math"/>
                        </a:rPr>
                        <m:t>ω</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𝑟𝑎𝑑𝑖𝑎𝑛𝑠</m:t>
                          </m:r>
                        </m:num>
                        <m:den>
                          <m:r>
                            <a:rPr lang="en-US" sz="1200" b="0" i="1" smtClean="0">
                              <a:latin typeface="Cambria Math"/>
                            </a:rPr>
                            <m:t>𝑠𝑒𝑐𝑜𝑛𝑑𝑠</m:t>
                          </m:r>
                        </m:den>
                      </m:f>
                    </m:oMath>
                  </m:oMathPara>
                </a14:m>
                <a:endParaRPr lang="en-GB" sz="1200" dirty="0"/>
              </a:p>
            </p:txBody>
          </p:sp>
        </mc:Choice>
        <mc:Fallback xmlns="">
          <p:sp>
            <p:nvSpPr>
              <p:cNvPr id="61" name="TextBox 60"/>
              <p:cNvSpPr txBox="1">
                <a:spLocks noRot="1" noChangeAspect="1" noMove="1" noResize="1" noEditPoints="1" noAdjustHandles="1" noChangeArrowheads="1" noChangeShapeType="1" noTextEdit="1"/>
              </p:cNvSpPr>
              <p:nvPr/>
            </p:nvSpPr>
            <p:spPr>
              <a:xfrm>
                <a:off x="4878780" y="0"/>
                <a:ext cx="1087670" cy="443006"/>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6741226" y="0"/>
                <a:ext cx="79451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𝑣</m:t>
                      </m:r>
                      <m:r>
                        <a:rPr lang="en-US" sz="1400" b="0" i="1" smtClean="0">
                          <a:latin typeface="Cambria Math"/>
                          <a:ea typeface="Cambria Math"/>
                        </a:rPr>
                        <m:t>𝜔</m:t>
                      </m:r>
                    </m:oMath>
                  </m:oMathPara>
                </a14:m>
                <a:endParaRPr lang="en-GB" sz="1400" dirty="0"/>
              </a:p>
            </p:txBody>
          </p:sp>
        </mc:Choice>
        <mc:Fallback xmlns="">
          <p:sp>
            <p:nvSpPr>
              <p:cNvPr id="62" name="TextBox 61"/>
              <p:cNvSpPr txBox="1">
                <a:spLocks noRot="1" noChangeAspect="1" noMove="1" noResize="1" noEditPoints="1" noAdjustHandles="1" noChangeArrowheads="1" noChangeShapeType="1" noTextEdit="1"/>
              </p:cNvSpPr>
              <p:nvPr/>
            </p:nvSpPr>
            <p:spPr>
              <a:xfrm>
                <a:off x="6741226" y="0"/>
                <a:ext cx="794513" cy="307777"/>
              </a:xfrm>
              <a:prstGeom prst="rect">
                <a:avLst/>
              </a:prstGeom>
              <a:blipFill rotWithShape="1">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7543800" y="0"/>
                <a:ext cx="86844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𝑟</m:t>
                      </m:r>
                      <m:sSup>
                        <m:sSupPr>
                          <m:ctrlPr>
                            <a:rPr lang="en-US" sz="1400" b="0" i="1" smtClean="0">
                              <a:latin typeface="Cambria Math" panose="02040503050406030204" pitchFamily="18" charset="0"/>
                            </a:rPr>
                          </m:ctrlPr>
                        </m:sSupPr>
                        <m:e>
                          <m:r>
                            <a:rPr lang="en-US" sz="1400" b="0" i="1" smtClean="0">
                              <a:latin typeface="Cambria Math"/>
                              <a:ea typeface="Cambria Math"/>
                            </a:rPr>
                            <m:t>𝜔</m:t>
                          </m:r>
                        </m:e>
                        <m:sup>
                          <m:r>
                            <a:rPr lang="en-US" sz="1400" b="0" i="1" smtClean="0">
                              <a:latin typeface="Cambria Math"/>
                            </a:rPr>
                            <m:t>2</m:t>
                          </m:r>
                        </m:sup>
                      </m:sSup>
                    </m:oMath>
                  </m:oMathPara>
                </a14:m>
                <a:endParaRPr lang="en-GB" sz="1400" dirty="0"/>
              </a:p>
            </p:txBody>
          </p:sp>
        </mc:Choice>
        <mc:Fallback xmlns="">
          <p:sp>
            <p:nvSpPr>
              <p:cNvPr id="63" name="TextBox 62"/>
              <p:cNvSpPr txBox="1">
                <a:spLocks noRot="1" noChangeAspect="1" noMove="1" noResize="1" noEditPoints="1" noAdjustHandles="1" noChangeArrowheads="1" noChangeShapeType="1" noTextEdit="1"/>
              </p:cNvSpPr>
              <p:nvPr/>
            </p:nvSpPr>
            <p:spPr>
              <a:xfrm>
                <a:off x="7543800" y="0"/>
                <a:ext cx="868443" cy="307777"/>
              </a:xfrm>
              <a:prstGeom prst="rect">
                <a:avLst/>
              </a:prstGeom>
              <a:blipFill rotWithShape="1">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a:xfrm>
                <a:off x="8390012" y="0"/>
                <a:ext cx="753988" cy="52315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a:rPr>
                                <m:t>𝑣</m:t>
                              </m:r>
                            </m:e>
                            <m:sup>
                              <m:r>
                                <a:rPr lang="en-US" sz="1400" b="0" i="1" smtClean="0">
                                  <a:latin typeface="Cambria Math"/>
                                </a:rPr>
                                <m:t>2</m:t>
                              </m:r>
                            </m:sup>
                          </m:sSup>
                        </m:num>
                        <m:den>
                          <m:r>
                            <a:rPr lang="en-US" sz="1400" b="0" i="1" smtClean="0">
                              <a:latin typeface="Cambria Math"/>
                            </a:rPr>
                            <m:t>𝑟</m:t>
                          </m:r>
                        </m:den>
                      </m:f>
                    </m:oMath>
                  </m:oMathPara>
                </a14:m>
                <a:endParaRPr lang="en-GB" sz="1400" dirty="0"/>
              </a:p>
            </p:txBody>
          </p:sp>
        </mc:Choice>
        <mc:Fallback xmlns="">
          <p:sp>
            <p:nvSpPr>
              <p:cNvPr id="64" name="TextBox 63"/>
              <p:cNvSpPr txBox="1">
                <a:spLocks noRot="1" noChangeAspect="1" noMove="1" noResize="1" noEditPoints="1" noAdjustHandles="1" noChangeArrowheads="1" noChangeShapeType="1" noTextEdit="1"/>
              </p:cNvSpPr>
              <p:nvPr/>
            </p:nvSpPr>
            <p:spPr>
              <a:xfrm>
                <a:off x="8390012" y="0"/>
                <a:ext cx="753988" cy="523157"/>
              </a:xfrm>
              <a:prstGeom prst="rect">
                <a:avLst/>
              </a:prstGeom>
              <a:blipFill rotWithShape="1">
                <a:blip r:embed="rId7"/>
                <a:stretch>
                  <a:fillRect/>
                </a:stretch>
              </a:blipFill>
              <a:ln w="25400">
                <a:solidFill>
                  <a:schemeClr val="tx1"/>
                </a:solidFill>
              </a:ln>
            </p:spPr>
            <p:txBody>
              <a:bodyPr/>
              <a:lstStyle/>
              <a:p>
                <a:r>
                  <a:rPr lang="en-GB">
                    <a:noFill/>
                  </a:rPr>
                  <a:t> </a:t>
                </a:r>
              </a:p>
            </p:txBody>
          </p:sp>
        </mc:Fallback>
      </mc:AlternateContent>
      <p:cxnSp>
        <p:nvCxnSpPr>
          <p:cNvPr id="7" name="Straight Connector 6"/>
          <p:cNvCxnSpPr/>
          <p:nvPr/>
        </p:nvCxnSpPr>
        <p:spPr>
          <a:xfrm>
            <a:off x="4951226" y="3219893"/>
            <a:ext cx="289560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27426" y="2457893"/>
            <a:ext cx="2819400" cy="76200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422063" y="2798135"/>
            <a:ext cx="0" cy="609600"/>
          </a:xfrm>
          <a:prstGeom prst="line">
            <a:avLst/>
          </a:prstGeom>
          <a:ln w="254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6422063" y="1369828"/>
            <a:ext cx="283536" cy="1123507"/>
          </a:xfrm>
          <a:prstGeom prst="line">
            <a:avLst/>
          </a:prstGeom>
          <a:ln w="254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6955463" y="2493335"/>
            <a:ext cx="533400" cy="0"/>
            <a:chOff x="7772400" y="1981200"/>
            <a:chExt cx="533400" cy="0"/>
          </a:xfrm>
        </p:grpSpPr>
        <p:cxnSp>
          <p:nvCxnSpPr>
            <p:cNvPr id="25" name="Straight Connector 24"/>
            <p:cNvCxnSpPr/>
            <p:nvPr/>
          </p:nvCxnSpPr>
          <p:spPr>
            <a:xfrm>
              <a:off x="7772400" y="1981200"/>
              <a:ext cx="533400" cy="0"/>
            </a:xfrm>
            <a:prstGeom prst="line">
              <a:avLst/>
            </a:prstGeom>
            <a:ln w="254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772400" y="1981200"/>
              <a:ext cx="381000" cy="0"/>
            </a:xfrm>
            <a:prstGeom prst="line">
              <a:avLst/>
            </a:prstGeom>
            <a:ln w="254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grpSp>
      <p:sp>
        <p:nvSpPr>
          <p:cNvPr id="22" name="TextBox 21"/>
          <p:cNvSpPr txBox="1"/>
          <p:nvPr/>
        </p:nvSpPr>
        <p:spPr>
          <a:xfrm>
            <a:off x="7031663" y="2188535"/>
            <a:ext cx="276038" cy="307777"/>
          </a:xfrm>
          <a:prstGeom prst="rect">
            <a:avLst/>
          </a:prstGeom>
          <a:noFill/>
        </p:spPr>
        <p:txBody>
          <a:bodyPr wrap="none" rtlCol="0">
            <a:spAutoFit/>
          </a:bodyPr>
          <a:lstStyle/>
          <a:p>
            <a:r>
              <a:rPr lang="en-US" sz="1400" dirty="0" smtClean="0">
                <a:latin typeface="Comic Sans MS" panose="030F0702030302020204" pitchFamily="66" charset="0"/>
              </a:rPr>
              <a:t>a</a:t>
            </a:r>
            <a:endParaRPr lang="en-GB" sz="1400" dirty="0">
              <a:latin typeface="Comic Sans MS" panose="030F0702030302020204" pitchFamily="66" charset="0"/>
            </a:endParaRPr>
          </a:p>
        </p:txBody>
      </p:sp>
      <p:sp>
        <p:nvSpPr>
          <p:cNvPr id="24" name="Arc 23"/>
          <p:cNvSpPr/>
          <p:nvPr/>
        </p:nvSpPr>
        <p:spPr>
          <a:xfrm>
            <a:off x="7217733" y="2721935"/>
            <a:ext cx="914400" cy="914400"/>
          </a:xfrm>
          <a:prstGeom prst="arc">
            <a:avLst>
              <a:gd name="adj1" fmla="val 10491034"/>
              <a:gd name="adj2" fmla="val 11745071"/>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6" name="Arc 35"/>
          <p:cNvSpPr/>
          <p:nvPr/>
        </p:nvSpPr>
        <p:spPr>
          <a:xfrm>
            <a:off x="5888663" y="2036135"/>
            <a:ext cx="914400" cy="914400"/>
          </a:xfrm>
          <a:prstGeom prst="arc">
            <a:avLst>
              <a:gd name="adj1" fmla="val 16725103"/>
              <a:gd name="adj2" fmla="val 1765098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7" name="TextBox 36"/>
          <p:cNvSpPr txBox="1"/>
          <p:nvPr/>
        </p:nvSpPr>
        <p:spPr>
          <a:xfrm>
            <a:off x="6966095" y="2971801"/>
            <a:ext cx="293670" cy="307777"/>
          </a:xfrm>
          <a:prstGeom prst="rect">
            <a:avLst/>
          </a:prstGeom>
          <a:noFill/>
        </p:spPr>
        <p:txBody>
          <a:bodyPr wrap="none" rtlCol="0">
            <a:spAutoFit/>
          </a:bodyPr>
          <a:lstStyle/>
          <a:p>
            <a:r>
              <a:rPr lang="el-GR" sz="1400" dirty="0" smtClean="0">
                <a:latin typeface="Comic Sans MS" panose="030F0702030302020204" pitchFamily="66" charset="0"/>
              </a:rPr>
              <a:t>θ</a:t>
            </a:r>
            <a:endParaRPr lang="en-GB" sz="1400" dirty="0">
              <a:latin typeface="Comic Sans MS" panose="030F0702030302020204" pitchFamily="66" charset="0"/>
            </a:endParaRPr>
          </a:p>
        </p:txBody>
      </p:sp>
      <p:sp>
        <p:nvSpPr>
          <p:cNvPr id="38" name="TextBox 37"/>
          <p:cNvSpPr txBox="1"/>
          <p:nvPr/>
        </p:nvSpPr>
        <p:spPr>
          <a:xfrm>
            <a:off x="6351181" y="1718931"/>
            <a:ext cx="293670" cy="307777"/>
          </a:xfrm>
          <a:prstGeom prst="rect">
            <a:avLst/>
          </a:prstGeom>
          <a:noFill/>
        </p:spPr>
        <p:txBody>
          <a:bodyPr wrap="none" rtlCol="0">
            <a:spAutoFit/>
          </a:bodyPr>
          <a:lstStyle/>
          <a:p>
            <a:r>
              <a:rPr lang="el-GR" sz="1400" dirty="0" smtClean="0">
                <a:latin typeface="Comic Sans MS" panose="030F0702030302020204" pitchFamily="66" charset="0"/>
              </a:rPr>
              <a:t>θ</a:t>
            </a:r>
            <a:endParaRPr lang="en-GB" sz="1400" dirty="0">
              <a:latin typeface="Comic Sans MS" panose="030F0702030302020204" pitchFamily="66" charset="0"/>
            </a:endParaRPr>
          </a:p>
        </p:txBody>
      </p:sp>
      <p:sp>
        <p:nvSpPr>
          <p:cNvPr id="41" name="TextBox 40"/>
          <p:cNvSpPr txBox="1"/>
          <p:nvPr/>
        </p:nvSpPr>
        <p:spPr>
          <a:xfrm>
            <a:off x="6216500" y="3382926"/>
            <a:ext cx="418704" cy="307777"/>
          </a:xfrm>
          <a:prstGeom prst="rect">
            <a:avLst/>
          </a:prstGeom>
          <a:noFill/>
        </p:spPr>
        <p:txBody>
          <a:bodyPr wrap="none" rtlCol="0">
            <a:spAutoFit/>
          </a:bodyPr>
          <a:lstStyle/>
          <a:p>
            <a:r>
              <a:rPr lang="en-US" sz="1400" dirty="0" smtClean="0">
                <a:latin typeface="Comic Sans MS" panose="030F0702030302020204" pitchFamily="66" charset="0"/>
              </a:rPr>
              <a:t>mg</a:t>
            </a:r>
            <a:endParaRPr lang="en-GB" sz="1400" dirty="0">
              <a:latin typeface="Comic Sans MS" panose="030F0702030302020204" pitchFamily="66" charset="0"/>
            </a:endParaRPr>
          </a:p>
        </p:txBody>
      </p:sp>
      <p:sp>
        <p:nvSpPr>
          <p:cNvPr id="42" name="TextBox 41"/>
          <p:cNvSpPr txBox="1"/>
          <p:nvPr/>
        </p:nvSpPr>
        <p:spPr>
          <a:xfrm>
            <a:off x="6631170" y="1139456"/>
            <a:ext cx="296876" cy="307777"/>
          </a:xfrm>
          <a:prstGeom prst="rect">
            <a:avLst/>
          </a:prstGeom>
          <a:noFill/>
        </p:spPr>
        <p:txBody>
          <a:bodyPr wrap="none" rtlCol="0">
            <a:spAutoFit/>
          </a:bodyPr>
          <a:lstStyle/>
          <a:p>
            <a:r>
              <a:rPr lang="en-US" sz="1400" dirty="0" smtClean="0">
                <a:latin typeface="Comic Sans MS" panose="030F0702030302020204" pitchFamily="66" charset="0"/>
              </a:rPr>
              <a:t>R</a:t>
            </a:r>
            <a:endParaRPr lang="en-GB" sz="1400" dirty="0">
              <a:latin typeface="Comic Sans MS" panose="030F0702030302020204" pitchFamily="66" charset="0"/>
            </a:endParaRPr>
          </a:p>
        </p:txBody>
      </p:sp>
      <p:cxnSp>
        <p:nvCxnSpPr>
          <p:cNvPr id="48" name="Straight Connector 47"/>
          <p:cNvCxnSpPr/>
          <p:nvPr/>
        </p:nvCxnSpPr>
        <p:spPr>
          <a:xfrm flipV="1">
            <a:off x="6418522" y="1373372"/>
            <a:ext cx="0" cy="914400"/>
          </a:xfrm>
          <a:prstGeom prst="line">
            <a:avLst/>
          </a:prstGeom>
          <a:ln w="254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6418522" y="1373372"/>
            <a:ext cx="304800" cy="0"/>
          </a:xfrm>
          <a:prstGeom prst="line">
            <a:avLst/>
          </a:prstGeom>
          <a:ln w="254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pic>
        <p:nvPicPr>
          <p:cNvPr id="11" name="Picture 2" descr="C:\Users\mpye\AppData\Local\Microsoft\Windows\Temporary Internet Files\Content.IE5\J1XD9OFR\MC900439792[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934298">
            <a:off x="6075720" y="2184204"/>
            <a:ext cx="719631" cy="719631"/>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p:cNvSpPr txBox="1"/>
          <p:nvPr/>
        </p:nvSpPr>
        <p:spPr>
          <a:xfrm>
            <a:off x="6103087" y="1068573"/>
            <a:ext cx="638316" cy="307777"/>
          </a:xfrm>
          <a:prstGeom prst="rect">
            <a:avLst/>
          </a:prstGeom>
          <a:noFill/>
        </p:spPr>
        <p:txBody>
          <a:bodyPr wrap="none" rtlCol="0">
            <a:spAutoFit/>
          </a:bodyPr>
          <a:lstStyle/>
          <a:p>
            <a:r>
              <a:rPr lang="en-US" sz="1400" dirty="0" err="1" smtClean="0">
                <a:latin typeface="Comic Sans MS" panose="030F0702030302020204" pitchFamily="66" charset="0"/>
              </a:rPr>
              <a:t>Rsin</a:t>
            </a:r>
            <a:r>
              <a:rPr lang="el-GR" sz="1400" dirty="0" smtClean="0">
                <a:latin typeface="Comic Sans MS" panose="030F0702030302020204" pitchFamily="66" charset="0"/>
              </a:rPr>
              <a:t>θ</a:t>
            </a:r>
            <a:endParaRPr lang="en-GB" sz="1400" dirty="0">
              <a:latin typeface="Comic Sans MS" panose="030F0702030302020204" pitchFamily="66" charset="0"/>
            </a:endParaRPr>
          </a:p>
        </p:txBody>
      </p:sp>
      <p:sp>
        <p:nvSpPr>
          <p:cNvPr id="56" name="TextBox 55"/>
          <p:cNvSpPr txBox="1"/>
          <p:nvPr/>
        </p:nvSpPr>
        <p:spPr>
          <a:xfrm>
            <a:off x="5766390" y="1720703"/>
            <a:ext cx="681597" cy="307777"/>
          </a:xfrm>
          <a:prstGeom prst="rect">
            <a:avLst/>
          </a:prstGeom>
          <a:noFill/>
        </p:spPr>
        <p:txBody>
          <a:bodyPr wrap="none" rtlCol="0">
            <a:spAutoFit/>
          </a:bodyPr>
          <a:lstStyle/>
          <a:p>
            <a:r>
              <a:rPr lang="en-US" sz="1400" dirty="0" err="1" smtClean="0">
                <a:latin typeface="Comic Sans MS" panose="030F0702030302020204" pitchFamily="66" charset="0"/>
              </a:rPr>
              <a:t>Rcos</a:t>
            </a:r>
            <a:r>
              <a:rPr lang="el-GR" sz="1400" dirty="0" smtClean="0">
                <a:latin typeface="Comic Sans MS" panose="030F0702030302020204" pitchFamily="66" charset="0"/>
              </a:rPr>
              <a:t>θ</a:t>
            </a: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9" name="TextBox 48"/>
              <p:cNvSpPr txBox="1"/>
              <p:nvPr/>
            </p:nvSpPr>
            <p:spPr>
              <a:xfrm>
                <a:off x="4267200" y="3962400"/>
                <a:ext cx="95647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90</m:t>
                      </m:r>
                      <m:r>
                        <a:rPr lang="en-US" sz="1400" b="0" i="1" smtClean="0">
                          <a:latin typeface="Cambria Math"/>
                        </a:rPr>
                        <m:t>𝑘𝑚</m:t>
                      </m:r>
                      <m:sSup>
                        <m:sSupPr>
                          <m:ctrlPr>
                            <a:rPr lang="en-US" sz="1400" b="0" i="1" smtClean="0">
                              <a:latin typeface="Cambria Math" panose="02040503050406030204" pitchFamily="18" charset="0"/>
                            </a:rPr>
                          </m:ctrlPr>
                        </m:sSupPr>
                        <m:e>
                          <m:r>
                            <a:rPr lang="en-US" sz="1400" b="0" i="1" smtClean="0">
                              <a:latin typeface="Cambria Math"/>
                            </a:rPr>
                            <m:t>h</m:t>
                          </m:r>
                        </m:e>
                        <m:sup>
                          <m:r>
                            <a:rPr lang="en-US" sz="1400" b="0" i="1" smtClean="0">
                              <a:latin typeface="Cambria Math"/>
                            </a:rPr>
                            <m:t>−1</m:t>
                          </m:r>
                        </m:sup>
                      </m:sSup>
                    </m:oMath>
                  </m:oMathPara>
                </a14:m>
                <a:endParaRPr lang="en-GB" sz="1400" dirty="0"/>
              </a:p>
            </p:txBody>
          </p:sp>
        </mc:Choice>
        <mc:Fallback xmlns="">
          <p:sp>
            <p:nvSpPr>
              <p:cNvPr id="49" name="TextBox 48"/>
              <p:cNvSpPr txBox="1">
                <a:spLocks noRot="1" noChangeAspect="1" noMove="1" noResize="1" noEditPoints="1" noAdjustHandles="1" noChangeArrowheads="1" noChangeShapeType="1" noTextEdit="1"/>
              </p:cNvSpPr>
              <p:nvPr/>
            </p:nvSpPr>
            <p:spPr>
              <a:xfrm>
                <a:off x="4267200" y="3962400"/>
                <a:ext cx="956479" cy="307777"/>
              </a:xfrm>
              <a:prstGeom prst="rect">
                <a:avLst/>
              </a:prstGeom>
              <a:blipFill rotWithShape="1">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4267200" y="4495800"/>
                <a:ext cx="1192121"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90,000</m:t>
                      </m:r>
                      <m:r>
                        <a:rPr lang="en-US" sz="1400" b="0" i="1" smtClean="0">
                          <a:latin typeface="Cambria Math"/>
                        </a:rPr>
                        <m:t>𝑚</m:t>
                      </m:r>
                      <m:sSup>
                        <m:sSupPr>
                          <m:ctrlPr>
                            <a:rPr lang="en-US" sz="1400" b="0" i="1" smtClean="0">
                              <a:latin typeface="Cambria Math" panose="02040503050406030204" pitchFamily="18" charset="0"/>
                            </a:rPr>
                          </m:ctrlPr>
                        </m:sSupPr>
                        <m:e>
                          <m:r>
                            <a:rPr lang="en-US" sz="1400" b="0" i="1" smtClean="0">
                              <a:latin typeface="Cambria Math"/>
                            </a:rPr>
                            <m:t>h</m:t>
                          </m:r>
                        </m:e>
                        <m:sup>
                          <m:r>
                            <a:rPr lang="en-US" sz="1400" b="0" i="1" smtClean="0">
                              <a:latin typeface="Cambria Math"/>
                            </a:rPr>
                            <m:t>−1</m:t>
                          </m:r>
                        </m:sup>
                      </m:sSup>
                    </m:oMath>
                  </m:oMathPara>
                </a14:m>
                <a:endParaRPr lang="en-GB" sz="1400" dirty="0"/>
              </a:p>
            </p:txBody>
          </p:sp>
        </mc:Choice>
        <mc:Fallback xmlns="">
          <p:sp>
            <p:nvSpPr>
              <p:cNvPr id="58" name="TextBox 57"/>
              <p:cNvSpPr txBox="1">
                <a:spLocks noRot="1" noChangeAspect="1" noMove="1" noResize="1" noEditPoints="1" noAdjustHandles="1" noChangeArrowheads="1" noChangeShapeType="1" noTextEdit="1"/>
              </p:cNvSpPr>
              <p:nvPr/>
            </p:nvSpPr>
            <p:spPr>
              <a:xfrm>
                <a:off x="4267200" y="4495800"/>
                <a:ext cx="1192121" cy="307777"/>
              </a:xfrm>
              <a:prstGeom prst="rect">
                <a:avLst/>
              </a:prstGeom>
              <a:blipFill rotWithShape="1">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4267200" y="5029200"/>
                <a:ext cx="84645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25</m:t>
                      </m:r>
                      <m:r>
                        <a:rPr lang="en-US" sz="1400" b="0" i="1" smtClean="0">
                          <a:latin typeface="Cambria Math"/>
                        </a:rPr>
                        <m:t>𝑚</m:t>
                      </m:r>
                      <m:sSup>
                        <m:sSupPr>
                          <m:ctrlPr>
                            <a:rPr lang="en-US" sz="1400" b="0" i="1" smtClean="0">
                              <a:latin typeface="Cambria Math" panose="02040503050406030204" pitchFamily="18" charset="0"/>
                            </a:rPr>
                          </m:ctrlPr>
                        </m:sSupPr>
                        <m:e>
                          <m:r>
                            <a:rPr lang="en-US" sz="1400" b="0" i="1" smtClean="0">
                              <a:latin typeface="Cambria Math"/>
                            </a:rPr>
                            <m:t>𝑠</m:t>
                          </m:r>
                        </m:e>
                        <m:sup>
                          <m:r>
                            <a:rPr lang="en-US" sz="1400" b="0" i="1" smtClean="0">
                              <a:latin typeface="Cambria Math"/>
                            </a:rPr>
                            <m:t>−1</m:t>
                          </m:r>
                        </m:sup>
                      </m:sSup>
                    </m:oMath>
                  </m:oMathPara>
                </a14:m>
                <a:endParaRPr lang="en-GB" sz="1400" dirty="0"/>
              </a:p>
            </p:txBody>
          </p:sp>
        </mc:Choice>
        <mc:Fallback xmlns="">
          <p:sp>
            <p:nvSpPr>
              <p:cNvPr id="59" name="TextBox 58"/>
              <p:cNvSpPr txBox="1">
                <a:spLocks noRot="1" noChangeAspect="1" noMove="1" noResize="1" noEditPoints="1" noAdjustHandles="1" noChangeArrowheads="1" noChangeShapeType="1" noTextEdit="1"/>
              </p:cNvSpPr>
              <p:nvPr/>
            </p:nvSpPr>
            <p:spPr>
              <a:xfrm>
                <a:off x="4267200" y="5029200"/>
                <a:ext cx="846450" cy="307777"/>
              </a:xfrm>
              <a:prstGeom prst="rect">
                <a:avLst/>
              </a:prstGeom>
              <a:blipFill rotWithShape="1">
                <a:blip r:embed="rId11"/>
                <a:stretch>
                  <a:fillRect/>
                </a:stretch>
              </a:blipFill>
            </p:spPr>
            <p:txBody>
              <a:bodyPr/>
              <a:lstStyle/>
              <a:p>
                <a:r>
                  <a:rPr lang="en-GB">
                    <a:noFill/>
                  </a:rPr>
                  <a:t> </a:t>
                </a:r>
              </a:p>
            </p:txBody>
          </p:sp>
        </mc:Fallback>
      </mc:AlternateContent>
      <p:sp>
        <p:nvSpPr>
          <p:cNvPr id="65" name="Arc 64"/>
          <p:cNvSpPr/>
          <p:nvPr/>
        </p:nvSpPr>
        <p:spPr>
          <a:xfrm>
            <a:off x="5181601" y="4114801"/>
            <a:ext cx="457200" cy="533400"/>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6" name="TextBox 65"/>
          <p:cNvSpPr txBox="1"/>
          <p:nvPr/>
        </p:nvSpPr>
        <p:spPr>
          <a:xfrm>
            <a:off x="5562600" y="4267200"/>
            <a:ext cx="1458431"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Multiply by 1000</a:t>
            </a:r>
            <a:endParaRPr lang="en-GB" sz="1200" baseline="30000" dirty="0">
              <a:solidFill>
                <a:srgbClr val="FF0000"/>
              </a:solidFill>
              <a:latin typeface="Comic Sans MS" panose="030F0702030302020204" pitchFamily="66" charset="0"/>
            </a:endParaRPr>
          </a:p>
        </p:txBody>
      </p:sp>
      <p:sp>
        <p:nvSpPr>
          <p:cNvPr id="67" name="Arc 66"/>
          <p:cNvSpPr/>
          <p:nvPr/>
        </p:nvSpPr>
        <p:spPr>
          <a:xfrm>
            <a:off x="5181600" y="4648200"/>
            <a:ext cx="457200" cy="533400"/>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8" name="TextBox 67"/>
          <p:cNvSpPr txBox="1"/>
          <p:nvPr/>
        </p:nvSpPr>
        <p:spPr>
          <a:xfrm>
            <a:off x="5562600" y="4800600"/>
            <a:ext cx="1458431"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Divide by 3600</a:t>
            </a:r>
            <a:endParaRPr lang="en-GB" sz="1200" baseline="300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9" name="TextBox 68"/>
              <p:cNvSpPr txBox="1"/>
              <p:nvPr/>
            </p:nvSpPr>
            <p:spPr>
              <a:xfrm>
                <a:off x="7772400" y="1295400"/>
                <a:ext cx="1183914"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a:rPr>
                        <m:t>𝑣</m:t>
                      </m:r>
                      <m:r>
                        <a:rPr lang="en-US" sz="1400" b="0" i="1" smtClean="0">
                          <a:solidFill>
                            <a:srgbClr val="FF0000"/>
                          </a:solidFill>
                          <a:latin typeface="Cambria Math"/>
                        </a:rPr>
                        <m:t>=25</m:t>
                      </m:r>
                      <m:r>
                        <a:rPr lang="en-US" sz="1400" b="0" i="1" smtClean="0">
                          <a:solidFill>
                            <a:srgbClr val="FF0000"/>
                          </a:solidFill>
                          <a:latin typeface="Cambria Math"/>
                        </a:rPr>
                        <m:t>𝑚</m:t>
                      </m:r>
                      <m:sSup>
                        <m:sSupPr>
                          <m:ctrlPr>
                            <a:rPr lang="en-US" sz="1400" b="0" i="1" smtClean="0">
                              <a:solidFill>
                                <a:srgbClr val="FF0000"/>
                              </a:solidFill>
                              <a:latin typeface="Cambria Math" panose="02040503050406030204" pitchFamily="18" charset="0"/>
                            </a:rPr>
                          </m:ctrlPr>
                        </m:sSupPr>
                        <m:e>
                          <m:r>
                            <a:rPr lang="en-US" sz="1400" b="0" i="1" smtClean="0">
                              <a:solidFill>
                                <a:srgbClr val="FF0000"/>
                              </a:solidFill>
                              <a:latin typeface="Cambria Math"/>
                            </a:rPr>
                            <m:t>𝑠</m:t>
                          </m:r>
                        </m:e>
                        <m:sup>
                          <m:r>
                            <a:rPr lang="en-US" sz="1400" b="0" i="1" smtClean="0">
                              <a:solidFill>
                                <a:srgbClr val="FF0000"/>
                              </a:solidFill>
                              <a:latin typeface="Cambria Math"/>
                            </a:rPr>
                            <m:t>−1</m:t>
                          </m:r>
                        </m:sup>
                      </m:sSup>
                    </m:oMath>
                  </m:oMathPara>
                </a14:m>
                <a:endParaRPr lang="en-GB" sz="1400" dirty="0">
                  <a:solidFill>
                    <a:srgbClr val="FF0000"/>
                  </a:solidFill>
                </a:endParaRPr>
              </a:p>
            </p:txBody>
          </p:sp>
        </mc:Choice>
        <mc:Fallback xmlns="">
          <p:sp>
            <p:nvSpPr>
              <p:cNvPr id="69" name="TextBox 68"/>
              <p:cNvSpPr txBox="1">
                <a:spLocks noRot="1" noChangeAspect="1" noMove="1" noResize="1" noEditPoints="1" noAdjustHandles="1" noChangeArrowheads="1" noChangeShapeType="1" noTextEdit="1"/>
              </p:cNvSpPr>
              <p:nvPr/>
            </p:nvSpPr>
            <p:spPr>
              <a:xfrm>
                <a:off x="7772400" y="1295400"/>
                <a:ext cx="1183914" cy="307777"/>
              </a:xfrm>
              <a:prstGeom prst="rect">
                <a:avLst/>
              </a:prstGeom>
              <a:blipFill rotWithShape="1">
                <a:blip r:embed="rId12"/>
                <a:stretch>
                  <a:fillRect/>
                </a:stretch>
              </a:blipFill>
            </p:spPr>
            <p:txBody>
              <a:bodyPr/>
              <a:lstStyle/>
              <a:p>
                <a:r>
                  <a:rPr lang="en-GB">
                    <a:noFill/>
                  </a:rPr>
                  <a:t> </a:t>
                </a:r>
              </a:p>
            </p:txBody>
          </p:sp>
        </mc:Fallback>
      </mc:AlternateContent>
      <p:pic>
        <p:nvPicPr>
          <p:cNvPr id="39" name="Picture 2" descr="http://astarmathsandphysics.com/gcse-physics-notes/gcse-physics-notes-motion-in-a-circle-html-m3278a5aa.gi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4181" y="124029"/>
            <a:ext cx="1937270" cy="1039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833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linds(horizontal)">
                                      <p:cBhvr>
                                        <p:cTn id="15" dur="500"/>
                                        <p:tgtEl>
                                          <p:spTgt spid="2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blinds(horizontal)">
                                      <p:cBhvr>
                                        <p:cTn id="18" dur="500"/>
                                        <p:tgtEl>
                                          <p:spTgt spid="37"/>
                                        </p:tgtEl>
                                      </p:cBhvr>
                                    </p:animEffect>
                                  </p:childTnLst>
                                </p:cTn>
                              </p:par>
                              <p:par>
                                <p:cTn id="19" presetID="3" presetClass="entr" presetSubtype="5"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linds(vertic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linds(horizontal)">
                                      <p:cBhvr>
                                        <p:cTn id="26" dur="500"/>
                                        <p:tgtEl>
                                          <p:spTgt spid="20"/>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blinds(horizontal)">
                                      <p:cBhvr>
                                        <p:cTn id="29" dur="500"/>
                                        <p:tgtEl>
                                          <p:spTgt spid="41"/>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blinds(horizontal)">
                                      <p:cBhvr>
                                        <p:cTn id="34" dur="500"/>
                                        <p:tgtEl>
                                          <p:spTgt spid="23"/>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blinds(horizontal)">
                                      <p:cBhvr>
                                        <p:cTn id="37" dur="500"/>
                                        <p:tgtEl>
                                          <p:spTgt spid="4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linds(horizontal)">
                                      <p:cBhvr>
                                        <p:cTn id="42" dur="500"/>
                                        <p:tgtEl>
                                          <p:spTgt spid="21"/>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blinds(horizontal)">
                                      <p:cBhvr>
                                        <p:cTn id="45" dur="5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blinds(horizontal)">
                                      <p:cBhvr>
                                        <p:cTn id="50" dur="500"/>
                                        <p:tgtEl>
                                          <p:spTgt spid="36"/>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blinds(horizontal)">
                                      <p:cBhvr>
                                        <p:cTn id="53" dur="500"/>
                                        <p:tgtEl>
                                          <p:spTgt spid="38"/>
                                        </p:tgtEl>
                                      </p:cBhvr>
                                    </p:animEffect>
                                  </p:childTnLst>
                                </p:cTn>
                              </p:par>
                              <p:par>
                                <p:cTn id="54" presetID="3" presetClass="entr" presetSubtype="10" fill="hold" nodeType="with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blinds(horizontal)">
                                      <p:cBhvr>
                                        <p:cTn id="56" dur="500"/>
                                        <p:tgtEl>
                                          <p:spTgt spid="32"/>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nodeType="click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blinds(horizontal)">
                                      <p:cBhvr>
                                        <p:cTn id="61" dur="500"/>
                                        <p:tgtEl>
                                          <p:spTgt spid="48"/>
                                        </p:tgtEl>
                                      </p:cBhvr>
                                    </p:animEffect>
                                  </p:childTnLst>
                                </p:cTn>
                              </p:par>
                              <p:par>
                                <p:cTn id="62" presetID="3" presetClass="entr" presetSubtype="5" fill="hold" nodeType="with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blinds(vertical)">
                                      <p:cBhvr>
                                        <p:cTn id="64" dur="500"/>
                                        <p:tgtEl>
                                          <p:spTgt spid="53"/>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55"/>
                                        </p:tgtEl>
                                        <p:attrNameLst>
                                          <p:attrName>style.visibility</p:attrName>
                                        </p:attrNameLst>
                                      </p:cBhvr>
                                      <p:to>
                                        <p:strVal val="visible"/>
                                      </p:to>
                                    </p:set>
                                    <p:animEffect transition="in" filter="blinds(horizontal)">
                                      <p:cBhvr>
                                        <p:cTn id="67" dur="500"/>
                                        <p:tgtEl>
                                          <p:spTgt spid="55"/>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blinds(horizontal)">
                                      <p:cBhvr>
                                        <p:cTn id="70" dur="500"/>
                                        <p:tgtEl>
                                          <p:spTgt spid="56"/>
                                        </p:tgtEl>
                                      </p:cBhvr>
                                    </p:animEffect>
                                  </p:childTnLst>
                                </p:cTn>
                              </p:par>
                              <p:par>
                                <p:cTn id="71" presetID="3" presetClass="exit" presetSubtype="10" fill="hold" nodeType="withEffect">
                                  <p:stCondLst>
                                    <p:cond delay="0"/>
                                  </p:stCondLst>
                                  <p:childTnLst>
                                    <p:animEffect transition="out" filter="blinds(horizontal)">
                                      <p:cBhvr>
                                        <p:cTn id="72" dur="500"/>
                                        <p:tgtEl>
                                          <p:spTgt spid="32"/>
                                        </p:tgtEl>
                                      </p:cBhvr>
                                    </p:animEffect>
                                    <p:set>
                                      <p:cBhvr>
                                        <p:cTn id="73" dur="1" fill="hold">
                                          <p:stCondLst>
                                            <p:cond delay="499"/>
                                          </p:stCondLst>
                                        </p:cTn>
                                        <p:tgtEl>
                                          <p:spTgt spid="32"/>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nodeType="clickEffect">
                                  <p:stCondLst>
                                    <p:cond delay="0"/>
                                  </p:stCondLst>
                                  <p:childTnLst>
                                    <p:set>
                                      <p:cBhvr>
                                        <p:cTn id="77" dur="1" fill="hold">
                                          <p:stCondLst>
                                            <p:cond delay="0"/>
                                          </p:stCondLst>
                                        </p:cTn>
                                        <p:tgtEl>
                                          <p:spTgt spid="6">
                                            <p:txEl>
                                              <p:pRg st="4" end="4"/>
                                            </p:txEl>
                                          </p:spTgt>
                                        </p:tgtEl>
                                        <p:attrNameLst>
                                          <p:attrName>style.visibility</p:attrName>
                                        </p:attrNameLst>
                                      </p:cBhvr>
                                      <p:to>
                                        <p:strVal val="visible"/>
                                      </p:to>
                                    </p:set>
                                    <p:animEffect transition="in" filter="blinds(horizontal)">
                                      <p:cBhvr>
                                        <p:cTn id="78" dur="500"/>
                                        <p:tgtEl>
                                          <p:spTgt spid="6">
                                            <p:txEl>
                                              <p:pRg st="4" end="4"/>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49"/>
                                        </p:tgtEl>
                                        <p:attrNameLst>
                                          <p:attrName>style.visibility</p:attrName>
                                        </p:attrNameLst>
                                      </p:cBhvr>
                                      <p:to>
                                        <p:strVal val="visible"/>
                                      </p:to>
                                    </p:set>
                                    <p:animEffect transition="in" filter="blinds(horizontal)">
                                      <p:cBhvr>
                                        <p:cTn id="83" dur="500"/>
                                        <p:tgtEl>
                                          <p:spTgt spid="49"/>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65"/>
                                        </p:tgtEl>
                                        <p:attrNameLst>
                                          <p:attrName>style.visibility</p:attrName>
                                        </p:attrNameLst>
                                      </p:cBhvr>
                                      <p:to>
                                        <p:strVal val="visible"/>
                                      </p:to>
                                    </p:set>
                                    <p:animEffect transition="in" filter="blinds(horizontal)">
                                      <p:cBhvr>
                                        <p:cTn id="88" dur="500"/>
                                        <p:tgtEl>
                                          <p:spTgt spid="65"/>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66"/>
                                        </p:tgtEl>
                                        <p:attrNameLst>
                                          <p:attrName>style.visibility</p:attrName>
                                        </p:attrNameLst>
                                      </p:cBhvr>
                                      <p:to>
                                        <p:strVal val="visible"/>
                                      </p:to>
                                    </p:set>
                                    <p:animEffect transition="in" filter="blinds(horizontal)">
                                      <p:cBhvr>
                                        <p:cTn id="93" dur="500"/>
                                        <p:tgtEl>
                                          <p:spTgt spid="66"/>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grpId="0" nodeType="clickEffect">
                                  <p:stCondLst>
                                    <p:cond delay="0"/>
                                  </p:stCondLst>
                                  <p:childTnLst>
                                    <p:set>
                                      <p:cBhvr>
                                        <p:cTn id="97" dur="1" fill="hold">
                                          <p:stCondLst>
                                            <p:cond delay="0"/>
                                          </p:stCondLst>
                                        </p:cTn>
                                        <p:tgtEl>
                                          <p:spTgt spid="58"/>
                                        </p:tgtEl>
                                        <p:attrNameLst>
                                          <p:attrName>style.visibility</p:attrName>
                                        </p:attrNameLst>
                                      </p:cBhvr>
                                      <p:to>
                                        <p:strVal val="visible"/>
                                      </p:to>
                                    </p:set>
                                    <p:animEffect transition="in" filter="blinds(horizontal)">
                                      <p:cBhvr>
                                        <p:cTn id="98" dur="500"/>
                                        <p:tgtEl>
                                          <p:spTgt spid="58"/>
                                        </p:tgtEl>
                                      </p:cBhvr>
                                    </p:animEffect>
                                  </p:childTnLst>
                                </p:cTn>
                              </p:par>
                            </p:childTnLst>
                          </p:cTn>
                        </p:par>
                      </p:childTnLst>
                    </p:cTn>
                  </p:par>
                  <p:par>
                    <p:cTn id="99" fill="hold">
                      <p:stCondLst>
                        <p:cond delay="indefinite"/>
                      </p:stCondLst>
                      <p:childTnLst>
                        <p:par>
                          <p:cTn id="100" fill="hold">
                            <p:stCondLst>
                              <p:cond delay="0"/>
                            </p:stCondLst>
                            <p:childTnLst>
                              <p:par>
                                <p:cTn id="101" presetID="3" presetClass="entr" presetSubtype="10" fill="hold" grpId="0" nodeType="clickEffect">
                                  <p:stCondLst>
                                    <p:cond delay="0"/>
                                  </p:stCondLst>
                                  <p:childTnLst>
                                    <p:set>
                                      <p:cBhvr>
                                        <p:cTn id="102" dur="1" fill="hold">
                                          <p:stCondLst>
                                            <p:cond delay="0"/>
                                          </p:stCondLst>
                                        </p:cTn>
                                        <p:tgtEl>
                                          <p:spTgt spid="67"/>
                                        </p:tgtEl>
                                        <p:attrNameLst>
                                          <p:attrName>style.visibility</p:attrName>
                                        </p:attrNameLst>
                                      </p:cBhvr>
                                      <p:to>
                                        <p:strVal val="visible"/>
                                      </p:to>
                                    </p:set>
                                    <p:animEffect transition="in" filter="blinds(horizontal)">
                                      <p:cBhvr>
                                        <p:cTn id="103" dur="500"/>
                                        <p:tgtEl>
                                          <p:spTgt spid="67"/>
                                        </p:tgtEl>
                                      </p:cBhvr>
                                    </p:animEffect>
                                  </p:childTnLst>
                                </p:cTn>
                              </p:par>
                            </p:childTnLst>
                          </p:cTn>
                        </p:par>
                      </p:childTnLst>
                    </p:cTn>
                  </p:par>
                  <p:par>
                    <p:cTn id="104" fill="hold">
                      <p:stCondLst>
                        <p:cond delay="indefinite"/>
                      </p:stCondLst>
                      <p:childTnLst>
                        <p:par>
                          <p:cTn id="105" fill="hold">
                            <p:stCondLst>
                              <p:cond delay="0"/>
                            </p:stCondLst>
                            <p:childTnLst>
                              <p:par>
                                <p:cTn id="106" presetID="3" presetClass="entr" presetSubtype="10" fill="hold" grpId="0" nodeType="click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blinds(horizontal)">
                                      <p:cBhvr>
                                        <p:cTn id="108" dur="500"/>
                                        <p:tgtEl>
                                          <p:spTgt spid="68"/>
                                        </p:tgtEl>
                                      </p:cBhvr>
                                    </p:animEffect>
                                  </p:childTnLst>
                                </p:cTn>
                              </p:par>
                            </p:childTnLst>
                          </p:cTn>
                        </p:par>
                      </p:childTnLst>
                    </p:cTn>
                  </p:par>
                  <p:par>
                    <p:cTn id="109" fill="hold">
                      <p:stCondLst>
                        <p:cond delay="indefinite"/>
                      </p:stCondLst>
                      <p:childTnLst>
                        <p:par>
                          <p:cTn id="110" fill="hold">
                            <p:stCondLst>
                              <p:cond delay="0"/>
                            </p:stCondLst>
                            <p:childTnLst>
                              <p:par>
                                <p:cTn id="111" presetID="3" presetClass="entr" presetSubtype="10" fill="hold" grpId="0" nodeType="clickEffect">
                                  <p:stCondLst>
                                    <p:cond delay="0"/>
                                  </p:stCondLst>
                                  <p:childTnLst>
                                    <p:set>
                                      <p:cBhvr>
                                        <p:cTn id="112" dur="1" fill="hold">
                                          <p:stCondLst>
                                            <p:cond delay="0"/>
                                          </p:stCondLst>
                                        </p:cTn>
                                        <p:tgtEl>
                                          <p:spTgt spid="59"/>
                                        </p:tgtEl>
                                        <p:attrNameLst>
                                          <p:attrName>style.visibility</p:attrName>
                                        </p:attrNameLst>
                                      </p:cBhvr>
                                      <p:to>
                                        <p:strVal val="visible"/>
                                      </p:to>
                                    </p:set>
                                    <p:animEffect transition="in" filter="blinds(horizontal)">
                                      <p:cBhvr>
                                        <p:cTn id="113" dur="500"/>
                                        <p:tgtEl>
                                          <p:spTgt spid="59"/>
                                        </p:tgtEl>
                                      </p:cBhvr>
                                    </p:animEffect>
                                  </p:childTnLst>
                                </p:cTn>
                              </p:par>
                            </p:childTnLst>
                          </p:cTn>
                        </p:par>
                      </p:childTnLst>
                    </p:cTn>
                  </p:par>
                  <p:par>
                    <p:cTn id="114" fill="hold">
                      <p:stCondLst>
                        <p:cond delay="indefinite"/>
                      </p:stCondLst>
                      <p:childTnLst>
                        <p:par>
                          <p:cTn id="115" fill="hold">
                            <p:stCondLst>
                              <p:cond delay="0"/>
                            </p:stCondLst>
                            <p:childTnLst>
                              <p:par>
                                <p:cTn id="116" presetID="3" presetClass="entr" presetSubtype="10" fill="hold" grpId="0" nodeType="clickEffect">
                                  <p:stCondLst>
                                    <p:cond delay="0"/>
                                  </p:stCondLst>
                                  <p:childTnLst>
                                    <p:set>
                                      <p:cBhvr>
                                        <p:cTn id="117" dur="1" fill="hold">
                                          <p:stCondLst>
                                            <p:cond delay="0"/>
                                          </p:stCondLst>
                                        </p:cTn>
                                        <p:tgtEl>
                                          <p:spTgt spid="69"/>
                                        </p:tgtEl>
                                        <p:attrNameLst>
                                          <p:attrName>style.visibility</p:attrName>
                                        </p:attrNameLst>
                                      </p:cBhvr>
                                      <p:to>
                                        <p:strVal val="visible"/>
                                      </p:to>
                                    </p:set>
                                    <p:animEffect transition="in" filter="blinds(horizontal)">
                                      <p:cBhvr>
                                        <p:cTn id="118"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animBg="1"/>
      <p:bldP spid="36" grpId="0" animBg="1"/>
      <p:bldP spid="37" grpId="0"/>
      <p:bldP spid="38" grpId="0"/>
      <p:bldP spid="41" grpId="0"/>
      <p:bldP spid="42" grpId="0"/>
      <p:bldP spid="55" grpId="0"/>
      <p:bldP spid="56" grpId="0"/>
      <p:bldP spid="49" grpId="0"/>
      <p:bldP spid="58" grpId="0"/>
      <p:bldP spid="59" grpId="0"/>
      <p:bldP spid="65" grpId="0" animBg="1"/>
      <p:bldP spid="66" grpId="0"/>
      <p:bldP spid="67" grpId="0" animBg="1"/>
      <p:bldP spid="68" grpId="0"/>
      <p:bldP spid="6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Connector 47"/>
          <p:cNvCxnSpPr/>
          <p:nvPr/>
        </p:nvCxnSpPr>
        <p:spPr>
          <a:xfrm flipV="1">
            <a:off x="6418522" y="1373372"/>
            <a:ext cx="0" cy="914400"/>
          </a:xfrm>
          <a:prstGeom prst="line">
            <a:avLst/>
          </a:prstGeom>
          <a:ln w="254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GB" dirty="0" smtClean="0">
                <a:latin typeface="Comic Sans MS" pitchFamily="66" charset="0"/>
              </a:rPr>
              <a:t>Motion in a Circle</a:t>
            </a:r>
            <a:endParaRPr lang="en-GB" dirty="0">
              <a:latin typeface="Comic Sans MS" pitchFamily="66" charset="0"/>
            </a:endParaRPr>
          </a:p>
        </p:txBody>
      </p:sp>
      <p:sp>
        <p:nvSpPr>
          <p:cNvPr id="4" name="TextBox 3"/>
          <p:cNvSpPr txBox="1"/>
          <p:nvPr/>
        </p:nvSpPr>
        <p:spPr>
          <a:xfrm>
            <a:off x="8680632" y="6488668"/>
            <a:ext cx="471604" cy="369332"/>
          </a:xfrm>
          <a:prstGeom prst="rect">
            <a:avLst/>
          </a:prstGeom>
          <a:noFill/>
        </p:spPr>
        <p:txBody>
          <a:bodyPr wrap="none" rtlCol="0">
            <a:spAutoFit/>
          </a:bodyPr>
          <a:lstStyle/>
          <a:p>
            <a:r>
              <a:rPr lang="en-US" dirty="0" smtClean="0">
                <a:latin typeface="Comic Sans MS" panose="030F0702030302020204" pitchFamily="66" charset="0"/>
              </a:rPr>
              <a:t>4C</a:t>
            </a:r>
            <a:endParaRPr lang="en-US" dirty="0">
              <a:latin typeface="Comic Sans MS" panose="030F0702030302020204" pitchFamily="66" charset="0"/>
            </a:endParaRPr>
          </a:p>
        </p:txBody>
      </p:sp>
      <p:sp>
        <p:nvSpPr>
          <p:cNvPr id="6" name="Content Placeholder 2"/>
          <p:cNvSpPr>
            <a:spLocks noGrp="1"/>
          </p:cNvSpPr>
          <p:nvPr>
            <p:ph idx="1"/>
          </p:nvPr>
        </p:nvSpPr>
        <p:spPr>
          <a:xfrm>
            <a:off x="228600" y="1600200"/>
            <a:ext cx="3429000" cy="4525963"/>
          </a:xfrm>
        </p:spPr>
        <p:txBody>
          <a:bodyPr>
            <a:normAutofit/>
          </a:bodyPr>
          <a:lstStyle/>
          <a:p>
            <a:pPr marL="0" indent="0" algn="ctr">
              <a:buNone/>
            </a:pPr>
            <a:r>
              <a:rPr lang="en-GB" sz="1400" b="1" dirty="0" smtClean="0">
                <a:latin typeface="Comic Sans MS" pitchFamily="66" charset="0"/>
              </a:rPr>
              <a:t>You can solve three-dimensional problems about objects moving in horizontal circles</a:t>
            </a:r>
            <a:endParaRPr lang="en-GB" sz="1400" dirty="0" smtClean="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smtClean="0">
                <a:latin typeface="Comic Sans MS" pitchFamily="66" charset="0"/>
                <a:sym typeface="Wingdings" panose="05000000000000000000" pitchFamily="2" charset="2"/>
              </a:rPr>
              <a:t>A car travels round a bend of radius 500m on a road which is banked at an angle </a:t>
            </a:r>
            <a:r>
              <a:rPr lang="el-GR" sz="1400" dirty="0" smtClean="0">
                <a:latin typeface="Comic Sans MS" pitchFamily="66" charset="0"/>
                <a:sym typeface="Wingdings" panose="05000000000000000000" pitchFamily="2" charset="2"/>
              </a:rPr>
              <a:t>θ</a:t>
            </a:r>
            <a:r>
              <a:rPr lang="en-US" sz="1400" dirty="0" smtClean="0">
                <a:latin typeface="Comic Sans MS" pitchFamily="66" charset="0"/>
                <a:sym typeface="Wingdings" panose="05000000000000000000" pitchFamily="2" charset="2"/>
              </a:rPr>
              <a:t> to the horizontal. The car is assumed to be moving at a constant speed in a horizontal circle. If there is no frictional force acting on the car when it is travelling at 90kmh</a:t>
            </a:r>
            <a:r>
              <a:rPr lang="en-US" sz="1400" baseline="30000" dirty="0" smtClean="0">
                <a:latin typeface="Comic Sans MS" pitchFamily="66" charset="0"/>
                <a:sym typeface="Wingdings" panose="05000000000000000000" pitchFamily="2" charset="2"/>
              </a:rPr>
              <a:t>-1</a:t>
            </a:r>
            <a:r>
              <a:rPr lang="en-US" sz="1400" dirty="0" smtClean="0">
                <a:latin typeface="Comic Sans MS" pitchFamily="66" charset="0"/>
                <a:sym typeface="Wingdings" panose="05000000000000000000" pitchFamily="2" charset="2"/>
              </a:rPr>
              <a:t>, find the value of </a:t>
            </a:r>
            <a:r>
              <a:rPr lang="el-GR" sz="1400" dirty="0" smtClean="0">
                <a:latin typeface="Comic Sans MS" pitchFamily="66" charset="0"/>
                <a:sym typeface="Wingdings" panose="05000000000000000000" pitchFamily="2" charset="2"/>
              </a:rPr>
              <a:t>θ</a:t>
            </a:r>
            <a:r>
              <a:rPr lang="en-US" sz="1400" dirty="0" smtClean="0">
                <a:latin typeface="Comic Sans MS" pitchFamily="66" charset="0"/>
                <a:sym typeface="Wingdings" panose="05000000000000000000" pitchFamily="2" charset="2"/>
              </a:rPr>
              <a:t>.</a:t>
            </a:r>
          </a:p>
          <a:p>
            <a:pPr marL="0" indent="0" algn="ctr">
              <a:buNone/>
            </a:pPr>
            <a:endParaRPr lang="en-US" sz="1400" dirty="0">
              <a:latin typeface="Comic Sans MS" pitchFamily="66" charset="0"/>
              <a:sym typeface="Wingdings" panose="05000000000000000000" pitchFamily="2" charset="2"/>
            </a:endParaRPr>
          </a:p>
          <a:p>
            <a:pPr algn="ctr">
              <a:buFont typeface="Wingdings"/>
              <a:buChar char="à"/>
            </a:pPr>
            <a:r>
              <a:rPr lang="en-US" sz="1400" dirty="0" smtClean="0">
                <a:latin typeface="Comic Sans MS" pitchFamily="66" charset="0"/>
                <a:sym typeface="Wingdings" panose="05000000000000000000" pitchFamily="2" charset="2"/>
              </a:rPr>
              <a:t>Now you need to resolve horizontally and vertically to create simultaneous equations…</a:t>
            </a:r>
          </a:p>
          <a:p>
            <a:pPr marL="0" indent="0" algn="ctr">
              <a:buNone/>
            </a:pPr>
            <a:endParaRPr lang="en-US" sz="1400" dirty="0" smtClean="0">
              <a:latin typeface="Comic Sans MS" pitchFamily="66" charset="0"/>
              <a:sym typeface="Wingdings" panose="05000000000000000000" pitchFamily="2" charset="2"/>
            </a:endParaRPr>
          </a:p>
          <a:p>
            <a:pPr marL="0" indent="0" algn="ctr">
              <a:buNone/>
            </a:pPr>
            <a:endParaRPr lang="en-GB" sz="1400" dirty="0" smtClean="0">
              <a:latin typeface="Comic Sans MS" pitchFamily="66" charset="0"/>
            </a:endParaRPr>
          </a:p>
        </p:txBody>
      </p:sp>
      <mc:AlternateContent xmlns:mc="http://schemas.openxmlformats.org/markup-compatibility/2006" xmlns:a14="http://schemas.microsoft.com/office/drawing/2010/main">
        <mc:Choice Requires="a14">
          <p:sp>
            <p:nvSpPr>
              <p:cNvPr id="60" name="TextBox 59"/>
              <p:cNvSpPr txBox="1"/>
              <p:nvPr/>
            </p:nvSpPr>
            <p:spPr>
              <a:xfrm>
                <a:off x="5962403" y="0"/>
                <a:ext cx="781817"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𝑣</m:t>
                      </m:r>
                      <m:r>
                        <a:rPr lang="en-US" sz="1400" b="0" i="1" smtClean="0">
                          <a:latin typeface="Cambria Math"/>
                        </a:rPr>
                        <m:t>=</m:t>
                      </m:r>
                      <m:r>
                        <a:rPr lang="en-US" sz="1400" b="0" i="1" smtClean="0">
                          <a:latin typeface="Cambria Math"/>
                        </a:rPr>
                        <m:t>𝑟</m:t>
                      </m:r>
                      <m:r>
                        <m:rPr>
                          <m:sty m:val="p"/>
                        </m:rPr>
                        <a:rPr lang="el-GR" sz="1400" b="0" i="1" smtClean="0">
                          <a:latin typeface="Cambria Math"/>
                        </a:rPr>
                        <m:t>ω</m:t>
                      </m:r>
                    </m:oMath>
                  </m:oMathPara>
                </a14:m>
                <a:endParaRPr lang="en-GB" sz="1400" dirty="0"/>
              </a:p>
            </p:txBody>
          </p:sp>
        </mc:Choice>
        <mc:Fallback xmlns="">
          <p:sp>
            <p:nvSpPr>
              <p:cNvPr id="60" name="TextBox 59"/>
              <p:cNvSpPr txBox="1">
                <a:spLocks noRot="1" noChangeAspect="1" noMove="1" noResize="1" noEditPoints="1" noAdjustHandles="1" noChangeArrowheads="1" noChangeShapeType="1" noTextEdit="1"/>
              </p:cNvSpPr>
              <p:nvPr/>
            </p:nvSpPr>
            <p:spPr>
              <a:xfrm>
                <a:off x="5962403" y="0"/>
                <a:ext cx="781817" cy="307777"/>
              </a:xfrm>
              <a:prstGeom prst="rect">
                <a:avLst/>
              </a:prstGeom>
              <a:blipFill rotWithShape="1">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4878780" y="0"/>
                <a:ext cx="1087670" cy="44300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1200" i="1" smtClean="0">
                          <a:latin typeface="Cambria Math"/>
                        </a:rPr>
                        <m:t>ω</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𝑟𝑎𝑑𝑖𝑎𝑛𝑠</m:t>
                          </m:r>
                        </m:num>
                        <m:den>
                          <m:r>
                            <a:rPr lang="en-US" sz="1200" b="0" i="1" smtClean="0">
                              <a:latin typeface="Cambria Math"/>
                            </a:rPr>
                            <m:t>𝑠𝑒𝑐𝑜𝑛𝑑𝑠</m:t>
                          </m:r>
                        </m:den>
                      </m:f>
                    </m:oMath>
                  </m:oMathPara>
                </a14:m>
                <a:endParaRPr lang="en-GB" sz="1200" dirty="0"/>
              </a:p>
            </p:txBody>
          </p:sp>
        </mc:Choice>
        <mc:Fallback xmlns="">
          <p:sp>
            <p:nvSpPr>
              <p:cNvPr id="61" name="TextBox 60"/>
              <p:cNvSpPr txBox="1">
                <a:spLocks noRot="1" noChangeAspect="1" noMove="1" noResize="1" noEditPoints="1" noAdjustHandles="1" noChangeArrowheads="1" noChangeShapeType="1" noTextEdit="1"/>
              </p:cNvSpPr>
              <p:nvPr/>
            </p:nvSpPr>
            <p:spPr>
              <a:xfrm>
                <a:off x="4878780" y="0"/>
                <a:ext cx="1087670" cy="443006"/>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6741226" y="0"/>
                <a:ext cx="79451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𝑣</m:t>
                      </m:r>
                      <m:r>
                        <a:rPr lang="en-US" sz="1400" b="0" i="1" smtClean="0">
                          <a:latin typeface="Cambria Math"/>
                          <a:ea typeface="Cambria Math"/>
                        </a:rPr>
                        <m:t>𝜔</m:t>
                      </m:r>
                    </m:oMath>
                  </m:oMathPara>
                </a14:m>
                <a:endParaRPr lang="en-GB" sz="1400" dirty="0"/>
              </a:p>
            </p:txBody>
          </p:sp>
        </mc:Choice>
        <mc:Fallback xmlns="">
          <p:sp>
            <p:nvSpPr>
              <p:cNvPr id="62" name="TextBox 61"/>
              <p:cNvSpPr txBox="1">
                <a:spLocks noRot="1" noChangeAspect="1" noMove="1" noResize="1" noEditPoints="1" noAdjustHandles="1" noChangeArrowheads="1" noChangeShapeType="1" noTextEdit="1"/>
              </p:cNvSpPr>
              <p:nvPr/>
            </p:nvSpPr>
            <p:spPr>
              <a:xfrm>
                <a:off x="6741226" y="0"/>
                <a:ext cx="794513" cy="307777"/>
              </a:xfrm>
              <a:prstGeom prst="rect">
                <a:avLst/>
              </a:prstGeom>
              <a:blipFill rotWithShape="1">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7543800" y="0"/>
                <a:ext cx="86844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𝑟</m:t>
                      </m:r>
                      <m:sSup>
                        <m:sSupPr>
                          <m:ctrlPr>
                            <a:rPr lang="en-US" sz="1400" b="0" i="1" smtClean="0">
                              <a:latin typeface="Cambria Math" panose="02040503050406030204" pitchFamily="18" charset="0"/>
                            </a:rPr>
                          </m:ctrlPr>
                        </m:sSupPr>
                        <m:e>
                          <m:r>
                            <a:rPr lang="en-US" sz="1400" b="0" i="1" smtClean="0">
                              <a:latin typeface="Cambria Math"/>
                              <a:ea typeface="Cambria Math"/>
                            </a:rPr>
                            <m:t>𝜔</m:t>
                          </m:r>
                        </m:e>
                        <m:sup>
                          <m:r>
                            <a:rPr lang="en-US" sz="1400" b="0" i="1" smtClean="0">
                              <a:latin typeface="Cambria Math"/>
                            </a:rPr>
                            <m:t>2</m:t>
                          </m:r>
                        </m:sup>
                      </m:sSup>
                    </m:oMath>
                  </m:oMathPara>
                </a14:m>
                <a:endParaRPr lang="en-GB" sz="1400" dirty="0"/>
              </a:p>
            </p:txBody>
          </p:sp>
        </mc:Choice>
        <mc:Fallback xmlns="">
          <p:sp>
            <p:nvSpPr>
              <p:cNvPr id="63" name="TextBox 62"/>
              <p:cNvSpPr txBox="1">
                <a:spLocks noRot="1" noChangeAspect="1" noMove="1" noResize="1" noEditPoints="1" noAdjustHandles="1" noChangeArrowheads="1" noChangeShapeType="1" noTextEdit="1"/>
              </p:cNvSpPr>
              <p:nvPr/>
            </p:nvSpPr>
            <p:spPr>
              <a:xfrm>
                <a:off x="7543800" y="0"/>
                <a:ext cx="868443" cy="307777"/>
              </a:xfrm>
              <a:prstGeom prst="rect">
                <a:avLst/>
              </a:prstGeom>
              <a:blipFill rotWithShape="1">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a:xfrm>
                <a:off x="8390012" y="0"/>
                <a:ext cx="753988" cy="52315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a:rPr>
                                <m:t>𝑣</m:t>
                              </m:r>
                            </m:e>
                            <m:sup>
                              <m:r>
                                <a:rPr lang="en-US" sz="1400" b="0" i="1" smtClean="0">
                                  <a:latin typeface="Cambria Math"/>
                                </a:rPr>
                                <m:t>2</m:t>
                              </m:r>
                            </m:sup>
                          </m:sSup>
                        </m:num>
                        <m:den>
                          <m:r>
                            <a:rPr lang="en-US" sz="1400" b="0" i="1" smtClean="0">
                              <a:latin typeface="Cambria Math"/>
                            </a:rPr>
                            <m:t>𝑟</m:t>
                          </m:r>
                        </m:den>
                      </m:f>
                    </m:oMath>
                  </m:oMathPara>
                </a14:m>
                <a:endParaRPr lang="en-GB" sz="1400" dirty="0"/>
              </a:p>
            </p:txBody>
          </p:sp>
        </mc:Choice>
        <mc:Fallback xmlns="">
          <p:sp>
            <p:nvSpPr>
              <p:cNvPr id="64" name="TextBox 63"/>
              <p:cNvSpPr txBox="1">
                <a:spLocks noRot="1" noChangeAspect="1" noMove="1" noResize="1" noEditPoints="1" noAdjustHandles="1" noChangeArrowheads="1" noChangeShapeType="1" noTextEdit="1"/>
              </p:cNvSpPr>
              <p:nvPr/>
            </p:nvSpPr>
            <p:spPr>
              <a:xfrm>
                <a:off x="8390012" y="0"/>
                <a:ext cx="753988" cy="523157"/>
              </a:xfrm>
              <a:prstGeom prst="rect">
                <a:avLst/>
              </a:prstGeom>
              <a:blipFill rotWithShape="1">
                <a:blip r:embed="rId7"/>
                <a:stretch>
                  <a:fillRect/>
                </a:stretch>
              </a:blipFill>
              <a:ln w="25400">
                <a:solidFill>
                  <a:schemeClr val="tx1"/>
                </a:solidFill>
              </a:ln>
            </p:spPr>
            <p:txBody>
              <a:bodyPr/>
              <a:lstStyle/>
              <a:p>
                <a:r>
                  <a:rPr lang="en-GB">
                    <a:noFill/>
                  </a:rPr>
                  <a:t> </a:t>
                </a:r>
              </a:p>
            </p:txBody>
          </p:sp>
        </mc:Fallback>
      </mc:AlternateContent>
      <p:cxnSp>
        <p:nvCxnSpPr>
          <p:cNvPr id="7" name="Straight Connector 6"/>
          <p:cNvCxnSpPr/>
          <p:nvPr/>
        </p:nvCxnSpPr>
        <p:spPr>
          <a:xfrm>
            <a:off x="4951226" y="3219893"/>
            <a:ext cx="289560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27426" y="2457893"/>
            <a:ext cx="2819400" cy="76200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422063" y="2798135"/>
            <a:ext cx="0" cy="609600"/>
          </a:xfrm>
          <a:prstGeom prst="line">
            <a:avLst/>
          </a:prstGeom>
          <a:ln w="254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6422063" y="1369828"/>
            <a:ext cx="283536" cy="1123507"/>
          </a:xfrm>
          <a:prstGeom prst="line">
            <a:avLst/>
          </a:prstGeom>
          <a:ln w="254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6955463" y="2493335"/>
            <a:ext cx="533400" cy="0"/>
            <a:chOff x="7772400" y="1981200"/>
            <a:chExt cx="533400" cy="0"/>
          </a:xfrm>
        </p:grpSpPr>
        <p:cxnSp>
          <p:nvCxnSpPr>
            <p:cNvPr id="25" name="Straight Connector 24"/>
            <p:cNvCxnSpPr/>
            <p:nvPr/>
          </p:nvCxnSpPr>
          <p:spPr>
            <a:xfrm>
              <a:off x="7772400" y="1981200"/>
              <a:ext cx="533400" cy="0"/>
            </a:xfrm>
            <a:prstGeom prst="line">
              <a:avLst/>
            </a:prstGeom>
            <a:ln w="254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772400" y="1981200"/>
              <a:ext cx="381000" cy="0"/>
            </a:xfrm>
            <a:prstGeom prst="line">
              <a:avLst/>
            </a:prstGeom>
            <a:ln w="254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grpSp>
      <p:sp>
        <p:nvSpPr>
          <p:cNvPr id="22" name="TextBox 21"/>
          <p:cNvSpPr txBox="1"/>
          <p:nvPr/>
        </p:nvSpPr>
        <p:spPr>
          <a:xfrm>
            <a:off x="7031663" y="2188535"/>
            <a:ext cx="276038" cy="307777"/>
          </a:xfrm>
          <a:prstGeom prst="rect">
            <a:avLst/>
          </a:prstGeom>
          <a:noFill/>
        </p:spPr>
        <p:txBody>
          <a:bodyPr wrap="none" rtlCol="0">
            <a:spAutoFit/>
          </a:bodyPr>
          <a:lstStyle/>
          <a:p>
            <a:r>
              <a:rPr lang="en-US" sz="1400" dirty="0" smtClean="0">
                <a:latin typeface="Comic Sans MS" panose="030F0702030302020204" pitchFamily="66" charset="0"/>
              </a:rPr>
              <a:t>a</a:t>
            </a:r>
            <a:endParaRPr lang="en-GB" sz="1400" dirty="0">
              <a:latin typeface="Comic Sans MS" panose="030F0702030302020204" pitchFamily="66" charset="0"/>
            </a:endParaRPr>
          </a:p>
        </p:txBody>
      </p:sp>
      <p:sp>
        <p:nvSpPr>
          <p:cNvPr id="24" name="Arc 23"/>
          <p:cNvSpPr/>
          <p:nvPr/>
        </p:nvSpPr>
        <p:spPr>
          <a:xfrm>
            <a:off x="7217733" y="2721935"/>
            <a:ext cx="914400" cy="914400"/>
          </a:xfrm>
          <a:prstGeom prst="arc">
            <a:avLst>
              <a:gd name="adj1" fmla="val 10491034"/>
              <a:gd name="adj2" fmla="val 11745071"/>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6" name="Arc 35"/>
          <p:cNvSpPr/>
          <p:nvPr/>
        </p:nvSpPr>
        <p:spPr>
          <a:xfrm>
            <a:off x="5888663" y="2036135"/>
            <a:ext cx="914400" cy="914400"/>
          </a:xfrm>
          <a:prstGeom prst="arc">
            <a:avLst>
              <a:gd name="adj1" fmla="val 16725103"/>
              <a:gd name="adj2" fmla="val 1765098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7" name="TextBox 36"/>
          <p:cNvSpPr txBox="1"/>
          <p:nvPr/>
        </p:nvSpPr>
        <p:spPr>
          <a:xfrm>
            <a:off x="6966095" y="2971801"/>
            <a:ext cx="293670" cy="307777"/>
          </a:xfrm>
          <a:prstGeom prst="rect">
            <a:avLst/>
          </a:prstGeom>
          <a:noFill/>
        </p:spPr>
        <p:txBody>
          <a:bodyPr wrap="none" rtlCol="0">
            <a:spAutoFit/>
          </a:bodyPr>
          <a:lstStyle/>
          <a:p>
            <a:r>
              <a:rPr lang="el-GR" sz="1400" dirty="0" smtClean="0">
                <a:latin typeface="Comic Sans MS" panose="030F0702030302020204" pitchFamily="66" charset="0"/>
              </a:rPr>
              <a:t>θ</a:t>
            </a:r>
            <a:endParaRPr lang="en-GB" sz="1400" dirty="0">
              <a:latin typeface="Comic Sans MS" panose="030F0702030302020204" pitchFamily="66" charset="0"/>
            </a:endParaRPr>
          </a:p>
        </p:txBody>
      </p:sp>
      <p:sp>
        <p:nvSpPr>
          <p:cNvPr id="38" name="TextBox 37"/>
          <p:cNvSpPr txBox="1"/>
          <p:nvPr/>
        </p:nvSpPr>
        <p:spPr>
          <a:xfrm>
            <a:off x="6351181" y="1718931"/>
            <a:ext cx="293670" cy="307777"/>
          </a:xfrm>
          <a:prstGeom prst="rect">
            <a:avLst/>
          </a:prstGeom>
          <a:noFill/>
        </p:spPr>
        <p:txBody>
          <a:bodyPr wrap="none" rtlCol="0">
            <a:spAutoFit/>
          </a:bodyPr>
          <a:lstStyle/>
          <a:p>
            <a:r>
              <a:rPr lang="el-GR" sz="1400" dirty="0" smtClean="0">
                <a:latin typeface="Comic Sans MS" panose="030F0702030302020204" pitchFamily="66" charset="0"/>
              </a:rPr>
              <a:t>θ</a:t>
            </a:r>
            <a:endParaRPr lang="en-GB" sz="1400" dirty="0">
              <a:latin typeface="Comic Sans MS" panose="030F0702030302020204" pitchFamily="66" charset="0"/>
            </a:endParaRPr>
          </a:p>
        </p:txBody>
      </p:sp>
      <p:sp>
        <p:nvSpPr>
          <p:cNvPr id="41" name="TextBox 40"/>
          <p:cNvSpPr txBox="1"/>
          <p:nvPr/>
        </p:nvSpPr>
        <p:spPr>
          <a:xfrm>
            <a:off x="6216500" y="3382926"/>
            <a:ext cx="418704" cy="307777"/>
          </a:xfrm>
          <a:prstGeom prst="rect">
            <a:avLst/>
          </a:prstGeom>
          <a:noFill/>
        </p:spPr>
        <p:txBody>
          <a:bodyPr wrap="none" rtlCol="0">
            <a:spAutoFit/>
          </a:bodyPr>
          <a:lstStyle/>
          <a:p>
            <a:r>
              <a:rPr lang="en-US" sz="1400" dirty="0" smtClean="0">
                <a:latin typeface="Comic Sans MS" panose="030F0702030302020204" pitchFamily="66" charset="0"/>
              </a:rPr>
              <a:t>mg</a:t>
            </a:r>
            <a:endParaRPr lang="en-GB" sz="1400" dirty="0">
              <a:latin typeface="Comic Sans MS" panose="030F0702030302020204" pitchFamily="66" charset="0"/>
            </a:endParaRPr>
          </a:p>
        </p:txBody>
      </p:sp>
      <p:sp>
        <p:nvSpPr>
          <p:cNvPr id="42" name="TextBox 41"/>
          <p:cNvSpPr txBox="1"/>
          <p:nvPr/>
        </p:nvSpPr>
        <p:spPr>
          <a:xfrm>
            <a:off x="6631170" y="1139456"/>
            <a:ext cx="296876" cy="307777"/>
          </a:xfrm>
          <a:prstGeom prst="rect">
            <a:avLst/>
          </a:prstGeom>
          <a:noFill/>
        </p:spPr>
        <p:txBody>
          <a:bodyPr wrap="none" rtlCol="0">
            <a:spAutoFit/>
          </a:bodyPr>
          <a:lstStyle/>
          <a:p>
            <a:r>
              <a:rPr lang="en-US" sz="1400" dirty="0" smtClean="0">
                <a:latin typeface="Comic Sans MS" panose="030F0702030302020204" pitchFamily="66" charset="0"/>
              </a:rPr>
              <a:t>R</a:t>
            </a:r>
            <a:endParaRPr lang="en-GB" sz="1400" dirty="0">
              <a:latin typeface="Comic Sans MS" panose="030F0702030302020204" pitchFamily="66" charset="0"/>
            </a:endParaRPr>
          </a:p>
        </p:txBody>
      </p:sp>
      <p:cxnSp>
        <p:nvCxnSpPr>
          <p:cNvPr id="53" name="Straight Connector 52"/>
          <p:cNvCxnSpPr/>
          <p:nvPr/>
        </p:nvCxnSpPr>
        <p:spPr>
          <a:xfrm>
            <a:off x="6418522" y="1373372"/>
            <a:ext cx="304800" cy="0"/>
          </a:xfrm>
          <a:prstGeom prst="line">
            <a:avLst/>
          </a:prstGeom>
          <a:ln w="254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pic>
        <p:nvPicPr>
          <p:cNvPr id="11" name="Picture 2" descr="C:\Users\mpye\AppData\Local\Microsoft\Windows\Temporary Internet Files\Content.IE5\J1XD9OFR\MC900439792[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934298">
            <a:off x="6075720" y="2184204"/>
            <a:ext cx="719631" cy="719631"/>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p:cNvSpPr txBox="1"/>
          <p:nvPr/>
        </p:nvSpPr>
        <p:spPr>
          <a:xfrm>
            <a:off x="6103087" y="1068573"/>
            <a:ext cx="638316" cy="307777"/>
          </a:xfrm>
          <a:prstGeom prst="rect">
            <a:avLst/>
          </a:prstGeom>
          <a:noFill/>
        </p:spPr>
        <p:txBody>
          <a:bodyPr wrap="none" rtlCol="0">
            <a:spAutoFit/>
          </a:bodyPr>
          <a:lstStyle/>
          <a:p>
            <a:r>
              <a:rPr lang="en-US" sz="1400" dirty="0" err="1" smtClean="0">
                <a:latin typeface="Comic Sans MS" panose="030F0702030302020204" pitchFamily="66" charset="0"/>
              </a:rPr>
              <a:t>Rsin</a:t>
            </a:r>
            <a:r>
              <a:rPr lang="el-GR" sz="1400" dirty="0" smtClean="0">
                <a:latin typeface="Comic Sans MS" panose="030F0702030302020204" pitchFamily="66" charset="0"/>
              </a:rPr>
              <a:t>θ</a:t>
            </a:r>
            <a:endParaRPr lang="en-GB" sz="1400" dirty="0">
              <a:latin typeface="Comic Sans MS" panose="030F0702030302020204" pitchFamily="66" charset="0"/>
            </a:endParaRPr>
          </a:p>
        </p:txBody>
      </p:sp>
      <p:sp>
        <p:nvSpPr>
          <p:cNvPr id="56" name="TextBox 55"/>
          <p:cNvSpPr txBox="1"/>
          <p:nvPr/>
        </p:nvSpPr>
        <p:spPr>
          <a:xfrm>
            <a:off x="5766390" y="1720703"/>
            <a:ext cx="681597" cy="307777"/>
          </a:xfrm>
          <a:prstGeom prst="rect">
            <a:avLst/>
          </a:prstGeom>
          <a:noFill/>
        </p:spPr>
        <p:txBody>
          <a:bodyPr wrap="none" rtlCol="0">
            <a:spAutoFit/>
          </a:bodyPr>
          <a:lstStyle/>
          <a:p>
            <a:r>
              <a:rPr lang="en-US" sz="1400" dirty="0" err="1" smtClean="0">
                <a:latin typeface="Comic Sans MS" panose="030F0702030302020204" pitchFamily="66" charset="0"/>
              </a:rPr>
              <a:t>Rcos</a:t>
            </a:r>
            <a:r>
              <a:rPr lang="el-GR" sz="1400" dirty="0" smtClean="0">
                <a:latin typeface="Comic Sans MS" panose="030F0702030302020204" pitchFamily="66" charset="0"/>
              </a:rPr>
              <a:t>θ</a:t>
            </a: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9" name="TextBox 68"/>
              <p:cNvSpPr txBox="1"/>
              <p:nvPr/>
            </p:nvSpPr>
            <p:spPr>
              <a:xfrm>
                <a:off x="7772400" y="1295400"/>
                <a:ext cx="1183914"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a:rPr>
                        <m:t>𝑣</m:t>
                      </m:r>
                      <m:r>
                        <a:rPr lang="en-US" sz="1400" b="0" i="1" smtClean="0">
                          <a:solidFill>
                            <a:srgbClr val="FF0000"/>
                          </a:solidFill>
                          <a:latin typeface="Cambria Math"/>
                        </a:rPr>
                        <m:t>=25</m:t>
                      </m:r>
                      <m:r>
                        <a:rPr lang="en-US" sz="1400" b="0" i="1" smtClean="0">
                          <a:solidFill>
                            <a:srgbClr val="FF0000"/>
                          </a:solidFill>
                          <a:latin typeface="Cambria Math"/>
                        </a:rPr>
                        <m:t>𝑚</m:t>
                      </m:r>
                      <m:sSup>
                        <m:sSupPr>
                          <m:ctrlPr>
                            <a:rPr lang="en-US" sz="1400" b="0" i="1" smtClean="0">
                              <a:solidFill>
                                <a:srgbClr val="FF0000"/>
                              </a:solidFill>
                              <a:latin typeface="Cambria Math" panose="02040503050406030204" pitchFamily="18" charset="0"/>
                            </a:rPr>
                          </m:ctrlPr>
                        </m:sSupPr>
                        <m:e>
                          <m:r>
                            <a:rPr lang="en-US" sz="1400" b="0" i="1" smtClean="0">
                              <a:solidFill>
                                <a:srgbClr val="FF0000"/>
                              </a:solidFill>
                              <a:latin typeface="Cambria Math"/>
                            </a:rPr>
                            <m:t>𝑠</m:t>
                          </m:r>
                        </m:e>
                        <m:sup>
                          <m:r>
                            <a:rPr lang="en-US" sz="1400" b="0" i="1" smtClean="0">
                              <a:solidFill>
                                <a:srgbClr val="FF0000"/>
                              </a:solidFill>
                              <a:latin typeface="Cambria Math"/>
                            </a:rPr>
                            <m:t>−1</m:t>
                          </m:r>
                        </m:sup>
                      </m:sSup>
                    </m:oMath>
                  </m:oMathPara>
                </a14:m>
                <a:endParaRPr lang="en-GB" sz="1400" dirty="0">
                  <a:solidFill>
                    <a:srgbClr val="FF0000"/>
                  </a:solidFill>
                </a:endParaRPr>
              </a:p>
            </p:txBody>
          </p:sp>
        </mc:Choice>
        <mc:Fallback xmlns="">
          <p:sp>
            <p:nvSpPr>
              <p:cNvPr id="69" name="TextBox 68"/>
              <p:cNvSpPr txBox="1">
                <a:spLocks noRot="1" noChangeAspect="1" noMove="1" noResize="1" noEditPoints="1" noAdjustHandles="1" noChangeArrowheads="1" noChangeShapeType="1" noTextEdit="1"/>
              </p:cNvSpPr>
              <p:nvPr/>
            </p:nvSpPr>
            <p:spPr>
              <a:xfrm>
                <a:off x="7772400" y="1295400"/>
                <a:ext cx="1183914" cy="307777"/>
              </a:xfrm>
              <a:prstGeom prst="rect">
                <a:avLst/>
              </a:prstGeom>
              <a:blipFill rotWithShape="1">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5562600" y="4267200"/>
                <a:ext cx="82958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𝐹</m:t>
                      </m:r>
                      <m:r>
                        <a:rPr lang="en-US" sz="1400" b="0" i="1" smtClean="0">
                          <a:latin typeface="Cambria Math"/>
                        </a:rPr>
                        <m:t>=</m:t>
                      </m:r>
                      <m:r>
                        <a:rPr lang="en-US" sz="1400" b="0" i="1" smtClean="0">
                          <a:latin typeface="Cambria Math"/>
                        </a:rPr>
                        <m:t>𝑚𝑎</m:t>
                      </m:r>
                    </m:oMath>
                  </m:oMathPara>
                </a14:m>
                <a:endParaRPr lang="en-GB" sz="1400" dirty="0"/>
              </a:p>
            </p:txBody>
          </p:sp>
        </mc:Choice>
        <mc:Fallback xmlns="">
          <p:sp>
            <p:nvSpPr>
              <p:cNvPr id="39" name="TextBox 38"/>
              <p:cNvSpPr txBox="1">
                <a:spLocks noRot="1" noChangeAspect="1" noMove="1" noResize="1" noEditPoints="1" noAdjustHandles="1" noChangeArrowheads="1" noChangeShapeType="1" noTextEdit="1"/>
              </p:cNvSpPr>
              <p:nvPr/>
            </p:nvSpPr>
            <p:spPr>
              <a:xfrm>
                <a:off x="5562600" y="4267200"/>
                <a:ext cx="829586" cy="307777"/>
              </a:xfrm>
              <a:prstGeom prst="rect">
                <a:avLst/>
              </a:prstGeom>
              <a:blipFill rotWithShape="1">
                <a:blip r:embed="rId10"/>
                <a:stretch>
                  <a:fillRect/>
                </a:stretch>
              </a:blipFill>
            </p:spPr>
            <p:txBody>
              <a:bodyPr/>
              <a:lstStyle/>
              <a:p>
                <a:r>
                  <a:rPr lang="en-GB">
                    <a:noFill/>
                  </a:rPr>
                  <a:t> </a:t>
                </a:r>
              </a:p>
            </p:txBody>
          </p:sp>
        </mc:Fallback>
      </mc:AlternateContent>
      <p:sp>
        <p:nvSpPr>
          <p:cNvPr id="40" name="TextBox 39"/>
          <p:cNvSpPr txBox="1"/>
          <p:nvPr/>
        </p:nvSpPr>
        <p:spPr>
          <a:xfrm>
            <a:off x="3886200" y="3810000"/>
            <a:ext cx="1818126" cy="307777"/>
          </a:xfrm>
          <a:prstGeom prst="rect">
            <a:avLst/>
          </a:prstGeom>
          <a:noFill/>
        </p:spPr>
        <p:txBody>
          <a:bodyPr wrap="none" rtlCol="0">
            <a:spAutoFit/>
          </a:bodyPr>
          <a:lstStyle/>
          <a:p>
            <a:r>
              <a:rPr lang="en-US" sz="1400" u="sng" dirty="0" smtClean="0">
                <a:latin typeface="Comic Sans MS" panose="030F0702030302020204" pitchFamily="66" charset="0"/>
              </a:rPr>
              <a:t>Resolving Vertically</a:t>
            </a:r>
            <a:endParaRPr lang="en-GB" sz="1400" u="sng"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3" name="TextBox 42"/>
              <p:cNvSpPr txBox="1"/>
              <p:nvPr/>
            </p:nvSpPr>
            <p:spPr>
              <a:xfrm>
                <a:off x="4724400" y="4800600"/>
                <a:ext cx="15240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𝑅𝑐𝑜𝑠</m:t>
                      </m:r>
                      <m:r>
                        <a:rPr lang="en-US" sz="1400" b="0" i="1" smtClean="0">
                          <a:latin typeface="Cambria Math"/>
                          <a:ea typeface="Cambria Math"/>
                        </a:rPr>
                        <m:t>𝜃</m:t>
                      </m:r>
                      <m:r>
                        <a:rPr lang="en-US" sz="1400" b="0" i="1" smtClean="0">
                          <a:latin typeface="Cambria Math"/>
                          <a:ea typeface="Cambria Math"/>
                        </a:rPr>
                        <m:t>−</m:t>
                      </m:r>
                      <m:r>
                        <a:rPr lang="en-US" sz="1400" b="0" i="1" smtClean="0">
                          <a:latin typeface="Cambria Math"/>
                          <a:ea typeface="Cambria Math"/>
                        </a:rPr>
                        <m:t>𝑚𝑔</m:t>
                      </m:r>
                      <m:r>
                        <a:rPr lang="en-US" sz="1400" b="0" i="1" smtClean="0">
                          <a:latin typeface="Cambria Math"/>
                        </a:rPr>
                        <m:t>=0</m:t>
                      </m:r>
                    </m:oMath>
                  </m:oMathPara>
                </a14:m>
                <a:endParaRPr lang="en-GB" sz="1400" dirty="0"/>
              </a:p>
            </p:txBody>
          </p:sp>
        </mc:Choice>
        <mc:Fallback xmlns="">
          <p:sp>
            <p:nvSpPr>
              <p:cNvPr id="43" name="TextBox 42"/>
              <p:cNvSpPr txBox="1">
                <a:spLocks noRot="1" noChangeAspect="1" noMove="1" noResize="1" noEditPoints="1" noAdjustHandles="1" noChangeArrowheads="1" noChangeShapeType="1" noTextEdit="1"/>
              </p:cNvSpPr>
              <p:nvPr/>
            </p:nvSpPr>
            <p:spPr>
              <a:xfrm>
                <a:off x="4724400" y="4800600"/>
                <a:ext cx="1524000" cy="307777"/>
              </a:xfrm>
              <a:prstGeom prst="rect">
                <a:avLst/>
              </a:prstGeom>
              <a:blipFill rotWithShape="1">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3810000" y="1371600"/>
                <a:ext cx="12192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a:rPr>
                        <m:t>𝑅𝑐𝑜𝑠</m:t>
                      </m:r>
                      <m:r>
                        <a:rPr lang="en-US" sz="1400" b="0" i="1" smtClean="0">
                          <a:solidFill>
                            <a:srgbClr val="FF0000"/>
                          </a:solidFill>
                          <a:latin typeface="Cambria Math"/>
                          <a:ea typeface="Cambria Math"/>
                        </a:rPr>
                        <m:t>𝜃</m:t>
                      </m:r>
                      <m:r>
                        <a:rPr lang="en-US" sz="1400" b="0" i="1" smtClean="0">
                          <a:solidFill>
                            <a:srgbClr val="FF0000"/>
                          </a:solidFill>
                          <a:latin typeface="Cambria Math"/>
                        </a:rPr>
                        <m:t>=</m:t>
                      </m:r>
                      <m:r>
                        <a:rPr lang="en-US" sz="1400" b="0" i="1" smtClean="0">
                          <a:solidFill>
                            <a:srgbClr val="FF0000"/>
                          </a:solidFill>
                          <a:latin typeface="Cambria Math"/>
                        </a:rPr>
                        <m:t>𝑚𝑔</m:t>
                      </m:r>
                    </m:oMath>
                  </m:oMathPara>
                </a14:m>
                <a:endParaRPr lang="en-GB" sz="1400" dirty="0">
                  <a:solidFill>
                    <a:srgbClr val="FF0000"/>
                  </a:solidFill>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3810000" y="1371600"/>
                <a:ext cx="1219200" cy="307777"/>
              </a:xfrm>
              <a:prstGeom prst="rect">
                <a:avLst/>
              </a:prstGeom>
              <a:blipFill rotWithShape="1">
                <a:blip r:embed="rId12"/>
                <a:stretch>
                  <a:fillRect b="-2000"/>
                </a:stretch>
              </a:blipFill>
            </p:spPr>
            <p:txBody>
              <a:bodyPr/>
              <a:lstStyle/>
              <a:p>
                <a:r>
                  <a:rPr lang="en-GB">
                    <a:noFill/>
                  </a:rPr>
                  <a:t> </a:t>
                </a:r>
              </a:p>
            </p:txBody>
          </p:sp>
        </mc:Fallback>
      </mc:AlternateContent>
      <p:sp>
        <p:nvSpPr>
          <p:cNvPr id="45" name="Arc 44"/>
          <p:cNvSpPr/>
          <p:nvPr/>
        </p:nvSpPr>
        <p:spPr>
          <a:xfrm>
            <a:off x="6248400" y="4419600"/>
            <a:ext cx="457200" cy="533400"/>
          </a:xfrm>
          <a:prstGeom prst="arc">
            <a:avLst>
              <a:gd name="adj1" fmla="val 16200000"/>
              <a:gd name="adj2" fmla="val 5501081"/>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6" name="TextBox 45"/>
          <p:cNvSpPr txBox="1"/>
          <p:nvPr/>
        </p:nvSpPr>
        <p:spPr>
          <a:xfrm>
            <a:off x="6629401" y="4572000"/>
            <a:ext cx="1371600" cy="276999"/>
          </a:xfrm>
          <a:prstGeom prst="rect">
            <a:avLst/>
          </a:prstGeom>
          <a:noFill/>
        </p:spPr>
        <p:txBody>
          <a:bodyPr wrap="square" rtlCol="0">
            <a:spAutoFit/>
          </a:bodyPr>
          <a:lstStyle/>
          <a:p>
            <a:pPr algn="ctr"/>
            <a:r>
              <a:rPr lang="en-US" sz="1200" dirty="0" smtClean="0">
                <a:solidFill>
                  <a:srgbClr val="0000FF"/>
                </a:solidFill>
                <a:latin typeface="Comic Sans MS" panose="030F0702030302020204" pitchFamily="66" charset="0"/>
              </a:rPr>
              <a:t>Sub in values</a:t>
            </a:r>
            <a:endParaRPr lang="en-GB" sz="1200" baseline="30000" dirty="0">
              <a:solidFill>
                <a:srgbClr val="0000FF"/>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7" name="TextBox 46"/>
              <p:cNvSpPr txBox="1"/>
              <p:nvPr/>
            </p:nvSpPr>
            <p:spPr>
              <a:xfrm>
                <a:off x="5181600" y="5334000"/>
                <a:ext cx="12954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𝑅𝑐𝑜𝑠</m:t>
                      </m:r>
                      <m:r>
                        <a:rPr lang="en-US" sz="1400" b="0" i="1" smtClean="0">
                          <a:latin typeface="Cambria Math"/>
                          <a:ea typeface="Cambria Math"/>
                        </a:rPr>
                        <m:t>𝜃</m:t>
                      </m:r>
                      <m:r>
                        <a:rPr lang="en-US" sz="1400" b="0" i="1" smtClean="0">
                          <a:latin typeface="Cambria Math"/>
                        </a:rPr>
                        <m:t>=</m:t>
                      </m:r>
                      <m:r>
                        <a:rPr lang="en-US" sz="1400" b="0" i="1" smtClean="0">
                          <a:latin typeface="Cambria Math"/>
                        </a:rPr>
                        <m:t>𝑚𝑔</m:t>
                      </m:r>
                    </m:oMath>
                  </m:oMathPara>
                </a14:m>
                <a:endParaRPr lang="en-GB" sz="1400" dirty="0"/>
              </a:p>
            </p:txBody>
          </p:sp>
        </mc:Choice>
        <mc:Fallback xmlns="">
          <p:sp>
            <p:nvSpPr>
              <p:cNvPr id="47" name="TextBox 46"/>
              <p:cNvSpPr txBox="1">
                <a:spLocks noRot="1" noChangeAspect="1" noMove="1" noResize="1" noEditPoints="1" noAdjustHandles="1" noChangeArrowheads="1" noChangeShapeType="1" noTextEdit="1"/>
              </p:cNvSpPr>
              <p:nvPr/>
            </p:nvSpPr>
            <p:spPr>
              <a:xfrm>
                <a:off x="5181600" y="5334000"/>
                <a:ext cx="1295400" cy="307777"/>
              </a:xfrm>
              <a:prstGeom prst="rect">
                <a:avLst/>
              </a:prstGeom>
              <a:blipFill rotWithShape="1">
                <a:blip r:embed="rId13"/>
                <a:stretch>
                  <a:fillRect b="-2000"/>
                </a:stretch>
              </a:blipFill>
            </p:spPr>
            <p:txBody>
              <a:bodyPr/>
              <a:lstStyle/>
              <a:p>
                <a:r>
                  <a:rPr lang="en-GB">
                    <a:noFill/>
                  </a:rPr>
                  <a:t> </a:t>
                </a:r>
              </a:p>
            </p:txBody>
          </p:sp>
        </mc:Fallback>
      </mc:AlternateContent>
      <p:sp>
        <p:nvSpPr>
          <p:cNvPr id="50" name="Arc 49"/>
          <p:cNvSpPr/>
          <p:nvPr/>
        </p:nvSpPr>
        <p:spPr>
          <a:xfrm>
            <a:off x="6248400" y="4953000"/>
            <a:ext cx="457200" cy="533400"/>
          </a:xfrm>
          <a:prstGeom prst="arc">
            <a:avLst>
              <a:gd name="adj1" fmla="val 16200000"/>
              <a:gd name="adj2" fmla="val 5501081"/>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1" name="TextBox 50"/>
          <p:cNvSpPr txBox="1"/>
          <p:nvPr/>
        </p:nvSpPr>
        <p:spPr>
          <a:xfrm>
            <a:off x="6705600" y="5105400"/>
            <a:ext cx="990600" cy="276999"/>
          </a:xfrm>
          <a:prstGeom prst="rect">
            <a:avLst/>
          </a:prstGeom>
          <a:noFill/>
        </p:spPr>
        <p:txBody>
          <a:bodyPr wrap="square" rtlCol="0">
            <a:spAutoFit/>
          </a:bodyPr>
          <a:lstStyle/>
          <a:p>
            <a:pPr algn="ctr"/>
            <a:r>
              <a:rPr lang="en-US" sz="1200" dirty="0" smtClean="0">
                <a:solidFill>
                  <a:srgbClr val="0000FF"/>
                </a:solidFill>
                <a:latin typeface="Comic Sans MS" panose="030F0702030302020204" pitchFamily="66" charset="0"/>
              </a:rPr>
              <a:t>Rearrange</a:t>
            </a:r>
            <a:endParaRPr lang="en-GB" sz="1200" baseline="30000" dirty="0">
              <a:solidFill>
                <a:srgbClr val="0000FF"/>
              </a:solidFill>
              <a:latin typeface="Comic Sans MS" panose="030F0702030302020204" pitchFamily="66" charset="0"/>
            </a:endParaRPr>
          </a:p>
        </p:txBody>
      </p:sp>
      <p:pic>
        <p:nvPicPr>
          <p:cNvPr id="49" name="Picture 2" descr="http://astarmathsandphysics.com/gcse-physics-notes/gcse-physics-notes-motion-in-a-circle-html-m3278a5aa.gif"/>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4181" y="124029"/>
            <a:ext cx="1937270" cy="1039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7588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blinds(horizontal)">
                                      <p:cBhvr>
                                        <p:cTn id="7" dur="500"/>
                                        <p:tgtEl>
                                          <p:spTgt spid="6">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blinds(horizontal)">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blinds(horizontal)">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7" presetClass="emph" presetSubtype="2" fill="hold" nodeType="clickEffect">
                                  <p:stCondLst>
                                    <p:cond delay="0"/>
                                  </p:stCondLst>
                                  <p:childTnLst>
                                    <p:animClr clrSpc="rgb" dir="cw">
                                      <p:cBhvr>
                                        <p:cTn id="21" dur="500" fill="hold"/>
                                        <p:tgtEl>
                                          <p:spTgt spid="48"/>
                                        </p:tgtEl>
                                        <p:attrNameLst>
                                          <p:attrName>stroke.color</p:attrName>
                                        </p:attrNameLst>
                                      </p:cBhvr>
                                      <p:to>
                                        <a:schemeClr val="hlink"/>
                                      </p:to>
                                    </p:animClr>
                                    <p:set>
                                      <p:cBhvr>
                                        <p:cTn id="22" dur="500" fill="hold"/>
                                        <p:tgtEl>
                                          <p:spTgt spid="48"/>
                                        </p:tgtEl>
                                        <p:attrNameLst>
                                          <p:attrName>stroke.on</p:attrName>
                                        </p:attrNameLst>
                                      </p:cBhvr>
                                      <p:to>
                                        <p:strVal val="true"/>
                                      </p:to>
                                    </p:set>
                                  </p:childTnLst>
                                </p:cTn>
                              </p:par>
                              <p:par>
                                <p:cTn id="23" presetID="7" presetClass="emph" presetSubtype="2" fill="hold" nodeType="withEffect">
                                  <p:stCondLst>
                                    <p:cond delay="0"/>
                                  </p:stCondLst>
                                  <p:childTnLst>
                                    <p:animClr clrSpc="rgb" dir="cw">
                                      <p:cBhvr>
                                        <p:cTn id="24" dur="500" fill="hold"/>
                                        <p:tgtEl>
                                          <p:spTgt spid="20"/>
                                        </p:tgtEl>
                                        <p:attrNameLst>
                                          <p:attrName>stroke.color</p:attrName>
                                        </p:attrNameLst>
                                      </p:cBhvr>
                                      <p:to>
                                        <a:schemeClr val="hlink"/>
                                      </p:to>
                                    </p:animClr>
                                    <p:set>
                                      <p:cBhvr>
                                        <p:cTn id="25" dur="500" fill="hold"/>
                                        <p:tgtEl>
                                          <p:spTgt spid="20"/>
                                        </p:tgtEl>
                                        <p:attrNameLst>
                                          <p:attrName>stroke.on</p:attrName>
                                        </p:attrNameLst>
                                      </p:cBhvr>
                                      <p:to>
                                        <p:strVal val="true"/>
                                      </p:to>
                                    </p:set>
                                  </p:childTnLst>
                                </p:cTn>
                              </p:par>
                              <p:par>
                                <p:cTn id="26" presetID="3" presetClass="emph" presetSubtype="2" fill="hold" grpId="0" nodeType="withEffect">
                                  <p:stCondLst>
                                    <p:cond delay="0"/>
                                  </p:stCondLst>
                                  <p:childTnLst>
                                    <p:animClr clrSpc="rgb" dir="cw">
                                      <p:cBhvr override="childStyle">
                                        <p:cTn id="27" dur="500" fill="hold"/>
                                        <p:tgtEl>
                                          <p:spTgt spid="41"/>
                                        </p:tgtEl>
                                        <p:attrNameLst>
                                          <p:attrName>style.color</p:attrName>
                                        </p:attrNameLst>
                                      </p:cBhvr>
                                      <p:to>
                                        <a:schemeClr val="hlink"/>
                                      </p:to>
                                    </p:animClr>
                                  </p:childTnLst>
                                </p:cTn>
                              </p:par>
                              <p:par>
                                <p:cTn id="28" presetID="3" presetClass="emph" presetSubtype="2" fill="hold" grpId="0" nodeType="withEffect">
                                  <p:stCondLst>
                                    <p:cond delay="0"/>
                                  </p:stCondLst>
                                  <p:childTnLst>
                                    <p:animClr clrSpc="rgb" dir="cw">
                                      <p:cBhvr override="childStyle">
                                        <p:cTn id="29" dur="500" fill="hold"/>
                                        <p:tgtEl>
                                          <p:spTgt spid="56"/>
                                        </p:tgtEl>
                                        <p:attrNameLst>
                                          <p:attrName>style.color</p:attrName>
                                        </p:attrNameLst>
                                      </p:cBhvr>
                                      <p:to>
                                        <a:schemeClr val="hlink"/>
                                      </p:to>
                                    </p:animClr>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blinds(horizontal)">
                                      <p:cBhvr>
                                        <p:cTn id="34" dur="500"/>
                                        <p:tgtEl>
                                          <p:spTgt spid="45"/>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blinds(horizontal)">
                                      <p:cBhvr>
                                        <p:cTn id="39" dur="500"/>
                                        <p:tgtEl>
                                          <p:spTgt spid="46"/>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43"/>
                                        </p:tgtEl>
                                        <p:attrNameLst>
                                          <p:attrName>style.visibility</p:attrName>
                                        </p:attrNameLst>
                                      </p:cBhvr>
                                      <p:to>
                                        <p:strVal val="visible"/>
                                      </p:to>
                                    </p:set>
                                    <p:animEffect transition="in" filter="blinds(horizontal)">
                                      <p:cBhvr>
                                        <p:cTn id="44" dur="500"/>
                                        <p:tgtEl>
                                          <p:spTgt spid="43"/>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blinds(horizontal)">
                                      <p:cBhvr>
                                        <p:cTn id="49" dur="500"/>
                                        <p:tgtEl>
                                          <p:spTgt spid="50"/>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blinds(horizontal)">
                                      <p:cBhvr>
                                        <p:cTn id="54" dur="500"/>
                                        <p:tgtEl>
                                          <p:spTgt spid="51"/>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blinds(horizontal)">
                                      <p:cBhvr>
                                        <p:cTn id="59" dur="500"/>
                                        <p:tgtEl>
                                          <p:spTgt spid="47"/>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blinds(horizontal)">
                                      <p:cBhvr>
                                        <p:cTn id="64" dur="500"/>
                                        <p:tgtEl>
                                          <p:spTgt spid="44"/>
                                        </p:tgtEl>
                                      </p:cBhvr>
                                    </p:animEffect>
                                  </p:childTnLst>
                                </p:cTn>
                              </p:par>
                            </p:childTnLst>
                          </p:cTn>
                        </p:par>
                      </p:childTnLst>
                    </p:cTn>
                  </p:par>
                  <p:par>
                    <p:cTn id="65" fill="hold">
                      <p:stCondLst>
                        <p:cond delay="indefinite"/>
                      </p:stCondLst>
                      <p:childTnLst>
                        <p:par>
                          <p:cTn id="66" fill="hold">
                            <p:stCondLst>
                              <p:cond delay="0"/>
                            </p:stCondLst>
                            <p:childTnLst>
                              <p:par>
                                <p:cTn id="67" presetID="7" presetClass="emph" presetSubtype="2" fill="hold" nodeType="clickEffect">
                                  <p:stCondLst>
                                    <p:cond delay="0"/>
                                  </p:stCondLst>
                                  <p:childTnLst>
                                    <p:animClr clrSpc="rgb" dir="cw">
                                      <p:cBhvr>
                                        <p:cTn id="68" dur="500" fill="hold"/>
                                        <p:tgtEl>
                                          <p:spTgt spid="48"/>
                                        </p:tgtEl>
                                        <p:attrNameLst>
                                          <p:attrName>stroke.color</p:attrName>
                                        </p:attrNameLst>
                                      </p:cBhvr>
                                      <p:to>
                                        <a:schemeClr val="tx1"/>
                                      </p:to>
                                    </p:animClr>
                                    <p:set>
                                      <p:cBhvr>
                                        <p:cTn id="69" dur="500" fill="hold"/>
                                        <p:tgtEl>
                                          <p:spTgt spid="48"/>
                                        </p:tgtEl>
                                        <p:attrNameLst>
                                          <p:attrName>stroke.on</p:attrName>
                                        </p:attrNameLst>
                                      </p:cBhvr>
                                      <p:to>
                                        <p:strVal val="true"/>
                                      </p:to>
                                    </p:set>
                                  </p:childTnLst>
                                </p:cTn>
                              </p:par>
                              <p:par>
                                <p:cTn id="70" presetID="7" presetClass="emph" presetSubtype="2" fill="hold" nodeType="withEffect">
                                  <p:stCondLst>
                                    <p:cond delay="0"/>
                                  </p:stCondLst>
                                  <p:childTnLst>
                                    <p:animClr clrSpc="rgb" dir="cw">
                                      <p:cBhvr>
                                        <p:cTn id="71" dur="500" fill="hold"/>
                                        <p:tgtEl>
                                          <p:spTgt spid="20"/>
                                        </p:tgtEl>
                                        <p:attrNameLst>
                                          <p:attrName>stroke.color</p:attrName>
                                        </p:attrNameLst>
                                      </p:cBhvr>
                                      <p:to>
                                        <a:schemeClr val="tx1"/>
                                      </p:to>
                                    </p:animClr>
                                    <p:set>
                                      <p:cBhvr>
                                        <p:cTn id="72" dur="500" fill="hold"/>
                                        <p:tgtEl>
                                          <p:spTgt spid="20"/>
                                        </p:tgtEl>
                                        <p:attrNameLst>
                                          <p:attrName>stroke.on</p:attrName>
                                        </p:attrNameLst>
                                      </p:cBhvr>
                                      <p:to>
                                        <p:strVal val="true"/>
                                      </p:to>
                                    </p:set>
                                  </p:childTnLst>
                                </p:cTn>
                              </p:par>
                              <p:par>
                                <p:cTn id="73" presetID="3" presetClass="emph" presetSubtype="2" fill="hold" grpId="1" nodeType="withEffect">
                                  <p:stCondLst>
                                    <p:cond delay="0"/>
                                  </p:stCondLst>
                                  <p:childTnLst>
                                    <p:animClr clrSpc="rgb" dir="cw">
                                      <p:cBhvr override="childStyle">
                                        <p:cTn id="74" dur="500" fill="hold"/>
                                        <p:tgtEl>
                                          <p:spTgt spid="41"/>
                                        </p:tgtEl>
                                        <p:attrNameLst>
                                          <p:attrName>style.color</p:attrName>
                                        </p:attrNameLst>
                                      </p:cBhvr>
                                      <p:to>
                                        <a:schemeClr val="tx1"/>
                                      </p:to>
                                    </p:animClr>
                                  </p:childTnLst>
                                </p:cTn>
                              </p:par>
                              <p:par>
                                <p:cTn id="75" presetID="3" presetClass="emph" presetSubtype="2" fill="hold" grpId="1" nodeType="withEffect">
                                  <p:stCondLst>
                                    <p:cond delay="0"/>
                                  </p:stCondLst>
                                  <p:childTnLst>
                                    <p:animClr clrSpc="rgb" dir="cw">
                                      <p:cBhvr override="childStyle">
                                        <p:cTn id="76" dur="500" fill="hold"/>
                                        <p:tgtEl>
                                          <p:spTgt spid="56"/>
                                        </p:tgtEl>
                                        <p:attrNameLst>
                                          <p:attrName>style.color</p:attrName>
                                        </p:attrNameLst>
                                      </p:cBhvr>
                                      <p:to>
                                        <a:schemeClr val="tx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P spid="56" grpId="0"/>
      <p:bldP spid="56" grpId="1"/>
      <p:bldP spid="39" grpId="0"/>
      <p:bldP spid="40" grpId="0"/>
      <p:bldP spid="43" grpId="0"/>
      <p:bldP spid="44" grpId="0"/>
      <p:bldP spid="45" grpId="0" animBg="1"/>
      <p:bldP spid="46" grpId="0"/>
      <p:bldP spid="47" grpId="0"/>
      <p:bldP spid="50" grpId="0" animBg="1"/>
      <p:bldP spid="5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Connector 47"/>
          <p:cNvCxnSpPr/>
          <p:nvPr/>
        </p:nvCxnSpPr>
        <p:spPr>
          <a:xfrm flipV="1">
            <a:off x="6418522" y="1373372"/>
            <a:ext cx="0" cy="914400"/>
          </a:xfrm>
          <a:prstGeom prst="line">
            <a:avLst/>
          </a:prstGeom>
          <a:ln w="254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GB" dirty="0" smtClean="0">
                <a:latin typeface="Comic Sans MS" pitchFamily="66" charset="0"/>
              </a:rPr>
              <a:t>Motion in a Circle</a:t>
            </a:r>
            <a:endParaRPr lang="en-GB" dirty="0">
              <a:latin typeface="Comic Sans MS" pitchFamily="66" charset="0"/>
            </a:endParaRPr>
          </a:p>
        </p:txBody>
      </p:sp>
      <p:sp>
        <p:nvSpPr>
          <p:cNvPr id="4" name="TextBox 3"/>
          <p:cNvSpPr txBox="1"/>
          <p:nvPr/>
        </p:nvSpPr>
        <p:spPr>
          <a:xfrm>
            <a:off x="8680632" y="6488668"/>
            <a:ext cx="471604" cy="369332"/>
          </a:xfrm>
          <a:prstGeom prst="rect">
            <a:avLst/>
          </a:prstGeom>
          <a:noFill/>
        </p:spPr>
        <p:txBody>
          <a:bodyPr wrap="none" rtlCol="0">
            <a:spAutoFit/>
          </a:bodyPr>
          <a:lstStyle/>
          <a:p>
            <a:r>
              <a:rPr lang="en-US" dirty="0" smtClean="0">
                <a:latin typeface="Comic Sans MS" panose="030F0702030302020204" pitchFamily="66" charset="0"/>
              </a:rPr>
              <a:t>4C</a:t>
            </a:r>
            <a:endParaRPr lang="en-US" dirty="0">
              <a:latin typeface="Comic Sans MS" panose="030F0702030302020204" pitchFamily="66" charset="0"/>
            </a:endParaRPr>
          </a:p>
        </p:txBody>
      </p:sp>
      <p:sp>
        <p:nvSpPr>
          <p:cNvPr id="6" name="Content Placeholder 2"/>
          <p:cNvSpPr>
            <a:spLocks noGrp="1"/>
          </p:cNvSpPr>
          <p:nvPr>
            <p:ph idx="1"/>
          </p:nvPr>
        </p:nvSpPr>
        <p:spPr>
          <a:xfrm>
            <a:off x="228600" y="1600200"/>
            <a:ext cx="3429000" cy="4525963"/>
          </a:xfrm>
        </p:spPr>
        <p:txBody>
          <a:bodyPr>
            <a:normAutofit/>
          </a:bodyPr>
          <a:lstStyle/>
          <a:p>
            <a:pPr marL="0" indent="0" algn="ctr">
              <a:buNone/>
            </a:pPr>
            <a:r>
              <a:rPr lang="en-GB" sz="1400" b="1" dirty="0" smtClean="0">
                <a:latin typeface="Comic Sans MS" pitchFamily="66" charset="0"/>
              </a:rPr>
              <a:t>You can solve three-dimensional problems about objects moving in horizontal circles</a:t>
            </a:r>
            <a:endParaRPr lang="en-GB" sz="1400" dirty="0" smtClean="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smtClean="0">
                <a:latin typeface="Comic Sans MS" pitchFamily="66" charset="0"/>
                <a:sym typeface="Wingdings" panose="05000000000000000000" pitchFamily="2" charset="2"/>
              </a:rPr>
              <a:t>A car travels round a bend of radius 500m on a road which is banked at an angle </a:t>
            </a:r>
            <a:r>
              <a:rPr lang="el-GR" sz="1400" dirty="0" smtClean="0">
                <a:latin typeface="Comic Sans MS" pitchFamily="66" charset="0"/>
                <a:sym typeface="Wingdings" panose="05000000000000000000" pitchFamily="2" charset="2"/>
              </a:rPr>
              <a:t>θ</a:t>
            </a:r>
            <a:r>
              <a:rPr lang="en-US" sz="1400" dirty="0" smtClean="0">
                <a:latin typeface="Comic Sans MS" pitchFamily="66" charset="0"/>
                <a:sym typeface="Wingdings" panose="05000000000000000000" pitchFamily="2" charset="2"/>
              </a:rPr>
              <a:t> to the horizontal. The car is assumed to be moving at a constant speed in a horizontal circle. If there is no frictional force acting on the car when it is travelling at 90kmh</a:t>
            </a:r>
            <a:r>
              <a:rPr lang="en-US" sz="1400" baseline="30000" dirty="0" smtClean="0">
                <a:latin typeface="Comic Sans MS" pitchFamily="66" charset="0"/>
                <a:sym typeface="Wingdings" panose="05000000000000000000" pitchFamily="2" charset="2"/>
              </a:rPr>
              <a:t>-1</a:t>
            </a:r>
            <a:r>
              <a:rPr lang="en-US" sz="1400" dirty="0" smtClean="0">
                <a:latin typeface="Comic Sans MS" pitchFamily="66" charset="0"/>
                <a:sym typeface="Wingdings" panose="05000000000000000000" pitchFamily="2" charset="2"/>
              </a:rPr>
              <a:t>, find the value of </a:t>
            </a:r>
            <a:r>
              <a:rPr lang="el-GR" sz="1400" dirty="0" smtClean="0">
                <a:latin typeface="Comic Sans MS" pitchFamily="66" charset="0"/>
                <a:sym typeface="Wingdings" panose="05000000000000000000" pitchFamily="2" charset="2"/>
              </a:rPr>
              <a:t>θ</a:t>
            </a:r>
            <a:r>
              <a:rPr lang="en-US" sz="1400" dirty="0" smtClean="0">
                <a:latin typeface="Comic Sans MS" pitchFamily="66" charset="0"/>
                <a:sym typeface="Wingdings" panose="05000000000000000000" pitchFamily="2" charset="2"/>
              </a:rPr>
              <a:t>.</a:t>
            </a:r>
          </a:p>
          <a:p>
            <a:pPr marL="0" indent="0" algn="ctr">
              <a:buNone/>
            </a:pPr>
            <a:endParaRPr lang="en-US" sz="1400" dirty="0">
              <a:latin typeface="Comic Sans MS" pitchFamily="66" charset="0"/>
              <a:sym typeface="Wingdings" panose="05000000000000000000" pitchFamily="2" charset="2"/>
            </a:endParaRPr>
          </a:p>
          <a:p>
            <a:pPr algn="ctr">
              <a:buFont typeface="Wingdings"/>
              <a:buChar char="à"/>
            </a:pPr>
            <a:r>
              <a:rPr lang="en-US" sz="1400" dirty="0" smtClean="0">
                <a:latin typeface="Comic Sans MS" pitchFamily="66" charset="0"/>
                <a:sym typeface="Wingdings" panose="05000000000000000000" pitchFamily="2" charset="2"/>
              </a:rPr>
              <a:t>Now you need to resolve horizontally and vertically to create simultaneous equations…</a:t>
            </a:r>
          </a:p>
          <a:p>
            <a:pPr marL="0" indent="0" algn="ctr">
              <a:buNone/>
            </a:pPr>
            <a:endParaRPr lang="en-US" sz="1400" dirty="0" smtClean="0">
              <a:latin typeface="Comic Sans MS" pitchFamily="66" charset="0"/>
              <a:sym typeface="Wingdings" panose="05000000000000000000" pitchFamily="2" charset="2"/>
            </a:endParaRPr>
          </a:p>
          <a:p>
            <a:pPr marL="0" indent="0" algn="ctr">
              <a:buNone/>
            </a:pPr>
            <a:endParaRPr lang="en-GB" sz="1400" dirty="0" smtClean="0">
              <a:latin typeface="Comic Sans MS" pitchFamily="66" charset="0"/>
            </a:endParaRPr>
          </a:p>
        </p:txBody>
      </p:sp>
      <mc:AlternateContent xmlns:mc="http://schemas.openxmlformats.org/markup-compatibility/2006" xmlns:a14="http://schemas.microsoft.com/office/drawing/2010/main">
        <mc:Choice Requires="a14">
          <p:sp>
            <p:nvSpPr>
              <p:cNvPr id="60" name="TextBox 59"/>
              <p:cNvSpPr txBox="1"/>
              <p:nvPr/>
            </p:nvSpPr>
            <p:spPr>
              <a:xfrm>
                <a:off x="5962403" y="0"/>
                <a:ext cx="781817"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𝑣</m:t>
                      </m:r>
                      <m:r>
                        <a:rPr lang="en-US" sz="1400" b="0" i="1" smtClean="0">
                          <a:latin typeface="Cambria Math"/>
                        </a:rPr>
                        <m:t>=</m:t>
                      </m:r>
                      <m:r>
                        <a:rPr lang="en-US" sz="1400" b="0" i="1" smtClean="0">
                          <a:latin typeface="Cambria Math"/>
                        </a:rPr>
                        <m:t>𝑟</m:t>
                      </m:r>
                      <m:r>
                        <m:rPr>
                          <m:sty m:val="p"/>
                        </m:rPr>
                        <a:rPr lang="el-GR" sz="1400" b="0" i="1" smtClean="0">
                          <a:latin typeface="Cambria Math"/>
                        </a:rPr>
                        <m:t>ω</m:t>
                      </m:r>
                    </m:oMath>
                  </m:oMathPara>
                </a14:m>
                <a:endParaRPr lang="en-GB" sz="1400" dirty="0"/>
              </a:p>
            </p:txBody>
          </p:sp>
        </mc:Choice>
        <mc:Fallback xmlns="">
          <p:sp>
            <p:nvSpPr>
              <p:cNvPr id="60" name="TextBox 59"/>
              <p:cNvSpPr txBox="1">
                <a:spLocks noRot="1" noChangeAspect="1" noMove="1" noResize="1" noEditPoints="1" noAdjustHandles="1" noChangeArrowheads="1" noChangeShapeType="1" noTextEdit="1"/>
              </p:cNvSpPr>
              <p:nvPr/>
            </p:nvSpPr>
            <p:spPr>
              <a:xfrm>
                <a:off x="5962403" y="0"/>
                <a:ext cx="781817" cy="307777"/>
              </a:xfrm>
              <a:prstGeom prst="rect">
                <a:avLst/>
              </a:prstGeom>
              <a:blipFill rotWithShape="1">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4878780" y="0"/>
                <a:ext cx="1087670" cy="44300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1200" i="1" smtClean="0">
                          <a:latin typeface="Cambria Math"/>
                        </a:rPr>
                        <m:t>ω</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𝑟𝑎𝑑𝑖𝑎𝑛𝑠</m:t>
                          </m:r>
                        </m:num>
                        <m:den>
                          <m:r>
                            <a:rPr lang="en-US" sz="1200" b="0" i="1" smtClean="0">
                              <a:latin typeface="Cambria Math"/>
                            </a:rPr>
                            <m:t>𝑠𝑒𝑐𝑜𝑛𝑑𝑠</m:t>
                          </m:r>
                        </m:den>
                      </m:f>
                    </m:oMath>
                  </m:oMathPara>
                </a14:m>
                <a:endParaRPr lang="en-GB" sz="1200" dirty="0"/>
              </a:p>
            </p:txBody>
          </p:sp>
        </mc:Choice>
        <mc:Fallback xmlns="">
          <p:sp>
            <p:nvSpPr>
              <p:cNvPr id="61" name="TextBox 60"/>
              <p:cNvSpPr txBox="1">
                <a:spLocks noRot="1" noChangeAspect="1" noMove="1" noResize="1" noEditPoints="1" noAdjustHandles="1" noChangeArrowheads="1" noChangeShapeType="1" noTextEdit="1"/>
              </p:cNvSpPr>
              <p:nvPr/>
            </p:nvSpPr>
            <p:spPr>
              <a:xfrm>
                <a:off x="4878780" y="0"/>
                <a:ext cx="1087670" cy="443006"/>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6741226" y="0"/>
                <a:ext cx="79451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𝑣</m:t>
                      </m:r>
                      <m:r>
                        <a:rPr lang="en-US" sz="1400" b="0" i="1" smtClean="0">
                          <a:latin typeface="Cambria Math"/>
                          <a:ea typeface="Cambria Math"/>
                        </a:rPr>
                        <m:t>𝜔</m:t>
                      </m:r>
                    </m:oMath>
                  </m:oMathPara>
                </a14:m>
                <a:endParaRPr lang="en-GB" sz="1400" dirty="0"/>
              </a:p>
            </p:txBody>
          </p:sp>
        </mc:Choice>
        <mc:Fallback xmlns="">
          <p:sp>
            <p:nvSpPr>
              <p:cNvPr id="62" name="TextBox 61"/>
              <p:cNvSpPr txBox="1">
                <a:spLocks noRot="1" noChangeAspect="1" noMove="1" noResize="1" noEditPoints="1" noAdjustHandles="1" noChangeArrowheads="1" noChangeShapeType="1" noTextEdit="1"/>
              </p:cNvSpPr>
              <p:nvPr/>
            </p:nvSpPr>
            <p:spPr>
              <a:xfrm>
                <a:off x="6741226" y="0"/>
                <a:ext cx="794513" cy="307777"/>
              </a:xfrm>
              <a:prstGeom prst="rect">
                <a:avLst/>
              </a:prstGeom>
              <a:blipFill rotWithShape="1">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7543800" y="0"/>
                <a:ext cx="86844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𝑟</m:t>
                      </m:r>
                      <m:sSup>
                        <m:sSupPr>
                          <m:ctrlPr>
                            <a:rPr lang="en-US" sz="1400" b="0" i="1" smtClean="0">
                              <a:latin typeface="Cambria Math" panose="02040503050406030204" pitchFamily="18" charset="0"/>
                            </a:rPr>
                          </m:ctrlPr>
                        </m:sSupPr>
                        <m:e>
                          <m:r>
                            <a:rPr lang="en-US" sz="1400" b="0" i="1" smtClean="0">
                              <a:latin typeface="Cambria Math"/>
                              <a:ea typeface="Cambria Math"/>
                            </a:rPr>
                            <m:t>𝜔</m:t>
                          </m:r>
                        </m:e>
                        <m:sup>
                          <m:r>
                            <a:rPr lang="en-US" sz="1400" b="0" i="1" smtClean="0">
                              <a:latin typeface="Cambria Math"/>
                            </a:rPr>
                            <m:t>2</m:t>
                          </m:r>
                        </m:sup>
                      </m:sSup>
                    </m:oMath>
                  </m:oMathPara>
                </a14:m>
                <a:endParaRPr lang="en-GB" sz="1400" dirty="0"/>
              </a:p>
            </p:txBody>
          </p:sp>
        </mc:Choice>
        <mc:Fallback xmlns="">
          <p:sp>
            <p:nvSpPr>
              <p:cNvPr id="63" name="TextBox 62"/>
              <p:cNvSpPr txBox="1">
                <a:spLocks noRot="1" noChangeAspect="1" noMove="1" noResize="1" noEditPoints="1" noAdjustHandles="1" noChangeArrowheads="1" noChangeShapeType="1" noTextEdit="1"/>
              </p:cNvSpPr>
              <p:nvPr/>
            </p:nvSpPr>
            <p:spPr>
              <a:xfrm>
                <a:off x="7543800" y="0"/>
                <a:ext cx="868443" cy="307777"/>
              </a:xfrm>
              <a:prstGeom prst="rect">
                <a:avLst/>
              </a:prstGeom>
              <a:blipFill rotWithShape="1">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a:xfrm>
                <a:off x="8390012" y="0"/>
                <a:ext cx="753988" cy="52315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a:rPr>
                                <m:t>𝑣</m:t>
                              </m:r>
                            </m:e>
                            <m:sup>
                              <m:r>
                                <a:rPr lang="en-US" sz="1400" b="0" i="1" smtClean="0">
                                  <a:latin typeface="Cambria Math"/>
                                </a:rPr>
                                <m:t>2</m:t>
                              </m:r>
                            </m:sup>
                          </m:sSup>
                        </m:num>
                        <m:den>
                          <m:r>
                            <a:rPr lang="en-US" sz="1400" b="0" i="1" smtClean="0">
                              <a:latin typeface="Cambria Math"/>
                            </a:rPr>
                            <m:t>𝑟</m:t>
                          </m:r>
                        </m:den>
                      </m:f>
                    </m:oMath>
                  </m:oMathPara>
                </a14:m>
                <a:endParaRPr lang="en-GB" sz="1400" dirty="0"/>
              </a:p>
            </p:txBody>
          </p:sp>
        </mc:Choice>
        <mc:Fallback xmlns="">
          <p:sp>
            <p:nvSpPr>
              <p:cNvPr id="64" name="TextBox 63"/>
              <p:cNvSpPr txBox="1">
                <a:spLocks noRot="1" noChangeAspect="1" noMove="1" noResize="1" noEditPoints="1" noAdjustHandles="1" noChangeArrowheads="1" noChangeShapeType="1" noTextEdit="1"/>
              </p:cNvSpPr>
              <p:nvPr/>
            </p:nvSpPr>
            <p:spPr>
              <a:xfrm>
                <a:off x="8390012" y="0"/>
                <a:ext cx="753988" cy="523157"/>
              </a:xfrm>
              <a:prstGeom prst="rect">
                <a:avLst/>
              </a:prstGeom>
              <a:blipFill rotWithShape="1">
                <a:blip r:embed="rId7"/>
                <a:stretch>
                  <a:fillRect/>
                </a:stretch>
              </a:blipFill>
              <a:ln w="25400">
                <a:solidFill>
                  <a:schemeClr val="tx1"/>
                </a:solidFill>
              </a:ln>
            </p:spPr>
            <p:txBody>
              <a:bodyPr/>
              <a:lstStyle/>
              <a:p>
                <a:r>
                  <a:rPr lang="en-GB">
                    <a:noFill/>
                  </a:rPr>
                  <a:t> </a:t>
                </a:r>
              </a:p>
            </p:txBody>
          </p:sp>
        </mc:Fallback>
      </mc:AlternateContent>
      <p:cxnSp>
        <p:nvCxnSpPr>
          <p:cNvPr id="7" name="Straight Connector 6"/>
          <p:cNvCxnSpPr/>
          <p:nvPr/>
        </p:nvCxnSpPr>
        <p:spPr>
          <a:xfrm>
            <a:off x="4951226" y="3219893"/>
            <a:ext cx="289560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27426" y="2457893"/>
            <a:ext cx="2819400" cy="76200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422063" y="2798135"/>
            <a:ext cx="0" cy="609600"/>
          </a:xfrm>
          <a:prstGeom prst="line">
            <a:avLst/>
          </a:prstGeom>
          <a:ln w="254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6422063" y="1369828"/>
            <a:ext cx="283536" cy="1123507"/>
          </a:xfrm>
          <a:prstGeom prst="line">
            <a:avLst/>
          </a:prstGeom>
          <a:ln w="254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955463" y="2493335"/>
            <a:ext cx="533400" cy="0"/>
          </a:xfrm>
          <a:prstGeom prst="line">
            <a:avLst/>
          </a:prstGeom>
          <a:ln w="254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955463" y="2493335"/>
            <a:ext cx="381000" cy="0"/>
          </a:xfrm>
          <a:prstGeom prst="line">
            <a:avLst/>
          </a:prstGeom>
          <a:ln w="254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031663" y="2188535"/>
            <a:ext cx="276038" cy="307777"/>
          </a:xfrm>
          <a:prstGeom prst="rect">
            <a:avLst/>
          </a:prstGeom>
          <a:noFill/>
        </p:spPr>
        <p:txBody>
          <a:bodyPr wrap="none" rtlCol="0">
            <a:spAutoFit/>
          </a:bodyPr>
          <a:lstStyle/>
          <a:p>
            <a:r>
              <a:rPr lang="en-US" sz="1400" dirty="0" smtClean="0">
                <a:latin typeface="Comic Sans MS" panose="030F0702030302020204" pitchFamily="66" charset="0"/>
              </a:rPr>
              <a:t>a</a:t>
            </a:r>
            <a:endParaRPr lang="en-GB" sz="1400" dirty="0">
              <a:latin typeface="Comic Sans MS" panose="030F0702030302020204" pitchFamily="66" charset="0"/>
            </a:endParaRPr>
          </a:p>
        </p:txBody>
      </p:sp>
      <p:sp>
        <p:nvSpPr>
          <p:cNvPr id="24" name="Arc 23"/>
          <p:cNvSpPr/>
          <p:nvPr/>
        </p:nvSpPr>
        <p:spPr>
          <a:xfrm>
            <a:off x="7217733" y="2721935"/>
            <a:ext cx="914400" cy="914400"/>
          </a:xfrm>
          <a:prstGeom prst="arc">
            <a:avLst>
              <a:gd name="adj1" fmla="val 10491034"/>
              <a:gd name="adj2" fmla="val 11745071"/>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6" name="Arc 35"/>
          <p:cNvSpPr/>
          <p:nvPr/>
        </p:nvSpPr>
        <p:spPr>
          <a:xfrm>
            <a:off x="5888663" y="2036135"/>
            <a:ext cx="914400" cy="914400"/>
          </a:xfrm>
          <a:prstGeom prst="arc">
            <a:avLst>
              <a:gd name="adj1" fmla="val 16725103"/>
              <a:gd name="adj2" fmla="val 1765098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7" name="TextBox 36"/>
          <p:cNvSpPr txBox="1"/>
          <p:nvPr/>
        </p:nvSpPr>
        <p:spPr>
          <a:xfrm>
            <a:off x="6966095" y="2971801"/>
            <a:ext cx="293670" cy="307777"/>
          </a:xfrm>
          <a:prstGeom prst="rect">
            <a:avLst/>
          </a:prstGeom>
          <a:noFill/>
        </p:spPr>
        <p:txBody>
          <a:bodyPr wrap="none" rtlCol="0">
            <a:spAutoFit/>
          </a:bodyPr>
          <a:lstStyle/>
          <a:p>
            <a:r>
              <a:rPr lang="el-GR" sz="1400" dirty="0" smtClean="0">
                <a:latin typeface="Comic Sans MS" panose="030F0702030302020204" pitchFamily="66" charset="0"/>
              </a:rPr>
              <a:t>θ</a:t>
            </a:r>
            <a:endParaRPr lang="en-GB" sz="1400" dirty="0">
              <a:latin typeface="Comic Sans MS" panose="030F0702030302020204" pitchFamily="66" charset="0"/>
            </a:endParaRPr>
          </a:p>
        </p:txBody>
      </p:sp>
      <p:sp>
        <p:nvSpPr>
          <p:cNvPr id="38" name="TextBox 37"/>
          <p:cNvSpPr txBox="1"/>
          <p:nvPr/>
        </p:nvSpPr>
        <p:spPr>
          <a:xfrm>
            <a:off x="6351181" y="1718931"/>
            <a:ext cx="293670" cy="307777"/>
          </a:xfrm>
          <a:prstGeom prst="rect">
            <a:avLst/>
          </a:prstGeom>
          <a:noFill/>
        </p:spPr>
        <p:txBody>
          <a:bodyPr wrap="none" rtlCol="0">
            <a:spAutoFit/>
          </a:bodyPr>
          <a:lstStyle/>
          <a:p>
            <a:r>
              <a:rPr lang="el-GR" sz="1400" dirty="0" smtClean="0">
                <a:latin typeface="Comic Sans MS" panose="030F0702030302020204" pitchFamily="66" charset="0"/>
              </a:rPr>
              <a:t>θ</a:t>
            </a:r>
            <a:endParaRPr lang="en-GB" sz="1400" dirty="0">
              <a:latin typeface="Comic Sans MS" panose="030F0702030302020204" pitchFamily="66" charset="0"/>
            </a:endParaRPr>
          </a:p>
        </p:txBody>
      </p:sp>
      <p:sp>
        <p:nvSpPr>
          <p:cNvPr id="41" name="TextBox 40"/>
          <p:cNvSpPr txBox="1"/>
          <p:nvPr/>
        </p:nvSpPr>
        <p:spPr>
          <a:xfrm>
            <a:off x="6216500" y="3382926"/>
            <a:ext cx="418704" cy="307777"/>
          </a:xfrm>
          <a:prstGeom prst="rect">
            <a:avLst/>
          </a:prstGeom>
          <a:noFill/>
        </p:spPr>
        <p:txBody>
          <a:bodyPr wrap="none" rtlCol="0">
            <a:spAutoFit/>
          </a:bodyPr>
          <a:lstStyle/>
          <a:p>
            <a:r>
              <a:rPr lang="en-US" sz="1400" dirty="0" smtClean="0">
                <a:latin typeface="Comic Sans MS" panose="030F0702030302020204" pitchFamily="66" charset="0"/>
              </a:rPr>
              <a:t>mg</a:t>
            </a:r>
            <a:endParaRPr lang="en-GB" sz="1400" dirty="0">
              <a:latin typeface="Comic Sans MS" panose="030F0702030302020204" pitchFamily="66" charset="0"/>
            </a:endParaRPr>
          </a:p>
        </p:txBody>
      </p:sp>
      <p:sp>
        <p:nvSpPr>
          <p:cNvPr id="42" name="TextBox 41"/>
          <p:cNvSpPr txBox="1"/>
          <p:nvPr/>
        </p:nvSpPr>
        <p:spPr>
          <a:xfrm>
            <a:off x="6631170" y="1139456"/>
            <a:ext cx="296876" cy="307777"/>
          </a:xfrm>
          <a:prstGeom prst="rect">
            <a:avLst/>
          </a:prstGeom>
          <a:noFill/>
        </p:spPr>
        <p:txBody>
          <a:bodyPr wrap="none" rtlCol="0">
            <a:spAutoFit/>
          </a:bodyPr>
          <a:lstStyle/>
          <a:p>
            <a:r>
              <a:rPr lang="en-US" sz="1400" dirty="0" smtClean="0">
                <a:latin typeface="Comic Sans MS" panose="030F0702030302020204" pitchFamily="66" charset="0"/>
              </a:rPr>
              <a:t>R</a:t>
            </a:r>
            <a:endParaRPr lang="en-GB" sz="1400" dirty="0">
              <a:latin typeface="Comic Sans MS" panose="030F0702030302020204" pitchFamily="66" charset="0"/>
            </a:endParaRPr>
          </a:p>
        </p:txBody>
      </p:sp>
      <p:cxnSp>
        <p:nvCxnSpPr>
          <p:cNvPr id="53" name="Straight Connector 52"/>
          <p:cNvCxnSpPr/>
          <p:nvPr/>
        </p:nvCxnSpPr>
        <p:spPr>
          <a:xfrm>
            <a:off x="6418522" y="1373372"/>
            <a:ext cx="304800" cy="0"/>
          </a:xfrm>
          <a:prstGeom prst="line">
            <a:avLst/>
          </a:prstGeom>
          <a:ln w="254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pic>
        <p:nvPicPr>
          <p:cNvPr id="11" name="Picture 2" descr="C:\Users\mpye\AppData\Local\Microsoft\Windows\Temporary Internet Files\Content.IE5\J1XD9OFR\MC900439792[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934298">
            <a:off x="6075720" y="2184204"/>
            <a:ext cx="719631" cy="719631"/>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p:cNvSpPr txBox="1"/>
          <p:nvPr/>
        </p:nvSpPr>
        <p:spPr>
          <a:xfrm>
            <a:off x="6103087" y="1068573"/>
            <a:ext cx="638316" cy="307777"/>
          </a:xfrm>
          <a:prstGeom prst="rect">
            <a:avLst/>
          </a:prstGeom>
          <a:noFill/>
        </p:spPr>
        <p:txBody>
          <a:bodyPr wrap="none" rtlCol="0">
            <a:spAutoFit/>
          </a:bodyPr>
          <a:lstStyle/>
          <a:p>
            <a:r>
              <a:rPr lang="en-US" sz="1400" dirty="0" err="1" smtClean="0">
                <a:latin typeface="Comic Sans MS" panose="030F0702030302020204" pitchFamily="66" charset="0"/>
              </a:rPr>
              <a:t>Rsin</a:t>
            </a:r>
            <a:r>
              <a:rPr lang="el-GR" sz="1400" dirty="0" smtClean="0">
                <a:latin typeface="Comic Sans MS" panose="030F0702030302020204" pitchFamily="66" charset="0"/>
              </a:rPr>
              <a:t>θ</a:t>
            </a:r>
            <a:endParaRPr lang="en-GB" sz="1400" dirty="0">
              <a:latin typeface="Comic Sans MS" panose="030F0702030302020204" pitchFamily="66" charset="0"/>
            </a:endParaRPr>
          </a:p>
        </p:txBody>
      </p:sp>
      <p:sp>
        <p:nvSpPr>
          <p:cNvPr id="56" name="TextBox 55"/>
          <p:cNvSpPr txBox="1"/>
          <p:nvPr/>
        </p:nvSpPr>
        <p:spPr>
          <a:xfrm>
            <a:off x="5766390" y="1720703"/>
            <a:ext cx="681597" cy="307777"/>
          </a:xfrm>
          <a:prstGeom prst="rect">
            <a:avLst/>
          </a:prstGeom>
          <a:noFill/>
        </p:spPr>
        <p:txBody>
          <a:bodyPr wrap="none" rtlCol="0">
            <a:spAutoFit/>
          </a:bodyPr>
          <a:lstStyle/>
          <a:p>
            <a:r>
              <a:rPr lang="en-US" sz="1400" dirty="0" err="1" smtClean="0">
                <a:latin typeface="Comic Sans MS" panose="030F0702030302020204" pitchFamily="66" charset="0"/>
              </a:rPr>
              <a:t>Rcos</a:t>
            </a:r>
            <a:r>
              <a:rPr lang="el-GR" sz="1400" dirty="0" smtClean="0">
                <a:latin typeface="Comic Sans MS" panose="030F0702030302020204" pitchFamily="66" charset="0"/>
              </a:rPr>
              <a:t>θ</a:t>
            </a: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9" name="TextBox 68"/>
              <p:cNvSpPr txBox="1"/>
              <p:nvPr/>
            </p:nvSpPr>
            <p:spPr>
              <a:xfrm>
                <a:off x="7772400" y="1295400"/>
                <a:ext cx="1183914"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a:rPr>
                        <m:t>𝑣</m:t>
                      </m:r>
                      <m:r>
                        <a:rPr lang="en-US" sz="1400" b="0" i="1" smtClean="0">
                          <a:solidFill>
                            <a:srgbClr val="FF0000"/>
                          </a:solidFill>
                          <a:latin typeface="Cambria Math"/>
                        </a:rPr>
                        <m:t>=25</m:t>
                      </m:r>
                      <m:r>
                        <a:rPr lang="en-US" sz="1400" b="0" i="1" smtClean="0">
                          <a:solidFill>
                            <a:srgbClr val="FF0000"/>
                          </a:solidFill>
                          <a:latin typeface="Cambria Math"/>
                        </a:rPr>
                        <m:t>𝑚</m:t>
                      </m:r>
                      <m:sSup>
                        <m:sSupPr>
                          <m:ctrlPr>
                            <a:rPr lang="en-US" sz="1400" b="0" i="1" smtClean="0">
                              <a:solidFill>
                                <a:srgbClr val="FF0000"/>
                              </a:solidFill>
                              <a:latin typeface="Cambria Math" panose="02040503050406030204" pitchFamily="18" charset="0"/>
                            </a:rPr>
                          </m:ctrlPr>
                        </m:sSupPr>
                        <m:e>
                          <m:r>
                            <a:rPr lang="en-US" sz="1400" b="0" i="1" smtClean="0">
                              <a:solidFill>
                                <a:srgbClr val="FF0000"/>
                              </a:solidFill>
                              <a:latin typeface="Cambria Math"/>
                            </a:rPr>
                            <m:t>𝑠</m:t>
                          </m:r>
                        </m:e>
                        <m:sup>
                          <m:r>
                            <a:rPr lang="en-US" sz="1400" b="0" i="1" smtClean="0">
                              <a:solidFill>
                                <a:srgbClr val="FF0000"/>
                              </a:solidFill>
                              <a:latin typeface="Cambria Math"/>
                            </a:rPr>
                            <m:t>−1</m:t>
                          </m:r>
                        </m:sup>
                      </m:sSup>
                    </m:oMath>
                  </m:oMathPara>
                </a14:m>
                <a:endParaRPr lang="en-GB" sz="1400" dirty="0">
                  <a:solidFill>
                    <a:srgbClr val="FF0000"/>
                  </a:solidFill>
                </a:endParaRPr>
              </a:p>
            </p:txBody>
          </p:sp>
        </mc:Choice>
        <mc:Fallback xmlns="">
          <p:sp>
            <p:nvSpPr>
              <p:cNvPr id="69" name="TextBox 68"/>
              <p:cNvSpPr txBox="1">
                <a:spLocks noRot="1" noChangeAspect="1" noMove="1" noResize="1" noEditPoints="1" noAdjustHandles="1" noChangeArrowheads="1" noChangeShapeType="1" noTextEdit="1"/>
              </p:cNvSpPr>
              <p:nvPr/>
            </p:nvSpPr>
            <p:spPr>
              <a:xfrm>
                <a:off x="7772400" y="1295400"/>
                <a:ext cx="1183914" cy="307777"/>
              </a:xfrm>
              <a:prstGeom prst="rect">
                <a:avLst/>
              </a:prstGeom>
              <a:blipFill rotWithShape="1">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5486400" y="4267200"/>
                <a:ext cx="82958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𝐹</m:t>
                      </m:r>
                      <m:r>
                        <a:rPr lang="en-US" sz="1400" b="0" i="1" smtClean="0">
                          <a:latin typeface="Cambria Math"/>
                        </a:rPr>
                        <m:t>=</m:t>
                      </m:r>
                      <m:r>
                        <a:rPr lang="en-US" sz="1400" b="0" i="1" smtClean="0">
                          <a:latin typeface="Cambria Math"/>
                        </a:rPr>
                        <m:t>𝑚𝑎</m:t>
                      </m:r>
                    </m:oMath>
                  </m:oMathPara>
                </a14:m>
                <a:endParaRPr lang="en-GB" sz="1400" dirty="0"/>
              </a:p>
            </p:txBody>
          </p:sp>
        </mc:Choice>
        <mc:Fallback xmlns="">
          <p:sp>
            <p:nvSpPr>
              <p:cNvPr id="39" name="TextBox 38"/>
              <p:cNvSpPr txBox="1">
                <a:spLocks noRot="1" noChangeAspect="1" noMove="1" noResize="1" noEditPoints="1" noAdjustHandles="1" noChangeArrowheads="1" noChangeShapeType="1" noTextEdit="1"/>
              </p:cNvSpPr>
              <p:nvPr/>
            </p:nvSpPr>
            <p:spPr>
              <a:xfrm>
                <a:off x="5486400" y="4267200"/>
                <a:ext cx="829586" cy="307777"/>
              </a:xfrm>
              <a:prstGeom prst="rect">
                <a:avLst/>
              </a:prstGeom>
              <a:blipFill rotWithShape="1">
                <a:blip r:embed="rId10"/>
                <a:stretch>
                  <a:fillRect/>
                </a:stretch>
              </a:blipFill>
            </p:spPr>
            <p:txBody>
              <a:bodyPr/>
              <a:lstStyle/>
              <a:p>
                <a:r>
                  <a:rPr lang="en-GB">
                    <a:noFill/>
                  </a:rPr>
                  <a:t> </a:t>
                </a:r>
              </a:p>
            </p:txBody>
          </p:sp>
        </mc:Fallback>
      </mc:AlternateContent>
      <p:sp>
        <p:nvSpPr>
          <p:cNvPr id="40" name="TextBox 39"/>
          <p:cNvSpPr txBox="1"/>
          <p:nvPr/>
        </p:nvSpPr>
        <p:spPr>
          <a:xfrm>
            <a:off x="3886200" y="3810000"/>
            <a:ext cx="2028119" cy="307777"/>
          </a:xfrm>
          <a:prstGeom prst="rect">
            <a:avLst/>
          </a:prstGeom>
          <a:noFill/>
        </p:spPr>
        <p:txBody>
          <a:bodyPr wrap="none" rtlCol="0">
            <a:spAutoFit/>
          </a:bodyPr>
          <a:lstStyle/>
          <a:p>
            <a:r>
              <a:rPr lang="en-US" sz="1400" u="sng" dirty="0" smtClean="0">
                <a:latin typeface="Comic Sans MS" panose="030F0702030302020204" pitchFamily="66" charset="0"/>
              </a:rPr>
              <a:t>Resolving Horizontally</a:t>
            </a:r>
            <a:endParaRPr lang="en-GB" sz="1400" u="sng"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3" name="TextBox 42"/>
              <p:cNvSpPr txBox="1"/>
              <p:nvPr/>
            </p:nvSpPr>
            <p:spPr>
              <a:xfrm>
                <a:off x="5029200" y="4648200"/>
                <a:ext cx="1524000" cy="5422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𝑅𝑠𝑖𝑛</m:t>
                      </m:r>
                      <m:r>
                        <a:rPr lang="en-US" sz="1400" b="0" i="1" smtClean="0">
                          <a:latin typeface="Cambria Math"/>
                          <a:ea typeface="Cambria Math"/>
                        </a:rPr>
                        <m:t>𝜃</m:t>
                      </m:r>
                      <m:r>
                        <a:rPr lang="en-US" sz="1400" b="0" i="1" smtClean="0">
                          <a:latin typeface="Cambria Math"/>
                        </a:rPr>
                        <m:t>=</m:t>
                      </m:r>
                      <m:f>
                        <m:fPr>
                          <m:ctrlPr>
                            <a:rPr lang="en-US" sz="1400" b="0" i="1" smtClean="0">
                              <a:latin typeface="Cambria Math" panose="02040503050406030204" pitchFamily="18" charset="0"/>
                            </a:rPr>
                          </m:ctrlPr>
                        </m:fPr>
                        <m:num>
                          <m:r>
                            <a:rPr lang="en-US" sz="1400" b="0" i="1" smtClean="0">
                              <a:latin typeface="Cambria Math"/>
                            </a:rPr>
                            <m:t>𝑚</m:t>
                          </m:r>
                          <m:sSup>
                            <m:sSupPr>
                              <m:ctrlPr>
                                <a:rPr lang="en-US" sz="1400" b="0" i="1" smtClean="0">
                                  <a:latin typeface="Cambria Math" panose="02040503050406030204" pitchFamily="18" charset="0"/>
                                </a:rPr>
                              </m:ctrlPr>
                            </m:sSupPr>
                            <m:e>
                              <m:r>
                                <a:rPr lang="en-US" sz="1400" b="0" i="1" smtClean="0">
                                  <a:latin typeface="Cambria Math"/>
                                </a:rPr>
                                <m:t>𝑣</m:t>
                              </m:r>
                            </m:e>
                            <m:sup>
                              <m:r>
                                <a:rPr lang="en-US" sz="1400" b="0" i="1" smtClean="0">
                                  <a:latin typeface="Cambria Math"/>
                                </a:rPr>
                                <m:t>2</m:t>
                              </m:r>
                            </m:sup>
                          </m:sSup>
                        </m:num>
                        <m:den>
                          <m:r>
                            <a:rPr lang="en-US" sz="1400" b="0" i="1" smtClean="0">
                              <a:latin typeface="Cambria Math"/>
                            </a:rPr>
                            <m:t>𝑟</m:t>
                          </m:r>
                        </m:den>
                      </m:f>
                    </m:oMath>
                  </m:oMathPara>
                </a14:m>
                <a:endParaRPr lang="en-GB" sz="1400" dirty="0"/>
              </a:p>
            </p:txBody>
          </p:sp>
        </mc:Choice>
        <mc:Fallback xmlns="">
          <p:sp>
            <p:nvSpPr>
              <p:cNvPr id="43" name="TextBox 42"/>
              <p:cNvSpPr txBox="1">
                <a:spLocks noRot="1" noChangeAspect="1" noMove="1" noResize="1" noEditPoints="1" noAdjustHandles="1" noChangeArrowheads="1" noChangeShapeType="1" noTextEdit="1"/>
              </p:cNvSpPr>
              <p:nvPr/>
            </p:nvSpPr>
            <p:spPr>
              <a:xfrm>
                <a:off x="5029200" y="4648200"/>
                <a:ext cx="1524000" cy="542264"/>
              </a:xfrm>
              <a:prstGeom prst="rect">
                <a:avLst/>
              </a:prstGeom>
              <a:blipFill rotWithShape="1">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3810000" y="1371600"/>
                <a:ext cx="12192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a:rPr>
                        <m:t>𝑅𝑐𝑜𝑠</m:t>
                      </m:r>
                      <m:r>
                        <a:rPr lang="en-US" sz="1400" b="0" i="1" smtClean="0">
                          <a:solidFill>
                            <a:srgbClr val="FF0000"/>
                          </a:solidFill>
                          <a:latin typeface="Cambria Math"/>
                          <a:ea typeface="Cambria Math"/>
                        </a:rPr>
                        <m:t>𝜃</m:t>
                      </m:r>
                      <m:r>
                        <a:rPr lang="en-US" sz="1400" b="0" i="1" smtClean="0">
                          <a:solidFill>
                            <a:srgbClr val="FF0000"/>
                          </a:solidFill>
                          <a:latin typeface="Cambria Math"/>
                        </a:rPr>
                        <m:t>=</m:t>
                      </m:r>
                      <m:r>
                        <a:rPr lang="en-US" sz="1400" b="0" i="1" smtClean="0">
                          <a:solidFill>
                            <a:srgbClr val="FF0000"/>
                          </a:solidFill>
                          <a:latin typeface="Cambria Math"/>
                        </a:rPr>
                        <m:t>𝑚𝑔</m:t>
                      </m:r>
                    </m:oMath>
                  </m:oMathPara>
                </a14:m>
                <a:endParaRPr lang="en-GB" sz="1400" dirty="0">
                  <a:solidFill>
                    <a:srgbClr val="FF0000"/>
                  </a:solidFill>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3810000" y="1371600"/>
                <a:ext cx="1219200" cy="307777"/>
              </a:xfrm>
              <a:prstGeom prst="rect">
                <a:avLst/>
              </a:prstGeom>
              <a:blipFill rotWithShape="1">
                <a:blip r:embed="rId12"/>
                <a:stretch>
                  <a:fillRect b="-2000"/>
                </a:stretch>
              </a:blipFill>
            </p:spPr>
            <p:txBody>
              <a:bodyPr/>
              <a:lstStyle/>
              <a:p>
                <a:r>
                  <a:rPr lang="en-GB">
                    <a:noFill/>
                  </a:rPr>
                  <a:t> </a:t>
                </a:r>
              </a:p>
            </p:txBody>
          </p:sp>
        </mc:Fallback>
      </mc:AlternateContent>
      <p:sp>
        <p:nvSpPr>
          <p:cNvPr id="45" name="Arc 44"/>
          <p:cNvSpPr/>
          <p:nvPr/>
        </p:nvSpPr>
        <p:spPr>
          <a:xfrm>
            <a:off x="6248400" y="4419600"/>
            <a:ext cx="457200" cy="533400"/>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6" name="TextBox 45"/>
          <p:cNvSpPr txBox="1"/>
          <p:nvPr/>
        </p:nvSpPr>
        <p:spPr>
          <a:xfrm>
            <a:off x="6629401" y="4559595"/>
            <a:ext cx="2514599"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Replace terms with equivalents</a:t>
            </a:r>
            <a:endParaRPr lang="en-GB" sz="1200" baseline="30000" dirty="0">
              <a:solidFill>
                <a:srgbClr val="FF0000"/>
              </a:solidFill>
              <a:latin typeface="Comic Sans MS" panose="030F0702030302020204" pitchFamily="66" charset="0"/>
            </a:endParaRPr>
          </a:p>
        </p:txBody>
      </p:sp>
      <p:sp>
        <p:nvSpPr>
          <p:cNvPr id="50" name="Arc 49"/>
          <p:cNvSpPr/>
          <p:nvPr/>
        </p:nvSpPr>
        <p:spPr>
          <a:xfrm>
            <a:off x="6477000" y="4953000"/>
            <a:ext cx="457200" cy="533400"/>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1" name="TextBox 50"/>
          <p:cNvSpPr txBox="1"/>
          <p:nvPr/>
        </p:nvSpPr>
        <p:spPr>
          <a:xfrm>
            <a:off x="6858000" y="5105400"/>
            <a:ext cx="1295400"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Sub in values</a:t>
            </a:r>
            <a:endParaRPr lang="en-GB" sz="1200" baseline="300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9" name="TextBox 48"/>
              <p:cNvSpPr txBox="1"/>
              <p:nvPr/>
            </p:nvSpPr>
            <p:spPr>
              <a:xfrm>
                <a:off x="5181600" y="5181600"/>
                <a:ext cx="1524000" cy="52315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𝑅𝑠𝑖𝑛</m:t>
                      </m:r>
                      <m:r>
                        <a:rPr lang="en-US" sz="1400" b="0" i="1" smtClean="0">
                          <a:latin typeface="Cambria Math"/>
                          <a:ea typeface="Cambria Math"/>
                        </a:rPr>
                        <m:t>𝜃</m:t>
                      </m:r>
                      <m:r>
                        <a:rPr lang="en-US" sz="1400" b="0" i="1" smtClean="0">
                          <a:latin typeface="Cambria Math"/>
                        </a:rPr>
                        <m:t>=</m:t>
                      </m:r>
                      <m:f>
                        <m:fPr>
                          <m:ctrlPr>
                            <a:rPr lang="en-US" sz="1400" b="0" i="1" smtClean="0">
                              <a:latin typeface="Cambria Math" panose="02040503050406030204" pitchFamily="18" charset="0"/>
                            </a:rPr>
                          </m:ctrlPr>
                        </m:fPr>
                        <m:num>
                          <m:r>
                            <a:rPr lang="en-US" sz="1400" b="0" i="1" smtClean="0">
                              <a:latin typeface="Cambria Math"/>
                            </a:rPr>
                            <m:t>𝑚</m:t>
                          </m:r>
                          <m:sSup>
                            <m:sSupPr>
                              <m:ctrlPr>
                                <a:rPr lang="en-US" sz="1400" b="0" i="1" smtClean="0">
                                  <a:latin typeface="Cambria Math" panose="02040503050406030204" pitchFamily="18" charset="0"/>
                                </a:rPr>
                              </m:ctrlPr>
                            </m:sSupPr>
                            <m:e>
                              <m:r>
                                <a:rPr lang="en-US" sz="1400" b="0" i="1" smtClean="0">
                                  <a:latin typeface="Cambria Math"/>
                                </a:rPr>
                                <m:t>(25)</m:t>
                              </m:r>
                            </m:e>
                            <m:sup>
                              <m:r>
                                <a:rPr lang="en-US" sz="1400" b="0" i="1" smtClean="0">
                                  <a:latin typeface="Cambria Math"/>
                                </a:rPr>
                                <m:t>2</m:t>
                              </m:r>
                            </m:sup>
                          </m:sSup>
                        </m:num>
                        <m:den>
                          <m:r>
                            <a:rPr lang="en-US" sz="1400" b="0" i="1" smtClean="0">
                              <a:latin typeface="Cambria Math"/>
                            </a:rPr>
                            <m:t>500</m:t>
                          </m:r>
                        </m:den>
                      </m:f>
                    </m:oMath>
                  </m:oMathPara>
                </a14:m>
                <a:endParaRPr lang="en-GB" sz="1400" dirty="0"/>
              </a:p>
            </p:txBody>
          </p:sp>
        </mc:Choice>
        <mc:Fallback xmlns="">
          <p:sp>
            <p:nvSpPr>
              <p:cNvPr id="49" name="TextBox 48"/>
              <p:cNvSpPr txBox="1">
                <a:spLocks noRot="1" noChangeAspect="1" noMove="1" noResize="1" noEditPoints="1" noAdjustHandles="1" noChangeArrowheads="1" noChangeShapeType="1" noTextEdit="1"/>
              </p:cNvSpPr>
              <p:nvPr/>
            </p:nvSpPr>
            <p:spPr>
              <a:xfrm>
                <a:off x="5181600" y="5181600"/>
                <a:ext cx="1524000" cy="523157"/>
              </a:xfrm>
              <a:prstGeom prst="rect">
                <a:avLst/>
              </a:prstGeom>
              <a:blipFill rotWithShape="1">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5181600" y="5791200"/>
                <a:ext cx="1219200" cy="5014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𝑅𝑠𝑖𝑛</m:t>
                      </m:r>
                      <m:r>
                        <a:rPr lang="en-US" sz="1400" b="0" i="1" smtClean="0">
                          <a:latin typeface="Cambria Math"/>
                          <a:ea typeface="Cambria Math"/>
                        </a:rPr>
                        <m:t>𝜃</m:t>
                      </m:r>
                      <m:r>
                        <a:rPr lang="en-US" sz="1400" b="0" i="1" smtClean="0">
                          <a:latin typeface="Cambria Math"/>
                        </a:rPr>
                        <m:t>=</m:t>
                      </m:r>
                      <m:f>
                        <m:fPr>
                          <m:ctrlPr>
                            <a:rPr lang="en-US" sz="1400" b="0" i="1" smtClean="0">
                              <a:latin typeface="Cambria Math" panose="02040503050406030204" pitchFamily="18" charset="0"/>
                            </a:rPr>
                          </m:ctrlPr>
                        </m:fPr>
                        <m:num>
                          <m:r>
                            <a:rPr lang="en-US" sz="1400" b="0" i="1" smtClean="0">
                              <a:latin typeface="Cambria Math"/>
                            </a:rPr>
                            <m:t>5</m:t>
                          </m:r>
                          <m:r>
                            <a:rPr lang="en-US" sz="1400" b="0" i="1" smtClean="0">
                              <a:latin typeface="Cambria Math"/>
                            </a:rPr>
                            <m:t>𝑚</m:t>
                          </m:r>
                        </m:num>
                        <m:den>
                          <m:r>
                            <a:rPr lang="en-US" sz="1400" b="0" i="1" smtClean="0">
                              <a:latin typeface="Cambria Math"/>
                            </a:rPr>
                            <m:t>4</m:t>
                          </m:r>
                        </m:den>
                      </m:f>
                    </m:oMath>
                  </m:oMathPara>
                </a14:m>
                <a:endParaRPr lang="en-GB" sz="1400" dirty="0"/>
              </a:p>
            </p:txBody>
          </p:sp>
        </mc:Choice>
        <mc:Fallback xmlns="">
          <p:sp>
            <p:nvSpPr>
              <p:cNvPr id="52" name="TextBox 51"/>
              <p:cNvSpPr txBox="1">
                <a:spLocks noRot="1" noChangeAspect="1" noMove="1" noResize="1" noEditPoints="1" noAdjustHandles="1" noChangeArrowheads="1" noChangeShapeType="1" noTextEdit="1"/>
              </p:cNvSpPr>
              <p:nvPr/>
            </p:nvSpPr>
            <p:spPr>
              <a:xfrm>
                <a:off x="5181600" y="5791200"/>
                <a:ext cx="1219200" cy="501419"/>
              </a:xfrm>
              <a:prstGeom prst="rect">
                <a:avLst/>
              </a:prstGeom>
              <a:blipFill rotWithShape="1">
                <a:blip r:embed="rId14"/>
                <a:stretch>
                  <a:fillRect b="-1220"/>
                </a:stretch>
              </a:blipFill>
            </p:spPr>
            <p:txBody>
              <a:bodyPr/>
              <a:lstStyle/>
              <a:p>
                <a:r>
                  <a:rPr lang="en-GB">
                    <a:noFill/>
                  </a:rPr>
                  <a:t> </a:t>
                </a:r>
              </a:p>
            </p:txBody>
          </p:sp>
        </mc:Fallback>
      </mc:AlternateContent>
      <p:sp>
        <p:nvSpPr>
          <p:cNvPr id="54" name="Arc 53"/>
          <p:cNvSpPr/>
          <p:nvPr/>
        </p:nvSpPr>
        <p:spPr>
          <a:xfrm>
            <a:off x="6477000" y="5562600"/>
            <a:ext cx="457200" cy="533400"/>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7" name="TextBox 56"/>
          <p:cNvSpPr txBox="1"/>
          <p:nvPr/>
        </p:nvSpPr>
        <p:spPr>
          <a:xfrm>
            <a:off x="6858000" y="5715000"/>
            <a:ext cx="914400"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Simplify</a:t>
            </a:r>
            <a:endParaRPr lang="en-GB" sz="1200" baseline="300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8" name="TextBox 57"/>
              <p:cNvSpPr txBox="1"/>
              <p:nvPr/>
            </p:nvSpPr>
            <p:spPr>
              <a:xfrm>
                <a:off x="3810000" y="1752600"/>
                <a:ext cx="1295400" cy="5014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a:rPr>
                        <m:t>𝑅𝑠𝑖𝑛</m:t>
                      </m:r>
                      <m:r>
                        <a:rPr lang="en-US" sz="1400" b="0" i="1" smtClean="0">
                          <a:solidFill>
                            <a:srgbClr val="FF0000"/>
                          </a:solidFill>
                          <a:latin typeface="Cambria Math"/>
                          <a:ea typeface="Cambria Math"/>
                        </a:rPr>
                        <m:t>𝜃</m:t>
                      </m:r>
                      <m:r>
                        <a:rPr lang="en-US" sz="1400" b="0" i="1" smtClean="0">
                          <a:solidFill>
                            <a:srgbClr val="FF0000"/>
                          </a:solidFill>
                          <a:latin typeface="Cambria Math"/>
                        </a:rPr>
                        <m:t>=</m:t>
                      </m:r>
                      <m:f>
                        <m:fPr>
                          <m:ctrlPr>
                            <a:rPr lang="en-US" sz="1400" b="0" i="1" smtClean="0">
                              <a:solidFill>
                                <a:srgbClr val="FF0000"/>
                              </a:solidFill>
                              <a:latin typeface="Cambria Math" panose="02040503050406030204" pitchFamily="18" charset="0"/>
                            </a:rPr>
                          </m:ctrlPr>
                        </m:fPr>
                        <m:num>
                          <m:r>
                            <a:rPr lang="en-US" sz="1400" b="0" i="1" smtClean="0">
                              <a:solidFill>
                                <a:srgbClr val="FF0000"/>
                              </a:solidFill>
                              <a:latin typeface="Cambria Math"/>
                            </a:rPr>
                            <m:t>5</m:t>
                          </m:r>
                          <m:r>
                            <a:rPr lang="en-US" sz="1400" b="0" i="1" smtClean="0">
                              <a:solidFill>
                                <a:srgbClr val="FF0000"/>
                              </a:solidFill>
                              <a:latin typeface="Cambria Math"/>
                            </a:rPr>
                            <m:t>𝑚</m:t>
                          </m:r>
                        </m:num>
                        <m:den>
                          <m:r>
                            <a:rPr lang="en-US" sz="1400" b="0" i="1" smtClean="0">
                              <a:solidFill>
                                <a:srgbClr val="FF0000"/>
                              </a:solidFill>
                              <a:latin typeface="Cambria Math"/>
                            </a:rPr>
                            <m:t>4</m:t>
                          </m:r>
                        </m:den>
                      </m:f>
                    </m:oMath>
                  </m:oMathPara>
                </a14:m>
                <a:endParaRPr lang="en-GB" sz="1400" dirty="0">
                  <a:solidFill>
                    <a:srgbClr val="FF0000"/>
                  </a:solidFill>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3810000" y="1752600"/>
                <a:ext cx="1295400" cy="501419"/>
              </a:xfrm>
              <a:prstGeom prst="rect">
                <a:avLst/>
              </a:prstGeom>
              <a:blipFill rotWithShape="1">
                <a:blip r:embed="rId15"/>
                <a:stretch>
                  <a:fillRect/>
                </a:stretch>
              </a:blipFill>
            </p:spPr>
            <p:txBody>
              <a:bodyPr/>
              <a:lstStyle/>
              <a:p>
                <a:r>
                  <a:rPr lang="en-GB">
                    <a:noFill/>
                  </a:rPr>
                  <a:t> </a:t>
                </a:r>
              </a:p>
            </p:txBody>
          </p:sp>
        </mc:Fallback>
      </mc:AlternateContent>
      <p:pic>
        <p:nvPicPr>
          <p:cNvPr id="47" name="Picture 2" descr="http://astarmathsandphysics.com/gcse-physics-notes/gcse-physics-notes-motion-in-a-circle-html-m3278a5aa.gif"/>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04181" y="124029"/>
            <a:ext cx="1937270" cy="1039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25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blinds(horizontal)">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mph" presetSubtype="2" fill="hold" nodeType="clickEffect">
                                  <p:stCondLst>
                                    <p:cond delay="0"/>
                                  </p:stCondLst>
                                  <p:childTnLst>
                                    <p:animClr clrSpc="rgb" dir="cw">
                                      <p:cBhvr>
                                        <p:cTn id="16" dur="500" fill="hold"/>
                                        <p:tgtEl>
                                          <p:spTgt spid="53"/>
                                        </p:tgtEl>
                                        <p:attrNameLst>
                                          <p:attrName>stroke.color</p:attrName>
                                        </p:attrNameLst>
                                      </p:cBhvr>
                                      <p:to>
                                        <a:srgbClr val="FF0000"/>
                                      </p:to>
                                    </p:animClr>
                                    <p:set>
                                      <p:cBhvr>
                                        <p:cTn id="17" dur="500" fill="hold"/>
                                        <p:tgtEl>
                                          <p:spTgt spid="53"/>
                                        </p:tgtEl>
                                        <p:attrNameLst>
                                          <p:attrName>stroke.on</p:attrName>
                                        </p:attrNameLst>
                                      </p:cBhvr>
                                      <p:to>
                                        <p:strVal val="true"/>
                                      </p:to>
                                    </p:set>
                                  </p:childTnLst>
                                </p:cTn>
                              </p:par>
                              <p:par>
                                <p:cTn id="18" presetID="7" presetClass="emph" presetSubtype="2" fill="hold" nodeType="withEffect">
                                  <p:stCondLst>
                                    <p:cond delay="0"/>
                                  </p:stCondLst>
                                  <p:childTnLst>
                                    <p:animClr clrSpc="rgb" dir="cw">
                                      <p:cBhvr>
                                        <p:cTn id="19" dur="500" fill="hold"/>
                                        <p:tgtEl>
                                          <p:spTgt spid="25"/>
                                        </p:tgtEl>
                                        <p:attrNameLst>
                                          <p:attrName>stroke.color</p:attrName>
                                        </p:attrNameLst>
                                      </p:cBhvr>
                                      <p:to>
                                        <a:srgbClr val="FF0000"/>
                                      </p:to>
                                    </p:animClr>
                                    <p:set>
                                      <p:cBhvr>
                                        <p:cTn id="20" dur="500" fill="hold"/>
                                        <p:tgtEl>
                                          <p:spTgt spid="25"/>
                                        </p:tgtEl>
                                        <p:attrNameLst>
                                          <p:attrName>stroke.on</p:attrName>
                                        </p:attrNameLst>
                                      </p:cBhvr>
                                      <p:to>
                                        <p:strVal val="true"/>
                                      </p:to>
                                    </p:set>
                                  </p:childTnLst>
                                </p:cTn>
                              </p:par>
                              <p:par>
                                <p:cTn id="21" presetID="7" presetClass="emph" presetSubtype="2" fill="hold" nodeType="withEffect">
                                  <p:stCondLst>
                                    <p:cond delay="0"/>
                                  </p:stCondLst>
                                  <p:childTnLst>
                                    <p:animClr clrSpc="rgb" dir="cw">
                                      <p:cBhvr>
                                        <p:cTn id="22" dur="500" fill="hold"/>
                                        <p:tgtEl>
                                          <p:spTgt spid="27"/>
                                        </p:tgtEl>
                                        <p:attrNameLst>
                                          <p:attrName>stroke.color</p:attrName>
                                        </p:attrNameLst>
                                      </p:cBhvr>
                                      <p:to>
                                        <a:srgbClr val="FF0000"/>
                                      </p:to>
                                    </p:animClr>
                                    <p:set>
                                      <p:cBhvr>
                                        <p:cTn id="23" dur="500" fill="hold"/>
                                        <p:tgtEl>
                                          <p:spTgt spid="27"/>
                                        </p:tgtEl>
                                        <p:attrNameLst>
                                          <p:attrName>stroke.on</p:attrName>
                                        </p:attrNameLst>
                                      </p:cBhvr>
                                      <p:to>
                                        <p:strVal val="true"/>
                                      </p:to>
                                    </p:set>
                                  </p:childTnLst>
                                </p:cTn>
                              </p:par>
                              <p:par>
                                <p:cTn id="24" presetID="3" presetClass="emph" presetSubtype="2" fill="hold" grpId="0" nodeType="withEffect">
                                  <p:stCondLst>
                                    <p:cond delay="0"/>
                                  </p:stCondLst>
                                  <p:childTnLst>
                                    <p:animClr clrSpc="rgb" dir="cw">
                                      <p:cBhvr override="childStyle">
                                        <p:cTn id="25" dur="500" fill="hold"/>
                                        <p:tgtEl>
                                          <p:spTgt spid="55"/>
                                        </p:tgtEl>
                                        <p:attrNameLst>
                                          <p:attrName>style.color</p:attrName>
                                        </p:attrNameLst>
                                      </p:cBhvr>
                                      <p:to>
                                        <a:srgbClr val="FF0000"/>
                                      </p:to>
                                    </p:animClr>
                                  </p:childTnLst>
                                </p:cTn>
                              </p:par>
                              <p:par>
                                <p:cTn id="26" presetID="3" presetClass="emph" presetSubtype="2" fill="hold" grpId="0" nodeType="withEffect">
                                  <p:stCondLst>
                                    <p:cond delay="0"/>
                                  </p:stCondLst>
                                  <p:childTnLst>
                                    <p:animClr clrSpc="rgb" dir="cw">
                                      <p:cBhvr override="childStyle">
                                        <p:cTn id="27" dur="500" fill="hold"/>
                                        <p:tgtEl>
                                          <p:spTgt spid="22"/>
                                        </p:tgtEl>
                                        <p:attrNameLst>
                                          <p:attrName>style.color</p:attrName>
                                        </p:attrNameLst>
                                      </p:cBhvr>
                                      <p:to>
                                        <a:srgbClr val="FF0000"/>
                                      </p:to>
                                    </p:animClr>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blinds(horizontal)">
                                      <p:cBhvr>
                                        <p:cTn id="32" dur="500"/>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blinds(horizontal)">
                                      <p:cBhvr>
                                        <p:cTn id="37" dur="500"/>
                                        <p:tgtEl>
                                          <p:spTgt spid="4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blinds(horizontal)">
                                      <p:cBhvr>
                                        <p:cTn id="42" dur="500"/>
                                        <p:tgtEl>
                                          <p:spTgt spid="4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50"/>
                                        </p:tgtEl>
                                        <p:attrNameLst>
                                          <p:attrName>style.visibility</p:attrName>
                                        </p:attrNameLst>
                                      </p:cBhvr>
                                      <p:to>
                                        <p:strVal val="visible"/>
                                      </p:to>
                                    </p:set>
                                    <p:animEffect transition="in" filter="blinds(horizontal)">
                                      <p:cBhvr>
                                        <p:cTn id="47" dur="500"/>
                                        <p:tgtEl>
                                          <p:spTgt spid="50"/>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blinds(horizontal)">
                                      <p:cBhvr>
                                        <p:cTn id="52" dur="500"/>
                                        <p:tgtEl>
                                          <p:spTgt spid="51"/>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blinds(horizontal)">
                                      <p:cBhvr>
                                        <p:cTn id="57" dur="500"/>
                                        <p:tgtEl>
                                          <p:spTgt spid="49"/>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54"/>
                                        </p:tgtEl>
                                        <p:attrNameLst>
                                          <p:attrName>style.visibility</p:attrName>
                                        </p:attrNameLst>
                                      </p:cBhvr>
                                      <p:to>
                                        <p:strVal val="visible"/>
                                      </p:to>
                                    </p:set>
                                    <p:animEffect transition="in" filter="blinds(horizontal)">
                                      <p:cBhvr>
                                        <p:cTn id="62" dur="500"/>
                                        <p:tgtEl>
                                          <p:spTgt spid="54"/>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57"/>
                                        </p:tgtEl>
                                        <p:attrNameLst>
                                          <p:attrName>style.visibility</p:attrName>
                                        </p:attrNameLst>
                                      </p:cBhvr>
                                      <p:to>
                                        <p:strVal val="visible"/>
                                      </p:to>
                                    </p:set>
                                    <p:animEffect transition="in" filter="blinds(horizontal)">
                                      <p:cBhvr>
                                        <p:cTn id="67" dur="500"/>
                                        <p:tgtEl>
                                          <p:spTgt spid="57"/>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52"/>
                                        </p:tgtEl>
                                        <p:attrNameLst>
                                          <p:attrName>style.visibility</p:attrName>
                                        </p:attrNameLst>
                                      </p:cBhvr>
                                      <p:to>
                                        <p:strVal val="visible"/>
                                      </p:to>
                                    </p:set>
                                    <p:animEffect transition="in" filter="blinds(horizontal)">
                                      <p:cBhvr>
                                        <p:cTn id="72" dur="500"/>
                                        <p:tgtEl>
                                          <p:spTgt spid="52"/>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blinds(horizontal)">
                                      <p:cBhvr>
                                        <p:cTn id="7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55" grpId="0"/>
      <p:bldP spid="39" grpId="0"/>
      <p:bldP spid="40" grpId="0"/>
      <p:bldP spid="43" grpId="0"/>
      <p:bldP spid="45" grpId="0" animBg="1"/>
      <p:bldP spid="46" grpId="0"/>
      <p:bldP spid="50" grpId="0" animBg="1"/>
      <p:bldP spid="51" grpId="0"/>
      <p:bldP spid="49" grpId="0"/>
      <p:bldP spid="52" grpId="0"/>
      <p:bldP spid="54" grpId="0" animBg="1"/>
      <p:bldP spid="57" grpId="0"/>
      <p:bldP spid="5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Motion in a Circle</a:t>
            </a:r>
            <a:endParaRPr lang="en-GB" dirty="0">
              <a:latin typeface="Comic Sans MS" pitchFamily="66" charset="0"/>
            </a:endParaRPr>
          </a:p>
        </p:txBody>
      </p:sp>
      <p:sp>
        <p:nvSpPr>
          <p:cNvPr id="3" name="Content Placeholder 2"/>
          <p:cNvSpPr>
            <a:spLocks noGrp="1"/>
          </p:cNvSpPr>
          <p:nvPr>
            <p:ph idx="1"/>
          </p:nvPr>
        </p:nvSpPr>
        <p:spPr>
          <a:xfrm>
            <a:off x="228600" y="1600200"/>
            <a:ext cx="3221966" cy="4525963"/>
          </a:xfrm>
        </p:spPr>
        <p:txBody>
          <a:bodyPr>
            <a:normAutofit/>
          </a:bodyPr>
          <a:lstStyle/>
          <a:p>
            <a:pPr marL="0" indent="0" algn="ctr">
              <a:buNone/>
            </a:pPr>
            <a:r>
              <a:rPr lang="en-GB" sz="1400" b="1" dirty="0" smtClean="0">
                <a:latin typeface="Comic Sans MS" pitchFamily="66" charset="0"/>
              </a:rPr>
              <a:t>You can calculate the angular speed of an object moving in a circle</a:t>
            </a:r>
            <a:endParaRPr lang="en-GB" sz="1400" dirty="0" smtClean="0">
              <a:latin typeface="Comic Sans MS" pitchFamily="66" charset="0"/>
            </a:endParaRPr>
          </a:p>
          <a:p>
            <a:pPr marL="0" indent="0" algn="ctr">
              <a:buNone/>
            </a:pPr>
            <a:endParaRPr lang="en-GB" sz="1400" b="1" dirty="0">
              <a:latin typeface="Comic Sans MS" pitchFamily="66" charset="0"/>
            </a:endParaRPr>
          </a:p>
          <a:p>
            <a:pPr marL="0" indent="0" algn="ctr">
              <a:buNone/>
            </a:pPr>
            <a:r>
              <a:rPr lang="en-GB" sz="1400" dirty="0" smtClean="0">
                <a:latin typeface="Comic Sans MS" pitchFamily="66" charset="0"/>
              </a:rPr>
              <a:t>When an object is travelling in a straight line, we usually measure the speed as the distance covered over a period of time, often as ms</a:t>
            </a:r>
            <a:r>
              <a:rPr lang="en-GB" sz="1400" baseline="30000" dirty="0" smtClean="0">
                <a:latin typeface="Comic Sans MS" pitchFamily="66" charset="0"/>
              </a:rPr>
              <a:t>-1</a:t>
            </a:r>
            <a:r>
              <a:rPr lang="en-GB" sz="1400" dirty="0" smtClean="0">
                <a:latin typeface="Comic Sans MS" pitchFamily="66" charset="0"/>
              </a:rPr>
              <a:t> or kmh</a:t>
            </a:r>
            <a:r>
              <a:rPr lang="en-GB" sz="1400" baseline="30000" dirty="0" smtClean="0">
                <a:latin typeface="Comic Sans MS" pitchFamily="66" charset="0"/>
              </a:rPr>
              <a:t>-1</a:t>
            </a:r>
          </a:p>
          <a:p>
            <a:pPr marL="0" indent="0" algn="ctr">
              <a:buNone/>
            </a:pPr>
            <a:endParaRPr lang="en-GB" sz="1400" dirty="0">
              <a:latin typeface="Comic Sans MS" pitchFamily="66" charset="0"/>
            </a:endParaRPr>
          </a:p>
          <a:p>
            <a:pPr algn="ctr">
              <a:buFont typeface="Wingdings"/>
              <a:buChar char="à"/>
            </a:pPr>
            <a:r>
              <a:rPr lang="en-GB" sz="1400" dirty="0" smtClean="0">
                <a:latin typeface="Comic Sans MS" pitchFamily="66" charset="0"/>
                <a:sym typeface="Wingdings" panose="05000000000000000000" pitchFamily="2" charset="2"/>
              </a:rPr>
              <a:t>When an object is following a circular path though, it is usually easier if you calculate the rate that the angle has changed over a period of time (from a fixed starting point)</a:t>
            </a: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r>
              <a:rPr lang="en-GB" sz="1400" dirty="0" smtClean="0">
                <a:latin typeface="Comic Sans MS" pitchFamily="66" charset="0"/>
                <a:sym typeface="Wingdings" panose="05000000000000000000" pitchFamily="2" charset="2"/>
              </a:rPr>
              <a:t>This is known as the angular speed of the particle</a:t>
            </a:r>
            <a:endParaRPr lang="en-GB" sz="1400" dirty="0" smtClean="0">
              <a:latin typeface="Comic Sans MS" pitchFamily="66" charset="0"/>
            </a:endParaRPr>
          </a:p>
        </p:txBody>
      </p:sp>
      <p:pic>
        <p:nvPicPr>
          <p:cNvPr id="5" name="Picture 2" descr="http://astarmathsandphysics.com/gcse-physics-notes/gcse-physics-notes-motion-in-a-circle-html-m3278a5aa.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152400"/>
            <a:ext cx="2033500" cy="1091627"/>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a:spLocks noChangeAspect="1"/>
          </p:cNvSpPr>
          <p:nvPr/>
        </p:nvSpPr>
        <p:spPr>
          <a:xfrm>
            <a:off x="3674852" y="2191109"/>
            <a:ext cx="3200400" cy="32004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flipH="1">
            <a:off x="5282971" y="2191109"/>
            <a:ext cx="155367" cy="169663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5351252" y="2114909"/>
            <a:ext cx="152401" cy="1524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p:cNvCxnSpPr/>
          <p:nvPr/>
        </p:nvCxnSpPr>
        <p:spPr>
          <a:xfrm>
            <a:off x="5293856" y="3887301"/>
            <a:ext cx="1272638" cy="8095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6494252" y="4629509"/>
            <a:ext cx="152401" cy="1524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5198852" y="3791309"/>
            <a:ext cx="152401" cy="1524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Arc 16"/>
          <p:cNvSpPr/>
          <p:nvPr/>
        </p:nvSpPr>
        <p:spPr>
          <a:xfrm>
            <a:off x="4630815" y="3509270"/>
            <a:ext cx="914400" cy="914400"/>
          </a:xfrm>
          <a:prstGeom prst="arc">
            <a:avLst>
              <a:gd name="adj1" fmla="val 17975013"/>
              <a:gd name="adj2" fmla="val 56408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 name="TextBox 17"/>
          <p:cNvSpPr txBox="1"/>
          <p:nvPr/>
        </p:nvSpPr>
        <p:spPr>
          <a:xfrm>
            <a:off x="5473963" y="3544896"/>
            <a:ext cx="325730" cy="369332"/>
          </a:xfrm>
          <a:prstGeom prst="rect">
            <a:avLst/>
          </a:prstGeom>
          <a:noFill/>
        </p:spPr>
        <p:txBody>
          <a:bodyPr wrap="none" rtlCol="0">
            <a:spAutoFit/>
          </a:bodyPr>
          <a:lstStyle/>
          <a:p>
            <a:r>
              <a:rPr lang="el-GR" dirty="0" smtClean="0">
                <a:latin typeface="Comic Sans MS" panose="030F0702030302020204" pitchFamily="66" charset="0"/>
              </a:rPr>
              <a:t>θ</a:t>
            </a:r>
            <a:endParaRPr lang="en-GB" dirty="0">
              <a:latin typeface="Comic Sans MS" panose="030F0702030302020204" pitchFamily="66" charset="0"/>
            </a:endParaRPr>
          </a:p>
        </p:txBody>
      </p:sp>
      <p:sp>
        <p:nvSpPr>
          <p:cNvPr id="19" name="TextBox 18"/>
          <p:cNvSpPr txBox="1"/>
          <p:nvPr/>
        </p:nvSpPr>
        <p:spPr>
          <a:xfrm>
            <a:off x="5020722" y="2877899"/>
            <a:ext cx="295274" cy="369332"/>
          </a:xfrm>
          <a:prstGeom prst="rect">
            <a:avLst/>
          </a:prstGeom>
          <a:noFill/>
        </p:spPr>
        <p:txBody>
          <a:bodyPr wrap="none" rtlCol="0">
            <a:spAutoFit/>
          </a:bodyPr>
          <a:lstStyle/>
          <a:p>
            <a:r>
              <a:rPr lang="en-US" dirty="0" smtClean="0">
                <a:latin typeface="Comic Sans MS" panose="030F0702030302020204" pitchFamily="66" charset="0"/>
              </a:rPr>
              <a:t>r</a:t>
            </a:r>
            <a:endParaRPr lang="en-GB" dirty="0">
              <a:latin typeface="Comic Sans MS" panose="030F0702030302020204" pitchFamily="66" charset="0"/>
            </a:endParaRPr>
          </a:p>
        </p:txBody>
      </p:sp>
      <p:sp>
        <p:nvSpPr>
          <p:cNvPr id="20" name="TextBox 19"/>
          <p:cNvSpPr txBox="1"/>
          <p:nvPr/>
        </p:nvSpPr>
        <p:spPr>
          <a:xfrm>
            <a:off x="5624385" y="4241582"/>
            <a:ext cx="295274" cy="369332"/>
          </a:xfrm>
          <a:prstGeom prst="rect">
            <a:avLst/>
          </a:prstGeom>
          <a:noFill/>
        </p:spPr>
        <p:txBody>
          <a:bodyPr wrap="none" rtlCol="0">
            <a:spAutoFit/>
          </a:bodyPr>
          <a:lstStyle/>
          <a:p>
            <a:r>
              <a:rPr lang="en-US" dirty="0" smtClean="0">
                <a:latin typeface="Comic Sans MS" panose="030F0702030302020204" pitchFamily="66" charset="0"/>
              </a:rPr>
              <a:t>r</a:t>
            </a:r>
            <a:endParaRPr lang="en-GB" dirty="0">
              <a:latin typeface="Comic Sans MS" panose="030F0702030302020204" pitchFamily="66" charset="0"/>
            </a:endParaRPr>
          </a:p>
        </p:txBody>
      </p:sp>
      <p:sp>
        <p:nvSpPr>
          <p:cNvPr id="21" name="TextBox 20"/>
          <p:cNvSpPr txBox="1"/>
          <p:nvPr/>
        </p:nvSpPr>
        <p:spPr>
          <a:xfrm>
            <a:off x="6613996" y="4613675"/>
            <a:ext cx="335348" cy="338554"/>
          </a:xfrm>
          <a:prstGeom prst="rect">
            <a:avLst/>
          </a:prstGeom>
          <a:noFill/>
        </p:spPr>
        <p:txBody>
          <a:bodyPr wrap="none" rtlCol="0">
            <a:spAutoFit/>
          </a:bodyPr>
          <a:lstStyle/>
          <a:p>
            <a:r>
              <a:rPr lang="en-US" sz="1600" dirty="0" smtClean="0">
                <a:latin typeface="Comic Sans MS" panose="030F0702030302020204" pitchFamily="66" charset="0"/>
              </a:rPr>
              <a:t>A</a:t>
            </a:r>
            <a:endParaRPr lang="en-GB" sz="1600" dirty="0">
              <a:latin typeface="Comic Sans MS" panose="030F0702030302020204" pitchFamily="66" charset="0"/>
            </a:endParaRPr>
          </a:p>
        </p:txBody>
      </p:sp>
      <p:sp>
        <p:nvSpPr>
          <p:cNvPr id="22" name="TextBox 21"/>
          <p:cNvSpPr txBox="1"/>
          <p:nvPr/>
        </p:nvSpPr>
        <p:spPr>
          <a:xfrm>
            <a:off x="5281981" y="1785367"/>
            <a:ext cx="314510" cy="338554"/>
          </a:xfrm>
          <a:prstGeom prst="rect">
            <a:avLst/>
          </a:prstGeom>
          <a:noFill/>
        </p:spPr>
        <p:txBody>
          <a:bodyPr wrap="none" rtlCol="0">
            <a:spAutoFit/>
          </a:bodyPr>
          <a:lstStyle/>
          <a:p>
            <a:r>
              <a:rPr lang="en-US" sz="1600" dirty="0" smtClean="0">
                <a:latin typeface="Comic Sans MS" panose="030F0702030302020204" pitchFamily="66" charset="0"/>
              </a:rPr>
              <a:t>B</a:t>
            </a:r>
            <a:endParaRPr lang="en-GB" sz="1600" dirty="0">
              <a:latin typeface="Comic Sans MS" panose="030F0702030302020204" pitchFamily="66" charset="0"/>
            </a:endParaRPr>
          </a:p>
        </p:txBody>
      </p:sp>
      <p:cxnSp>
        <p:nvCxnSpPr>
          <p:cNvPr id="24" name="Straight Connector 23"/>
          <p:cNvCxnSpPr/>
          <p:nvPr/>
        </p:nvCxnSpPr>
        <p:spPr>
          <a:xfrm flipH="1">
            <a:off x="6673371" y="3116080"/>
            <a:ext cx="43315" cy="1200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721091" y="3104628"/>
            <a:ext cx="122448" cy="4845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875252" y="1466490"/>
            <a:ext cx="2268748" cy="1938992"/>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If a particle moves from point A to point B round the circumference of a circle, the distance covered will be equal to r</a:t>
            </a:r>
            <a:r>
              <a:rPr lang="el-GR" sz="1200" dirty="0" smtClean="0">
                <a:solidFill>
                  <a:srgbClr val="FF0000"/>
                </a:solidFill>
                <a:latin typeface="Comic Sans MS" panose="030F0702030302020204" pitchFamily="66" charset="0"/>
              </a:rPr>
              <a:t>θ</a:t>
            </a:r>
            <a:endParaRPr lang="en-US" sz="1200" dirty="0" smtClean="0">
              <a:solidFill>
                <a:srgbClr val="FF0000"/>
              </a:solidFill>
              <a:latin typeface="Comic Sans MS" panose="030F0702030302020204" pitchFamily="66" charset="0"/>
            </a:endParaRPr>
          </a:p>
          <a:p>
            <a:pPr algn="ctr"/>
            <a:endParaRPr lang="en-US" sz="1200" dirty="0">
              <a:solidFill>
                <a:srgbClr val="FF0000"/>
              </a:solidFill>
              <a:latin typeface="Comic Sans MS" panose="030F0702030302020204" pitchFamily="66" charset="0"/>
            </a:endParaRPr>
          </a:p>
          <a:p>
            <a:pPr algn="ctr"/>
            <a:r>
              <a:rPr lang="en-US" sz="1200" dirty="0" smtClean="0">
                <a:solidFill>
                  <a:srgbClr val="FF0000"/>
                </a:solidFill>
                <a:latin typeface="Comic Sans MS" panose="030F0702030302020204" pitchFamily="66" charset="0"/>
              </a:rPr>
              <a:t>As the distance covered by the particle is </a:t>
            </a:r>
            <a:r>
              <a:rPr lang="en-US" sz="1200" dirty="0">
                <a:solidFill>
                  <a:srgbClr val="FF0000"/>
                </a:solidFill>
                <a:latin typeface="Comic Sans MS" panose="030F0702030302020204" pitchFamily="66" charset="0"/>
              </a:rPr>
              <a:t>r</a:t>
            </a:r>
            <a:r>
              <a:rPr lang="el-GR" sz="1200" dirty="0" smtClean="0">
                <a:solidFill>
                  <a:srgbClr val="FF0000"/>
                </a:solidFill>
                <a:latin typeface="Comic Sans MS" panose="030F0702030302020204" pitchFamily="66" charset="0"/>
              </a:rPr>
              <a:t>θ</a:t>
            </a:r>
            <a:r>
              <a:rPr lang="en-GB" sz="1200" dirty="0" smtClean="0">
                <a:solidFill>
                  <a:srgbClr val="FF0000"/>
                </a:solidFill>
                <a:latin typeface="Comic Sans MS" panose="030F0702030302020204" pitchFamily="66" charset="0"/>
              </a:rPr>
              <a:t>, we can write the linear velocity as a function of a differential:</a:t>
            </a:r>
            <a:endParaRPr lang="en-US" sz="12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2" name="TextBox 31"/>
              <p:cNvSpPr txBox="1"/>
              <p:nvPr/>
            </p:nvSpPr>
            <p:spPr>
              <a:xfrm>
                <a:off x="7181491" y="3437627"/>
                <a:ext cx="1111458" cy="50135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𝑣</m:t>
                      </m:r>
                      <m:r>
                        <a:rPr lang="en-US" sz="1400" b="0" i="1" smtClean="0">
                          <a:latin typeface="Cambria Math"/>
                        </a:rPr>
                        <m:t>=</m:t>
                      </m:r>
                      <m:f>
                        <m:fPr>
                          <m:ctrlPr>
                            <a:rPr lang="en-US" sz="1400" b="0" i="1" smtClean="0">
                              <a:latin typeface="Cambria Math" panose="02040503050406030204" pitchFamily="18" charset="0"/>
                            </a:rPr>
                          </m:ctrlPr>
                        </m:fPr>
                        <m:num>
                          <m:r>
                            <a:rPr lang="en-US" sz="1400" b="0" i="1" smtClean="0">
                              <a:latin typeface="Cambria Math"/>
                            </a:rPr>
                            <m:t>𝑑</m:t>
                          </m:r>
                        </m:num>
                        <m:den>
                          <m:r>
                            <a:rPr lang="en-US" sz="1400" b="0" i="1" smtClean="0">
                              <a:latin typeface="Cambria Math"/>
                            </a:rPr>
                            <m:t>𝑑𝑡</m:t>
                          </m:r>
                        </m:den>
                      </m:f>
                      <m:d>
                        <m:dPr>
                          <m:ctrlPr>
                            <a:rPr lang="en-US" sz="1400" b="0" i="1" smtClean="0">
                              <a:latin typeface="Cambria Math" panose="02040503050406030204" pitchFamily="18" charset="0"/>
                            </a:rPr>
                          </m:ctrlPr>
                        </m:dPr>
                        <m:e>
                          <m:r>
                            <a:rPr lang="en-US" sz="1400" b="0" i="1" smtClean="0">
                              <a:latin typeface="Cambria Math"/>
                            </a:rPr>
                            <m:t>𝑟</m:t>
                          </m:r>
                          <m:r>
                            <a:rPr lang="en-US" sz="1400" b="0" i="1" smtClean="0">
                              <a:latin typeface="Cambria Math"/>
                              <a:ea typeface="Cambria Math"/>
                            </a:rPr>
                            <m:t>𝜃</m:t>
                          </m:r>
                        </m:e>
                      </m:d>
                    </m:oMath>
                  </m:oMathPara>
                </a14:m>
                <a:endParaRPr lang="en-GB" sz="1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7181491" y="3437627"/>
                <a:ext cx="1111458" cy="501356"/>
              </a:xfrm>
              <a:prstGeom prst="rect">
                <a:avLst/>
              </a:prstGeom>
              <a:blipFill rotWithShape="1">
                <a:blip r:embed="rId3"/>
                <a:stretch>
                  <a:fillRect b="-243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7178615" y="4133491"/>
                <a:ext cx="891526" cy="50135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𝑣</m:t>
                      </m:r>
                      <m:r>
                        <a:rPr lang="en-US" sz="1400" b="0" i="1" smtClean="0">
                          <a:latin typeface="Cambria Math"/>
                        </a:rPr>
                        <m:t>=</m:t>
                      </m:r>
                      <m:r>
                        <a:rPr lang="en-US" sz="1400" b="0" i="1" smtClean="0">
                          <a:latin typeface="Cambria Math"/>
                        </a:rPr>
                        <m:t>𝑟</m:t>
                      </m:r>
                      <m:f>
                        <m:fPr>
                          <m:ctrlPr>
                            <a:rPr lang="en-US" sz="1400" b="0" i="1" smtClean="0">
                              <a:latin typeface="Cambria Math" panose="02040503050406030204" pitchFamily="18" charset="0"/>
                            </a:rPr>
                          </m:ctrlPr>
                        </m:fPr>
                        <m:num>
                          <m:r>
                            <a:rPr lang="en-US" sz="1400" b="0" i="1" smtClean="0">
                              <a:latin typeface="Cambria Math"/>
                            </a:rPr>
                            <m:t>𝑑</m:t>
                          </m:r>
                          <m:r>
                            <a:rPr lang="en-US" sz="1400" i="1">
                              <a:latin typeface="Cambria Math"/>
                              <a:ea typeface="Cambria Math"/>
                            </a:rPr>
                            <m:t>𝜃</m:t>
                          </m:r>
                        </m:num>
                        <m:den>
                          <m:r>
                            <a:rPr lang="en-US" sz="1400" b="0" i="1" smtClean="0">
                              <a:latin typeface="Cambria Math"/>
                            </a:rPr>
                            <m:t>𝑑𝑡</m:t>
                          </m:r>
                        </m:den>
                      </m:f>
                    </m:oMath>
                  </m:oMathPara>
                </a14:m>
                <a:endParaRPr lang="en-GB" sz="1400" dirty="0"/>
              </a:p>
            </p:txBody>
          </p:sp>
        </mc:Choice>
        <mc:Fallback xmlns="">
          <p:sp>
            <p:nvSpPr>
              <p:cNvPr id="33" name="TextBox 32"/>
              <p:cNvSpPr txBox="1">
                <a:spLocks noRot="1" noChangeAspect="1" noMove="1" noResize="1" noEditPoints="1" noAdjustHandles="1" noChangeArrowheads="1" noChangeShapeType="1" noTextEdit="1"/>
              </p:cNvSpPr>
              <p:nvPr/>
            </p:nvSpPr>
            <p:spPr>
              <a:xfrm>
                <a:off x="7178615" y="4133491"/>
                <a:ext cx="891526" cy="501356"/>
              </a:xfrm>
              <a:prstGeom prst="rect">
                <a:avLst/>
              </a:prstGeom>
              <a:blipFill rotWithShape="1">
                <a:blip r:embed="rId4"/>
                <a:stretch>
                  <a:fillRect b="-243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7184366" y="4855235"/>
                <a:ext cx="757387" cy="31784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𝑣</m:t>
                      </m:r>
                      <m:r>
                        <a:rPr lang="en-US" sz="1400" b="0" i="1" smtClean="0">
                          <a:latin typeface="Cambria Math"/>
                        </a:rPr>
                        <m:t>=</m:t>
                      </m:r>
                      <m:r>
                        <a:rPr lang="en-US" sz="1400" b="0" i="1" smtClean="0">
                          <a:latin typeface="Cambria Math"/>
                        </a:rPr>
                        <m:t>𝑟</m:t>
                      </m:r>
                      <m:acc>
                        <m:accPr>
                          <m:chr m:val="̇"/>
                          <m:ctrlPr>
                            <a:rPr lang="en-US" sz="1400" b="0" i="1" smtClean="0">
                              <a:latin typeface="Cambria Math" panose="02040503050406030204" pitchFamily="18" charset="0"/>
                            </a:rPr>
                          </m:ctrlPr>
                        </m:accPr>
                        <m:e>
                          <m:r>
                            <a:rPr lang="en-US" sz="1400" i="1">
                              <a:latin typeface="Cambria Math"/>
                              <a:ea typeface="Cambria Math"/>
                            </a:rPr>
                            <m:t>𝜃</m:t>
                          </m:r>
                        </m:e>
                      </m:acc>
                    </m:oMath>
                  </m:oMathPara>
                </a14:m>
                <a:endParaRPr lang="en-GB" sz="1400" dirty="0"/>
              </a:p>
            </p:txBody>
          </p:sp>
        </mc:Choice>
        <mc:Fallback xmlns="">
          <p:sp>
            <p:nvSpPr>
              <p:cNvPr id="34" name="TextBox 33"/>
              <p:cNvSpPr txBox="1">
                <a:spLocks noRot="1" noChangeAspect="1" noMove="1" noResize="1" noEditPoints="1" noAdjustHandles="1" noChangeArrowheads="1" noChangeShapeType="1" noTextEdit="1"/>
              </p:cNvSpPr>
              <p:nvPr/>
            </p:nvSpPr>
            <p:spPr>
              <a:xfrm>
                <a:off x="7184366" y="4855235"/>
                <a:ext cx="757387" cy="317844"/>
              </a:xfrm>
              <a:prstGeom prst="rect">
                <a:avLst/>
              </a:prstGeom>
              <a:blipFill rotWithShape="1">
                <a:blip r:embed="rId5"/>
                <a:stretch>
                  <a:fillRect/>
                </a:stretch>
              </a:blipFill>
            </p:spPr>
            <p:txBody>
              <a:bodyPr/>
              <a:lstStyle/>
              <a:p>
                <a:r>
                  <a:rPr lang="en-GB">
                    <a:noFill/>
                  </a:rPr>
                  <a:t> </a:t>
                </a:r>
              </a:p>
            </p:txBody>
          </p:sp>
        </mc:Fallback>
      </mc:AlternateContent>
      <p:cxnSp>
        <p:nvCxnSpPr>
          <p:cNvPr id="36" name="Straight Arrow Connector 35"/>
          <p:cNvCxnSpPr>
            <a:stCxn id="38" idx="0"/>
          </p:cNvCxnSpPr>
          <p:nvPr/>
        </p:nvCxnSpPr>
        <p:spPr>
          <a:xfrm flipV="1">
            <a:off x="7746522" y="5149972"/>
            <a:ext cx="34505" cy="45719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8" name="TextBox 37"/>
              <p:cNvSpPr txBox="1"/>
              <p:nvPr/>
            </p:nvSpPr>
            <p:spPr>
              <a:xfrm>
                <a:off x="6349043" y="5607170"/>
                <a:ext cx="2794957" cy="654923"/>
              </a:xfrm>
              <a:prstGeom prst="rect">
                <a:avLst/>
              </a:prstGeom>
              <a:noFill/>
            </p:spPr>
            <p:txBody>
              <a:bodyPr wrap="square" rtlCol="0">
                <a:spAutoFit/>
              </a:bodyPr>
              <a:lstStyle/>
              <a:p>
                <a:pPr algn="ctr"/>
                <a14:m>
                  <m:oMath xmlns:m="http://schemas.openxmlformats.org/officeDocument/2006/math">
                    <m:acc>
                      <m:accPr>
                        <m:chr m:val="̇"/>
                        <m:ctrlPr>
                          <a:rPr lang="en-GB" sz="1200" i="1" smtClean="0">
                            <a:solidFill>
                              <a:srgbClr val="FF0000"/>
                            </a:solidFill>
                            <a:latin typeface="Cambria Math" panose="02040503050406030204" pitchFamily="18" charset="0"/>
                          </a:rPr>
                        </m:ctrlPr>
                      </m:accPr>
                      <m:e>
                        <m:r>
                          <a:rPr lang="en-US" sz="1200" i="1">
                            <a:solidFill>
                              <a:srgbClr val="FF0000"/>
                            </a:solidFill>
                            <a:latin typeface="Cambria Math"/>
                            <a:ea typeface="Cambria Math"/>
                          </a:rPr>
                          <m:t>𝜃</m:t>
                        </m:r>
                      </m:e>
                    </m:acc>
                  </m:oMath>
                </a14:m>
                <a:r>
                  <a:rPr lang="en-GB" sz="1200" dirty="0" smtClean="0">
                    <a:solidFill>
                      <a:srgbClr val="FF0000"/>
                    </a:solidFill>
                    <a:latin typeface="Comic Sans MS" panose="030F0702030302020204" pitchFamily="66" charset="0"/>
                  </a:rPr>
                  <a:t> is known as the angular speed of the particle and is often denoted </a:t>
                </a:r>
                <a:r>
                  <a:rPr lang="en-GB" sz="1200" dirty="0" smtClean="0">
                    <a:solidFill>
                      <a:srgbClr val="FF0000"/>
                    </a:solidFill>
                    <a:latin typeface="Comic Sans MS" panose="030F0702030302020204" pitchFamily="66" charset="0"/>
                  </a:rPr>
                  <a:t>by </a:t>
                </a:r>
                <a:r>
                  <a:rPr lang="en-US" sz="1200" dirty="0" smtClean="0">
                    <a:solidFill>
                      <a:srgbClr val="FF0000"/>
                    </a:solidFill>
                    <a:latin typeface="Comic Sans MS" panose="030F0702030302020204" pitchFamily="66" charset="0"/>
                  </a:rPr>
                  <a:t>ω (Greek letter omega)</a:t>
                </a:r>
                <a:endParaRPr lang="en-GB" sz="1200" dirty="0">
                  <a:solidFill>
                    <a:srgbClr val="FF0000"/>
                  </a:solidFill>
                  <a:latin typeface="Comic Sans MS" panose="030F0702030302020204" pitchFamily="66" charset="0"/>
                </a:endParaRPr>
              </a:p>
            </p:txBody>
          </p:sp>
        </mc:Choice>
        <mc:Fallback>
          <p:sp>
            <p:nvSpPr>
              <p:cNvPr id="38" name="TextBox 37"/>
              <p:cNvSpPr txBox="1">
                <a:spLocks noRot="1" noChangeAspect="1" noMove="1" noResize="1" noEditPoints="1" noAdjustHandles="1" noChangeArrowheads="1" noChangeShapeType="1" noTextEdit="1"/>
              </p:cNvSpPr>
              <p:nvPr/>
            </p:nvSpPr>
            <p:spPr>
              <a:xfrm>
                <a:off x="6349043" y="5607170"/>
                <a:ext cx="2794957" cy="654923"/>
              </a:xfrm>
              <a:prstGeom prst="rect">
                <a:avLst/>
              </a:prstGeom>
              <a:blipFill>
                <a:blip r:embed="rId6"/>
                <a:stretch>
                  <a:fillRect r="-873" b="-6542"/>
                </a:stretch>
              </a:blipFill>
            </p:spPr>
            <p:txBody>
              <a:bodyPr/>
              <a:lstStyle/>
              <a:p>
                <a:r>
                  <a:rPr lang="en-GB">
                    <a:noFill/>
                  </a:rPr>
                  <a:t> </a:t>
                </a:r>
              </a:p>
            </p:txBody>
          </p:sp>
        </mc:Fallback>
      </mc:AlternateContent>
      <p:sp>
        <p:nvSpPr>
          <p:cNvPr id="41" name="TextBox 40"/>
          <p:cNvSpPr txBox="1"/>
          <p:nvPr/>
        </p:nvSpPr>
        <p:spPr>
          <a:xfrm>
            <a:off x="8229601" y="4166558"/>
            <a:ext cx="923027" cy="461665"/>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(r is a constant)</a:t>
            </a:r>
            <a:endParaRPr lang="en-GB" sz="1200" dirty="0">
              <a:solidFill>
                <a:srgbClr val="FF0000"/>
              </a:solidFill>
              <a:latin typeface="Comic Sans MS" panose="030F0702030302020204" pitchFamily="66" charset="0"/>
            </a:endParaRPr>
          </a:p>
        </p:txBody>
      </p:sp>
      <p:sp>
        <p:nvSpPr>
          <p:cNvPr id="42" name="TextBox 41"/>
          <p:cNvSpPr txBox="1"/>
          <p:nvPr/>
        </p:nvSpPr>
        <p:spPr>
          <a:xfrm>
            <a:off x="8220973" y="3577086"/>
            <a:ext cx="923027"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(x = </a:t>
            </a:r>
            <a:r>
              <a:rPr lang="en-US" sz="1200" dirty="0">
                <a:solidFill>
                  <a:srgbClr val="FF0000"/>
                </a:solidFill>
                <a:latin typeface="Comic Sans MS" panose="030F0702030302020204" pitchFamily="66" charset="0"/>
              </a:rPr>
              <a:t>r</a:t>
            </a:r>
            <a:r>
              <a:rPr lang="el-GR" sz="1200" dirty="0">
                <a:solidFill>
                  <a:srgbClr val="FF0000"/>
                </a:solidFill>
                <a:latin typeface="Comic Sans MS" panose="030F0702030302020204" pitchFamily="66" charset="0"/>
              </a:rPr>
              <a:t>θ</a:t>
            </a:r>
            <a:r>
              <a:rPr lang="en-US" sz="1200" dirty="0" smtClean="0">
                <a:solidFill>
                  <a:srgbClr val="FF0000"/>
                </a:solidFill>
                <a:latin typeface="Comic Sans MS" panose="030F0702030302020204" pitchFamily="66" charset="0"/>
              </a:rPr>
              <a:t>)</a:t>
            </a:r>
            <a:endParaRPr lang="en-GB" sz="12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4" name="TextBox 43"/>
              <p:cNvSpPr txBox="1"/>
              <p:nvPr/>
            </p:nvSpPr>
            <p:spPr>
              <a:xfrm>
                <a:off x="4472796" y="5516594"/>
                <a:ext cx="781817"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𝑣</m:t>
                      </m:r>
                      <m:r>
                        <a:rPr lang="en-US" sz="1400" b="0" i="1" smtClean="0">
                          <a:latin typeface="Cambria Math"/>
                        </a:rPr>
                        <m:t>=</m:t>
                      </m:r>
                      <m:r>
                        <a:rPr lang="en-US" sz="1400" b="0" i="1" smtClean="0">
                          <a:latin typeface="Cambria Math"/>
                        </a:rPr>
                        <m:t>𝑟</m:t>
                      </m:r>
                      <m:r>
                        <m:rPr>
                          <m:sty m:val="p"/>
                        </m:rPr>
                        <a:rPr lang="el-GR" sz="1400" b="0" i="1" smtClean="0">
                          <a:latin typeface="Cambria Math"/>
                        </a:rPr>
                        <m:t>ω</m:t>
                      </m:r>
                    </m:oMath>
                  </m:oMathPara>
                </a14:m>
                <a:endParaRPr lang="en-GB" sz="1400" dirty="0"/>
              </a:p>
            </p:txBody>
          </p:sp>
        </mc:Choice>
        <mc:Fallback xmlns="">
          <p:sp>
            <p:nvSpPr>
              <p:cNvPr id="44" name="TextBox 43"/>
              <p:cNvSpPr txBox="1">
                <a:spLocks noRot="1" noChangeAspect="1" noMove="1" noResize="1" noEditPoints="1" noAdjustHandles="1" noChangeArrowheads="1" noChangeShapeType="1" noTextEdit="1"/>
              </p:cNvSpPr>
              <p:nvPr/>
            </p:nvSpPr>
            <p:spPr>
              <a:xfrm>
                <a:off x="4472796" y="5516594"/>
                <a:ext cx="781817" cy="307777"/>
              </a:xfrm>
              <a:prstGeom prst="rect">
                <a:avLst/>
              </a:prstGeom>
              <a:blipFill rotWithShape="1">
                <a:blip r:embed="rId7"/>
                <a:stretch>
                  <a:fillRect/>
                </a:stretch>
              </a:blipFill>
            </p:spPr>
            <p:txBody>
              <a:bodyPr/>
              <a:lstStyle/>
              <a:p>
                <a:r>
                  <a:rPr lang="en-GB">
                    <a:noFill/>
                  </a:rPr>
                  <a:t> </a:t>
                </a:r>
              </a:p>
            </p:txBody>
          </p:sp>
        </mc:Fallback>
      </mc:AlternateContent>
      <p:sp>
        <p:nvSpPr>
          <p:cNvPr id="45" name="TextBox 44"/>
          <p:cNvSpPr txBox="1"/>
          <p:nvPr/>
        </p:nvSpPr>
        <p:spPr>
          <a:xfrm>
            <a:off x="3579962" y="5796953"/>
            <a:ext cx="2510287" cy="461665"/>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Linear velocity = radius multiplied by angular speed</a:t>
            </a:r>
          </a:p>
        </p:txBody>
      </p:sp>
      <p:sp>
        <p:nvSpPr>
          <p:cNvPr id="46" name="TextBox 45"/>
          <p:cNvSpPr txBox="1"/>
          <p:nvPr/>
        </p:nvSpPr>
        <p:spPr>
          <a:xfrm>
            <a:off x="3223405" y="6234024"/>
            <a:ext cx="3186021"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Angular speed is measured in rads</a:t>
            </a:r>
            <a:r>
              <a:rPr lang="en-US" sz="1200" baseline="30000" dirty="0" smtClean="0">
                <a:solidFill>
                  <a:srgbClr val="FF0000"/>
                </a:solidFill>
                <a:latin typeface="Comic Sans MS" panose="030F0702030302020204" pitchFamily="66" charset="0"/>
              </a:rPr>
              <a:t>-1</a:t>
            </a:r>
          </a:p>
        </p:txBody>
      </p:sp>
      <mc:AlternateContent xmlns:mc="http://schemas.openxmlformats.org/markup-compatibility/2006" xmlns:a14="http://schemas.microsoft.com/office/drawing/2010/main">
        <mc:Choice Requires="a14">
          <p:sp>
            <p:nvSpPr>
              <p:cNvPr id="47" name="TextBox 46"/>
              <p:cNvSpPr txBox="1"/>
              <p:nvPr/>
            </p:nvSpPr>
            <p:spPr>
              <a:xfrm>
                <a:off x="8362183" y="0"/>
                <a:ext cx="781817"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𝑣</m:t>
                      </m:r>
                      <m:r>
                        <a:rPr lang="en-US" sz="1400" b="0" i="1" smtClean="0">
                          <a:latin typeface="Cambria Math"/>
                        </a:rPr>
                        <m:t>=</m:t>
                      </m:r>
                      <m:r>
                        <a:rPr lang="en-US" sz="1400" b="0" i="1" smtClean="0">
                          <a:latin typeface="Cambria Math"/>
                        </a:rPr>
                        <m:t>𝑟</m:t>
                      </m:r>
                      <m:r>
                        <m:rPr>
                          <m:sty m:val="p"/>
                        </m:rPr>
                        <a:rPr lang="el-GR" sz="1400" b="0" i="1" smtClean="0">
                          <a:latin typeface="Cambria Math"/>
                        </a:rPr>
                        <m:t>ω</m:t>
                      </m:r>
                    </m:oMath>
                  </m:oMathPara>
                </a14:m>
                <a:endParaRPr lang="en-GB" sz="1400" dirty="0"/>
              </a:p>
            </p:txBody>
          </p:sp>
        </mc:Choice>
        <mc:Fallback xmlns="">
          <p:sp>
            <p:nvSpPr>
              <p:cNvPr id="47" name="TextBox 46"/>
              <p:cNvSpPr txBox="1">
                <a:spLocks noRot="1" noChangeAspect="1" noMove="1" noResize="1" noEditPoints="1" noAdjustHandles="1" noChangeArrowheads="1" noChangeShapeType="1" noTextEdit="1"/>
              </p:cNvSpPr>
              <p:nvPr/>
            </p:nvSpPr>
            <p:spPr>
              <a:xfrm>
                <a:off x="8362183" y="0"/>
                <a:ext cx="781817" cy="307777"/>
              </a:xfrm>
              <a:prstGeom prst="rect">
                <a:avLst/>
              </a:prstGeom>
              <a:blipFill rotWithShape="1">
                <a:blip r:embed="rId8"/>
                <a:stretch>
                  <a:fillRect/>
                </a:stretch>
              </a:blipFill>
              <a:ln w="25400">
                <a:solidFill>
                  <a:schemeClr val="tx1"/>
                </a:solidFill>
              </a:ln>
            </p:spPr>
            <p:txBody>
              <a:bodyPr/>
              <a:lstStyle/>
              <a:p>
                <a:r>
                  <a:rPr lang="en-GB">
                    <a:noFill/>
                  </a:rPr>
                  <a:t> </a:t>
                </a:r>
              </a:p>
            </p:txBody>
          </p:sp>
        </mc:Fallback>
      </mc:AlternateContent>
    </p:spTree>
    <p:extLst>
      <p:ext uri="{BB962C8B-B14F-4D97-AF65-F5344CB8AC3E}">
        <p14:creationId xmlns:p14="http://schemas.microsoft.com/office/powerpoint/2010/main" val="20211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linds(horizontal)">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par>
                                <p:cTn id="23" presetID="3" presetClass="entr" presetSubtype="1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linds(horizontal)">
                                      <p:cBhvr>
                                        <p:cTn id="25" dur="500"/>
                                        <p:tgtEl>
                                          <p:spTgt spid="14"/>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linds(horizontal)">
                                      <p:cBhvr>
                                        <p:cTn id="28" dur="500"/>
                                        <p:tgtEl>
                                          <p:spTgt spid="8"/>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blinds(horizontal)">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blinds(horizontal)">
                                      <p:cBhvr>
                                        <p:cTn id="36" dur="500"/>
                                        <p:tgtEl>
                                          <p:spTgt spid="29"/>
                                        </p:tgtEl>
                                      </p:cBhvr>
                                    </p:animEffect>
                                  </p:childTnLst>
                                </p:cTn>
                              </p:par>
                              <p:par>
                                <p:cTn id="37" presetID="3" presetClass="entr" presetSubtype="10"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blinds(horizontal)">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linds(horizontal)">
                                      <p:cBhvr>
                                        <p:cTn id="44" dur="500"/>
                                        <p:tgtEl>
                                          <p:spTgt spid="11"/>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blinds(horizontal)">
                                      <p:cBhvr>
                                        <p:cTn id="47" dur="500"/>
                                        <p:tgtEl>
                                          <p:spTgt spid="7"/>
                                        </p:tgtEl>
                                      </p:cBhvr>
                                    </p:animEffect>
                                  </p:childTnLst>
                                </p:cTn>
                              </p:par>
                              <p:par>
                                <p:cTn id="48" presetID="5" presetClass="entr" presetSubtype="10"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checkerboard(across)">
                                      <p:cBhvr>
                                        <p:cTn id="50" dur="5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blinds(horizontal)">
                                      <p:cBhvr>
                                        <p:cTn id="55" dur="500"/>
                                        <p:tgtEl>
                                          <p:spTgt spid="17"/>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blinds(horizontal)">
                                      <p:cBhvr>
                                        <p:cTn id="58" dur="500"/>
                                        <p:tgtEl>
                                          <p:spTgt spid="18"/>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blinds(horizontal)">
                                      <p:cBhvr>
                                        <p:cTn id="63" dur="500"/>
                                        <p:tgtEl>
                                          <p:spTgt spid="20"/>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blinds(horizontal)">
                                      <p:cBhvr>
                                        <p:cTn id="66" dur="500"/>
                                        <p:tgtEl>
                                          <p:spTgt spid="19"/>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nodeType="clickEffect">
                                  <p:stCondLst>
                                    <p:cond delay="0"/>
                                  </p:stCondLst>
                                  <p:childTnLst>
                                    <p:set>
                                      <p:cBhvr>
                                        <p:cTn id="70" dur="1" fill="hold">
                                          <p:stCondLst>
                                            <p:cond delay="0"/>
                                          </p:stCondLst>
                                        </p:cTn>
                                        <p:tgtEl>
                                          <p:spTgt spid="31">
                                            <p:txEl>
                                              <p:pRg st="0" end="0"/>
                                            </p:txEl>
                                          </p:spTgt>
                                        </p:tgtEl>
                                        <p:attrNameLst>
                                          <p:attrName>style.visibility</p:attrName>
                                        </p:attrNameLst>
                                      </p:cBhvr>
                                      <p:to>
                                        <p:strVal val="visible"/>
                                      </p:to>
                                    </p:set>
                                    <p:animEffect transition="in" filter="blinds(horizontal)">
                                      <p:cBhvr>
                                        <p:cTn id="71" dur="500"/>
                                        <p:tgtEl>
                                          <p:spTgt spid="31">
                                            <p:txEl>
                                              <p:pRg st="0" end="0"/>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nodeType="clickEffect">
                                  <p:stCondLst>
                                    <p:cond delay="0"/>
                                  </p:stCondLst>
                                  <p:childTnLst>
                                    <p:set>
                                      <p:cBhvr>
                                        <p:cTn id="75" dur="1" fill="hold">
                                          <p:stCondLst>
                                            <p:cond delay="0"/>
                                          </p:stCondLst>
                                        </p:cTn>
                                        <p:tgtEl>
                                          <p:spTgt spid="31">
                                            <p:txEl>
                                              <p:pRg st="2" end="2"/>
                                            </p:txEl>
                                          </p:spTgt>
                                        </p:tgtEl>
                                        <p:attrNameLst>
                                          <p:attrName>style.visibility</p:attrName>
                                        </p:attrNameLst>
                                      </p:cBhvr>
                                      <p:to>
                                        <p:strVal val="visible"/>
                                      </p:to>
                                    </p:set>
                                    <p:animEffect transition="in" filter="blinds(horizontal)">
                                      <p:cBhvr>
                                        <p:cTn id="76" dur="500"/>
                                        <p:tgtEl>
                                          <p:spTgt spid="31">
                                            <p:txEl>
                                              <p:pRg st="2" end="2"/>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grpId="0" nodeType="click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blinds(horizontal)">
                                      <p:cBhvr>
                                        <p:cTn id="81" dur="500"/>
                                        <p:tgtEl>
                                          <p:spTgt spid="32"/>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grpId="0" nodeType="click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blinds(horizontal)">
                                      <p:cBhvr>
                                        <p:cTn id="86" dur="500"/>
                                        <p:tgtEl>
                                          <p:spTgt spid="42"/>
                                        </p:tgtEl>
                                      </p:cBhvr>
                                    </p:animEffect>
                                  </p:childTnLst>
                                </p:cTn>
                              </p:par>
                            </p:childTnLst>
                          </p:cTn>
                        </p:par>
                      </p:childTnLst>
                    </p:cTn>
                  </p:par>
                  <p:par>
                    <p:cTn id="87" fill="hold">
                      <p:stCondLst>
                        <p:cond delay="indefinite"/>
                      </p:stCondLst>
                      <p:childTnLst>
                        <p:par>
                          <p:cTn id="88" fill="hold">
                            <p:stCondLst>
                              <p:cond delay="0"/>
                            </p:stCondLst>
                            <p:childTnLst>
                              <p:par>
                                <p:cTn id="89" presetID="3" presetClass="entr" presetSubtype="10" fill="hold" grpId="0" nodeType="click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blinds(horizontal)">
                                      <p:cBhvr>
                                        <p:cTn id="91" dur="500"/>
                                        <p:tgtEl>
                                          <p:spTgt spid="33"/>
                                        </p:tgtEl>
                                      </p:cBhvr>
                                    </p:animEffect>
                                  </p:childTnLst>
                                </p:cTn>
                              </p:par>
                            </p:childTnLst>
                          </p:cTn>
                        </p:par>
                      </p:childTnLst>
                    </p:cTn>
                  </p:par>
                  <p:par>
                    <p:cTn id="92" fill="hold">
                      <p:stCondLst>
                        <p:cond delay="indefinite"/>
                      </p:stCondLst>
                      <p:childTnLst>
                        <p:par>
                          <p:cTn id="93" fill="hold">
                            <p:stCondLst>
                              <p:cond delay="0"/>
                            </p:stCondLst>
                            <p:childTnLst>
                              <p:par>
                                <p:cTn id="94" presetID="3" presetClass="entr" presetSubtype="10" fill="hold" grpId="0" nodeType="clickEffect">
                                  <p:stCondLst>
                                    <p:cond delay="0"/>
                                  </p:stCondLst>
                                  <p:childTnLst>
                                    <p:set>
                                      <p:cBhvr>
                                        <p:cTn id="95" dur="1" fill="hold">
                                          <p:stCondLst>
                                            <p:cond delay="0"/>
                                          </p:stCondLst>
                                        </p:cTn>
                                        <p:tgtEl>
                                          <p:spTgt spid="41"/>
                                        </p:tgtEl>
                                        <p:attrNameLst>
                                          <p:attrName>style.visibility</p:attrName>
                                        </p:attrNameLst>
                                      </p:cBhvr>
                                      <p:to>
                                        <p:strVal val="visible"/>
                                      </p:to>
                                    </p:set>
                                    <p:animEffect transition="in" filter="blinds(horizontal)">
                                      <p:cBhvr>
                                        <p:cTn id="96" dur="500"/>
                                        <p:tgtEl>
                                          <p:spTgt spid="41"/>
                                        </p:tgtEl>
                                      </p:cBhvr>
                                    </p:animEffect>
                                  </p:childTnLst>
                                </p:cTn>
                              </p:par>
                            </p:childTnLst>
                          </p:cTn>
                        </p:par>
                      </p:childTnLst>
                    </p:cTn>
                  </p:par>
                  <p:par>
                    <p:cTn id="97" fill="hold">
                      <p:stCondLst>
                        <p:cond delay="indefinite"/>
                      </p:stCondLst>
                      <p:childTnLst>
                        <p:par>
                          <p:cTn id="98" fill="hold">
                            <p:stCondLst>
                              <p:cond delay="0"/>
                            </p:stCondLst>
                            <p:childTnLst>
                              <p:par>
                                <p:cTn id="99" presetID="3" presetClass="entr" presetSubtype="10" fill="hold" grpId="0" nodeType="click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blinds(horizontal)">
                                      <p:cBhvr>
                                        <p:cTn id="101" dur="500"/>
                                        <p:tgtEl>
                                          <p:spTgt spid="34"/>
                                        </p:tgtEl>
                                      </p:cBhvr>
                                    </p:animEffect>
                                  </p:childTnLst>
                                </p:cTn>
                              </p:par>
                            </p:childTnLst>
                          </p:cTn>
                        </p:par>
                      </p:childTnLst>
                    </p:cTn>
                  </p:par>
                  <p:par>
                    <p:cTn id="102" fill="hold">
                      <p:stCondLst>
                        <p:cond delay="indefinite"/>
                      </p:stCondLst>
                      <p:childTnLst>
                        <p:par>
                          <p:cTn id="103" fill="hold">
                            <p:stCondLst>
                              <p:cond delay="0"/>
                            </p:stCondLst>
                            <p:childTnLst>
                              <p:par>
                                <p:cTn id="104" presetID="3" presetClass="entr" presetSubtype="10" fill="hold" nodeType="click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blinds(horizontal)">
                                      <p:cBhvr>
                                        <p:cTn id="106" dur="500"/>
                                        <p:tgtEl>
                                          <p:spTgt spid="36"/>
                                        </p:tgtEl>
                                      </p:cBhvr>
                                    </p:animEffect>
                                  </p:childTnLst>
                                </p:cTn>
                              </p:par>
                            </p:childTnLst>
                          </p:cTn>
                        </p:par>
                      </p:childTnLst>
                    </p:cTn>
                  </p:par>
                  <p:par>
                    <p:cTn id="107" fill="hold">
                      <p:stCondLst>
                        <p:cond delay="indefinite"/>
                      </p:stCondLst>
                      <p:childTnLst>
                        <p:par>
                          <p:cTn id="108" fill="hold">
                            <p:stCondLst>
                              <p:cond delay="0"/>
                            </p:stCondLst>
                            <p:childTnLst>
                              <p:par>
                                <p:cTn id="109" presetID="3" presetClass="entr" presetSubtype="10" fill="hold" grpId="0" nodeType="clickEffect">
                                  <p:stCondLst>
                                    <p:cond delay="0"/>
                                  </p:stCondLst>
                                  <p:childTnLst>
                                    <p:set>
                                      <p:cBhvr>
                                        <p:cTn id="110" dur="1" fill="hold">
                                          <p:stCondLst>
                                            <p:cond delay="0"/>
                                          </p:stCondLst>
                                        </p:cTn>
                                        <p:tgtEl>
                                          <p:spTgt spid="38"/>
                                        </p:tgtEl>
                                        <p:attrNameLst>
                                          <p:attrName>style.visibility</p:attrName>
                                        </p:attrNameLst>
                                      </p:cBhvr>
                                      <p:to>
                                        <p:strVal val="visible"/>
                                      </p:to>
                                    </p:set>
                                    <p:animEffect transition="in" filter="blinds(horizontal)">
                                      <p:cBhvr>
                                        <p:cTn id="111" dur="500"/>
                                        <p:tgtEl>
                                          <p:spTgt spid="38"/>
                                        </p:tgtEl>
                                      </p:cBhvr>
                                    </p:animEffect>
                                  </p:childTnLst>
                                </p:cTn>
                              </p:par>
                            </p:childTnLst>
                          </p:cTn>
                        </p:par>
                      </p:childTnLst>
                    </p:cTn>
                  </p:par>
                  <p:par>
                    <p:cTn id="112" fill="hold">
                      <p:stCondLst>
                        <p:cond delay="indefinite"/>
                      </p:stCondLst>
                      <p:childTnLst>
                        <p:par>
                          <p:cTn id="113" fill="hold">
                            <p:stCondLst>
                              <p:cond delay="0"/>
                            </p:stCondLst>
                            <p:childTnLst>
                              <p:par>
                                <p:cTn id="114" presetID="3" presetClass="entr" presetSubtype="10" fill="hold" grpId="0" nodeType="click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blinds(horizontal)">
                                      <p:cBhvr>
                                        <p:cTn id="116" dur="500"/>
                                        <p:tgtEl>
                                          <p:spTgt spid="44"/>
                                        </p:tgtEl>
                                      </p:cBhvr>
                                    </p:animEffect>
                                  </p:childTnLst>
                                </p:cTn>
                              </p:par>
                            </p:childTnLst>
                          </p:cTn>
                        </p:par>
                      </p:childTnLst>
                    </p:cTn>
                  </p:par>
                  <p:par>
                    <p:cTn id="117" fill="hold">
                      <p:stCondLst>
                        <p:cond delay="indefinite"/>
                      </p:stCondLst>
                      <p:childTnLst>
                        <p:par>
                          <p:cTn id="118" fill="hold">
                            <p:stCondLst>
                              <p:cond delay="0"/>
                            </p:stCondLst>
                            <p:childTnLst>
                              <p:par>
                                <p:cTn id="119" presetID="3" presetClass="entr" presetSubtype="10" fill="hold" grpId="0" nodeType="clickEffect">
                                  <p:stCondLst>
                                    <p:cond delay="0"/>
                                  </p:stCondLst>
                                  <p:childTnLst>
                                    <p:set>
                                      <p:cBhvr>
                                        <p:cTn id="120" dur="1" fill="hold">
                                          <p:stCondLst>
                                            <p:cond delay="0"/>
                                          </p:stCondLst>
                                        </p:cTn>
                                        <p:tgtEl>
                                          <p:spTgt spid="45"/>
                                        </p:tgtEl>
                                        <p:attrNameLst>
                                          <p:attrName>style.visibility</p:attrName>
                                        </p:attrNameLst>
                                      </p:cBhvr>
                                      <p:to>
                                        <p:strVal val="visible"/>
                                      </p:to>
                                    </p:set>
                                    <p:animEffect transition="in" filter="blinds(horizontal)">
                                      <p:cBhvr>
                                        <p:cTn id="121" dur="500"/>
                                        <p:tgtEl>
                                          <p:spTgt spid="45"/>
                                        </p:tgtEl>
                                      </p:cBhvr>
                                    </p:animEffect>
                                  </p:childTnLst>
                                </p:cTn>
                              </p:par>
                            </p:childTnLst>
                          </p:cTn>
                        </p:par>
                      </p:childTnLst>
                    </p:cTn>
                  </p:par>
                  <p:par>
                    <p:cTn id="122" fill="hold">
                      <p:stCondLst>
                        <p:cond delay="indefinite"/>
                      </p:stCondLst>
                      <p:childTnLst>
                        <p:par>
                          <p:cTn id="123" fill="hold">
                            <p:stCondLst>
                              <p:cond delay="0"/>
                            </p:stCondLst>
                            <p:childTnLst>
                              <p:par>
                                <p:cTn id="124" presetID="3" presetClass="entr" presetSubtype="10" fill="hold" grpId="0" nodeType="click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blinds(horizontal)">
                                      <p:cBhvr>
                                        <p:cTn id="126" dur="500"/>
                                        <p:tgtEl>
                                          <p:spTgt spid="46"/>
                                        </p:tgtEl>
                                      </p:cBhvr>
                                    </p:animEffect>
                                  </p:childTnLst>
                                </p:cTn>
                              </p:par>
                            </p:childTnLst>
                          </p:cTn>
                        </p:par>
                      </p:childTnLst>
                    </p:cTn>
                  </p:par>
                  <p:par>
                    <p:cTn id="127" fill="hold">
                      <p:stCondLst>
                        <p:cond delay="indefinite"/>
                      </p:stCondLst>
                      <p:childTnLst>
                        <p:par>
                          <p:cTn id="128" fill="hold">
                            <p:stCondLst>
                              <p:cond delay="0"/>
                            </p:stCondLst>
                            <p:childTnLst>
                              <p:par>
                                <p:cTn id="129" presetID="3" presetClass="entr" presetSubtype="10" fill="hold" grpId="0" nodeType="click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blinds(horizontal)">
                                      <p:cBhvr>
                                        <p:cTn id="13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7" grpId="0" animBg="1"/>
      <p:bldP spid="18" grpId="0"/>
      <p:bldP spid="19" grpId="0"/>
      <p:bldP spid="20" grpId="0"/>
      <p:bldP spid="21" grpId="0"/>
      <p:bldP spid="22" grpId="0"/>
      <p:bldP spid="32" grpId="0"/>
      <p:bldP spid="33" grpId="0"/>
      <p:bldP spid="34" grpId="0"/>
      <p:bldP spid="38" grpId="0"/>
      <p:bldP spid="41" grpId="0"/>
      <p:bldP spid="42" grpId="0"/>
      <p:bldP spid="44" grpId="0"/>
      <p:bldP spid="45" grpId="0"/>
      <p:bldP spid="46" grpId="0"/>
      <p:bldP spid="4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Connector 47"/>
          <p:cNvCxnSpPr/>
          <p:nvPr/>
        </p:nvCxnSpPr>
        <p:spPr>
          <a:xfrm flipV="1">
            <a:off x="6418522" y="1373372"/>
            <a:ext cx="0" cy="914400"/>
          </a:xfrm>
          <a:prstGeom prst="line">
            <a:avLst/>
          </a:prstGeom>
          <a:ln w="254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GB" dirty="0" smtClean="0">
                <a:latin typeface="Comic Sans MS" pitchFamily="66" charset="0"/>
              </a:rPr>
              <a:t>Motion in a Circle</a:t>
            </a:r>
            <a:endParaRPr lang="en-GB" dirty="0">
              <a:latin typeface="Comic Sans MS" pitchFamily="66" charset="0"/>
            </a:endParaRPr>
          </a:p>
        </p:txBody>
      </p:sp>
      <p:sp>
        <p:nvSpPr>
          <p:cNvPr id="4" name="TextBox 3"/>
          <p:cNvSpPr txBox="1"/>
          <p:nvPr/>
        </p:nvSpPr>
        <p:spPr>
          <a:xfrm>
            <a:off x="8680632" y="6488668"/>
            <a:ext cx="471604" cy="369332"/>
          </a:xfrm>
          <a:prstGeom prst="rect">
            <a:avLst/>
          </a:prstGeom>
          <a:noFill/>
        </p:spPr>
        <p:txBody>
          <a:bodyPr wrap="none" rtlCol="0">
            <a:spAutoFit/>
          </a:bodyPr>
          <a:lstStyle/>
          <a:p>
            <a:r>
              <a:rPr lang="en-US" dirty="0" smtClean="0">
                <a:latin typeface="Comic Sans MS" panose="030F0702030302020204" pitchFamily="66" charset="0"/>
              </a:rPr>
              <a:t>4C</a:t>
            </a:r>
            <a:endParaRPr lang="en-US" dirty="0">
              <a:latin typeface="Comic Sans MS" panose="030F0702030302020204" pitchFamily="66" charset="0"/>
            </a:endParaRPr>
          </a:p>
        </p:txBody>
      </p:sp>
      <p:sp>
        <p:nvSpPr>
          <p:cNvPr id="6" name="Content Placeholder 2"/>
          <p:cNvSpPr>
            <a:spLocks noGrp="1"/>
          </p:cNvSpPr>
          <p:nvPr>
            <p:ph idx="1"/>
          </p:nvPr>
        </p:nvSpPr>
        <p:spPr>
          <a:xfrm>
            <a:off x="228600" y="1600200"/>
            <a:ext cx="3429000" cy="4525963"/>
          </a:xfrm>
        </p:spPr>
        <p:txBody>
          <a:bodyPr>
            <a:normAutofit/>
          </a:bodyPr>
          <a:lstStyle/>
          <a:p>
            <a:pPr marL="0" indent="0" algn="ctr">
              <a:buNone/>
            </a:pPr>
            <a:r>
              <a:rPr lang="en-GB" sz="1400" b="1" dirty="0" smtClean="0">
                <a:latin typeface="Comic Sans MS" pitchFamily="66" charset="0"/>
              </a:rPr>
              <a:t>You can solve three-dimensional problems about objects moving in horizontal circles</a:t>
            </a:r>
            <a:endParaRPr lang="en-GB" sz="1400" dirty="0" smtClean="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smtClean="0">
                <a:latin typeface="Comic Sans MS" pitchFamily="66" charset="0"/>
                <a:sym typeface="Wingdings" panose="05000000000000000000" pitchFamily="2" charset="2"/>
              </a:rPr>
              <a:t>A car travels round a bend of radius 500m on a road which is banked at an angle </a:t>
            </a:r>
            <a:r>
              <a:rPr lang="el-GR" sz="1400" dirty="0" smtClean="0">
                <a:latin typeface="Comic Sans MS" pitchFamily="66" charset="0"/>
                <a:sym typeface="Wingdings" panose="05000000000000000000" pitchFamily="2" charset="2"/>
              </a:rPr>
              <a:t>θ</a:t>
            </a:r>
            <a:r>
              <a:rPr lang="en-US" sz="1400" dirty="0" smtClean="0">
                <a:latin typeface="Comic Sans MS" pitchFamily="66" charset="0"/>
                <a:sym typeface="Wingdings" panose="05000000000000000000" pitchFamily="2" charset="2"/>
              </a:rPr>
              <a:t> to the horizontal. The car is assumed to be moving at a constant speed in a horizontal circle. If there is no frictional force acting on the car when it is travelling at 90kmh</a:t>
            </a:r>
            <a:r>
              <a:rPr lang="en-US" sz="1400" baseline="30000" dirty="0" smtClean="0">
                <a:latin typeface="Comic Sans MS" pitchFamily="66" charset="0"/>
                <a:sym typeface="Wingdings" panose="05000000000000000000" pitchFamily="2" charset="2"/>
              </a:rPr>
              <a:t>-1</a:t>
            </a:r>
            <a:r>
              <a:rPr lang="en-US" sz="1400" dirty="0" smtClean="0">
                <a:latin typeface="Comic Sans MS" pitchFamily="66" charset="0"/>
                <a:sym typeface="Wingdings" panose="05000000000000000000" pitchFamily="2" charset="2"/>
              </a:rPr>
              <a:t>, find the value of </a:t>
            </a:r>
            <a:r>
              <a:rPr lang="el-GR" sz="1400" dirty="0" smtClean="0">
                <a:latin typeface="Comic Sans MS" pitchFamily="66" charset="0"/>
                <a:sym typeface="Wingdings" panose="05000000000000000000" pitchFamily="2" charset="2"/>
              </a:rPr>
              <a:t>θ</a:t>
            </a:r>
            <a:r>
              <a:rPr lang="en-US" sz="1400" dirty="0" smtClean="0">
                <a:latin typeface="Comic Sans MS" pitchFamily="66" charset="0"/>
                <a:sym typeface="Wingdings" panose="05000000000000000000" pitchFamily="2" charset="2"/>
              </a:rPr>
              <a:t>.</a:t>
            </a:r>
          </a:p>
          <a:p>
            <a:pPr marL="0" indent="0" algn="ctr">
              <a:buNone/>
            </a:pPr>
            <a:endParaRPr lang="en-US" sz="1400" dirty="0">
              <a:latin typeface="Comic Sans MS" pitchFamily="66" charset="0"/>
              <a:sym typeface="Wingdings" panose="05000000000000000000" pitchFamily="2" charset="2"/>
            </a:endParaRPr>
          </a:p>
          <a:p>
            <a:pPr algn="ctr">
              <a:buFont typeface="Wingdings"/>
              <a:buChar char="à"/>
            </a:pPr>
            <a:r>
              <a:rPr lang="en-US" sz="1400" dirty="0" smtClean="0">
                <a:latin typeface="Comic Sans MS" pitchFamily="66" charset="0"/>
                <a:sym typeface="Wingdings" panose="05000000000000000000" pitchFamily="2" charset="2"/>
              </a:rPr>
              <a:t>Now you need to resolve horizontally and vertically to create simultaneous equations…</a:t>
            </a:r>
          </a:p>
          <a:p>
            <a:pPr algn="ctr">
              <a:buFont typeface="Wingdings"/>
              <a:buChar char="à"/>
            </a:pPr>
            <a:endParaRPr lang="en-US" sz="1400" dirty="0">
              <a:latin typeface="Comic Sans MS" pitchFamily="66" charset="0"/>
              <a:sym typeface="Wingdings" panose="05000000000000000000" pitchFamily="2" charset="2"/>
            </a:endParaRPr>
          </a:p>
          <a:p>
            <a:pPr algn="ctr">
              <a:buFont typeface="Wingdings"/>
              <a:buChar char="à"/>
            </a:pPr>
            <a:r>
              <a:rPr lang="en-US" sz="1400" dirty="0" smtClean="0">
                <a:latin typeface="Comic Sans MS" pitchFamily="66" charset="0"/>
                <a:sym typeface="Wingdings" panose="05000000000000000000" pitchFamily="2" charset="2"/>
              </a:rPr>
              <a:t>Now we can divide one equation by the other to eliminate R…</a:t>
            </a:r>
          </a:p>
          <a:p>
            <a:pPr marL="0" indent="0" algn="ctr">
              <a:buNone/>
            </a:pPr>
            <a:endParaRPr lang="en-US" sz="1400" dirty="0" smtClean="0">
              <a:latin typeface="Comic Sans MS" pitchFamily="66" charset="0"/>
              <a:sym typeface="Wingdings" panose="05000000000000000000" pitchFamily="2" charset="2"/>
            </a:endParaRPr>
          </a:p>
          <a:p>
            <a:pPr marL="0" indent="0" algn="ctr">
              <a:buNone/>
            </a:pPr>
            <a:endParaRPr lang="en-GB" sz="1400" dirty="0" smtClean="0">
              <a:latin typeface="Comic Sans MS" pitchFamily="66" charset="0"/>
            </a:endParaRPr>
          </a:p>
        </p:txBody>
      </p:sp>
      <mc:AlternateContent xmlns:mc="http://schemas.openxmlformats.org/markup-compatibility/2006" xmlns:a14="http://schemas.microsoft.com/office/drawing/2010/main">
        <mc:Choice Requires="a14">
          <p:sp>
            <p:nvSpPr>
              <p:cNvPr id="60" name="TextBox 59"/>
              <p:cNvSpPr txBox="1"/>
              <p:nvPr/>
            </p:nvSpPr>
            <p:spPr>
              <a:xfrm>
                <a:off x="5962403" y="0"/>
                <a:ext cx="781817"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𝑣</m:t>
                      </m:r>
                      <m:r>
                        <a:rPr lang="en-US" sz="1400" b="0" i="1" smtClean="0">
                          <a:latin typeface="Cambria Math"/>
                        </a:rPr>
                        <m:t>=</m:t>
                      </m:r>
                      <m:r>
                        <a:rPr lang="en-US" sz="1400" b="0" i="1" smtClean="0">
                          <a:latin typeface="Cambria Math"/>
                        </a:rPr>
                        <m:t>𝑟</m:t>
                      </m:r>
                      <m:r>
                        <m:rPr>
                          <m:sty m:val="p"/>
                        </m:rPr>
                        <a:rPr lang="el-GR" sz="1400" b="0" i="1" smtClean="0">
                          <a:latin typeface="Cambria Math"/>
                        </a:rPr>
                        <m:t>ω</m:t>
                      </m:r>
                    </m:oMath>
                  </m:oMathPara>
                </a14:m>
                <a:endParaRPr lang="en-GB" sz="1400" dirty="0"/>
              </a:p>
            </p:txBody>
          </p:sp>
        </mc:Choice>
        <mc:Fallback xmlns="">
          <p:sp>
            <p:nvSpPr>
              <p:cNvPr id="60" name="TextBox 59"/>
              <p:cNvSpPr txBox="1">
                <a:spLocks noRot="1" noChangeAspect="1" noMove="1" noResize="1" noEditPoints="1" noAdjustHandles="1" noChangeArrowheads="1" noChangeShapeType="1" noTextEdit="1"/>
              </p:cNvSpPr>
              <p:nvPr/>
            </p:nvSpPr>
            <p:spPr>
              <a:xfrm>
                <a:off x="5962403" y="0"/>
                <a:ext cx="781817" cy="307777"/>
              </a:xfrm>
              <a:prstGeom prst="rect">
                <a:avLst/>
              </a:prstGeom>
              <a:blipFill rotWithShape="1">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4878780" y="0"/>
                <a:ext cx="1087670" cy="44300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1200" i="1" smtClean="0">
                          <a:latin typeface="Cambria Math"/>
                        </a:rPr>
                        <m:t>ω</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𝑟𝑎𝑑𝑖𝑎𝑛𝑠</m:t>
                          </m:r>
                        </m:num>
                        <m:den>
                          <m:r>
                            <a:rPr lang="en-US" sz="1200" b="0" i="1" smtClean="0">
                              <a:latin typeface="Cambria Math"/>
                            </a:rPr>
                            <m:t>𝑠𝑒𝑐𝑜𝑛𝑑𝑠</m:t>
                          </m:r>
                        </m:den>
                      </m:f>
                    </m:oMath>
                  </m:oMathPara>
                </a14:m>
                <a:endParaRPr lang="en-GB" sz="1200" dirty="0"/>
              </a:p>
            </p:txBody>
          </p:sp>
        </mc:Choice>
        <mc:Fallback xmlns="">
          <p:sp>
            <p:nvSpPr>
              <p:cNvPr id="61" name="TextBox 60"/>
              <p:cNvSpPr txBox="1">
                <a:spLocks noRot="1" noChangeAspect="1" noMove="1" noResize="1" noEditPoints="1" noAdjustHandles="1" noChangeArrowheads="1" noChangeShapeType="1" noTextEdit="1"/>
              </p:cNvSpPr>
              <p:nvPr/>
            </p:nvSpPr>
            <p:spPr>
              <a:xfrm>
                <a:off x="4878780" y="0"/>
                <a:ext cx="1087670" cy="443006"/>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6741226" y="0"/>
                <a:ext cx="79451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𝑣</m:t>
                      </m:r>
                      <m:r>
                        <a:rPr lang="en-US" sz="1400" b="0" i="1" smtClean="0">
                          <a:latin typeface="Cambria Math"/>
                          <a:ea typeface="Cambria Math"/>
                        </a:rPr>
                        <m:t>𝜔</m:t>
                      </m:r>
                    </m:oMath>
                  </m:oMathPara>
                </a14:m>
                <a:endParaRPr lang="en-GB" sz="1400" dirty="0"/>
              </a:p>
            </p:txBody>
          </p:sp>
        </mc:Choice>
        <mc:Fallback xmlns="">
          <p:sp>
            <p:nvSpPr>
              <p:cNvPr id="62" name="TextBox 61"/>
              <p:cNvSpPr txBox="1">
                <a:spLocks noRot="1" noChangeAspect="1" noMove="1" noResize="1" noEditPoints="1" noAdjustHandles="1" noChangeArrowheads="1" noChangeShapeType="1" noTextEdit="1"/>
              </p:cNvSpPr>
              <p:nvPr/>
            </p:nvSpPr>
            <p:spPr>
              <a:xfrm>
                <a:off x="6741226" y="0"/>
                <a:ext cx="794513" cy="307777"/>
              </a:xfrm>
              <a:prstGeom prst="rect">
                <a:avLst/>
              </a:prstGeom>
              <a:blipFill rotWithShape="1">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7543800" y="0"/>
                <a:ext cx="86844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𝑟</m:t>
                      </m:r>
                      <m:sSup>
                        <m:sSupPr>
                          <m:ctrlPr>
                            <a:rPr lang="en-US" sz="1400" b="0" i="1" smtClean="0">
                              <a:latin typeface="Cambria Math" panose="02040503050406030204" pitchFamily="18" charset="0"/>
                            </a:rPr>
                          </m:ctrlPr>
                        </m:sSupPr>
                        <m:e>
                          <m:r>
                            <a:rPr lang="en-US" sz="1400" b="0" i="1" smtClean="0">
                              <a:latin typeface="Cambria Math"/>
                              <a:ea typeface="Cambria Math"/>
                            </a:rPr>
                            <m:t>𝜔</m:t>
                          </m:r>
                        </m:e>
                        <m:sup>
                          <m:r>
                            <a:rPr lang="en-US" sz="1400" b="0" i="1" smtClean="0">
                              <a:latin typeface="Cambria Math"/>
                            </a:rPr>
                            <m:t>2</m:t>
                          </m:r>
                        </m:sup>
                      </m:sSup>
                    </m:oMath>
                  </m:oMathPara>
                </a14:m>
                <a:endParaRPr lang="en-GB" sz="1400" dirty="0"/>
              </a:p>
            </p:txBody>
          </p:sp>
        </mc:Choice>
        <mc:Fallback xmlns="">
          <p:sp>
            <p:nvSpPr>
              <p:cNvPr id="63" name="TextBox 62"/>
              <p:cNvSpPr txBox="1">
                <a:spLocks noRot="1" noChangeAspect="1" noMove="1" noResize="1" noEditPoints="1" noAdjustHandles="1" noChangeArrowheads="1" noChangeShapeType="1" noTextEdit="1"/>
              </p:cNvSpPr>
              <p:nvPr/>
            </p:nvSpPr>
            <p:spPr>
              <a:xfrm>
                <a:off x="7543800" y="0"/>
                <a:ext cx="868443" cy="307777"/>
              </a:xfrm>
              <a:prstGeom prst="rect">
                <a:avLst/>
              </a:prstGeom>
              <a:blipFill rotWithShape="1">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a:xfrm>
                <a:off x="8390012" y="0"/>
                <a:ext cx="753988" cy="52315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a:rPr>
                                <m:t>𝑣</m:t>
                              </m:r>
                            </m:e>
                            <m:sup>
                              <m:r>
                                <a:rPr lang="en-US" sz="1400" b="0" i="1" smtClean="0">
                                  <a:latin typeface="Cambria Math"/>
                                </a:rPr>
                                <m:t>2</m:t>
                              </m:r>
                            </m:sup>
                          </m:sSup>
                        </m:num>
                        <m:den>
                          <m:r>
                            <a:rPr lang="en-US" sz="1400" b="0" i="1" smtClean="0">
                              <a:latin typeface="Cambria Math"/>
                            </a:rPr>
                            <m:t>𝑟</m:t>
                          </m:r>
                        </m:den>
                      </m:f>
                    </m:oMath>
                  </m:oMathPara>
                </a14:m>
                <a:endParaRPr lang="en-GB" sz="1400" dirty="0"/>
              </a:p>
            </p:txBody>
          </p:sp>
        </mc:Choice>
        <mc:Fallback xmlns="">
          <p:sp>
            <p:nvSpPr>
              <p:cNvPr id="64" name="TextBox 63"/>
              <p:cNvSpPr txBox="1">
                <a:spLocks noRot="1" noChangeAspect="1" noMove="1" noResize="1" noEditPoints="1" noAdjustHandles="1" noChangeArrowheads="1" noChangeShapeType="1" noTextEdit="1"/>
              </p:cNvSpPr>
              <p:nvPr/>
            </p:nvSpPr>
            <p:spPr>
              <a:xfrm>
                <a:off x="8390012" y="0"/>
                <a:ext cx="753988" cy="523157"/>
              </a:xfrm>
              <a:prstGeom prst="rect">
                <a:avLst/>
              </a:prstGeom>
              <a:blipFill rotWithShape="1">
                <a:blip r:embed="rId7"/>
                <a:stretch>
                  <a:fillRect/>
                </a:stretch>
              </a:blipFill>
              <a:ln w="25400">
                <a:solidFill>
                  <a:schemeClr val="tx1"/>
                </a:solidFill>
              </a:ln>
            </p:spPr>
            <p:txBody>
              <a:bodyPr/>
              <a:lstStyle/>
              <a:p>
                <a:r>
                  <a:rPr lang="en-GB">
                    <a:noFill/>
                  </a:rPr>
                  <a:t> </a:t>
                </a:r>
              </a:p>
            </p:txBody>
          </p:sp>
        </mc:Fallback>
      </mc:AlternateContent>
      <p:cxnSp>
        <p:nvCxnSpPr>
          <p:cNvPr id="7" name="Straight Connector 6"/>
          <p:cNvCxnSpPr/>
          <p:nvPr/>
        </p:nvCxnSpPr>
        <p:spPr>
          <a:xfrm>
            <a:off x="4951226" y="3219893"/>
            <a:ext cx="289560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27426" y="2457893"/>
            <a:ext cx="2819400" cy="76200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422063" y="2798135"/>
            <a:ext cx="0" cy="609600"/>
          </a:xfrm>
          <a:prstGeom prst="line">
            <a:avLst/>
          </a:prstGeom>
          <a:ln w="254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6422063" y="1369828"/>
            <a:ext cx="283536" cy="1123507"/>
          </a:xfrm>
          <a:prstGeom prst="line">
            <a:avLst/>
          </a:prstGeom>
          <a:ln w="254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955463" y="2493335"/>
            <a:ext cx="533400" cy="0"/>
          </a:xfrm>
          <a:prstGeom prst="line">
            <a:avLst/>
          </a:prstGeom>
          <a:ln w="254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955463" y="2493335"/>
            <a:ext cx="381000" cy="0"/>
          </a:xfrm>
          <a:prstGeom prst="line">
            <a:avLst/>
          </a:prstGeom>
          <a:ln w="254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031663" y="2188535"/>
            <a:ext cx="276038" cy="307777"/>
          </a:xfrm>
          <a:prstGeom prst="rect">
            <a:avLst/>
          </a:prstGeom>
          <a:noFill/>
        </p:spPr>
        <p:txBody>
          <a:bodyPr wrap="none" rtlCol="0">
            <a:spAutoFit/>
          </a:bodyPr>
          <a:lstStyle/>
          <a:p>
            <a:r>
              <a:rPr lang="en-US" sz="1400" dirty="0" smtClean="0">
                <a:latin typeface="Comic Sans MS" panose="030F0702030302020204" pitchFamily="66" charset="0"/>
              </a:rPr>
              <a:t>a</a:t>
            </a:r>
            <a:endParaRPr lang="en-GB" sz="1400" dirty="0">
              <a:latin typeface="Comic Sans MS" panose="030F0702030302020204" pitchFamily="66" charset="0"/>
            </a:endParaRPr>
          </a:p>
        </p:txBody>
      </p:sp>
      <p:sp>
        <p:nvSpPr>
          <p:cNvPr id="24" name="Arc 23"/>
          <p:cNvSpPr/>
          <p:nvPr/>
        </p:nvSpPr>
        <p:spPr>
          <a:xfrm>
            <a:off x="7217733" y="2721935"/>
            <a:ext cx="914400" cy="914400"/>
          </a:xfrm>
          <a:prstGeom prst="arc">
            <a:avLst>
              <a:gd name="adj1" fmla="val 10491034"/>
              <a:gd name="adj2" fmla="val 11745071"/>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6" name="Arc 35"/>
          <p:cNvSpPr/>
          <p:nvPr/>
        </p:nvSpPr>
        <p:spPr>
          <a:xfrm>
            <a:off x="5888663" y="2036135"/>
            <a:ext cx="914400" cy="914400"/>
          </a:xfrm>
          <a:prstGeom prst="arc">
            <a:avLst>
              <a:gd name="adj1" fmla="val 16725103"/>
              <a:gd name="adj2" fmla="val 1765098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7" name="TextBox 36"/>
          <p:cNvSpPr txBox="1"/>
          <p:nvPr/>
        </p:nvSpPr>
        <p:spPr>
          <a:xfrm>
            <a:off x="6966095" y="2971801"/>
            <a:ext cx="293670" cy="307777"/>
          </a:xfrm>
          <a:prstGeom prst="rect">
            <a:avLst/>
          </a:prstGeom>
          <a:noFill/>
        </p:spPr>
        <p:txBody>
          <a:bodyPr wrap="none" rtlCol="0">
            <a:spAutoFit/>
          </a:bodyPr>
          <a:lstStyle/>
          <a:p>
            <a:r>
              <a:rPr lang="el-GR" sz="1400" dirty="0" smtClean="0">
                <a:latin typeface="Comic Sans MS" panose="030F0702030302020204" pitchFamily="66" charset="0"/>
              </a:rPr>
              <a:t>θ</a:t>
            </a:r>
            <a:endParaRPr lang="en-GB" sz="1400" dirty="0">
              <a:latin typeface="Comic Sans MS" panose="030F0702030302020204" pitchFamily="66" charset="0"/>
            </a:endParaRPr>
          </a:p>
        </p:txBody>
      </p:sp>
      <p:sp>
        <p:nvSpPr>
          <p:cNvPr id="38" name="TextBox 37"/>
          <p:cNvSpPr txBox="1"/>
          <p:nvPr/>
        </p:nvSpPr>
        <p:spPr>
          <a:xfrm>
            <a:off x="6351181" y="1718931"/>
            <a:ext cx="293670" cy="307777"/>
          </a:xfrm>
          <a:prstGeom prst="rect">
            <a:avLst/>
          </a:prstGeom>
          <a:noFill/>
        </p:spPr>
        <p:txBody>
          <a:bodyPr wrap="none" rtlCol="0">
            <a:spAutoFit/>
          </a:bodyPr>
          <a:lstStyle/>
          <a:p>
            <a:r>
              <a:rPr lang="el-GR" sz="1400" dirty="0" smtClean="0">
                <a:latin typeface="Comic Sans MS" panose="030F0702030302020204" pitchFamily="66" charset="0"/>
              </a:rPr>
              <a:t>θ</a:t>
            </a:r>
            <a:endParaRPr lang="en-GB" sz="1400" dirty="0">
              <a:latin typeface="Comic Sans MS" panose="030F0702030302020204" pitchFamily="66" charset="0"/>
            </a:endParaRPr>
          </a:p>
        </p:txBody>
      </p:sp>
      <p:sp>
        <p:nvSpPr>
          <p:cNvPr id="41" name="TextBox 40"/>
          <p:cNvSpPr txBox="1"/>
          <p:nvPr/>
        </p:nvSpPr>
        <p:spPr>
          <a:xfrm>
            <a:off x="6216500" y="3382926"/>
            <a:ext cx="418704" cy="307777"/>
          </a:xfrm>
          <a:prstGeom prst="rect">
            <a:avLst/>
          </a:prstGeom>
          <a:noFill/>
        </p:spPr>
        <p:txBody>
          <a:bodyPr wrap="none" rtlCol="0">
            <a:spAutoFit/>
          </a:bodyPr>
          <a:lstStyle/>
          <a:p>
            <a:r>
              <a:rPr lang="en-US" sz="1400" dirty="0" smtClean="0">
                <a:latin typeface="Comic Sans MS" panose="030F0702030302020204" pitchFamily="66" charset="0"/>
              </a:rPr>
              <a:t>mg</a:t>
            </a:r>
            <a:endParaRPr lang="en-GB" sz="1400" dirty="0">
              <a:latin typeface="Comic Sans MS" panose="030F0702030302020204" pitchFamily="66" charset="0"/>
            </a:endParaRPr>
          </a:p>
        </p:txBody>
      </p:sp>
      <p:sp>
        <p:nvSpPr>
          <p:cNvPr id="42" name="TextBox 41"/>
          <p:cNvSpPr txBox="1"/>
          <p:nvPr/>
        </p:nvSpPr>
        <p:spPr>
          <a:xfrm>
            <a:off x="6631170" y="1139456"/>
            <a:ext cx="296876" cy="307777"/>
          </a:xfrm>
          <a:prstGeom prst="rect">
            <a:avLst/>
          </a:prstGeom>
          <a:noFill/>
        </p:spPr>
        <p:txBody>
          <a:bodyPr wrap="none" rtlCol="0">
            <a:spAutoFit/>
          </a:bodyPr>
          <a:lstStyle/>
          <a:p>
            <a:r>
              <a:rPr lang="en-US" sz="1400" dirty="0" smtClean="0">
                <a:latin typeface="Comic Sans MS" panose="030F0702030302020204" pitchFamily="66" charset="0"/>
              </a:rPr>
              <a:t>R</a:t>
            </a:r>
            <a:endParaRPr lang="en-GB" sz="1400" dirty="0">
              <a:latin typeface="Comic Sans MS" panose="030F0702030302020204" pitchFamily="66" charset="0"/>
            </a:endParaRPr>
          </a:p>
        </p:txBody>
      </p:sp>
      <p:cxnSp>
        <p:nvCxnSpPr>
          <p:cNvPr id="53" name="Straight Connector 52"/>
          <p:cNvCxnSpPr/>
          <p:nvPr/>
        </p:nvCxnSpPr>
        <p:spPr>
          <a:xfrm>
            <a:off x="6418522" y="1373372"/>
            <a:ext cx="304800" cy="0"/>
          </a:xfrm>
          <a:prstGeom prst="line">
            <a:avLst/>
          </a:prstGeom>
          <a:ln w="254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pic>
        <p:nvPicPr>
          <p:cNvPr id="11" name="Picture 2" descr="C:\Users\mpye\AppData\Local\Microsoft\Windows\Temporary Internet Files\Content.IE5\J1XD9OFR\MC900439792[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934298">
            <a:off x="6075720" y="2184204"/>
            <a:ext cx="719631" cy="719631"/>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p:cNvSpPr txBox="1"/>
          <p:nvPr/>
        </p:nvSpPr>
        <p:spPr>
          <a:xfrm>
            <a:off x="6103087" y="1068573"/>
            <a:ext cx="638316" cy="307777"/>
          </a:xfrm>
          <a:prstGeom prst="rect">
            <a:avLst/>
          </a:prstGeom>
          <a:noFill/>
        </p:spPr>
        <p:txBody>
          <a:bodyPr wrap="none" rtlCol="0">
            <a:spAutoFit/>
          </a:bodyPr>
          <a:lstStyle/>
          <a:p>
            <a:r>
              <a:rPr lang="en-US" sz="1400" dirty="0" err="1" smtClean="0">
                <a:latin typeface="Comic Sans MS" panose="030F0702030302020204" pitchFamily="66" charset="0"/>
              </a:rPr>
              <a:t>Rsin</a:t>
            </a:r>
            <a:r>
              <a:rPr lang="el-GR" sz="1400" dirty="0" smtClean="0">
                <a:latin typeface="Comic Sans MS" panose="030F0702030302020204" pitchFamily="66" charset="0"/>
              </a:rPr>
              <a:t>θ</a:t>
            </a:r>
            <a:endParaRPr lang="en-GB" sz="1400" dirty="0">
              <a:latin typeface="Comic Sans MS" panose="030F0702030302020204" pitchFamily="66" charset="0"/>
            </a:endParaRPr>
          </a:p>
        </p:txBody>
      </p:sp>
      <p:sp>
        <p:nvSpPr>
          <p:cNvPr id="56" name="TextBox 55"/>
          <p:cNvSpPr txBox="1"/>
          <p:nvPr/>
        </p:nvSpPr>
        <p:spPr>
          <a:xfrm>
            <a:off x="5766390" y="1720703"/>
            <a:ext cx="681597" cy="307777"/>
          </a:xfrm>
          <a:prstGeom prst="rect">
            <a:avLst/>
          </a:prstGeom>
          <a:noFill/>
        </p:spPr>
        <p:txBody>
          <a:bodyPr wrap="none" rtlCol="0">
            <a:spAutoFit/>
          </a:bodyPr>
          <a:lstStyle/>
          <a:p>
            <a:r>
              <a:rPr lang="en-US" sz="1400" dirty="0" err="1" smtClean="0">
                <a:latin typeface="Comic Sans MS" panose="030F0702030302020204" pitchFamily="66" charset="0"/>
              </a:rPr>
              <a:t>Rcos</a:t>
            </a:r>
            <a:r>
              <a:rPr lang="el-GR" sz="1400" dirty="0" smtClean="0">
                <a:latin typeface="Comic Sans MS" panose="030F0702030302020204" pitchFamily="66" charset="0"/>
              </a:rPr>
              <a:t>θ</a:t>
            </a: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9" name="TextBox 68"/>
              <p:cNvSpPr txBox="1"/>
              <p:nvPr/>
            </p:nvSpPr>
            <p:spPr>
              <a:xfrm>
                <a:off x="7772400" y="1295400"/>
                <a:ext cx="1183914"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a:rPr>
                        <m:t>𝑣</m:t>
                      </m:r>
                      <m:r>
                        <a:rPr lang="en-US" sz="1400" b="0" i="1" smtClean="0">
                          <a:solidFill>
                            <a:srgbClr val="FF0000"/>
                          </a:solidFill>
                          <a:latin typeface="Cambria Math"/>
                        </a:rPr>
                        <m:t>=25</m:t>
                      </m:r>
                      <m:r>
                        <a:rPr lang="en-US" sz="1400" b="0" i="1" smtClean="0">
                          <a:solidFill>
                            <a:srgbClr val="FF0000"/>
                          </a:solidFill>
                          <a:latin typeface="Cambria Math"/>
                        </a:rPr>
                        <m:t>𝑚</m:t>
                      </m:r>
                      <m:sSup>
                        <m:sSupPr>
                          <m:ctrlPr>
                            <a:rPr lang="en-US" sz="1400" b="0" i="1" smtClean="0">
                              <a:solidFill>
                                <a:srgbClr val="FF0000"/>
                              </a:solidFill>
                              <a:latin typeface="Cambria Math" panose="02040503050406030204" pitchFamily="18" charset="0"/>
                            </a:rPr>
                          </m:ctrlPr>
                        </m:sSupPr>
                        <m:e>
                          <m:r>
                            <a:rPr lang="en-US" sz="1400" b="0" i="1" smtClean="0">
                              <a:solidFill>
                                <a:srgbClr val="FF0000"/>
                              </a:solidFill>
                              <a:latin typeface="Cambria Math"/>
                            </a:rPr>
                            <m:t>𝑠</m:t>
                          </m:r>
                        </m:e>
                        <m:sup>
                          <m:r>
                            <a:rPr lang="en-US" sz="1400" b="0" i="1" smtClean="0">
                              <a:solidFill>
                                <a:srgbClr val="FF0000"/>
                              </a:solidFill>
                              <a:latin typeface="Cambria Math"/>
                            </a:rPr>
                            <m:t>−1</m:t>
                          </m:r>
                        </m:sup>
                      </m:sSup>
                    </m:oMath>
                  </m:oMathPara>
                </a14:m>
                <a:endParaRPr lang="en-GB" sz="1400" dirty="0">
                  <a:solidFill>
                    <a:srgbClr val="FF0000"/>
                  </a:solidFill>
                </a:endParaRPr>
              </a:p>
            </p:txBody>
          </p:sp>
        </mc:Choice>
        <mc:Fallback xmlns="">
          <p:sp>
            <p:nvSpPr>
              <p:cNvPr id="69" name="TextBox 68"/>
              <p:cNvSpPr txBox="1">
                <a:spLocks noRot="1" noChangeAspect="1" noMove="1" noResize="1" noEditPoints="1" noAdjustHandles="1" noChangeArrowheads="1" noChangeShapeType="1" noTextEdit="1"/>
              </p:cNvSpPr>
              <p:nvPr/>
            </p:nvSpPr>
            <p:spPr>
              <a:xfrm>
                <a:off x="7772400" y="1295400"/>
                <a:ext cx="1183914" cy="307777"/>
              </a:xfrm>
              <a:prstGeom prst="rect">
                <a:avLst/>
              </a:prstGeom>
              <a:blipFill rotWithShape="1">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3810000" y="1371600"/>
                <a:ext cx="12192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a:rPr>
                        <m:t>𝑅𝑐𝑜𝑠</m:t>
                      </m:r>
                      <m:r>
                        <a:rPr lang="en-US" sz="1400" b="0" i="1" smtClean="0">
                          <a:solidFill>
                            <a:srgbClr val="FF0000"/>
                          </a:solidFill>
                          <a:latin typeface="Cambria Math"/>
                          <a:ea typeface="Cambria Math"/>
                        </a:rPr>
                        <m:t>𝜃</m:t>
                      </m:r>
                      <m:r>
                        <a:rPr lang="en-US" sz="1400" b="0" i="1" smtClean="0">
                          <a:solidFill>
                            <a:srgbClr val="FF0000"/>
                          </a:solidFill>
                          <a:latin typeface="Cambria Math"/>
                        </a:rPr>
                        <m:t>=</m:t>
                      </m:r>
                      <m:r>
                        <a:rPr lang="en-US" sz="1400" b="0" i="1" smtClean="0">
                          <a:solidFill>
                            <a:srgbClr val="FF0000"/>
                          </a:solidFill>
                          <a:latin typeface="Cambria Math"/>
                        </a:rPr>
                        <m:t>𝑚𝑔</m:t>
                      </m:r>
                    </m:oMath>
                  </m:oMathPara>
                </a14:m>
                <a:endParaRPr lang="en-GB" sz="1400" dirty="0">
                  <a:solidFill>
                    <a:srgbClr val="FF0000"/>
                  </a:solidFill>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3810000" y="1371600"/>
                <a:ext cx="1219200" cy="307777"/>
              </a:xfrm>
              <a:prstGeom prst="rect">
                <a:avLst/>
              </a:prstGeom>
              <a:blipFill rotWithShape="1">
                <a:blip r:embed="rId10"/>
                <a:stretch>
                  <a:fillRect b="-2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3810000" y="1752600"/>
                <a:ext cx="1295400" cy="5014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a:rPr>
                        <m:t>𝑅𝑠𝑖𝑛</m:t>
                      </m:r>
                      <m:r>
                        <a:rPr lang="en-US" sz="1400" b="0" i="1" smtClean="0">
                          <a:solidFill>
                            <a:srgbClr val="FF0000"/>
                          </a:solidFill>
                          <a:latin typeface="Cambria Math"/>
                          <a:ea typeface="Cambria Math"/>
                        </a:rPr>
                        <m:t>𝜃</m:t>
                      </m:r>
                      <m:r>
                        <a:rPr lang="en-US" sz="1400" b="0" i="1" smtClean="0">
                          <a:solidFill>
                            <a:srgbClr val="FF0000"/>
                          </a:solidFill>
                          <a:latin typeface="Cambria Math"/>
                        </a:rPr>
                        <m:t>=</m:t>
                      </m:r>
                      <m:f>
                        <m:fPr>
                          <m:ctrlPr>
                            <a:rPr lang="en-US" sz="1400" b="0" i="1" smtClean="0">
                              <a:solidFill>
                                <a:srgbClr val="FF0000"/>
                              </a:solidFill>
                              <a:latin typeface="Cambria Math" panose="02040503050406030204" pitchFamily="18" charset="0"/>
                            </a:rPr>
                          </m:ctrlPr>
                        </m:fPr>
                        <m:num>
                          <m:r>
                            <a:rPr lang="en-US" sz="1400" b="0" i="1" smtClean="0">
                              <a:solidFill>
                                <a:srgbClr val="FF0000"/>
                              </a:solidFill>
                              <a:latin typeface="Cambria Math"/>
                            </a:rPr>
                            <m:t>5</m:t>
                          </m:r>
                          <m:r>
                            <a:rPr lang="en-US" sz="1400" b="0" i="1" smtClean="0">
                              <a:solidFill>
                                <a:srgbClr val="FF0000"/>
                              </a:solidFill>
                              <a:latin typeface="Cambria Math"/>
                            </a:rPr>
                            <m:t>𝑚</m:t>
                          </m:r>
                        </m:num>
                        <m:den>
                          <m:r>
                            <a:rPr lang="en-US" sz="1400" b="0" i="1" smtClean="0">
                              <a:solidFill>
                                <a:srgbClr val="FF0000"/>
                              </a:solidFill>
                              <a:latin typeface="Cambria Math"/>
                            </a:rPr>
                            <m:t>4</m:t>
                          </m:r>
                        </m:den>
                      </m:f>
                    </m:oMath>
                  </m:oMathPara>
                </a14:m>
                <a:endParaRPr lang="en-GB" sz="1400" dirty="0">
                  <a:solidFill>
                    <a:srgbClr val="FF0000"/>
                  </a:solidFill>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3810000" y="1752600"/>
                <a:ext cx="1295400" cy="501419"/>
              </a:xfrm>
              <a:prstGeom prst="rect">
                <a:avLst/>
              </a:prstGeom>
              <a:blipFill rotWithShape="1">
                <a:blip r:embed="rId11"/>
                <a:stretch>
                  <a:fillRect/>
                </a:stretch>
              </a:blipFill>
            </p:spPr>
            <p:txBody>
              <a:bodyPr/>
              <a:lstStyle/>
              <a:p>
                <a:r>
                  <a:rPr lang="en-GB">
                    <a:noFill/>
                  </a:rPr>
                  <a:t> </a:t>
                </a:r>
              </a:p>
            </p:txBody>
          </p:sp>
        </mc:Fallback>
      </mc:AlternateContent>
      <p:sp>
        <p:nvSpPr>
          <p:cNvPr id="3" name="TextBox 2"/>
          <p:cNvSpPr txBox="1"/>
          <p:nvPr/>
        </p:nvSpPr>
        <p:spPr>
          <a:xfrm>
            <a:off x="3570767" y="1392865"/>
            <a:ext cx="330540" cy="307777"/>
          </a:xfrm>
          <a:prstGeom prst="rect">
            <a:avLst/>
          </a:prstGeom>
          <a:noFill/>
        </p:spPr>
        <p:txBody>
          <a:bodyPr wrap="none" rtlCol="0">
            <a:spAutoFit/>
          </a:bodyPr>
          <a:lstStyle/>
          <a:p>
            <a:r>
              <a:rPr lang="en-US" sz="1400" dirty="0" smtClean="0">
                <a:latin typeface="Comic Sans MS" panose="030F0702030302020204" pitchFamily="66" charset="0"/>
              </a:rPr>
              <a:t>1)</a:t>
            </a:r>
            <a:endParaRPr lang="en-GB" sz="1400" dirty="0">
              <a:latin typeface="Comic Sans MS" panose="030F0702030302020204" pitchFamily="66" charset="0"/>
            </a:endParaRPr>
          </a:p>
        </p:txBody>
      </p:sp>
      <p:sp>
        <p:nvSpPr>
          <p:cNvPr id="47" name="TextBox 46"/>
          <p:cNvSpPr txBox="1"/>
          <p:nvPr/>
        </p:nvSpPr>
        <p:spPr>
          <a:xfrm>
            <a:off x="3570767" y="1873102"/>
            <a:ext cx="359394" cy="307777"/>
          </a:xfrm>
          <a:prstGeom prst="rect">
            <a:avLst/>
          </a:prstGeom>
          <a:noFill/>
        </p:spPr>
        <p:txBody>
          <a:bodyPr wrap="none" rtlCol="0">
            <a:spAutoFit/>
          </a:bodyPr>
          <a:lstStyle/>
          <a:p>
            <a:r>
              <a:rPr lang="en-US" sz="1400" dirty="0" smtClean="0">
                <a:latin typeface="Comic Sans MS" panose="030F0702030302020204" pitchFamily="66" charset="0"/>
              </a:rPr>
              <a:t>2)</a:t>
            </a:r>
            <a:endParaRPr lang="en-GB" sz="1400" dirty="0">
              <a:latin typeface="Comic Sans MS" panose="030F0702030302020204" pitchFamily="66" charset="0"/>
            </a:endParaRPr>
          </a:p>
        </p:txBody>
      </p:sp>
      <p:sp>
        <p:nvSpPr>
          <p:cNvPr id="59" name="TextBox 58"/>
          <p:cNvSpPr txBox="1"/>
          <p:nvPr/>
        </p:nvSpPr>
        <p:spPr>
          <a:xfrm>
            <a:off x="3886200" y="3581400"/>
            <a:ext cx="2084225" cy="307777"/>
          </a:xfrm>
          <a:prstGeom prst="rect">
            <a:avLst/>
          </a:prstGeom>
          <a:noFill/>
        </p:spPr>
        <p:txBody>
          <a:bodyPr wrap="none" rtlCol="0">
            <a:spAutoFit/>
          </a:bodyPr>
          <a:lstStyle/>
          <a:p>
            <a:r>
              <a:rPr lang="en-US" sz="1400" u="sng" dirty="0" smtClean="0">
                <a:latin typeface="Comic Sans MS" panose="030F0702030302020204" pitchFamily="66" charset="0"/>
              </a:rPr>
              <a:t>Equation 2 ÷ equation 1</a:t>
            </a:r>
            <a:endParaRPr lang="en-GB" sz="1400" u="sng"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5" name="TextBox 64"/>
              <p:cNvSpPr txBox="1"/>
              <p:nvPr/>
            </p:nvSpPr>
            <p:spPr>
              <a:xfrm>
                <a:off x="4038600" y="3886200"/>
                <a:ext cx="1261729" cy="67871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solidFill>
                                <a:schemeClr val="tx1"/>
                              </a:solidFill>
                              <a:latin typeface="Cambria Math" panose="02040503050406030204" pitchFamily="18" charset="0"/>
                              <a:ea typeface="Cambria Math"/>
                            </a:rPr>
                          </m:ctrlPr>
                        </m:fPr>
                        <m:num>
                          <m:r>
                            <a:rPr lang="en-US" sz="1400" i="1">
                              <a:solidFill>
                                <a:schemeClr val="tx1"/>
                              </a:solidFill>
                              <a:latin typeface="Cambria Math"/>
                            </a:rPr>
                            <m:t>𝑅𝑠𝑖𝑛</m:t>
                          </m:r>
                          <m:r>
                            <a:rPr lang="en-US" sz="1400" i="1">
                              <a:solidFill>
                                <a:schemeClr val="tx1"/>
                              </a:solidFill>
                              <a:latin typeface="Cambria Math"/>
                              <a:ea typeface="Cambria Math"/>
                            </a:rPr>
                            <m:t>𝜃</m:t>
                          </m:r>
                        </m:num>
                        <m:den>
                          <m:r>
                            <a:rPr lang="en-US" sz="1400" i="1">
                              <a:solidFill>
                                <a:schemeClr val="tx1"/>
                              </a:solidFill>
                              <a:latin typeface="Cambria Math"/>
                            </a:rPr>
                            <m:t>𝑅𝑐𝑜𝑠</m:t>
                          </m:r>
                          <m:r>
                            <a:rPr lang="en-US" sz="1400" i="1">
                              <a:solidFill>
                                <a:schemeClr val="tx1"/>
                              </a:solidFill>
                              <a:latin typeface="Cambria Math"/>
                              <a:ea typeface="Cambria Math"/>
                            </a:rPr>
                            <m:t>𝜃</m:t>
                          </m:r>
                        </m:den>
                      </m:f>
                      <m:r>
                        <a:rPr lang="en-US" sz="1400" b="0" i="1" smtClean="0">
                          <a:solidFill>
                            <a:schemeClr val="tx1"/>
                          </a:solidFill>
                          <a:latin typeface="Cambria Math"/>
                        </a:rPr>
                        <m:t>=</m:t>
                      </m:r>
                      <m:f>
                        <m:fPr>
                          <m:ctrlPr>
                            <a:rPr lang="en-US" sz="1400" b="0" i="1" smtClean="0">
                              <a:solidFill>
                                <a:schemeClr val="tx1"/>
                              </a:solidFill>
                              <a:latin typeface="Cambria Math" panose="02040503050406030204" pitchFamily="18" charset="0"/>
                            </a:rPr>
                          </m:ctrlPr>
                        </m:fPr>
                        <m:num>
                          <m:f>
                            <m:fPr>
                              <m:ctrlPr>
                                <a:rPr lang="en-US" sz="1400" i="1">
                                  <a:solidFill>
                                    <a:schemeClr val="tx1"/>
                                  </a:solidFill>
                                  <a:latin typeface="Cambria Math" panose="02040503050406030204" pitchFamily="18" charset="0"/>
                                </a:rPr>
                              </m:ctrlPr>
                            </m:fPr>
                            <m:num>
                              <m:r>
                                <a:rPr lang="en-US" sz="1400" i="1">
                                  <a:solidFill>
                                    <a:schemeClr val="tx1"/>
                                  </a:solidFill>
                                  <a:latin typeface="Cambria Math"/>
                                </a:rPr>
                                <m:t>5</m:t>
                              </m:r>
                              <m:r>
                                <a:rPr lang="en-US" sz="1400" i="1">
                                  <a:solidFill>
                                    <a:schemeClr val="tx1"/>
                                  </a:solidFill>
                                  <a:latin typeface="Cambria Math"/>
                                </a:rPr>
                                <m:t>𝑚</m:t>
                              </m:r>
                            </m:num>
                            <m:den>
                              <m:r>
                                <a:rPr lang="en-US" sz="1400" i="1">
                                  <a:solidFill>
                                    <a:schemeClr val="tx1"/>
                                  </a:solidFill>
                                  <a:latin typeface="Cambria Math"/>
                                </a:rPr>
                                <m:t>4</m:t>
                              </m:r>
                            </m:den>
                          </m:f>
                        </m:num>
                        <m:den>
                          <m:r>
                            <a:rPr lang="en-US" sz="1400" i="1">
                              <a:solidFill>
                                <a:schemeClr val="tx1"/>
                              </a:solidFill>
                              <a:latin typeface="Cambria Math"/>
                            </a:rPr>
                            <m:t>𝑚𝑔</m:t>
                          </m:r>
                          <m:r>
                            <m:rPr>
                              <m:nor/>
                            </m:rPr>
                            <a:rPr lang="en-GB" sz="1400" dirty="0">
                              <a:solidFill>
                                <a:schemeClr val="tx1"/>
                              </a:solidFill>
                            </a:rPr>
                            <m:t> </m:t>
                          </m:r>
                        </m:den>
                      </m:f>
                    </m:oMath>
                  </m:oMathPara>
                </a14:m>
                <a:endParaRPr lang="en-GB" sz="1400" dirty="0">
                  <a:solidFill>
                    <a:schemeClr val="tx1"/>
                  </a:solidFill>
                </a:endParaRPr>
              </a:p>
            </p:txBody>
          </p:sp>
        </mc:Choice>
        <mc:Fallback xmlns="">
          <p:sp>
            <p:nvSpPr>
              <p:cNvPr id="65" name="TextBox 64"/>
              <p:cNvSpPr txBox="1">
                <a:spLocks noRot="1" noChangeAspect="1" noMove="1" noResize="1" noEditPoints="1" noAdjustHandles="1" noChangeArrowheads="1" noChangeShapeType="1" noTextEdit="1"/>
              </p:cNvSpPr>
              <p:nvPr/>
            </p:nvSpPr>
            <p:spPr>
              <a:xfrm>
                <a:off x="4038600" y="3886200"/>
                <a:ext cx="1261729" cy="678712"/>
              </a:xfrm>
              <a:prstGeom prst="rect">
                <a:avLst/>
              </a:prstGeom>
              <a:blipFill rotWithShape="1">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4114800" y="4648200"/>
                <a:ext cx="1066800" cy="67871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a:ea typeface="Cambria Math"/>
                        </a:rPr>
                        <m:t>𝑡𝑎𝑛</m:t>
                      </m:r>
                      <m:r>
                        <a:rPr lang="en-US" sz="1400" b="0" i="1" smtClean="0">
                          <a:solidFill>
                            <a:schemeClr val="tx1"/>
                          </a:solidFill>
                          <a:latin typeface="Cambria Math"/>
                          <a:ea typeface="Cambria Math"/>
                        </a:rPr>
                        <m:t>𝜃</m:t>
                      </m:r>
                      <m:r>
                        <a:rPr lang="en-US" sz="1400" b="0" i="1" smtClean="0">
                          <a:solidFill>
                            <a:schemeClr val="tx1"/>
                          </a:solidFill>
                          <a:latin typeface="Cambria Math"/>
                        </a:rPr>
                        <m:t>=</m:t>
                      </m:r>
                      <m:f>
                        <m:fPr>
                          <m:ctrlPr>
                            <a:rPr lang="en-US" sz="1400" b="0" i="1" smtClean="0">
                              <a:solidFill>
                                <a:schemeClr val="tx1"/>
                              </a:solidFill>
                              <a:latin typeface="Cambria Math" panose="02040503050406030204" pitchFamily="18" charset="0"/>
                            </a:rPr>
                          </m:ctrlPr>
                        </m:fPr>
                        <m:num>
                          <m:f>
                            <m:fPr>
                              <m:ctrlPr>
                                <a:rPr lang="en-US" sz="1400" i="1">
                                  <a:solidFill>
                                    <a:schemeClr val="tx1"/>
                                  </a:solidFill>
                                  <a:latin typeface="Cambria Math" panose="02040503050406030204" pitchFamily="18" charset="0"/>
                                </a:rPr>
                              </m:ctrlPr>
                            </m:fPr>
                            <m:num>
                              <m:r>
                                <a:rPr lang="en-US" sz="1400" i="1">
                                  <a:solidFill>
                                    <a:schemeClr val="tx1"/>
                                  </a:solidFill>
                                  <a:latin typeface="Cambria Math"/>
                                </a:rPr>
                                <m:t>5</m:t>
                              </m:r>
                            </m:num>
                            <m:den>
                              <m:r>
                                <a:rPr lang="en-US" sz="1400" i="1">
                                  <a:solidFill>
                                    <a:schemeClr val="tx1"/>
                                  </a:solidFill>
                                  <a:latin typeface="Cambria Math"/>
                                </a:rPr>
                                <m:t>4</m:t>
                              </m:r>
                            </m:den>
                          </m:f>
                        </m:num>
                        <m:den>
                          <m:r>
                            <a:rPr lang="en-US" sz="1400" i="1">
                              <a:solidFill>
                                <a:schemeClr val="tx1"/>
                              </a:solidFill>
                              <a:latin typeface="Cambria Math"/>
                            </a:rPr>
                            <m:t>𝑔</m:t>
                          </m:r>
                          <m:r>
                            <m:rPr>
                              <m:nor/>
                            </m:rPr>
                            <a:rPr lang="en-GB" sz="1400" dirty="0">
                              <a:solidFill>
                                <a:schemeClr val="tx1"/>
                              </a:solidFill>
                            </a:rPr>
                            <m:t> </m:t>
                          </m:r>
                        </m:den>
                      </m:f>
                    </m:oMath>
                  </m:oMathPara>
                </a14:m>
                <a:endParaRPr lang="en-GB" sz="1400" dirty="0">
                  <a:solidFill>
                    <a:schemeClr val="tx1"/>
                  </a:solidFill>
                </a:endParaRPr>
              </a:p>
            </p:txBody>
          </p:sp>
        </mc:Choice>
        <mc:Fallback xmlns="">
          <p:sp>
            <p:nvSpPr>
              <p:cNvPr id="66" name="TextBox 65"/>
              <p:cNvSpPr txBox="1">
                <a:spLocks noRot="1" noChangeAspect="1" noMove="1" noResize="1" noEditPoints="1" noAdjustHandles="1" noChangeArrowheads="1" noChangeShapeType="1" noTextEdit="1"/>
              </p:cNvSpPr>
              <p:nvPr/>
            </p:nvSpPr>
            <p:spPr>
              <a:xfrm>
                <a:off x="4114800" y="4648200"/>
                <a:ext cx="1066800" cy="678712"/>
              </a:xfrm>
              <a:prstGeom prst="rect">
                <a:avLst/>
              </a:prstGeom>
              <a:blipFill rotWithShape="1">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4191000" y="5410200"/>
                <a:ext cx="1066800" cy="53918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a:ea typeface="Cambria Math"/>
                        </a:rPr>
                        <m:t>𝑡𝑎𝑛</m:t>
                      </m:r>
                      <m:r>
                        <a:rPr lang="en-US" sz="1400" b="0" i="1" smtClean="0">
                          <a:solidFill>
                            <a:schemeClr val="tx1"/>
                          </a:solidFill>
                          <a:latin typeface="Cambria Math"/>
                          <a:ea typeface="Cambria Math"/>
                        </a:rPr>
                        <m:t>𝜃</m:t>
                      </m:r>
                      <m:r>
                        <a:rPr lang="en-US" sz="1400" b="0" i="1" smtClean="0">
                          <a:solidFill>
                            <a:schemeClr val="tx1"/>
                          </a:solidFill>
                          <a:latin typeface="Cambria Math"/>
                        </a:rPr>
                        <m:t>=</m:t>
                      </m:r>
                      <m:f>
                        <m:fPr>
                          <m:ctrlPr>
                            <a:rPr lang="en-US" sz="1400" b="0" i="1" smtClean="0">
                              <a:solidFill>
                                <a:schemeClr val="tx1"/>
                              </a:solidFill>
                              <a:latin typeface="Cambria Math" panose="02040503050406030204" pitchFamily="18" charset="0"/>
                            </a:rPr>
                          </m:ctrlPr>
                        </m:fPr>
                        <m:num>
                          <m:r>
                            <a:rPr lang="en-US" sz="1400" b="0" i="1" smtClean="0">
                              <a:solidFill>
                                <a:schemeClr val="tx1"/>
                              </a:solidFill>
                              <a:latin typeface="Cambria Math"/>
                            </a:rPr>
                            <m:t>5</m:t>
                          </m:r>
                        </m:num>
                        <m:den>
                          <m:r>
                            <a:rPr lang="en-US" sz="1400" b="0" i="1" smtClean="0">
                              <a:solidFill>
                                <a:schemeClr val="tx1"/>
                              </a:solidFill>
                              <a:latin typeface="Cambria Math"/>
                            </a:rPr>
                            <m:t>4</m:t>
                          </m:r>
                          <m:r>
                            <a:rPr lang="en-US" sz="1400" i="1">
                              <a:solidFill>
                                <a:schemeClr val="tx1"/>
                              </a:solidFill>
                              <a:latin typeface="Cambria Math"/>
                            </a:rPr>
                            <m:t>𝑔</m:t>
                          </m:r>
                          <m:r>
                            <m:rPr>
                              <m:nor/>
                            </m:rPr>
                            <a:rPr lang="en-GB" sz="1400" dirty="0">
                              <a:solidFill>
                                <a:schemeClr val="tx1"/>
                              </a:solidFill>
                            </a:rPr>
                            <m:t> </m:t>
                          </m:r>
                        </m:den>
                      </m:f>
                    </m:oMath>
                  </m:oMathPara>
                </a14:m>
                <a:endParaRPr lang="en-GB" sz="1400" dirty="0">
                  <a:solidFill>
                    <a:schemeClr val="tx1"/>
                  </a:solidFill>
                </a:endParaRPr>
              </a:p>
            </p:txBody>
          </p:sp>
        </mc:Choice>
        <mc:Fallback xmlns="">
          <p:sp>
            <p:nvSpPr>
              <p:cNvPr id="67" name="TextBox 66"/>
              <p:cNvSpPr txBox="1">
                <a:spLocks noRot="1" noChangeAspect="1" noMove="1" noResize="1" noEditPoints="1" noAdjustHandles="1" noChangeArrowheads="1" noChangeShapeType="1" noTextEdit="1"/>
              </p:cNvSpPr>
              <p:nvPr/>
            </p:nvSpPr>
            <p:spPr>
              <a:xfrm>
                <a:off x="4191000" y="5410200"/>
                <a:ext cx="1066800" cy="539187"/>
              </a:xfrm>
              <a:prstGeom prst="rect">
                <a:avLst/>
              </a:prstGeom>
              <a:blipFill rotWithShape="1">
                <a:blip r:embed="rId14"/>
                <a:stretch>
                  <a:fillRect b="-11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4343400" y="6096000"/>
                <a:ext cx="10668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a:ea typeface="Cambria Math"/>
                        </a:rPr>
                        <m:t>𝜃</m:t>
                      </m:r>
                      <m:r>
                        <a:rPr lang="en-US" sz="1400" b="0" i="1" smtClean="0">
                          <a:solidFill>
                            <a:schemeClr val="tx1"/>
                          </a:solidFill>
                          <a:latin typeface="Cambria Math"/>
                        </a:rPr>
                        <m:t>=7.3</m:t>
                      </m:r>
                      <m:r>
                        <a:rPr lang="en-US" sz="1400" b="0" i="1" smtClean="0">
                          <a:solidFill>
                            <a:schemeClr val="tx1"/>
                          </a:solidFill>
                          <a:latin typeface="Cambria Math"/>
                          <a:ea typeface="Cambria Math"/>
                        </a:rPr>
                        <m:t>°</m:t>
                      </m:r>
                    </m:oMath>
                  </m:oMathPara>
                </a14:m>
                <a:endParaRPr lang="en-GB" sz="1400" dirty="0">
                  <a:solidFill>
                    <a:schemeClr val="tx1"/>
                  </a:solidFill>
                </a:endParaRPr>
              </a:p>
            </p:txBody>
          </p:sp>
        </mc:Choice>
        <mc:Fallback xmlns="">
          <p:sp>
            <p:nvSpPr>
              <p:cNvPr id="68" name="TextBox 67"/>
              <p:cNvSpPr txBox="1">
                <a:spLocks noRot="1" noChangeAspect="1" noMove="1" noResize="1" noEditPoints="1" noAdjustHandles="1" noChangeArrowheads="1" noChangeShapeType="1" noTextEdit="1"/>
              </p:cNvSpPr>
              <p:nvPr/>
            </p:nvSpPr>
            <p:spPr>
              <a:xfrm>
                <a:off x="4343400" y="6096000"/>
                <a:ext cx="1066800" cy="307777"/>
              </a:xfrm>
              <a:prstGeom prst="rect">
                <a:avLst/>
              </a:prstGeom>
              <a:blipFill rotWithShape="1">
                <a:blip r:embed="rId15"/>
                <a:stretch>
                  <a:fillRect/>
                </a:stretch>
              </a:blipFill>
            </p:spPr>
            <p:txBody>
              <a:bodyPr/>
              <a:lstStyle/>
              <a:p>
                <a:r>
                  <a:rPr lang="en-GB">
                    <a:noFill/>
                  </a:rPr>
                  <a:t> </a:t>
                </a:r>
              </a:p>
            </p:txBody>
          </p:sp>
        </mc:Fallback>
      </mc:AlternateContent>
      <p:sp>
        <p:nvSpPr>
          <p:cNvPr id="70" name="Arc 69"/>
          <p:cNvSpPr/>
          <p:nvPr/>
        </p:nvSpPr>
        <p:spPr>
          <a:xfrm>
            <a:off x="5181600" y="4343400"/>
            <a:ext cx="457200" cy="685800"/>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1" name="TextBox 70"/>
          <p:cNvSpPr txBox="1"/>
          <p:nvPr/>
        </p:nvSpPr>
        <p:spPr>
          <a:xfrm>
            <a:off x="5656521" y="4419600"/>
            <a:ext cx="3505200" cy="461665"/>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The left side will equal tan</a:t>
            </a:r>
            <a:r>
              <a:rPr lang="el-GR" sz="1200" dirty="0" smtClean="0">
                <a:solidFill>
                  <a:srgbClr val="FF0000"/>
                </a:solidFill>
                <a:latin typeface="Comic Sans MS" panose="030F0702030302020204" pitchFamily="66" charset="0"/>
              </a:rPr>
              <a:t>θ</a:t>
            </a:r>
            <a:r>
              <a:rPr lang="en-US" sz="1200" dirty="0" smtClean="0">
                <a:solidFill>
                  <a:srgbClr val="FF0000"/>
                </a:solidFill>
                <a:latin typeface="Comic Sans MS" panose="030F0702030302020204" pitchFamily="66" charset="0"/>
              </a:rPr>
              <a:t>. On the right side you can divide the top and bottom by m…</a:t>
            </a:r>
            <a:endParaRPr lang="en-GB" sz="1200" baseline="30000" dirty="0">
              <a:solidFill>
                <a:srgbClr val="FF0000"/>
              </a:solidFill>
              <a:latin typeface="Comic Sans MS" panose="030F0702030302020204" pitchFamily="66" charset="0"/>
            </a:endParaRPr>
          </a:p>
        </p:txBody>
      </p:sp>
      <p:sp>
        <p:nvSpPr>
          <p:cNvPr id="72" name="Arc 71"/>
          <p:cNvSpPr/>
          <p:nvPr/>
        </p:nvSpPr>
        <p:spPr>
          <a:xfrm>
            <a:off x="5181600" y="5029200"/>
            <a:ext cx="457200" cy="609600"/>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3" name="Arc 72"/>
          <p:cNvSpPr/>
          <p:nvPr/>
        </p:nvSpPr>
        <p:spPr>
          <a:xfrm>
            <a:off x="5181600" y="5638800"/>
            <a:ext cx="457200" cy="609600"/>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4" name="TextBox 73"/>
          <p:cNvSpPr txBox="1"/>
          <p:nvPr/>
        </p:nvSpPr>
        <p:spPr>
          <a:xfrm>
            <a:off x="5638800" y="5105400"/>
            <a:ext cx="2590800" cy="461665"/>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On the right side, multiply the top and bottom by 4</a:t>
            </a:r>
            <a:endParaRPr lang="en-GB" sz="1200" baseline="30000" dirty="0">
              <a:solidFill>
                <a:srgbClr val="FF0000"/>
              </a:solidFill>
              <a:latin typeface="Comic Sans MS" panose="030F0702030302020204" pitchFamily="66" charset="0"/>
            </a:endParaRPr>
          </a:p>
        </p:txBody>
      </p:sp>
      <p:sp>
        <p:nvSpPr>
          <p:cNvPr id="75" name="TextBox 74"/>
          <p:cNvSpPr txBox="1"/>
          <p:nvPr/>
        </p:nvSpPr>
        <p:spPr>
          <a:xfrm>
            <a:off x="5638800" y="5791200"/>
            <a:ext cx="1143000"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Inverse tan</a:t>
            </a:r>
            <a:endParaRPr lang="en-GB" sz="1200" baseline="30000" dirty="0">
              <a:solidFill>
                <a:srgbClr val="FF0000"/>
              </a:solidFill>
              <a:latin typeface="Comic Sans MS" panose="030F0702030302020204" pitchFamily="66" charset="0"/>
            </a:endParaRPr>
          </a:p>
        </p:txBody>
      </p:sp>
      <p:sp>
        <p:nvSpPr>
          <p:cNvPr id="8" name="Rectangle 7"/>
          <p:cNvSpPr/>
          <p:nvPr/>
        </p:nvSpPr>
        <p:spPr>
          <a:xfrm>
            <a:off x="3886200" y="1376917"/>
            <a:ext cx="1057940" cy="281762"/>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p:cNvSpPr/>
          <p:nvPr/>
        </p:nvSpPr>
        <p:spPr>
          <a:xfrm>
            <a:off x="3932274" y="1773865"/>
            <a:ext cx="1057940" cy="501501"/>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p:cNvSpPr/>
          <p:nvPr/>
        </p:nvSpPr>
        <p:spPr>
          <a:xfrm>
            <a:off x="4148469" y="3946452"/>
            <a:ext cx="1061484" cy="370368"/>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p:cNvSpPr/>
          <p:nvPr/>
        </p:nvSpPr>
        <p:spPr>
          <a:xfrm>
            <a:off x="4152013" y="4322136"/>
            <a:ext cx="1036675" cy="228599"/>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9" name="Picture 2" descr="http://astarmathsandphysics.com/gcse-physics-notes/gcse-physics-notes-motion-in-a-circle-html-m3278a5aa.gif"/>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04181" y="124029"/>
            <a:ext cx="1937270" cy="1039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6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animEffect transition="in" filter="blinds(horizontal)">
                                      <p:cBhvr>
                                        <p:cTn id="7" dur="500"/>
                                        <p:tgtEl>
                                          <p:spTgt spid="6">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blinds(horizontal)">
                                      <p:cBhvr>
                                        <p:cTn id="17" dur="5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blinds(horizontal)">
                                      <p:cBhvr>
                                        <p:cTn id="22" dur="500"/>
                                        <p:tgtEl>
                                          <p:spTgt spid="5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blinds(horizontal)">
                                      <p:cBhvr>
                                        <p:cTn id="27" dur="500"/>
                                        <p:tgtEl>
                                          <p:spTgt spid="6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7"/>
                                        </p:tgtEl>
                                        <p:attrNameLst>
                                          <p:attrName>style.visibility</p:attrName>
                                        </p:attrNameLst>
                                      </p:cBhvr>
                                      <p:to>
                                        <p:strVal val="visible"/>
                                      </p:to>
                                    </p:set>
                                    <p:animEffect transition="in" filter="blinds(horizontal)">
                                      <p:cBhvr>
                                        <p:cTn id="32" dur="500"/>
                                        <p:tgtEl>
                                          <p:spTgt spid="7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6"/>
                                        </p:tgtEl>
                                        <p:attrNameLst>
                                          <p:attrName>style.visibility</p:attrName>
                                        </p:attrNameLst>
                                      </p:cBhvr>
                                      <p:to>
                                        <p:strVal val="visible"/>
                                      </p:to>
                                    </p:set>
                                    <p:animEffect transition="in" filter="blinds(horizontal)">
                                      <p:cBhvr>
                                        <p:cTn id="37" dur="500"/>
                                        <p:tgtEl>
                                          <p:spTgt spid="7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xit" presetSubtype="10" fill="hold" grpId="1" nodeType="clickEffect">
                                  <p:stCondLst>
                                    <p:cond delay="0"/>
                                  </p:stCondLst>
                                  <p:childTnLst>
                                    <p:animEffect transition="out" filter="blinds(horizontal)">
                                      <p:cBhvr>
                                        <p:cTn id="41" dur="500"/>
                                        <p:tgtEl>
                                          <p:spTgt spid="77"/>
                                        </p:tgtEl>
                                      </p:cBhvr>
                                    </p:animEffect>
                                    <p:set>
                                      <p:cBhvr>
                                        <p:cTn id="42" dur="1" fill="hold">
                                          <p:stCondLst>
                                            <p:cond delay="499"/>
                                          </p:stCondLst>
                                        </p:cTn>
                                        <p:tgtEl>
                                          <p:spTgt spid="77"/>
                                        </p:tgtEl>
                                        <p:attrNameLst>
                                          <p:attrName>style.visibility</p:attrName>
                                        </p:attrNameLst>
                                      </p:cBhvr>
                                      <p:to>
                                        <p:strVal val="hidden"/>
                                      </p:to>
                                    </p:set>
                                  </p:childTnLst>
                                </p:cTn>
                              </p:par>
                              <p:par>
                                <p:cTn id="43" presetID="3" presetClass="exit" presetSubtype="10" fill="hold" grpId="1" nodeType="withEffect">
                                  <p:stCondLst>
                                    <p:cond delay="0"/>
                                  </p:stCondLst>
                                  <p:childTnLst>
                                    <p:animEffect transition="out" filter="blinds(horizontal)">
                                      <p:cBhvr>
                                        <p:cTn id="44" dur="500"/>
                                        <p:tgtEl>
                                          <p:spTgt spid="76"/>
                                        </p:tgtEl>
                                      </p:cBhvr>
                                    </p:animEffect>
                                    <p:set>
                                      <p:cBhvr>
                                        <p:cTn id="45" dur="1" fill="hold">
                                          <p:stCondLst>
                                            <p:cond delay="499"/>
                                          </p:stCondLst>
                                        </p:cTn>
                                        <p:tgtEl>
                                          <p:spTgt spid="76"/>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78"/>
                                        </p:tgtEl>
                                        <p:attrNameLst>
                                          <p:attrName>style.visibility</p:attrName>
                                        </p:attrNameLst>
                                      </p:cBhvr>
                                      <p:to>
                                        <p:strVal val="visible"/>
                                      </p:to>
                                    </p:set>
                                    <p:animEffect transition="in" filter="blinds(horizontal)">
                                      <p:cBhvr>
                                        <p:cTn id="50" dur="500"/>
                                        <p:tgtEl>
                                          <p:spTgt spid="78"/>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blinds(horizontal)">
                                      <p:cBhvr>
                                        <p:cTn id="55" dur="500"/>
                                        <p:tgtEl>
                                          <p:spTgt spid="8"/>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xit" presetSubtype="10" fill="hold" grpId="1" nodeType="clickEffect">
                                  <p:stCondLst>
                                    <p:cond delay="0"/>
                                  </p:stCondLst>
                                  <p:childTnLst>
                                    <p:animEffect transition="out" filter="blinds(horizontal)">
                                      <p:cBhvr>
                                        <p:cTn id="59" dur="500"/>
                                        <p:tgtEl>
                                          <p:spTgt spid="78"/>
                                        </p:tgtEl>
                                      </p:cBhvr>
                                    </p:animEffect>
                                    <p:set>
                                      <p:cBhvr>
                                        <p:cTn id="60" dur="1" fill="hold">
                                          <p:stCondLst>
                                            <p:cond delay="499"/>
                                          </p:stCondLst>
                                        </p:cTn>
                                        <p:tgtEl>
                                          <p:spTgt spid="78"/>
                                        </p:tgtEl>
                                        <p:attrNameLst>
                                          <p:attrName>style.visibility</p:attrName>
                                        </p:attrNameLst>
                                      </p:cBhvr>
                                      <p:to>
                                        <p:strVal val="hidden"/>
                                      </p:to>
                                    </p:set>
                                  </p:childTnLst>
                                </p:cTn>
                              </p:par>
                              <p:par>
                                <p:cTn id="61" presetID="3" presetClass="exit" presetSubtype="10" fill="hold" grpId="1" nodeType="withEffect">
                                  <p:stCondLst>
                                    <p:cond delay="0"/>
                                  </p:stCondLst>
                                  <p:childTnLst>
                                    <p:animEffect transition="out" filter="blinds(horizontal)">
                                      <p:cBhvr>
                                        <p:cTn id="62" dur="500"/>
                                        <p:tgtEl>
                                          <p:spTgt spid="8"/>
                                        </p:tgtEl>
                                      </p:cBhvr>
                                    </p:animEffect>
                                    <p:set>
                                      <p:cBhvr>
                                        <p:cTn id="63" dur="1" fill="hold">
                                          <p:stCondLst>
                                            <p:cond delay="499"/>
                                          </p:stCondLst>
                                        </p:cTn>
                                        <p:tgtEl>
                                          <p:spTgt spid="8"/>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70"/>
                                        </p:tgtEl>
                                        <p:attrNameLst>
                                          <p:attrName>style.visibility</p:attrName>
                                        </p:attrNameLst>
                                      </p:cBhvr>
                                      <p:to>
                                        <p:strVal val="visible"/>
                                      </p:to>
                                    </p:set>
                                    <p:animEffect transition="in" filter="blinds(horizontal)">
                                      <p:cBhvr>
                                        <p:cTn id="68" dur="500"/>
                                        <p:tgtEl>
                                          <p:spTgt spid="70"/>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blinds(horizontal)">
                                      <p:cBhvr>
                                        <p:cTn id="73" dur="500"/>
                                        <p:tgtEl>
                                          <p:spTgt spid="71"/>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blinds(horizontal)">
                                      <p:cBhvr>
                                        <p:cTn id="78" dur="500"/>
                                        <p:tgtEl>
                                          <p:spTgt spid="66"/>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72"/>
                                        </p:tgtEl>
                                        <p:attrNameLst>
                                          <p:attrName>style.visibility</p:attrName>
                                        </p:attrNameLst>
                                      </p:cBhvr>
                                      <p:to>
                                        <p:strVal val="visible"/>
                                      </p:to>
                                    </p:set>
                                    <p:animEffect transition="in" filter="blinds(horizontal)">
                                      <p:cBhvr>
                                        <p:cTn id="83" dur="500"/>
                                        <p:tgtEl>
                                          <p:spTgt spid="72"/>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74"/>
                                        </p:tgtEl>
                                        <p:attrNameLst>
                                          <p:attrName>style.visibility</p:attrName>
                                        </p:attrNameLst>
                                      </p:cBhvr>
                                      <p:to>
                                        <p:strVal val="visible"/>
                                      </p:to>
                                    </p:set>
                                    <p:animEffect transition="in" filter="blinds(horizontal)">
                                      <p:cBhvr>
                                        <p:cTn id="88" dur="500"/>
                                        <p:tgtEl>
                                          <p:spTgt spid="74"/>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blinds(horizontal)">
                                      <p:cBhvr>
                                        <p:cTn id="93" dur="500"/>
                                        <p:tgtEl>
                                          <p:spTgt spid="67"/>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grpId="0" nodeType="clickEffect">
                                  <p:stCondLst>
                                    <p:cond delay="0"/>
                                  </p:stCondLst>
                                  <p:childTnLst>
                                    <p:set>
                                      <p:cBhvr>
                                        <p:cTn id="97" dur="1" fill="hold">
                                          <p:stCondLst>
                                            <p:cond delay="0"/>
                                          </p:stCondLst>
                                        </p:cTn>
                                        <p:tgtEl>
                                          <p:spTgt spid="73"/>
                                        </p:tgtEl>
                                        <p:attrNameLst>
                                          <p:attrName>style.visibility</p:attrName>
                                        </p:attrNameLst>
                                      </p:cBhvr>
                                      <p:to>
                                        <p:strVal val="visible"/>
                                      </p:to>
                                    </p:set>
                                    <p:animEffect transition="in" filter="blinds(horizontal)">
                                      <p:cBhvr>
                                        <p:cTn id="98" dur="500"/>
                                        <p:tgtEl>
                                          <p:spTgt spid="73"/>
                                        </p:tgtEl>
                                      </p:cBhvr>
                                    </p:animEffect>
                                  </p:childTnLst>
                                </p:cTn>
                              </p:par>
                            </p:childTnLst>
                          </p:cTn>
                        </p:par>
                      </p:childTnLst>
                    </p:cTn>
                  </p:par>
                  <p:par>
                    <p:cTn id="99" fill="hold">
                      <p:stCondLst>
                        <p:cond delay="indefinite"/>
                      </p:stCondLst>
                      <p:childTnLst>
                        <p:par>
                          <p:cTn id="100" fill="hold">
                            <p:stCondLst>
                              <p:cond delay="0"/>
                            </p:stCondLst>
                            <p:childTnLst>
                              <p:par>
                                <p:cTn id="101" presetID="3" presetClass="entr" presetSubtype="10" fill="hold" grpId="0" nodeType="clickEffect">
                                  <p:stCondLst>
                                    <p:cond delay="0"/>
                                  </p:stCondLst>
                                  <p:childTnLst>
                                    <p:set>
                                      <p:cBhvr>
                                        <p:cTn id="102" dur="1" fill="hold">
                                          <p:stCondLst>
                                            <p:cond delay="0"/>
                                          </p:stCondLst>
                                        </p:cTn>
                                        <p:tgtEl>
                                          <p:spTgt spid="75"/>
                                        </p:tgtEl>
                                        <p:attrNameLst>
                                          <p:attrName>style.visibility</p:attrName>
                                        </p:attrNameLst>
                                      </p:cBhvr>
                                      <p:to>
                                        <p:strVal val="visible"/>
                                      </p:to>
                                    </p:set>
                                    <p:animEffect transition="in" filter="blinds(horizontal)">
                                      <p:cBhvr>
                                        <p:cTn id="103" dur="500"/>
                                        <p:tgtEl>
                                          <p:spTgt spid="75"/>
                                        </p:tgtEl>
                                      </p:cBhvr>
                                    </p:animEffect>
                                  </p:childTnLst>
                                </p:cTn>
                              </p:par>
                            </p:childTnLst>
                          </p:cTn>
                        </p:par>
                      </p:childTnLst>
                    </p:cTn>
                  </p:par>
                  <p:par>
                    <p:cTn id="104" fill="hold">
                      <p:stCondLst>
                        <p:cond delay="indefinite"/>
                      </p:stCondLst>
                      <p:childTnLst>
                        <p:par>
                          <p:cTn id="105" fill="hold">
                            <p:stCondLst>
                              <p:cond delay="0"/>
                            </p:stCondLst>
                            <p:childTnLst>
                              <p:par>
                                <p:cTn id="106" presetID="3" presetClass="entr" presetSubtype="10" fill="hold" grpId="0" nodeType="click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blinds(horizontal)">
                                      <p:cBhvr>
                                        <p:cTn id="108"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7" grpId="0"/>
      <p:bldP spid="59" grpId="0"/>
      <p:bldP spid="65" grpId="0"/>
      <p:bldP spid="66" grpId="0"/>
      <p:bldP spid="67" grpId="0"/>
      <p:bldP spid="68" grpId="0"/>
      <p:bldP spid="70" grpId="0" animBg="1"/>
      <p:bldP spid="71" grpId="0"/>
      <p:bldP spid="72" grpId="0" animBg="1"/>
      <p:bldP spid="73" grpId="0" animBg="1"/>
      <p:bldP spid="74" grpId="0"/>
      <p:bldP spid="75" grpId="0"/>
      <p:bldP spid="8" grpId="0" animBg="1"/>
      <p:bldP spid="8" grpId="1" animBg="1"/>
      <p:bldP spid="76" grpId="0" animBg="1"/>
      <p:bldP spid="76" grpId="1" animBg="1"/>
      <p:bldP spid="77" grpId="0" animBg="1"/>
      <p:bldP spid="77" grpId="1" animBg="1"/>
      <p:bldP spid="78" grpId="0" animBg="1"/>
      <p:bldP spid="78"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Motion in a Circle</a:t>
            </a:r>
            <a:endParaRPr lang="en-GB" dirty="0">
              <a:latin typeface="Comic Sans MS" pitchFamily="66" charset="0"/>
            </a:endParaRPr>
          </a:p>
        </p:txBody>
      </p:sp>
      <p:sp>
        <p:nvSpPr>
          <p:cNvPr id="4" name="TextBox 3"/>
          <p:cNvSpPr txBox="1"/>
          <p:nvPr/>
        </p:nvSpPr>
        <p:spPr>
          <a:xfrm>
            <a:off x="8680632" y="6488668"/>
            <a:ext cx="471604" cy="369332"/>
          </a:xfrm>
          <a:prstGeom prst="rect">
            <a:avLst/>
          </a:prstGeom>
          <a:noFill/>
        </p:spPr>
        <p:txBody>
          <a:bodyPr wrap="none" rtlCol="0">
            <a:spAutoFit/>
          </a:bodyPr>
          <a:lstStyle/>
          <a:p>
            <a:r>
              <a:rPr lang="en-US" dirty="0" smtClean="0">
                <a:latin typeface="Comic Sans MS" panose="030F0702030302020204" pitchFamily="66" charset="0"/>
              </a:rPr>
              <a:t>4C</a:t>
            </a:r>
            <a:endParaRPr lang="en-US"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 name="Content Placeholder 2"/>
              <p:cNvSpPr>
                <a:spLocks noGrp="1"/>
              </p:cNvSpPr>
              <p:nvPr>
                <p:ph idx="1"/>
              </p:nvPr>
            </p:nvSpPr>
            <p:spPr>
              <a:xfrm>
                <a:off x="228600" y="1600198"/>
                <a:ext cx="3429000" cy="5140843"/>
              </a:xfrm>
            </p:spPr>
            <p:txBody>
              <a:bodyPr>
                <a:normAutofit/>
              </a:bodyPr>
              <a:lstStyle/>
              <a:p>
                <a:pPr marL="0" indent="0" algn="ctr">
                  <a:buNone/>
                </a:pPr>
                <a:r>
                  <a:rPr lang="en-GB" sz="1400" b="1" dirty="0" smtClean="0">
                    <a:latin typeface="Comic Sans MS" pitchFamily="66" charset="0"/>
                  </a:rPr>
                  <a:t>You can solve three-dimensional problems about objects moving in horizontal circles</a:t>
                </a:r>
                <a:endParaRPr lang="en-GB" sz="1400" dirty="0" smtClean="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smtClean="0">
                    <a:latin typeface="Comic Sans MS" pitchFamily="66" charset="0"/>
                    <a:sym typeface="Wingdings" panose="05000000000000000000" pitchFamily="2" charset="2"/>
                  </a:rPr>
                  <a:t>The diagram shows a particle of mass m attached by two strings to fixed points A and B, where A is vertically above B. The strings are both taut and P is moving in a horizontal circle with constant angular speed </a:t>
                </a:r>
                <a14:m>
                  <m:oMath xmlns:m="http://schemas.openxmlformats.org/officeDocument/2006/math">
                    <m:r>
                      <a:rPr lang="en-US" sz="1400" b="0" i="1" smtClean="0">
                        <a:latin typeface="Cambria Math"/>
                        <a:sym typeface="Wingdings" panose="05000000000000000000" pitchFamily="2" charset="2"/>
                      </a:rPr>
                      <m:t>2</m:t>
                    </m:r>
                    <m:rad>
                      <m:radPr>
                        <m:degHide m:val="on"/>
                        <m:ctrlPr>
                          <a:rPr lang="en-US" sz="1400" b="0" i="1" smtClean="0">
                            <a:latin typeface="Cambria Math" panose="02040503050406030204" pitchFamily="18" charset="0"/>
                            <a:sym typeface="Wingdings" panose="05000000000000000000" pitchFamily="2" charset="2"/>
                          </a:rPr>
                        </m:ctrlPr>
                      </m:radPr>
                      <m:deg/>
                      <m:e>
                        <m:r>
                          <a:rPr lang="en-US" sz="1400" b="0" i="1" smtClean="0">
                            <a:latin typeface="Cambria Math"/>
                            <a:sym typeface="Wingdings" panose="05000000000000000000" pitchFamily="2" charset="2"/>
                          </a:rPr>
                          <m:t>3</m:t>
                        </m:r>
                        <m:r>
                          <a:rPr lang="en-US" sz="1400" b="0" i="1" smtClean="0">
                            <a:latin typeface="Cambria Math"/>
                            <a:sym typeface="Wingdings" panose="05000000000000000000" pitchFamily="2" charset="2"/>
                          </a:rPr>
                          <m:t>𝑔</m:t>
                        </m:r>
                      </m:e>
                    </m:rad>
                  </m:oMath>
                </a14:m>
                <a:r>
                  <a:rPr lang="en-US" sz="1400" dirty="0" smtClean="0">
                    <a:latin typeface="Comic Sans MS" pitchFamily="66" charset="0"/>
                    <a:sym typeface="Wingdings" panose="05000000000000000000" pitchFamily="2" charset="2"/>
                  </a:rPr>
                  <a:t> rads</a:t>
                </a:r>
                <a:r>
                  <a:rPr lang="en-US" sz="1400" baseline="30000" dirty="0" smtClean="0">
                    <a:latin typeface="Comic Sans MS" pitchFamily="66" charset="0"/>
                    <a:sym typeface="Wingdings" panose="05000000000000000000" pitchFamily="2" charset="2"/>
                  </a:rPr>
                  <a:t>-1</a:t>
                </a:r>
                <a:r>
                  <a:rPr lang="en-US" sz="1400" dirty="0" smtClean="0">
                    <a:latin typeface="Comic Sans MS" pitchFamily="66" charset="0"/>
                    <a:sym typeface="Wingdings" panose="05000000000000000000" pitchFamily="2" charset="2"/>
                  </a:rPr>
                  <a:t>. Both strings have a length of 0.5m and are inclined at 60</a:t>
                </a:r>
                <a:r>
                  <a:rPr lang="en-US" sz="1400" dirty="0" smtClean="0">
                    <a:latin typeface="Comic Sans MS" panose="030F0702030302020204" pitchFamily="66" charset="0"/>
                  </a:rPr>
                  <a:t>⁰</a:t>
                </a:r>
                <a:r>
                  <a:rPr lang="en-US" sz="1400" dirty="0" smtClean="0">
                    <a:latin typeface="Comic Sans MS" pitchFamily="66" charset="0"/>
                    <a:sym typeface="Wingdings" panose="05000000000000000000" pitchFamily="2" charset="2"/>
                  </a:rPr>
                  <a:t> to the vertical. Calculate the tensions in the two strings.</a:t>
                </a:r>
              </a:p>
              <a:p>
                <a:pPr marL="0" indent="0" algn="ctr">
                  <a:buNone/>
                </a:pPr>
                <a:endParaRPr lang="en-US" sz="1400" dirty="0">
                  <a:latin typeface="Comic Sans MS" pitchFamily="66" charset="0"/>
                  <a:sym typeface="Wingdings" panose="05000000000000000000" pitchFamily="2" charset="2"/>
                </a:endParaRPr>
              </a:p>
              <a:p>
                <a:pPr algn="ctr">
                  <a:buFont typeface="Wingdings"/>
                  <a:buChar char="à"/>
                </a:pPr>
                <a:r>
                  <a:rPr lang="en-US" sz="1400" dirty="0" smtClean="0">
                    <a:latin typeface="Comic Sans MS" pitchFamily="66" charset="0"/>
                    <a:sym typeface="Wingdings" panose="05000000000000000000" pitchFamily="2" charset="2"/>
                  </a:rPr>
                  <a:t>You can work out the radius of the circle</a:t>
                </a:r>
              </a:p>
              <a:p>
                <a:pPr algn="ctr">
                  <a:buFont typeface="Wingdings"/>
                  <a:buChar char="à"/>
                </a:pPr>
                <a:endParaRPr lang="en-US" sz="1400" dirty="0">
                  <a:latin typeface="Comic Sans MS" pitchFamily="66" charset="0"/>
                  <a:sym typeface="Wingdings" panose="05000000000000000000" pitchFamily="2" charset="2"/>
                </a:endParaRPr>
              </a:p>
              <a:p>
                <a:pPr algn="ctr">
                  <a:buFont typeface="Wingdings"/>
                  <a:buChar char="à"/>
                </a:pPr>
                <a:r>
                  <a:rPr lang="en-US" sz="1400" dirty="0" smtClean="0">
                    <a:latin typeface="Comic Sans MS" pitchFamily="66" charset="0"/>
                    <a:sym typeface="Wingdings" panose="05000000000000000000" pitchFamily="2" charset="2"/>
                  </a:rPr>
                  <a:t>You should also label all the forces on the diagram – note that the two tension will be different due to the direction the mass is acting…</a:t>
                </a:r>
              </a:p>
              <a:p>
                <a:pPr marL="0" indent="0" algn="ctr">
                  <a:buNone/>
                </a:pPr>
                <a:endParaRPr lang="en-US" sz="1400" dirty="0" smtClean="0">
                  <a:latin typeface="Comic Sans MS" pitchFamily="66" charset="0"/>
                  <a:sym typeface="Wingdings" panose="05000000000000000000" pitchFamily="2" charset="2"/>
                </a:endParaRPr>
              </a:p>
              <a:p>
                <a:pPr marL="0" indent="0" algn="ctr">
                  <a:buNone/>
                </a:pPr>
                <a:endParaRPr lang="en-US" sz="1400" dirty="0" smtClean="0">
                  <a:latin typeface="Comic Sans MS" pitchFamily="66" charset="0"/>
                  <a:sym typeface="Wingdings" panose="05000000000000000000" pitchFamily="2" charset="2"/>
                </a:endParaRPr>
              </a:p>
              <a:p>
                <a:pPr marL="0" indent="0" algn="ctr">
                  <a:buNone/>
                </a:pPr>
                <a:endParaRPr lang="en-GB" sz="1400" dirty="0" smtClean="0">
                  <a:latin typeface="Comic Sans MS" pitchFamily="66" charset="0"/>
                </a:endParaRPr>
              </a:p>
            </p:txBody>
          </p:sp>
        </mc:Choice>
        <mc:Fallback xmlns="">
          <p:sp>
            <p:nvSpPr>
              <p:cNvPr id="6" name="Content Placeholder 2"/>
              <p:cNvSpPr>
                <a:spLocks noGrp="1" noRot="1" noChangeAspect="1" noMove="1" noResize="1" noEditPoints="1" noAdjustHandles="1" noChangeArrowheads="1" noChangeShapeType="1" noTextEdit="1"/>
              </p:cNvSpPr>
              <p:nvPr>
                <p:ph idx="1"/>
              </p:nvPr>
            </p:nvSpPr>
            <p:spPr>
              <a:xfrm>
                <a:off x="228600" y="1600198"/>
                <a:ext cx="3429000" cy="5140843"/>
              </a:xfrm>
              <a:blipFill rotWithShape="1">
                <a:blip r:embed="rId2"/>
                <a:stretch>
                  <a:fillRect r="-177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5962403" y="0"/>
                <a:ext cx="781817"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𝑣</m:t>
                      </m:r>
                      <m:r>
                        <a:rPr lang="en-US" sz="1400" b="0" i="1" smtClean="0">
                          <a:latin typeface="Cambria Math"/>
                        </a:rPr>
                        <m:t>=</m:t>
                      </m:r>
                      <m:r>
                        <a:rPr lang="en-US" sz="1400" b="0" i="1" smtClean="0">
                          <a:latin typeface="Cambria Math"/>
                        </a:rPr>
                        <m:t>𝑟</m:t>
                      </m:r>
                      <m:r>
                        <m:rPr>
                          <m:sty m:val="p"/>
                        </m:rPr>
                        <a:rPr lang="el-GR" sz="1400" b="0" i="1" smtClean="0">
                          <a:latin typeface="Cambria Math"/>
                        </a:rPr>
                        <m:t>ω</m:t>
                      </m:r>
                    </m:oMath>
                  </m:oMathPara>
                </a14:m>
                <a:endParaRPr lang="en-GB" sz="1400" dirty="0"/>
              </a:p>
            </p:txBody>
          </p:sp>
        </mc:Choice>
        <mc:Fallback xmlns="">
          <p:sp>
            <p:nvSpPr>
              <p:cNvPr id="60" name="TextBox 59"/>
              <p:cNvSpPr txBox="1">
                <a:spLocks noRot="1" noChangeAspect="1" noMove="1" noResize="1" noEditPoints="1" noAdjustHandles="1" noChangeArrowheads="1" noChangeShapeType="1" noTextEdit="1"/>
              </p:cNvSpPr>
              <p:nvPr/>
            </p:nvSpPr>
            <p:spPr>
              <a:xfrm>
                <a:off x="5962403" y="0"/>
                <a:ext cx="781817" cy="307777"/>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4878780" y="0"/>
                <a:ext cx="1087670" cy="44300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1200" i="1" smtClean="0">
                          <a:latin typeface="Cambria Math"/>
                        </a:rPr>
                        <m:t>ω</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𝑟𝑎𝑑𝑖𝑎𝑛𝑠</m:t>
                          </m:r>
                        </m:num>
                        <m:den>
                          <m:r>
                            <a:rPr lang="en-US" sz="1200" b="0" i="1" smtClean="0">
                              <a:latin typeface="Cambria Math"/>
                            </a:rPr>
                            <m:t>𝑠𝑒𝑐𝑜𝑛𝑑𝑠</m:t>
                          </m:r>
                        </m:den>
                      </m:f>
                    </m:oMath>
                  </m:oMathPara>
                </a14:m>
                <a:endParaRPr lang="en-GB" sz="1200" dirty="0"/>
              </a:p>
            </p:txBody>
          </p:sp>
        </mc:Choice>
        <mc:Fallback xmlns="">
          <p:sp>
            <p:nvSpPr>
              <p:cNvPr id="61" name="TextBox 60"/>
              <p:cNvSpPr txBox="1">
                <a:spLocks noRot="1" noChangeAspect="1" noMove="1" noResize="1" noEditPoints="1" noAdjustHandles="1" noChangeArrowheads="1" noChangeShapeType="1" noTextEdit="1"/>
              </p:cNvSpPr>
              <p:nvPr/>
            </p:nvSpPr>
            <p:spPr>
              <a:xfrm>
                <a:off x="4878780" y="0"/>
                <a:ext cx="1087670" cy="443006"/>
              </a:xfrm>
              <a:prstGeom prst="rect">
                <a:avLst/>
              </a:prstGeom>
              <a:blipFill rotWithShape="1">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6741226" y="0"/>
                <a:ext cx="79451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𝑣</m:t>
                      </m:r>
                      <m:r>
                        <a:rPr lang="en-US" sz="1400" b="0" i="1" smtClean="0">
                          <a:latin typeface="Cambria Math"/>
                          <a:ea typeface="Cambria Math"/>
                        </a:rPr>
                        <m:t>𝜔</m:t>
                      </m:r>
                    </m:oMath>
                  </m:oMathPara>
                </a14:m>
                <a:endParaRPr lang="en-GB" sz="1400" dirty="0"/>
              </a:p>
            </p:txBody>
          </p:sp>
        </mc:Choice>
        <mc:Fallback xmlns="">
          <p:sp>
            <p:nvSpPr>
              <p:cNvPr id="62" name="TextBox 61"/>
              <p:cNvSpPr txBox="1">
                <a:spLocks noRot="1" noChangeAspect="1" noMove="1" noResize="1" noEditPoints="1" noAdjustHandles="1" noChangeArrowheads="1" noChangeShapeType="1" noTextEdit="1"/>
              </p:cNvSpPr>
              <p:nvPr/>
            </p:nvSpPr>
            <p:spPr>
              <a:xfrm>
                <a:off x="6741226" y="0"/>
                <a:ext cx="794513" cy="307777"/>
              </a:xfrm>
              <a:prstGeom prst="rect">
                <a:avLst/>
              </a:prstGeom>
              <a:blipFill rotWithShape="1">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7543800" y="0"/>
                <a:ext cx="86844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𝑟</m:t>
                      </m:r>
                      <m:sSup>
                        <m:sSupPr>
                          <m:ctrlPr>
                            <a:rPr lang="en-US" sz="1400" b="0" i="1" smtClean="0">
                              <a:latin typeface="Cambria Math" panose="02040503050406030204" pitchFamily="18" charset="0"/>
                            </a:rPr>
                          </m:ctrlPr>
                        </m:sSupPr>
                        <m:e>
                          <m:r>
                            <a:rPr lang="en-US" sz="1400" b="0" i="1" smtClean="0">
                              <a:latin typeface="Cambria Math"/>
                              <a:ea typeface="Cambria Math"/>
                            </a:rPr>
                            <m:t>𝜔</m:t>
                          </m:r>
                        </m:e>
                        <m:sup>
                          <m:r>
                            <a:rPr lang="en-US" sz="1400" b="0" i="1" smtClean="0">
                              <a:latin typeface="Cambria Math"/>
                            </a:rPr>
                            <m:t>2</m:t>
                          </m:r>
                        </m:sup>
                      </m:sSup>
                    </m:oMath>
                  </m:oMathPara>
                </a14:m>
                <a:endParaRPr lang="en-GB" sz="1400" dirty="0"/>
              </a:p>
            </p:txBody>
          </p:sp>
        </mc:Choice>
        <mc:Fallback xmlns="">
          <p:sp>
            <p:nvSpPr>
              <p:cNvPr id="63" name="TextBox 62"/>
              <p:cNvSpPr txBox="1">
                <a:spLocks noRot="1" noChangeAspect="1" noMove="1" noResize="1" noEditPoints="1" noAdjustHandles="1" noChangeArrowheads="1" noChangeShapeType="1" noTextEdit="1"/>
              </p:cNvSpPr>
              <p:nvPr/>
            </p:nvSpPr>
            <p:spPr>
              <a:xfrm>
                <a:off x="7543800" y="0"/>
                <a:ext cx="868443" cy="307777"/>
              </a:xfrm>
              <a:prstGeom prst="rect">
                <a:avLst/>
              </a:prstGeom>
              <a:blipFill rotWithShape="1">
                <a:blip r:embed="rId7"/>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a:xfrm>
                <a:off x="8390012" y="0"/>
                <a:ext cx="753988" cy="52315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a:rPr>
                                <m:t>𝑣</m:t>
                              </m:r>
                            </m:e>
                            <m:sup>
                              <m:r>
                                <a:rPr lang="en-US" sz="1400" b="0" i="1" smtClean="0">
                                  <a:latin typeface="Cambria Math"/>
                                </a:rPr>
                                <m:t>2</m:t>
                              </m:r>
                            </m:sup>
                          </m:sSup>
                        </m:num>
                        <m:den>
                          <m:r>
                            <a:rPr lang="en-US" sz="1400" b="0" i="1" smtClean="0">
                              <a:latin typeface="Cambria Math"/>
                            </a:rPr>
                            <m:t>𝑟</m:t>
                          </m:r>
                        </m:den>
                      </m:f>
                    </m:oMath>
                  </m:oMathPara>
                </a14:m>
                <a:endParaRPr lang="en-GB" sz="1400" dirty="0"/>
              </a:p>
            </p:txBody>
          </p:sp>
        </mc:Choice>
        <mc:Fallback xmlns="">
          <p:sp>
            <p:nvSpPr>
              <p:cNvPr id="64" name="TextBox 63"/>
              <p:cNvSpPr txBox="1">
                <a:spLocks noRot="1" noChangeAspect="1" noMove="1" noResize="1" noEditPoints="1" noAdjustHandles="1" noChangeArrowheads="1" noChangeShapeType="1" noTextEdit="1"/>
              </p:cNvSpPr>
              <p:nvPr/>
            </p:nvSpPr>
            <p:spPr>
              <a:xfrm>
                <a:off x="8390012" y="0"/>
                <a:ext cx="753988" cy="523157"/>
              </a:xfrm>
              <a:prstGeom prst="rect">
                <a:avLst/>
              </a:prstGeom>
              <a:blipFill rotWithShape="1">
                <a:blip r:embed="rId8"/>
                <a:stretch>
                  <a:fillRect/>
                </a:stretch>
              </a:blipFill>
              <a:ln w="25400">
                <a:solidFill>
                  <a:schemeClr val="tx1"/>
                </a:solidFill>
              </a:ln>
            </p:spPr>
            <p:txBody>
              <a:bodyPr/>
              <a:lstStyle/>
              <a:p>
                <a:r>
                  <a:rPr lang="en-GB">
                    <a:noFill/>
                  </a:rPr>
                  <a:t> </a:t>
                </a:r>
              </a:p>
            </p:txBody>
          </p:sp>
        </mc:Fallback>
      </mc:AlternateContent>
      <p:cxnSp>
        <p:nvCxnSpPr>
          <p:cNvPr id="9" name="Straight Connector 8"/>
          <p:cNvCxnSpPr/>
          <p:nvPr/>
        </p:nvCxnSpPr>
        <p:spPr>
          <a:xfrm>
            <a:off x="5105400" y="1387246"/>
            <a:ext cx="0" cy="1828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105400" y="1595747"/>
            <a:ext cx="1447800" cy="76645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5105400" y="2362200"/>
            <a:ext cx="1447800" cy="685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800600" y="1447800"/>
            <a:ext cx="316112" cy="307777"/>
          </a:xfrm>
          <a:prstGeom prst="rect">
            <a:avLst/>
          </a:prstGeom>
          <a:noFill/>
        </p:spPr>
        <p:txBody>
          <a:bodyPr wrap="none" rtlCol="0">
            <a:spAutoFit/>
          </a:bodyPr>
          <a:lstStyle/>
          <a:p>
            <a:r>
              <a:rPr lang="en-US" sz="1400" dirty="0" smtClean="0">
                <a:latin typeface="Comic Sans MS" panose="030F0702030302020204" pitchFamily="66" charset="0"/>
              </a:rPr>
              <a:t>A</a:t>
            </a:r>
            <a:endParaRPr lang="en-GB" sz="1400" dirty="0">
              <a:latin typeface="Comic Sans MS" panose="030F0702030302020204" pitchFamily="66" charset="0"/>
            </a:endParaRPr>
          </a:p>
        </p:txBody>
      </p:sp>
      <p:sp>
        <p:nvSpPr>
          <p:cNvPr id="23" name="TextBox 22"/>
          <p:cNvSpPr txBox="1"/>
          <p:nvPr/>
        </p:nvSpPr>
        <p:spPr>
          <a:xfrm>
            <a:off x="4800600" y="2895600"/>
            <a:ext cx="298480" cy="307777"/>
          </a:xfrm>
          <a:prstGeom prst="rect">
            <a:avLst/>
          </a:prstGeom>
          <a:noFill/>
        </p:spPr>
        <p:txBody>
          <a:bodyPr wrap="none" rtlCol="0">
            <a:spAutoFit/>
          </a:bodyPr>
          <a:lstStyle/>
          <a:p>
            <a:r>
              <a:rPr lang="en-US" sz="1400" dirty="0" smtClean="0">
                <a:latin typeface="Comic Sans MS" panose="030F0702030302020204" pitchFamily="66" charset="0"/>
              </a:rPr>
              <a:t>B</a:t>
            </a:r>
            <a:endParaRPr lang="en-GB" sz="1400" dirty="0">
              <a:latin typeface="Comic Sans MS" panose="030F0702030302020204" pitchFamily="66" charset="0"/>
            </a:endParaRPr>
          </a:p>
        </p:txBody>
      </p:sp>
      <p:sp>
        <p:nvSpPr>
          <p:cNvPr id="15" name="Arc 14"/>
          <p:cNvSpPr/>
          <p:nvPr/>
        </p:nvSpPr>
        <p:spPr>
          <a:xfrm>
            <a:off x="4495800" y="990600"/>
            <a:ext cx="914400" cy="914400"/>
          </a:xfrm>
          <a:prstGeom prst="arc">
            <a:avLst>
              <a:gd name="adj1" fmla="val 2263839"/>
              <a:gd name="adj2" fmla="val 427595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5" name="Arc 24"/>
          <p:cNvSpPr/>
          <p:nvPr/>
        </p:nvSpPr>
        <p:spPr>
          <a:xfrm>
            <a:off x="4495800" y="2743200"/>
            <a:ext cx="914400" cy="914400"/>
          </a:xfrm>
          <a:prstGeom prst="arc">
            <a:avLst>
              <a:gd name="adj1" fmla="val 17409310"/>
              <a:gd name="adj2" fmla="val 1948976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TextBox 16"/>
          <p:cNvSpPr txBox="1"/>
          <p:nvPr/>
        </p:nvSpPr>
        <p:spPr>
          <a:xfrm>
            <a:off x="5105400" y="2590800"/>
            <a:ext cx="476412" cy="307777"/>
          </a:xfrm>
          <a:prstGeom prst="rect">
            <a:avLst/>
          </a:prstGeom>
          <a:noFill/>
        </p:spPr>
        <p:txBody>
          <a:bodyPr wrap="none" rtlCol="0">
            <a:spAutoFit/>
          </a:bodyPr>
          <a:lstStyle/>
          <a:p>
            <a:r>
              <a:rPr lang="en-US" sz="1400" dirty="0" smtClean="0">
                <a:latin typeface="Comic Sans MS" panose="030F0702030302020204" pitchFamily="66" charset="0"/>
              </a:rPr>
              <a:t>60⁰</a:t>
            </a:r>
            <a:endParaRPr lang="en-GB" sz="1400" dirty="0">
              <a:latin typeface="Comic Sans MS" panose="030F0702030302020204" pitchFamily="66" charset="0"/>
            </a:endParaRPr>
          </a:p>
        </p:txBody>
      </p:sp>
      <p:sp>
        <p:nvSpPr>
          <p:cNvPr id="27" name="TextBox 26"/>
          <p:cNvSpPr txBox="1"/>
          <p:nvPr/>
        </p:nvSpPr>
        <p:spPr>
          <a:xfrm>
            <a:off x="5105400" y="1752600"/>
            <a:ext cx="476412" cy="307777"/>
          </a:xfrm>
          <a:prstGeom prst="rect">
            <a:avLst/>
          </a:prstGeom>
          <a:noFill/>
        </p:spPr>
        <p:txBody>
          <a:bodyPr wrap="none" rtlCol="0">
            <a:spAutoFit/>
          </a:bodyPr>
          <a:lstStyle/>
          <a:p>
            <a:r>
              <a:rPr lang="en-US" sz="1400" dirty="0" smtClean="0">
                <a:latin typeface="Comic Sans MS" panose="030F0702030302020204" pitchFamily="66" charset="0"/>
              </a:rPr>
              <a:t>60⁰</a:t>
            </a:r>
            <a:endParaRPr lang="en-GB" sz="1400" dirty="0">
              <a:latin typeface="Comic Sans MS" panose="030F0702030302020204" pitchFamily="66" charset="0"/>
            </a:endParaRPr>
          </a:p>
        </p:txBody>
      </p:sp>
      <p:sp>
        <p:nvSpPr>
          <p:cNvPr id="18" name="TextBox 17"/>
          <p:cNvSpPr txBox="1"/>
          <p:nvPr/>
        </p:nvSpPr>
        <p:spPr>
          <a:xfrm>
            <a:off x="5575005" y="1513368"/>
            <a:ext cx="587020" cy="307777"/>
          </a:xfrm>
          <a:prstGeom prst="rect">
            <a:avLst/>
          </a:prstGeom>
          <a:noFill/>
        </p:spPr>
        <p:txBody>
          <a:bodyPr wrap="none" rtlCol="0">
            <a:spAutoFit/>
          </a:bodyPr>
          <a:lstStyle/>
          <a:p>
            <a:r>
              <a:rPr lang="en-US" sz="1400" dirty="0" smtClean="0">
                <a:latin typeface="Comic Sans MS" panose="030F0702030302020204" pitchFamily="66" charset="0"/>
              </a:rPr>
              <a:t>0.5m</a:t>
            </a:r>
            <a:endParaRPr lang="en-GB" sz="1400" dirty="0">
              <a:latin typeface="Comic Sans MS" panose="030F0702030302020204" pitchFamily="66" charset="0"/>
            </a:endParaRPr>
          </a:p>
        </p:txBody>
      </p:sp>
      <p:sp>
        <p:nvSpPr>
          <p:cNvPr id="29" name="TextBox 28"/>
          <p:cNvSpPr txBox="1"/>
          <p:nvPr/>
        </p:nvSpPr>
        <p:spPr>
          <a:xfrm>
            <a:off x="5564372" y="2853070"/>
            <a:ext cx="587020" cy="307777"/>
          </a:xfrm>
          <a:prstGeom prst="rect">
            <a:avLst/>
          </a:prstGeom>
          <a:noFill/>
        </p:spPr>
        <p:txBody>
          <a:bodyPr wrap="none" rtlCol="0">
            <a:spAutoFit/>
          </a:bodyPr>
          <a:lstStyle/>
          <a:p>
            <a:r>
              <a:rPr lang="en-US" sz="1400" dirty="0" smtClean="0">
                <a:latin typeface="Comic Sans MS" panose="030F0702030302020204" pitchFamily="66" charset="0"/>
              </a:rPr>
              <a:t>0.5m</a:t>
            </a:r>
            <a:endParaRPr lang="en-GB" sz="1400" dirty="0">
              <a:latin typeface="Comic Sans MS" panose="030F0702030302020204" pitchFamily="66" charset="0"/>
            </a:endParaRPr>
          </a:p>
        </p:txBody>
      </p:sp>
      <p:cxnSp>
        <p:nvCxnSpPr>
          <p:cNvPr id="30" name="Straight Connector 29"/>
          <p:cNvCxnSpPr/>
          <p:nvPr/>
        </p:nvCxnSpPr>
        <p:spPr>
          <a:xfrm flipH="1">
            <a:off x="5638800" y="2362200"/>
            <a:ext cx="914400" cy="0"/>
          </a:xfrm>
          <a:prstGeom prst="line">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5638800" y="1905000"/>
            <a:ext cx="0" cy="457200"/>
          </a:xfrm>
          <a:prstGeom prst="line">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638800" y="2362200"/>
            <a:ext cx="0" cy="457200"/>
          </a:xfrm>
          <a:prstGeom prst="line">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5645888" y="1871330"/>
            <a:ext cx="907312" cy="490870"/>
          </a:xfrm>
          <a:prstGeom prst="line">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5635256" y="2353340"/>
            <a:ext cx="910856" cy="464288"/>
          </a:xfrm>
          <a:prstGeom prst="line">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5971953" y="1835889"/>
            <a:ext cx="394660" cy="307777"/>
          </a:xfrm>
          <a:prstGeom prst="rect">
            <a:avLst/>
          </a:prstGeom>
          <a:noFill/>
        </p:spPr>
        <p:txBody>
          <a:bodyPr wrap="none" rtlCol="0">
            <a:spAutoFit/>
          </a:bodyPr>
          <a:lstStyle/>
          <a:p>
            <a:r>
              <a:rPr lang="en-US" sz="1400" dirty="0" smtClean="0">
                <a:latin typeface="Comic Sans MS" panose="030F0702030302020204" pitchFamily="66" charset="0"/>
              </a:rPr>
              <a:t>T</a:t>
            </a:r>
            <a:r>
              <a:rPr lang="en-US" sz="1400" baseline="-25000" dirty="0" smtClean="0">
                <a:latin typeface="Comic Sans MS" panose="030F0702030302020204" pitchFamily="66" charset="0"/>
              </a:rPr>
              <a:t>A</a:t>
            </a:r>
            <a:endParaRPr lang="en-GB" sz="1400" baseline="-25000" dirty="0">
              <a:latin typeface="Comic Sans MS" panose="030F0702030302020204" pitchFamily="66" charset="0"/>
            </a:endParaRPr>
          </a:p>
        </p:txBody>
      </p:sp>
      <p:sp>
        <p:nvSpPr>
          <p:cNvPr id="45" name="TextBox 44"/>
          <p:cNvSpPr txBox="1"/>
          <p:nvPr/>
        </p:nvSpPr>
        <p:spPr>
          <a:xfrm>
            <a:off x="5975497" y="2604978"/>
            <a:ext cx="394660" cy="307777"/>
          </a:xfrm>
          <a:prstGeom prst="rect">
            <a:avLst/>
          </a:prstGeom>
          <a:noFill/>
        </p:spPr>
        <p:txBody>
          <a:bodyPr wrap="none" rtlCol="0">
            <a:spAutoFit/>
          </a:bodyPr>
          <a:lstStyle/>
          <a:p>
            <a:r>
              <a:rPr lang="en-US" sz="1400" dirty="0" smtClean="0">
                <a:latin typeface="Comic Sans MS" panose="030F0702030302020204" pitchFamily="66" charset="0"/>
              </a:rPr>
              <a:t>T</a:t>
            </a:r>
            <a:r>
              <a:rPr lang="en-US" sz="1400" baseline="-25000" dirty="0" smtClean="0">
                <a:latin typeface="Comic Sans MS" panose="030F0702030302020204" pitchFamily="66" charset="0"/>
              </a:rPr>
              <a:t>B</a:t>
            </a:r>
            <a:endParaRPr lang="en-GB" sz="1400" baseline="-25000" dirty="0">
              <a:latin typeface="Comic Sans MS" panose="030F0702030302020204" pitchFamily="66" charset="0"/>
            </a:endParaRPr>
          </a:p>
        </p:txBody>
      </p:sp>
      <p:sp>
        <p:nvSpPr>
          <p:cNvPr id="46" name="TextBox 45"/>
          <p:cNvSpPr txBox="1"/>
          <p:nvPr/>
        </p:nvSpPr>
        <p:spPr>
          <a:xfrm>
            <a:off x="5723861" y="2332075"/>
            <a:ext cx="647934" cy="246221"/>
          </a:xfrm>
          <a:prstGeom prst="rect">
            <a:avLst/>
          </a:prstGeom>
          <a:noFill/>
        </p:spPr>
        <p:txBody>
          <a:bodyPr wrap="none" rtlCol="0">
            <a:spAutoFit/>
          </a:bodyPr>
          <a:lstStyle/>
          <a:p>
            <a:r>
              <a:rPr lang="en-US" sz="1000" b="1" dirty="0" smtClean="0">
                <a:latin typeface="Comic Sans MS" panose="030F0702030302020204" pitchFamily="66" charset="0"/>
              </a:rPr>
              <a:t>T</a:t>
            </a:r>
            <a:r>
              <a:rPr lang="en-US" sz="1000" b="1" baseline="-25000" dirty="0" smtClean="0">
                <a:latin typeface="Comic Sans MS" panose="030F0702030302020204" pitchFamily="66" charset="0"/>
              </a:rPr>
              <a:t>B</a:t>
            </a:r>
            <a:r>
              <a:rPr lang="en-US" sz="1000" b="1" dirty="0" smtClean="0">
                <a:latin typeface="Comic Sans MS" panose="030F0702030302020204" pitchFamily="66" charset="0"/>
              </a:rPr>
              <a:t>sin60</a:t>
            </a:r>
            <a:endParaRPr lang="en-GB" sz="1000" b="1" baseline="-25000" dirty="0">
              <a:latin typeface="Comic Sans MS" panose="030F0702030302020204" pitchFamily="66" charset="0"/>
            </a:endParaRPr>
          </a:p>
        </p:txBody>
      </p:sp>
      <p:sp>
        <p:nvSpPr>
          <p:cNvPr id="47" name="TextBox 46"/>
          <p:cNvSpPr txBox="1"/>
          <p:nvPr/>
        </p:nvSpPr>
        <p:spPr>
          <a:xfrm>
            <a:off x="5036289" y="2420680"/>
            <a:ext cx="681597" cy="246221"/>
          </a:xfrm>
          <a:prstGeom prst="rect">
            <a:avLst/>
          </a:prstGeom>
          <a:noFill/>
        </p:spPr>
        <p:txBody>
          <a:bodyPr wrap="none" rtlCol="0">
            <a:spAutoFit/>
          </a:bodyPr>
          <a:lstStyle/>
          <a:p>
            <a:r>
              <a:rPr lang="en-US" sz="1000" b="1" dirty="0" smtClean="0">
                <a:latin typeface="Comic Sans MS" panose="030F0702030302020204" pitchFamily="66" charset="0"/>
              </a:rPr>
              <a:t>T</a:t>
            </a:r>
            <a:r>
              <a:rPr lang="en-US" sz="1000" b="1" baseline="-25000" dirty="0" smtClean="0">
                <a:latin typeface="Comic Sans MS" panose="030F0702030302020204" pitchFamily="66" charset="0"/>
              </a:rPr>
              <a:t>B</a:t>
            </a:r>
            <a:r>
              <a:rPr lang="en-US" sz="1000" b="1" dirty="0" smtClean="0">
                <a:latin typeface="Comic Sans MS" panose="030F0702030302020204" pitchFamily="66" charset="0"/>
              </a:rPr>
              <a:t>cos60</a:t>
            </a:r>
            <a:endParaRPr lang="en-GB" sz="1000" b="1" baseline="-25000" dirty="0">
              <a:latin typeface="Comic Sans MS" panose="030F0702030302020204" pitchFamily="66" charset="0"/>
            </a:endParaRPr>
          </a:p>
        </p:txBody>
      </p:sp>
      <p:sp>
        <p:nvSpPr>
          <p:cNvPr id="48" name="TextBox 47"/>
          <p:cNvSpPr txBox="1"/>
          <p:nvPr/>
        </p:nvSpPr>
        <p:spPr>
          <a:xfrm>
            <a:off x="5709685" y="2137145"/>
            <a:ext cx="659155" cy="246221"/>
          </a:xfrm>
          <a:prstGeom prst="rect">
            <a:avLst/>
          </a:prstGeom>
          <a:noFill/>
        </p:spPr>
        <p:txBody>
          <a:bodyPr wrap="none" rtlCol="0">
            <a:spAutoFit/>
          </a:bodyPr>
          <a:lstStyle/>
          <a:p>
            <a:r>
              <a:rPr lang="en-US" sz="1000" b="1" dirty="0" smtClean="0">
                <a:latin typeface="Comic Sans MS" panose="030F0702030302020204" pitchFamily="66" charset="0"/>
              </a:rPr>
              <a:t>T</a:t>
            </a:r>
            <a:r>
              <a:rPr lang="en-US" sz="1000" b="1" baseline="-25000" dirty="0" smtClean="0">
                <a:latin typeface="Comic Sans MS" panose="030F0702030302020204" pitchFamily="66" charset="0"/>
              </a:rPr>
              <a:t>A</a:t>
            </a:r>
            <a:r>
              <a:rPr lang="en-US" sz="1000" b="1" dirty="0" smtClean="0">
                <a:latin typeface="Comic Sans MS" panose="030F0702030302020204" pitchFamily="66" charset="0"/>
              </a:rPr>
              <a:t>sin60</a:t>
            </a:r>
            <a:endParaRPr lang="en-GB" sz="1000" b="1" baseline="-25000" dirty="0">
              <a:latin typeface="Comic Sans MS" panose="030F0702030302020204" pitchFamily="66" charset="0"/>
            </a:endParaRPr>
          </a:p>
        </p:txBody>
      </p:sp>
      <p:sp>
        <p:nvSpPr>
          <p:cNvPr id="49" name="TextBox 48"/>
          <p:cNvSpPr txBox="1"/>
          <p:nvPr/>
        </p:nvSpPr>
        <p:spPr>
          <a:xfrm>
            <a:off x="5032745" y="2055629"/>
            <a:ext cx="689612" cy="246221"/>
          </a:xfrm>
          <a:prstGeom prst="rect">
            <a:avLst/>
          </a:prstGeom>
          <a:noFill/>
        </p:spPr>
        <p:txBody>
          <a:bodyPr wrap="none" rtlCol="0">
            <a:spAutoFit/>
          </a:bodyPr>
          <a:lstStyle/>
          <a:p>
            <a:r>
              <a:rPr lang="en-US" sz="1000" b="1" dirty="0" smtClean="0">
                <a:latin typeface="Comic Sans MS" panose="030F0702030302020204" pitchFamily="66" charset="0"/>
              </a:rPr>
              <a:t>T</a:t>
            </a:r>
            <a:r>
              <a:rPr lang="en-US" sz="1000" b="1" baseline="-25000" dirty="0" smtClean="0">
                <a:latin typeface="Comic Sans MS" panose="030F0702030302020204" pitchFamily="66" charset="0"/>
              </a:rPr>
              <a:t>A</a:t>
            </a:r>
            <a:r>
              <a:rPr lang="en-US" sz="1000" b="1" dirty="0" smtClean="0">
                <a:latin typeface="Comic Sans MS" panose="030F0702030302020204" pitchFamily="66" charset="0"/>
              </a:rPr>
              <a:t>cos60</a:t>
            </a:r>
            <a:endParaRPr lang="en-GB" sz="1000" b="1" baseline="-25000" dirty="0">
              <a:latin typeface="Comic Sans MS" panose="030F0702030302020204" pitchFamily="66" charset="0"/>
            </a:endParaRPr>
          </a:p>
        </p:txBody>
      </p:sp>
      <p:cxnSp>
        <p:nvCxnSpPr>
          <p:cNvPr id="51" name="Straight Connector 50"/>
          <p:cNvCxnSpPr/>
          <p:nvPr/>
        </p:nvCxnSpPr>
        <p:spPr>
          <a:xfrm>
            <a:off x="6535479" y="2397642"/>
            <a:ext cx="0" cy="457200"/>
          </a:xfrm>
          <a:prstGeom prst="line">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6322827" y="2824716"/>
            <a:ext cx="418704" cy="307777"/>
          </a:xfrm>
          <a:prstGeom prst="rect">
            <a:avLst/>
          </a:prstGeom>
          <a:noFill/>
        </p:spPr>
        <p:txBody>
          <a:bodyPr wrap="none" rtlCol="0">
            <a:spAutoFit/>
          </a:bodyPr>
          <a:lstStyle/>
          <a:p>
            <a:r>
              <a:rPr lang="en-US" sz="1400" dirty="0" smtClean="0">
                <a:latin typeface="Comic Sans MS" panose="030F0702030302020204" pitchFamily="66" charset="0"/>
              </a:rPr>
              <a:t>mg</a:t>
            </a:r>
            <a:endParaRPr lang="en-GB" sz="1400" dirty="0">
              <a:latin typeface="Comic Sans MS" panose="030F0702030302020204" pitchFamily="66" charset="0"/>
            </a:endParaRPr>
          </a:p>
        </p:txBody>
      </p:sp>
      <p:cxnSp>
        <p:nvCxnSpPr>
          <p:cNvPr id="39" name="Straight Arrow Connector 38"/>
          <p:cNvCxnSpPr/>
          <p:nvPr/>
        </p:nvCxnSpPr>
        <p:spPr>
          <a:xfrm>
            <a:off x="5092995" y="3413051"/>
            <a:ext cx="1509823" cy="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5039834" y="3455582"/>
            <a:ext cx="1635384" cy="307777"/>
          </a:xfrm>
          <a:prstGeom prst="rect">
            <a:avLst/>
          </a:prstGeom>
          <a:noFill/>
        </p:spPr>
        <p:txBody>
          <a:bodyPr wrap="none" rtlCol="0">
            <a:spAutoFit/>
          </a:bodyPr>
          <a:lstStyle/>
          <a:p>
            <a:r>
              <a:rPr lang="en-US" sz="1400" dirty="0" smtClean="0">
                <a:latin typeface="Comic Sans MS" panose="030F0702030302020204" pitchFamily="66" charset="0"/>
              </a:rPr>
              <a:t>Radius = 0.5sin60</a:t>
            </a:r>
            <a:endParaRPr lang="en-GB" sz="1400" dirty="0">
              <a:latin typeface="Comic Sans MS" panose="030F0702030302020204" pitchFamily="66" charset="0"/>
            </a:endParaRPr>
          </a:p>
        </p:txBody>
      </p:sp>
      <p:cxnSp>
        <p:nvCxnSpPr>
          <p:cNvPr id="56" name="Straight Connector 55"/>
          <p:cNvCxnSpPr/>
          <p:nvPr/>
        </p:nvCxnSpPr>
        <p:spPr>
          <a:xfrm flipH="1">
            <a:off x="6274979" y="1515139"/>
            <a:ext cx="533400" cy="0"/>
          </a:xfrm>
          <a:prstGeom prst="line">
            <a:avLst/>
          </a:prstGeom>
          <a:ln w="254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6360039" y="1515139"/>
            <a:ext cx="381000" cy="0"/>
          </a:xfrm>
          <a:prstGeom prst="line">
            <a:avLst/>
          </a:prstGeom>
          <a:ln w="254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6393710" y="1146543"/>
            <a:ext cx="276038" cy="307777"/>
          </a:xfrm>
          <a:prstGeom prst="rect">
            <a:avLst/>
          </a:prstGeom>
          <a:noFill/>
        </p:spPr>
        <p:txBody>
          <a:bodyPr wrap="none" rtlCol="0">
            <a:spAutoFit/>
          </a:bodyPr>
          <a:lstStyle/>
          <a:p>
            <a:r>
              <a:rPr lang="en-US" sz="1400" dirty="0" smtClean="0">
                <a:latin typeface="Comic Sans MS" panose="030F0702030302020204" pitchFamily="66" charset="0"/>
              </a:rPr>
              <a:t>a</a:t>
            </a:r>
            <a:endParaRPr lang="en-GB" sz="1400" dirty="0">
              <a:latin typeface="Comic Sans MS" panose="030F0702030302020204" pitchFamily="66" charset="0"/>
            </a:endParaRPr>
          </a:p>
        </p:txBody>
      </p:sp>
      <p:pic>
        <p:nvPicPr>
          <p:cNvPr id="59" name="Picture 2" descr="http://astarmathsandphysics.com/gcse-physics-notes/gcse-physics-notes-motion-in-a-circle-html-m3278a5aa.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4181" y="124029"/>
            <a:ext cx="1937270" cy="1039969"/>
          </a:xfrm>
          <a:prstGeom prst="rect">
            <a:avLst/>
          </a:prstGeom>
          <a:noFill/>
          <a:extLst>
            <a:ext uri="{909E8E84-426E-40DD-AFC4-6F175D3DCCD1}">
              <a14:hiddenFill xmlns:a14="http://schemas.microsoft.com/office/drawing/2010/main">
                <a:solidFill>
                  <a:srgbClr val="FFFFFF"/>
                </a:solidFill>
              </a14:hiddenFill>
            </a:ext>
          </a:extLst>
        </p:spPr>
      </p:pic>
      <p:cxnSp>
        <p:nvCxnSpPr>
          <p:cNvPr id="65" name="Straight Arrow Connector 64"/>
          <p:cNvCxnSpPr/>
          <p:nvPr/>
        </p:nvCxnSpPr>
        <p:spPr>
          <a:xfrm flipV="1">
            <a:off x="5117805" y="2360428"/>
            <a:ext cx="1453117" cy="3544"/>
          </a:xfrm>
          <a:prstGeom prst="straightConnector1">
            <a:avLst/>
          </a:prstGeom>
          <a:ln w="1905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6477000" y="2286000"/>
            <a:ext cx="128650" cy="15437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51547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blinds(horizontal)">
                                      <p:cBhvr>
                                        <p:cTn id="7" dur="500"/>
                                        <p:tgtEl>
                                          <p:spTgt spid="6">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blinds(vertical)">
                                      <p:cBhvr>
                                        <p:cTn id="12" dur="500"/>
                                        <p:tgtEl>
                                          <p:spTgt spid="6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blinds(vertical)">
                                      <p:cBhvr>
                                        <p:cTn id="17" dur="500"/>
                                        <p:tgtEl>
                                          <p:spTgt spid="39"/>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blinds(horizontal)">
                                      <p:cBhvr>
                                        <p:cTn id="20" dur="500"/>
                                        <p:tgtEl>
                                          <p:spTgt spid="40"/>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xit" presetSubtype="5" fill="hold" nodeType="clickEffect">
                                  <p:stCondLst>
                                    <p:cond delay="0"/>
                                  </p:stCondLst>
                                  <p:childTnLst>
                                    <p:animEffect transition="out" filter="blinds(vertical)">
                                      <p:cBhvr>
                                        <p:cTn id="24" dur="500"/>
                                        <p:tgtEl>
                                          <p:spTgt spid="65"/>
                                        </p:tgtEl>
                                      </p:cBhvr>
                                    </p:animEffect>
                                    <p:set>
                                      <p:cBhvr>
                                        <p:cTn id="25" dur="1" fill="hold">
                                          <p:stCondLst>
                                            <p:cond delay="499"/>
                                          </p:stCondLst>
                                        </p:cTn>
                                        <p:tgtEl>
                                          <p:spTgt spid="65"/>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6">
                                            <p:txEl>
                                              <p:pRg st="6" end="6"/>
                                            </p:txEl>
                                          </p:spTgt>
                                        </p:tgtEl>
                                        <p:attrNameLst>
                                          <p:attrName>style.visibility</p:attrName>
                                        </p:attrNameLst>
                                      </p:cBhvr>
                                      <p:to>
                                        <p:strVal val="visible"/>
                                      </p:to>
                                    </p:set>
                                    <p:animEffect transition="in" filter="blinds(horizontal)">
                                      <p:cBhvr>
                                        <p:cTn id="30" dur="500"/>
                                        <p:tgtEl>
                                          <p:spTgt spid="6">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blinds(horizontal)">
                                      <p:cBhvr>
                                        <p:cTn id="35" dur="500"/>
                                        <p:tgtEl>
                                          <p:spTgt spid="51"/>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blinds(horizontal)">
                                      <p:cBhvr>
                                        <p:cTn id="38" dur="500"/>
                                        <p:tgtEl>
                                          <p:spTgt spid="52"/>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blinds(horizontal)">
                                      <p:cBhvr>
                                        <p:cTn id="43" dur="500"/>
                                        <p:tgtEl>
                                          <p:spTgt spid="38"/>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blinds(horizontal)">
                                      <p:cBhvr>
                                        <p:cTn id="46" dur="500"/>
                                        <p:tgtEl>
                                          <p:spTgt spid="44"/>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linds(horizontal)">
                                      <p:cBhvr>
                                        <p:cTn id="51" dur="500"/>
                                        <p:tgtEl>
                                          <p:spTgt spid="42"/>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blinds(horizontal)">
                                      <p:cBhvr>
                                        <p:cTn id="54" dur="500"/>
                                        <p:tgtEl>
                                          <p:spTgt spid="45"/>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blinds(horizontal)">
                                      <p:cBhvr>
                                        <p:cTn id="59" dur="500"/>
                                        <p:tgtEl>
                                          <p:spTgt spid="30"/>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blinds(horizontal)">
                                      <p:cBhvr>
                                        <p:cTn id="62" dur="500"/>
                                        <p:tgtEl>
                                          <p:spTgt spid="48"/>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blinds(horizontal)">
                                      <p:cBhvr>
                                        <p:cTn id="67" dur="500"/>
                                        <p:tgtEl>
                                          <p:spTgt spid="32"/>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blinds(horizontal)">
                                      <p:cBhvr>
                                        <p:cTn id="70" dur="500"/>
                                        <p:tgtEl>
                                          <p:spTgt spid="49"/>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blinds(horizontal)">
                                      <p:cBhvr>
                                        <p:cTn id="75" dur="500"/>
                                        <p:tgtEl>
                                          <p:spTgt spid="46"/>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nodeType="click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blinds(horizontal)">
                                      <p:cBhvr>
                                        <p:cTn id="80" dur="500"/>
                                        <p:tgtEl>
                                          <p:spTgt spid="35"/>
                                        </p:tgtEl>
                                      </p:cBhvr>
                                    </p:animEffect>
                                  </p:childTnLst>
                                </p:cTn>
                              </p:par>
                              <p:par>
                                <p:cTn id="81" presetID="3" presetClass="entr" presetSubtype="10" fill="hold" grpId="0" nodeType="withEffect">
                                  <p:stCondLst>
                                    <p:cond delay="0"/>
                                  </p:stCondLst>
                                  <p:childTnLst>
                                    <p:set>
                                      <p:cBhvr>
                                        <p:cTn id="82" dur="1" fill="hold">
                                          <p:stCondLst>
                                            <p:cond delay="0"/>
                                          </p:stCondLst>
                                        </p:cTn>
                                        <p:tgtEl>
                                          <p:spTgt spid="47"/>
                                        </p:tgtEl>
                                        <p:attrNameLst>
                                          <p:attrName>style.visibility</p:attrName>
                                        </p:attrNameLst>
                                      </p:cBhvr>
                                      <p:to>
                                        <p:strVal val="visible"/>
                                      </p:to>
                                    </p:set>
                                    <p:animEffect transition="in" filter="blinds(horizontal)">
                                      <p:cBhvr>
                                        <p:cTn id="8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P spid="47" grpId="0"/>
      <p:bldP spid="48" grpId="0"/>
      <p:bldP spid="49" grpId="0"/>
      <p:bldP spid="52" grpId="0"/>
      <p:bldP spid="4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Motion in a Circle</a:t>
            </a:r>
            <a:endParaRPr lang="en-GB" dirty="0">
              <a:latin typeface="Comic Sans MS" pitchFamily="66" charset="0"/>
            </a:endParaRPr>
          </a:p>
        </p:txBody>
      </p:sp>
      <p:sp>
        <p:nvSpPr>
          <p:cNvPr id="4" name="TextBox 3"/>
          <p:cNvSpPr txBox="1"/>
          <p:nvPr/>
        </p:nvSpPr>
        <p:spPr>
          <a:xfrm>
            <a:off x="8680632" y="6488668"/>
            <a:ext cx="471604" cy="369332"/>
          </a:xfrm>
          <a:prstGeom prst="rect">
            <a:avLst/>
          </a:prstGeom>
          <a:noFill/>
        </p:spPr>
        <p:txBody>
          <a:bodyPr wrap="none" rtlCol="0">
            <a:spAutoFit/>
          </a:bodyPr>
          <a:lstStyle/>
          <a:p>
            <a:r>
              <a:rPr lang="en-US" dirty="0" smtClean="0">
                <a:latin typeface="Comic Sans MS" panose="030F0702030302020204" pitchFamily="66" charset="0"/>
              </a:rPr>
              <a:t>4C</a:t>
            </a:r>
            <a:endParaRPr lang="en-US"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 name="Content Placeholder 2"/>
              <p:cNvSpPr>
                <a:spLocks noGrp="1"/>
              </p:cNvSpPr>
              <p:nvPr>
                <p:ph idx="1"/>
              </p:nvPr>
            </p:nvSpPr>
            <p:spPr>
              <a:xfrm>
                <a:off x="228600" y="1600198"/>
                <a:ext cx="3429000" cy="5140843"/>
              </a:xfrm>
            </p:spPr>
            <p:txBody>
              <a:bodyPr>
                <a:normAutofit/>
              </a:bodyPr>
              <a:lstStyle/>
              <a:p>
                <a:pPr marL="0" indent="0" algn="ctr">
                  <a:buNone/>
                </a:pPr>
                <a:r>
                  <a:rPr lang="en-GB" sz="1400" b="1" dirty="0" smtClean="0">
                    <a:latin typeface="Comic Sans MS" pitchFamily="66" charset="0"/>
                  </a:rPr>
                  <a:t>You can solve three-dimensional problems about objects moving in horizontal circles</a:t>
                </a:r>
                <a:endParaRPr lang="en-GB" sz="1400" dirty="0" smtClean="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smtClean="0">
                    <a:latin typeface="Comic Sans MS" pitchFamily="66" charset="0"/>
                    <a:sym typeface="Wingdings" panose="05000000000000000000" pitchFamily="2" charset="2"/>
                  </a:rPr>
                  <a:t>The diagram shows a particle of mass m attached by two strings to fixed points A and B, where A is vertically above B. The strings are both taut and P is moving in a horizontal circle with constant angular speed </a:t>
                </a:r>
                <a14:m>
                  <m:oMath xmlns:m="http://schemas.openxmlformats.org/officeDocument/2006/math">
                    <m:r>
                      <a:rPr lang="en-US" sz="1400" b="0" i="1" smtClean="0">
                        <a:latin typeface="Cambria Math"/>
                        <a:sym typeface="Wingdings" panose="05000000000000000000" pitchFamily="2" charset="2"/>
                      </a:rPr>
                      <m:t>2</m:t>
                    </m:r>
                    <m:rad>
                      <m:radPr>
                        <m:degHide m:val="on"/>
                        <m:ctrlPr>
                          <a:rPr lang="en-US" sz="1400" b="0" i="1" smtClean="0">
                            <a:latin typeface="Cambria Math" panose="02040503050406030204" pitchFamily="18" charset="0"/>
                            <a:sym typeface="Wingdings" panose="05000000000000000000" pitchFamily="2" charset="2"/>
                          </a:rPr>
                        </m:ctrlPr>
                      </m:radPr>
                      <m:deg/>
                      <m:e>
                        <m:r>
                          <a:rPr lang="en-US" sz="1400" b="0" i="1" smtClean="0">
                            <a:latin typeface="Cambria Math"/>
                            <a:sym typeface="Wingdings" panose="05000000000000000000" pitchFamily="2" charset="2"/>
                          </a:rPr>
                          <m:t>3</m:t>
                        </m:r>
                        <m:r>
                          <a:rPr lang="en-US" sz="1400" b="0" i="1" smtClean="0">
                            <a:latin typeface="Cambria Math"/>
                            <a:sym typeface="Wingdings" panose="05000000000000000000" pitchFamily="2" charset="2"/>
                          </a:rPr>
                          <m:t>𝑔</m:t>
                        </m:r>
                      </m:e>
                    </m:rad>
                  </m:oMath>
                </a14:m>
                <a:r>
                  <a:rPr lang="en-US" sz="1400" dirty="0" smtClean="0">
                    <a:latin typeface="Comic Sans MS" pitchFamily="66" charset="0"/>
                    <a:sym typeface="Wingdings" panose="05000000000000000000" pitchFamily="2" charset="2"/>
                  </a:rPr>
                  <a:t> rads</a:t>
                </a:r>
                <a:r>
                  <a:rPr lang="en-US" sz="1400" baseline="30000" dirty="0" smtClean="0">
                    <a:latin typeface="Comic Sans MS" pitchFamily="66" charset="0"/>
                    <a:sym typeface="Wingdings" panose="05000000000000000000" pitchFamily="2" charset="2"/>
                  </a:rPr>
                  <a:t>-1</a:t>
                </a:r>
                <a:r>
                  <a:rPr lang="en-US" sz="1400" dirty="0" smtClean="0">
                    <a:latin typeface="Comic Sans MS" pitchFamily="66" charset="0"/>
                    <a:sym typeface="Wingdings" panose="05000000000000000000" pitchFamily="2" charset="2"/>
                  </a:rPr>
                  <a:t>. Both strings have a length of 0.5m and are inclined at 60</a:t>
                </a:r>
                <a:r>
                  <a:rPr lang="en-US" sz="1400" dirty="0" smtClean="0">
                    <a:latin typeface="Comic Sans MS" panose="030F0702030302020204" pitchFamily="66" charset="0"/>
                  </a:rPr>
                  <a:t>⁰</a:t>
                </a:r>
                <a:r>
                  <a:rPr lang="en-GB" sz="1400" dirty="0" smtClean="0">
                    <a:latin typeface="Comic Sans MS" panose="030F0702030302020204" pitchFamily="66" charset="0"/>
                  </a:rPr>
                  <a:t> </a:t>
                </a:r>
                <a:r>
                  <a:rPr lang="en-US" sz="1400" dirty="0" smtClean="0">
                    <a:latin typeface="Comic Sans MS" pitchFamily="66" charset="0"/>
                    <a:sym typeface="Wingdings" panose="05000000000000000000" pitchFamily="2" charset="2"/>
                  </a:rPr>
                  <a:t>to the vertical. Calculate the tensions in the two strings.</a:t>
                </a:r>
              </a:p>
              <a:p>
                <a:pPr marL="0" indent="0" algn="ctr">
                  <a:buNone/>
                </a:pPr>
                <a:endParaRPr lang="en-US" sz="1400" dirty="0">
                  <a:latin typeface="Comic Sans MS" pitchFamily="66" charset="0"/>
                  <a:sym typeface="Wingdings" panose="05000000000000000000" pitchFamily="2" charset="2"/>
                </a:endParaRPr>
              </a:p>
              <a:p>
                <a:pPr algn="ctr">
                  <a:buFont typeface="Wingdings"/>
                  <a:buChar char="à"/>
                </a:pPr>
                <a:r>
                  <a:rPr lang="en-US" sz="1400" dirty="0" smtClean="0">
                    <a:latin typeface="Comic Sans MS" pitchFamily="66" charset="0"/>
                    <a:sym typeface="Wingdings" panose="05000000000000000000" pitchFamily="2" charset="2"/>
                  </a:rPr>
                  <a:t>We can now resolve horizontally and vertically to set up simultaneous equations involving the tensions…</a:t>
                </a:r>
              </a:p>
              <a:p>
                <a:pPr marL="0" indent="0" algn="ctr">
                  <a:buNone/>
                </a:pPr>
                <a:endParaRPr lang="en-US" sz="1400" dirty="0" smtClean="0">
                  <a:latin typeface="Comic Sans MS" pitchFamily="66" charset="0"/>
                  <a:sym typeface="Wingdings" panose="05000000000000000000" pitchFamily="2" charset="2"/>
                </a:endParaRPr>
              </a:p>
              <a:p>
                <a:pPr marL="0" indent="0" algn="ctr">
                  <a:buNone/>
                </a:pPr>
                <a:endParaRPr lang="en-US" sz="1400" dirty="0" smtClean="0">
                  <a:latin typeface="Comic Sans MS" pitchFamily="66" charset="0"/>
                  <a:sym typeface="Wingdings" panose="05000000000000000000" pitchFamily="2" charset="2"/>
                </a:endParaRPr>
              </a:p>
              <a:p>
                <a:pPr marL="0" indent="0" algn="ctr">
                  <a:buNone/>
                </a:pPr>
                <a:endParaRPr lang="en-GB" sz="1400" dirty="0" smtClean="0">
                  <a:latin typeface="Comic Sans MS" pitchFamily="66" charset="0"/>
                </a:endParaRPr>
              </a:p>
            </p:txBody>
          </p:sp>
        </mc:Choice>
        <mc:Fallback xmlns="">
          <p:sp>
            <p:nvSpPr>
              <p:cNvPr id="6" name="Content Placeholder 2"/>
              <p:cNvSpPr>
                <a:spLocks noGrp="1" noRot="1" noChangeAspect="1" noMove="1" noResize="1" noEditPoints="1" noAdjustHandles="1" noChangeArrowheads="1" noChangeShapeType="1" noTextEdit="1"/>
              </p:cNvSpPr>
              <p:nvPr>
                <p:ph idx="1"/>
              </p:nvPr>
            </p:nvSpPr>
            <p:spPr>
              <a:xfrm>
                <a:off x="228600" y="1600198"/>
                <a:ext cx="3429000" cy="5140843"/>
              </a:xfrm>
              <a:blipFill rotWithShape="1">
                <a:blip r:embed="rId2"/>
                <a:stretch>
                  <a:fillRect r="-142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5962403" y="0"/>
                <a:ext cx="781817"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𝑣</m:t>
                      </m:r>
                      <m:r>
                        <a:rPr lang="en-US" sz="1400" b="0" i="1" smtClean="0">
                          <a:latin typeface="Cambria Math"/>
                        </a:rPr>
                        <m:t>=</m:t>
                      </m:r>
                      <m:r>
                        <a:rPr lang="en-US" sz="1400" b="0" i="1" smtClean="0">
                          <a:latin typeface="Cambria Math"/>
                        </a:rPr>
                        <m:t>𝑟</m:t>
                      </m:r>
                      <m:r>
                        <m:rPr>
                          <m:sty m:val="p"/>
                        </m:rPr>
                        <a:rPr lang="el-GR" sz="1400" b="0" i="1" smtClean="0">
                          <a:latin typeface="Cambria Math"/>
                        </a:rPr>
                        <m:t>ω</m:t>
                      </m:r>
                    </m:oMath>
                  </m:oMathPara>
                </a14:m>
                <a:endParaRPr lang="en-GB" sz="1400" dirty="0"/>
              </a:p>
            </p:txBody>
          </p:sp>
        </mc:Choice>
        <mc:Fallback xmlns="">
          <p:sp>
            <p:nvSpPr>
              <p:cNvPr id="60" name="TextBox 59"/>
              <p:cNvSpPr txBox="1">
                <a:spLocks noRot="1" noChangeAspect="1" noMove="1" noResize="1" noEditPoints="1" noAdjustHandles="1" noChangeArrowheads="1" noChangeShapeType="1" noTextEdit="1"/>
              </p:cNvSpPr>
              <p:nvPr/>
            </p:nvSpPr>
            <p:spPr>
              <a:xfrm>
                <a:off x="5962403" y="0"/>
                <a:ext cx="781817" cy="307777"/>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4878780" y="0"/>
                <a:ext cx="1087670" cy="44300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1200" i="1" smtClean="0">
                          <a:latin typeface="Cambria Math"/>
                        </a:rPr>
                        <m:t>ω</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𝑟𝑎𝑑𝑖𝑎𝑛𝑠</m:t>
                          </m:r>
                        </m:num>
                        <m:den>
                          <m:r>
                            <a:rPr lang="en-US" sz="1200" b="0" i="1" smtClean="0">
                              <a:latin typeface="Cambria Math"/>
                            </a:rPr>
                            <m:t>𝑠𝑒𝑐𝑜𝑛𝑑𝑠</m:t>
                          </m:r>
                        </m:den>
                      </m:f>
                    </m:oMath>
                  </m:oMathPara>
                </a14:m>
                <a:endParaRPr lang="en-GB" sz="1200" dirty="0"/>
              </a:p>
            </p:txBody>
          </p:sp>
        </mc:Choice>
        <mc:Fallback xmlns="">
          <p:sp>
            <p:nvSpPr>
              <p:cNvPr id="61" name="TextBox 60"/>
              <p:cNvSpPr txBox="1">
                <a:spLocks noRot="1" noChangeAspect="1" noMove="1" noResize="1" noEditPoints="1" noAdjustHandles="1" noChangeArrowheads="1" noChangeShapeType="1" noTextEdit="1"/>
              </p:cNvSpPr>
              <p:nvPr/>
            </p:nvSpPr>
            <p:spPr>
              <a:xfrm>
                <a:off x="4878780" y="0"/>
                <a:ext cx="1087670" cy="443006"/>
              </a:xfrm>
              <a:prstGeom prst="rect">
                <a:avLst/>
              </a:prstGeom>
              <a:blipFill rotWithShape="1">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6741226" y="0"/>
                <a:ext cx="79451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𝑣</m:t>
                      </m:r>
                      <m:r>
                        <a:rPr lang="en-US" sz="1400" b="0" i="1" smtClean="0">
                          <a:latin typeface="Cambria Math"/>
                          <a:ea typeface="Cambria Math"/>
                        </a:rPr>
                        <m:t>𝜔</m:t>
                      </m:r>
                    </m:oMath>
                  </m:oMathPara>
                </a14:m>
                <a:endParaRPr lang="en-GB" sz="1400" dirty="0"/>
              </a:p>
            </p:txBody>
          </p:sp>
        </mc:Choice>
        <mc:Fallback xmlns="">
          <p:sp>
            <p:nvSpPr>
              <p:cNvPr id="62" name="TextBox 61"/>
              <p:cNvSpPr txBox="1">
                <a:spLocks noRot="1" noChangeAspect="1" noMove="1" noResize="1" noEditPoints="1" noAdjustHandles="1" noChangeArrowheads="1" noChangeShapeType="1" noTextEdit="1"/>
              </p:cNvSpPr>
              <p:nvPr/>
            </p:nvSpPr>
            <p:spPr>
              <a:xfrm>
                <a:off x="6741226" y="0"/>
                <a:ext cx="794513" cy="307777"/>
              </a:xfrm>
              <a:prstGeom prst="rect">
                <a:avLst/>
              </a:prstGeom>
              <a:blipFill rotWithShape="1">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7543800" y="0"/>
                <a:ext cx="86844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𝑟</m:t>
                      </m:r>
                      <m:sSup>
                        <m:sSupPr>
                          <m:ctrlPr>
                            <a:rPr lang="en-US" sz="1400" b="0" i="1" smtClean="0">
                              <a:latin typeface="Cambria Math" panose="02040503050406030204" pitchFamily="18" charset="0"/>
                            </a:rPr>
                          </m:ctrlPr>
                        </m:sSupPr>
                        <m:e>
                          <m:r>
                            <a:rPr lang="en-US" sz="1400" b="0" i="1" smtClean="0">
                              <a:latin typeface="Cambria Math"/>
                              <a:ea typeface="Cambria Math"/>
                            </a:rPr>
                            <m:t>𝜔</m:t>
                          </m:r>
                        </m:e>
                        <m:sup>
                          <m:r>
                            <a:rPr lang="en-US" sz="1400" b="0" i="1" smtClean="0">
                              <a:latin typeface="Cambria Math"/>
                            </a:rPr>
                            <m:t>2</m:t>
                          </m:r>
                        </m:sup>
                      </m:sSup>
                    </m:oMath>
                  </m:oMathPara>
                </a14:m>
                <a:endParaRPr lang="en-GB" sz="1400" dirty="0"/>
              </a:p>
            </p:txBody>
          </p:sp>
        </mc:Choice>
        <mc:Fallback xmlns="">
          <p:sp>
            <p:nvSpPr>
              <p:cNvPr id="63" name="TextBox 62"/>
              <p:cNvSpPr txBox="1">
                <a:spLocks noRot="1" noChangeAspect="1" noMove="1" noResize="1" noEditPoints="1" noAdjustHandles="1" noChangeArrowheads="1" noChangeShapeType="1" noTextEdit="1"/>
              </p:cNvSpPr>
              <p:nvPr/>
            </p:nvSpPr>
            <p:spPr>
              <a:xfrm>
                <a:off x="7543800" y="0"/>
                <a:ext cx="868443" cy="307777"/>
              </a:xfrm>
              <a:prstGeom prst="rect">
                <a:avLst/>
              </a:prstGeom>
              <a:blipFill rotWithShape="1">
                <a:blip r:embed="rId7"/>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a:xfrm>
                <a:off x="8390012" y="0"/>
                <a:ext cx="753988" cy="52315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a:rPr>
                                <m:t>𝑣</m:t>
                              </m:r>
                            </m:e>
                            <m:sup>
                              <m:r>
                                <a:rPr lang="en-US" sz="1400" b="0" i="1" smtClean="0">
                                  <a:latin typeface="Cambria Math"/>
                                </a:rPr>
                                <m:t>2</m:t>
                              </m:r>
                            </m:sup>
                          </m:sSup>
                        </m:num>
                        <m:den>
                          <m:r>
                            <a:rPr lang="en-US" sz="1400" b="0" i="1" smtClean="0">
                              <a:latin typeface="Cambria Math"/>
                            </a:rPr>
                            <m:t>𝑟</m:t>
                          </m:r>
                        </m:den>
                      </m:f>
                    </m:oMath>
                  </m:oMathPara>
                </a14:m>
                <a:endParaRPr lang="en-GB" sz="1400" dirty="0"/>
              </a:p>
            </p:txBody>
          </p:sp>
        </mc:Choice>
        <mc:Fallback xmlns="">
          <p:sp>
            <p:nvSpPr>
              <p:cNvPr id="64" name="TextBox 63"/>
              <p:cNvSpPr txBox="1">
                <a:spLocks noRot="1" noChangeAspect="1" noMove="1" noResize="1" noEditPoints="1" noAdjustHandles="1" noChangeArrowheads="1" noChangeShapeType="1" noTextEdit="1"/>
              </p:cNvSpPr>
              <p:nvPr/>
            </p:nvSpPr>
            <p:spPr>
              <a:xfrm>
                <a:off x="8390012" y="0"/>
                <a:ext cx="753988" cy="523157"/>
              </a:xfrm>
              <a:prstGeom prst="rect">
                <a:avLst/>
              </a:prstGeom>
              <a:blipFill rotWithShape="1">
                <a:blip r:embed="rId8"/>
                <a:stretch>
                  <a:fillRect/>
                </a:stretch>
              </a:blipFill>
              <a:ln w="25400">
                <a:solidFill>
                  <a:schemeClr val="tx1"/>
                </a:solidFill>
              </a:ln>
            </p:spPr>
            <p:txBody>
              <a:bodyPr/>
              <a:lstStyle/>
              <a:p>
                <a:r>
                  <a:rPr lang="en-GB">
                    <a:noFill/>
                  </a:rPr>
                  <a:t> </a:t>
                </a:r>
              </a:p>
            </p:txBody>
          </p:sp>
        </mc:Fallback>
      </mc:AlternateContent>
      <p:cxnSp>
        <p:nvCxnSpPr>
          <p:cNvPr id="9" name="Straight Connector 8"/>
          <p:cNvCxnSpPr/>
          <p:nvPr/>
        </p:nvCxnSpPr>
        <p:spPr>
          <a:xfrm>
            <a:off x="5105400" y="1387246"/>
            <a:ext cx="0" cy="1828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105400" y="1595747"/>
            <a:ext cx="1447800" cy="76645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5105400" y="2362200"/>
            <a:ext cx="1447800" cy="685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800600" y="1447800"/>
            <a:ext cx="316112" cy="307777"/>
          </a:xfrm>
          <a:prstGeom prst="rect">
            <a:avLst/>
          </a:prstGeom>
          <a:noFill/>
        </p:spPr>
        <p:txBody>
          <a:bodyPr wrap="none" rtlCol="0">
            <a:spAutoFit/>
          </a:bodyPr>
          <a:lstStyle/>
          <a:p>
            <a:r>
              <a:rPr lang="en-US" sz="1400" dirty="0" smtClean="0">
                <a:latin typeface="Comic Sans MS" panose="030F0702030302020204" pitchFamily="66" charset="0"/>
              </a:rPr>
              <a:t>A</a:t>
            </a:r>
            <a:endParaRPr lang="en-GB" sz="1400" dirty="0">
              <a:latin typeface="Comic Sans MS" panose="030F0702030302020204" pitchFamily="66" charset="0"/>
            </a:endParaRPr>
          </a:p>
        </p:txBody>
      </p:sp>
      <p:sp>
        <p:nvSpPr>
          <p:cNvPr id="23" name="TextBox 22"/>
          <p:cNvSpPr txBox="1"/>
          <p:nvPr/>
        </p:nvSpPr>
        <p:spPr>
          <a:xfrm>
            <a:off x="4800600" y="2895600"/>
            <a:ext cx="298480" cy="307777"/>
          </a:xfrm>
          <a:prstGeom prst="rect">
            <a:avLst/>
          </a:prstGeom>
          <a:noFill/>
        </p:spPr>
        <p:txBody>
          <a:bodyPr wrap="none" rtlCol="0">
            <a:spAutoFit/>
          </a:bodyPr>
          <a:lstStyle/>
          <a:p>
            <a:r>
              <a:rPr lang="en-US" sz="1400" dirty="0" smtClean="0">
                <a:latin typeface="Comic Sans MS" panose="030F0702030302020204" pitchFamily="66" charset="0"/>
              </a:rPr>
              <a:t>B</a:t>
            </a:r>
            <a:endParaRPr lang="en-GB" sz="1400" dirty="0">
              <a:latin typeface="Comic Sans MS" panose="030F0702030302020204" pitchFamily="66" charset="0"/>
            </a:endParaRPr>
          </a:p>
        </p:txBody>
      </p:sp>
      <p:sp>
        <p:nvSpPr>
          <p:cNvPr id="15" name="Arc 14"/>
          <p:cNvSpPr/>
          <p:nvPr/>
        </p:nvSpPr>
        <p:spPr>
          <a:xfrm>
            <a:off x="4495800" y="990600"/>
            <a:ext cx="914400" cy="914400"/>
          </a:xfrm>
          <a:prstGeom prst="arc">
            <a:avLst>
              <a:gd name="adj1" fmla="val 2263839"/>
              <a:gd name="adj2" fmla="val 427595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5" name="Arc 24"/>
          <p:cNvSpPr/>
          <p:nvPr/>
        </p:nvSpPr>
        <p:spPr>
          <a:xfrm>
            <a:off x="4495800" y="2743200"/>
            <a:ext cx="914400" cy="914400"/>
          </a:xfrm>
          <a:prstGeom prst="arc">
            <a:avLst>
              <a:gd name="adj1" fmla="val 17409310"/>
              <a:gd name="adj2" fmla="val 1948976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TextBox 16"/>
          <p:cNvSpPr txBox="1"/>
          <p:nvPr/>
        </p:nvSpPr>
        <p:spPr>
          <a:xfrm>
            <a:off x="5105400" y="2590800"/>
            <a:ext cx="476412" cy="307777"/>
          </a:xfrm>
          <a:prstGeom prst="rect">
            <a:avLst/>
          </a:prstGeom>
          <a:noFill/>
        </p:spPr>
        <p:txBody>
          <a:bodyPr wrap="none" rtlCol="0">
            <a:spAutoFit/>
          </a:bodyPr>
          <a:lstStyle/>
          <a:p>
            <a:r>
              <a:rPr lang="en-US" sz="1400" dirty="0" smtClean="0">
                <a:latin typeface="Comic Sans MS" panose="030F0702030302020204" pitchFamily="66" charset="0"/>
              </a:rPr>
              <a:t>60⁰</a:t>
            </a:r>
            <a:endParaRPr lang="en-GB" sz="1400" dirty="0">
              <a:latin typeface="Comic Sans MS" panose="030F0702030302020204" pitchFamily="66" charset="0"/>
            </a:endParaRPr>
          </a:p>
        </p:txBody>
      </p:sp>
      <p:sp>
        <p:nvSpPr>
          <p:cNvPr id="27" name="TextBox 26"/>
          <p:cNvSpPr txBox="1"/>
          <p:nvPr/>
        </p:nvSpPr>
        <p:spPr>
          <a:xfrm>
            <a:off x="5105400" y="1752600"/>
            <a:ext cx="476412" cy="307777"/>
          </a:xfrm>
          <a:prstGeom prst="rect">
            <a:avLst/>
          </a:prstGeom>
          <a:noFill/>
        </p:spPr>
        <p:txBody>
          <a:bodyPr wrap="none" rtlCol="0">
            <a:spAutoFit/>
          </a:bodyPr>
          <a:lstStyle/>
          <a:p>
            <a:r>
              <a:rPr lang="en-US" sz="1400" dirty="0" smtClean="0">
                <a:latin typeface="Comic Sans MS" panose="030F0702030302020204" pitchFamily="66" charset="0"/>
              </a:rPr>
              <a:t>60⁰</a:t>
            </a:r>
            <a:endParaRPr lang="en-GB" sz="1400" dirty="0">
              <a:latin typeface="Comic Sans MS" panose="030F0702030302020204" pitchFamily="66" charset="0"/>
            </a:endParaRPr>
          </a:p>
        </p:txBody>
      </p:sp>
      <p:sp>
        <p:nvSpPr>
          <p:cNvPr id="18" name="TextBox 17"/>
          <p:cNvSpPr txBox="1"/>
          <p:nvPr/>
        </p:nvSpPr>
        <p:spPr>
          <a:xfrm>
            <a:off x="5575005" y="1513368"/>
            <a:ext cx="587020" cy="307777"/>
          </a:xfrm>
          <a:prstGeom prst="rect">
            <a:avLst/>
          </a:prstGeom>
          <a:noFill/>
        </p:spPr>
        <p:txBody>
          <a:bodyPr wrap="none" rtlCol="0">
            <a:spAutoFit/>
          </a:bodyPr>
          <a:lstStyle/>
          <a:p>
            <a:r>
              <a:rPr lang="en-US" sz="1400" dirty="0" smtClean="0">
                <a:latin typeface="Comic Sans MS" panose="030F0702030302020204" pitchFamily="66" charset="0"/>
              </a:rPr>
              <a:t>0.5m</a:t>
            </a:r>
            <a:endParaRPr lang="en-GB" sz="1400" dirty="0">
              <a:latin typeface="Comic Sans MS" panose="030F0702030302020204" pitchFamily="66" charset="0"/>
            </a:endParaRPr>
          </a:p>
        </p:txBody>
      </p:sp>
      <p:sp>
        <p:nvSpPr>
          <p:cNvPr id="29" name="TextBox 28"/>
          <p:cNvSpPr txBox="1"/>
          <p:nvPr/>
        </p:nvSpPr>
        <p:spPr>
          <a:xfrm>
            <a:off x="5564372" y="2853070"/>
            <a:ext cx="587020" cy="307777"/>
          </a:xfrm>
          <a:prstGeom prst="rect">
            <a:avLst/>
          </a:prstGeom>
          <a:noFill/>
        </p:spPr>
        <p:txBody>
          <a:bodyPr wrap="none" rtlCol="0">
            <a:spAutoFit/>
          </a:bodyPr>
          <a:lstStyle/>
          <a:p>
            <a:r>
              <a:rPr lang="en-US" sz="1400" dirty="0" smtClean="0">
                <a:latin typeface="Comic Sans MS" panose="030F0702030302020204" pitchFamily="66" charset="0"/>
              </a:rPr>
              <a:t>0.5m</a:t>
            </a:r>
            <a:endParaRPr lang="en-GB" sz="1400" dirty="0">
              <a:latin typeface="Comic Sans MS" panose="030F0702030302020204" pitchFamily="66" charset="0"/>
            </a:endParaRPr>
          </a:p>
        </p:txBody>
      </p:sp>
      <p:cxnSp>
        <p:nvCxnSpPr>
          <p:cNvPr id="30" name="Straight Connector 29"/>
          <p:cNvCxnSpPr/>
          <p:nvPr/>
        </p:nvCxnSpPr>
        <p:spPr>
          <a:xfrm flipH="1">
            <a:off x="5638800" y="2362200"/>
            <a:ext cx="914400" cy="0"/>
          </a:xfrm>
          <a:prstGeom prst="line">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5638800" y="1905000"/>
            <a:ext cx="0" cy="457200"/>
          </a:xfrm>
          <a:prstGeom prst="line">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638800" y="2362200"/>
            <a:ext cx="0" cy="457200"/>
          </a:xfrm>
          <a:prstGeom prst="line">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5645888" y="1871330"/>
            <a:ext cx="907312" cy="490870"/>
          </a:xfrm>
          <a:prstGeom prst="line">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5635256" y="2353340"/>
            <a:ext cx="910856" cy="464288"/>
          </a:xfrm>
          <a:prstGeom prst="line">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5971953" y="1835889"/>
            <a:ext cx="394660" cy="307777"/>
          </a:xfrm>
          <a:prstGeom prst="rect">
            <a:avLst/>
          </a:prstGeom>
          <a:noFill/>
        </p:spPr>
        <p:txBody>
          <a:bodyPr wrap="none" rtlCol="0">
            <a:spAutoFit/>
          </a:bodyPr>
          <a:lstStyle/>
          <a:p>
            <a:r>
              <a:rPr lang="en-US" sz="1400" dirty="0" smtClean="0">
                <a:latin typeface="Comic Sans MS" panose="030F0702030302020204" pitchFamily="66" charset="0"/>
              </a:rPr>
              <a:t>T</a:t>
            </a:r>
            <a:r>
              <a:rPr lang="en-US" sz="1400" baseline="-25000" dirty="0" smtClean="0">
                <a:latin typeface="Comic Sans MS" panose="030F0702030302020204" pitchFamily="66" charset="0"/>
              </a:rPr>
              <a:t>A</a:t>
            </a:r>
            <a:endParaRPr lang="en-GB" sz="1400" baseline="-25000" dirty="0">
              <a:latin typeface="Comic Sans MS" panose="030F0702030302020204" pitchFamily="66" charset="0"/>
            </a:endParaRPr>
          </a:p>
        </p:txBody>
      </p:sp>
      <p:sp>
        <p:nvSpPr>
          <p:cNvPr id="45" name="TextBox 44"/>
          <p:cNvSpPr txBox="1"/>
          <p:nvPr/>
        </p:nvSpPr>
        <p:spPr>
          <a:xfrm>
            <a:off x="5975497" y="2604978"/>
            <a:ext cx="394660" cy="307777"/>
          </a:xfrm>
          <a:prstGeom prst="rect">
            <a:avLst/>
          </a:prstGeom>
          <a:noFill/>
        </p:spPr>
        <p:txBody>
          <a:bodyPr wrap="none" rtlCol="0">
            <a:spAutoFit/>
          </a:bodyPr>
          <a:lstStyle/>
          <a:p>
            <a:r>
              <a:rPr lang="en-US" sz="1400" dirty="0" smtClean="0">
                <a:latin typeface="Comic Sans MS" panose="030F0702030302020204" pitchFamily="66" charset="0"/>
              </a:rPr>
              <a:t>T</a:t>
            </a:r>
            <a:r>
              <a:rPr lang="en-US" sz="1400" baseline="-25000" dirty="0" smtClean="0">
                <a:latin typeface="Comic Sans MS" panose="030F0702030302020204" pitchFamily="66" charset="0"/>
              </a:rPr>
              <a:t>B</a:t>
            </a:r>
            <a:endParaRPr lang="en-GB" sz="1400" baseline="-25000" dirty="0">
              <a:latin typeface="Comic Sans MS" panose="030F0702030302020204" pitchFamily="66" charset="0"/>
            </a:endParaRPr>
          </a:p>
        </p:txBody>
      </p:sp>
      <p:sp>
        <p:nvSpPr>
          <p:cNvPr id="46" name="TextBox 45"/>
          <p:cNvSpPr txBox="1"/>
          <p:nvPr/>
        </p:nvSpPr>
        <p:spPr>
          <a:xfrm>
            <a:off x="5723861" y="2332075"/>
            <a:ext cx="647934" cy="246221"/>
          </a:xfrm>
          <a:prstGeom prst="rect">
            <a:avLst/>
          </a:prstGeom>
          <a:noFill/>
        </p:spPr>
        <p:txBody>
          <a:bodyPr wrap="none" rtlCol="0">
            <a:spAutoFit/>
          </a:bodyPr>
          <a:lstStyle/>
          <a:p>
            <a:r>
              <a:rPr lang="en-US" sz="1000" b="1" dirty="0" smtClean="0">
                <a:latin typeface="Comic Sans MS" panose="030F0702030302020204" pitchFamily="66" charset="0"/>
              </a:rPr>
              <a:t>T</a:t>
            </a:r>
            <a:r>
              <a:rPr lang="en-US" sz="1000" b="1" baseline="-25000" dirty="0" smtClean="0">
                <a:latin typeface="Comic Sans MS" panose="030F0702030302020204" pitchFamily="66" charset="0"/>
              </a:rPr>
              <a:t>B</a:t>
            </a:r>
            <a:r>
              <a:rPr lang="en-US" sz="1000" b="1" dirty="0" smtClean="0">
                <a:latin typeface="Comic Sans MS" panose="030F0702030302020204" pitchFamily="66" charset="0"/>
              </a:rPr>
              <a:t>sin60</a:t>
            </a:r>
            <a:endParaRPr lang="en-GB" sz="1000" b="1" baseline="-25000" dirty="0">
              <a:latin typeface="Comic Sans MS" panose="030F0702030302020204" pitchFamily="66" charset="0"/>
            </a:endParaRPr>
          </a:p>
        </p:txBody>
      </p:sp>
      <p:sp>
        <p:nvSpPr>
          <p:cNvPr id="47" name="TextBox 46"/>
          <p:cNvSpPr txBox="1"/>
          <p:nvPr/>
        </p:nvSpPr>
        <p:spPr>
          <a:xfrm>
            <a:off x="5036289" y="2420680"/>
            <a:ext cx="681597" cy="246221"/>
          </a:xfrm>
          <a:prstGeom prst="rect">
            <a:avLst/>
          </a:prstGeom>
          <a:noFill/>
        </p:spPr>
        <p:txBody>
          <a:bodyPr wrap="none" rtlCol="0">
            <a:spAutoFit/>
          </a:bodyPr>
          <a:lstStyle/>
          <a:p>
            <a:r>
              <a:rPr lang="en-US" sz="1000" b="1" dirty="0" smtClean="0">
                <a:latin typeface="Comic Sans MS" panose="030F0702030302020204" pitchFamily="66" charset="0"/>
              </a:rPr>
              <a:t>T</a:t>
            </a:r>
            <a:r>
              <a:rPr lang="en-US" sz="1000" b="1" baseline="-25000" dirty="0" smtClean="0">
                <a:latin typeface="Comic Sans MS" panose="030F0702030302020204" pitchFamily="66" charset="0"/>
              </a:rPr>
              <a:t>B</a:t>
            </a:r>
            <a:r>
              <a:rPr lang="en-US" sz="1000" b="1" dirty="0" smtClean="0">
                <a:latin typeface="Comic Sans MS" panose="030F0702030302020204" pitchFamily="66" charset="0"/>
              </a:rPr>
              <a:t>cos60</a:t>
            </a:r>
            <a:endParaRPr lang="en-GB" sz="1000" b="1" baseline="-25000" dirty="0">
              <a:latin typeface="Comic Sans MS" panose="030F0702030302020204" pitchFamily="66" charset="0"/>
            </a:endParaRPr>
          </a:p>
        </p:txBody>
      </p:sp>
      <p:sp>
        <p:nvSpPr>
          <p:cNvPr id="48" name="TextBox 47"/>
          <p:cNvSpPr txBox="1"/>
          <p:nvPr/>
        </p:nvSpPr>
        <p:spPr>
          <a:xfrm>
            <a:off x="5709685" y="2137145"/>
            <a:ext cx="659155" cy="246221"/>
          </a:xfrm>
          <a:prstGeom prst="rect">
            <a:avLst/>
          </a:prstGeom>
          <a:noFill/>
        </p:spPr>
        <p:txBody>
          <a:bodyPr wrap="none" rtlCol="0">
            <a:spAutoFit/>
          </a:bodyPr>
          <a:lstStyle/>
          <a:p>
            <a:r>
              <a:rPr lang="en-US" sz="1000" b="1" dirty="0" smtClean="0">
                <a:latin typeface="Comic Sans MS" panose="030F0702030302020204" pitchFamily="66" charset="0"/>
              </a:rPr>
              <a:t>T</a:t>
            </a:r>
            <a:r>
              <a:rPr lang="en-US" sz="1000" b="1" baseline="-25000" dirty="0" smtClean="0">
                <a:latin typeface="Comic Sans MS" panose="030F0702030302020204" pitchFamily="66" charset="0"/>
              </a:rPr>
              <a:t>A</a:t>
            </a:r>
            <a:r>
              <a:rPr lang="en-US" sz="1000" b="1" dirty="0" smtClean="0">
                <a:latin typeface="Comic Sans MS" panose="030F0702030302020204" pitchFamily="66" charset="0"/>
              </a:rPr>
              <a:t>sin60</a:t>
            </a:r>
            <a:endParaRPr lang="en-GB" sz="1000" b="1" baseline="-25000" dirty="0">
              <a:latin typeface="Comic Sans MS" panose="030F0702030302020204" pitchFamily="66" charset="0"/>
            </a:endParaRPr>
          </a:p>
        </p:txBody>
      </p:sp>
      <p:sp>
        <p:nvSpPr>
          <p:cNvPr id="49" name="TextBox 48"/>
          <p:cNvSpPr txBox="1"/>
          <p:nvPr/>
        </p:nvSpPr>
        <p:spPr>
          <a:xfrm>
            <a:off x="5032745" y="2055629"/>
            <a:ext cx="689612" cy="246221"/>
          </a:xfrm>
          <a:prstGeom prst="rect">
            <a:avLst/>
          </a:prstGeom>
          <a:noFill/>
        </p:spPr>
        <p:txBody>
          <a:bodyPr wrap="none" rtlCol="0">
            <a:spAutoFit/>
          </a:bodyPr>
          <a:lstStyle/>
          <a:p>
            <a:r>
              <a:rPr lang="en-US" sz="1000" b="1" dirty="0" smtClean="0">
                <a:latin typeface="Comic Sans MS" panose="030F0702030302020204" pitchFamily="66" charset="0"/>
              </a:rPr>
              <a:t>T</a:t>
            </a:r>
            <a:r>
              <a:rPr lang="en-US" sz="1000" b="1" baseline="-25000" dirty="0" smtClean="0">
                <a:latin typeface="Comic Sans MS" panose="030F0702030302020204" pitchFamily="66" charset="0"/>
              </a:rPr>
              <a:t>A</a:t>
            </a:r>
            <a:r>
              <a:rPr lang="en-US" sz="1000" b="1" dirty="0" smtClean="0">
                <a:latin typeface="Comic Sans MS" panose="030F0702030302020204" pitchFamily="66" charset="0"/>
              </a:rPr>
              <a:t>cos60</a:t>
            </a:r>
            <a:endParaRPr lang="en-GB" sz="1000" b="1" baseline="-25000" dirty="0">
              <a:latin typeface="Comic Sans MS" panose="030F0702030302020204" pitchFamily="66" charset="0"/>
            </a:endParaRPr>
          </a:p>
        </p:txBody>
      </p:sp>
      <p:cxnSp>
        <p:nvCxnSpPr>
          <p:cNvPr id="51" name="Straight Connector 50"/>
          <p:cNvCxnSpPr/>
          <p:nvPr/>
        </p:nvCxnSpPr>
        <p:spPr>
          <a:xfrm>
            <a:off x="6535479" y="2397642"/>
            <a:ext cx="0" cy="457200"/>
          </a:xfrm>
          <a:prstGeom prst="line">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6322827" y="2824716"/>
            <a:ext cx="418704" cy="307777"/>
          </a:xfrm>
          <a:prstGeom prst="rect">
            <a:avLst/>
          </a:prstGeom>
          <a:noFill/>
        </p:spPr>
        <p:txBody>
          <a:bodyPr wrap="none" rtlCol="0">
            <a:spAutoFit/>
          </a:bodyPr>
          <a:lstStyle/>
          <a:p>
            <a:r>
              <a:rPr lang="en-US" sz="1400" dirty="0" smtClean="0">
                <a:latin typeface="Comic Sans MS" panose="030F0702030302020204" pitchFamily="66" charset="0"/>
              </a:rPr>
              <a:t>mg</a:t>
            </a:r>
            <a:endParaRPr lang="en-GB" sz="1400" dirty="0">
              <a:latin typeface="Comic Sans MS" panose="030F0702030302020204" pitchFamily="66" charset="0"/>
            </a:endParaRPr>
          </a:p>
        </p:txBody>
      </p:sp>
      <p:cxnSp>
        <p:nvCxnSpPr>
          <p:cNvPr id="39" name="Straight Arrow Connector 38"/>
          <p:cNvCxnSpPr/>
          <p:nvPr/>
        </p:nvCxnSpPr>
        <p:spPr>
          <a:xfrm>
            <a:off x="5092995" y="3413051"/>
            <a:ext cx="1509823" cy="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5039834" y="3455582"/>
            <a:ext cx="1635384" cy="307777"/>
          </a:xfrm>
          <a:prstGeom prst="rect">
            <a:avLst/>
          </a:prstGeom>
          <a:noFill/>
        </p:spPr>
        <p:txBody>
          <a:bodyPr wrap="none" rtlCol="0">
            <a:spAutoFit/>
          </a:bodyPr>
          <a:lstStyle/>
          <a:p>
            <a:r>
              <a:rPr lang="en-US" sz="1400" dirty="0" smtClean="0">
                <a:latin typeface="Comic Sans MS" panose="030F0702030302020204" pitchFamily="66" charset="0"/>
              </a:rPr>
              <a:t>Radius = 0.5sin60</a:t>
            </a:r>
            <a:endParaRPr lang="en-GB" sz="1400" dirty="0">
              <a:latin typeface="Comic Sans MS" panose="030F0702030302020204" pitchFamily="66" charset="0"/>
            </a:endParaRPr>
          </a:p>
        </p:txBody>
      </p:sp>
      <p:cxnSp>
        <p:nvCxnSpPr>
          <p:cNvPr id="56" name="Straight Connector 55"/>
          <p:cNvCxnSpPr/>
          <p:nvPr/>
        </p:nvCxnSpPr>
        <p:spPr>
          <a:xfrm flipH="1">
            <a:off x="6274979" y="1515139"/>
            <a:ext cx="533400" cy="0"/>
          </a:xfrm>
          <a:prstGeom prst="line">
            <a:avLst/>
          </a:prstGeom>
          <a:ln w="254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6360039" y="1515139"/>
            <a:ext cx="381000" cy="0"/>
          </a:xfrm>
          <a:prstGeom prst="line">
            <a:avLst/>
          </a:prstGeom>
          <a:ln w="254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6393710" y="1146543"/>
            <a:ext cx="276038" cy="307777"/>
          </a:xfrm>
          <a:prstGeom prst="rect">
            <a:avLst/>
          </a:prstGeom>
          <a:noFill/>
        </p:spPr>
        <p:txBody>
          <a:bodyPr wrap="none" rtlCol="0">
            <a:spAutoFit/>
          </a:bodyPr>
          <a:lstStyle/>
          <a:p>
            <a:r>
              <a:rPr lang="en-US" sz="1400" dirty="0" smtClean="0">
                <a:latin typeface="Comic Sans MS" panose="030F0702030302020204" pitchFamily="66" charset="0"/>
              </a:rPr>
              <a:t>a</a:t>
            </a:r>
            <a:endParaRPr lang="en-GB" sz="1400" dirty="0">
              <a:latin typeface="Comic Sans MS" panose="030F0702030302020204" pitchFamily="66" charset="0"/>
            </a:endParaRPr>
          </a:p>
        </p:txBody>
      </p:sp>
      <p:pic>
        <p:nvPicPr>
          <p:cNvPr id="59" name="Picture 2" descr="http://astarmathsandphysics.com/gcse-physics-notes/gcse-physics-notes-motion-in-a-circle-html-m3278a5aa.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4181" y="124029"/>
            <a:ext cx="1937270" cy="1039969"/>
          </a:xfrm>
          <a:prstGeom prst="rect">
            <a:avLst/>
          </a:prstGeom>
          <a:noFill/>
          <a:extLst>
            <a:ext uri="{909E8E84-426E-40DD-AFC4-6F175D3DCCD1}">
              <a14:hiddenFill xmlns:a14="http://schemas.microsoft.com/office/drawing/2010/main">
                <a:solidFill>
                  <a:srgbClr val="FFFFFF"/>
                </a:solidFill>
              </a14:hiddenFill>
            </a:ext>
          </a:extLst>
        </p:spPr>
      </p:pic>
      <p:sp>
        <p:nvSpPr>
          <p:cNvPr id="21" name="Oval 20"/>
          <p:cNvSpPr/>
          <p:nvPr/>
        </p:nvSpPr>
        <p:spPr>
          <a:xfrm>
            <a:off x="6477000" y="2286000"/>
            <a:ext cx="128650" cy="15437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7315200" y="1967023"/>
            <a:ext cx="1392866" cy="646331"/>
          </a:xfrm>
          <a:prstGeom prst="rect">
            <a:avLst/>
          </a:prstGeom>
          <a:noFill/>
          <a:ln>
            <a:noFill/>
          </a:ln>
        </p:spPr>
        <p:txBody>
          <a:bodyPr wrap="square" rtlCol="0">
            <a:spAutoFit/>
          </a:bodyPr>
          <a:lstStyle/>
          <a:p>
            <a:pPr algn="ctr"/>
            <a:r>
              <a:rPr lang="en-US" dirty="0" smtClean="0">
                <a:solidFill>
                  <a:srgbClr val="0000FF"/>
                </a:solidFill>
                <a:latin typeface="Comic Sans MS" panose="030F0702030302020204" pitchFamily="66" charset="0"/>
              </a:rPr>
              <a:t>Resolving vertically…</a:t>
            </a:r>
            <a:endParaRPr lang="en-GB" dirty="0">
              <a:solidFill>
                <a:srgbClr val="0000FF"/>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7" name="TextBox 6"/>
              <p:cNvSpPr txBox="1"/>
              <p:nvPr/>
            </p:nvSpPr>
            <p:spPr>
              <a:xfrm>
                <a:off x="6096000" y="3962400"/>
                <a:ext cx="9144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𝐹</m:t>
                      </m:r>
                      <m:r>
                        <a:rPr lang="en-US" sz="1400" b="0" i="1" smtClean="0">
                          <a:latin typeface="Cambria Math"/>
                        </a:rPr>
                        <m:t>=</m:t>
                      </m:r>
                      <m:r>
                        <a:rPr lang="en-US" sz="1400" b="0" i="1" smtClean="0">
                          <a:latin typeface="Cambria Math"/>
                        </a:rPr>
                        <m:t>𝑚𝑎</m:t>
                      </m:r>
                    </m:oMath>
                  </m:oMathPara>
                </a14:m>
                <a:endParaRPr lang="en-GB" sz="1400" dirty="0"/>
              </a:p>
            </p:txBody>
          </p:sp>
        </mc:Choice>
        <mc:Fallback xmlns="">
          <p:sp>
            <p:nvSpPr>
              <p:cNvPr id="7" name="TextBox 6"/>
              <p:cNvSpPr txBox="1">
                <a:spLocks noRot="1" noChangeAspect="1" noMove="1" noResize="1" noEditPoints="1" noAdjustHandles="1" noChangeArrowheads="1" noChangeShapeType="1" noTextEdit="1"/>
              </p:cNvSpPr>
              <p:nvPr/>
            </p:nvSpPr>
            <p:spPr>
              <a:xfrm>
                <a:off x="6096000" y="3962400"/>
                <a:ext cx="914400" cy="307777"/>
              </a:xfrm>
              <a:prstGeom prst="rect">
                <a:avLst/>
              </a:prstGeom>
              <a:blipFill rotWithShape="1">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4267200" y="4495800"/>
                <a:ext cx="2536785"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a:rPr>
                            <m:t>𝑇</m:t>
                          </m:r>
                        </m:e>
                        <m:sub>
                          <m:r>
                            <a:rPr lang="en-US" sz="1400" b="0" i="1" smtClean="0">
                              <a:latin typeface="Cambria Math"/>
                            </a:rPr>
                            <m:t>𝐴</m:t>
                          </m:r>
                        </m:sub>
                      </m:sSub>
                      <m:r>
                        <a:rPr lang="en-US" sz="1400" b="0" i="1" smtClean="0">
                          <a:latin typeface="Cambria Math"/>
                        </a:rPr>
                        <m:t>𝑐𝑜𝑠</m:t>
                      </m:r>
                      <m:r>
                        <a:rPr lang="en-US" sz="1400" b="0" i="1" smtClean="0">
                          <a:latin typeface="Cambria Math"/>
                        </a:rPr>
                        <m:t>60−</m:t>
                      </m:r>
                      <m:sSub>
                        <m:sSubPr>
                          <m:ctrlPr>
                            <a:rPr lang="en-US" sz="1400" b="0" i="1" smtClean="0">
                              <a:latin typeface="Cambria Math" panose="02040503050406030204" pitchFamily="18" charset="0"/>
                            </a:rPr>
                          </m:ctrlPr>
                        </m:sSubPr>
                        <m:e>
                          <m:r>
                            <a:rPr lang="en-US" sz="1400" b="0" i="1" smtClean="0">
                              <a:latin typeface="Cambria Math"/>
                            </a:rPr>
                            <m:t>𝑇</m:t>
                          </m:r>
                        </m:e>
                        <m:sub>
                          <m:r>
                            <a:rPr lang="en-US" sz="1400" b="0" i="1" smtClean="0">
                              <a:latin typeface="Cambria Math"/>
                            </a:rPr>
                            <m:t>𝐵</m:t>
                          </m:r>
                        </m:sub>
                      </m:sSub>
                      <m:r>
                        <a:rPr lang="en-US" sz="1400" b="0" i="1" smtClean="0">
                          <a:latin typeface="Cambria Math"/>
                        </a:rPr>
                        <m:t>𝑐𝑜𝑠</m:t>
                      </m:r>
                      <m:r>
                        <a:rPr lang="en-US" sz="1400" b="0" i="1" smtClean="0">
                          <a:latin typeface="Cambria Math"/>
                        </a:rPr>
                        <m:t>60−</m:t>
                      </m:r>
                      <m:r>
                        <a:rPr lang="en-US" sz="1400" b="0" i="1" smtClean="0">
                          <a:latin typeface="Cambria Math"/>
                        </a:rPr>
                        <m:t>𝑚𝑔</m:t>
                      </m:r>
                      <m:r>
                        <a:rPr lang="en-US" sz="1400" b="0" i="1" smtClean="0">
                          <a:latin typeface="Cambria Math"/>
                        </a:rPr>
                        <m:t>=0</m:t>
                      </m:r>
                    </m:oMath>
                  </m:oMathPara>
                </a14:m>
                <a:endParaRPr lang="en-GB" sz="1400" dirty="0"/>
              </a:p>
            </p:txBody>
          </p:sp>
        </mc:Choice>
        <mc:Fallback xmlns="">
          <p:sp>
            <p:nvSpPr>
              <p:cNvPr id="50" name="TextBox 49"/>
              <p:cNvSpPr txBox="1">
                <a:spLocks noRot="1" noChangeAspect="1" noMove="1" noResize="1" noEditPoints="1" noAdjustHandles="1" noChangeArrowheads="1" noChangeShapeType="1" noTextEdit="1"/>
              </p:cNvSpPr>
              <p:nvPr/>
            </p:nvSpPr>
            <p:spPr>
              <a:xfrm>
                <a:off x="4267200" y="4495800"/>
                <a:ext cx="2536785" cy="307777"/>
              </a:xfrm>
              <a:prstGeom prst="rect">
                <a:avLst/>
              </a:prstGeom>
              <a:blipFill rotWithShape="1">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5181600" y="4953000"/>
                <a:ext cx="1600695" cy="49423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rPr>
                          </m:ctrlPr>
                        </m:fPr>
                        <m:num>
                          <m:sSub>
                            <m:sSubPr>
                              <m:ctrlPr>
                                <a:rPr lang="en-US" sz="1400" b="0" i="1" smtClean="0">
                                  <a:latin typeface="Cambria Math" panose="02040503050406030204" pitchFamily="18" charset="0"/>
                                </a:rPr>
                              </m:ctrlPr>
                            </m:sSubPr>
                            <m:e>
                              <m:r>
                                <a:rPr lang="en-US" sz="1400" b="0" i="1" smtClean="0">
                                  <a:latin typeface="Cambria Math"/>
                                </a:rPr>
                                <m:t>𝑇</m:t>
                              </m:r>
                            </m:e>
                            <m:sub>
                              <m:r>
                                <a:rPr lang="en-US" sz="1400" b="0" i="1" smtClean="0">
                                  <a:latin typeface="Cambria Math"/>
                                </a:rPr>
                                <m:t>𝐴</m:t>
                              </m:r>
                            </m:sub>
                          </m:sSub>
                        </m:num>
                        <m:den>
                          <m:r>
                            <a:rPr lang="en-US" sz="1400" b="0" i="1" smtClean="0">
                              <a:latin typeface="Cambria Math"/>
                            </a:rPr>
                            <m:t>2</m:t>
                          </m:r>
                        </m:den>
                      </m:f>
                      <m:r>
                        <a:rPr lang="en-US" sz="1400" b="0" i="1" smtClean="0">
                          <a:latin typeface="Cambria Math"/>
                        </a:rPr>
                        <m:t>−</m:t>
                      </m:r>
                      <m:f>
                        <m:fPr>
                          <m:ctrlPr>
                            <a:rPr lang="en-US" sz="1400" i="1">
                              <a:latin typeface="Cambria Math" panose="02040503050406030204" pitchFamily="18" charset="0"/>
                            </a:rPr>
                          </m:ctrlPr>
                        </m:fPr>
                        <m:num>
                          <m:sSub>
                            <m:sSubPr>
                              <m:ctrlPr>
                                <a:rPr lang="en-US" sz="1400" i="1">
                                  <a:latin typeface="Cambria Math" panose="02040503050406030204" pitchFamily="18" charset="0"/>
                                </a:rPr>
                              </m:ctrlPr>
                            </m:sSubPr>
                            <m:e>
                              <m:r>
                                <a:rPr lang="en-US" sz="1400" i="1">
                                  <a:latin typeface="Cambria Math"/>
                                </a:rPr>
                                <m:t>𝑇</m:t>
                              </m:r>
                            </m:e>
                            <m:sub>
                              <m:r>
                                <a:rPr lang="en-US" sz="1400" b="0" i="1" smtClean="0">
                                  <a:latin typeface="Cambria Math"/>
                                </a:rPr>
                                <m:t>𝐵</m:t>
                              </m:r>
                            </m:sub>
                          </m:sSub>
                        </m:num>
                        <m:den>
                          <m:r>
                            <a:rPr lang="en-US" sz="1400" i="1">
                              <a:latin typeface="Cambria Math"/>
                            </a:rPr>
                            <m:t>2</m:t>
                          </m:r>
                        </m:den>
                      </m:f>
                      <m:r>
                        <a:rPr lang="en-US" sz="1400" b="0" i="1" smtClean="0">
                          <a:latin typeface="Cambria Math"/>
                        </a:rPr>
                        <m:t>−</m:t>
                      </m:r>
                      <m:r>
                        <a:rPr lang="en-US" sz="1400" b="0" i="1" smtClean="0">
                          <a:latin typeface="Cambria Math"/>
                        </a:rPr>
                        <m:t>𝑚𝑔</m:t>
                      </m:r>
                      <m:r>
                        <a:rPr lang="en-US" sz="1400" b="0" i="1" smtClean="0">
                          <a:latin typeface="Cambria Math"/>
                        </a:rPr>
                        <m:t>=0</m:t>
                      </m:r>
                    </m:oMath>
                  </m:oMathPara>
                </a14:m>
                <a:endParaRPr lang="en-GB" sz="1400" dirty="0"/>
              </a:p>
            </p:txBody>
          </p:sp>
        </mc:Choice>
        <mc:Fallback xmlns="">
          <p:sp>
            <p:nvSpPr>
              <p:cNvPr id="53" name="TextBox 52"/>
              <p:cNvSpPr txBox="1">
                <a:spLocks noRot="1" noChangeAspect="1" noMove="1" noResize="1" noEditPoints="1" noAdjustHandles="1" noChangeArrowheads="1" noChangeShapeType="1" noTextEdit="1"/>
              </p:cNvSpPr>
              <p:nvPr/>
            </p:nvSpPr>
            <p:spPr>
              <a:xfrm>
                <a:off x="5181600" y="4953000"/>
                <a:ext cx="1600695" cy="494238"/>
              </a:xfrm>
              <a:prstGeom prst="rect">
                <a:avLst/>
              </a:prstGeom>
              <a:blipFill rotWithShape="1">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5029200" y="5562600"/>
                <a:ext cx="1789041"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a:rPr>
                            <m:t>𝑇</m:t>
                          </m:r>
                        </m:e>
                        <m:sub>
                          <m:r>
                            <a:rPr lang="en-US" sz="1400" b="0" i="1" smtClean="0">
                              <a:latin typeface="Cambria Math"/>
                            </a:rPr>
                            <m:t>𝐴</m:t>
                          </m:r>
                        </m:sub>
                      </m:sSub>
                      <m:r>
                        <a:rPr lang="en-US" sz="1400" b="0" i="1" smtClean="0">
                          <a:latin typeface="Cambria Math"/>
                        </a:rPr>
                        <m:t>−</m:t>
                      </m:r>
                      <m:sSub>
                        <m:sSubPr>
                          <m:ctrlPr>
                            <a:rPr lang="en-US" sz="1400" b="0" i="1" smtClean="0">
                              <a:latin typeface="Cambria Math" panose="02040503050406030204" pitchFamily="18" charset="0"/>
                            </a:rPr>
                          </m:ctrlPr>
                        </m:sSubPr>
                        <m:e>
                          <m:r>
                            <a:rPr lang="en-US" sz="1400" b="0" i="1" smtClean="0">
                              <a:latin typeface="Cambria Math"/>
                            </a:rPr>
                            <m:t>𝑇</m:t>
                          </m:r>
                        </m:e>
                        <m:sub>
                          <m:r>
                            <a:rPr lang="en-US" sz="1400" b="0" i="1" smtClean="0">
                              <a:latin typeface="Cambria Math"/>
                            </a:rPr>
                            <m:t>𝐵</m:t>
                          </m:r>
                        </m:sub>
                      </m:sSub>
                      <m:r>
                        <a:rPr lang="en-US" sz="1400" b="0" i="1" smtClean="0">
                          <a:latin typeface="Cambria Math"/>
                        </a:rPr>
                        <m:t>−2</m:t>
                      </m:r>
                      <m:r>
                        <a:rPr lang="en-US" sz="1400" b="0" i="1" smtClean="0">
                          <a:latin typeface="Cambria Math"/>
                        </a:rPr>
                        <m:t>𝑚𝑔</m:t>
                      </m:r>
                      <m:r>
                        <a:rPr lang="en-US" sz="1400" b="0" i="1" smtClean="0">
                          <a:latin typeface="Cambria Math"/>
                        </a:rPr>
                        <m:t>=0</m:t>
                      </m:r>
                    </m:oMath>
                  </m:oMathPara>
                </a14:m>
                <a:endParaRPr lang="en-GB" sz="1400" dirty="0"/>
              </a:p>
            </p:txBody>
          </p:sp>
        </mc:Choice>
        <mc:Fallback xmlns="">
          <p:sp>
            <p:nvSpPr>
              <p:cNvPr id="54" name="TextBox 53"/>
              <p:cNvSpPr txBox="1">
                <a:spLocks noRot="1" noChangeAspect="1" noMove="1" noResize="1" noEditPoints="1" noAdjustHandles="1" noChangeArrowheads="1" noChangeShapeType="1" noTextEdit="1"/>
              </p:cNvSpPr>
              <p:nvPr/>
            </p:nvSpPr>
            <p:spPr>
              <a:xfrm>
                <a:off x="5029200" y="5562600"/>
                <a:ext cx="1789041" cy="307777"/>
              </a:xfrm>
              <a:prstGeom prst="rect">
                <a:avLst/>
              </a:prstGeom>
              <a:blipFill rotWithShape="1">
                <a:blip r:embed="rId13"/>
                <a:stretch>
                  <a:fillRect b="-4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5410200" y="6019800"/>
                <a:ext cx="1865241"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a:rPr>
                            <m:t>𝑇</m:t>
                          </m:r>
                        </m:e>
                        <m:sub>
                          <m:r>
                            <a:rPr lang="en-US" sz="1400" b="0" i="1" smtClean="0">
                              <a:latin typeface="Cambria Math"/>
                            </a:rPr>
                            <m:t>𝐴</m:t>
                          </m:r>
                        </m:sub>
                      </m:sSub>
                      <m:r>
                        <a:rPr lang="en-US" sz="1400" b="0" i="1" smtClean="0">
                          <a:latin typeface="Cambria Math"/>
                        </a:rPr>
                        <m:t>−</m:t>
                      </m:r>
                      <m:sSub>
                        <m:sSubPr>
                          <m:ctrlPr>
                            <a:rPr lang="en-US" sz="1400" b="0" i="1" smtClean="0">
                              <a:latin typeface="Cambria Math" panose="02040503050406030204" pitchFamily="18" charset="0"/>
                            </a:rPr>
                          </m:ctrlPr>
                        </m:sSubPr>
                        <m:e>
                          <m:r>
                            <a:rPr lang="en-US" sz="1400" b="0" i="1" smtClean="0">
                              <a:latin typeface="Cambria Math"/>
                            </a:rPr>
                            <m:t>𝑇</m:t>
                          </m:r>
                        </m:e>
                        <m:sub>
                          <m:r>
                            <a:rPr lang="en-US" sz="1400" b="0" i="1" smtClean="0">
                              <a:latin typeface="Cambria Math"/>
                            </a:rPr>
                            <m:t>𝐵</m:t>
                          </m:r>
                        </m:sub>
                      </m:sSub>
                      <m:r>
                        <a:rPr lang="en-US" sz="1400" b="0" i="1" smtClean="0">
                          <a:latin typeface="Cambria Math"/>
                        </a:rPr>
                        <m:t>=2</m:t>
                      </m:r>
                      <m:r>
                        <a:rPr lang="en-US" sz="1400" b="0" i="1" smtClean="0">
                          <a:latin typeface="Cambria Math"/>
                        </a:rPr>
                        <m:t>𝑚𝑔</m:t>
                      </m:r>
                    </m:oMath>
                  </m:oMathPara>
                </a14:m>
                <a:endParaRPr lang="en-GB" sz="1400" dirty="0"/>
              </a:p>
            </p:txBody>
          </p:sp>
        </mc:Choice>
        <mc:Fallback xmlns="">
          <p:sp>
            <p:nvSpPr>
              <p:cNvPr id="55" name="TextBox 54"/>
              <p:cNvSpPr txBox="1">
                <a:spLocks noRot="1" noChangeAspect="1" noMove="1" noResize="1" noEditPoints="1" noAdjustHandles="1" noChangeArrowheads="1" noChangeShapeType="1" noTextEdit="1"/>
              </p:cNvSpPr>
              <p:nvPr/>
            </p:nvSpPr>
            <p:spPr>
              <a:xfrm>
                <a:off x="5410200" y="6019800"/>
                <a:ext cx="1865241" cy="307777"/>
              </a:xfrm>
              <a:prstGeom prst="rect">
                <a:avLst/>
              </a:prstGeom>
              <a:blipFill rotWithShape="1">
                <a:blip r:embed="rId14"/>
                <a:stretch>
                  <a:fillRect b="-4000"/>
                </a:stretch>
              </a:blipFill>
            </p:spPr>
            <p:txBody>
              <a:bodyPr/>
              <a:lstStyle/>
              <a:p>
                <a:r>
                  <a:rPr lang="en-GB">
                    <a:noFill/>
                  </a:rPr>
                  <a:t> </a:t>
                </a:r>
              </a:p>
            </p:txBody>
          </p:sp>
        </mc:Fallback>
      </mc:AlternateContent>
      <p:sp>
        <p:nvSpPr>
          <p:cNvPr id="66" name="Arc 65"/>
          <p:cNvSpPr/>
          <p:nvPr/>
        </p:nvSpPr>
        <p:spPr>
          <a:xfrm>
            <a:off x="6781800" y="4114800"/>
            <a:ext cx="457200" cy="533400"/>
          </a:xfrm>
          <a:prstGeom prst="arc">
            <a:avLst>
              <a:gd name="adj1" fmla="val 16200000"/>
              <a:gd name="adj2" fmla="val 5501081"/>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7" name="TextBox 66"/>
          <p:cNvSpPr txBox="1"/>
          <p:nvPr/>
        </p:nvSpPr>
        <p:spPr>
          <a:xfrm>
            <a:off x="7239000" y="4191000"/>
            <a:ext cx="1143000" cy="276999"/>
          </a:xfrm>
          <a:prstGeom prst="rect">
            <a:avLst/>
          </a:prstGeom>
          <a:noFill/>
        </p:spPr>
        <p:txBody>
          <a:bodyPr wrap="square" rtlCol="0">
            <a:spAutoFit/>
          </a:bodyPr>
          <a:lstStyle/>
          <a:p>
            <a:pPr algn="ctr"/>
            <a:r>
              <a:rPr lang="en-US" sz="1200" dirty="0" smtClean="0">
                <a:solidFill>
                  <a:srgbClr val="0000FF"/>
                </a:solidFill>
                <a:latin typeface="Comic Sans MS" panose="030F0702030302020204" pitchFamily="66" charset="0"/>
              </a:rPr>
              <a:t>Sub in values</a:t>
            </a:r>
            <a:endParaRPr lang="en-GB" sz="1200" baseline="30000" dirty="0">
              <a:solidFill>
                <a:srgbClr val="0000FF"/>
              </a:solidFill>
              <a:latin typeface="Comic Sans MS" panose="030F0702030302020204" pitchFamily="66" charset="0"/>
            </a:endParaRPr>
          </a:p>
        </p:txBody>
      </p:sp>
      <p:sp>
        <p:nvSpPr>
          <p:cNvPr id="68" name="Arc 67"/>
          <p:cNvSpPr/>
          <p:nvPr/>
        </p:nvSpPr>
        <p:spPr>
          <a:xfrm>
            <a:off x="6629400" y="4648200"/>
            <a:ext cx="457200" cy="533400"/>
          </a:xfrm>
          <a:prstGeom prst="arc">
            <a:avLst>
              <a:gd name="adj1" fmla="val 16200000"/>
              <a:gd name="adj2" fmla="val 5501081"/>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9" name="Arc 68"/>
          <p:cNvSpPr/>
          <p:nvPr/>
        </p:nvSpPr>
        <p:spPr>
          <a:xfrm>
            <a:off x="6629400" y="5181600"/>
            <a:ext cx="457200" cy="533400"/>
          </a:xfrm>
          <a:prstGeom prst="arc">
            <a:avLst>
              <a:gd name="adj1" fmla="val 16200000"/>
              <a:gd name="adj2" fmla="val 5501081"/>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0" name="Arc 69"/>
          <p:cNvSpPr/>
          <p:nvPr/>
        </p:nvSpPr>
        <p:spPr>
          <a:xfrm>
            <a:off x="6858000" y="5715000"/>
            <a:ext cx="457200" cy="457200"/>
          </a:xfrm>
          <a:prstGeom prst="arc">
            <a:avLst>
              <a:gd name="adj1" fmla="val 16200000"/>
              <a:gd name="adj2" fmla="val 5501081"/>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1" name="TextBox 70"/>
          <p:cNvSpPr txBox="1"/>
          <p:nvPr/>
        </p:nvSpPr>
        <p:spPr>
          <a:xfrm>
            <a:off x="7010400" y="4800600"/>
            <a:ext cx="1143000" cy="276999"/>
          </a:xfrm>
          <a:prstGeom prst="rect">
            <a:avLst/>
          </a:prstGeom>
          <a:noFill/>
        </p:spPr>
        <p:txBody>
          <a:bodyPr wrap="square" rtlCol="0">
            <a:spAutoFit/>
          </a:bodyPr>
          <a:lstStyle/>
          <a:p>
            <a:pPr algn="ctr"/>
            <a:r>
              <a:rPr lang="en-US" sz="1200" dirty="0" smtClean="0">
                <a:solidFill>
                  <a:srgbClr val="0000FF"/>
                </a:solidFill>
                <a:latin typeface="Comic Sans MS" panose="030F0702030302020204" pitchFamily="66" charset="0"/>
              </a:rPr>
              <a:t>Cos60 = </a:t>
            </a:r>
            <a:r>
              <a:rPr lang="en-US" sz="1200" baseline="30000" dirty="0" smtClean="0">
                <a:solidFill>
                  <a:srgbClr val="0000FF"/>
                </a:solidFill>
                <a:latin typeface="Comic Sans MS" panose="030F0702030302020204" pitchFamily="66" charset="0"/>
              </a:rPr>
              <a:t>1</a:t>
            </a:r>
            <a:r>
              <a:rPr lang="en-US" sz="1200" dirty="0" smtClean="0">
                <a:solidFill>
                  <a:srgbClr val="0000FF"/>
                </a:solidFill>
                <a:latin typeface="Comic Sans MS" panose="030F0702030302020204" pitchFamily="66" charset="0"/>
              </a:rPr>
              <a:t>/</a:t>
            </a:r>
            <a:r>
              <a:rPr lang="en-US" sz="1200" baseline="-25000" dirty="0" smtClean="0">
                <a:solidFill>
                  <a:srgbClr val="0000FF"/>
                </a:solidFill>
                <a:latin typeface="Comic Sans MS" panose="030F0702030302020204" pitchFamily="66" charset="0"/>
              </a:rPr>
              <a:t>2</a:t>
            </a:r>
            <a:endParaRPr lang="en-GB" sz="1200" baseline="-25000" dirty="0">
              <a:solidFill>
                <a:srgbClr val="0000FF"/>
              </a:solidFill>
              <a:latin typeface="Comic Sans MS" panose="030F0702030302020204" pitchFamily="66" charset="0"/>
            </a:endParaRPr>
          </a:p>
        </p:txBody>
      </p:sp>
      <p:sp>
        <p:nvSpPr>
          <p:cNvPr id="72" name="TextBox 71"/>
          <p:cNvSpPr txBox="1"/>
          <p:nvPr/>
        </p:nvSpPr>
        <p:spPr>
          <a:xfrm>
            <a:off x="7086600" y="5257800"/>
            <a:ext cx="1143000" cy="276999"/>
          </a:xfrm>
          <a:prstGeom prst="rect">
            <a:avLst/>
          </a:prstGeom>
          <a:noFill/>
        </p:spPr>
        <p:txBody>
          <a:bodyPr wrap="square" rtlCol="0">
            <a:spAutoFit/>
          </a:bodyPr>
          <a:lstStyle/>
          <a:p>
            <a:pPr algn="ctr"/>
            <a:r>
              <a:rPr lang="en-US" sz="1200" dirty="0" smtClean="0">
                <a:solidFill>
                  <a:srgbClr val="0000FF"/>
                </a:solidFill>
                <a:latin typeface="Comic Sans MS" panose="030F0702030302020204" pitchFamily="66" charset="0"/>
              </a:rPr>
              <a:t>Multiply by 2</a:t>
            </a:r>
            <a:endParaRPr lang="en-GB" sz="1200" baseline="-25000" dirty="0">
              <a:solidFill>
                <a:srgbClr val="0000FF"/>
              </a:solidFill>
              <a:latin typeface="Comic Sans MS" panose="030F0702030302020204" pitchFamily="66" charset="0"/>
            </a:endParaRPr>
          </a:p>
        </p:txBody>
      </p:sp>
      <p:sp>
        <p:nvSpPr>
          <p:cNvPr id="73" name="TextBox 72"/>
          <p:cNvSpPr txBox="1"/>
          <p:nvPr/>
        </p:nvSpPr>
        <p:spPr>
          <a:xfrm>
            <a:off x="7239000" y="5791200"/>
            <a:ext cx="914400" cy="276999"/>
          </a:xfrm>
          <a:prstGeom prst="rect">
            <a:avLst/>
          </a:prstGeom>
          <a:noFill/>
        </p:spPr>
        <p:txBody>
          <a:bodyPr wrap="square" rtlCol="0">
            <a:spAutoFit/>
          </a:bodyPr>
          <a:lstStyle/>
          <a:p>
            <a:pPr algn="ctr"/>
            <a:r>
              <a:rPr lang="en-US" sz="1200" dirty="0" smtClean="0">
                <a:solidFill>
                  <a:srgbClr val="0000FF"/>
                </a:solidFill>
                <a:latin typeface="Comic Sans MS" panose="030F0702030302020204" pitchFamily="66" charset="0"/>
              </a:rPr>
              <a:t>Add 2mg</a:t>
            </a:r>
            <a:endParaRPr lang="en-GB" sz="1200" baseline="-25000" dirty="0">
              <a:solidFill>
                <a:srgbClr val="0000FF"/>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74" name="TextBox 73"/>
              <p:cNvSpPr txBox="1"/>
              <p:nvPr/>
            </p:nvSpPr>
            <p:spPr>
              <a:xfrm>
                <a:off x="3352800" y="1752600"/>
                <a:ext cx="1865241"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solidFill>
                                <a:srgbClr val="FF0000"/>
                              </a:solidFill>
                              <a:latin typeface="Cambria Math" panose="02040503050406030204" pitchFamily="18" charset="0"/>
                            </a:rPr>
                          </m:ctrlPr>
                        </m:sSubPr>
                        <m:e>
                          <m:r>
                            <a:rPr lang="en-US" sz="1400" b="0" i="1" smtClean="0">
                              <a:solidFill>
                                <a:srgbClr val="FF0000"/>
                              </a:solidFill>
                              <a:latin typeface="Cambria Math"/>
                            </a:rPr>
                            <m:t>𝑇</m:t>
                          </m:r>
                        </m:e>
                        <m:sub>
                          <m:r>
                            <a:rPr lang="en-US" sz="1400" b="0" i="1" smtClean="0">
                              <a:solidFill>
                                <a:srgbClr val="FF0000"/>
                              </a:solidFill>
                              <a:latin typeface="Cambria Math"/>
                            </a:rPr>
                            <m:t>𝐴</m:t>
                          </m:r>
                        </m:sub>
                      </m:sSub>
                      <m:r>
                        <a:rPr lang="en-US" sz="1400" b="0" i="1" smtClean="0">
                          <a:solidFill>
                            <a:srgbClr val="FF0000"/>
                          </a:solidFill>
                          <a:latin typeface="Cambria Math"/>
                        </a:rPr>
                        <m:t>−</m:t>
                      </m:r>
                      <m:sSub>
                        <m:sSubPr>
                          <m:ctrlPr>
                            <a:rPr lang="en-US" sz="1400" b="0" i="1" smtClean="0">
                              <a:solidFill>
                                <a:srgbClr val="FF0000"/>
                              </a:solidFill>
                              <a:latin typeface="Cambria Math" panose="02040503050406030204" pitchFamily="18" charset="0"/>
                            </a:rPr>
                          </m:ctrlPr>
                        </m:sSubPr>
                        <m:e>
                          <m:r>
                            <a:rPr lang="en-US" sz="1400" b="0" i="1" smtClean="0">
                              <a:solidFill>
                                <a:srgbClr val="FF0000"/>
                              </a:solidFill>
                              <a:latin typeface="Cambria Math"/>
                            </a:rPr>
                            <m:t>𝑇</m:t>
                          </m:r>
                        </m:e>
                        <m:sub>
                          <m:r>
                            <a:rPr lang="en-US" sz="1400" b="0" i="1" smtClean="0">
                              <a:solidFill>
                                <a:srgbClr val="FF0000"/>
                              </a:solidFill>
                              <a:latin typeface="Cambria Math"/>
                            </a:rPr>
                            <m:t>𝐵</m:t>
                          </m:r>
                        </m:sub>
                      </m:sSub>
                      <m:r>
                        <a:rPr lang="en-US" sz="1400" b="0" i="1" smtClean="0">
                          <a:solidFill>
                            <a:srgbClr val="FF0000"/>
                          </a:solidFill>
                          <a:latin typeface="Cambria Math"/>
                        </a:rPr>
                        <m:t>=2</m:t>
                      </m:r>
                      <m:r>
                        <a:rPr lang="en-US" sz="1400" b="0" i="1" smtClean="0">
                          <a:solidFill>
                            <a:srgbClr val="FF0000"/>
                          </a:solidFill>
                          <a:latin typeface="Cambria Math"/>
                        </a:rPr>
                        <m:t>𝑚𝑔</m:t>
                      </m:r>
                    </m:oMath>
                  </m:oMathPara>
                </a14:m>
                <a:endParaRPr lang="en-GB" sz="1400" dirty="0">
                  <a:solidFill>
                    <a:srgbClr val="FF0000"/>
                  </a:solidFill>
                </a:endParaRPr>
              </a:p>
            </p:txBody>
          </p:sp>
        </mc:Choice>
        <mc:Fallback xmlns="">
          <p:sp>
            <p:nvSpPr>
              <p:cNvPr id="74" name="TextBox 73"/>
              <p:cNvSpPr txBox="1">
                <a:spLocks noRot="1" noChangeAspect="1" noMove="1" noResize="1" noEditPoints="1" noAdjustHandles="1" noChangeArrowheads="1" noChangeShapeType="1" noTextEdit="1"/>
              </p:cNvSpPr>
              <p:nvPr/>
            </p:nvSpPr>
            <p:spPr>
              <a:xfrm>
                <a:off x="3352800" y="1752600"/>
                <a:ext cx="1865241" cy="307777"/>
              </a:xfrm>
              <a:prstGeom prst="rect">
                <a:avLst/>
              </a:prstGeom>
              <a:blipFill rotWithShape="1">
                <a:blip r:embed="rId15"/>
                <a:stretch>
                  <a:fillRect b="-4000"/>
                </a:stretch>
              </a:blipFill>
            </p:spPr>
            <p:txBody>
              <a:bodyPr/>
              <a:lstStyle/>
              <a:p>
                <a:r>
                  <a:rPr lang="en-GB">
                    <a:noFill/>
                  </a:rPr>
                  <a:t> </a:t>
                </a:r>
              </a:p>
            </p:txBody>
          </p:sp>
        </mc:Fallback>
      </mc:AlternateContent>
    </p:spTree>
    <p:extLst>
      <p:ext uri="{BB962C8B-B14F-4D97-AF65-F5344CB8AC3E}">
        <p14:creationId xmlns:p14="http://schemas.microsoft.com/office/powerpoint/2010/main" val="367632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blinds(horizontal)">
                                      <p:cBhvr>
                                        <p:cTn id="7" dur="500"/>
                                        <p:tgtEl>
                                          <p:spTgt spid="6">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mph" presetSubtype="2" fill="hold" grpId="0" nodeType="clickEffect">
                                  <p:stCondLst>
                                    <p:cond delay="0"/>
                                  </p:stCondLst>
                                  <p:childTnLst>
                                    <p:animClr clrSpc="rgb" dir="cw">
                                      <p:cBhvr override="childStyle">
                                        <p:cTn id="21" dur="500" fill="hold"/>
                                        <p:tgtEl>
                                          <p:spTgt spid="49"/>
                                        </p:tgtEl>
                                        <p:attrNameLst>
                                          <p:attrName>style.color</p:attrName>
                                        </p:attrNameLst>
                                      </p:cBhvr>
                                      <p:to>
                                        <a:schemeClr val="hlink"/>
                                      </p:to>
                                    </p:animClr>
                                  </p:childTnLst>
                                </p:cTn>
                              </p:par>
                              <p:par>
                                <p:cTn id="22" presetID="3" presetClass="emph" presetSubtype="2" fill="hold" grpId="0" nodeType="withEffect">
                                  <p:stCondLst>
                                    <p:cond delay="0"/>
                                  </p:stCondLst>
                                  <p:childTnLst>
                                    <p:animClr clrSpc="rgb" dir="cw">
                                      <p:cBhvr override="childStyle">
                                        <p:cTn id="23" dur="500" fill="hold"/>
                                        <p:tgtEl>
                                          <p:spTgt spid="47"/>
                                        </p:tgtEl>
                                        <p:attrNameLst>
                                          <p:attrName>style.color</p:attrName>
                                        </p:attrNameLst>
                                      </p:cBhvr>
                                      <p:to>
                                        <a:schemeClr val="hlink"/>
                                      </p:to>
                                    </p:animClr>
                                  </p:childTnLst>
                                </p:cTn>
                              </p:par>
                              <p:par>
                                <p:cTn id="24" presetID="3" presetClass="emph" presetSubtype="2" fill="hold" grpId="0" nodeType="withEffect">
                                  <p:stCondLst>
                                    <p:cond delay="0"/>
                                  </p:stCondLst>
                                  <p:childTnLst>
                                    <p:animClr clrSpc="rgb" dir="cw">
                                      <p:cBhvr override="childStyle">
                                        <p:cTn id="25" dur="500" fill="hold"/>
                                        <p:tgtEl>
                                          <p:spTgt spid="52"/>
                                        </p:tgtEl>
                                        <p:attrNameLst>
                                          <p:attrName>style.color</p:attrName>
                                        </p:attrNameLst>
                                      </p:cBhvr>
                                      <p:to>
                                        <a:schemeClr val="hlink"/>
                                      </p:to>
                                    </p:animClr>
                                  </p:childTnLst>
                                </p:cTn>
                              </p:par>
                              <p:par>
                                <p:cTn id="26" presetID="7" presetClass="emph" presetSubtype="2" fill="hold" nodeType="withEffect">
                                  <p:stCondLst>
                                    <p:cond delay="0"/>
                                  </p:stCondLst>
                                  <p:childTnLst>
                                    <p:animClr clrSpc="rgb" dir="cw">
                                      <p:cBhvr>
                                        <p:cTn id="27" dur="500" fill="hold"/>
                                        <p:tgtEl>
                                          <p:spTgt spid="32"/>
                                        </p:tgtEl>
                                        <p:attrNameLst>
                                          <p:attrName>stroke.color</p:attrName>
                                        </p:attrNameLst>
                                      </p:cBhvr>
                                      <p:to>
                                        <a:schemeClr val="hlink"/>
                                      </p:to>
                                    </p:animClr>
                                    <p:set>
                                      <p:cBhvr>
                                        <p:cTn id="28" dur="500" fill="hold"/>
                                        <p:tgtEl>
                                          <p:spTgt spid="32"/>
                                        </p:tgtEl>
                                        <p:attrNameLst>
                                          <p:attrName>stroke.on</p:attrName>
                                        </p:attrNameLst>
                                      </p:cBhvr>
                                      <p:to>
                                        <p:strVal val="true"/>
                                      </p:to>
                                    </p:set>
                                  </p:childTnLst>
                                </p:cTn>
                              </p:par>
                              <p:par>
                                <p:cTn id="29" presetID="7" presetClass="emph" presetSubtype="2" fill="hold" nodeType="withEffect">
                                  <p:stCondLst>
                                    <p:cond delay="0"/>
                                  </p:stCondLst>
                                  <p:childTnLst>
                                    <p:animClr clrSpc="rgb" dir="cw">
                                      <p:cBhvr>
                                        <p:cTn id="30" dur="500" fill="hold"/>
                                        <p:tgtEl>
                                          <p:spTgt spid="35"/>
                                        </p:tgtEl>
                                        <p:attrNameLst>
                                          <p:attrName>stroke.color</p:attrName>
                                        </p:attrNameLst>
                                      </p:cBhvr>
                                      <p:to>
                                        <a:schemeClr val="hlink"/>
                                      </p:to>
                                    </p:animClr>
                                    <p:set>
                                      <p:cBhvr>
                                        <p:cTn id="31" dur="500" fill="hold"/>
                                        <p:tgtEl>
                                          <p:spTgt spid="35"/>
                                        </p:tgtEl>
                                        <p:attrNameLst>
                                          <p:attrName>stroke.on</p:attrName>
                                        </p:attrNameLst>
                                      </p:cBhvr>
                                      <p:to>
                                        <p:strVal val="true"/>
                                      </p:to>
                                    </p:set>
                                  </p:childTnLst>
                                </p:cTn>
                              </p:par>
                              <p:par>
                                <p:cTn id="32" presetID="7" presetClass="emph" presetSubtype="2" fill="hold" nodeType="withEffect">
                                  <p:stCondLst>
                                    <p:cond delay="0"/>
                                  </p:stCondLst>
                                  <p:childTnLst>
                                    <p:animClr clrSpc="rgb" dir="cw">
                                      <p:cBhvr>
                                        <p:cTn id="33" dur="500" fill="hold"/>
                                        <p:tgtEl>
                                          <p:spTgt spid="51"/>
                                        </p:tgtEl>
                                        <p:attrNameLst>
                                          <p:attrName>stroke.color</p:attrName>
                                        </p:attrNameLst>
                                      </p:cBhvr>
                                      <p:to>
                                        <a:schemeClr val="hlink"/>
                                      </p:to>
                                    </p:animClr>
                                    <p:set>
                                      <p:cBhvr>
                                        <p:cTn id="34" dur="500" fill="hold"/>
                                        <p:tgtEl>
                                          <p:spTgt spid="51"/>
                                        </p:tgtEl>
                                        <p:attrNameLst>
                                          <p:attrName>stroke.on</p:attrName>
                                        </p:attrNameLst>
                                      </p:cBhvr>
                                      <p:to>
                                        <p:strVal val="true"/>
                                      </p:to>
                                    </p:se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66"/>
                                        </p:tgtEl>
                                        <p:attrNameLst>
                                          <p:attrName>style.visibility</p:attrName>
                                        </p:attrNameLst>
                                      </p:cBhvr>
                                      <p:to>
                                        <p:strVal val="visible"/>
                                      </p:to>
                                    </p:set>
                                    <p:animEffect transition="in" filter="blinds(horizontal)">
                                      <p:cBhvr>
                                        <p:cTn id="39" dur="500"/>
                                        <p:tgtEl>
                                          <p:spTgt spid="66"/>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67"/>
                                        </p:tgtEl>
                                        <p:attrNameLst>
                                          <p:attrName>style.visibility</p:attrName>
                                        </p:attrNameLst>
                                      </p:cBhvr>
                                      <p:to>
                                        <p:strVal val="visible"/>
                                      </p:to>
                                    </p:set>
                                    <p:animEffect transition="in" filter="blinds(horizontal)">
                                      <p:cBhvr>
                                        <p:cTn id="44" dur="500"/>
                                        <p:tgtEl>
                                          <p:spTgt spid="67"/>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blinds(horizontal)">
                                      <p:cBhvr>
                                        <p:cTn id="49" dur="500"/>
                                        <p:tgtEl>
                                          <p:spTgt spid="50"/>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68"/>
                                        </p:tgtEl>
                                        <p:attrNameLst>
                                          <p:attrName>style.visibility</p:attrName>
                                        </p:attrNameLst>
                                      </p:cBhvr>
                                      <p:to>
                                        <p:strVal val="visible"/>
                                      </p:to>
                                    </p:set>
                                    <p:animEffect transition="in" filter="blinds(horizontal)">
                                      <p:cBhvr>
                                        <p:cTn id="54" dur="500"/>
                                        <p:tgtEl>
                                          <p:spTgt spid="68"/>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71"/>
                                        </p:tgtEl>
                                        <p:attrNameLst>
                                          <p:attrName>style.visibility</p:attrName>
                                        </p:attrNameLst>
                                      </p:cBhvr>
                                      <p:to>
                                        <p:strVal val="visible"/>
                                      </p:to>
                                    </p:set>
                                    <p:animEffect transition="in" filter="blinds(horizontal)">
                                      <p:cBhvr>
                                        <p:cTn id="59" dur="500"/>
                                        <p:tgtEl>
                                          <p:spTgt spid="71"/>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blinds(horizontal)">
                                      <p:cBhvr>
                                        <p:cTn id="64" dur="500"/>
                                        <p:tgtEl>
                                          <p:spTgt spid="53"/>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69"/>
                                        </p:tgtEl>
                                        <p:attrNameLst>
                                          <p:attrName>style.visibility</p:attrName>
                                        </p:attrNameLst>
                                      </p:cBhvr>
                                      <p:to>
                                        <p:strVal val="visible"/>
                                      </p:to>
                                    </p:set>
                                    <p:animEffect transition="in" filter="blinds(horizontal)">
                                      <p:cBhvr>
                                        <p:cTn id="69" dur="500"/>
                                        <p:tgtEl>
                                          <p:spTgt spid="69"/>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linds(horizontal)">
                                      <p:cBhvr>
                                        <p:cTn id="74" dur="500"/>
                                        <p:tgtEl>
                                          <p:spTgt spid="72"/>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54"/>
                                        </p:tgtEl>
                                        <p:attrNameLst>
                                          <p:attrName>style.visibility</p:attrName>
                                        </p:attrNameLst>
                                      </p:cBhvr>
                                      <p:to>
                                        <p:strVal val="visible"/>
                                      </p:to>
                                    </p:set>
                                    <p:animEffect transition="in" filter="blinds(horizontal)">
                                      <p:cBhvr>
                                        <p:cTn id="79" dur="500"/>
                                        <p:tgtEl>
                                          <p:spTgt spid="54"/>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blinds(horizontal)">
                                      <p:cBhvr>
                                        <p:cTn id="84" dur="500"/>
                                        <p:tgtEl>
                                          <p:spTgt spid="70"/>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ntr" presetSubtype="10" fill="hold" grpId="0" nodeType="clickEffect">
                                  <p:stCondLst>
                                    <p:cond delay="0"/>
                                  </p:stCondLst>
                                  <p:childTnLst>
                                    <p:set>
                                      <p:cBhvr>
                                        <p:cTn id="88" dur="1" fill="hold">
                                          <p:stCondLst>
                                            <p:cond delay="0"/>
                                          </p:stCondLst>
                                        </p:cTn>
                                        <p:tgtEl>
                                          <p:spTgt spid="73"/>
                                        </p:tgtEl>
                                        <p:attrNameLst>
                                          <p:attrName>style.visibility</p:attrName>
                                        </p:attrNameLst>
                                      </p:cBhvr>
                                      <p:to>
                                        <p:strVal val="visible"/>
                                      </p:to>
                                    </p:set>
                                    <p:animEffect transition="in" filter="blinds(horizontal)">
                                      <p:cBhvr>
                                        <p:cTn id="89" dur="500"/>
                                        <p:tgtEl>
                                          <p:spTgt spid="73"/>
                                        </p:tgtEl>
                                      </p:cBhvr>
                                    </p:animEffect>
                                  </p:childTnLst>
                                </p:cTn>
                              </p:par>
                            </p:childTnLst>
                          </p:cTn>
                        </p:par>
                      </p:childTnLst>
                    </p:cTn>
                  </p:par>
                  <p:par>
                    <p:cTn id="90" fill="hold">
                      <p:stCondLst>
                        <p:cond delay="indefinite"/>
                      </p:stCondLst>
                      <p:childTnLst>
                        <p:par>
                          <p:cTn id="91" fill="hold">
                            <p:stCondLst>
                              <p:cond delay="0"/>
                            </p:stCondLst>
                            <p:childTnLst>
                              <p:par>
                                <p:cTn id="92" presetID="3" presetClass="entr" presetSubtype="10" fill="hold" grpId="0" nodeType="clickEffect">
                                  <p:stCondLst>
                                    <p:cond delay="0"/>
                                  </p:stCondLst>
                                  <p:childTnLst>
                                    <p:set>
                                      <p:cBhvr>
                                        <p:cTn id="93" dur="1" fill="hold">
                                          <p:stCondLst>
                                            <p:cond delay="0"/>
                                          </p:stCondLst>
                                        </p:cTn>
                                        <p:tgtEl>
                                          <p:spTgt spid="55"/>
                                        </p:tgtEl>
                                        <p:attrNameLst>
                                          <p:attrName>style.visibility</p:attrName>
                                        </p:attrNameLst>
                                      </p:cBhvr>
                                      <p:to>
                                        <p:strVal val="visible"/>
                                      </p:to>
                                    </p:set>
                                    <p:animEffect transition="in" filter="blinds(horizontal)">
                                      <p:cBhvr>
                                        <p:cTn id="94" dur="500"/>
                                        <p:tgtEl>
                                          <p:spTgt spid="55"/>
                                        </p:tgtEl>
                                      </p:cBhvr>
                                    </p:animEffect>
                                  </p:childTnLst>
                                </p:cTn>
                              </p:par>
                            </p:childTnLst>
                          </p:cTn>
                        </p:par>
                      </p:childTnLst>
                    </p:cTn>
                  </p:par>
                  <p:par>
                    <p:cTn id="95" fill="hold">
                      <p:stCondLst>
                        <p:cond delay="indefinite"/>
                      </p:stCondLst>
                      <p:childTnLst>
                        <p:par>
                          <p:cTn id="96" fill="hold">
                            <p:stCondLst>
                              <p:cond delay="0"/>
                            </p:stCondLst>
                            <p:childTnLst>
                              <p:par>
                                <p:cTn id="97" presetID="3" presetClass="entr" presetSubtype="10" fill="hold" grpId="0" nodeType="click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blinds(horizontal)">
                                      <p:cBhvr>
                                        <p:cTn id="99" dur="500"/>
                                        <p:tgtEl>
                                          <p:spTgt spid="74"/>
                                        </p:tgtEl>
                                      </p:cBhvr>
                                    </p:animEffect>
                                  </p:childTnLst>
                                </p:cTn>
                              </p:par>
                            </p:childTnLst>
                          </p:cTn>
                        </p:par>
                      </p:childTnLst>
                    </p:cTn>
                  </p:par>
                  <p:par>
                    <p:cTn id="100" fill="hold">
                      <p:stCondLst>
                        <p:cond delay="indefinite"/>
                      </p:stCondLst>
                      <p:childTnLst>
                        <p:par>
                          <p:cTn id="101" fill="hold">
                            <p:stCondLst>
                              <p:cond delay="0"/>
                            </p:stCondLst>
                            <p:childTnLst>
                              <p:par>
                                <p:cTn id="102" presetID="3" presetClass="emph" presetSubtype="2" fill="hold" grpId="1" nodeType="clickEffect">
                                  <p:stCondLst>
                                    <p:cond delay="0"/>
                                  </p:stCondLst>
                                  <p:childTnLst>
                                    <p:animClr clrSpc="rgb" dir="cw">
                                      <p:cBhvr override="childStyle">
                                        <p:cTn id="103" dur="500" fill="hold"/>
                                        <p:tgtEl>
                                          <p:spTgt spid="49"/>
                                        </p:tgtEl>
                                        <p:attrNameLst>
                                          <p:attrName>style.color</p:attrName>
                                        </p:attrNameLst>
                                      </p:cBhvr>
                                      <p:to>
                                        <a:schemeClr val="tx1"/>
                                      </p:to>
                                    </p:animClr>
                                  </p:childTnLst>
                                </p:cTn>
                              </p:par>
                              <p:par>
                                <p:cTn id="104" presetID="3" presetClass="emph" presetSubtype="2" fill="hold" grpId="1" nodeType="withEffect">
                                  <p:stCondLst>
                                    <p:cond delay="0"/>
                                  </p:stCondLst>
                                  <p:childTnLst>
                                    <p:animClr clrSpc="rgb" dir="cw">
                                      <p:cBhvr override="childStyle">
                                        <p:cTn id="105" dur="500" fill="hold"/>
                                        <p:tgtEl>
                                          <p:spTgt spid="47"/>
                                        </p:tgtEl>
                                        <p:attrNameLst>
                                          <p:attrName>style.color</p:attrName>
                                        </p:attrNameLst>
                                      </p:cBhvr>
                                      <p:to>
                                        <a:schemeClr val="tx1"/>
                                      </p:to>
                                    </p:animClr>
                                  </p:childTnLst>
                                </p:cTn>
                              </p:par>
                              <p:par>
                                <p:cTn id="106" presetID="3" presetClass="emph" presetSubtype="2" fill="hold" grpId="1" nodeType="withEffect">
                                  <p:stCondLst>
                                    <p:cond delay="0"/>
                                  </p:stCondLst>
                                  <p:childTnLst>
                                    <p:animClr clrSpc="rgb" dir="cw">
                                      <p:cBhvr override="childStyle">
                                        <p:cTn id="107" dur="500" fill="hold"/>
                                        <p:tgtEl>
                                          <p:spTgt spid="52"/>
                                        </p:tgtEl>
                                        <p:attrNameLst>
                                          <p:attrName>style.color</p:attrName>
                                        </p:attrNameLst>
                                      </p:cBhvr>
                                      <p:to>
                                        <a:schemeClr val="tx1"/>
                                      </p:to>
                                    </p:animClr>
                                  </p:childTnLst>
                                </p:cTn>
                              </p:par>
                              <p:par>
                                <p:cTn id="108" presetID="7" presetClass="emph" presetSubtype="2" fill="hold" nodeType="withEffect">
                                  <p:stCondLst>
                                    <p:cond delay="0"/>
                                  </p:stCondLst>
                                  <p:childTnLst>
                                    <p:animClr clrSpc="rgb" dir="cw">
                                      <p:cBhvr>
                                        <p:cTn id="109" dur="500" fill="hold"/>
                                        <p:tgtEl>
                                          <p:spTgt spid="32"/>
                                        </p:tgtEl>
                                        <p:attrNameLst>
                                          <p:attrName>stroke.color</p:attrName>
                                        </p:attrNameLst>
                                      </p:cBhvr>
                                      <p:to>
                                        <a:schemeClr val="tx1"/>
                                      </p:to>
                                    </p:animClr>
                                    <p:set>
                                      <p:cBhvr>
                                        <p:cTn id="110" dur="500" fill="hold"/>
                                        <p:tgtEl>
                                          <p:spTgt spid="32"/>
                                        </p:tgtEl>
                                        <p:attrNameLst>
                                          <p:attrName>stroke.on</p:attrName>
                                        </p:attrNameLst>
                                      </p:cBhvr>
                                      <p:to>
                                        <p:strVal val="true"/>
                                      </p:to>
                                    </p:set>
                                  </p:childTnLst>
                                </p:cTn>
                              </p:par>
                              <p:par>
                                <p:cTn id="111" presetID="7" presetClass="emph" presetSubtype="2" fill="hold" nodeType="withEffect">
                                  <p:stCondLst>
                                    <p:cond delay="0"/>
                                  </p:stCondLst>
                                  <p:childTnLst>
                                    <p:animClr clrSpc="rgb" dir="cw">
                                      <p:cBhvr>
                                        <p:cTn id="112" dur="500" fill="hold"/>
                                        <p:tgtEl>
                                          <p:spTgt spid="35"/>
                                        </p:tgtEl>
                                        <p:attrNameLst>
                                          <p:attrName>stroke.color</p:attrName>
                                        </p:attrNameLst>
                                      </p:cBhvr>
                                      <p:to>
                                        <a:schemeClr val="tx1"/>
                                      </p:to>
                                    </p:animClr>
                                    <p:set>
                                      <p:cBhvr>
                                        <p:cTn id="113" dur="500" fill="hold"/>
                                        <p:tgtEl>
                                          <p:spTgt spid="35"/>
                                        </p:tgtEl>
                                        <p:attrNameLst>
                                          <p:attrName>stroke.on</p:attrName>
                                        </p:attrNameLst>
                                      </p:cBhvr>
                                      <p:to>
                                        <p:strVal val="true"/>
                                      </p:to>
                                    </p:set>
                                  </p:childTnLst>
                                </p:cTn>
                              </p:par>
                              <p:par>
                                <p:cTn id="114" presetID="7" presetClass="emph" presetSubtype="2" fill="hold" nodeType="withEffect">
                                  <p:stCondLst>
                                    <p:cond delay="0"/>
                                  </p:stCondLst>
                                  <p:childTnLst>
                                    <p:animClr clrSpc="rgb" dir="cw">
                                      <p:cBhvr>
                                        <p:cTn id="115" dur="500" fill="hold"/>
                                        <p:tgtEl>
                                          <p:spTgt spid="51"/>
                                        </p:tgtEl>
                                        <p:attrNameLst>
                                          <p:attrName>stroke.color</p:attrName>
                                        </p:attrNameLst>
                                      </p:cBhvr>
                                      <p:to>
                                        <a:schemeClr val="tx1"/>
                                      </p:to>
                                    </p:animClr>
                                    <p:set>
                                      <p:cBhvr>
                                        <p:cTn id="116" dur="500" fill="hold"/>
                                        <p:tgtEl>
                                          <p:spTgt spid="51"/>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7" grpId="1"/>
      <p:bldP spid="49" grpId="0"/>
      <p:bldP spid="49" grpId="1"/>
      <p:bldP spid="52" grpId="0"/>
      <p:bldP spid="52" grpId="1"/>
      <p:bldP spid="3" grpId="0"/>
      <p:bldP spid="7" grpId="0"/>
      <p:bldP spid="50" grpId="0"/>
      <p:bldP spid="53" grpId="0"/>
      <p:bldP spid="54" grpId="0"/>
      <p:bldP spid="55" grpId="0"/>
      <p:bldP spid="66" grpId="0" animBg="1"/>
      <p:bldP spid="67" grpId="0"/>
      <p:bldP spid="68" grpId="0" animBg="1"/>
      <p:bldP spid="69" grpId="0" animBg="1"/>
      <p:bldP spid="70" grpId="0" animBg="1"/>
      <p:bldP spid="71" grpId="0"/>
      <p:bldP spid="72" grpId="0"/>
      <p:bldP spid="73" grpId="0"/>
      <p:bldP spid="7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Motion in a Circle</a:t>
            </a:r>
            <a:endParaRPr lang="en-GB" dirty="0">
              <a:latin typeface="Comic Sans MS" pitchFamily="66" charset="0"/>
            </a:endParaRPr>
          </a:p>
        </p:txBody>
      </p:sp>
      <p:sp>
        <p:nvSpPr>
          <p:cNvPr id="4" name="TextBox 3"/>
          <p:cNvSpPr txBox="1"/>
          <p:nvPr/>
        </p:nvSpPr>
        <p:spPr>
          <a:xfrm>
            <a:off x="8680632" y="6488668"/>
            <a:ext cx="471604" cy="369332"/>
          </a:xfrm>
          <a:prstGeom prst="rect">
            <a:avLst/>
          </a:prstGeom>
          <a:noFill/>
        </p:spPr>
        <p:txBody>
          <a:bodyPr wrap="none" rtlCol="0">
            <a:spAutoFit/>
          </a:bodyPr>
          <a:lstStyle/>
          <a:p>
            <a:r>
              <a:rPr lang="en-US" dirty="0" smtClean="0">
                <a:latin typeface="Comic Sans MS" panose="030F0702030302020204" pitchFamily="66" charset="0"/>
              </a:rPr>
              <a:t>4C</a:t>
            </a:r>
            <a:endParaRPr lang="en-US"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 name="Content Placeholder 2"/>
              <p:cNvSpPr>
                <a:spLocks noGrp="1"/>
              </p:cNvSpPr>
              <p:nvPr>
                <p:ph idx="1"/>
              </p:nvPr>
            </p:nvSpPr>
            <p:spPr>
              <a:xfrm>
                <a:off x="228600" y="1600198"/>
                <a:ext cx="3429000" cy="5140843"/>
              </a:xfrm>
            </p:spPr>
            <p:txBody>
              <a:bodyPr>
                <a:normAutofit/>
              </a:bodyPr>
              <a:lstStyle/>
              <a:p>
                <a:pPr marL="0" indent="0" algn="ctr">
                  <a:buNone/>
                </a:pPr>
                <a:r>
                  <a:rPr lang="en-GB" sz="1400" b="1" dirty="0" smtClean="0">
                    <a:latin typeface="Comic Sans MS" pitchFamily="66" charset="0"/>
                  </a:rPr>
                  <a:t>You can solve three-dimensional problems about objects moving in horizontal circles</a:t>
                </a:r>
                <a:endParaRPr lang="en-GB" sz="1400" dirty="0" smtClean="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smtClean="0">
                    <a:latin typeface="Comic Sans MS" pitchFamily="66" charset="0"/>
                    <a:sym typeface="Wingdings" panose="05000000000000000000" pitchFamily="2" charset="2"/>
                  </a:rPr>
                  <a:t>The diagram shows a particle of mass m attached by two strings to fixed points A and B, where A is vertically above B. The strings are both taut and P is moving in a horizontal circle with constant angular speed </a:t>
                </a:r>
                <a14:m>
                  <m:oMath xmlns:m="http://schemas.openxmlformats.org/officeDocument/2006/math">
                    <m:r>
                      <a:rPr lang="en-US" sz="1400" b="0" i="1" smtClean="0">
                        <a:latin typeface="Cambria Math"/>
                        <a:sym typeface="Wingdings" panose="05000000000000000000" pitchFamily="2" charset="2"/>
                      </a:rPr>
                      <m:t>2</m:t>
                    </m:r>
                    <m:rad>
                      <m:radPr>
                        <m:degHide m:val="on"/>
                        <m:ctrlPr>
                          <a:rPr lang="en-US" sz="1400" b="0" i="1" smtClean="0">
                            <a:latin typeface="Cambria Math" panose="02040503050406030204" pitchFamily="18" charset="0"/>
                            <a:sym typeface="Wingdings" panose="05000000000000000000" pitchFamily="2" charset="2"/>
                          </a:rPr>
                        </m:ctrlPr>
                      </m:radPr>
                      <m:deg/>
                      <m:e>
                        <m:r>
                          <a:rPr lang="en-US" sz="1400" b="0" i="1" smtClean="0">
                            <a:latin typeface="Cambria Math"/>
                            <a:sym typeface="Wingdings" panose="05000000000000000000" pitchFamily="2" charset="2"/>
                          </a:rPr>
                          <m:t>3</m:t>
                        </m:r>
                        <m:r>
                          <a:rPr lang="en-US" sz="1400" b="0" i="1" smtClean="0">
                            <a:latin typeface="Cambria Math"/>
                            <a:sym typeface="Wingdings" panose="05000000000000000000" pitchFamily="2" charset="2"/>
                          </a:rPr>
                          <m:t>𝑔</m:t>
                        </m:r>
                      </m:e>
                    </m:rad>
                  </m:oMath>
                </a14:m>
                <a:r>
                  <a:rPr lang="en-US" sz="1400" dirty="0" smtClean="0">
                    <a:latin typeface="Comic Sans MS" pitchFamily="66" charset="0"/>
                    <a:sym typeface="Wingdings" panose="05000000000000000000" pitchFamily="2" charset="2"/>
                  </a:rPr>
                  <a:t> rads</a:t>
                </a:r>
                <a:r>
                  <a:rPr lang="en-US" sz="1400" baseline="30000" dirty="0" smtClean="0">
                    <a:latin typeface="Comic Sans MS" pitchFamily="66" charset="0"/>
                    <a:sym typeface="Wingdings" panose="05000000000000000000" pitchFamily="2" charset="2"/>
                  </a:rPr>
                  <a:t>-1</a:t>
                </a:r>
                <a:r>
                  <a:rPr lang="en-US" sz="1400" dirty="0" smtClean="0">
                    <a:latin typeface="Comic Sans MS" pitchFamily="66" charset="0"/>
                    <a:sym typeface="Wingdings" panose="05000000000000000000" pitchFamily="2" charset="2"/>
                  </a:rPr>
                  <a:t>. Both strings have a length of 0.5m and are inclined at 60</a:t>
                </a:r>
                <a:r>
                  <a:rPr lang="en-US" sz="1400" dirty="0" smtClean="0">
                    <a:latin typeface="Comic Sans MS" panose="030F0702030302020204" pitchFamily="66" charset="0"/>
                  </a:rPr>
                  <a:t>⁰</a:t>
                </a:r>
                <a:r>
                  <a:rPr lang="en-GB" sz="1400" dirty="0" smtClean="0">
                    <a:latin typeface="Comic Sans MS" panose="030F0702030302020204" pitchFamily="66" charset="0"/>
                  </a:rPr>
                  <a:t> </a:t>
                </a:r>
                <a:r>
                  <a:rPr lang="en-US" sz="1400" dirty="0" smtClean="0">
                    <a:latin typeface="Comic Sans MS" pitchFamily="66" charset="0"/>
                    <a:sym typeface="Wingdings" panose="05000000000000000000" pitchFamily="2" charset="2"/>
                  </a:rPr>
                  <a:t>to the vertical. Calculate the tensions in the two strings.</a:t>
                </a:r>
              </a:p>
              <a:p>
                <a:pPr marL="0" indent="0" algn="ctr">
                  <a:buNone/>
                </a:pPr>
                <a:endParaRPr lang="en-US" sz="1400" dirty="0">
                  <a:latin typeface="Comic Sans MS" pitchFamily="66" charset="0"/>
                  <a:sym typeface="Wingdings" panose="05000000000000000000" pitchFamily="2" charset="2"/>
                </a:endParaRPr>
              </a:p>
              <a:p>
                <a:pPr algn="ctr">
                  <a:buFont typeface="Wingdings"/>
                  <a:buChar char="à"/>
                </a:pPr>
                <a:r>
                  <a:rPr lang="en-US" sz="1400" dirty="0" smtClean="0">
                    <a:latin typeface="Comic Sans MS" pitchFamily="66" charset="0"/>
                    <a:sym typeface="Wingdings" panose="05000000000000000000" pitchFamily="2" charset="2"/>
                  </a:rPr>
                  <a:t>We can now resolve horizontally and vertically to set up simultaneous equations involving the tensions…</a:t>
                </a:r>
              </a:p>
              <a:p>
                <a:pPr marL="0" indent="0" algn="ctr">
                  <a:buNone/>
                </a:pPr>
                <a:endParaRPr lang="en-US" sz="1400" dirty="0" smtClean="0">
                  <a:latin typeface="Comic Sans MS" pitchFamily="66" charset="0"/>
                  <a:sym typeface="Wingdings" panose="05000000000000000000" pitchFamily="2" charset="2"/>
                </a:endParaRPr>
              </a:p>
              <a:p>
                <a:pPr marL="0" indent="0" algn="ctr">
                  <a:buNone/>
                </a:pPr>
                <a:endParaRPr lang="en-US" sz="1400" dirty="0" smtClean="0">
                  <a:latin typeface="Comic Sans MS" pitchFamily="66" charset="0"/>
                  <a:sym typeface="Wingdings" panose="05000000000000000000" pitchFamily="2" charset="2"/>
                </a:endParaRPr>
              </a:p>
              <a:p>
                <a:pPr marL="0" indent="0" algn="ctr">
                  <a:buNone/>
                </a:pPr>
                <a:endParaRPr lang="en-GB" sz="1400" dirty="0" smtClean="0">
                  <a:latin typeface="Comic Sans MS" pitchFamily="66" charset="0"/>
                </a:endParaRPr>
              </a:p>
            </p:txBody>
          </p:sp>
        </mc:Choice>
        <mc:Fallback xmlns="">
          <p:sp>
            <p:nvSpPr>
              <p:cNvPr id="6" name="Content Placeholder 2"/>
              <p:cNvSpPr>
                <a:spLocks noGrp="1" noRot="1" noChangeAspect="1" noMove="1" noResize="1" noEditPoints="1" noAdjustHandles="1" noChangeArrowheads="1" noChangeShapeType="1" noTextEdit="1"/>
              </p:cNvSpPr>
              <p:nvPr>
                <p:ph idx="1"/>
              </p:nvPr>
            </p:nvSpPr>
            <p:spPr>
              <a:xfrm>
                <a:off x="228600" y="1600198"/>
                <a:ext cx="3429000" cy="5140843"/>
              </a:xfrm>
              <a:blipFill rotWithShape="1">
                <a:blip r:embed="rId2"/>
                <a:stretch>
                  <a:fillRect r="-142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5962403" y="0"/>
                <a:ext cx="781817"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𝑣</m:t>
                      </m:r>
                      <m:r>
                        <a:rPr lang="en-US" sz="1400" b="0" i="1" smtClean="0">
                          <a:latin typeface="Cambria Math"/>
                        </a:rPr>
                        <m:t>=</m:t>
                      </m:r>
                      <m:r>
                        <a:rPr lang="en-US" sz="1400" b="0" i="1" smtClean="0">
                          <a:latin typeface="Cambria Math"/>
                        </a:rPr>
                        <m:t>𝑟</m:t>
                      </m:r>
                      <m:r>
                        <m:rPr>
                          <m:sty m:val="p"/>
                        </m:rPr>
                        <a:rPr lang="el-GR" sz="1400" b="0" i="1" smtClean="0">
                          <a:latin typeface="Cambria Math"/>
                        </a:rPr>
                        <m:t>ω</m:t>
                      </m:r>
                    </m:oMath>
                  </m:oMathPara>
                </a14:m>
                <a:endParaRPr lang="en-GB" sz="1400" dirty="0"/>
              </a:p>
            </p:txBody>
          </p:sp>
        </mc:Choice>
        <mc:Fallback xmlns="">
          <p:sp>
            <p:nvSpPr>
              <p:cNvPr id="60" name="TextBox 59"/>
              <p:cNvSpPr txBox="1">
                <a:spLocks noRot="1" noChangeAspect="1" noMove="1" noResize="1" noEditPoints="1" noAdjustHandles="1" noChangeArrowheads="1" noChangeShapeType="1" noTextEdit="1"/>
              </p:cNvSpPr>
              <p:nvPr/>
            </p:nvSpPr>
            <p:spPr>
              <a:xfrm>
                <a:off x="5962403" y="0"/>
                <a:ext cx="781817" cy="307777"/>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4878780" y="0"/>
                <a:ext cx="1087670" cy="44300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1200" i="1" smtClean="0">
                          <a:latin typeface="Cambria Math"/>
                        </a:rPr>
                        <m:t>ω</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𝑟𝑎𝑑𝑖𝑎𝑛𝑠</m:t>
                          </m:r>
                        </m:num>
                        <m:den>
                          <m:r>
                            <a:rPr lang="en-US" sz="1200" b="0" i="1" smtClean="0">
                              <a:latin typeface="Cambria Math"/>
                            </a:rPr>
                            <m:t>𝑠𝑒𝑐𝑜𝑛𝑑𝑠</m:t>
                          </m:r>
                        </m:den>
                      </m:f>
                    </m:oMath>
                  </m:oMathPara>
                </a14:m>
                <a:endParaRPr lang="en-GB" sz="1200" dirty="0"/>
              </a:p>
            </p:txBody>
          </p:sp>
        </mc:Choice>
        <mc:Fallback xmlns="">
          <p:sp>
            <p:nvSpPr>
              <p:cNvPr id="61" name="TextBox 60"/>
              <p:cNvSpPr txBox="1">
                <a:spLocks noRot="1" noChangeAspect="1" noMove="1" noResize="1" noEditPoints="1" noAdjustHandles="1" noChangeArrowheads="1" noChangeShapeType="1" noTextEdit="1"/>
              </p:cNvSpPr>
              <p:nvPr/>
            </p:nvSpPr>
            <p:spPr>
              <a:xfrm>
                <a:off x="4878780" y="0"/>
                <a:ext cx="1087670" cy="443006"/>
              </a:xfrm>
              <a:prstGeom prst="rect">
                <a:avLst/>
              </a:prstGeom>
              <a:blipFill rotWithShape="1">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6741226" y="0"/>
                <a:ext cx="79451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𝑣</m:t>
                      </m:r>
                      <m:r>
                        <a:rPr lang="en-US" sz="1400" b="0" i="1" smtClean="0">
                          <a:latin typeface="Cambria Math"/>
                          <a:ea typeface="Cambria Math"/>
                        </a:rPr>
                        <m:t>𝜔</m:t>
                      </m:r>
                    </m:oMath>
                  </m:oMathPara>
                </a14:m>
                <a:endParaRPr lang="en-GB" sz="1400" dirty="0"/>
              </a:p>
            </p:txBody>
          </p:sp>
        </mc:Choice>
        <mc:Fallback xmlns="">
          <p:sp>
            <p:nvSpPr>
              <p:cNvPr id="62" name="TextBox 61"/>
              <p:cNvSpPr txBox="1">
                <a:spLocks noRot="1" noChangeAspect="1" noMove="1" noResize="1" noEditPoints="1" noAdjustHandles="1" noChangeArrowheads="1" noChangeShapeType="1" noTextEdit="1"/>
              </p:cNvSpPr>
              <p:nvPr/>
            </p:nvSpPr>
            <p:spPr>
              <a:xfrm>
                <a:off x="6741226" y="0"/>
                <a:ext cx="794513" cy="307777"/>
              </a:xfrm>
              <a:prstGeom prst="rect">
                <a:avLst/>
              </a:prstGeom>
              <a:blipFill rotWithShape="1">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7543800" y="0"/>
                <a:ext cx="86844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𝑟</m:t>
                      </m:r>
                      <m:sSup>
                        <m:sSupPr>
                          <m:ctrlPr>
                            <a:rPr lang="en-US" sz="1400" b="0" i="1" smtClean="0">
                              <a:latin typeface="Cambria Math" panose="02040503050406030204" pitchFamily="18" charset="0"/>
                            </a:rPr>
                          </m:ctrlPr>
                        </m:sSupPr>
                        <m:e>
                          <m:r>
                            <a:rPr lang="en-US" sz="1400" b="0" i="1" smtClean="0">
                              <a:latin typeface="Cambria Math"/>
                              <a:ea typeface="Cambria Math"/>
                            </a:rPr>
                            <m:t>𝜔</m:t>
                          </m:r>
                        </m:e>
                        <m:sup>
                          <m:r>
                            <a:rPr lang="en-US" sz="1400" b="0" i="1" smtClean="0">
                              <a:latin typeface="Cambria Math"/>
                            </a:rPr>
                            <m:t>2</m:t>
                          </m:r>
                        </m:sup>
                      </m:sSup>
                    </m:oMath>
                  </m:oMathPara>
                </a14:m>
                <a:endParaRPr lang="en-GB" sz="1400" dirty="0"/>
              </a:p>
            </p:txBody>
          </p:sp>
        </mc:Choice>
        <mc:Fallback xmlns="">
          <p:sp>
            <p:nvSpPr>
              <p:cNvPr id="63" name="TextBox 62"/>
              <p:cNvSpPr txBox="1">
                <a:spLocks noRot="1" noChangeAspect="1" noMove="1" noResize="1" noEditPoints="1" noAdjustHandles="1" noChangeArrowheads="1" noChangeShapeType="1" noTextEdit="1"/>
              </p:cNvSpPr>
              <p:nvPr/>
            </p:nvSpPr>
            <p:spPr>
              <a:xfrm>
                <a:off x="7543800" y="0"/>
                <a:ext cx="868443" cy="307777"/>
              </a:xfrm>
              <a:prstGeom prst="rect">
                <a:avLst/>
              </a:prstGeom>
              <a:blipFill rotWithShape="1">
                <a:blip r:embed="rId7"/>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a:xfrm>
                <a:off x="8390012" y="0"/>
                <a:ext cx="753988" cy="52315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a:rPr>
                                <m:t>𝑣</m:t>
                              </m:r>
                            </m:e>
                            <m:sup>
                              <m:r>
                                <a:rPr lang="en-US" sz="1400" b="0" i="1" smtClean="0">
                                  <a:latin typeface="Cambria Math"/>
                                </a:rPr>
                                <m:t>2</m:t>
                              </m:r>
                            </m:sup>
                          </m:sSup>
                        </m:num>
                        <m:den>
                          <m:r>
                            <a:rPr lang="en-US" sz="1400" b="0" i="1" smtClean="0">
                              <a:latin typeface="Cambria Math"/>
                            </a:rPr>
                            <m:t>𝑟</m:t>
                          </m:r>
                        </m:den>
                      </m:f>
                    </m:oMath>
                  </m:oMathPara>
                </a14:m>
                <a:endParaRPr lang="en-GB" sz="1400" dirty="0"/>
              </a:p>
            </p:txBody>
          </p:sp>
        </mc:Choice>
        <mc:Fallback xmlns="">
          <p:sp>
            <p:nvSpPr>
              <p:cNvPr id="64" name="TextBox 63"/>
              <p:cNvSpPr txBox="1">
                <a:spLocks noRot="1" noChangeAspect="1" noMove="1" noResize="1" noEditPoints="1" noAdjustHandles="1" noChangeArrowheads="1" noChangeShapeType="1" noTextEdit="1"/>
              </p:cNvSpPr>
              <p:nvPr/>
            </p:nvSpPr>
            <p:spPr>
              <a:xfrm>
                <a:off x="8390012" y="0"/>
                <a:ext cx="753988" cy="523157"/>
              </a:xfrm>
              <a:prstGeom prst="rect">
                <a:avLst/>
              </a:prstGeom>
              <a:blipFill rotWithShape="1">
                <a:blip r:embed="rId8"/>
                <a:stretch>
                  <a:fillRect/>
                </a:stretch>
              </a:blipFill>
              <a:ln w="25400">
                <a:solidFill>
                  <a:schemeClr val="tx1"/>
                </a:solidFill>
              </a:ln>
            </p:spPr>
            <p:txBody>
              <a:bodyPr/>
              <a:lstStyle/>
              <a:p>
                <a:r>
                  <a:rPr lang="en-GB">
                    <a:noFill/>
                  </a:rPr>
                  <a:t> </a:t>
                </a:r>
              </a:p>
            </p:txBody>
          </p:sp>
        </mc:Fallback>
      </mc:AlternateContent>
      <p:cxnSp>
        <p:nvCxnSpPr>
          <p:cNvPr id="9" name="Straight Connector 8"/>
          <p:cNvCxnSpPr/>
          <p:nvPr/>
        </p:nvCxnSpPr>
        <p:spPr>
          <a:xfrm>
            <a:off x="5105400" y="1387246"/>
            <a:ext cx="0" cy="1828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105400" y="1595747"/>
            <a:ext cx="1447800" cy="76645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5105400" y="2362200"/>
            <a:ext cx="1447800" cy="685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800600" y="1447800"/>
            <a:ext cx="316112" cy="307777"/>
          </a:xfrm>
          <a:prstGeom prst="rect">
            <a:avLst/>
          </a:prstGeom>
          <a:noFill/>
        </p:spPr>
        <p:txBody>
          <a:bodyPr wrap="none" rtlCol="0">
            <a:spAutoFit/>
          </a:bodyPr>
          <a:lstStyle/>
          <a:p>
            <a:r>
              <a:rPr lang="en-US" sz="1400" dirty="0" smtClean="0">
                <a:latin typeface="Comic Sans MS" panose="030F0702030302020204" pitchFamily="66" charset="0"/>
              </a:rPr>
              <a:t>A</a:t>
            </a:r>
            <a:endParaRPr lang="en-GB" sz="1400" dirty="0">
              <a:latin typeface="Comic Sans MS" panose="030F0702030302020204" pitchFamily="66" charset="0"/>
            </a:endParaRPr>
          </a:p>
        </p:txBody>
      </p:sp>
      <p:sp>
        <p:nvSpPr>
          <p:cNvPr id="23" name="TextBox 22"/>
          <p:cNvSpPr txBox="1"/>
          <p:nvPr/>
        </p:nvSpPr>
        <p:spPr>
          <a:xfrm>
            <a:off x="4800600" y="2895600"/>
            <a:ext cx="298480" cy="307777"/>
          </a:xfrm>
          <a:prstGeom prst="rect">
            <a:avLst/>
          </a:prstGeom>
          <a:noFill/>
        </p:spPr>
        <p:txBody>
          <a:bodyPr wrap="none" rtlCol="0">
            <a:spAutoFit/>
          </a:bodyPr>
          <a:lstStyle/>
          <a:p>
            <a:r>
              <a:rPr lang="en-US" sz="1400" dirty="0" smtClean="0">
                <a:latin typeface="Comic Sans MS" panose="030F0702030302020204" pitchFamily="66" charset="0"/>
              </a:rPr>
              <a:t>B</a:t>
            </a:r>
            <a:endParaRPr lang="en-GB" sz="1400" dirty="0">
              <a:latin typeface="Comic Sans MS" panose="030F0702030302020204" pitchFamily="66" charset="0"/>
            </a:endParaRPr>
          </a:p>
        </p:txBody>
      </p:sp>
      <p:sp>
        <p:nvSpPr>
          <p:cNvPr id="15" name="Arc 14"/>
          <p:cNvSpPr/>
          <p:nvPr/>
        </p:nvSpPr>
        <p:spPr>
          <a:xfrm>
            <a:off x="4495800" y="990600"/>
            <a:ext cx="914400" cy="914400"/>
          </a:xfrm>
          <a:prstGeom prst="arc">
            <a:avLst>
              <a:gd name="adj1" fmla="val 2263839"/>
              <a:gd name="adj2" fmla="val 427595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5" name="Arc 24"/>
          <p:cNvSpPr/>
          <p:nvPr/>
        </p:nvSpPr>
        <p:spPr>
          <a:xfrm>
            <a:off x="4495800" y="2743200"/>
            <a:ext cx="914400" cy="914400"/>
          </a:xfrm>
          <a:prstGeom prst="arc">
            <a:avLst>
              <a:gd name="adj1" fmla="val 17409310"/>
              <a:gd name="adj2" fmla="val 1948976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TextBox 16"/>
          <p:cNvSpPr txBox="1"/>
          <p:nvPr/>
        </p:nvSpPr>
        <p:spPr>
          <a:xfrm>
            <a:off x="5105400" y="2590800"/>
            <a:ext cx="476412" cy="307777"/>
          </a:xfrm>
          <a:prstGeom prst="rect">
            <a:avLst/>
          </a:prstGeom>
          <a:noFill/>
        </p:spPr>
        <p:txBody>
          <a:bodyPr wrap="none" rtlCol="0">
            <a:spAutoFit/>
          </a:bodyPr>
          <a:lstStyle/>
          <a:p>
            <a:r>
              <a:rPr lang="en-US" sz="1400" dirty="0" smtClean="0">
                <a:latin typeface="Comic Sans MS" panose="030F0702030302020204" pitchFamily="66" charset="0"/>
              </a:rPr>
              <a:t>60⁰</a:t>
            </a:r>
            <a:endParaRPr lang="en-GB" sz="1400" dirty="0">
              <a:latin typeface="Comic Sans MS" panose="030F0702030302020204" pitchFamily="66" charset="0"/>
            </a:endParaRPr>
          </a:p>
        </p:txBody>
      </p:sp>
      <p:sp>
        <p:nvSpPr>
          <p:cNvPr id="27" name="TextBox 26"/>
          <p:cNvSpPr txBox="1"/>
          <p:nvPr/>
        </p:nvSpPr>
        <p:spPr>
          <a:xfrm>
            <a:off x="5105400" y="1752600"/>
            <a:ext cx="476412" cy="307777"/>
          </a:xfrm>
          <a:prstGeom prst="rect">
            <a:avLst/>
          </a:prstGeom>
          <a:noFill/>
        </p:spPr>
        <p:txBody>
          <a:bodyPr wrap="none" rtlCol="0">
            <a:spAutoFit/>
          </a:bodyPr>
          <a:lstStyle/>
          <a:p>
            <a:r>
              <a:rPr lang="en-US" sz="1400" dirty="0" smtClean="0">
                <a:latin typeface="Comic Sans MS" panose="030F0702030302020204" pitchFamily="66" charset="0"/>
              </a:rPr>
              <a:t>60⁰</a:t>
            </a:r>
            <a:endParaRPr lang="en-GB" sz="1400" dirty="0">
              <a:latin typeface="Comic Sans MS" panose="030F0702030302020204" pitchFamily="66" charset="0"/>
            </a:endParaRPr>
          </a:p>
        </p:txBody>
      </p:sp>
      <p:sp>
        <p:nvSpPr>
          <p:cNvPr id="18" name="TextBox 17"/>
          <p:cNvSpPr txBox="1"/>
          <p:nvPr/>
        </p:nvSpPr>
        <p:spPr>
          <a:xfrm>
            <a:off x="5575005" y="1513368"/>
            <a:ext cx="587020" cy="307777"/>
          </a:xfrm>
          <a:prstGeom prst="rect">
            <a:avLst/>
          </a:prstGeom>
          <a:noFill/>
        </p:spPr>
        <p:txBody>
          <a:bodyPr wrap="none" rtlCol="0">
            <a:spAutoFit/>
          </a:bodyPr>
          <a:lstStyle/>
          <a:p>
            <a:r>
              <a:rPr lang="en-US" sz="1400" dirty="0" smtClean="0">
                <a:latin typeface="Comic Sans MS" panose="030F0702030302020204" pitchFamily="66" charset="0"/>
              </a:rPr>
              <a:t>0.5m</a:t>
            </a:r>
            <a:endParaRPr lang="en-GB" sz="1400" dirty="0">
              <a:latin typeface="Comic Sans MS" panose="030F0702030302020204" pitchFamily="66" charset="0"/>
            </a:endParaRPr>
          </a:p>
        </p:txBody>
      </p:sp>
      <p:sp>
        <p:nvSpPr>
          <p:cNvPr id="29" name="TextBox 28"/>
          <p:cNvSpPr txBox="1"/>
          <p:nvPr/>
        </p:nvSpPr>
        <p:spPr>
          <a:xfrm>
            <a:off x="5564372" y="2853070"/>
            <a:ext cx="587020" cy="307777"/>
          </a:xfrm>
          <a:prstGeom prst="rect">
            <a:avLst/>
          </a:prstGeom>
          <a:noFill/>
        </p:spPr>
        <p:txBody>
          <a:bodyPr wrap="none" rtlCol="0">
            <a:spAutoFit/>
          </a:bodyPr>
          <a:lstStyle/>
          <a:p>
            <a:r>
              <a:rPr lang="en-US" sz="1400" dirty="0" smtClean="0">
                <a:latin typeface="Comic Sans MS" panose="030F0702030302020204" pitchFamily="66" charset="0"/>
              </a:rPr>
              <a:t>0.5m</a:t>
            </a:r>
            <a:endParaRPr lang="en-GB" sz="1400" dirty="0">
              <a:latin typeface="Comic Sans MS" panose="030F0702030302020204" pitchFamily="66" charset="0"/>
            </a:endParaRPr>
          </a:p>
        </p:txBody>
      </p:sp>
      <p:cxnSp>
        <p:nvCxnSpPr>
          <p:cNvPr id="30" name="Straight Connector 29"/>
          <p:cNvCxnSpPr/>
          <p:nvPr/>
        </p:nvCxnSpPr>
        <p:spPr>
          <a:xfrm flipH="1">
            <a:off x="5638800" y="2362200"/>
            <a:ext cx="914400" cy="0"/>
          </a:xfrm>
          <a:prstGeom prst="line">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5638800" y="1905000"/>
            <a:ext cx="0" cy="457200"/>
          </a:xfrm>
          <a:prstGeom prst="line">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638800" y="2362200"/>
            <a:ext cx="0" cy="457200"/>
          </a:xfrm>
          <a:prstGeom prst="line">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5645888" y="1871330"/>
            <a:ext cx="907312" cy="490870"/>
          </a:xfrm>
          <a:prstGeom prst="line">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5635256" y="2353340"/>
            <a:ext cx="910856" cy="464288"/>
          </a:xfrm>
          <a:prstGeom prst="line">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5971953" y="1835889"/>
            <a:ext cx="394660" cy="307777"/>
          </a:xfrm>
          <a:prstGeom prst="rect">
            <a:avLst/>
          </a:prstGeom>
          <a:noFill/>
        </p:spPr>
        <p:txBody>
          <a:bodyPr wrap="none" rtlCol="0">
            <a:spAutoFit/>
          </a:bodyPr>
          <a:lstStyle/>
          <a:p>
            <a:r>
              <a:rPr lang="en-US" sz="1400" dirty="0" smtClean="0">
                <a:latin typeface="Comic Sans MS" panose="030F0702030302020204" pitchFamily="66" charset="0"/>
              </a:rPr>
              <a:t>T</a:t>
            </a:r>
            <a:r>
              <a:rPr lang="en-US" sz="1400" baseline="-25000" dirty="0" smtClean="0">
                <a:latin typeface="Comic Sans MS" panose="030F0702030302020204" pitchFamily="66" charset="0"/>
              </a:rPr>
              <a:t>A</a:t>
            </a:r>
            <a:endParaRPr lang="en-GB" sz="1400" baseline="-25000" dirty="0">
              <a:latin typeface="Comic Sans MS" panose="030F0702030302020204" pitchFamily="66" charset="0"/>
            </a:endParaRPr>
          </a:p>
        </p:txBody>
      </p:sp>
      <p:sp>
        <p:nvSpPr>
          <p:cNvPr id="45" name="TextBox 44"/>
          <p:cNvSpPr txBox="1"/>
          <p:nvPr/>
        </p:nvSpPr>
        <p:spPr>
          <a:xfrm>
            <a:off x="5975497" y="2604978"/>
            <a:ext cx="394660" cy="307777"/>
          </a:xfrm>
          <a:prstGeom prst="rect">
            <a:avLst/>
          </a:prstGeom>
          <a:noFill/>
        </p:spPr>
        <p:txBody>
          <a:bodyPr wrap="none" rtlCol="0">
            <a:spAutoFit/>
          </a:bodyPr>
          <a:lstStyle/>
          <a:p>
            <a:r>
              <a:rPr lang="en-US" sz="1400" dirty="0" smtClean="0">
                <a:latin typeface="Comic Sans MS" panose="030F0702030302020204" pitchFamily="66" charset="0"/>
              </a:rPr>
              <a:t>T</a:t>
            </a:r>
            <a:r>
              <a:rPr lang="en-US" sz="1400" baseline="-25000" dirty="0" smtClean="0">
                <a:latin typeface="Comic Sans MS" panose="030F0702030302020204" pitchFamily="66" charset="0"/>
              </a:rPr>
              <a:t>B</a:t>
            </a:r>
            <a:endParaRPr lang="en-GB" sz="1400" baseline="-25000" dirty="0">
              <a:latin typeface="Comic Sans MS" panose="030F0702030302020204" pitchFamily="66" charset="0"/>
            </a:endParaRPr>
          </a:p>
        </p:txBody>
      </p:sp>
      <p:sp>
        <p:nvSpPr>
          <p:cNvPr id="46" name="TextBox 45"/>
          <p:cNvSpPr txBox="1"/>
          <p:nvPr/>
        </p:nvSpPr>
        <p:spPr>
          <a:xfrm>
            <a:off x="5723861" y="2332075"/>
            <a:ext cx="647934" cy="246221"/>
          </a:xfrm>
          <a:prstGeom prst="rect">
            <a:avLst/>
          </a:prstGeom>
          <a:noFill/>
        </p:spPr>
        <p:txBody>
          <a:bodyPr wrap="none" rtlCol="0">
            <a:spAutoFit/>
          </a:bodyPr>
          <a:lstStyle/>
          <a:p>
            <a:r>
              <a:rPr lang="en-US" sz="1000" b="1" dirty="0" smtClean="0">
                <a:latin typeface="Comic Sans MS" panose="030F0702030302020204" pitchFamily="66" charset="0"/>
              </a:rPr>
              <a:t>T</a:t>
            </a:r>
            <a:r>
              <a:rPr lang="en-US" sz="1000" b="1" baseline="-25000" dirty="0" smtClean="0">
                <a:latin typeface="Comic Sans MS" panose="030F0702030302020204" pitchFamily="66" charset="0"/>
              </a:rPr>
              <a:t>B</a:t>
            </a:r>
            <a:r>
              <a:rPr lang="en-US" sz="1000" b="1" dirty="0" smtClean="0">
                <a:latin typeface="Comic Sans MS" panose="030F0702030302020204" pitchFamily="66" charset="0"/>
              </a:rPr>
              <a:t>sin60</a:t>
            </a:r>
            <a:endParaRPr lang="en-GB" sz="1000" b="1" baseline="-25000" dirty="0">
              <a:latin typeface="Comic Sans MS" panose="030F0702030302020204" pitchFamily="66" charset="0"/>
            </a:endParaRPr>
          </a:p>
        </p:txBody>
      </p:sp>
      <p:sp>
        <p:nvSpPr>
          <p:cNvPr id="47" name="TextBox 46"/>
          <p:cNvSpPr txBox="1"/>
          <p:nvPr/>
        </p:nvSpPr>
        <p:spPr>
          <a:xfrm>
            <a:off x="5036289" y="2420680"/>
            <a:ext cx="681597" cy="246221"/>
          </a:xfrm>
          <a:prstGeom prst="rect">
            <a:avLst/>
          </a:prstGeom>
          <a:noFill/>
        </p:spPr>
        <p:txBody>
          <a:bodyPr wrap="none" rtlCol="0">
            <a:spAutoFit/>
          </a:bodyPr>
          <a:lstStyle/>
          <a:p>
            <a:r>
              <a:rPr lang="en-US" sz="1000" b="1" dirty="0" smtClean="0">
                <a:latin typeface="Comic Sans MS" panose="030F0702030302020204" pitchFamily="66" charset="0"/>
              </a:rPr>
              <a:t>T</a:t>
            </a:r>
            <a:r>
              <a:rPr lang="en-US" sz="1000" b="1" baseline="-25000" dirty="0" smtClean="0">
                <a:latin typeface="Comic Sans MS" panose="030F0702030302020204" pitchFamily="66" charset="0"/>
              </a:rPr>
              <a:t>B</a:t>
            </a:r>
            <a:r>
              <a:rPr lang="en-US" sz="1000" b="1" dirty="0" smtClean="0">
                <a:latin typeface="Comic Sans MS" panose="030F0702030302020204" pitchFamily="66" charset="0"/>
              </a:rPr>
              <a:t>cos60</a:t>
            </a:r>
            <a:endParaRPr lang="en-GB" sz="1000" b="1" baseline="-25000" dirty="0">
              <a:latin typeface="Comic Sans MS" panose="030F0702030302020204" pitchFamily="66" charset="0"/>
            </a:endParaRPr>
          </a:p>
        </p:txBody>
      </p:sp>
      <p:sp>
        <p:nvSpPr>
          <p:cNvPr id="48" name="TextBox 47"/>
          <p:cNvSpPr txBox="1"/>
          <p:nvPr/>
        </p:nvSpPr>
        <p:spPr>
          <a:xfrm>
            <a:off x="5709685" y="2137145"/>
            <a:ext cx="659155" cy="246221"/>
          </a:xfrm>
          <a:prstGeom prst="rect">
            <a:avLst/>
          </a:prstGeom>
          <a:noFill/>
        </p:spPr>
        <p:txBody>
          <a:bodyPr wrap="none" rtlCol="0">
            <a:spAutoFit/>
          </a:bodyPr>
          <a:lstStyle/>
          <a:p>
            <a:r>
              <a:rPr lang="en-US" sz="1000" b="1" dirty="0" smtClean="0">
                <a:latin typeface="Comic Sans MS" panose="030F0702030302020204" pitchFamily="66" charset="0"/>
              </a:rPr>
              <a:t>T</a:t>
            </a:r>
            <a:r>
              <a:rPr lang="en-US" sz="1000" b="1" baseline="-25000" dirty="0" smtClean="0">
                <a:latin typeface="Comic Sans MS" panose="030F0702030302020204" pitchFamily="66" charset="0"/>
              </a:rPr>
              <a:t>A</a:t>
            </a:r>
            <a:r>
              <a:rPr lang="en-US" sz="1000" b="1" dirty="0" smtClean="0">
                <a:latin typeface="Comic Sans MS" panose="030F0702030302020204" pitchFamily="66" charset="0"/>
              </a:rPr>
              <a:t>sin60</a:t>
            </a:r>
            <a:endParaRPr lang="en-GB" sz="1000" b="1" baseline="-25000" dirty="0">
              <a:latin typeface="Comic Sans MS" panose="030F0702030302020204" pitchFamily="66" charset="0"/>
            </a:endParaRPr>
          </a:p>
        </p:txBody>
      </p:sp>
      <p:sp>
        <p:nvSpPr>
          <p:cNvPr id="49" name="TextBox 48"/>
          <p:cNvSpPr txBox="1"/>
          <p:nvPr/>
        </p:nvSpPr>
        <p:spPr>
          <a:xfrm>
            <a:off x="5032745" y="2055629"/>
            <a:ext cx="689612" cy="246221"/>
          </a:xfrm>
          <a:prstGeom prst="rect">
            <a:avLst/>
          </a:prstGeom>
          <a:noFill/>
        </p:spPr>
        <p:txBody>
          <a:bodyPr wrap="none" rtlCol="0">
            <a:spAutoFit/>
          </a:bodyPr>
          <a:lstStyle/>
          <a:p>
            <a:r>
              <a:rPr lang="en-US" sz="1000" b="1" dirty="0" smtClean="0">
                <a:latin typeface="Comic Sans MS" panose="030F0702030302020204" pitchFamily="66" charset="0"/>
              </a:rPr>
              <a:t>T</a:t>
            </a:r>
            <a:r>
              <a:rPr lang="en-US" sz="1000" b="1" baseline="-25000" dirty="0" smtClean="0">
                <a:latin typeface="Comic Sans MS" panose="030F0702030302020204" pitchFamily="66" charset="0"/>
              </a:rPr>
              <a:t>A</a:t>
            </a:r>
            <a:r>
              <a:rPr lang="en-US" sz="1000" b="1" dirty="0" smtClean="0">
                <a:latin typeface="Comic Sans MS" panose="030F0702030302020204" pitchFamily="66" charset="0"/>
              </a:rPr>
              <a:t>cos60</a:t>
            </a:r>
            <a:endParaRPr lang="en-GB" sz="1000" b="1" baseline="-25000" dirty="0">
              <a:latin typeface="Comic Sans MS" panose="030F0702030302020204" pitchFamily="66" charset="0"/>
            </a:endParaRPr>
          </a:p>
        </p:txBody>
      </p:sp>
      <p:cxnSp>
        <p:nvCxnSpPr>
          <p:cNvPr id="51" name="Straight Connector 50"/>
          <p:cNvCxnSpPr/>
          <p:nvPr/>
        </p:nvCxnSpPr>
        <p:spPr>
          <a:xfrm>
            <a:off x="6535479" y="2397642"/>
            <a:ext cx="0" cy="457200"/>
          </a:xfrm>
          <a:prstGeom prst="line">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6322827" y="2824716"/>
            <a:ext cx="418704" cy="307777"/>
          </a:xfrm>
          <a:prstGeom prst="rect">
            <a:avLst/>
          </a:prstGeom>
          <a:noFill/>
        </p:spPr>
        <p:txBody>
          <a:bodyPr wrap="none" rtlCol="0">
            <a:spAutoFit/>
          </a:bodyPr>
          <a:lstStyle/>
          <a:p>
            <a:r>
              <a:rPr lang="en-US" sz="1400" dirty="0" smtClean="0">
                <a:latin typeface="Comic Sans MS" panose="030F0702030302020204" pitchFamily="66" charset="0"/>
              </a:rPr>
              <a:t>mg</a:t>
            </a:r>
            <a:endParaRPr lang="en-GB" sz="1400" dirty="0">
              <a:latin typeface="Comic Sans MS" panose="030F0702030302020204" pitchFamily="66" charset="0"/>
            </a:endParaRPr>
          </a:p>
        </p:txBody>
      </p:sp>
      <p:cxnSp>
        <p:nvCxnSpPr>
          <p:cNvPr id="39" name="Straight Arrow Connector 38"/>
          <p:cNvCxnSpPr/>
          <p:nvPr/>
        </p:nvCxnSpPr>
        <p:spPr>
          <a:xfrm>
            <a:off x="5092995" y="3413051"/>
            <a:ext cx="1509823" cy="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5039834" y="3455582"/>
            <a:ext cx="1635384" cy="307777"/>
          </a:xfrm>
          <a:prstGeom prst="rect">
            <a:avLst/>
          </a:prstGeom>
          <a:noFill/>
        </p:spPr>
        <p:txBody>
          <a:bodyPr wrap="none" rtlCol="0">
            <a:spAutoFit/>
          </a:bodyPr>
          <a:lstStyle/>
          <a:p>
            <a:r>
              <a:rPr lang="en-US" sz="1400" dirty="0" smtClean="0">
                <a:latin typeface="Comic Sans MS" panose="030F0702030302020204" pitchFamily="66" charset="0"/>
              </a:rPr>
              <a:t>Radius = 0.5sin60</a:t>
            </a:r>
            <a:endParaRPr lang="en-GB" sz="1400" dirty="0">
              <a:latin typeface="Comic Sans MS" panose="030F0702030302020204" pitchFamily="66" charset="0"/>
            </a:endParaRPr>
          </a:p>
        </p:txBody>
      </p:sp>
      <p:cxnSp>
        <p:nvCxnSpPr>
          <p:cNvPr id="56" name="Straight Connector 55"/>
          <p:cNvCxnSpPr/>
          <p:nvPr/>
        </p:nvCxnSpPr>
        <p:spPr>
          <a:xfrm flipH="1">
            <a:off x="6274979" y="1515139"/>
            <a:ext cx="533400" cy="0"/>
          </a:xfrm>
          <a:prstGeom prst="line">
            <a:avLst/>
          </a:prstGeom>
          <a:ln w="254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6360039" y="1515139"/>
            <a:ext cx="381000" cy="0"/>
          </a:xfrm>
          <a:prstGeom prst="line">
            <a:avLst/>
          </a:prstGeom>
          <a:ln w="254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6393710" y="1146543"/>
            <a:ext cx="276038" cy="307777"/>
          </a:xfrm>
          <a:prstGeom prst="rect">
            <a:avLst/>
          </a:prstGeom>
          <a:noFill/>
        </p:spPr>
        <p:txBody>
          <a:bodyPr wrap="none" rtlCol="0">
            <a:spAutoFit/>
          </a:bodyPr>
          <a:lstStyle/>
          <a:p>
            <a:r>
              <a:rPr lang="en-US" sz="1400" dirty="0" smtClean="0">
                <a:latin typeface="Comic Sans MS" panose="030F0702030302020204" pitchFamily="66" charset="0"/>
              </a:rPr>
              <a:t>a</a:t>
            </a:r>
            <a:endParaRPr lang="en-GB" sz="1400" dirty="0">
              <a:latin typeface="Comic Sans MS" panose="030F0702030302020204" pitchFamily="66" charset="0"/>
            </a:endParaRPr>
          </a:p>
        </p:txBody>
      </p:sp>
      <p:pic>
        <p:nvPicPr>
          <p:cNvPr id="59" name="Picture 2" descr="http://astarmathsandphysics.com/gcse-physics-notes/gcse-physics-notes-motion-in-a-circle-html-m3278a5aa.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4181" y="124029"/>
            <a:ext cx="1937270" cy="1039969"/>
          </a:xfrm>
          <a:prstGeom prst="rect">
            <a:avLst/>
          </a:prstGeom>
          <a:noFill/>
          <a:extLst>
            <a:ext uri="{909E8E84-426E-40DD-AFC4-6F175D3DCCD1}">
              <a14:hiddenFill xmlns:a14="http://schemas.microsoft.com/office/drawing/2010/main">
                <a:solidFill>
                  <a:srgbClr val="FFFFFF"/>
                </a:solidFill>
              </a14:hiddenFill>
            </a:ext>
          </a:extLst>
        </p:spPr>
      </p:pic>
      <p:sp>
        <p:nvSpPr>
          <p:cNvPr id="21" name="Oval 20"/>
          <p:cNvSpPr/>
          <p:nvPr/>
        </p:nvSpPr>
        <p:spPr>
          <a:xfrm>
            <a:off x="6477000" y="2286000"/>
            <a:ext cx="128650" cy="15437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7162800" y="1981200"/>
            <a:ext cx="1600200" cy="646331"/>
          </a:xfrm>
          <a:prstGeom prst="rect">
            <a:avLst/>
          </a:prstGeom>
          <a:noFill/>
          <a:ln>
            <a:noFill/>
          </a:ln>
        </p:spPr>
        <p:txBody>
          <a:bodyPr wrap="square" rtlCol="0">
            <a:spAutoFit/>
          </a:bodyPr>
          <a:lstStyle/>
          <a:p>
            <a:pPr algn="ctr"/>
            <a:r>
              <a:rPr lang="en-US" dirty="0" smtClean="0">
                <a:solidFill>
                  <a:srgbClr val="FF0000"/>
                </a:solidFill>
                <a:latin typeface="Comic Sans MS" panose="030F0702030302020204" pitchFamily="66" charset="0"/>
              </a:rPr>
              <a:t>Resolving horizontally…</a:t>
            </a:r>
            <a:endParaRPr lang="en-GB"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7" name="TextBox 6"/>
              <p:cNvSpPr txBox="1"/>
              <p:nvPr/>
            </p:nvSpPr>
            <p:spPr>
              <a:xfrm>
                <a:off x="5257800" y="3962400"/>
                <a:ext cx="9144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𝐹</m:t>
                      </m:r>
                      <m:r>
                        <a:rPr lang="en-US" sz="1400" b="0" i="1" smtClean="0">
                          <a:latin typeface="Cambria Math"/>
                        </a:rPr>
                        <m:t>=</m:t>
                      </m:r>
                      <m:r>
                        <a:rPr lang="en-US" sz="1400" b="0" i="1" smtClean="0">
                          <a:latin typeface="Cambria Math"/>
                        </a:rPr>
                        <m:t>𝑚𝑎</m:t>
                      </m:r>
                    </m:oMath>
                  </m:oMathPara>
                </a14:m>
                <a:endParaRPr lang="en-GB" sz="1400" dirty="0"/>
              </a:p>
            </p:txBody>
          </p:sp>
        </mc:Choice>
        <mc:Fallback xmlns="">
          <p:sp>
            <p:nvSpPr>
              <p:cNvPr id="7" name="TextBox 6"/>
              <p:cNvSpPr txBox="1">
                <a:spLocks noRot="1" noChangeAspect="1" noMove="1" noResize="1" noEditPoints="1" noAdjustHandles="1" noChangeArrowheads="1" noChangeShapeType="1" noTextEdit="1"/>
              </p:cNvSpPr>
              <p:nvPr/>
            </p:nvSpPr>
            <p:spPr>
              <a:xfrm>
                <a:off x="5257800" y="3962400"/>
                <a:ext cx="914400" cy="307777"/>
              </a:xfrm>
              <a:prstGeom prst="rect">
                <a:avLst/>
              </a:prstGeom>
              <a:blipFill rotWithShape="1">
                <a:blip r:embed="rId10"/>
                <a:stretch>
                  <a:fillRect/>
                </a:stretch>
              </a:blipFill>
            </p:spPr>
            <p:txBody>
              <a:bodyPr/>
              <a:lstStyle/>
              <a:p>
                <a:r>
                  <a:rPr lang="en-GB">
                    <a:noFill/>
                  </a:rPr>
                  <a:t> </a:t>
                </a:r>
              </a:p>
            </p:txBody>
          </p:sp>
        </mc:Fallback>
      </mc:AlternateContent>
      <p:sp>
        <p:nvSpPr>
          <p:cNvPr id="66" name="Arc 65"/>
          <p:cNvSpPr/>
          <p:nvPr/>
        </p:nvSpPr>
        <p:spPr>
          <a:xfrm>
            <a:off x="7239000" y="4191000"/>
            <a:ext cx="381000" cy="457200"/>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7" name="TextBox 66"/>
          <p:cNvSpPr txBox="1"/>
          <p:nvPr/>
        </p:nvSpPr>
        <p:spPr>
          <a:xfrm>
            <a:off x="7543800" y="4191000"/>
            <a:ext cx="1295400" cy="461665"/>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Replace a with rw</a:t>
            </a:r>
            <a:r>
              <a:rPr lang="en-US" sz="1200" baseline="30000" dirty="0" smtClean="0">
                <a:solidFill>
                  <a:srgbClr val="FF0000"/>
                </a:solidFill>
                <a:latin typeface="Comic Sans MS" panose="030F0702030302020204" pitchFamily="66" charset="0"/>
              </a:rPr>
              <a:t>2</a:t>
            </a:r>
            <a:endParaRPr lang="en-GB" sz="1200" baseline="30000" dirty="0">
              <a:solidFill>
                <a:srgbClr val="FF0000"/>
              </a:solidFill>
              <a:latin typeface="Comic Sans MS" panose="030F0702030302020204" pitchFamily="66" charset="0"/>
            </a:endParaRPr>
          </a:p>
        </p:txBody>
      </p:sp>
      <p:sp>
        <p:nvSpPr>
          <p:cNvPr id="68" name="Arc 67"/>
          <p:cNvSpPr/>
          <p:nvPr/>
        </p:nvSpPr>
        <p:spPr>
          <a:xfrm>
            <a:off x="7239000" y="4648200"/>
            <a:ext cx="457200" cy="457200"/>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9" name="Arc 68"/>
          <p:cNvSpPr/>
          <p:nvPr/>
        </p:nvSpPr>
        <p:spPr>
          <a:xfrm>
            <a:off x="7162800" y="5181600"/>
            <a:ext cx="457200" cy="533400"/>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0" name="Arc 69"/>
          <p:cNvSpPr/>
          <p:nvPr/>
        </p:nvSpPr>
        <p:spPr>
          <a:xfrm>
            <a:off x="7315200" y="5715000"/>
            <a:ext cx="457200" cy="457200"/>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1" name="TextBox 70"/>
          <p:cNvSpPr txBox="1"/>
          <p:nvPr/>
        </p:nvSpPr>
        <p:spPr>
          <a:xfrm>
            <a:off x="7696200" y="4724400"/>
            <a:ext cx="1143000"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Sub in values</a:t>
            </a:r>
            <a:endParaRPr lang="en-GB" sz="1200" baseline="-25000" dirty="0">
              <a:solidFill>
                <a:srgbClr val="FF0000"/>
              </a:solidFill>
              <a:latin typeface="Comic Sans MS" panose="030F0702030302020204" pitchFamily="66" charset="0"/>
            </a:endParaRPr>
          </a:p>
        </p:txBody>
      </p:sp>
      <p:sp>
        <p:nvSpPr>
          <p:cNvPr id="72" name="TextBox 71"/>
          <p:cNvSpPr txBox="1"/>
          <p:nvPr/>
        </p:nvSpPr>
        <p:spPr>
          <a:xfrm>
            <a:off x="7620000" y="5181600"/>
            <a:ext cx="1143000" cy="461665"/>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Work out/simplify</a:t>
            </a:r>
            <a:endParaRPr lang="en-GB" sz="1200" baseline="-25000" dirty="0">
              <a:solidFill>
                <a:srgbClr val="FF0000"/>
              </a:solidFill>
              <a:latin typeface="Comic Sans MS" panose="030F0702030302020204" pitchFamily="66" charset="0"/>
            </a:endParaRPr>
          </a:p>
        </p:txBody>
      </p:sp>
      <p:sp>
        <p:nvSpPr>
          <p:cNvPr id="73" name="TextBox 72"/>
          <p:cNvSpPr txBox="1"/>
          <p:nvPr/>
        </p:nvSpPr>
        <p:spPr>
          <a:xfrm>
            <a:off x="7745819" y="5715000"/>
            <a:ext cx="1371600" cy="461665"/>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Divide by √3, multiply by 2</a:t>
            </a:r>
            <a:endParaRPr lang="en-GB" sz="1200" baseline="-250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74" name="TextBox 73"/>
              <p:cNvSpPr txBox="1"/>
              <p:nvPr/>
            </p:nvSpPr>
            <p:spPr>
              <a:xfrm>
                <a:off x="3352800" y="1752600"/>
                <a:ext cx="1865241"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solidFill>
                                <a:srgbClr val="FF0000"/>
                              </a:solidFill>
                              <a:latin typeface="Cambria Math" panose="02040503050406030204" pitchFamily="18" charset="0"/>
                            </a:rPr>
                          </m:ctrlPr>
                        </m:sSubPr>
                        <m:e>
                          <m:r>
                            <a:rPr lang="en-US" sz="1400" b="0" i="1" smtClean="0">
                              <a:solidFill>
                                <a:srgbClr val="FF0000"/>
                              </a:solidFill>
                              <a:latin typeface="Cambria Math"/>
                            </a:rPr>
                            <m:t>𝑇</m:t>
                          </m:r>
                        </m:e>
                        <m:sub>
                          <m:r>
                            <a:rPr lang="en-US" sz="1400" b="0" i="1" smtClean="0">
                              <a:solidFill>
                                <a:srgbClr val="FF0000"/>
                              </a:solidFill>
                              <a:latin typeface="Cambria Math"/>
                            </a:rPr>
                            <m:t>𝐴</m:t>
                          </m:r>
                        </m:sub>
                      </m:sSub>
                      <m:r>
                        <a:rPr lang="en-US" sz="1400" b="0" i="1" smtClean="0">
                          <a:solidFill>
                            <a:srgbClr val="FF0000"/>
                          </a:solidFill>
                          <a:latin typeface="Cambria Math"/>
                        </a:rPr>
                        <m:t>−</m:t>
                      </m:r>
                      <m:sSub>
                        <m:sSubPr>
                          <m:ctrlPr>
                            <a:rPr lang="en-US" sz="1400" b="0" i="1" smtClean="0">
                              <a:solidFill>
                                <a:srgbClr val="FF0000"/>
                              </a:solidFill>
                              <a:latin typeface="Cambria Math" panose="02040503050406030204" pitchFamily="18" charset="0"/>
                            </a:rPr>
                          </m:ctrlPr>
                        </m:sSubPr>
                        <m:e>
                          <m:r>
                            <a:rPr lang="en-US" sz="1400" b="0" i="1" smtClean="0">
                              <a:solidFill>
                                <a:srgbClr val="FF0000"/>
                              </a:solidFill>
                              <a:latin typeface="Cambria Math"/>
                            </a:rPr>
                            <m:t>𝑇</m:t>
                          </m:r>
                        </m:e>
                        <m:sub>
                          <m:r>
                            <a:rPr lang="en-US" sz="1400" b="0" i="1" smtClean="0">
                              <a:solidFill>
                                <a:srgbClr val="FF0000"/>
                              </a:solidFill>
                              <a:latin typeface="Cambria Math"/>
                            </a:rPr>
                            <m:t>𝐵</m:t>
                          </m:r>
                        </m:sub>
                      </m:sSub>
                      <m:r>
                        <a:rPr lang="en-US" sz="1400" b="0" i="1" smtClean="0">
                          <a:solidFill>
                            <a:srgbClr val="FF0000"/>
                          </a:solidFill>
                          <a:latin typeface="Cambria Math"/>
                        </a:rPr>
                        <m:t>=2</m:t>
                      </m:r>
                      <m:r>
                        <a:rPr lang="en-US" sz="1400" b="0" i="1" smtClean="0">
                          <a:solidFill>
                            <a:srgbClr val="FF0000"/>
                          </a:solidFill>
                          <a:latin typeface="Cambria Math"/>
                        </a:rPr>
                        <m:t>𝑚𝑔</m:t>
                      </m:r>
                    </m:oMath>
                  </m:oMathPara>
                </a14:m>
                <a:endParaRPr lang="en-GB" sz="1400" dirty="0">
                  <a:solidFill>
                    <a:srgbClr val="FF0000"/>
                  </a:solidFill>
                </a:endParaRPr>
              </a:p>
            </p:txBody>
          </p:sp>
        </mc:Choice>
        <mc:Fallback xmlns="">
          <p:sp>
            <p:nvSpPr>
              <p:cNvPr id="74" name="TextBox 73"/>
              <p:cNvSpPr txBox="1">
                <a:spLocks noRot="1" noChangeAspect="1" noMove="1" noResize="1" noEditPoints="1" noAdjustHandles="1" noChangeArrowheads="1" noChangeShapeType="1" noTextEdit="1"/>
              </p:cNvSpPr>
              <p:nvPr/>
            </p:nvSpPr>
            <p:spPr>
              <a:xfrm>
                <a:off x="3352800" y="1752600"/>
                <a:ext cx="1865241" cy="307777"/>
              </a:xfrm>
              <a:prstGeom prst="rect">
                <a:avLst/>
              </a:prstGeom>
              <a:blipFill rotWithShape="1">
                <a:blip r:embed="rId11"/>
                <a:stretch>
                  <a:fillRect b="-4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5257800" y="4419600"/>
                <a:ext cx="11430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𝐹</m:t>
                      </m:r>
                      <m:r>
                        <a:rPr lang="en-US" sz="1400" b="0" i="1" smtClean="0">
                          <a:latin typeface="Cambria Math"/>
                        </a:rPr>
                        <m:t>=</m:t>
                      </m:r>
                      <m:r>
                        <a:rPr lang="en-US" sz="1400" b="0" i="1" smtClean="0">
                          <a:latin typeface="Cambria Math"/>
                        </a:rPr>
                        <m:t>𝑚</m:t>
                      </m:r>
                      <m:sSup>
                        <m:sSupPr>
                          <m:ctrlPr>
                            <a:rPr lang="en-US" sz="1400" b="0" i="1" smtClean="0">
                              <a:latin typeface="Cambria Math" panose="02040503050406030204" pitchFamily="18" charset="0"/>
                            </a:rPr>
                          </m:ctrlPr>
                        </m:sSupPr>
                        <m:e>
                          <m:r>
                            <a:rPr lang="en-US" sz="1400" b="0" i="1" smtClean="0">
                              <a:latin typeface="Cambria Math"/>
                            </a:rPr>
                            <m:t>𝑟</m:t>
                          </m:r>
                          <m:r>
                            <a:rPr lang="en-US" sz="1400" b="0" i="1" smtClean="0">
                              <a:latin typeface="Cambria Math"/>
                              <a:ea typeface="Cambria Math"/>
                            </a:rPr>
                            <m:t>𝜔</m:t>
                          </m:r>
                        </m:e>
                        <m:sup>
                          <m:r>
                            <a:rPr lang="en-US" sz="1400" b="0" i="1" smtClean="0">
                              <a:latin typeface="Cambria Math"/>
                            </a:rPr>
                            <m:t>2</m:t>
                          </m:r>
                        </m:sup>
                      </m:sSup>
                    </m:oMath>
                  </m:oMathPara>
                </a14:m>
                <a:endParaRPr lang="en-GB" sz="1400" dirty="0"/>
              </a:p>
            </p:txBody>
          </p:sp>
        </mc:Choice>
        <mc:Fallback xmlns="">
          <p:sp>
            <p:nvSpPr>
              <p:cNvPr id="65" name="TextBox 64"/>
              <p:cNvSpPr txBox="1">
                <a:spLocks noRot="1" noChangeAspect="1" noMove="1" noResize="1" noEditPoints="1" noAdjustHandles="1" noChangeArrowheads="1" noChangeShapeType="1" noTextEdit="1"/>
              </p:cNvSpPr>
              <p:nvPr/>
            </p:nvSpPr>
            <p:spPr>
              <a:xfrm>
                <a:off x="5257800" y="4419600"/>
                <a:ext cx="1143000" cy="307777"/>
              </a:xfrm>
              <a:prstGeom prst="rect">
                <a:avLst/>
              </a:prstGeom>
              <a:blipFill rotWithShape="1">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5" name="TextBox 74"/>
              <p:cNvSpPr txBox="1"/>
              <p:nvPr/>
            </p:nvSpPr>
            <p:spPr>
              <a:xfrm>
                <a:off x="3962400" y="4876800"/>
                <a:ext cx="3581400" cy="35323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a:rPr>
                            <m:t>𝑇</m:t>
                          </m:r>
                        </m:e>
                        <m:sub>
                          <m:r>
                            <a:rPr lang="en-US" sz="1400" b="0" i="1" smtClean="0">
                              <a:latin typeface="Cambria Math"/>
                            </a:rPr>
                            <m:t>𝐴</m:t>
                          </m:r>
                        </m:sub>
                      </m:sSub>
                      <m:r>
                        <a:rPr lang="en-US" sz="1400" b="0" i="1" smtClean="0">
                          <a:latin typeface="Cambria Math"/>
                        </a:rPr>
                        <m:t>𝑠𝑖𝑛</m:t>
                      </m:r>
                      <m:r>
                        <a:rPr lang="en-US" sz="1400" b="0" i="1" smtClean="0">
                          <a:latin typeface="Cambria Math"/>
                        </a:rPr>
                        <m:t>60+</m:t>
                      </m:r>
                      <m:sSub>
                        <m:sSubPr>
                          <m:ctrlPr>
                            <a:rPr lang="en-US" sz="1400" i="1">
                              <a:latin typeface="Cambria Math" panose="02040503050406030204" pitchFamily="18" charset="0"/>
                            </a:rPr>
                          </m:ctrlPr>
                        </m:sSubPr>
                        <m:e>
                          <m:r>
                            <a:rPr lang="en-US" sz="1400" i="1">
                              <a:latin typeface="Cambria Math"/>
                            </a:rPr>
                            <m:t>𝑇</m:t>
                          </m:r>
                        </m:e>
                        <m:sub>
                          <m:r>
                            <a:rPr lang="en-US" sz="1400" b="0" i="1" smtClean="0">
                              <a:latin typeface="Cambria Math"/>
                            </a:rPr>
                            <m:t>𝐵</m:t>
                          </m:r>
                        </m:sub>
                      </m:sSub>
                      <m:r>
                        <a:rPr lang="en-US" sz="1400" i="1">
                          <a:latin typeface="Cambria Math"/>
                        </a:rPr>
                        <m:t>𝑠𝑖𝑛</m:t>
                      </m:r>
                      <m:r>
                        <a:rPr lang="en-US" sz="1400" i="1">
                          <a:latin typeface="Cambria Math"/>
                        </a:rPr>
                        <m:t>60=</m:t>
                      </m:r>
                      <m:r>
                        <a:rPr lang="en-US" sz="1400" b="0" i="1" smtClean="0">
                          <a:latin typeface="Cambria Math"/>
                        </a:rPr>
                        <m:t>𝑚</m:t>
                      </m:r>
                      <m:sSup>
                        <m:sSupPr>
                          <m:ctrlPr>
                            <a:rPr lang="en-US" sz="1400" b="0" i="1" smtClean="0">
                              <a:latin typeface="Cambria Math" panose="02040503050406030204" pitchFamily="18" charset="0"/>
                            </a:rPr>
                          </m:ctrlPr>
                        </m:sSupPr>
                        <m:e>
                          <m:r>
                            <a:rPr lang="en-US" sz="1400" b="0" i="1" smtClean="0">
                              <a:latin typeface="Cambria Math"/>
                            </a:rPr>
                            <m:t>(0.5</m:t>
                          </m:r>
                          <m:r>
                            <a:rPr lang="en-US" sz="1400" b="0" i="1" smtClean="0">
                              <a:latin typeface="Cambria Math"/>
                            </a:rPr>
                            <m:t>𝑠𝑖𝑛</m:t>
                          </m:r>
                          <m:r>
                            <a:rPr lang="en-US" sz="1400" b="0" i="1" smtClean="0">
                              <a:latin typeface="Cambria Math"/>
                            </a:rPr>
                            <m:t>60)(2</m:t>
                          </m:r>
                          <m:rad>
                            <m:radPr>
                              <m:degHide m:val="on"/>
                              <m:ctrlPr>
                                <a:rPr lang="en-US" sz="1400" b="0" i="1" smtClean="0">
                                  <a:latin typeface="Cambria Math" panose="02040503050406030204" pitchFamily="18" charset="0"/>
                                </a:rPr>
                              </m:ctrlPr>
                            </m:radPr>
                            <m:deg/>
                            <m:e>
                              <m:r>
                                <a:rPr lang="en-US" sz="1400" b="0" i="1" smtClean="0">
                                  <a:latin typeface="Cambria Math"/>
                                </a:rPr>
                                <m:t>3</m:t>
                              </m:r>
                              <m:r>
                                <a:rPr lang="en-US" sz="1400" b="0" i="1" smtClean="0">
                                  <a:latin typeface="Cambria Math"/>
                                </a:rPr>
                                <m:t>𝑔</m:t>
                              </m:r>
                            </m:e>
                          </m:rad>
                          <m:r>
                            <a:rPr lang="en-US" sz="1400" b="0" i="1" smtClean="0">
                              <a:latin typeface="Cambria Math"/>
                            </a:rPr>
                            <m:t>)</m:t>
                          </m:r>
                        </m:e>
                        <m:sup>
                          <m:r>
                            <a:rPr lang="en-US" sz="1400" b="0" i="1" smtClean="0">
                              <a:latin typeface="Cambria Math"/>
                            </a:rPr>
                            <m:t>2</m:t>
                          </m:r>
                        </m:sup>
                      </m:sSup>
                    </m:oMath>
                  </m:oMathPara>
                </a14:m>
                <a:endParaRPr lang="en-GB" sz="1400" dirty="0"/>
              </a:p>
            </p:txBody>
          </p:sp>
        </mc:Choice>
        <mc:Fallback xmlns="">
          <p:sp>
            <p:nvSpPr>
              <p:cNvPr id="75" name="TextBox 74"/>
              <p:cNvSpPr txBox="1">
                <a:spLocks noRot="1" noChangeAspect="1" noMove="1" noResize="1" noEditPoints="1" noAdjustHandles="1" noChangeArrowheads="1" noChangeShapeType="1" noTextEdit="1"/>
              </p:cNvSpPr>
              <p:nvPr/>
            </p:nvSpPr>
            <p:spPr>
              <a:xfrm>
                <a:off x="3962400" y="4876800"/>
                <a:ext cx="3581400" cy="353238"/>
              </a:xfrm>
              <a:prstGeom prst="rect">
                <a:avLst/>
              </a:prstGeom>
              <a:blipFill rotWithShape="1">
                <a:blip r:embed="rId13"/>
                <a:stretch>
                  <a:fillRect b="-344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6" name="TextBox 75"/>
              <p:cNvSpPr txBox="1"/>
              <p:nvPr/>
            </p:nvSpPr>
            <p:spPr>
              <a:xfrm>
                <a:off x="4343400" y="5257800"/>
                <a:ext cx="2209800" cy="55412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rPr>
                          </m:ctrlPr>
                        </m:fPr>
                        <m:num>
                          <m:sSub>
                            <m:sSubPr>
                              <m:ctrlPr>
                                <a:rPr lang="en-US" sz="1400" i="1">
                                  <a:latin typeface="Cambria Math" panose="02040503050406030204" pitchFamily="18" charset="0"/>
                                </a:rPr>
                              </m:ctrlPr>
                            </m:sSubPr>
                            <m:e>
                              <m:r>
                                <a:rPr lang="en-US" sz="1400" i="1">
                                  <a:latin typeface="Cambria Math"/>
                                </a:rPr>
                                <m:t>𝑇</m:t>
                              </m:r>
                            </m:e>
                            <m:sub>
                              <m:r>
                                <a:rPr lang="en-US" sz="1400" i="1">
                                  <a:latin typeface="Cambria Math"/>
                                </a:rPr>
                                <m:t>𝐴</m:t>
                              </m:r>
                            </m:sub>
                          </m:sSub>
                          <m:rad>
                            <m:radPr>
                              <m:degHide m:val="on"/>
                              <m:ctrlPr>
                                <a:rPr lang="en-US" sz="1400" i="1" smtClean="0">
                                  <a:latin typeface="Cambria Math" panose="02040503050406030204" pitchFamily="18" charset="0"/>
                                </a:rPr>
                              </m:ctrlPr>
                            </m:radPr>
                            <m:deg/>
                            <m:e>
                              <m:r>
                                <a:rPr lang="en-US" sz="1400" b="0" i="1" smtClean="0">
                                  <a:latin typeface="Cambria Math"/>
                                </a:rPr>
                                <m:t>3</m:t>
                              </m:r>
                            </m:e>
                          </m:rad>
                        </m:num>
                        <m:den>
                          <m:r>
                            <a:rPr lang="en-US" sz="1400" b="0" i="1" smtClean="0">
                              <a:latin typeface="Cambria Math"/>
                            </a:rPr>
                            <m:t>2</m:t>
                          </m:r>
                        </m:den>
                      </m:f>
                      <m:r>
                        <a:rPr lang="en-US" sz="1400" b="0" i="1" smtClean="0">
                          <a:latin typeface="Cambria Math"/>
                        </a:rPr>
                        <m:t>+</m:t>
                      </m:r>
                      <m:f>
                        <m:fPr>
                          <m:ctrlPr>
                            <a:rPr lang="en-US" sz="1400" i="1">
                              <a:latin typeface="Cambria Math" panose="02040503050406030204" pitchFamily="18" charset="0"/>
                            </a:rPr>
                          </m:ctrlPr>
                        </m:fPr>
                        <m:num>
                          <m:sSub>
                            <m:sSubPr>
                              <m:ctrlPr>
                                <a:rPr lang="en-US" sz="1400" i="1">
                                  <a:latin typeface="Cambria Math" panose="02040503050406030204" pitchFamily="18" charset="0"/>
                                </a:rPr>
                              </m:ctrlPr>
                            </m:sSubPr>
                            <m:e>
                              <m:r>
                                <a:rPr lang="en-US" sz="1400" i="1">
                                  <a:latin typeface="Cambria Math"/>
                                </a:rPr>
                                <m:t>𝑇</m:t>
                              </m:r>
                            </m:e>
                            <m:sub>
                              <m:r>
                                <a:rPr lang="en-US" sz="1400" b="0" i="1" smtClean="0">
                                  <a:latin typeface="Cambria Math"/>
                                </a:rPr>
                                <m:t>𝐵</m:t>
                              </m:r>
                            </m:sub>
                          </m:sSub>
                          <m:rad>
                            <m:radPr>
                              <m:degHide m:val="on"/>
                              <m:ctrlPr>
                                <a:rPr lang="en-US" sz="1400" i="1">
                                  <a:latin typeface="Cambria Math" panose="02040503050406030204" pitchFamily="18" charset="0"/>
                                </a:rPr>
                              </m:ctrlPr>
                            </m:radPr>
                            <m:deg/>
                            <m:e>
                              <m:r>
                                <a:rPr lang="en-US" sz="1400" i="1">
                                  <a:latin typeface="Cambria Math"/>
                                </a:rPr>
                                <m:t>3</m:t>
                              </m:r>
                            </m:e>
                          </m:rad>
                        </m:num>
                        <m:den>
                          <m:r>
                            <a:rPr lang="en-US" sz="1400" i="1">
                              <a:latin typeface="Cambria Math"/>
                            </a:rPr>
                            <m:t>2</m:t>
                          </m:r>
                        </m:den>
                      </m:f>
                      <m:r>
                        <a:rPr lang="en-US" sz="1400" b="0" i="1" smtClean="0">
                          <a:latin typeface="Cambria Math"/>
                        </a:rPr>
                        <m:t>=3</m:t>
                      </m:r>
                      <m:r>
                        <a:rPr lang="en-US" sz="1400" b="0" i="1" smtClean="0">
                          <a:latin typeface="Cambria Math"/>
                        </a:rPr>
                        <m:t>𝑚𝑔</m:t>
                      </m:r>
                      <m:rad>
                        <m:radPr>
                          <m:degHide m:val="on"/>
                          <m:ctrlPr>
                            <a:rPr lang="en-US" sz="1400" b="0" i="1" smtClean="0">
                              <a:latin typeface="Cambria Math" panose="02040503050406030204" pitchFamily="18" charset="0"/>
                            </a:rPr>
                          </m:ctrlPr>
                        </m:radPr>
                        <m:deg/>
                        <m:e>
                          <m:r>
                            <a:rPr lang="en-US" sz="1400" b="0" i="1" smtClean="0">
                              <a:latin typeface="Cambria Math"/>
                            </a:rPr>
                            <m:t>3</m:t>
                          </m:r>
                        </m:e>
                      </m:rad>
                    </m:oMath>
                  </m:oMathPara>
                </a14:m>
                <a:endParaRPr lang="en-GB" sz="1400" dirty="0"/>
              </a:p>
            </p:txBody>
          </p:sp>
        </mc:Choice>
        <mc:Fallback xmlns="">
          <p:sp>
            <p:nvSpPr>
              <p:cNvPr id="76" name="TextBox 75"/>
              <p:cNvSpPr txBox="1">
                <a:spLocks noRot="1" noChangeAspect="1" noMove="1" noResize="1" noEditPoints="1" noAdjustHandles="1" noChangeArrowheads="1" noChangeShapeType="1" noTextEdit="1"/>
              </p:cNvSpPr>
              <p:nvPr/>
            </p:nvSpPr>
            <p:spPr>
              <a:xfrm>
                <a:off x="4343400" y="5257800"/>
                <a:ext cx="2209800" cy="554126"/>
              </a:xfrm>
              <a:prstGeom prst="rect">
                <a:avLst/>
              </a:prstGeom>
              <a:blipFill rotWithShape="1">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7" name="TextBox 76"/>
              <p:cNvSpPr txBox="1"/>
              <p:nvPr/>
            </p:nvSpPr>
            <p:spPr>
              <a:xfrm>
                <a:off x="4724400" y="5867400"/>
                <a:ext cx="16764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a:rPr>
                            <m:t>𝑇</m:t>
                          </m:r>
                        </m:e>
                        <m:sub>
                          <m:r>
                            <a:rPr lang="en-US" sz="1400" b="0" i="1" smtClean="0">
                              <a:latin typeface="Cambria Math"/>
                            </a:rPr>
                            <m:t>𝐴</m:t>
                          </m:r>
                        </m:sub>
                      </m:sSub>
                      <m:r>
                        <a:rPr lang="en-US" sz="1400" b="0" i="1" smtClean="0">
                          <a:latin typeface="Cambria Math"/>
                        </a:rPr>
                        <m:t>+</m:t>
                      </m:r>
                      <m:sSub>
                        <m:sSubPr>
                          <m:ctrlPr>
                            <a:rPr lang="en-US" sz="1400" b="0" i="1" smtClean="0">
                              <a:latin typeface="Cambria Math" panose="02040503050406030204" pitchFamily="18" charset="0"/>
                            </a:rPr>
                          </m:ctrlPr>
                        </m:sSubPr>
                        <m:e>
                          <m:r>
                            <a:rPr lang="en-US" sz="1400" b="0" i="1" smtClean="0">
                              <a:latin typeface="Cambria Math"/>
                            </a:rPr>
                            <m:t>𝑇</m:t>
                          </m:r>
                        </m:e>
                        <m:sub>
                          <m:r>
                            <a:rPr lang="en-US" sz="1400" b="0" i="1" smtClean="0">
                              <a:latin typeface="Cambria Math"/>
                            </a:rPr>
                            <m:t>𝐵</m:t>
                          </m:r>
                        </m:sub>
                      </m:sSub>
                      <m:r>
                        <a:rPr lang="en-US" sz="1400" b="0" i="1" smtClean="0">
                          <a:latin typeface="Cambria Math"/>
                        </a:rPr>
                        <m:t>=6</m:t>
                      </m:r>
                      <m:r>
                        <a:rPr lang="en-US" sz="1400" b="0" i="1" smtClean="0">
                          <a:latin typeface="Cambria Math"/>
                        </a:rPr>
                        <m:t>𝑚𝑔</m:t>
                      </m:r>
                    </m:oMath>
                  </m:oMathPara>
                </a14:m>
                <a:endParaRPr lang="en-GB" sz="1400" dirty="0"/>
              </a:p>
            </p:txBody>
          </p:sp>
        </mc:Choice>
        <mc:Fallback xmlns="">
          <p:sp>
            <p:nvSpPr>
              <p:cNvPr id="77" name="TextBox 76"/>
              <p:cNvSpPr txBox="1">
                <a:spLocks noRot="1" noChangeAspect="1" noMove="1" noResize="1" noEditPoints="1" noAdjustHandles="1" noChangeArrowheads="1" noChangeShapeType="1" noTextEdit="1"/>
              </p:cNvSpPr>
              <p:nvPr/>
            </p:nvSpPr>
            <p:spPr>
              <a:xfrm>
                <a:off x="4724400" y="5867400"/>
                <a:ext cx="1676400" cy="307777"/>
              </a:xfrm>
              <a:prstGeom prst="rect">
                <a:avLst/>
              </a:prstGeom>
              <a:blipFill rotWithShape="1">
                <a:blip r:embed="rId15"/>
                <a:stretch>
                  <a:fillRect b="-4000"/>
                </a:stretch>
              </a:blipFill>
            </p:spPr>
            <p:txBody>
              <a:bodyPr/>
              <a:lstStyle/>
              <a:p>
                <a:r>
                  <a:rPr lang="en-GB">
                    <a:noFill/>
                  </a:rPr>
                  <a:t> </a:t>
                </a:r>
              </a:p>
            </p:txBody>
          </p:sp>
        </mc:Fallback>
      </mc:AlternateContent>
      <p:cxnSp>
        <p:nvCxnSpPr>
          <p:cNvPr id="8" name="Straight Connector 7"/>
          <p:cNvCxnSpPr/>
          <p:nvPr/>
        </p:nvCxnSpPr>
        <p:spPr>
          <a:xfrm flipV="1">
            <a:off x="6172200" y="54864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5410200" y="53340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4800600" y="53340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0" name="TextBox 79"/>
              <p:cNvSpPr txBox="1"/>
              <p:nvPr/>
            </p:nvSpPr>
            <p:spPr>
              <a:xfrm>
                <a:off x="3429000" y="2209800"/>
                <a:ext cx="16764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solidFill>
                                <a:srgbClr val="FF0000"/>
                              </a:solidFill>
                              <a:latin typeface="Cambria Math" panose="02040503050406030204" pitchFamily="18" charset="0"/>
                            </a:rPr>
                          </m:ctrlPr>
                        </m:sSubPr>
                        <m:e>
                          <m:r>
                            <a:rPr lang="en-US" sz="1400" b="0" i="1" smtClean="0">
                              <a:solidFill>
                                <a:srgbClr val="FF0000"/>
                              </a:solidFill>
                              <a:latin typeface="Cambria Math"/>
                            </a:rPr>
                            <m:t>𝑇</m:t>
                          </m:r>
                        </m:e>
                        <m:sub>
                          <m:r>
                            <a:rPr lang="en-US" sz="1400" b="0" i="1" smtClean="0">
                              <a:solidFill>
                                <a:srgbClr val="FF0000"/>
                              </a:solidFill>
                              <a:latin typeface="Cambria Math"/>
                            </a:rPr>
                            <m:t>𝐴</m:t>
                          </m:r>
                        </m:sub>
                      </m:sSub>
                      <m:r>
                        <a:rPr lang="en-US" sz="1400" b="0" i="1" smtClean="0">
                          <a:solidFill>
                            <a:srgbClr val="FF0000"/>
                          </a:solidFill>
                          <a:latin typeface="Cambria Math"/>
                        </a:rPr>
                        <m:t>+</m:t>
                      </m:r>
                      <m:sSub>
                        <m:sSubPr>
                          <m:ctrlPr>
                            <a:rPr lang="en-US" sz="1400" b="0" i="1" smtClean="0">
                              <a:solidFill>
                                <a:srgbClr val="FF0000"/>
                              </a:solidFill>
                              <a:latin typeface="Cambria Math" panose="02040503050406030204" pitchFamily="18" charset="0"/>
                            </a:rPr>
                          </m:ctrlPr>
                        </m:sSubPr>
                        <m:e>
                          <m:r>
                            <a:rPr lang="en-US" sz="1400" b="0" i="1" smtClean="0">
                              <a:solidFill>
                                <a:srgbClr val="FF0000"/>
                              </a:solidFill>
                              <a:latin typeface="Cambria Math"/>
                            </a:rPr>
                            <m:t>𝑇</m:t>
                          </m:r>
                        </m:e>
                        <m:sub>
                          <m:r>
                            <a:rPr lang="en-US" sz="1400" b="0" i="1" smtClean="0">
                              <a:solidFill>
                                <a:srgbClr val="FF0000"/>
                              </a:solidFill>
                              <a:latin typeface="Cambria Math"/>
                            </a:rPr>
                            <m:t>𝐵</m:t>
                          </m:r>
                        </m:sub>
                      </m:sSub>
                      <m:r>
                        <a:rPr lang="en-US" sz="1400" b="0" i="1" smtClean="0">
                          <a:solidFill>
                            <a:srgbClr val="FF0000"/>
                          </a:solidFill>
                          <a:latin typeface="Cambria Math"/>
                        </a:rPr>
                        <m:t>=6</m:t>
                      </m:r>
                      <m:r>
                        <a:rPr lang="en-US" sz="1400" b="0" i="1" smtClean="0">
                          <a:solidFill>
                            <a:srgbClr val="FF0000"/>
                          </a:solidFill>
                          <a:latin typeface="Cambria Math"/>
                        </a:rPr>
                        <m:t>𝑚𝑔</m:t>
                      </m:r>
                    </m:oMath>
                  </m:oMathPara>
                </a14:m>
                <a:endParaRPr lang="en-GB" sz="1400" dirty="0">
                  <a:solidFill>
                    <a:srgbClr val="FF0000"/>
                  </a:solidFill>
                </a:endParaRPr>
              </a:p>
            </p:txBody>
          </p:sp>
        </mc:Choice>
        <mc:Fallback xmlns="">
          <p:sp>
            <p:nvSpPr>
              <p:cNvPr id="80" name="TextBox 79"/>
              <p:cNvSpPr txBox="1">
                <a:spLocks noRot="1" noChangeAspect="1" noMove="1" noResize="1" noEditPoints="1" noAdjustHandles="1" noChangeArrowheads="1" noChangeShapeType="1" noTextEdit="1"/>
              </p:cNvSpPr>
              <p:nvPr/>
            </p:nvSpPr>
            <p:spPr>
              <a:xfrm>
                <a:off x="3429000" y="2209800"/>
                <a:ext cx="1676400" cy="307777"/>
              </a:xfrm>
              <a:prstGeom prst="rect">
                <a:avLst/>
              </a:prstGeom>
              <a:blipFill rotWithShape="1">
                <a:blip r:embed="rId16"/>
                <a:stretch>
                  <a:fillRect b="-4000"/>
                </a:stretch>
              </a:blipFill>
            </p:spPr>
            <p:txBody>
              <a:bodyPr/>
              <a:lstStyle/>
              <a:p>
                <a:r>
                  <a:rPr lang="en-GB">
                    <a:noFill/>
                  </a:rPr>
                  <a:t> </a:t>
                </a:r>
              </a:p>
            </p:txBody>
          </p:sp>
        </mc:Fallback>
      </mc:AlternateContent>
    </p:spTree>
    <p:extLst>
      <p:ext uri="{BB962C8B-B14F-4D97-AF65-F5344CB8AC3E}">
        <p14:creationId xmlns:p14="http://schemas.microsoft.com/office/powerpoint/2010/main" val="164515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mph" presetSubtype="2" fill="hold" nodeType="clickEffect">
                                  <p:stCondLst>
                                    <p:cond delay="0"/>
                                  </p:stCondLst>
                                  <p:childTnLst>
                                    <p:animClr clrSpc="rgb" dir="cw">
                                      <p:cBhvr>
                                        <p:cTn id="16" dur="500" fill="hold"/>
                                        <p:tgtEl>
                                          <p:spTgt spid="56"/>
                                        </p:tgtEl>
                                        <p:attrNameLst>
                                          <p:attrName>stroke.color</p:attrName>
                                        </p:attrNameLst>
                                      </p:cBhvr>
                                      <p:to>
                                        <a:srgbClr val="FF0000"/>
                                      </p:to>
                                    </p:animClr>
                                    <p:set>
                                      <p:cBhvr>
                                        <p:cTn id="17" dur="500" fill="hold"/>
                                        <p:tgtEl>
                                          <p:spTgt spid="56"/>
                                        </p:tgtEl>
                                        <p:attrNameLst>
                                          <p:attrName>stroke.on</p:attrName>
                                        </p:attrNameLst>
                                      </p:cBhvr>
                                      <p:to>
                                        <p:strVal val="true"/>
                                      </p:to>
                                    </p:set>
                                  </p:childTnLst>
                                </p:cTn>
                              </p:par>
                              <p:par>
                                <p:cTn id="18" presetID="7" presetClass="emph" presetSubtype="2" fill="hold" nodeType="withEffect">
                                  <p:stCondLst>
                                    <p:cond delay="0"/>
                                  </p:stCondLst>
                                  <p:childTnLst>
                                    <p:animClr clrSpc="rgb" dir="cw">
                                      <p:cBhvr>
                                        <p:cTn id="19" dur="500" fill="hold"/>
                                        <p:tgtEl>
                                          <p:spTgt spid="57"/>
                                        </p:tgtEl>
                                        <p:attrNameLst>
                                          <p:attrName>stroke.color</p:attrName>
                                        </p:attrNameLst>
                                      </p:cBhvr>
                                      <p:to>
                                        <a:srgbClr val="FF0000"/>
                                      </p:to>
                                    </p:animClr>
                                    <p:set>
                                      <p:cBhvr>
                                        <p:cTn id="20" dur="500" fill="hold"/>
                                        <p:tgtEl>
                                          <p:spTgt spid="57"/>
                                        </p:tgtEl>
                                        <p:attrNameLst>
                                          <p:attrName>stroke.on</p:attrName>
                                        </p:attrNameLst>
                                      </p:cBhvr>
                                      <p:to>
                                        <p:strVal val="true"/>
                                      </p:to>
                                    </p:set>
                                  </p:childTnLst>
                                </p:cTn>
                              </p:par>
                              <p:par>
                                <p:cTn id="21" presetID="7" presetClass="emph" presetSubtype="2" fill="hold" nodeType="withEffect">
                                  <p:stCondLst>
                                    <p:cond delay="0"/>
                                  </p:stCondLst>
                                  <p:childTnLst>
                                    <p:animClr clrSpc="rgb" dir="cw">
                                      <p:cBhvr>
                                        <p:cTn id="22" dur="500" fill="hold"/>
                                        <p:tgtEl>
                                          <p:spTgt spid="30"/>
                                        </p:tgtEl>
                                        <p:attrNameLst>
                                          <p:attrName>stroke.color</p:attrName>
                                        </p:attrNameLst>
                                      </p:cBhvr>
                                      <p:to>
                                        <a:srgbClr val="FF0000"/>
                                      </p:to>
                                    </p:animClr>
                                    <p:set>
                                      <p:cBhvr>
                                        <p:cTn id="23" dur="500" fill="hold"/>
                                        <p:tgtEl>
                                          <p:spTgt spid="30"/>
                                        </p:tgtEl>
                                        <p:attrNameLst>
                                          <p:attrName>stroke.on</p:attrName>
                                        </p:attrNameLst>
                                      </p:cBhvr>
                                      <p:to>
                                        <p:strVal val="true"/>
                                      </p:to>
                                    </p:set>
                                  </p:childTnLst>
                                </p:cTn>
                              </p:par>
                              <p:par>
                                <p:cTn id="24" presetID="3" presetClass="emph" presetSubtype="2" fill="hold" grpId="0" nodeType="withEffect">
                                  <p:stCondLst>
                                    <p:cond delay="0"/>
                                  </p:stCondLst>
                                  <p:childTnLst>
                                    <p:animClr clrSpc="rgb" dir="cw">
                                      <p:cBhvr override="childStyle">
                                        <p:cTn id="25" dur="500" fill="hold"/>
                                        <p:tgtEl>
                                          <p:spTgt spid="58"/>
                                        </p:tgtEl>
                                        <p:attrNameLst>
                                          <p:attrName>style.color</p:attrName>
                                        </p:attrNameLst>
                                      </p:cBhvr>
                                      <p:to>
                                        <a:srgbClr val="FF0000"/>
                                      </p:to>
                                    </p:animClr>
                                  </p:childTnLst>
                                </p:cTn>
                              </p:par>
                              <p:par>
                                <p:cTn id="26" presetID="3" presetClass="emph" presetSubtype="2" fill="hold" grpId="0" nodeType="withEffect">
                                  <p:stCondLst>
                                    <p:cond delay="0"/>
                                  </p:stCondLst>
                                  <p:childTnLst>
                                    <p:animClr clrSpc="rgb" dir="cw">
                                      <p:cBhvr override="childStyle">
                                        <p:cTn id="27" dur="500" fill="hold"/>
                                        <p:tgtEl>
                                          <p:spTgt spid="48"/>
                                        </p:tgtEl>
                                        <p:attrNameLst>
                                          <p:attrName>style.color</p:attrName>
                                        </p:attrNameLst>
                                      </p:cBhvr>
                                      <p:to>
                                        <a:srgbClr val="FF0000"/>
                                      </p:to>
                                    </p:animClr>
                                  </p:childTnLst>
                                </p:cTn>
                              </p:par>
                              <p:par>
                                <p:cTn id="28" presetID="3" presetClass="emph" presetSubtype="2" fill="hold" grpId="0" nodeType="withEffect">
                                  <p:stCondLst>
                                    <p:cond delay="0"/>
                                  </p:stCondLst>
                                  <p:childTnLst>
                                    <p:animClr clrSpc="rgb" dir="cw">
                                      <p:cBhvr override="childStyle">
                                        <p:cTn id="29" dur="500" fill="hold"/>
                                        <p:tgtEl>
                                          <p:spTgt spid="46"/>
                                        </p:tgtEl>
                                        <p:attrNameLst>
                                          <p:attrName>style.color</p:attrName>
                                        </p:attrNameLst>
                                      </p:cBhvr>
                                      <p:to>
                                        <a:srgbClr val="FF0000"/>
                                      </p:to>
                                    </p:animClr>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66"/>
                                        </p:tgtEl>
                                        <p:attrNameLst>
                                          <p:attrName>style.visibility</p:attrName>
                                        </p:attrNameLst>
                                      </p:cBhvr>
                                      <p:to>
                                        <p:strVal val="visible"/>
                                      </p:to>
                                    </p:set>
                                    <p:animEffect transition="in" filter="blinds(horizontal)">
                                      <p:cBhvr>
                                        <p:cTn id="34" dur="500"/>
                                        <p:tgtEl>
                                          <p:spTgt spid="66"/>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blinds(horizontal)">
                                      <p:cBhvr>
                                        <p:cTn id="39" dur="500"/>
                                        <p:tgtEl>
                                          <p:spTgt spid="67"/>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65"/>
                                        </p:tgtEl>
                                        <p:attrNameLst>
                                          <p:attrName>style.visibility</p:attrName>
                                        </p:attrNameLst>
                                      </p:cBhvr>
                                      <p:to>
                                        <p:strVal val="visible"/>
                                      </p:to>
                                    </p:set>
                                    <p:animEffect transition="in" filter="blinds(horizontal)">
                                      <p:cBhvr>
                                        <p:cTn id="44" dur="500"/>
                                        <p:tgtEl>
                                          <p:spTgt spid="65"/>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blinds(horizontal)">
                                      <p:cBhvr>
                                        <p:cTn id="49" dur="500"/>
                                        <p:tgtEl>
                                          <p:spTgt spid="68"/>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71"/>
                                        </p:tgtEl>
                                        <p:attrNameLst>
                                          <p:attrName>style.visibility</p:attrName>
                                        </p:attrNameLst>
                                      </p:cBhvr>
                                      <p:to>
                                        <p:strVal val="visible"/>
                                      </p:to>
                                    </p:set>
                                    <p:animEffect transition="in" filter="blinds(horizontal)">
                                      <p:cBhvr>
                                        <p:cTn id="54" dur="500"/>
                                        <p:tgtEl>
                                          <p:spTgt spid="71"/>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75"/>
                                        </p:tgtEl>
                                        <p:attrNameLst>
                                          <p:attrName>style.visibility</p:attrName>
                                        </p:attrNameLst>
                                      </p:cBhvr>
                                      <p:to>
                                        <p:strVal val="visible"/>
                                      </p:to>
                                    </p:set>
                                    <p:animEffect transition="in" filter="blinds(horizontal)">
                                      <p:cBhvr>
                                        <p:cTn id="59" dur="500"/>
                                        <p:tgtEl>
                                          <p:spTgt spid="75"/>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69"/>
                                        </p:tgtEl>
                                        <p:attrNameLst>
                                          <p:attrName>style.visibility</p:attrName>
                                        </p:attrNameLst>
                                      </p:cBhvr>
                                      <p:to>
                                        <p:strVal val="visible"/>
                                      </p:to>
                                    </p:set>
                                    <p:animEffect transition="in" filter="blinds(horizontal)">
                                      <p:cBhvr>
                                        <p:cTn id="64" dur="500"/>
                                        <p:tgtEl>
                                          <p:spTgt spid="69"/>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72"/>
                                        </p:tgtEl>
                                        <p:attrNameLst>
                                          <p:attrName>style.visibility</p:attrName>
                                        </p:attrNameLst>
                                      </p:cBhvr>
                                      <p:to>
                                        <p:strVal val="visible"/>
                                      </p:to>
                                    </p:set>
                                    <p:animEffect transition="in" filter="blinds(horizontal)">
                                      <p:cBhvr>
                                        <p:cTn id="69" dur="500"/>
                                        <p:tgtEl>
                                          <p:spTgt spid="72"/>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76"/>
                                        </p:tgtEl>
                                        <p:attrNameLst>
                                          <p:attrName>style.visibility</p:attrName>
                                        </p:attrNameLst>
                                      </p:cBhvr>
                                      <p:to>
                                        <p:strVal val="visible"/>
                                      </p:to>
                                    </p:set>
                                    <p:animEffect transition="in" filter="blinds(horizontal)">
                                      <p:cBhvr>
                                        <p:cTn id="74" dur="500"/>
                                        <p:tgtEl>
                                          <p:spTgt spid="76"/>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70"/>
                                        </p:tgtEl>
                                        <p:attrNameLst>
                                          <p:attrName>style.visibility</p:attrName>
                                        </p:attrNameLst>
                                      </p:cBhvr>
                                      <p:to>
                                        <p:strVal val="visible"/>
                                      </p:to>
                                    </p:set>
                                    <p:animEffect transition="in" filter="blinds(horizontal)">
                                      <p:cBhvr>
                                        <p:cTn id="79" dur="500"/>
                                        <p:tgtEl>
                                          <p:spTgt spid="70"/>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blinds(horizontal)">
                                      <p:cBhvr>
                                        <p:cTn id="84" dur="500"/>
                                        <p:tgtEl>
                                          <p:spTgt spid="73"/>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ntr" presetSubtype="10" fill="hold" nodeType="clickEffect">
                                  <p:stCondLst>
                                    <p:cond delay="0"/>
                                  </p:stCondLst>
                                  <p:childTnLst>
                                    <p:set>
                                      <p:cBhvr>
                                        <p:cTn id="88" dur="1" fill="hold">
                                          <p:stCondLst>
                                            <p:cond delay="0"/>
                                          </p:stCondLst>
                                        </p:cTn>
                                        <p:tgtEl>
                                          <p:spTgt spid="79"/>
                                        </p:tgtEl>
                                        <p:attrNameLst>
                                          <p:attrName>style.visibility</p:attrName>
                                        </p:attrNameLst>
                                      </p:cBhvr>
                                      <p:to>
                                        <p:strVal val="visible"/>
                                      </p:to>
                                    </p:set>
                                    <p:animEffect transition="in" filter="blinds(horizontal)">
                                      <p:cBhvr>
                                        <p:cTn id="89" dur="500"/>
                                        <p:tgtEl>
                                          <p:spTgt spid="79"/>
                                        </p:tgtEl>
                                      </p:cBhvr>
                                    </p:animEffect>
                                  </p:childTnLst>
                                </p:cTn>
                              </p:par>
                              <p:par>
                                <p:cTn id="90" presetID="3" presetClass="entr" presetSubtype="10" fill="hold" nodeType="withEffect">
                                  <p:stCondLst>
                                    <p:cond delay="0"/>
                                  </p:stCondLst>
                                  <p:childTnLst>
                                    <p:set>
                                      <p:cBhvr>
                                        <p:cTn id="91" dur="1" fill="hold">
                                          <p:stCondLst>
                                            <p:cond delay="0"/>
                                          </p:stCondLst>
                                        </p:cTn>
                                        <p:tgtEl>
                                          <p:spTgt spid="78"/>
                                        </p:tgtEl>
                                        <p:attrNameLst>
                                          <p:attrName>style.visibility</p:attrName>
                                        </p:attrNameLst>
                                      </p:cBhvr>
                                      <p:to>
                                        <p:strVal val="visible"/>
                                      </p:to>
                                    </p:set>
                                    <p:animEffect transition="in" filter="blinds(horizontal)">
                                      <p:cBhvr>
                                        <p:cTn id="92" dur="500"/>
                                        <p:tgtEl>
                                          <p:spTgt spid="78"/>
                                        </p:tgtEl>
                                      </p:cBhvr>
                                    </p:animEffect>
                                  </p:childTnLst>
                                </p:cTn>
                              </p:par>
                              <p:par>
                                <p:cTn id="93" presetID="3" presetClass="entr" presetSubtype="10" fill="hold" nodeType="with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blinds(horizontal)">
                                      <p:cBhvr>
                                        <p:cTn id="95" dur="500"/>
                                        <p:tgtEl>
                                          <p:spTgt spid="8"/>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grpId="0" nodeType="click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blinds(horizontal)">
                                      <p:cBhvr>
                                        <p:cTn id="100" dur="500"/>
                                        <p:tgtEl>
                                          <p:spTgt spid="77"/>
                                        </p:tgtEl>
                                      </p:cBhvr>
                                    </p:animEffect>
                                  </p:childTnLst>
                                </p:cTn>
                              </p:par>
                            </p:childTnLst>
                          </p:cTn>
                        </p:par>
                      </p:childTnLst>
                    </p:cTn>
                  </p:par>
                  <p:par>
                    <p:cTn id="101" fill="hold">
                      <p:stCondLst>
                        <p:cond delay="indefinite"/>
                      </p:stCondLst>
                      <p:childTnLst>
                        <p:par>
                          <p:cTn id="102" fill="hold">
                            <p:stCondLst>
                              <p:cond delay="0"/>
                            </p:stCondLst>
                            <p:childTnLst>
                              <p:par>
                                <p:cTn id="103" presetID="3" presetClass="entr" presetSubtype="10" fill="hold" grpId="0" nodeType="click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linds(horizontal)">
                                      <p:cBhvr>
                                        <p:cTn id="105" dur="500"/>
                                        <p:tgtEl>
                                          <p:spTgt spid="80"/>
                                        </p:tgtEl>
                                      </p:cBhvr>
                                    </p:animEffect>
                                  </p:childTnLst>
                                </p:cTn>
                              </p:par>
                            </p:childTnLst>
                          </p:cTn>
                        </p:par>
                      </p:childTnLst>
                    </p:cTn>
                  </p:par>
                  <p:par>
                    <p:cTn id="106" fill="hold">
                      <p:stCondLst>
                        <p:cond delay="indefinite"/>
                      </p:stCondLst>
                      <p:childTnLst>
                        <p:par>
                          <p:cTn id="107" fill="hold">
                            <p:stCondLst>
                              <p:cond delay="0"/>
                            </p:stCondLst>
                            <p:childTnLst>
                              <p:par>
                                <p:cTn id="108" presetID="7" presetClass="emph" presetSubtype="2" fill="hold" nodeType="clickEffect">
                                  <p:stCondLst>
                                    <p:cond delay="0"/>
                                  </p:stCondLst>
                                  <p:childTnLst>
                                    <p:animClr clrSpc="rgb" dir="cw">
                                      <p:cBhvr>
                                        <p:cTn id="109" dur="500" fill="hold"/>
                                        <p:tgtEl>
                                          <p:spTgt spid="56"/>
                                        </p:tgtEl>
                                        <p:attrNameLst>
                                          <p:attrName>stroke.color</p:attrName>
                                        </p:attrNameLst>
                                      </p:cBhvr>
                                      <p:to>
                                        <a:schemeClr val="tx1"/>
                                      </p:to>
                                    </p:animClr>
                                    <p:set>
                                      <p:cBhvr>
                                        <p:cTn id="110" dur="500" fill="hold"/>
                                        <p:tgtEl>
                                          <p:spTgt spid="56"/>
                                        </p:tgtEl>
                                        <p:attrNameLst>
                                          <p:attrName>stroke.on</p:attrName>
                                        </p:attrNameLst>
                                      </p:cBhvr>
                                      <p:to>
                                        <p:strVal val="true"/>
                                      </p:to>
                                    </p:set>
                                  </p:childTnLst>
                                </p:cTn>
                              </p:par>
                              <p:par>
                                <p:cTn id="111" presetID="7" presetClass="emph" presetSubtype="2" fill="hold" nodeType="withEffect">
                                  <p:stCondLst>
                                    <p:cond delay="0"/>
                                  </p:stCondLst>
                                  <p:childTnLst>
                                    <p:animClr clrSpc="rgb" dir="cw">
                                      <p:cBhvr>
                                        <p:cTn id="112" dur="500" fill="hold"/>
                                        <p:tgtEl>
                                          <p:spTgt spid="57"/>
                                        </p:tgtEl>
                                        <p:attrNameLst>
                                          <p:attrName>stroke.color</p:attrName>
                                        </p:attrNameLst>
                                      </p:cBhvr>
                                      <p:to>
                                        <a:schemeClr val="tx1"/>
                                      </p:to>
                                    </p:animClr>
                                    <p:set>
                                      <p:cBhvr>
                                        <p:cTn id="113" dur="500" fill="hold"/>
                                        <p:tgtEl>
                                          <p:spTgt spid="57"/>
                                        </p:tgtEl>
                                        <p:attrNameLst>
                                          <p:attrName>stroke.on</p:attrName>
                                        </p:attrNameLst>
                                      </p:cBhvr>
                                      <p:to>
                                        <p:strVal val="true"/>
                                      </p:to>
                                    </p:set>
                                  </p:childTnLst>
                                </p:cTn>
                              </p:par>
                              <p:par>
                                <p:cTn id="114" presetID="7" presetClass="emph" presetSubtype="2" fill="hold" nodeType="withEffect">
                                  <p:stCondLst>
                                    <p:cond delay="0"/>
                                  </p:stCondLst>
                                  <p:childTnLst>
                                    <p:animClr clrSpc="rgb" dir="cw">
                                      <p:cBhvr>
                                        <p:cTn id="115" dur="500" fill="hold"/>
                                        <p:tgtEl>
                                          <p:spTgt spid="30"/>
                                        </p:tgtEl>
                                        <p:attrNameLst>
                                          <p:attrName>stroke.color</p:attrName>
                                        </p:attrNameLst>
                                      </p:cBhvr>
                                      <p:to>
                                        <a:schemeClr val="tx1"/>
                                      </p:to>
                                    </p:animClr>
                                    <p:set>
                                      <p:cBhvr>
                                        <p:cTn id="116" dur="500" fill="hold"/>
                                        <p:tgtEl>
                                          <p:spTgt spid="30"/>
                                        </p:tgtEl>
                                        <p:attrNameLst>
                                          <p:attrName>stroke.on</p:attrName>
                                        </p:attrNameLst>
                                      </p:cBhvr>
                                      <p:to>
                                        <p:strVal val="true"/>
                                      </p:to>
                                    </p:set>
                                  </p:childTnLst>
                                </p:cTn>
                              </p:par>
                              <p:par>
                                <p:cTn id="117" presetID="3" presetClass="emph" presetSubtype="2" fill="hold" grpId="1" nodeType="withEffect">
                                  <p:stCondLst>
                                    <p:cond delay="0"/>
                                  </p:stCondLst>
                                  <p:childTnLst>
                                    <p:animClr clrSpc="rgb" dir="cw">
                                      <p:cBhvr override="childStyle">
                                        <p:cTn id="118" dur="500" fill="hold"/>
                                        <p:tgtEl>
                                          <p:spTgt spid="58"/>
                                        </p:tgtEl>
                                        <p:attrNameLst>
                                          <p:attrName>style.color</p:attrName>
                                        </p:attrNameLst>
                                      </p:cBhvr>
                                      <p:to>
                                        <a:schemeClr val="tx1"/>
                                      </p:to>
                                    </p:animClr>
                                  </p:childTnLst>
                                </p:cTn>
                              </p:par>
                              <p:par>
                                <p:cTn id="119" presetID="3" presetClass="emph" presetSubtype="2" fill="hold" grpId="1" nodeType="withEffect">
                                  <p:stCondLst>
                                    <p:cond delay="0"/>
                                  </p:stCondLst>
                                  <p:childTnLst>
                                    <p:animClr clrSpc="rgb" dir="cw">
                                      <p:cBhvr override="childStyle">
                                        <p:cTn id="120" dur="500" fill="hold"/>
                                        <p:tgtEl>
                                          <p:spTgt spid="48"/>
                                        </p:tgtEl>
                                        <p:attrNameLst>
                                          <p:attrName>style.color</p:attrName>
                                        </p:attrNameLst>
                                      </p:cBhvr>
                                      <p:to>
                                        <a:schemeClr val="tx1"/>
                                      </p:to>
                                    </p:animClr>
                                  </p:childTnLst>
                                </p:cTn>
                              </p:par>
                              <p:par>
                                <p:cTn id="121" presetID="3" presetClass="emph" presetSubtype="2" fill="hold" grpId="1" nodeType="withEffect">
                                  <p:stCondLst>
                                    <p:cond delay="0"/>
                                  </p:stCondLst>
                                  <p:childTnLst>
                                    <p:animClr clrSpc="rgb" dir="cw">
                                      <p:cBhvr override="childStyle">
                                        <p:cTn id="122" dur="500" fill="hold"/>
                                        <p:tgtEl>
                                          <p:spTgt spid="46"/>
                                        </p:tgtEl>
                                        <p:attrNameLst>
                                          <p:attrName>style.color</p:attrName>
                                        </p:attrNameLst>
                                      </p:cBhvr>
                                      <p:to>
                                        <a:schemeClr val="tx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6" grpId="1"/>
      <p:bldP spid="48" grpId="0"/>
      <p:bldP spid="48" grpId="1"/>
      <p:bldP spid="58" grpId="0"/>
      <p:bldP spid="58" grpId="1"/>
      <p:bldP spid="3" grpId="0"/>
      <p:bldP spid="7" grpId="0"/>
      <p:bldP spid="66" grpId="0" animBg="1"/>
      <p:bldP spid="67" grpId="0"/>
      <p:bldP spid="68" grpId="0" animBg="1"/>
      <p:bldP spid="69" grpId="0" animBg="1"/>
      <p:bldP spid="70" grpId="0" animBg="1"/>
      <p:bldP spid="71" grpId="0"/>
      <p:bldP spid="72" grpId="0"/>
      <p:bldP spid="73" grpId="0"/>
      <p:bldP spid="65" grpId="0"/>
      <p:bldP spid="75" grpId="0"/>
      <p:bldP spid="76" grpId="0"/>
      <p:bldP spid="77" grpId="0"/>
      <p:bldP spid="8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Motion in a Circle</a:t>
            </a:r>
            <a:endParaRPr lang="en-GB" dirty="0">
              <a:latin typeface="Comic Sans MS" pitchFamily="66" charset="0"/>
            </a:endParaRPr>
          </a:p>
        </p:txBody>
      </p:sp>
      <p:sp>
        <p:nvSpPr>
          <p:cNvPr id="4" name="TextBox 3"/>
          <p:cNvSpPr txBox="1"/>
          <p:nvPr/>
        </p:nvSpPr>
        <p:spPr>
          <a:xfrm>
            <a:off x="8680632" y="6488668"/>
            <a:ext cx="471604" cy="369332"/>
          </a:xfrm>
          <a:prstGeom prst="rect">
            <a:avLst/>
          </a:prstGeom>
          <a:noFill/>
        </p:spPr>
        <p:txBody>
          <a:bodyPr wrap="none" rtlCol="0">
            <a:spAutoFit/>
          </a:bodyPr>
          <a:lstStyle/>
          <a:p>
            <a:r>
              <a:rPr lang="en-US" dirty="0" smtClean="0">
                <a:latin typeface="Comic Sans MS" panose="030F0702030302020204" pitchFamily="66" charset="0"/>
              </a:rPr>
              <a:t>4C</a:t>
            </a:r>
            <a:endParaRPr lang="en-US"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 name="Content Placeholder 2"/>
              <p:cNvSpPr>
                <a:spLocks noGrp="1"/>
              </p:cNvSpPr>
              <p:nvPr>
                <p:ph idx="1"/>
              </p:nvPr>
            </p:nvSpPr>
            <p:spPr>
              <a:xfrm>
                <a:off x="228600" y="1600198"/>
                <a:ext cx="3429000" cy="5140843"/>
              </a:xfrm>
            </p:spPr>
            <p:txBody>
              <a:bodyPr>
                <a:normAutofit/>
              </a:bodyPr>
              <a:lstStyle/>
              <a:p>
                <a:pPr marL="0" indent="0" algn="ctr">
                  <a:buNone/>
                </a:pPr>
                <a:r>
                  <a:rPr lang="en-GB" sz="1400" b="1" dirty="0" smtClean="0">
                    <a:latin typeface="Comic Sans MS" pitchFamily="66" charset="0"/>
                  </a:rPr>
                  <a:t>You can solve three-dimensional problems about objects moving in horizontal circles</a:t>
                </a:r>
                <a:endParaRPr lang="en-GB" sz="1400" dirty="0" smtClean="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smtClean="0">
                    <a:latin typeface="Comic Sans MS" pitchFamily="66" charset="0"/>
                    <a:sym typeface="Wingdings" panose="05000000000000000000" pitchFamily="2" charset="2"/>
                  </a:rPr>
                  <a:t>The diagram shows a particle of mass m attached by two strings to fixed points A and B, where A is vertically above B. The strings are both taut and P is moving in a horizontal circle with constant angular speed </a:t>
                </a:r>
                <a14:m>
                  <m:oMath xmlns:m="http://schemas.openxmlformats.org/officeDocument/2006/math">
                    <m:r>
                      <a:rPr lang="en-US" sz="1400" b="0" i="1" smtClean="0">
                        <a:latin typeface="Cambria Math"/>
                        <a:sym typeface="Wingdings" panose="05000000000000000000" pitchFamily="2" charset="2"/>
                      </a:rPr>
                      <m:t>2</m:t>
                    </m:r>
                    <m:rad>
                      <m:radPr>
                        <m:degHide m:val="on"/>
                        <m:ctrlPr>
                          <a:rPr lang="en-US" sz="1400" b="0" i="1" smtClean="0">
                            <a:latin typeface="Cambria Math" panose="02040503050406030204" pitchFamily="18" charset="0"/>
                            <a:sym typeface="Wingdings" panose="05000000000000000000" pitchFamily="2" charset="2"/>
                          </a:rPr>
                        </m:ctrlPr>
                      </m:radPr>
                      <m:deg/>
                      <m:e>
                        <m:r>
                          <a:rPr lang="en-US" sz="1400" b="0" i="1" smtClean="0">
                            <a:latin typeface="Cambria Math"/>
                            <a:sym typeface="Wingdings" panose="05000000000000000000" pitchFamily="2" charset="2"/>
                          </a:rPr>
                          <m:t>3</m:t>
                        </m:r>
                        <m:r>
                          <a:rPr lang="en-US" sz="1400" b="0" i="1" smtClean="0">
                            <a:latin typeface="Cambria Math"/>
                            <a:sym typeface="Wingdings" panose="05000000000000000000" pitchFamily="2" charset="2"/>
                          </a:rPr>
                          <m:t>𝑔</m:t>
                        </m:r>
                      </m:e>
                    </m:rad>
                  </m:oMath>
                </a14:m>
                <a:r>
                  <a:rPr lang="en-US" sz="1400" dirty="0" smtClean="0">
                    <a:latin typeface="Comic Sans MS" pitchFamily="66" charset="0"/>
                    <a:sym typeface="Wingdings" panose="05000000000000000000" pitchFamily="2" charset="2"/>
                  </a:rPr>
                  <a:t> rads</a:t>
                </a:r>
                <a:r>
                  <a:rPr lang="en-US" sz="1400" baseline="30000" dirty="0" smtClean="0">
                    <a:latin typeface="Comic Sans MS" pitchFamily="66" charset="0"/>
                    <a:sym typeface="Wingdings" panose="05000000000000000000" pitchFamily="2" charset="2"/>
                  </a:rPr>
                  <a:t>-1</a:t>
                </a:r>
                <a:r>
                  <a:rPr lang="en-US" sz="1400" dirty="0" smtClean="0">
                    <a:latin typeface="Comic Sans MS" pitchFamily="66" charset="0"/>
                    <a:sym typeface="Wingdings" panose="05000000000000000000" pitchFamily="2" charset="2"/>
                  </a:rPr>
                  <a:t>. Both strings have a length of 0.5m and are inclined at 60</a:t>
                </a:r>
                <a:r>
                  <a:rPr lang="en-US" sz="1400" dirty="0" smtClean="0">
                    <a:latin typeface="Comic Sans MS" panose="030F0702030302020204" pitchFamily="66" charset="0"/>
                  </a:rPr>
                  <a:t>⁰</a:t>
                </a:r>
                <a:r>
                  <a:rPr lang="en-GB" sz="1400" dirty="0" smtClean="0">
                    <a:latin typeface="Comic Sans MS" panose="030F0702030302020204" pitchFamily="66" charset="0"/>
                  </a:rPr>
                  <a:t> </a:t>
                </a:r>
                <a:r>
                  <a:rPr lang="en-US" sz="1400" dirty="0" smtClean="0">
                    <a:latin typeface="Comic Sans MS" pitchFamily="66" charset="0"/>
                    <a:sym typeface="Wingdings" panose="05000000000000000000" pitchFamily="2" charset="2"/>
                  </a:rPr>
                  <a:t>to the vertical. Calculate the tensions in the two strings.</a:t>
                </a:r>
              </a:p>
              <a:p>
                <a:pPr marL="0" indent="0" algn="ctr">
                  <a:buNone/>
                </a:pPr>
                <a:endParaRPr lang="en-US" sz="1400" dirty="0">
                  <a:latin typeface="Comic Sans MS" pitchFamily="66" charset="0"/>
                  <a:sym typeface="Wingdings" panose="05000000000000000000" pitchFamily="2" charset="2"/>
                </a:endParaRPr>
              </a:p>
              <a:p>
                <a:pPr algn="ctr">
                  <a:buFont typeface="Wingdings"/>
                  <a:buChar char="à"/>
                </a:pPr>
                <a:r>
                  <a:rPr lang="en-US" sz="1400" dirty="0" smtClean="0">
                    <a:latin typeface="Comic Sans MS" pitchFamily="66" charset="0"/>
                    <a:sym typeface="Wingdings" panose="05000000000000000000" pitchFamily="2" charset="2"/>
                  </a:rPr>
                  <a:t>We can now resolve horizontally and vertically to set up simultaneous equations involving the tensions…</a:t>
                </a:r>
              </a:p>
              <a:p>
                <a:pPr marL="0" indent="0" algn="ctr">
                  <a:buNone/>
                </a:pPr>
                <a:endParaRPr lang="en-US" sz="1400" dirty="0" smtClean="0">
                  <a:latin typeface="Comic Sans MS" pitchFamily="66" charset="0"/>
                  <a:sym typeface="Wingdings" panose="05000000000000000000" pitchFamily="2" charset="2"/>
                </a:endParaRPr>
              </a:p>
              <a:p>
                <a:pPr marL="0" indent="0" algn="ctr">
                  <a:buNone/>
                </a:pPr>
                <a:endParaRPr lang="en-US" sz="1400" dirty="0" smtClean="0">
                  <a:latin typeface="Comic Sans MS" pitchFamily="66" charset="0"/>
                  <a:sym typeface="Wingdings" panose="05000000000000000000" pitchFamily="2" charset="2"/>
                </a:endParaRPr>
              </a:p>
              <a:p>
                <a:pPr marL="0" indent="0" algn="ctr">
                  <a:buNone/>
                </a:pPr>
                <a:endParaRPr lang="en-GB" sz="1400" dirty="0" smtClean="0">
                  <a:latin typeface="Comic Sans MS" pitchFamily="66" charset="0"/>
                </a:endParaRPr>
              </a:p>
            </p:txBody>
          </p:sp>
        </mc:Choice>
        <mc:Fallback xmlns="">
          <p:sp>
            <p:nvSpPr>
              <p:cNvPr id="6" name="Content Placeholder 2"/>
              <p:cNvSpPr>
                <a:spLocks noGrp="1" noRot="1" noChangeAspect="1" noMove="1" noResize="1" noEditPoints="1" noAdjustHandles="1" noChangeArrowheads="1" noChangeShapeType="1" noTextEdit="1"/>
              </p:cNvSpPr>
              <p:nvPr>
                <p:ph idx="1"/>
              </p:nvPr>
            </p:nvSpPr>
            <p:spPr>
              <a:xfrm>
                <a:off x="228600" y="1600198"/>
                <a:ext cx="3429000" cy="5140843"/>
              </a:xfrm>
              <a:blipFill rotWithShape="1">
                <a:blip r:embed="rId2"/>
                <a:stretch>
                  <a:fillRect r="-142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5962403" y="0"/>
                <a:ext cx="781817"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𝑣</m:t>
                      </m:r>
                      <m:r>
                        <a:rPr lang="en-US" sz="1400" b="0" i="1" smtClean="0">
                          <a:latin typeface="Cambria Math"/>
                        </a:rPr>
                        <m:t>=</m:t>
                      </m:r>
                      <m:r>
                        <a:rPr lang="en-US" sz="1400" b="0" i="1" smtClean="0">
                          <a:latin typeface="Cambria Math"/>
                        </a:rPr>
                        <m:t>𝑟</m:t>
                      </m:r>
                      <m:r>
                        <m:rPr>
                          <m:sty m:val="p"/>
                        </m:rPr>
                        <a:rPr lang="el-GR" sz="1400" b="0" i="1" smtClean="0">
                          <a:latin typeface="Cambria Math"/>
                        </a:rPr>
                        <m:t>ω</m:t>
                      </m:r>
                    </m:oMath>
                  </m:oMathPara>
                </a14:m>
                <a:endParaRPr lang="en-GB" sz="1400" dirty="0"/>
              </a:p>
            </p:txBody>
          </p:sp>
        </mc:Choice>
        <mc:Fallback xmlns="">
          <p:sp>
            <p:nvSpPr>
              <p:cNvPr id="60" name="TextBox 59"/>
              <p:cNvSpPr txBox="1">
                <a:spLocks noRot="1" noChangeAspect="1" noMove="1" noResize="1" noEditPoints="1" noAdjustHandles="1" noChangeArrowheads="1" noChangeShapeType="1" noTextEdit="1"/>
              </p:cNvSpPr>
              <p:nvPr/>
            </p:nvSpPr>
            <p:spPr>
              <a:xfrm>
                <a:off x="5962403" y="0"/>
                <a:ext cx="781817" cy="307777"/>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4878780" y="0"/>
                <a:ext cx="1087670" cy="44300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1200" i="1" smtClean="0">
                          <a:latin typeface="Cambria Math"/>
                        </a:rPr>
                        <m:t>ω</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𝑟𝑎𝑑𝑖𝑎𝑛𝑠</m:t>
                          </m:r>
                        </m:num>
                        <m:den>
                          <m:r>
                            <a:rPr lang="en-US" sz="1200" b="0" i="1" smtClean="0">
                              <a:latin typeface="Cambria Math"/>
                            </a:rPr>
                            <m:t>𝑠𝑒𝑐𝑜𝑛𝑑𝑠</m:t>
                          </m:r>
                        </m:den>
                      </m:f>
                    </m:oMath>
                  </m:oMathPara>
                </a14:m>
                <a:endParaRPr lang="en-GB" sz="1200" dirty="0"/>
              </a:p>
            </p:txBody>
          </p:sp>
        </mc:Choice>
        <mc:Fallback xmlns="">
          <p:sp>
            <p:nvSpPr>
              <p:cNvPr id="61" name="TextBox 60"/>
              <p:cNvSpPr txBox="1">
                <a:spLocks noRot="1" noChangeAspect="1" noMove="1" noResize="1" noEditPoints="1" noAdjustHandles="1" noChangeArrowheads="1" noChangeShapeType="1" noTextEdit="1"/>
              </p:cNvSpPr>
              <p:nvPr/>
            </p:nvSpPr>
            <p:spPr>
              <a:xfrm>
                <a:off x="4878780" y="0"/>
                <a:ext cx="1087670" cy="443006"/>
              </a:xfrm>
              <a:prstGeom prst="rect">
                <a:avLst/>
              </a:prstGeom>
              <a:blipFill rotWithShape="1">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6741226" y="0"/>
                <a:ext cx="79451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𝑣</m:t>
                      </m:r>
                      <m:r>
                        <a:rPr lang="en-US" sz="1400" b="0" i="1" smtClean="0">
                          <a:latin typeface="Cambria Math"/>
                          <a:ea typeface="Cambria Math"/>
                        </a:rPr>
                        <m:t>𝜔</m:t>
                      </m:r>
                    </m:oMath>
                  </m:oMathPara>
                </a14:m>
                <a:endParaRPr lang="en-GB" sz="1400" dirty="0"/>
              </a:p>
            </p:txBody>
          </p:sp>
        </mc:Choice>
        <mc:Fallback xmlns="">
          <p:sp>
            <p:nvSpPr>
              <p:cNvPr id="62" name="TextBox 61"/>
              <p:cNvSpPr txBox="1">
                <a:spLocks noRot="1" noChangeAspect="1" noMove="1" noResize="1" noEditPoints="1" noAdjustHandles="1" noChangeArrowheads="1" noChangeShapeType="1" noTextEdit="1"/>
              </p:cNvSpPr>
              <p:nvPr/>
            </p:nvSpPr>
            <p:spPr>
              <a:xfrm>
                <a:off x="6741226" y="0"/>
                <a:ext cx="794513" cy="307777"/>
              </a:xfrm>
              <a:prstGeom prst="rect">
                <a:avLst/>
              </a:prstGeom>
              <a:blipFill rotWithShape="1">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7543800" y="0"/>
                <a:ext cx="86844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𝑟</m:t>
                      </m:r>
                      <m:sSup>
                        <m:sSupPr>
                          <m:ctrlPr>
                            <a:rPr lang="en-US" sz="1400" b="0" i="1" smtClean="0">
                              <a:latin typeface="Cambria Math" panose="02040503050406030204" pitchFamily="18" charset="0"/>
                            </a:rPr>
                          </m:ctrlPr>
                        </m:sSupPr>
                        <m:e>
                          <m:r>
                            <a:rPr lang="en-US" sz="1400" b="0" i="1" smtClean="0">
                              <a:latin typeface="Cambria Math"/>
                              <a:ea typeface="Cambria Math"/>
                            </a:rPr>
                            <m:t>𝜔</m:t>
                          </m:r>
                        </m:e>
                        <m:sup>
                          <m:r>
                            <a:rPr lang="en-US" sz="1400" b="0" i="1" smtClean="0">
                              <a:latin typeface="Cambria Math"/>
                            </a:rPr>
                            <m:t>2</m:t>
                          </m:r>
                        </m:sup>
                      </m:sSup>
                    </m:oMath>
                  </m:oMathPara>
                </a14:m>
                <a:endParaRPr lang="en-GB" sz="1400" dirty="0"/>
              </a:p>
            </p:txBody>
          </p:sp>
        </mc:Choice>
        <mc:Fallback xmlns="">
          <p:sp>
            <p:nvSpPr>
              <p:cNvPr id="63" name="TextBox 62"/>
              <p:cNvSpPr txBox="1">
                <a:spLocks noRot="1" noChangeAspect="1" noMove="1" noResize="1" noEditPoints="1" noAdjustHandles="1" noChangeArrowheads="1" noChangeShapeType="1" noTextEdit="1"/>
              </p:cNvSpPr>
              <p:nvPr/>
            </p:nvSpPr>
            <p:spPr>
              <a:xfrm>
                <a:off x="7543800" y="0"/>
                <a:ext cx="868443" cy="307777"/>
              </a:xfrm>
              <a:prstGeom prst="rect">
                <a:avLst/>
              </a:prstGeom>
              <a:blipFill rotWithShape="1">
                <a:blip r:embed="rId7"/>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a:xfrm>
                <a:off x="8390012" y="0"/>
                <a:ext cx="753988" cy="52315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a:rPr>
                                <m:t>𝑣</m:t>
                              </m:r>
                            </m:e>
                            <m:sup>
                              <m:r>
                                <a:rPr lang="en-US" sz="1400" b="0" i="1" smtClean="0">
                                  <a:latin typeface="Cambria Math"/>
                                </a:rPr>
                                <m:t>2</m:t>
                              </m:r>
                            </m:sup>
                          </m:sSup>
                        </m:num>
                        <m:den>
                          <m:r>
                            <a:rPr lang="en-US" sz="1400" b="0" i="1" smtClean="0">
                              <a:latin typeface="Cambria Math"/>
                            </a:rPr>
                            <m:t>𝑟</m:t>
                          </m:r>
                        </m:den>
                      </m:f>
                    </m:oMath>
                  </m:oMathPara>
                </a14:m>
                <a:endParaRPr lang="en-GB" sz="1400" dirty="0"/>
              </a:p>
            </p:txBody>
          </p:sp>
        </mc:Choice>
        <mc:Fallback xmlns="">
          <p:sp>
            <p:nvSpPr>
              <p:cNvPr id="64" name="TextBox 63"/>
              <p:cNvSpPr txBox="1">
                <a:spLocks noRot="1" noChangeAspect="1" noMove="1" noResize="1" noEditPoints="1" noAdjustHandles="1" noChangeArrowheads="1" noChangeShapeType="1" noTextEdit="1"/>
              </p:cNvSpPr>
              <p:nvPr/>
            </p:nvSpPr>
            <p:spPr>
              <a:xfrm>
                <a:off x="8390012" y="0"/>
                <a:ext cx="753988" cy="523157"/>
              </a:xfrm>
              <a:prstGeom prst="rect">
                <a:avLst/>
              </a:prstGeom>
              <a:blipFill rotWithShape="1">
                <a:blip r:embed="rId8"/>
                <a:stretch>
                  <a:fillRect/>
                </a:stretch>
              </a:blipFill>
              <a:ln w="25400">
                <a:solidFill>
                  <a:schemeClr val="tx1"/>
                </a:solidFill>
              </a:ln>
            </p:spPr>
            <p:txBody>
              <a:bodyPr/>
              <a:lstStyle/>
              <a:p>
                <a:r>
                  <a:rPr lang="en-GB">
                    <a:noFill/>
                  </a:rPr>
                  <a:t> </a:t>
                </a:r>
              </a:p>
            </p:txBody>
          </p:sp>
        </mc:Fallback>
      </mc:AlternateContent>
      <p:cxnSp>
        <p:nvCxnSpPr>
          <p:cNvPr id="9" name="Straight Connector 8"/>
          <p:cNvCxnSpPr/>
          <p:nvPr/>
        </p:nvCxnSpPr>
        <p:spPr>
          <a:xfrm>
            <a:off x="5105400" y="1387246"/>
            <a:ext cx="0" cy="1828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105400" y="1595747"/>
            <a:ext cx="1447800" cy="76645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5105400" y="2362200"/>
            <a:ext cx="1447800" cy="685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800600" y="1447800"/>
            <a:ext cx="316112" cy="307777"/>
          </a:xfrm>
          <a:prstGeom prst="rect">
            <a:avLst/>
          </a:prstGeom>
          <a:noFill/>
        </p:spPr>
        <p:txBody>
          <a:bodyPr wrap="none" rtlCol="0">
            <a:spAutoFit/>
          </a:bodyPr>
          <a:lstStyle/>
          <a:p>
            <a:r>
              <a:rPr lang="en-US" sz="1400" dirty="0" smtClean="0">
                <a:latin typeface="Comic Sans MS" panose="030F0702030302020204" pitchFamily="66" charset="0"/>
              </a:rPr>
              <a:t>A</a:t>
            </a:r>
            <a:endParaRPr lang="en-GB" sz="1400" dirty="0">
              <a:latin typeface="Comic Sans MS" panose="030F0702030302020204" pitchFamily="66" charset="0"/>
            </a:endParaRPr>
          </a:p>
        </p:txBody>
      </p:sp>
      <p:sp>
        <p:nvSpPr>
          <p:cNvPr id="23" name="TextBox 22"/>
          <p:cNvSpPr txBox="1"/>
          <p:nvPr/>
        </p:nvSpPr>
        <p:spPr>
          <a:xfrm>
            <a:off x="4800600" y="2895600"/>
            <a:ext cx="298480" cy="307777"/>
          </a:xfrm>
          <a:prstGeom prst="rect">
            <a:avLst/>
          </a:prstGeom>
          <a:noFill/>
        </p:spPr>
        <p:txBody>
          <a:bodyPr wrap="none" rtlCol="0">
            <a:spAutoFit/>
          </a:bodyPr>
          <a:lstStyle/>
          <a:p>
            <a:r>
              <a:rPr lang="en-US" sz="1400" dirty="0" smtClean="0">
                <a:latin typeface="Comic Sans MS" panose="030F0702030302020204" pitchFamily="66" charset="0"/>
              </a:rPr>
              <a:t>B</a:t>
            </a:r>
            <a:endParaRPr lang="en-GB" sz="1400" dirty="0">
              <a:latin typeface="Comic Sans MS" panose="030F0702030302020204" pitchFamily="66" charset="0"/>
            </a:endParaRPr>
          </a:p>
        </p:txBody>
      </p:sp>
      <p:sp>
        <p:nvSpPr>
          <p:cNvPr id="15" name="Arc 14"/>
          <p:cNvSpPr/>
          <p:nvPr/>
        </p:nvSpPr>
        <p:spPr>
          <a:xfrm>
            <a:off x="4495800" y="990600"/>
            <a:ext cx="914400" cy="914400"/>
          </a:xfrm>
          <a:prstGeom prst="arc">
            <a:avLst>
              <a:gd name="adj1" fmla="val 2263839"/>
              <a:gd name="adj2" fmla="val 427595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5" name="Arc 24"/>
          <p:cNvSpPr/>
          <p:nvPr/>
        </p:nvSpPr>
        <p:spPr>
          <a:xfrm>
            <a:off x="4495800" y="2743200"/>
            <a:ext cx="914400" cy="914400"/>
          </a:xfrm>
          <a:prstGeom prst="arc">
            <a:avLst>
              <a:gd name="adj1" fmla="val 17409310"/>
              <a:gd name="adj2" fmla="val 1948976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TextBox 16"/>
          <p:cNvSpPr txBox="1"/>
          <p:nvPr/>
        </p:nvSpPr>
        <p:spPr>
          <a:xfrm>
            <a:off x="5105400" y="2590800"/>
            <a:ext cx="476412" cy="307777"/>
          </a:xfrm>
          <a:prstGeom prst="rect">
            <a:avLst/>
          </a:prstGeom>
          <a:noFill/>
        </p:spPr>
        <p:txBody>
          <a:bodyPr wrap="none" rtlCol="0">
            <a:spAutoFit/>
          </a:bodyPr>
          <a:lstStyle/>
          <a:p>
            <a:r>
              <a:rPr lang="en-US" sz="1400" dirty="0" smtClean="0">
                <a:latin typeface="Comic Sans MS" panose="030F0702030302020204" pitchFamily="66" charset="0"/>
              </a:rPr>
              <a:t>60⁰</a:t>
            </a:r>
            <a:endParaRPr lang="en-GB" sz="1400" dirty="0">
              <a:latin typeface="Comic Sans MS" panose="030F0702030302020204" pitchFamily="66" charset="0"/>
            </a:endParaRPr>
          </a:p>
        </p:txBody>
      </p:sp>
      <p:sp>
        <p:nvSpPr>
          <p:cNvPr id="27" name="TextBox 26"/>
          <p:cNvSpPr txBox="1"/>
          <p:nvPr/>
        </p:nvSpPr>
        <p:spPr>
          <a:xfrm>
            <a:off x="5105400" y="1752600"/>
            <a:ext cx="476412" cy="307777"/>
          </a:xfrm>
          <a:prstGeom prst="rect">
            <a:avLst/>
          </a:prstGeom>
          <a:noFill/>
        </p:spPr>
        <p:txBody>
          <a:bodyPr wrap="none" rtlCol="0">
            <a:spAutoFit/>
          </a:bodyPr>
          <a:lstStyle/>
          <a:p>
            <a:r>
              <a:rPr lang="en-US" sz="1400" dirty="0" smtClean="0">
                <a:latin typeface="Comic Sans MS" panose="030F0702030302020204" pitchFamily="66" charset="0"/>
              </a:rPr>
              <a:t>60⁰</a:t>
            </a:r>
            <a:endParaRPr lang="en-GB" sz="1400" dirty="0">
              <a:latin typeface="Comic Sans MS" panose="030F0702030302020204" pitchFamily="66" charset="0"/>
            </a:endParaRPr>
          </a:p>
        </p:txBody>
      </p:sp>
      <p:sp>
        <p:nvSpPr>
          <p:cNvPr id="18" name="TextBox 17"/>
          <p:cNvSpPr txBox="1"/>
          <p:nvPr/>
        </p:nvSpPr>
        <p:spPr>
          <a:xfrm>
            <a:off x="5575005" y="1513368"/>
            <a:ext cx="587020" cy="307777"/>
          </a:xfrm>
          <a:prstGeom prst="rect">
            <a:avLst/>
          </a:prstGeom>
          <a:noFill/>
        </p:spPr>
        <p:txBody>
          <a:bodyPr wrap="none" rtlCol="0">
            <a:spAutoFit/>
          </a:bodyPr>
          <a:lstStyle/>
          <a:p>
            <a:r>
              <a:rPr lang="en-US" sz="1400" dirty="0" smtClean="0">
                <a:latin typeface="Comic Sans MS" panose="030F0702030302020204" pitchFamily="66" charset="0"/>
              </a:rPr>
              <a:t>0.5m</a:t>
            </a:r>
            <a:endParaRPr lang="en-GB" sz="1400" dirty="0">
              <a:latin typeface="Comic Sans MS" panose="030F0702030302020204" pitchFamily="66" charset="0"/>
            </a:endParaRPr>
          </a:p>
        </p:txBody>
      </p:sp>
      <p:sp>
        <p:nvSpPr>
          <p:cNvPr id="29" name="TextBox 28"/>
          <p:cNvSpPr txBox="1"/>
          <p:nvPr/>
        </p:nvSpPr>
        <p:spPr>
          <a:xfrm>
            <a:off x="5564372" y="2853070"/>
            <a:ext cx="587020" cy="307777"/>
          </a:xfrm>
          <a:prstGeom prst="rect">
            <a:avLst/>
          </a:prstGeom>
          <a:noFill/>
        </p:spPr>
        <p:txBody>
          <a:bodyPr wrap="none" rtlCol="0">
            <a:spAutoFit/>
          </a:bodyPr>
          <a:lstStyle/>
          <a:p>
            <a:r>
              <a:rPr lang="en-US" sz="1400" dirty="0" smtClean="0">
                <a:latin typeface="Comic Sans MS" panose="030F0702030302020204" pitchFamily="66" charset="0"/>
              </a:rPr>
              <a:t>0.5m</a:t>
            </a:r>
            <a:endParaRPr lang="en-GB" sz="1400" dirty="0">
              <a:latin typeface="Comic Sans MS" panose="030F0702030302020204" pitchFamily="66" charset="0"/>
            </a:endParaRPr>
          </a:p>
        </p:txBody>
      </p:sp>
      <p:cxnSp>
        <p:nvCxnSpPr>
          <p:cNvPr id="30" name="Straight Connector 29"/>
          <p:cNvCxnSpPr/>
          <p:nvPr/>
        </p:nvCxnSpPr>
        <p:spPr>
          <a:xfrm flipH="1">
            <a:off x="5638800" y="2362200"/>
            <a:ext cx="914400" cy="0"/>
          </a:xfrm>
          <a:prstGeom prst="line">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5638800" y="1905000"/>
            <a:ext cx="0" cy="457200"/>
          </a:xfrm>
          <a:prstGeom prst="line">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638800" y="2362200"/>
            <a:ext cx="0" cy="457200"/>
          </a:xfrm>
          <a:prstGeom prst="line">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5645888" y="1871330"/>
            <a:ext cx="907312" cy="490870"/>
          </a:xfrm>
          <a:prstGeom prst="line">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5635256" y="2353340"/>
            <a:ext cx="910856" cy="464288"/>
          </a:xfrm>
          <a:prstGeom prst="line">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5971953" y="1835889"/>
            <a:ext cx="394660" cy="307777"/>
          </a:xfrm>
          <a:prstGeom prst="rect">
            <a:avLst/>
          </a:prstGeom>
          <a:noFill/>
        </p:spPr>
        <p:txBody>
          <a:bodyPr wrap="none" rtlCol="0">
            <a:spAutoFit/>
          </a:bodyPr>
          <a:lstStyle/>
          <a:p>
            <a:r>
              <a:rPr lang="en-US" sz="1400" dirty="0" smtClean="0">
                <a:latin typeface="Comic Sans MS" panose="030F0702030302020204" pitchFamily="66" charset="0"/>
              </a:rPr>
              <a:t>T</a:t>
            </a:r>
            <a:r>
              <a:rPr lang="en-US" sz="1400" baseline="-25000" dirty="0" smtClean="0">
                <a:latin typeface="Comic Sans MS" panose="030F0702030302020204" pitchFamily="66" charset="0"/>
              </a:rPr>
              <a:t>A</a:t>
            </a:r>
            <a:endParaRPr lang="en-GB" sz="1400" baseline="-25000" dirty="0">
              <a:latin typeface="Comic Sans MS" panose="030F0702030302020204" pitchFamily="66" charset="0"/>
            </a:endParaRPr>
          </a:p>
        </p:txBody>
      </p:sp>
      <p:sp>
        <p:nvSpPr>
          <p:cNvPr id="45" name="TextBox 44"/>
          <p:cNvSpPr txBox="1"/>
          <p:nvPr/>
        </p:nvSpPr>
        <p:spPr>
          <a:xfrm>
            <a:off x="5975497" y="2604978"/>
            <a:ext cx="394660" cy="307777"/>
          </a:xfrm>
          <a:prstGeom prst="rect">
            <a:avLst/>
          </a:prstGeom>
          <a:noFill/>
        </p:spPr>
        <p:txBody>
          <a:bodyPr wrap="none" rtlCol="0">
            <a:spAutoFit/>
          </a:bodyPr>
          <a:lstStyle/>
          <a:p>
            <a:r>
              <a:rPr lang="en-US" sz="1400" dirty="0" smtClean="0">
                <a:latin typeface="Comic Sans MS" panose="030F0702030302020204" pitchFamily="66" charset="0"/>
              </a:rPr>
              <a:t>T</a:t>
            </a:r>
            <a:r>
              <a:rPr lang="en-US" sz="1400" baseline="-25000" dirty="0" smtClean="0">
                <a:latin typeface="Comic Sans MS" panose="030F0702030302020204" pitchFamily="66" charset="0"/>
              </a:rPr>
              <a:t>B</a:t>
            </a:r>
            <a:endParaRPr lang="en-GB" sz="1400" baseline="-25000" dirty="0">
              <a:latin typeface="Comic Sans MS" panose="030F0702030302020204" pitchFamily="66" charset="0"/>
            </a:endParaRPr>
          </a:p>
        </p:txBody>
      </p:sp>
      <p:sp>
        <p:nvSpPr>
          <p:cNvPr id="46" name="TextBox 45"/>
          <p:cNvSpPr txBox="1"/>
          <p:nvPr/>
        </p:nvSpPr>
        <p:spPr>
          <a:xfrm>
            <a:off x="5723861" y="2332075"/>
            <a:ext cx="647934" cy="246221"/>
          </a:xfrm>
          <a:prstGeom prst="rect">
            <a:avLst/>
          </a:prstGeom>
          <a:noFill/>
        </p:spPr>
        <p:txBody>
          <a:bodyPr wrap="none" rtlCol="0">
            <a:spAutoFit/>
          </a:bodyPr>
          <a:lstStyle/>
          <a:p>
            <a:r>
              <a:rPr lang="en-US" sz="1000" b="1" dirty="0" smtClean="0">
                <a:latin typeface="Comic Sans MS" panose="030F0702030302020204" pitchFamily="66" charset="0"/>
              </a:rPr>
              <a:t>T</a:t>
            </a:r>
            <a:r>
              <a:rPr lang="en-US" sz="1000" b="1" baseline="-25000" dirty="0" smtClean="0">
                <a:latin typeface="Comic Sans MS" panose="030F0702030302020204" pitchFamily="66" charset="0"/>
              </a:rPr>
              <a:t>B</a:t>
            </a:r>
            <a:r>
              <a:rPr lang="en-US" sz="1000" b="1" dirty="0" smtClean="0">
                <a:latin typeface="Comic Sans MS" panose="030F0702030302020204" pitchFamily="66" charset="0"/>
              </a:rPr>
              <a:t>sin60</a:t>
            </a:r>
            <a:endParaRPr lang="en-GB" sz="1000" b="1" baseline="-25000" dirty="0">
              <a:latin typeface="Comic Sans MS" panose="030F0702030302020204" pitchFamily="66" charset="0"/>
            </a:endParaRPr>
          </a:p>
        </p:txBody>
      </p:sp>
      <p:sp>
        <p:nvSpPr>
          <p:cNvPr id="47" name="TextBox 46"/>
          <p:cNvSpPr txBox="1"/>
          <p:nvPr/>
        </p:nvSpPr>
        <p:spPr>
          <a:xfrm>
            <a:off x="5036289" y="2420680"/>
            <a:ext cx="681597" cy="246221"/>
          </a:xfrm>
          <a:prstGeom prst="rect">
            <a:avLst/>
          </a:prstGeom>
          <a:noFill/>
        </p:spPr>
        <p:txBody>
          <a:bodyPr wrap="none" rtlCol="0">
            <a:spAutoFit/>
          </a:bodyPr>
          <a:lstStyle/>
          <a:p>
            <a:r>
              <a:rPr lang="en-US" sz="1000" b="1" dirty="0" smtClean="0">
                <a:latin typeface="Comic Sans MS" panose="030F0702030302020204" pitchFamily="66" charset="0"/>
              </a:rPr>
              <a:t>T</a:t>
            </a:r>
            <a:r>
              <a:rPr lang="en-US" sz="1000" b="1" baseline="-25000" dirty="0" smtClean="0">
                <a:latin typeface="Comic Sans MS" panose="030F0702030302020204" pitchFamily="66" charset="0"/>
              </a:rPr>
              <a:t>B</a:t>
            </a:r>
            <a:r>
              <a:rPr lang="en-US" sz="1000" b="1" dirty="0" smtClean="0">
                <a:latin typeface="Comic Sans MS" panose="030F0702030302020204" pitchFamily="66" charset="0"/>
              </a:rPr>
              <a:t>cos60</a:t>
            </a:r>
            <a:endParaRPr lang="en-GB" sz="1000" b="1" baseline="-25000" dirty="0">
              <a:latin typeface="Comic Sans MS" panose="030F0702030302020204" pitchFamily="66" charset="0"/>
            </a:endParaRPr>
          </a:p>
        </p:txBody>
      </p:sp>
      <p:sp>
        <p:nvSpPr>
          <p:cNvPr id="48" name="TextBox 47"/>
          <p:cNvSpPr txBox="1"/>
          <p:nvPr/>
        </p:nvSpPr>
        <p:spPr>
          <a:xfrm>
            <a:off x="5709685" y="2137145"/>
            <a:ext cx="659155" cy="246221"/>
          </a:xfrm>
          <a:prstGeom prst="rect">
            <a:avLst/>
          </a:prstGeom>
          <a:noFill/>
        </p:spPr>
        <p:txBody>
          <a:bodyPr wrap="none" rtlCol="0">
            <a:spAutoFit/>
          </a:bodyPr>
          <a:lstStyle/>
          <a:p>
            <a:r>
              <a:rPr lang="en-US" sz="1000" b="1" dirty="0" smtClean="0">
                <a:latin typeface="Comic Sans MS" panose="030F0702030302020204" pitchFamily="66" charset="0"/>
              </a:rPr>
              <a:t>T</a:t>
            </a:r>
            <a:r>
              <a:rPr lang="en-US" sz="1000" b="1" baseline="-25000" dirty="0" smtClean="0">
                <a:latin typeface="Comic Sans MS" panose="030F0702030302020204" pitchFamily="66" charset="0"/>
              </a:rPr>
              <a:t>A</a:t>
            </a:r>
            <a:r>
              <a:rPr lang="en-US" sz="1000" b="1" dirty="0" smtClean="0">
                <a:latin typeface="Comic Sans MS" panose="030F0702030302020204" pitchFamily="66" charset="0"/>
              </a:rPr>
              <a:t>sin60</a:t>
            </a:r>
            <a:endParaRPr lang="en-GB" sz="1000" b="1" baseline="-25000" dirty="0">
              <a:latin typeface="Comic Sans MS" panose="030F0702030302020204" pitchFamily="66" charset="0"/>
            </a:endParaRPr>
          </a:p>
        </p:txBody>
      </p:sp>
      <p:sp>
        <p:nvSpPr>
          <p:cNvPr id="49" name="TextBox 48"/>
          <p:cNvSpPr txBox="1"/>
          <p:nvPr/>
        </p:nvSpPr>
        <p:spPr>
          <a:xfrm>
            <a:off x="5032745" y="2055629"/>
            <a:ext cx="689612" cy="246221"/>
          </a:xfrm>
          <a:prstGeom prst="rect">
            <a:avLst/>
          </a:prstGeom>
          <a:noFill/>
        </p:spPr>
        <p:txBody>
          <a:bodyPr wrap="none" rtlCol="0">
            <a:spAutoFit/>
          </a:bodyPr>
          <a:lstStyle/>
          <a:p>
            <a:r>
              <a:rPr lang="en-US" sz="1000" b="1" dirty="0" smtClean="0">
                <a:latin typeface="Comic Sans MS" panose="030F0702030302020204" pitchFamily="66" charset="0"/>
              </a:rPr>
              <a:t>T</a:t>
            </a:r>
            <a:r>
              <a:rPr lang="en-US" sz="1000" b="1" baseline="-25000" dirty="0" smtClean="0">
                <a:latin typeface="Comic Sans MS" panose="030F0702030302020204" pitchFamily="66" charset="0"/>
              </a:rPr>
              <a:t>A</a:t>
            </a:r>
            <a:r>
              <a:rPr lang="en-US" sz="1000" b="1" dirty="0" smtClean="0">
                <a:latin typeface="Comic Sans MS" panose="030F0702030302020204" pitchFamily="66" charset="0"/>
              </a:rPr>
              <a:t>cos60</a:t>
            </a:r>
            <a:endParaRPr lang="en-GB" sz="1000" b="1" baseline="-25000" dirty="0">
              <a:latin typeface="Comic Sans MS" panose="030F0702030302020204" pitchFamily="66" charset="0"/>
            </a:endParaRPr>
          </a:p>
        </p:txBody>
      </p:sp>
      <p:cxnSp>
        <p:nvCxnSpPr>
          <p:cNvPr id="51" name="Straight Connector 50"/>
          <p:cNvCxnSpPr/>
          <p:nvPr/>
        </p:nvCxnSpPr>
        <p:spPr>
          <a:xfrm>
            <a:off x="6535479" y="2397642"/>
            <a:ext cx="0" cy="457200"/>
          </a:xfrm>
          <a:prstGeom prst="line">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6322827" y="2824716"/>
            <a:ext cx="418704" cy="307777"/>
          </a:xfrm>
          <a:prstGeom prst="rect">
            <a:avLst/>
          </a:prstGeom>
          <a:noFill/>
        </p:spPr>
        <p:txBody>
          <a:bodyPr wrap="none" rtlCol="0">
            <a:spAutoFit/>
          </a:bodyPr>
          <a:lstStyle/>
          <a:p>
            <a:r>
              <a:rPr lang="en-US" sz="1400" dirty="0" smtClean="0">
                <a:latin typeface="Comic Sans MS" panose="030F0702030302020204" pitchFamily="66" charset="0"/>
              </a:rPr>
              <a:t>mg</a:t>
            </a:r>
            <a:endParaRPr lang="en-GB" sz="1400" dirty="0">
              <a:latin typeface="Comic Sans MS" panose="030F0702030302020204" pitchFamily="66" charset="0"/>
            </a:endParaRPr>
          </a:p>
        </p:txBody>
      </p:sp>
      <p:cxnSp>
        <p:nvCxnSpPr>
          <p:cNvPr id="39" name="Straight Arrow Connector 38"/>
          <p:cNvCxnSpPr/>
          <p:nvPr/>
        </p:nvCxnSpPr>
        <p:spPr>
          <a:xfrm>
            <a:off x="5092995" y="3413051"/>
            <a:ext cx="1509823" cy="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5039834" y="3455582"/>
            <a:ext cx="1635384" cy="307777"/>
          </a:xfrm>
          <a:prstGeom prst="rect">
            <a:avLst/>
          </a:prstGeom>
          <a:noFill/>
        </p:spPr>
        <p:txBody>
          <a:bodyPr wrap="none" rtlCol="0">
            <a:spAutoFit/>
          </a:bodyPr>
          <a:lstStyle/>
          <a:p>
            <a:r>
              <a:rPr lang="en-US" sz="1400" dirty="0" smtClean="0">
                <a:latin typeface="Comic Sans MS" panose="030F0702030302020204" pitchFamily="66" charset="0"/>
              </a:rPr>
              <a:t>Radius = 0.5sin60</a:t>
            </a:r>
            <a:endParaRPr lang="en-GB" sz="1400" dirty="0">
              <a:latin typeface="Comic Sans MS" panose="030F0702030302020204" pitchFamily="66" charset="0"/>
            </a:endParaRPr>
          </a:p>
        </p:txBody>
      </p:sp>
      <p:cxnSp>
        <p:nvCxnSpPr>
          <p:cNvPr id="56" name="Straight Connector 55"/>
          <p:cNvCxnSpPr/>
          <p:nvPr/>
        </p:nvCxnSpPr>
        <p:spPr>
          <a:xfrm flipH="1">
            <a:off x="6274979" y="1515139"/>
            <a:ext cx="533400" cy="0"/>
          </a:xfrm>
          <a:prstGeom prst="line">
            <a:avLst/>
          </a:prstGeom>
          <a:ln w="254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6360039" y="1515139"/>
            <a:ext cx="381000" cy="0"/>
          </a:xfrm>
          <a:prstGeom prst="line">
            <a:avLst/>
          </a:prstGeom>
          <a:ln w="254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6393710" y="1146543"/>
            <a:ext cx="276038" cy="307777"/>
          </a:xfrm>
          <a:prstGeom prst="rect">
            <a:avLst/>
          </a:prstGeom>
          <a:noFill/>
        </p:spPr>
        <p:txBody>
          <a:bodyPr wrap="none" rtlCol="0">
            <a:spAutoFit/>
          </a:bodyPr>
          <a:lstStyle/>
          <a:p>
            <a:r>
              <a:rPr lang="en-US" sz="1400" dirty="0" smtClean="0">
                <a:latin typeface="Comic Sans MS" panose="030F0702030302020204" pitchFamily="66" charset="0"/>
              </a:rPr>
              <a:t>a</a:t>
            </a:r>
            <a:endParaRPr lang="en-GB" sz="1400" dirty="0">
              <a:latin typeface="Comic Sans MS" panose="030F0702030302020204" pitchFamily="66" charset="0"/>
            </a:endParaRPr>
          </a:p>
        </p:txBody>
      </p:sp>
      <p:pic>
        <p:nvPicPr>
          <p:cNvPr id="59" name="Picture 2" descr="http://astarmathsandphysics.com/gcse-physics-notes/gcse-physics-notes-motion-in-a-circle-html-m3278a5aa.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4181" y="124029"/>
            <a:ext cx="1937270" cy="1039969"/>
          </a:xfrm>
          <a:prstGeom prst="rect">
            <a:avLst/>
          </a:prstGeom>
          <a:noFill/>
          <a:extLst>
            <a:ext uri="{909E8E84-426E-40DD-AFC4-6F175D3DCCD1}">
              <a14:hiddenFill xmlns:a14="http://schemas.microsoft.com/office/drawing/2010/main">
                <a:solidFill>
                  <a:srgbClr val="FFFFFF"/>
                </a:solidFill>
              </a14:hiddenFill>
            </a:ext>
          </a:extLst>
        </p:spPr>
      </p:pic>
      <p:sp>
        <p:nvSpPr>
          <p:cNvPr id="21" name="Oval 20"/>
          <p:cNvSpPr/>
          <p:nvPr/>
        </p:nvSpPr>
        <p:spPr>
          <a:xfrm>
            <a:off x="6477000" y="2286000"/>
            <a:ext cx="128650" cy="15437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4" name="TextBox 73"/>
              <p:cNvSpPr txBox="1"/>
              <p:nvPr/>
            </p:nvSpPr>
            <p:spPr>
              <a:xfrm>
                <a:off x="3352800" y="1752600"/>
                <a:ext cx="1865241"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solidFill>
                                <a:srgbClr val="FF0000"/>
                              </a:solidFill>
                              <a:latin typeface="Cambria Math" panose="02040503050406030204" pitchFamily="18" charset="0"/>
                            </a:rPr>
                          </m:ctrlPr>
                        </m:sSubPr>
                        <m:e>
                          <m:r>
                            <a:rPr lang="en-US" sz="1400" b="0" i="1" smtClean="0">
                              <a:solidFill>
                                <a:srgbClr val="FF0000"/>
                              </a:solidFill>
                              <a:latin typeface="Cambria Math"/>
                            </a:rPr>
                            <m:t>𝑇</m:t>
                          </m:r>
                        </m:e>
                        <m:sub>
                          <m:r>
                            <a:rPr lang="en-US" sz="1400" b="0" i="1" smtClean="0">
                              <a:solidFill>
                                <a:srgbClr val="FF0000"/>
                              </a:solidFill>
                              <a:latin typeface="Cambria Math"/>
                            </a:rPr>
                            <m:t>𝐴</m:t>
                          </m:r>
                        </m:sub>
                      </m:sSub>
                      <m:r>
                        <a:rPr lang="en-US" sz="1400" b="0" i="1" smtClean="0">
                          <a:solidFill>
                            <a:srgbClr val="FF0000"/>
                          </a:solidFill>
                          <a:latin typeface="Cambria Math"/>
                        </a:rPr>
                        <m:t>−</m:t>
                      </m:r>
                      <m:sSub>
                        <m:sSubPr>
                          <m:ctrlPr>
                            <a:rPr lang="en-US" sz="1400" b="0" i="1" smtClean="0">
                              <a:solidFill>
                                <a:srgbClr val="FF0000"/>
                              </a:solidFill>
                              <a:latin typeface="Cambria Math" panose="02040503050406030204" pitchFamily="18" charset="0"/>
                            </a:rPr>
                          </m:ctrlPr>
                        </m:sSubPr>
                        <m:e>
                          <m:r>
                            <a:rPr lang="en-US" sz="1400" b="0" i="1" smtClean="0">
                              <a:solidFill>
                                <a:srgbClr val="FF0000"/>
                              </a:solidFill>
                              <a:latin typeface="Cambria Math"/>
                            </a:rPr>
                            <m:t>𝑇</m:t>
                          </m:r>
                        </m:e>
                        <m:sub>
                          <m:r>
                            <a:rPr lang="en-US" sz="1400" b="0" i="1" smtClean="0">
                              <a:solidFill>
                                <a:srgbClr val="FF0000"/>
                              </a:solidFill>
                              <a:latin typeface="Cambria Math"/>
                            </a:rPr>
                            <m:t>𝐵</m:t>
                          </m:r>
                        </m:sub>
                      </m:sSub>
                      <m:r>
                        <a:rPr lang="en-US" sz="1400" b="0" i="1" smtClean="0">
                          <a:solidFill>
                            <a:srgbClr val="FF0000"/>
                          </a:solidFill>
                          <a:latin typeface="Cambria Math"/>
                        </a:rPr>
                        <m:t>=2</m:t>
                      </m:r>
                      <m:r>
                        <a:rPr lang="en-US" sz="1400" b="0" i="1" smtClean="0">
                          <a:solidFill>
                            <a:srgbClr val="FF0000"/>
                          </a:solidFill>
                          <a:latin typeface="Cambria Math"/>
                        </a:rPr>
                        <m:t>𝑚𝑔</m:t>
                      </m:r>
                    </m:oMath>
                  </m:oMathPara>
                </a14:m>
                <a:endParaRPr lang="en-GB" sz="1400" dirty="0">
                  <a:solidFill>
                    <a:srgbClr val="FF0000"/>
                  </a:solidFill>
                </a:endParaRPr>
              </a:p>
            </p:txBody>
          </p:sp>
        </mc:Choice>
        <mc:Fallback xmlns="">
          <p:sp>
            <p:nvSpPr>
              <p:cNvPr id="74" name="TextBox 73"/>
              <p:cNvSpPr txBox="1">
                <a:spLocks noRot="1" noChangeAspect="1" noMove="1" noResize="1" noEditPoints="1" noAdjustHandles="1" noChangeArrowheads="1" noChangeShapeType="1" noTextEdit="1"/>
              </p:cNvSpPr>
              <p:nvPr/>
            </p:nvSpPr>
            <p:spPr>
              <a:xfrm>
                <a:off x="3352800" y="1752600"/>
                <a:ext cx="1865241" cy="307777"/>
              </a:xfrm>
              <a:prstGeom prst="rect">
                <a:avLst/>
              </a:prstGeom>
              <a:blipFill rotWithShape="1">
                <a:blip r:embed="rId10"/>
                <a:stretch>
                  <a:fillRect b="-4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0" name="TextBox 79"/>
              <p:cNvSpPr txBox="1"/>
              <p:nvPr/>
            </p:nvSpPr>
            <p:spPr>
              <a:xfrm>
                <a:off x="3429000" y="2209800"/>
                <a:ext cx="16764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solidFill>
                                <a:srgbClr val="FF0000"/>
                              </a:solidFill>
                              <a:latin typeface="Cambria Math" panose="02040503050406030204" pitchFamily="18" charset="0"/>
                            </a:rPr>
                          </m:ctrlPr>
                        </m:sSubPr>
                        <m:e>
                          <m:r>
                            <a:rPr lang="en-US" sz="1400" b="0" i="1" smtClean="0">
                              <a:solidFill>
                                <a:srgbClr val="FF0000"/>
                              </a:solidFill>
                              <a:latin typeface="Cambria Math"/>
                            </a:rPr>
                            <m:t>𝑇</m:t>
                          </m:r>
                        </m:e>
                        <m:sub>
                          <m:r>
                            <a:rPr lang="en-US" sz="1400" b="0" i="1" smtClean="0">
                              <a:solidFill>
                                <a:srgbClr val="FF0000"/>
                              </a:solidFill>
                              <a:latin typeface="Cambria Math"/>
                            </a:rPr>
                            <m:t>𝐴</m:t>
                          </m:r>
                        </m:sub>
                      </m:sSub>
                      <m:r>
                        <a:rPr lang="en-US" sz="1400" b="0" i="1" smtClean="0">
                          <a:solidFill>
                            <a:srgbClr val="FF0000"/>
                          </a:solidFill>
                          <a:latin typeface="Cambria Math"/>
                        </a:rPr>
                        <m:t>+</m:t>
                      </m:r>
                      <m:sSub>
                        <m:sSubPr>
                          <m:ctrlPr>
                            <a:rPr lang="en-US" sz="1400" b="0" i="1" smtClean="0">
                              <a:solidFill>
                                <a:srgbClr val="FF0000"/>
                              </a:solidFill>
                              <a:latin typeface="Cambria Math" panose="02040503050406030204" pitchFamily="18" charset="0"/>
                            </a:rPr>
                          </m:ctrlPr>
                        </m:sSubPr>
                        <m:e>
                          <m:r>
                            <a:rPr lang="en-US" sz="1400" b="0" i="1" smtClean="0">
                              <a:solidFill>
                                <a:srgbClr val="FF0000"/>
                              </a:solidFill>
                              <a:latin typeface="Cambria Math"/>
                            </a:rPr>
                            <m:t>𝑇</m:t>
                          </m:r>
                        </m:e>
                        <m:sub>
                          <m:r>
                            <a:rPr lang="en-US" sz="1400" b="0" i="1" smtClean="0">
                              <a:solidFill>
                                <a:srgbClr val="FF0000"/>
                              </a:solidFill>
                              <a:latin typeface="Cambria Math"/>
                            </a:rPr>
                            <m:t>𝐵</m:t>
                          </m:r>
                        </m:sub>
                      </m:sSub>
                      <m:r>
                        <a:rPr lang="en-US" sz="1400" b="0" i="1" smtClean="0">
                          <a:solidFill>
                            <a:srgbClr val="FF0000"/>
                          </a:solidFill>
                          <a:latin typeface="Cambria Math"/>
                        </a:rPr>
                        <m:t>=6</m:t>
                      </m:r>
                      <m:r>
                        <a:rPr lang="en-US" sz="1400" b="0" i="1" smtClean="0">
                          <a:solidFill>
                            <a:srgbClr val="FF0000"/>
                          </a:solidFill>
                          <a:latin typeface="Cambria Math"/>
                        </a:rPr>
                        <m:t>𝑚𝑔</m:t>
                      </m:r>
                    </m:oMath>
                  </m:oMathPara>
                </a14:m>
                <a:endParaRPr lang="en-GB" sz="1400" dirty="0">
                  <a:solidFill>
                    <a:srgbClr val="FF0000"/>
                  </a:solidFill>
                </a:endParaRPr>
              </a:p>
            </p:txBody>
          </p:sp>
        </mc:Choice>
        <mc:Fallback xmlns="">
          <p:sp>
            <p:nvSpPr>
              <p:cNvPr id="80" name="TextBox 79"/>
              <p:cNvSpPr txBox="1">
                <a:spLocks noRot="1" noChangeAspect="1" noMove="1" noResize="1" noEditPoints="1" noAdjustHandles="1" noChangeArrowheads="1" noChangeShapeType="1" noTextEdit="1"/>
              </p:cNvSpPr>
              <p:nvPr/>
            </p:nvSpPr>
            <p:spPr>
              <a:xfrm>
                <a:off x="3429000" y="2209800"/>
                <a:ext cx="1676400" cy="307777"/>
              </a:xfrm>
              <a:prstGeom prst="rect">
                <a:avLst/>
              </a:prstGeom>
              <a:blipFill rotWithShape="1">
                <a:blip r:embed="rId11"/>
                <a:stretch>
                  <a:fillRect b="-4000"/>
                </a:stretch>
              </a:blipFill>
            </p:spPr>
            <p:txBody>
              <a:bodyPr/>
              <a:lstStyle/>
              <a:p>
                <a:r>
                  <a:rPr lang="en-GB">
                    <a:noFill/>
                  </a:rPr>
                  <a:t> </a:t>
                </a:r>
              </a:p>
            </p:txBody>
          </p:sp>
        </mc:Fallback>
      </mc:AlternateContent>
      <p:sp>
        <p:nvSpPr>
          <p:cNvPr id="5" name="TextBox 4"/>
          <p:cNvSpPr txBox="1"/>
          <p:nvPr/>
        </p:nvSpPr>
        <p:spPr>
          <a:xfrm>
            <a:off x="3429000" y="1752600"/>
            <a:ext cx="330540" cy="307777"/>
          </a:xfrm>
          <a:prstGeom prst="rect">
            <a:avLst/>
          </a:prstGeom>
          <a:noFill/>
        </p:spPr>
        <p:txBody>
          <a:bodyPr wrap="none" rtlCol="0">
            <a:spAutoFit/>
          </a:bodyPr>
          <a:lstStyle/>
          <a:p>
            <a:r>
              <a:rPr lang="en-US" sz="1400" dirty="0" smtClean="0">
                <a:latin typeface="Comic Sans MS" panose="030F0702030302020204" pitchFamily="66" charset="0"/>
              </a:rPr>
              <a:t>1)</a:t>
            </a:r>
            <a:endParaRPr lang="en-GB" sz="1400" dirty="0">
              <a:latin typeface="Comic Sans MS" panose="030F0702030302020204" pitchFamily="66" charset="0"/>
            </a:endParaRPr>
          </a:p>
        </p:txBody>
      </p:sp>
      <p:sp>
        <p:nvSpPr>
          <p:cNvPr id="81" name="TextBox 80"/>
          <p:cNvSpPr txBox="1"/>
          <p:nvPr/>
        </p:nvSpPr>
        <p:spPr>
          <a:xfrm>
            <a:off x="3352800" y="2209800"/>
            <a:ext cx="359394" cy="307777"/>
          </a:xfrm>
          <a:prstGeom prst="rect">
            <a:avLst/>
          </a:prstGeom>
          <a:noFill/>
        </p:spPr>
        <p:txBody>
          <a:bodyPr wrap="none" rtlCol="0">
            <a:spAutoFit/>
          </a:bodyPr>
          <a:lstStyle/>
          <a:p>
            <a:r>
              <a:rPr lang="en-US" sz="1400" dirty="0" smtClean="0">
                <a:latin typeface="Comic Sans MS" panose="030F0702030302020204" pitchFamily="66" charset="0"/>
              </a:rPr>
              <a:t>2)</a:t>
            </a:r>
            <a:endParaRPr lang="en-GB" sz="1400" dirty="0">
              <a:latin typeface="Comic Sans MS" panose="030F0702030302020204" pitchFamily="66" charset="0"/>
            </a:endParaRPr>
          </a:p>
        </p:txBody>
      </p:sp>
      <p:sp>
        <p:nvSpPr>
          <p:cNvPr id="82" name="TextBox 81"/>
          <p:cNvSpPr txBox="1"/>
          <p:nvPr/>
        </p:nvSpPr>
        <p:spPr>
          <a:xfrm>
            <a:off x="3886200" y="3962400"/>
            <a:ext cx="2084225" cy="307777"/>
          </a:xfrm>
          <a:prstGeom prst="rect">
            <a:avLst/>
          </a:prstGeom>
          <a:noFill/>
        </p:spPr>
        <p:txBody>
          <a:bodyPr wrap="none" rtlCol="0">
            <a:spAutoFit/>
          </a:bodyPr>
          <a:lstStyle/>
          <a:p>
            <a:r>
              <a:rPr lang="en-US" sz="1400" u="sng" dirty="0" smtClean="0">
                <a:latin typeface="Comic Sans MS" panose="030F0702030302020204" pitchFamily="66" charset="0"/>
              </a:rPr>
              <a:t>Equation 1 + equation 2</a:t>
            </a:r>
            <a:endParaRPr lang="en-GB" sz="1400" u="sng"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0" name="TextBox 9"/>
              <p:cNvSpPr txBox="1"/>
              <p:nvPr/>
            </p:nvSpPr>
            <p:spPr>
              <a:xfrm>
                <a:off x="3962400" y="4419600"/>
                <a:ext cx="1096775"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2</m:t>
                      </m:r>
                      <m:sSub>
                        <m:sSubPr>
                          <m:ctrlPr>
                            <a:rPr lang="en-US" sz="1400" b="0" i="1" smtClean="0">
                              <a:latin typeface="Cambria Math" panose="02040503050406030204" pitchFamily="18" charset="0"/>
                            </a:rPr>
                          </m:ctrlPr>
                        </m:sSubPr>
                        <m:e>
                          <m:r>
                            <a:rPr lang="en-US" sz="1400" b="0" i="1" smtClean="0">
                              <a:latin typeface="Cambria Math"/>
                            </a:rPr>
                            <m:t>𝑇</m:t>
                          </m:r>
                        </m:e>
                        <m:sub>
                          <m:r>
                            <a:rPr lang="en-US" sz="1400" b="0" i="1" smtClean="0">
                              <a:latin typeface="Cambria Math"/>
                            </a:rPr>
                            <m:t>𝐴</m:t>
                          </m:r>
                        </m:sub>
                      </m:sSub>
                      <m:r>
                        <a:rPr lang="en-US" sz="1400" b="0" i="1" smtClean="0">
                          <a:latin typeface="Cambria Math"/>
                        </a:rPr>
                        <m:t>=8</m:t>
                      </m:r>
                      <m:r>
                        <a:rPr lang="en-US" sz="1400" b="0" i="1" smtClean="0">
                          <a:latin typeface="Cambria Math"/>
                        </a:rPr>
                        <m:t>𝑚𝑔</m:t>
                      </m:r>
                    </m:oMath>
                  </m:oMathPara>
                </a14:m>
                <a:endParaRPr lang="en-GB" sz="1400" dirty="0"/>
              </a:p>
            </p:txBody>
          </p:sp>
        </mc:Choice>
        <mc:Fallback xmlns="">
          <p:sp>
            <p:nvSpPr>
              <p:cNvPr id="10" name="TextBox 9"/>
              <p:cNvSpPr txBox="1">
                <a:spLocks noRot="1" noChangeAspect="1" noMove="1" noResize="1" noEditPoints="1" noAdjustHandles="1" noChangeArrowheads="1" noChangeShapeType="1" noTextEdit="1"/>
              </p:cNvSpPr>
              <p:nvPr/>
            </p:nvSpPr>
            <p:spPr>
              <a:xfrm>
                <a:off x="3962400" y="4419600"/>
                <a:ext cx="1096775" cy="307777"/>
              </a:xfrm>
              <a:prstGeom prst="rect">
                <a:avLst/>
              </a:prstGeom>
              <a:blipFill rotWithShape="1">
                <a:blip r:embed="rId12"/>
                <a:stretch>
                  <a:fillRect b="-6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3" name="TextBox 82"/>
              <p:cNvSpPr txBox="1"/>
              <p:nvPr/>
            </p:nvSpPr>
            <p:spPr>
              <a:xfrm>
                <a:off x="4038600" y="4800600"/>
                <a:ext cx="1066799"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a:rPr>
                            <m:t>𝑇</m:t>
                          </m:r>
                        </m:e>
                        <m:sub>
                          <m:r>
                            <a:rPr lang="en-US" sz="1400" b="0" i="1" smtClean="0">
                              <a:latin typeface="Cambria Math"/>
                            </a:rPr>
                            <m:t>𝐴</m:t>
                          </m:r>
                        </m:sub>
                      </m:sSub>
                      <m:r>
                        <a:rPr lang="en-US" sz="1400" b="0" i="1" smtClean="0">
                          <a:latin typeface="Cambria Math"/>
                        </a:rPr>
                        <m:t>=4</m:t>
                      </m:r>
                      <m:r>
                        <a:rPr lang="en-US" sz="1400" b="0" i="1" smtClean="0">
                          <a:latin typeface="Cambria Math"/>
                        </a:rPr>
                        <m:t>𝑚𝑔</m:t>
                      </m:r>
                    </m:oMath>
                  </m:oMathPara>
                </a14:m>
                <a:endParaRPr lang="en-GB" sz="1400" dirty="0"/>
              </a:p>
            </p:txBody>
          </p:sp>
        </mc:Choice>
        <mc:Fallback xmlns="">
          <p:sp>
            <p:nvSpPr>
              <p:cNvPr id="83" name="TextBox 82"/>
              <p:cNvSpPr txBox="1">
                <a:spLocks noRot="1" noChangeAspect="1" noMove="1" noResize="1" noEditPoints="1" noAdjustHandles="1" noChangeArrowheads="1" noChangeShapeType="1" noTextEdit="1"/>
              </p:cNvSpPr>
              <p:nvPr/>
            </p:nvSpPr>
            <p:spPr>
              <a:xfrm>
                <a:off x="4038600" y="4800600"/>
                <a:ext cx="1066799" cy="307777"/>
              </a:xfrm>
              <a:prstGeom prst="rect">
                <a:avLst/>
              </a:prstGeom>
              <a:blipFill rotWithShape="1">
                <a:blip r:embed="rId13"/>
                <a:stretch>
                  <a:fillRect b="-4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4" name="TextBox 83"/>
              <p:cNvSpPr txBox="1"/>
              <p:nvPr/>
            </p:nvSpPr>
            <p:spPr>
              <a:xfrm>
                <a:off x="4038600" y="5893981"/>
                <a:ext cx="1066799"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a:rPr>
                            <m:t>𝑇</m:t>
                          </m:r>
                        </m:e>
                        <m:sub>
                          <m:r>
                            <a:rPr lang="en-US" sz="1400" b="0" i="1" smtClean="0">
                              <a:latin typeface="Cambria Math"/>
                            </a:rPr>
                            <m:t>𝐵</m:t>
                          </m:r>
                        </m:sub>
                      </m:sSub>
                      <m:r>
                        <a:rPr lang="en-US" sz="1400" b="0" i="1" smtClean="0">
                          <a:latin typeface="Cambria Math"/>
                        </a:rPr>
                        <m:t>=2</m:t>
                      </m:r>
                      <m:r>
                        <a:rPr lang="en-US" sz="1400" b="0" i="1" smtClean="0">
                          <a:latin typeface="Cambria Math"/>
                        </a:rPr>
                        <m:t>𝑚𝑔</m:t>
                      </m:r>
                    </m:oMath>
                  </m:oMathPara>
                </a14:m>
                <a:endParaRPr lang="en-GB" sz="1400" dirty="0"/>
              </a:p>
            </p:txBody>
          </p:sp>
        </mc:Choice>
        <mc:Fallback xmlns="">
          <p:sp>
            <p:nvSpPr>
              <p:cNvPr id="84" name="TextBox 83"/>
              <p:cNvSpPr txBox="1">
                <a:spLocks noRot="1" noChangeAspect="1" noMove="1" noResize="1" noEditPoints="1" noAdjustHandles="1" noChangeArrowheads="1" noChangeShapeType="1" noTextEdit="1"/>
              </p:cNvSpPr>
              <p:nvPr/>
            </p:nvSpPr>
            <p:spPr>
              <a:xfrm>
                <a:off x="4038600" y="5893981"/>
                <a:ext cx="1066799" cy="307777"/>
              </a:xfrm>
              <a:prstGeom prst="rect">
                <a:avLst/>
              </a:prstGeom>
              <a:blipFill rotWithShape="1">
                <a:blip r:embed="rId14"/>
                <a:stretch>
                  <a:fillRect b="-6000"/>
                </a:stretch>
              </a:blipFill>
            </p:spPr>
            <p:txBody>
              <a:bodyPr/>
              <a:lstStyle/>
              <a:p>
                <a:r>
                  <a:rPr lang="en-GB">
                    <a:noFill/>
                  </a:rPr>
                  <a:t> </a:t>
                </a:r>
              </a:p>
            </p:txBody>
          </p:sp>
        </mc:Fallback>
      </mc:AlternateContent>
      <p:sp>
        <p:nvSpPr>
          <p:cNvPr id="11" name="Rectangle 10"/>
          <p:cNvSpPr/>
          <p:nvPr/>
        </p:nvSpPr>
        <p:spPr>
          <a:xfrm>
            <a:off x="3657600" y="1761460"/>
            <a:ext cx="1244009" cy="737191"/>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ectangle 84"/>
          <p:cNvSpPr/>
          <p:nvPr/>
        </p:nvSpPr>
        <p:spPr>
          <a:xfrm>
            <a:off x="4012018" y="4444409"/>
            <a:ext cx="1006549" cy="287079"/>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Arc 85"/>
          <p:cNvSpPr/>
          <p:nvPr/>
        </p:nvSpPr>
        <p:spPr>
          <a:xfrm>
            <a:off x="4931733" y="4563139"/>
            <a:ext cx="384545" cy="423531"/>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7" name="TextBox 86"/>
          <p:cNvSpPr txBox="1"/>
          <p:nvPr/>
        </p:nvSpPr>
        <p:spPr>
          <a:xfrm>
            <a:off x="5247167" y="4626935"/>
            <a:ext cx="1079205"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Divide by 2</a:t>
            </a:r>
            <a:endParaRPr lang="en-GB" sz="1200" baseline="30000" dirty="0">
              <a:solidFill>
                <a:srgbClr val="FF0000"/>
              </a:solidFill>
              <a:latin typeface="Comic Sans MS" panose="030F0702030302020204" pitchFamily="66" charset="0"/>
            </a:endParaRPr>
          </a:p>
        </p:txBody>
      </p:sp>
      <p:sp>
        <p:nvSpPr>
          <p:cNvPr id="88" name="TextBox 87"/>
          <p:cNvSpPr txBox="1"/>
          <p:nvPr/>
        </p:nvSpPr>
        <p:spPr>
          <a:xfrm>
            <a:off x="4657060" y="5353493"/>
            <a:ext cx="3136604" cy="461665"/>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Then you can find T</a:t>
            </a:r>
            <a:r>
              <a:rPr lang="en-US" sz="1200" baseline="-25000" dirty="0" smtClean="0">
                <a:solidFill>
                  <a:srgbClr val="FF0000"/>
                </a:solidFill>
                <a:latin typeface="Comic Sans MS" panose="030F0702030302020204" pitchFamily="66" charset="0"/>
              </a:rPr>
              <a:t>B</a:t>
            </a:r>
            <a:r>
              <a:rPr lang="en-US" sz="1200" dirty="0" smtClean="0">
                <a:solidFill>
                  <a:srgbClr val="FF0000"/>
                </a:solidFill>
                <a:latin typeface="Comic Sans MS" panose="030F0702030302020204" pitchFamily="66" charset="0"/>
              </a:rPr>
              <a:t> by substituting T</a:t>
            </a:r>
            <a:r>
              <a:rPr lang="en-US" sz="1200" baseline="-25000" dirty="0" smtClean="0">
                <a:solidFill>
                  <a:srgbClr val="FF0000"/>
                </a:solidFill>
                <a:latin typeface="Comic Sans MS" panose="030F0702030302020204" pitchFamily="66" charset="0"/>
              </a:rPr>
              <a:t>A</a:t>
            </a:r>
            <a:r>
              <a:rPr lang="en-US" sz="1200" dirty="0" smtClean="0">
                <a:solidFill>
                  <a:srgbClr val="FF0000"/>
                </a:solidFill>
                <a:latin typeface="Comic Sans MS" panose="030F0702030302020204" pitchFamily="66" charset="0"/>
              </a:rPr>
              <a:t> into either equation 1) or 2)</a:t>
            </a:r>
            <a:endParaRPr lang="en-GB" sz="1200" baseline="300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32105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1"/>
                                        </p:tgtEl>
                                        <p:attrNameLst>
                                          <p:attrName>style.visibility</p:attrName>
                                        </p:attrNameLst>
                                      </p:cBhvr>
                                      <p:to>
                                        <p:strVal val="visible"/>
                                      </p:to>
                                    </p:set>
                                    <p:animEffect transition="in" filter="blinds(horizontal)">
                                      <p:cBhvr>
                                        <p:cTn id="12" dur="500"/>
                                        <p:tgtEl>
                                          <p:spTgt spid="8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blinds(horizontal)">
                                      <p:cBhvr>
                                        <p:cTn id="17" dur="500"/>
                                        <p:tgtEl>
                                          <p:spTgt spid="8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5"/>
                                        </p:tgtEl>
                                        <p:attrNameLst>
                                          <p:attrName>style.visibility</p:attrName>
                                        </p:attrNameLst>
                                      </p:cBhvr>
                                      <p:to>
                                        <p:strVal val="visible"/>
                                      </p:to>
                                    </p:set>
                                    <p:animEffect transition="in" filter="blinds(horizontal)">
                                      <p:cBhvr>
                                        <p:cTn id="32" dur="500"/>
                                        <p:tgtEl>
                                          <p:spTgt spid="8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xit" presetSubtype="10" fill="hold" grpId="1" nodeType="clickEffect">
                                  <p:stCondLst>
                                    <p:cond delay="0"/>
                                  </p:stCondLst>
                                  <p:childTnLst>
                                    <p:animEffect transition="out" filter="blinds(horizontal)">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par>
                                <p:cTn id="38" presetID="3" presetClass="exit" presetSubtype="10" fill="hold" grpId="1" nodeType="withEffect">
                                  <p:stCondLst>
                                    <p:cond delay="0"/>
                                  </p:stCondLst>
                                  <p:childTnLst>
                                    <p:animEffect transition="out" filter="blinds(horizontal)">
                                      <p:cBhvr>
                                        <p:cTn id="39" dur="500"/>
                                        <p:tgtEl>
                                          <p:spTgt spid="85"/>
                                        </p:tgtEl>
                                      </p:cBhvr>
                                    </p:animEffect>
                                    <p:set>
                                      <p:cBhvr>
                                        <p:cTn id="40" dur="1" fill="hold">
                                          <p:stCondLst>
                                            <p:cond delay="499"/>
                                          </p:stCondLst>
                                        </p:cTn>
                                        <p:tgtEl>
                                          <p:spTgt spid="8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86"/>
                                        </p:tgtEl>
                                        <p:attrNameLst>
                                          <p:attrName>style.visibility</p:attrName>
                                        </p:attrNameLst>
                                      </p:cBhvr>
                                      <p:to>
                                        <p:strVal val="visible"/>
                                      </p:to>
                                    </p:set>
                                    <p:animEffect transition="in" filter="blinds(horizontal)">
                                      <p:cBhvr>
                                        <p:cTn id="45" dur="500"/>
                                        <p:tgtEl>
                                          <p:spTgt spid="86"/>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87"/>
                                        </p:tgtEl>
                                        <p:attrNameLst>
                                          <p:attrName>style.visibility</p:attrName>
                                        </p:attrNameLst>
                                      </p:cBhvr>
                                      <p:to>
                                        <p:strVal val="visible"/>
                                      </p:to>
                                    </p:set>
                                    <p:animEffect transition="in" filter="blinds(horizontal)">
                                      <p:cBhvr>
                                        <p:cTn id="50" dur="500"/>
                                        <p:tgtEl>
                                          <p:spTgt spid="87"/>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blinds(horizontal)">
                                      <p:cBhvr>
                                        <p:cTn id="55" dur="500"/>
                                        <p:tgtEl>
                                          <p:spTgt spid="83"/>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88"/>
                                        </p:tgtEl>
                                        <p:attrNameLst>
                                          <p:attrName>style.visibility</p:attrName>
                                        </p:attrNameLst>
                                      </p:cBhvr>
                                      <p:to>
                                        <p:strVal val="visible"/>
                                      </p:to>
                                    </p:set>
                                    <p:animEffect transition="in" filter="blinds(horizontal)">
                                      <p:cBhvr>
                                        <p:cTn id="60" dur="500"/>
                                        <p:tgtEl>
                                          <p:spTgt spid="88"/>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84"/>
                                        </p:tgtEl>
                                        <p:attrNameLst>
                                          <p:attrName>style.visibility</p:attrName>
                                        </p:attrNameLst>
                                      </p:cBhvr>
                                      <p:to>
                                        <p:strVal val="visible"/>
                                      </p:to>
                                    </p:set>
                                    <p:animEffect transition="in" filter="blinds(horizontal)">
                                      <p:cBhvr>
                                        <p:cTn id="65"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1" grpId="0"/>
      <p:bldP spid="82" grpId="0"/>
      <p:bldP spid="10" grpId="0"/>
      <p:bldP spid="83" grpId="0"/>
      <p:bldP spid="84" grpId="0"/>
      <p:bldP spid="11" grpId="0" animBg="1"/>
      <p:bldP spid="11" grpId="1" animBg="1"/>
      <p:bldP spid="85" grpId="0" animBg="1"/>
      <p:bldP spid="85" grpId="1" animBg="1"/>
      <p:bldP spid="86" grpId="0" animBg="1"/>
      <p:bldP spid="87" grpId="0"/>
      <p:bldP spid="8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Motion in a Circle</a:t>
            </a:r>
            <a:endParaRPr lang="en-GB" dirty="0">
              <a:latin typeface="Comic Sans MS" pitchFamily="66" charset="0"/>
            </a:endParaRPr>
          </a:p>
        </p:txBody>
      </p:sp>
      <p:sp>
        <p:nvSpPr>
          <p:cNvPr id="4" name="TextBox 3"/>
          <p:cNvSpPr txBox="1"/>
          <p:nvPr/>
        </p:nvSpPr>
        <p:spPr>
          <a:xfrm>
            <a:off x="8680632" y="6488668"/>
            <a:ext cx="471604" cy="369332"/>
          </a:xfrm>
          <a:prstGeom prst="rect">
            <a:avLst/>
          </a:prstGeom>
          <a:noFill/>
        </p:spPr>
        <p:txBody>
          <a:bodyPr wrap="none" rtlCol="0">
            <a:spAutoFit/>
          </a:bodyPr>
          <a:lstStyle/>
          <a:p>
            <a:r>
              <a:rPr lang="en-US" dirty="0" smtClean="0">
                <a:latin typeface="Comic Sans MS" panose="030F0702030302020204" pitchFamily="66" charset="0"/>
              </a:rPr>
              <a:t>4C</a:t>
            </a:r>
            <a:endParaRPr lang="en-US" dirty="0">
              <a:latin typeface="Comic Sans MS" panose="030F0702030302020204" pitchFamily="66" charset="0"/>
            </a:endParaRPr>
          </a:p>
        </p:txBody>
      </p:sp>
      <p:sp>
        <p:nvSpPr>
          <p:cNvPr id="6" name="Content Placeholder 2"/>
          <p:cNvSpPr>
            <a:spLocks noGrp="1"/>
          </p:cNvSpPr>
          <p:nvPr>
            <p:ph idx="1"/>
          </p:nvPr>
        </p:nvSpPr>
        <p:spPr>
          <a:xfrm>
            <a:off x="228600" y="1600198"/>
            <a:ext cx="3722298" cy="5140843"/>
          </a:xfrm>
        </p:spPr>
        <p:txBody>
          <a:bodyPr>
            <a:normAutofit/>
          </a:bodyPr>
          <a:lstStyle/>
          <a:p>
            <a:pPr marL="0" indent="0" algn="ctr">
              <a:buNone/>
            </a:pPr>
            <a:r>
              <a:rPr lang="en-GB" sz="1400" b="1" dirty="0" smtClean="0">
                <a:latin typeface="Comic Sans MS" pitchFamily="66" charset="0"/>
              </a:rPr>
              <a:t>You can solve three-dimensional problems about objects moving in horizontal circles</a:t>
            </a:r>
            <a:endParaRPr lang="en-GB" sz="1400" dirty="0" smtClean="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smtClean="0">
                <a:latin typeface="Comic Sans MS" pitchFamily="66" charset="0"/>
                <a:sym typeface="Wingdings" panose="05000000000000000000" pitchFamily="2" charset="2"/>
              </a:rPr>
              <a:t>An aircraft of mass 2 </a:t>
            </a:r>
            <a:r>
              <a:rPr lang="en-US" sz="1400" dirty="0" err="1" smtClean="0">
                <a:latin typeface="Comic Sans MS" pitchFamily="66" charset="0"/>
                <a:sym typeface="Wingdings" panose="05000000000000000000" pitchFamily="2" charset="2"/>
              </a:rPr>
              <a:t>tonnes</a:t>
            </a:r>
            <a:r>
              <a:rPr lang="en-US" sz="1400" dirty="0" smtClean="0">
                <a:latin typeface="Comic Sans MS" pitchFamily="66" charset="0"/>
                <a:sym typeface="Wingdings" panose="05000000000000000000" pitchFamily="2" charset="2"/>
              </a:rPr>
              <a:t> flies at 500kmh</a:t>
            </a:r>
            <a:r>
              <a:rPr lang="en-US" sz="1400" baseline="30000" dirty="0" smtClean="0">
                <a:latin typeface="Comic Sans MS" pitchFamily="66" charset="0"/>
                <a:sym typeface="Wingdings" panose="05000000000000000000" pitchFamily="2" charset="2"/>
              </a:rPr>
              <a:t>-1</a:t>
            </a:r>
            <a:r>
              <a:rPr lang="en-US" sz="1400" dirty="0" smtClean="0">
                <a:latin typeface="Comic Sans MS" pitchFamily="66" charset="0"/>
                <a:sym typeface="Wingdings" panose="05000000000000000000" pitchFamily="2" charset="2"/>
              </a:rPr>
              <a:t> on a path which follows a horizontal circular arc in order to change from due north to due east. It takes 40 seconds to change course, with the aircraft banked at an angle </a:t>
            </a:r>
            <a:r>
              <a:rPr lang="el-GR" sz="1400" dirty="0" smtClean="0">
                <a:latin typeface="Comic Sans MS" pitchFamily="66" charset="0"/>
                <a:sym typeface="Wingdings" panose="05000000000000000000" pitchFamily="2" charset="2"/>
              </a:rPr>
              <a:t>θ</a:t>
            </a:r>
            <a:r>
              <a:rPr lang="en-US" sz="1400" dirty="0" smtClean="0">
                <a:latin typeface="Comic Sans MS" pitchFamily="66" charset="0"/>
                <a:sym typeface="Wingdings" panose="05000000000000000000" pitchFamily="2" charset="2"/>
              </a:rPr>
              <a:t> to the horizontal. Calculate the value of </a:t>
            </a:r>
            <a:r>
              <a:rPr lang="el-GR" sz="1400" dirty="0" smtClean="0">
                <a:latin typeface="Comic Sans MS" pitchFamily="66" charset="0"/>
                <a:sym typeface="Wingdings" panose="05000000000000000000" pitchFamily="2" charset="2"/>
              </a:rPr>
              <a:t>θ</a:t>
            </a:r>
            <a:r>
              <a:rPr lang="en-US" sz="1400" dirty="0" smtClean="0">
                <a:latin typeface="Comic Sans MS" pitchFamily="66" charset="0"/>
                <a:sym typeface="Wingdings" panose="05000000000000000000" pitchFamily="2" charset="2"/>
              </a:rPr>
              <a:t> and the magnitude of the lift force perpendicular to the surface of the aircraft’s wings.</a:t>
            </a:r>
          </a:p>
          <a:p>
            <a:pPr marL="0" indent="0" algn="ctr">
              <a:buNone/>
            </a:pPr>
            <a:endParaRPr lang="en-US" sz="1400" dirty="0">
              <a:latin typeface="Comic Sans MS" pitchFamily="66" charset="0"/>
              <a:sym typeface="Wingdings" panose="05000000000000000000" pitchFamily="2" charset="2"/>
            </a:endParaRPr>
          </a:p>
          <a:p>
            <a:pPr algn="ctr">
              <a:buFont typeface="Wingdings"/>
              <a:buChar char="à"/>
            </a:pPr>
            <a:r>
              <a:rPr lang="en-US" sz="1400" dirty="0" smtClean="0">
                <a:latin typeface="Comic Sans MS" pitchFamily="66" charset="0"/>
                <a:sym typeface="Wingdings" panose="05000000000000000000" pitchFamily="2" charset="2"/>
              </a:rPr>
              <a:t>When a plane is flying, there is a ‘lift force’ which acts vertically upwards</a:t>
            </a:r>
          </a:p>
          <a:p>
            <a:pPr algn="ctr">
              <a:buFont typeface="Wingdings"/>
              <a:buChar char="à"/>
            </a:pPr>
            <a:endParaRPr lang="en-US" sz="1400" dirty="0">
              <a:latin typeface="Comic Sans MS" pitchFamily="66" charset="0"/>
              <a:sym typeface="Wingdings" panose="05000000000000000000" pitchFamily="2" charset="2"/>
            </a:endParaRPr>
          </a:p>
          <a:p>
            <a:pPr algn="ctr">
              <a:buFont typeface="Wingdings"/>
              <a:buChar char="à"/>
            </a:pPr>
            <a:r>
              <a:rPr lang="en-US" sz="1400" dirty="0" smtClean="0">
                <a:latin typeface="Comic Sans MS" pitchFamily="66" charset="0"/>
                <a:sym typeface="Wingdings" panose="05000000000000000000" pitchFamily="2" charset="2"/>
              </a:rPr>
              <a:t>When a plane is turning, some of this force then acts horizontally, causing the plane to accelerate towards the </a:t>
            </a:r>
            <a:r>
              <a:rPr lang="en-US" sz="1400" dirty="0" err="1" smtClean="0">
                <a:latin typeface="Comic Sans MS" pitchFamily="66" charset="0"/>
                <a:sym typeface="Wingdings" panose="05000000000000000000" pitchFamily="2" charset="2"/>
              </a:rPr>
              <a:t>centre</a:t>
            </a:r>
            <a:r>
              <a:rPr lang="en-US" sz="1400" dirty="0" smtClean="0">
                <a:latin typeface="Comic Sans MS" pitchFamily="66" charset="0"/>
                <a:sym typeface="Wingdings" panose="05000000000000000000" pitchFamily="2" charset="2"/>
              </a:rPr>
              <a:t> of a circle…</a:t>
            </a:r>
          </a:p>
          <a:p>
            <a:pPr marL="0" indent="0" algn="ctr">
              <a:buNone/>
            </a:pPr>
            <a:endParaRPr lang="en-US" sz="1400" dirty="0" smtClean="0">
              <a:latin typeface="Comic Sans MS" pitchFamily="66" charset="0"/>
              <a:sym typeface="Wingdings" panose="05000000000000000000" pitchFamily="2" charset="2"/>
            </a:endParaRPr>
          </a:p>
          <a:p>
            <a:pPr marL="0" indent="0" algn="ctr">
              <a:buNone/>
            </a:pPr>
            <a:endParaRPr lang="en-US" sz="1400" dirty="0" smtClean="0">
              <a:latin typeface="Comic Sans MS" pitchFamily="66" charset="0"/>
              <a:sym typeface="Wingdings" panose="05000000000000000000" pitchFamily="2" charset="2"/>
            </a:endParaRPr>
          </a:p>
          <a:p>
            <a:pPr marL="0" indent="0" algn="ctr">
              <a:buNone/>
            </a:pPr>
            <a:endParaRPr lang="en-GB" sz="1400" dirty="0" smtClean="0">
              <a:latin typeface="Comic Sans MS" pitchFamily="66" charset="0"/>
            </a:endParaRPr>
          </a:p>
        </p:txBody>
      </p:sp>
      <mc:AlternateContent xmlns:mc="http://schemas.openxmlformats.org/markup-compatibility/2006" xmlns:a14="http://schemas.microsoft.com/office/drawing/2010/main">
        <mc:Choice Requires="a14">
          <p:sp>
            <p:nvSpPr>
              <p:cNvPr id="60" name="TextBox 59"/>
              <p:cNvSpPr txBox="1"/>
              <p:nvPr/>
            </p:nvSpPr>
            <p:spPr>
              <a:xfrm>
                <a:off x="5962403" y="0"/>
                <a:ext cx="781817"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𝑣</m:t>
                      </m:r>
                      <m:r>
                        <a:rPr lang="en-US" sz="1400" b="0" i="1" smtClean="0">
                          <a:latin typeface="Cambria Math"/>
                        </a:rPr>
                        <m:t>=</m:t>
                      </m:r>
                      <m:r>
                        <a:rPr lang="en-US" sz="1400" b="0" i="1" smtClean="0">
                          <a:latin typeface="Cambria Math"/>
                        </a:rPr>
                        <m:t>𝑟</m:t>
                      </m:r>
                      <m:r>
                        <m:rPr>
                          <m:sty m:val="p"/>
                        </m:rPr>
                        <a:rPr lang="el-GR" sz="1400" b="0" i="1" smtClean="0">
                          <a:latin typeface="Cambria Math"/>
                        </a:rPr>
                        <m:t>ω</m:t>
                      </m:r>
                    </m:oMath>
                  </m:oMathPara>
                </a14:m>
                <a:endParaRPr lang="en-GB" sz="1400" dirty="0"/>
              </a:p>
            </p:txBody>
          </p:sp>
        </mc:Choice>
        <mc:Fallback xmlns="">
          <p:sp>
            <p:nvSpPr>
              <p:cNvPr id="60" name="TextBox 59"/>
              <p:cNvSpPr txBox="1">
                <a:spLocks noRot="1" noChangeAspect="1" noMove="1" noResize="1" noEditPoints="1" noAdjustHandles="1" noChangeArrowheads="1" noChangeShapeType="1" noTextEdit="1"/>
              </p:cNvSpPr>
              <p:nvPr/>
            </p:nvSpPr>
            <p:spPr>
              <a:xfrm>
                <a:off x="5962403" y="0"/>
                <a:ext cx="781817" cy="307777"/>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4878780" y="0"/>
                <a:ext cx="1087670" cy="44300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1200" i="1" smtClean="0">
                          <a:latin typeface="Cambria Math"/>
                        </a:rPr>
                        <m:t>ω</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𝑟𝑎𝑑𝑖𝑎𝑛𝑠</m:t>
                          </m:r>
                        </m:num>
                        <m:den>
                          <m:r>
                            <a:rPr lang="en-US" sz="1200" b="0" i="1" smtClean="0">
                              <a:latin typeface="Cambria Math"/>
                            </a:rPr>
                            <m:t>𝑠𝑒𝑐𝑜𝑛𝑑𝑠</m:t>
                          </m:r>
                        </m:den>
                      </m:f>
                    </m:oMath>
                  </m:oMathPara>
                </a14:m>
                <a:endParaRPr lang="en-GB" sz="1200" dirty="0"/>
              </a:p>
            </p:txBody>
          </p:sp>
        </mc:Choice>
        <mc:Fallback xmlns="">
          <p:sp>
            <p:nvSpPr>
              <p:cNvPr id="61" name="TextBox 60"/>
              <p:cNvSpPr txBox="1">
                <a:spLocks noRot="1" noChangeAspect="1" noMove="1" noResize="1" noEditPoints="1" noAdjustHandles="1" noChangeArrowheads="1" noChangeShapeType="1" noTextEdit="1"/>
              </p:cNvSpPr>
              <p:nvPr/>
            </p:nvSpPr>
            <p:spPr>
              <a:xfrm>
                <a:off x="4878780" y="0"/>
                <a:ext cx="1087670" cy="443006"/>
              </a:xfrm>
              <a:prstGeom prst="rect">
                <a:avLst/>
              </a:prstGeom>
              <a:blipFill rotWithShape="1">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6741226" y="0"/>
                <a:ext cx="79451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𝑣</m:t>
                      </m:r>
                      <m:r>
                        <a:rPr lang="en-US" sz="1400" b="0" i="1" smtClean="0">
                          <a:latin typeface="Cambria Math"/>
                          <a:ea typeface="Cambria Math"/>
                        </a:rPr>
                        <m:t>𝜔</m:t>
                      </m:r>
                    </m:oMath>
                  </m:oMathPara>
                </a14:m>
                <a:endParaRPr lang="en-GB" sz="1400" dirty="0"/>
              </a:p>
            </p:txBody>
          </p:sp>
        </mc:Choice>
        <mc:Fallback xmlns="">
          <p:sp>
            <p:nvSpPr>
              <p:cNvPr id="62" name="TextBox 61"/>
              <p:cNvSpPr txBox="1">
                <a:spLocks noRot="1" noChangeAspect="1" noMove="1" noResize="1" noEditPoints="1" noAdjustHandles="1" noChangeArrowheads="1" noChangeShapeType="1" noTextEdit="1"/>
              </p:cNvSpPr>
              <p:nvPr/>
            </p:nvSpPr>
            <p:spPr>
              <a:xfrm>
                <a:off x="6741226" y="0"/>
                <a:ext cx="794513" cy="307777"/>
              </a:xfrm>
              <a:prstGeom prst="rect">
                <a:avLst/>
              </a:prstGeom>
              <a:blipFill rotWithShape="1">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7543800" y="0"/>
                <a:ext cx="86844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𝑟</m:t>
                      </m:r>
                      <m:sSup>
                        <m:sSupPr>
                          <m:ctrlPr>
                            <a:rPr lang="en-US" sz="1400" b="0" i="1" smtClean="0">
                              <a:latin typeface="Cambria Math" panose="02040503050406030204" pitchFamily="18" charset="0"/>
                            </a:rPr>
                          </m:ctrlPr>
                        </m:sSupPr>
                        <m:e>
                          <m:r>
                            <a:rPr lang="en-US" sz="1400" b="0" i="1" smtClean="0">
                              <a:latin typeface="Cambria Math"/>
                              <a:ea typeface="Cambria Math"/>
                            </a:rPr>
                            <m:t>𝜔</m:t>
                          </m:r>
                        </m:e>
                        <m:sup>
                          <m:r>
                            <a:rPr lang="en-US" sz="1400" b="0" i="1" smtClean="0">
                              <a:latin typeface="Cambria Math"/>
                            </a:rPr>
                            <m:t>2</m:t>
                          </m:r>
                        </m:sup>
                      </m:sSup>
                    </m:oMath>
                  </m:oMathPara>
                </a14:m>
                <a:endParaRPr lang="en-GB" sz="1400" dirty="0"/>
              </a:p>
            </p:txBody>
          </p:sp>
        </mc:Choice>
        <mc:Fallback xmlns="">
          <p:sp>
            <p:nvSpPr>
              <p:cNvPr id="63" name="TextBox 62"/>
              <p:cNvSpPr txBox="1">
                <a:spLocks noRot="1" noChangeAspect="1" noMove="1" noResize="1" noEditPoints="1" noAdjustHandles="1" noChangeArrowheads="1" noChangeShapeType="1" noTextEdit="1"/>
              </p:cNvSpPr>
              <p:nvPr/>
            </p:nvSpPr>
            <p:spPr>
              <a:xfrm>
                <a:off x="7543800" y="0"/>
                <a:ext cx="868443" cy="307777"/>
              </a:xfrm>
              <a:prstGeom prst="rect">
                <a:avLst/>
              </a:prstGeom>
              <a:blipFill rotWithShape="1">
                <a:blip r:embed="rId7"/>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a:xfrm>
                <a:off x="8390012" y="0"/>
                <a:ext cx="753988" cy="52315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a:rPr>
                                <m:t>𝑣</m:t>
                              </m:r>
                            </m:e>
                            <m:sup>
                              <m:r>
                                <a:rPr lang="en-US" sz="1400" b="0" i="1" smtClean="0">
                                  <a:latin typeface="Cambria Math"/>
                                </a:rPr>
                                <m:t>2</m:t>
                              </m:r>
                            </m:sup>
                          </m:sSup>
                        </m:num>
                        <m:den>
                          <m:r>
                            <a:rPr lang="en-US" sz="1400" b="0" i="1" smtClean="0">
                              <a:latin typeface="Cambria Math"/>
                            </a:rPr>
                            <m:t>𝑟</m:t>
                          </m:r>
                        </m:den>
                      </m:f>
                    </m:oMath>
                  </m:oMathPara>
                </a14:m>
                <a:endParaRPr lang="en-GB" sz="1400" dirty="0"/>
              </a:p>
            </p:txBody>
          </p:sp>
        </mc:Choice>
        <mc:Fallback xmlns="">
          <p:sp>
            <p:nvSpPr>
              <p:cNvPr id="64" name="TextBox 63"/>
              <p:cNvSpPr txBox="1">
                <a:spLocks noRot="1" noChangeAspect="1" noMove="1" noResize="1" noEditPoints="1" noAdjustHandles="1" noChangeArrowheads="1" noChangeShapeType="1" noTextEdit="1"/>
              </p:cNvSpPr>
              <p:nvPr/>
            </p:nvSpPr>
            <p:spPr>
              <a:xfrm>
                <a:off x="8390012" y="0"/>
                <a:ext cx="753988" cy="523157"/>
              </a:xfrm>
              <a:prstGeom prst="rect">
                <a:avLst/>
              </a:prstGeom>
              <a:blipFill rotWithShape="1">
                <a:blip r:embed="rId8"/>
                <a:stretch>
                  <a:fillRect/>
                </a:stretch>
              </a:blipFill>
              <a:ln w="25400">
                <a:solidFill>
                  <a:schemeClr val="tx1"/>
                </a:solidFill>
              </a:ln>
            </p:spPr>
            <p:txBody>
              <a:bodyPr/>
              <a:lstStyle/>
              <a:p>
                <a:r>
                  <a:rPr lang="en-GB">
                    <a:noFill/>
                  </a:rPr>
                  <a:t> </a:t>
                </a:r>
              </a:p>
            </p:txBody>
          </p:sp>
        </mc:Fallback>
      </mc:AlternateContent>
      <p:pic>
        <p:nvPicPr>
          <p:cNvPr id="59" name="Picture 2" descr="http://astarmathsandphysics.com/gcse-physics-notes/gcse-physics-notes-motion-in-a-circle-html-m3278a5aa.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4181" y="124029"/>
            <a:ext cx="1937270" cy="10399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mages.rcuniverse.com/magazine/reviews/1039/cherokee_front_view.jpg"/>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896502">
            <a:off x="4295550" y="1874077"/>
            <a:ext cx="2433842" cy="79708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flipV="1">
            <a:off x="4876800" y="2362200"/>
            <a:ext cx="572219" cy="914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486400" y="2438400"/>
            <a:ext cx="0" cy="914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867400" y="1676400"/>
            <a:ext cx="381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867400" y="167640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045015" y="2836653"/>
            <a:ext cx="306494" cy="307777"/>
          </a:xfrm>
          <a:prstGeom prst="rect">
            <a:avLst/>
          </a:prstGeom>
          <a:noFill/>
        </p:spPr>
        <p:txBody>
          <a:bodyPr wrap="none" rtlCol="0">
            <a:spAutoFit/>
          </a:bodyPr>
          <a:lstStyle/>
          <a:p>
            <a:r>
              <a:rPr lang="en-US" sz="1400" dirty="0" smtClean="0">
                <a:latin typeface="Comic Sans MS" panose="030F0702030302020204" pitchFamily="66" charset="0"/>
              </a:rPr>
              <a:t>T</a:t>
            </a:r>
            <a:endParaRPr lang="en-US" sz="1400" dirty="0">
              <a:latin typeface="Comic Sans MS" panose="030F0702030302020204" pitchFamily="66" charset="0"/>
            </a:endParaRPr>
          </a:p>
        </p:txBody>
      </p:sp>
      <p:sp>
        <p:nvSpPr>
          <p:cNvPr id="27" name="TextBox 26"/>
          <p:cNvSpPr txBox="1"/>
          <p:nvPr/>
        </p:nvSpPr>
        <p:spPr>
          <a:xfrm>
            <a:off x="5105400" y="3352800"/>
            <a:ext cx="762000" cy="307777"/>
          </a:xfrm>
          <a:prstGeom prst="rect">
            <a:avLst/>
          </a:prstGeom>
          <a:noFill/>
        </p:spPr>
        <p:txBody>
          <a:bodyPr wrap="square" rtlCol="0">
            <a:spAutoFit/>
          </a:bodyPr>
          <a:lstStyle/>
          <a:p>
            <a:pPr algn="ctr"/>
            <a:r>
              <a:rPr lang="en-US" sz="1400" dirty="0" smtClean="0">
                <a:latin typeface="Comic Sans MS" panose="030F0702030302020204" pitchFamily="66" charset="0"/>
              </a:rPr>
              <a:t>2000g</a:t>
            </a:r>
            <a:endParaRPr lang="en-US" sz="1400" dirty="0">
              <a:latin typeface="Comic Sans MS" panose="030F0702030302020204" pitchFamily="66" charset="0"/>
            </a:endParaRPr>
          </a:p>
        </p:txBody>
      </p:sp>
      <p:sp>
        <p:nvSpPr>
          <p:cNvPr id="28" name="TextBox 27"/>
          <p:cNvSpPr txBox="1"/>
          <p:nvPr/>
        </p:nvSpPr>
        <p:spPr>
          <a:xfrm>
            <a:off x="6019800" y="1371600"/>
            <a:ext cx="276038" cy="307777"/>
          </a:xfrm>
          <a:prstGeom prst="rect">
            <a:avLst/>
          </a:prstGeom>
          <a:noFill/>
        </p:spPr>
        <p:txBody>
          <a:bodyPr wrap="none" rtlCol="0">
            <a:spAutoFit/>
          </a:bodyPr>
          <a:lstStyle/>
          <a:p>
            <a:r>
              <a:rPr lang="en-US" sz="1400" dirty="0" smtClean="0">
                <a:latin typeface="Comic Sans MS" panose="030F0702030302020204" pitchFamily="66" charset="0"/>
              </a:rPr>
              <a:t>a</a:t>
            </a:r>
            <a:endParaRPr lang="en-US" sz="1400" dirty="0">
              <a:latin typeface="Comic Sans MS" panose="030F0702030302020204" pitchFamily="66" charset="0"/>
            </a:endParaRPr>
          </a:p>
        </p:txBody>
      </p:sp>
      <p:cxnSp>
        <p:nvCxnSpPr>
          <p:cNvPr id="29" name="Straight Arrow Connector 28"/>
          <p:cNvCxnSpPr/>
          <p:nvPr/>
        </p:nvCxnSpPr>
        <p:spPr>
          <a:xfrm>
            <a:off x="5715000" y="2971800"/>
            <a:ext cx="762000" cy="0"/>
          </a:xfrm>
          <a:prstGeom prst="straightConnector1">
            <a:avLst/>
          </a:prstGeom>
          <a:ln w="127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1" name="Arc 20"/>
          <p:cNvSpPr/>
          <p:nvPr/>
        </p:nvSpPr>
        <p:spPr>
          <a:xfrm>
            <a:off x="6172200" y="2590800"/>
            <a:ext cx="914400" cy="914400"/>
          </a:xfrm>
          <a:prstGeom prst="arc">
            <a:avLst>
              <a:gd name="adj1" fmla="val 11303428"/>
              <a:gd name="adj2" fmla="val 1248435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Arc 34"/>
          <p:cNvSpPr/>
          <p:nvPr/>
        </p:nvSpPr>
        <p:spPr>
          <a:xfrm>
            <a:off x="5105400" y="1752600"/>
            <a:ext cx="914400" cy="914400"/>
          </a:xfrm>
          <a:prstGeom prst="arc">
            <a:avLst>
              <a:gd name="adj1" fmla="val 6062596"/>
              <a:gd name="adj2" fmla="val 747311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p:cNvSpPr txBox="1"/>
          <p:nvPr/>
        </p:nvSpPr>
        <p:spPr>
          <a:xfrm>
            <a:off x="5969480" y="2751827"/>
            <a:ext cx="279244" cy="276999"/>
          </a:xfrm>
          <a:prstGeom prst="rect">
            <a:avLst/>
          </a:prstGeom>
          <a:noFill/>
        </p:spPr>
        <p:txBody>
          <a:bodyPr wrap="none" rtlCol="0">
            <a:spAutoFit/>
          </a:bodyPr>
          <a:lstStyle/>
          <a:p>
            <a:r>
              <a:rPr lang="el-GR" sz="1200" dirty="0" smtClean="0">
                <a:latin typeface="Comic Sans MS" panose="030F0702030302020204" pitchFamily="66" charset="0"/>
              </a:rPr>
              <a:t>θ</a:t>
            </a:r>
            <a:endParaRPr lang="en-US" sz="1200" dirty="0">
              <a:latin typeface="Comic Sans MS" panose="030F0702030302020204" pitchFamily="66" charset="0"/>
            </a:endParaRPr>
          </a:p>
        </p:txBody>
      </p:sp>
      <p:sp>
        <p:nvSpPr>
          <p:cNvPr id="37" name="TextBox 36"/>
          <p:cNvSpPr txBox="1"/>
          <p:nvPr/>
        </p:nvSpPr>
        <p:spPr>
          <a:xfrm>
            <a:off x="5241985" y="2580735"/>
            <a:ext cx="279244" cy="276999"/>
          </a:xfrm>
          <a:prstGeom prst="rect">
            <a:avLst/>
          </a:prstGeom>
          <a:noFill/>
        </p:spPr>
        <p:txBody>
          <a:bodyPr wrap="none" rtlCol="0">
            <a:spAutoFit/>
          </a:bodyPr>
          <a:lstStyle/>
          <a:p>
            <a:r>
              <a:rPr lang="el-GR" sz="1200" dirty="0" smtClean="0">
                <a:latin typeface="Comic Sans MS" panose="030F0702030302020204" pitchFamily="66" charset="0"/>
              </a:rPr>
              <a:t>θ</a:t>
            </a:r>
            <a:endParaRPr lang="en-US" sz="1200" dirty="0">
              <a:latin typeface="Comic Sans MS" panose="030F0702030302020204" pitchFamily="66" charset="0"/>
            </a:endParaRPr>
          </a:p>
        </p:txBody>
      </p:sp>
      <p:sp>
        <p:nvSpPr>
          <p:cNvPr id="25" name="TextBox 24"/>
          <p:cNvSpPr txBox="1"/>
          <p:nvPr/>
        </p:nvSpPr>
        <p:spPr>
          <a:xfrm>
            <a:off x="4191000" y="3810000"/>
            <a:ext cx="3618298" cy="276999"/>
          </a:xfrm>
          <a:prstGeom prst="rect">
            <a:avLst/>
          </a:prstGeom>
          <a:noFill/>
        </p:spPr>
        <p:txBody>
          <a:bodyPr wrap="none" rtlCol="0">
            <a:spAutoFit/>
          </a:bodyPr>
          <a:lstStyle/>
          <a:p>
            <a:r>
              <a:rPr lang="en-US" sz="1200" dirty="0" smtClean="0">
                <a:latin typeface="Comic Sans MS" panose="030F0702030302020204" pitchFamily="66" charset="0"/>
              </a:rPr>
              <a:t>First, we need the speed in </a:t>
            </a:r>
            <a:r>
              <a:rPr lang="en-US" sz="1200" dirty="0" err="1" smtClean="0">
                <a:latin typeface="Comic Sans MS" panose="030F0702030302020204" pitchFamily="66" charset="0"/>
              </a:rPr>
              <a:t>metres</a:t>
            </a:r>
            <a:r>
              <a:rPr lang="en-US" sz="1200" dirty="0" smtClean="0">
                <a:latin typeface="Comic Sans MS" panose="030F0702030302020204" pitchFamily="66" charset="0"/>
              </a:rPr>
              <a:t> per second…</a:t>
            </a:r>
            <a:endParaRPr lang="en-US" sz="12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6" name="TextBox 25"/>
              <p:cNvSpPr txBox="1"/>
              <p:nvPr/>
            </p:nvSpPr>
            <p:spPr>
              <a:xfrm>
                <a:off x="4191000" y="4267200"/>
                <a:ext cx="979665"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500 </m:t>
                      </m:r>
                      <m:r>
                        <a:rPr lang="en-US" sz="1400" b="0" i="1" smtClean="0">
                          <a:latin typeface="Cambria Math"/>
                        </a:rPr>
                        <m:t>𝑘𝑚</m:t>
                      </m:r>
                      <m:sSup>
                        <m:sSupPr>
                          <m:ctrlPr>
                            <a:rPr lang="en-US" sz="1400" b="0" i="1" smtClean="0">
                              <a:latin typeface="Cambria Math" panose="02040503050406030204" pitchFamily="18" charset="0"/>
                            </a:rPr>
                          </m:ctrlPr>
                        </m:sSupPr>
                        <m:e>
                          <m:r>
                            <a:rPr lang="en-US" sz="1400" b="0" i="1" smtClean="0">
                              <a:latin typeface="Cambria Math"/>
                            </a:rPr>
                            <m:t>h</m:t>
                          </m:r>
                        </m:e>
                        <m:sup>
                          <m:r>
                            <a:rPr lang="en-US" sz="1400" b="0" i="1" smtClean="0">
                              <a:latin typeface="Cambria Math"/>
                            </a:rPr>
                            <m:t>−1</m:t>
                          </m:r>
                        </m:sup>
                      </m:sSup>
                    </m:oMath>
                  </m:oMathPara>
                </a14:m>
                <a:endParaRPr lang="en-US" sz="1400" dirty="0"/>
              </a:p>
            </p:txBody>
          </p:sp>
        </mc:Choice>
        <mc:Fallback xmlns="">
          <p:sp>
            <p:nvSpPr>
              <p:cNvPr id="26" name="TextBox 25"/>
              <p:cNvSpPr txBox="1">
                <a:spLocks noRot="1" noChangeAspect="1" noMove="1" noResize="1" noEditPoints="1" noAdjustHandles="1" noChangeArrowheads="1" noChangeShapeType="1" noTextEdit="1"/>
              </p:cNvSpPr>
              <p:nvPr/>
            </p:nvSpPr>
            <p:spPr>
              <a:xfrm>
                <a:off x="4191000" y="4267200"/>
                <a:ext cx="979665" cy="307777"/>
              </a:xfrm>
              <a:prstGeom prst="rect">
                <a:avLst/>
              </a:prstGeom>
              <a:blipFill rotWithShape="1">
                <a:blip r:embed="rId11"/>
                <a:stretch>
                  <a:fillRect r="-1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4191000" y="4800600"/>
                <a:ext cx="12954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500,000 </m:t>
                      </m:r>
                      <m:r>
                        <a:rPr lang="en-US" sz="1400" b="0" i="1" smtClean="0">
                          <a:latin typeface="Cambria Math"/>
                        </a:rPr>
                        <m:t>𝑚</m:t>
                      </m:r>
                      <m:sSup>
                        <m:sSupPr>
                          <m:ctrlPr>
                            <a:rPr lang="en-US" sz="1400" b="0" i="1" smtClean="0">
                              <a:latin typeface="Cambria Math" panose="02040503050406030204" pitchFamily="18" charset="0"/>
                            </a:rPr>
                          </m:ctrlPr>
                        </m:sSupPr>
                        <m:e>
                          <m:r>
                            <a:rPr lang="en-US" sz="1400" b="0" i="1" smtClean="0">
                              <a:latin typeface="Cambria Math"/>
                            </a:rPr>
                            <m:t>h</m:t>
                          </m:r>
                        </m:e>
                        <m:sup>
                          <m:r>
                            <a:rPr lang="en-US" sz="1400" b="0" i="1" smtClean="0">
                              <a:latin typeface="Cambria Math"/>
                            </a:rPr>
                            <m:t>−1</m:t>
                          </m:r>
                        </m:sup>
                      </m:sSup>
                    </m:oMath>
                  </m:oMathPara>
                </a14:m>
                <a:endParaRPr lang="en-US" sz="1400" dirty="0"/>
              </a:p>
            </p:txBody>
          </p:sp>
        </mc:Choice>
        <mc:Fallback xmlns="">
          <p:sp>
            <p:nvSpPr>
              <p:cNvPr id="40" name="TextBox 39"/>
              <p:cNvSpPr txBox="1">
                <a:spLocks noRot="1" noChangeAspect="1" noMove="1" noResize="1" noEditPoints="1" noAdjustHandles="1" noChangeArrowheads="1" noChangeShapeType="1" noTextEdit="1"/>
              </p:cNvSpPr>
              <p:nvPr/>
            </p:nvSpPr>
            <p:spPr>
              <a:xfrm>
                <a:off x="4191000" y="4800600"/>
                <a:ext cx="1295400" cy="307777"/>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4191000" y="5334000"/>
                <a:ext cx="1143000" cy="5142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rPr>
                          </m:ctrlPr>
                        </m:fPr>
                        <m:num>
                          <m:r>
                            <a:rPr lang="en-US" sz="1400" b="0" i="1" smtClean="0">
                              <a:latin typeface="Cambria Math"/>
                            </a:rPr>
                            <m:t>5000</m:t>
                          </m:r>
                        </m:num>
                        <m:den>
                          <m:r>
                            <a:rPr lang="en-US" sz="1400" b="0" i="1" smtClean="0">
                              <a:latin typeface="Cambria Math"/>
                            </a:rPr>
                            <m:t>36</m:t>
                          </m:r>
                        </m:den>
                      </m:f>
                      <m:r>
                        <a:rPr lang="en-US" sz="1400" b="0" i="1" smtClean="0">
                          <a:latin typeface="Cambria Math"/>
                        </a:rPr>
                        <m:t> </m:t>
                      </m:r>
                      <m:r>
                        <a:rPr lang="en-US" sz="1400" b="0" i="1" smtClean="0">
                          <a:latin typeface="Cambria Math"/>
                        </a:rPr>
                        <m:t>𝑚</m:t>
                      </m:r>
                      <m:sSup>
                        <m:sSupPr>
                          <m:ctrlPr>
                            <a:rPr lang="en-US" sz="1400" b="0" i="1" smtClean="0">
                              <a:latin typeface="Cambria Math" panose="02040503050406030204" pitchFamily="18" charset="0"/>
                            </a:rPr>
                          </m:ctrlPr>
                        </m:sSupPr>
                        <m:e>
                          <m:r>
                            <a:rPr lang="en-US" sz="1400" b="0" i="1" smtClean="0">
                              <a:latin typeface="Cambria Math"/>
                            </a:rPr>
                            <m:t>𝑠</m:t>
                          </m:r>
                        </m:e>
                        <m:sup>
                          <m:r>
                            <a:rPr lang="en-US" sz="1400" b="0" i="1" smtClean="0">
                              <a:latin typeface="Cambria Math"/>
                            </a:rPr>
                            <m:t>−1</m:t>
                          </m:r>
                        </m:sup>
                      </m:sSup>
                    </m:oMath>
                  </m:oMathPara>
                </a14:m>
                <a:endParaRPr lang="en-US" sz="1400" dirty="0"/>
              </a:p>
            </p:txBody>
          </p:sp>
        </mc:Choice>
        <mc:Fallback xmlns="">
          <p:sp>
            <p:nvSpPr>
              <p:cNvPr id="41" name="TextBox 40"/>
              <p:cNvSpPr txBox="1">
                <a:spLocks noRot="1" noChangeAspect="1" noMove="1" noResize="1" noEditPoints="1" noAdjustHandles="1" noChangeArrowheads="1" noChangeShapeType="1" noTextEdit="1"/>
              </p:cNvSpPr>
              <p:nvPr/>
            </p:nvSpPr>
            <p:spPr>
              <a:xfrm>
                <a:off x="4191000" y="5334000"/>
                <a:ext cx="1143000" cy="514243"/>
              </a:xfrm>
              <a:prstGeom prst="rect">
                <a:avLst/>
              </a:prstGeom>
              <a:blipFill rotWithShape="1">
                <a:blip r:embed="rId13"/>
                <a:stretch>
                  <a:fillRect/>
                </a:stretch>
              </a:blipFill>
            </p:spPr>
            <p:txBody>
              <a:bodyPr/>
              <a:lstStyle/>
              <a:p>
                <a:r>
                  <a:rPr lang="en-US">
                    <a:noFill/>
                  </a:rPr>
                  <a:t> </a:t>
                </a:r>
              </a:p>
            </p:txBody>
          </p:sp>
        </mc:Fallback>
      </mc:AlternateContent>
      <p:sp>
        <p:nvSpPr>
          <p:cNvPr id="42" name="Arc 41"/>
          <p:cNvSpPr/>
          <p:nvPr/>
        </p:nvSpPr>
        <p:spPr>
          <a:xfrm>
            <a:off x="5257801" y="4419600"/>
            <a:ext cx="380999" cy="533400"/>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3" name="TextBox 42"/>
          <p:cNvSpPr txBox="1"/>
          <p:nvPr/>
        </p:nvSpPr>
        <p:spPr>
          <a:xfrm>
            <a:off x="5562600" y="4572000"/>
            <a:ext cx="1524000"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Multiply by 1000</a:t>
            </a:r>
            <a:endParaRPr lang="en-GB" sz="1200" baseline="30000" dirty="0">
              <a:solidFill>
                <a:srgbClr val="FF0000"/>
              </a:solidFill>
              <a:latin typeface="Comic Sans MS" panose="030F0702030302020204" pitchFamily="66" charset="0"/>
            </a:endParaRPr>
          </a:p>
        </p:txBody>
      </p:sp>
      <p:sp>
        <p:nvSpPr>
          <p:cNvPr id="44" name="Arc 43"/>
          <p:cNvSpPr/>
          <p:nvPr/>
        </p:nvSpPr>
        <p:spPr>
          <a:xfrm>
            <a:off x="5257800" y="5029200"/>
            <a:ext cx="381000" cy="575931"/>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5" name="TextBox 44"/>
          <p:cNvSpPr txBox="1"/>
          <p:nvPr/>
        </p:nvSpPr>
        <p:spPr>
          <a:xfrm>
            <a:off x="5562600" y="5181600"/>
            <a:ext cx="1371600"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Divide by 3600</a:t>
            </a:r>
            <a:endParaRPr lang="en-GB" sz="1200" baseline="300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6" name="TextBox 45"/>
              <p:cNvSpPr txBox="1"/>
              <p:nvPr/>
            </p:nvSpPr>
            <p:spPr>
              <a:xfrm>
                <a:off x="7543800" y="1295400"/>
                <a:ext cx="1295400" cy="44300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a:rPr>
                        <m:t>𝑣</m:t>
                      </m:r>
                      <m:r>
                        <a:rPr lang="en-US" sz="1200" b="0" i="1" smtClean="0">
                          <a:solidFill>
                            <a:srgbClr val="FF0000"/>
                          </a:solidFill>
                          <a:latin typeface="Cambria Math"/>
                        </a:rPr>
                        <m:t>=</m:t>
                      </m:r>
                      <m:f>
                        <m:fPr>
                          <m:ctrlPr>
                            <a:rPr lang="en-US" sz="1200" b="0" i="1" smtClean="0">
                              <a:solidFill>
                                <a:srgbClr val="FF0000"/>
                              </a:solidFill>
                              <a:latin typeface="Cambria Math" panose="02040503050406030204" pitchFamily="18" charset="0"/>
                            </a:rPr>
                          </m:ctrlPr>
                        </m:fPr>
                        <m:num>
                          <m:r>
                            <a:rPr lang="en-US" sz="1200" b="0" i="1" smtClean="0">
                              <a:solidFill>
                                <a:srgbClr val="FF0000"/>
                              </a:solidFill>
                              <a:latin typeface="Cambria Math"/>
                            </a:rPr>
                            <m:t>5000</m:t>
                          </m:r>
                        </m:num>
                        <m:den>
                          <m:r>
                            <a:rPr lang="en-US" sz="1200" b="0" i="1" smtClean="0">
                              <a:solidFill>
                                <a:srgbClr val="FF0000"/>
                              </a:solidFill>
                              <a:latin typeface="Cambria Math"/>
                            </a:rPr>
                            <m:t>36</m:t>
                          </m:r>
                        </m:den>
                      </m:f>
                      <m:r>
                        <a:rPr lang="en-US" sz="1200" b="0" i="1" smtClean="0">
                          <a:solidFill>
                            <a:srgbClr val="FF0000"/>
                          </a:solidFill>
                          <a:latin typeface="Cambria Math"/>
                        </a:rPr>
                        <m:t> </m:t>
                      </m:r>
                      <m:r>
                        <a:rPr lang="en-US" sz="1200" b="0" i="1" smtClean="0">
                          <a:solidFill>
                            <a:srgbClr val="FF0000"/>
                          </a:solidFill>
                          <a:latin typeface="Cambria Math"/>
                        </a:rPr>
                        <m:t>𝑚</m:t>
                      </m:r>
                      <m:sSup>
                        <m:sSupPr>
                          <m:ctrlPr>
                            <a:rPr lang="en-US" sz="1200" b="0" i="1" smtClean="0">
                              <a:solidFill>
                                <a:srgbClr val="FF0000"/>
                              </a:solidFill>
                              <a:latin typeface="Cambria Math" panose="02040503050406030204" pitchFamily="18" charset="0"/>
                            </a:rPr>
                          </m:ctrlPr>
                        </m:sSupPr>
                        <m:e>
                          <m:r>
                            <a:rPr lang="en-US" sz="1200" b="0" i="1" smtClean="0">
                              <a:solidFill>
                                <a:srgbClr val="FF0000"/>
                              </a:solidFill>
                              <a:latin typeface="Cambria Math"/>
                            </a:rPr>
                            <m:t>𝑠</m:t>
                          </m:r>
                        </m:e>
                        <m:sup>
                          <m:r>
                            <a:rPr lang="en-US" sz="1200" b="0" i="1" smtClean="0">
                              <a:solidFill>
                                <a:srgbClr val="FF0000"/>
                              </a:solidFill>
                              <a:latin typeface="Cambria Math"/>
                            </a:rPr>
                            <m:t>−1</m:t>
                          </m:r>
                        </m:sup>
                      </m:sSup>
                    </m:oMath>
                  </m:oMathPara>
                </a14:m>
                <a:endParaRPr lang="en-US" sz="1200" dirty="0">
                  <a:solidFill>
                    <a:srgbClr val="FF0000"/>
                  </a:solidFill>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7543800" y="1295400"/>
                <a:ext cx="1295400" cy="443006"/>
              </a:xfrm>
              <a:prstGeom prst="rect">
                <a:avLst/>
              </a:prstGeom>
              <a:blipFill rotWithShape="1">
                <a:blip r:embed="rId14"/>
                <a:stretch>
                  <a:fillRect/>
                </a:stretch>
              </a:blipFill>
            </p:spPr>
            <p:txBody>
              <a:bodyPr/>
              <a:lstStyle/>
              <a:p>
                <a:r>
                  <a:rPr lang="en-US">
                    <a:noFill/>
                  </a:rPr>
                  <a:t> </a:t>
                </a:r>
              </a:p>
            </p:txBody>
          </p:sp>
        </mc:Fallback>
      </mc:AlternateContent>
      <p:cxnSp>
        <p:nvCxnSpPr>
          <p:cNvPr id="47" name="Straight Arrow Connector 46"/>
          <p:cNvCxnSpPr/>
          <p:nvPr/>
        </p:nvCxnSpPr>
        <p:spPr>
          <a:xfrm flipV="1">
            <a:off x="4876800" y="2362200"/>
            <a:ext cx="0" cy="914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4876800" y="236220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4843733" y="2777706"/>
            <a:ext cx="279244" cy="276999"/>
          </a:xfrm>
          <a:prstGeom prst="rect">
            <a:avLst/>
          </a:prstGeom>
          <a:noFill/>
        </p:spPr>
        <p:txBody>
          <a:bodyPr wrap="none" rtlCol="0">
            <a:spAutoFit/>
          </a:bodyPr>
          <a:lstStyle/>
          <a:p>
            <a:r>
              <a:rPr lang="el-GR" sz="1200" dirty="0" smtClean="0">
                <a:latin typeface="Comic Sans MS" panose="030F0702030302020204" pitchFamily="66" charset="0"/>
              </a:rPr>
              <a:t>θ</a:t>
            </a:r>
            <a:endParaRPr lang="en-US" sz="1200" dirty="0">
              <a:latin typeface="Comic Sans MS" panose="030F0702030302020204" pitchFamily="66" charset="0"/>
            </a:endParaRPr>
          </a:p>
        </p:txBody>
      </p:sp>
      <p:sp>
        <p:nvSpPr>
          <p:cNvPr id="52" name="Arc 51"/>
          <p:cNvSpPr/>
          <p:nvPr/>
        </p:nvSpPr>
        <p:spPr>
          <a:xfrm>
            <a:off x="4343400" y="2971800"/>
            <a:ext cx="914400" cy="914400"/>
          </a:xfrm>
          <a:prstGeom prst="arc">
            <a:avLst>
              <a:gd name="adj1" fmla="val 16757610"/>
              <a:gd name="adj2" fmla="val 1786139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TextBox 52"/>
          <p:cNvSpPr txBox="1"/>
          <p:nvPr/>
        </p:nvSpPr>
        <p:spPr>
          <a:xfrm>
            <a:off x="4231256" y="2635370"/>
            <a:ext cx="691215" cy="307777"/>
          </a:xfrm>
          <a:prstGeom prst="rect">
            <a:avLst/>
          </a:prstGeom>
          <a:noFill/>
        </p:spPr>
        <p:txBody>
          <a:bodyPr wrap="none" rtlCol="0">
            <a:spAutoFit/>
          </a:bodyPr>
          <a:lstStyle/>
          <a:p>
            <a:r>
              <a:rPr lang="en-US" sz="1400" dirty="0" err="1" smtClean="0">
                <a:latin typeface="Comic Sans MS" panose="030F0702030302020204" pitchFamily="66" charset="0"/>
              </a:rPr>
              <a:t>Tcos</a:t>
            </a:r>
            <a:r>
              <a:rPr lang="el-GR" sz="1400" dirty="0" smtClean="0">
                <a:latin typeface="Comic Sans MS" panose="030F0702030302020204" pitchFamily="66" charset="0"/>
              </a:rPr>
              <a:t>θ</a:t>
            </a:r>
            <a:endParaRPr lang="en-US" sz="1400" dirty="0">
              <a:latin typeface="Comic Sans MS" panose="030F0702030302020204" pitchFamily="66" charset="0"/>
            </a:endParaRPr>
          </a:p>
        </p:txBody>
      </p:sp>
      <p:sp>
        <p:nvSpPr>
          <p:cNvPr id="54" name="TextBox 53"/>
          <p:cNvSpPr txBox="1"/>
          <p:nvPr/>
        </p:nvSpPr>
        <p:spPr>
          <a:xfrm>
            <a:off x="4444042" y="2037273"/>
            <a:ext cx="647934" cy="307777"/>
          </a:xfrm>
          <a:prstGeom prst="rect">
            <a:avLst/>
          </a:prstGeom>
          <a:noFill/>
        </p:spPr>
        <p:txBody>
          <a:bodyPr wrap="none" rtlCol="0">
            <a:spAutoFit/>
          </a:bodyPr>
          <a:lstStyle/>
          <a:p>
            <a:r>
              <a:rPr lang="en-US" sz="1400" dirty="0" err="1" smtClean="0">
                <a:latin typeface="Comic Sans MS" panose="030F0702030302020204" pitchFamily="66" charset="0"/>
              </a:rPr>
              <a:t>Tsin</a:t>
            </a:r>
            <a:r>
              <a:rPr lang="el-GR" sz="1400" dirty="0" smtClean="0">
                <a:latin typeface="Comic Sans MS" panose="030F0702030302020204" pitchFamily="66" charset="0"/>
              </a:rPr>
              <a:t>θ</a:t>
            </a:r>
            <a:endParaRPr lang="en-US" sz="1400" dirty="0">
              <a:latin typeface="Comic Sans MS" panose="030F0702030302020204" pitchFamily="66" charset="0"/>
            </a:endParaRPr>
          </a:p>
        </p:txBody>
      </p:sp>
    </p:spTree>
    <p:extLst>
      <p:ext uri="{BB962C8B-B14F-4D97-AF65-F5344CB8AC3E}">
        <p14:creationId xmlns:p14="http://schemas.microsoft.com/office/powerpoint/2010/main" val="3979005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blinds(horizontal)">
                                      <p:cBhvr>
                                        <p:cTn id="7" dur="500"/>
                                        <p:tgtEl>
                                          <p:spTgt spid="6">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6" end="6"/>
                                            </p:txEl>
                                          </p:spTgt>
                                        </p:tgtEl>
                                        <p:attrNameLst>
                                          <p:attrName>style.visibility</p:attrName>
                                        </p:attrNameLst>
                                      </p:cBhvr>
                                      <p:to>
                                        <p:strVal val="visible"/>
                                      </p:to>
                                    </p:set>
                                    <p:animEffect transition="in" filter="blinds(horizontal)">
                                      <p:cBhvr>
                                        <p:cTn id="12" dur="500"/>
                                        <p:tgtEl>
                                          <p:spTgt spid="6">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blinds(horizontal)">
                                      <p:cBhvr>
                                        <p:cTn id="17" dur="5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linds(horizontal)">
                                      <p:cBhvr>
                                        <p:cTn id="22" dur="500"/>
                                        <p:tgtEl>
                                          <p:spTgt spid="21"/>
                                        </p:tgtEl>
                                      </p:cBhvr>
                                    </p:animEffect>
                                  </p:childTnLst>
                                </p:cTn>
                              </p:par>
                              <p:par>
                                <p:cTn id="23" presetID="3" presetClass="entr" presetSubtype="5"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blinds(vertical)">
                                      <p:cBhvr>
                                        <p:cTn id="25" dur="500"/>
                                        <p:tgtEl>
                                          <p:spTgt spid="29"/>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blinds(horizontal)">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linds(horizontal)">
                                      <p:cBhvr>
                                        <p:cTn id="33" dur="500"/>
                                        <p:tgtEl>
                                          <p:spTgt spid="18"/>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blinds(horizontal)">
                                      <p:cBhvr>
                                        <p:cTn id="36" dur="500"/>
                                        <p:tgtEl>
                                          <p:spTgt spid="27"/>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blinds(horizontal)">
                                      <p:cBhvr>
                                        <p:cTn id="41" dur="500"/>
                                        <p:tgtEl>
                                          <p:spTgt spid="5"/>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blinds(horizontal)">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blinds(horizontal)">
                                      <p:cBhvr>
                                        <p:cTn id="49" dur="500"/>
                                        <p:tgtEl>
                                          <p:spTgt spid="35"/>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blinds(horizontal)">
                                      <p:cBhvr>
                                        <p:cTn id="52" dur="500"/>
                                        <p:tgtEl>
                                          <p:spTgt spid="37"/>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blinds(horizontal)">
                                      <p:cBhvr>
                                        <p:cTn id="57" dur="500"/>
                                        <p:tgtEl>
                                          <p:spTgt spid="47"/>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blinds(horizontal)">
                                      <p:cBhvr>
                                        <p:cTn id="60" dur="500"/>
                                        <p:tgtEl>
                                          <p:spTgt spid="53"/>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5" fill="hold" nodeType="click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blinds(vertical)">
                                      <p:cBhvr>
                                        <p:cTn id="65" dur="500"/>
                                        <p:tgtEl>
                                          <p:spTgt spid="49"/>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54"/>
                                        </p:tgtEl>
                                        <p:attrNameLst>
                                          <p:attrName>style.visibility</p:attrName>
                                        </p:attrNameLst>
                                      </p:cBhvr>
                                      <p:to>
                                        <p:strVal val="visible"/>
                                      </p:to>
                                    </p:set>
                                    <p:animEffect transition="in" filter="blinds(horizontal)">
                                      <p:cBhvr>
                                        <p:cTn id="68" dur="500"/>
                                        <p:tgtEl>
                                          <p:spTgt spid="54"/>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blinds(horizontal)">
                                      <p:cBhvr>
                                        <p:cTn id="73" dur="500"/>
                                        <p:tgtEl>
                                          <p:spTgt spid="51"/>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blinds(horizontal)">
                                      <p:cBhvr>
                                        <p:cTn id="76" dur="500"/>
                                        <p:tgtEl>
                                          <p:spTgt spid="52"/>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nodeType="click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blinds(horizontal)">
                                      <p:cBhvr>
                                        <p:cTn id="81" dur="500"/>
                                        <p:tgtEl>
                                          <p:spTgt spid="22"/>
                                        </p:tgtEl>
                                      </p:cBhvr>
                                    </p:animEffect>
                                  </p:childTnLst>
                                </p:cTn>
                              </p:par>
                              <p:par>
                                <p:cTn id="82" presetID="3" presetClass="entr" presetSubtype="10" fill="hold" nodeType="with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blinds(horizontal)">
                                      <p:cBhvr>
                                        <p:cTn id="84" dur="500"/>
                                        <p:tgtEl>
                                          <p:spTgt spid="24"/>
                                        </p:tgtEl>
                                      </p:cBhvr>
                                    </p:animEffect>
                                  </p:childTnLst>
                                </p:cTn>
                              </p:par>
                              <p:par>
                                <p:cTn id="85" presetID="3" presetClass="entr" presetSubtype="10" fill="hold" grpId="0" nodeType="with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blinds(horizontal)">
                                      <p:cBhvr>
                                        <p:cTn id="87" dur="500"/>
                                        <p:tgtEl>
                                          <p:spTgt spid="28"/>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blinds(horizontal)">
                                      <p:cBhvr>
                                        <p:cTn id="92" dur="500"/>
                                        <p:tgtEl>
                                          <p:spTgt spid="25"/>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blinds(horizontal)">
                                      <p:cBhvr>
                                        <p:cTn id="97" dur="500"/>
                                        <p:tgtEl>
                                          <p:spTgt spid="26"/>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42"/>
                                        </p:tgtEl>
                                        <p:attrNameLst>
                                          <p:attrName>style.visibility</p:attrName>
                                        </p:attrNameLst>
                                      </p:cBhvr>
                                      <p:to>
                                        <p:strVal val="visible"/>
                                      </p:to>
                                    </p:set>
                                    <p:animEffect transition="in" filter="blinds(horizontal)">
                                      <p:cBhvr>
                                        <p:cTn id="102" dur="500"/>
                                        <p:tgtEl>
                                          <p:spTgt spid="42"/>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43"/>
                                        </p:tgtEl>
                                        <p:attrNameLst>
                                          <p:attrName>style.visibility</p:attrName>
                                        </p:attrNameLst>
                                      </p:cBhvr>
                                      <p:to>
                                        <p:strVal val="visible"/>
                                      </p:to>
                                    </p:set>
                                    <p:animEffect transition="in" filter="blinds(horizontal)">
                                      <p:cBhvr>
                                        <p:cTn id="107" dur="500"/>
                                        <p:tgtEl>
                                          <p:spTgt spid="43"/>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blinds(horizontal)">
                                      <p:cBhvr>
                                        <p:cTn id="112" dur="500"/>
                                        <p:tgtEl>
                                          <p:spTgt spid="40"/>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44"/>
                                        </p:tgtEl>
                                        <p:attrNameLst>
                                          <p:attrName>style.visibility</p:attrName>
                                        </p:attrNameLst>
                                      </p:cBhvr>
                                      <p:to>
                                        <p:strVal val="visible"/>
                                      </p:to>
                                    </p:set>
                                    <p:animEffect transition="in" filter="blinds(horizontal)">
                                      <p:cBhvr>
                                        <p:cTn id="117" dur="500"/>
                                        <p:tgtEl>
                                          <p:spTgt spid="44"/>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45"/>
                                        </p:tgtEl>
                                        <p:attrNameLst>
                                          <p:attrName>style.visibility</p:attrName>
                                        </p:attrNameLst>
                                      </p:cBhvr>
                                      <p:to>
                                        <p:strVal val="visible"/>
                                      </p:to>
                                    </p:set>
                                    <p:animEffect transition="in" filter="blinds(horizontal)">
                                      <p:cBhvr>
                                        <p:cTn id="122" dur="500"/>
                                        <p:tgtEl>
                                          <p:spTgt spid="45"/>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grpId="0" nodeType="clickEffect">
                                  <p:stCondLst>
                                    <p:cond delay="0"/>
                                  </p:stCondLst>
                                  <p:childTnLst>
                                    <p:set>
                                      <p:cBhvr>
                                        <p:cTn id="126" dur="1" fill="hold">
                                          <p:stCondLst>
                                            <p:cond delay="0"/>
                                          </p:stCondLst>
                                        </p:cTn>
                                        <p:tgtEl>
                                          <p:spTgt spid="41"/>
                                        </p:tgtEl>
                                        <p:attrNameLst>
                                          <p:attrName>style.visibility</p:attrName>
                                        </p:attrNameLst>
                                      </p:cBhvr>
                                      <p:to>
                                        <p:strVal val="visible"/>
                                      </p:to>
                                    </p:set>
                                    <p:animEffect transition="in" filter="blinds(horizontal)">
                                      <p:cBhvr>
                                        <p:cTn id="127" dur="500"/>
                                        <p:tgtEl>
                                          <p:spTgt spid="41"/>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grpId="0" nodeType="clickEffect">
                                  <p:stCondLst>
                                    <p:cond delay="0"/>
                                  </p:stCondLst>
                                  <p:childTnLst>
                                    <p:set>
                                      <p:cBhvr>
                                        <p:cTn id="131" dur="1" fill="hold">
                                          <p:stCondLst>
                                            <p:cond delay="0"/>
                                          </p:stCondLst>
                                        </p:cTn>
                                        <p:tgtEl>
                                          <p:spTgt spid="46"/>
                                        </p:tgtEl>
                                        <p:attrNameLst>
                                          <p:attrName>style.visibility</p:attrName>
                                        </p:attrNameLst>
                                      </p:cBhvr>
                                      <p:to>
                                        <p:strVal val="visible"/>
                                      </p:to>
                                    </p:set>
                                    <p:animEffect transition="in" filter="blinds(horizontal)">
                                      <p:cBhvr>
                                        <p:cTn id="13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7" grpId="0"/>
      <p:bldP spid="28" grpId="0"/>
      <p:bldP spid="21" grpId="0" animBg="1"/>
      <p:bldP spid="35" grpId="0" animBg="1"/>
      <p:bldP spid="23" grpId="0"/>
      <p:bldP spid="37" grpId="0"/>
      <p:bldP spid="25" grpId="0"/>
      <p:bldP spid="26" grpId="0"/>
      <p:bldP spid="40" grpId="0"/>
      <p:bldP spid="41" grpId="0"/>
      <p:bldP spid="42" grpId="0" animBg="1"/>
      <p:bldP spid="43" grpId="0"/>
      <p:bldP spid="44" grpId="0" animBg="1"/>
      <p:bldP spid="45" grpId="0"/>
      <p:bldP spid="46" grpId="0"/>
      <p:bldP spid="51" grpId="0"/>
      <p:bldP spid="52" grpId="0" animBg="1"/>
      <p:bldP spid="53" grpId="0"/>
      <p:bldP spid="5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Motion in a Circle</a:t>
            </a:r>
            <a:endParaRPr lang="en-GB" dirty="0">
              <a:latin typeface="Comic Sans MS" pitchFamily="66" charset="0"/>
            </a:endParaRPr>
          </a:p>
        </p:txBody>
      </p:sp>
      <p:sp>
        <p:nvSpPr>
          <p:cNvPr id="4" name="TextBox 3"/>
          <p:cNvSpPr txBox="1"/>
          <p:nvPr/>
        </p:nvSpPr>
        <p:spPr>
          <a:xfrm>
            <a:off x="8680632" y="6488668"/>
            <a:ext cx="471604" cy="369332"/>
          </a:xfrm>
          <a:prstGeom prst="rect">
            <a:avLst/>
          </a:prstGeom>
          <a:noFill/>
        </p:spPr>
        <p:txBody>
          <a:bodyPr wrap="none" rtlCol="0">
            <a:spAutoFit/>
          </a:bodyPr>
          <a:lstStyle/>
          <a:p>
            <a:r>
              <a:rPr lang="en-US" dirty="0" smtClean="0">
                <a:latin typeface="Comic Sans MS" panose="030F0702030302020204" pitchFamily="66" charset="0"/>
              </a:rPr>
              <a:t>4C</a:t>
            </a:r>
            <a:endParaRPr lang="en-US" dirty="0">
              <a:latin typeface="Comic Sans MS" panose="030F0702030302020204" pitchFamily="66" charset="0"/>
            </a:endParaRPr>
          </a:p>
        </p:txBody>
      </p:sp>
      <p:sp>
        <p:nvSpPr>
          <p:cNvPr id="6" name="Content Placeholder 2"/>
          <p:cNvSpPr>
            <a:spLocks noGrp="1"/>
          </p:cNvSpPr>
          <p:nvPr>
            <p:ph idx="1"/>
          </p:nvPr>
        </p:nvSpPr>
        <p:spPr>
          <a:xfrm>
            <a:off x="228600" y="1600198"/>
            <a:ext cx="3722298" cy="5140843"/>
          </a:xfrm>
        </p:spPr>
        <p:txBody>
          <a:bodyPr>
            <a:normAutofit/>
          </a:bodyPr>
          <a:lstStyle/>
          <a:p>
            <a:pPr marL="0" indent="0" algn="ctr">
              <a:buNone/>
            </a:pPr>
            <a:r>
              <a:rPr lang="en-GB" sz="1400" b="1" dirty="0" smtClean="0">
                <a:latin typeface="Comic Sans MS" pitchFamily="66" charset="0"/>
              </a:rPr>
              <a:t>You can solve three-dimensional problems about objects moving in horizontal circles</a:t>
            </a:r>
            <a:endParaRPr lang="en-GB" sz="1400" dirty="0" smtClean="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smtClean="0">
                <a:latin typeface="Comic Sans MS" pitchFamily="66" charset="0"/>
                <a:sym typeface="Wingdings" panose="05000000000000000000" pitchFamily="2" charset="2"/>
              </a:rPr>
              <a:t>An aircraft of mass 2 </a:t>
            </a:r>
            <a:r>
              <a:rPr lang="en-US" sz="1400" dirty="0" err="1" smtClean="0">
                <a:latin typeface="Comic Sans MS" pitchFamily="66" charset="0"/>
                <a:sym typeface="Wingdings" panose="05000000000000000000" pitchFamily="2" charset="2"/>
              </a:rPr>
              <a:t>tonnes</a:t>
            </a:r>
            <a:r>
              <a:rPr lang="en-US" sz="1400" dirty="0" smtClean="0">
                <a:latin typeface="Comic Sans MS" pitchFamily="66" charset="0"/>
                <a:sym typeface="Wingdings" panose="05000000000000000000" pitchFamily="2" charset="2"/>
              </a:rPr>
              <a:t> flies at 500kmh</a:t>
            </a:r>
            <a:r>
              <a:rPr lang="en-US" sz="1400" baseline="30000" dirty="0" smtClean="0">
                <a:latin typeface="Comic Sans MS" pitchFamily="66" charset="0"/>
                <a:sym typeface="Wingdings" panose="05000000000000000000" pitchFamily="2" charset="2"/>
              </a:rPr>
              <a:t>-1</a:t>
            </a:r>
            <a:r>
              <a:rPr lang="en-US" sz="1400" dirty="0" smtClean="0">
                <a:latin typeface="Comic Sans MS" pitchFamily="66" charset="0"/>
                <a:sym typeface="Wingdings" panose="05000000000000000000" pitchFamily="2" charset="2"/>
              </a:rPr>
              <a:t> on a path which follows a horizontal circular arc in order to change from due north to due east. It takes 40 seconds to change course, with the aircraft banked at an angle </a:t>
            </a:r>
            <a:r>
              <a:rPr lang="el-GR" sz="1400" dirty="0" smtClean="0">
                <a:latin typeface="Comic Sans MS" pitchFamily="66" charset="0"/>
                <a:sym typeface="Wingdings" panose="05000000000000000000" pitchFamily="2" charset="2"/>
              </a:rPr>
              <a:t>θ</a:t>
            </a:r>
            <a:r>
              <a:rPr lang="en-US" sz="1400" dirty="0" smtClean="0">
                <a:latin typeface="Comic Sans MS" pitchFamily="66" charset="0"/>
                <a:sym typeface="Wingdings" panose="05000000000000000000" pitchFamily="2" charset="2"/>
              </a:rPr>
              <a:t> to the horizontal. Calculate the value of </a:t>
            </a:r>
            <a:r>
              <a:rPr lang="el-GR" sz="1400" dirty="0" smtClean="0">
                <a:latin typeface="Comic Sans MS" pitchFamily="66" charset="0"/>
                <a:sym typeface="Wingdings" panose="05000000000000000000" pitchFamily="2" charset="2"/>
              </a:rPr>
              <a:t>θ</a:t>
            </a:r>
            <a:r>
              <a:rPr lang="en-US" sz="1400" dirty="0" smtClean="0">
                <a:latin typeface="Comic Sans MS" pitchFamily="66" charset="0"/>
                <a:sym typeface="Wingdings" panose="05000000000000000000" pitchFamily="2" charset="2"/>
              </a:rPr>
              <a:t> and the magnitude of the lift force perpendicular to the surface of the aircraft’s wings.</a:t>
            </a:r>
          </a:p>
          <a:p>
            <a:pPr marL="0" indent="0" algn="ctr">
              <a:buNone/>
            </a:pPr>
            <a:endParaRPr lang="en-US" sz="1400" dirty="0">
              <a:latin typeface="Comic Sans MS" pitchFamily="66" charset="0"/>
              <a:sym typeface="Wingdings" panose="05000000000000000000" pitchFamily="2" charset="2"/>
            </a:endParaRPr>
          </a:p>
          <a:p>
            <a:pPr algn="ctr">
              <a:buFont typeface="Wingdings"/>
              <a:buChar char="à"/>
            </a:pPr>
            <a:r>
              <a:rPr lang="en-US" sz="1400" dirty="0" smtClean="0">
                <a:latin typeface="Comic Sans MS" pitchFamily="66" charset="0"/>
                <a:sym typeface="Wingdings" panose="05000000000000000000" pitchFamily="2" charset="2"/>
              </a:rPr>
              <a:t>When a plane is flying, there is a ‘lift force’ which acts vertically upwards</a:t>
            </a:r>
          </a:p>
          <a:p>
            <a:pPr algn="ctr">
              <a:buFont typeface="Wingdings"/>
              <a:buChar char="à"/>
            </a:pPr>
            <a:endParaRPr lang="en-US" sz="1400" dirty="0">
              <a:latin typeface="Comic Sans MS" pitchFamily="66" charset="0"/>
              <a:sym typeface="Wingdings" panose="05000000000000000000" pitchFamily="2" charset="2"/>
            </a:endParaRPr>
          </a:p>
          <a:p>
            <a:pPr algn="ctr">
              <a:buFont typeface="Wingdings"/>
              <a:buChar char="à"/>
            </a:pPr>
            <a:r>
              <a:rPr lang="en-US" sz="1400" dirty="0" smtClean="0">
                <a:latin typeface="Comic Sans MS" pitchFamily="66" charset="0"/>
                <a:sym typeface="Wingdings" panose="05000000000000000000" pitchFamily="2" charset="2"/>
              </a:rPr>
              <a:t>When a plane is turning, some of this force then acts horizontally, causing the plane to accelerate towards the </a:t>
            </a:r>
            <a:r>
              <a:rPr lang="en-US" sz="1400" dirty="0" err="1" smtClean="0">
                <a:latin typeface="Comic Sans MS" pitchFamily="66" charset="0"/>
                <a:sym typeface="Wingdings" panose="05000000000000000000" pitchFamily="2" charset="2"/>
              </a:rPr>
              <a:t>centre</a:t>
            </a:r>
            <a:r>
              <a:rPr lang="en-US" sz="1400" dirty="0" smtClean="0">
                <a:latin typeface="Comic Sans MS" pitchFamily="66" charset="0"/>
                <a:sym typeface="Wingdings" panose="05000000000000000000" pitchFamily="2" charset="2"/>
              </a:rPr>
              <a:t> of a circle…</a:t>
            </a:r>
          </a:p>
          <a:p>
            <a:pPr marL="0" indent="0" algn="ctr">
              <a:buNone/>
            </a:pPr>
            <a:endParaRPr lang="en-US" sz="1400" dirty="0" smtClean="0">
              <a:latin typeface="Comic Sans MS" pitchFamily="66" charset="0"/>
              <a:sym typeface="Wingdings" panose="05000000000000000000" pitchFamily="2" charset="2"/>
            </a:endParaRPr>
          </a:p>
          <a:p>
            <a:pPr marL="0" indent="0" algn="ctr">
              <a:buNone/>
            </a:pPr>
            <a:endParaRPr lang="en-US" sz="1400" dirty="0" smtClean="0">
              <a:latin typeface="Comic Sans MS" pitchFamily="66" charset="0"/>
              <a:sym typeface="Wingdings" panose="05000000000000000000" pitchFamily="2" charset="2"/>
            </a:endParaRPr>
          </a:p>
          <a:p>
            <a:pPr marL="0" indent="0" algn="ctr">
              <a:buNone/>
            </a:pPr>
            <a:endParaRPr lang="en-GB" sz="1400" dirty="0" smtClean="0">
              <a:latin typeface="Comic Sans MS" pitchFamily="66" charset="0"/>
            </a:endParaRPr>
          </a:p>
        </p:txBody>
      </p:sp>
      <mc:AlternateContent xmlns:mc="http://schemas.openxmlformats.org/markup-compatibility/2006" xmlns:a14="http://schemas.microsoft.com/office/drawing/2010/main">
        <mc:Choice Requires="a14">
          <p:sp>
            <p:nvSpPr>
              <p:cNvPr id="60" name="TextBox 59"/>
              <p:cNvSpPr txBox="1"/>
              <p:nvPr/>
            </p:nvSpPr>
            <p:spPr>
              <a:xfrm>
                <a:off x="5962403" y="0"/>
                <a:ext cx="781817"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𝑣</m:t>
                      </m:r>
                      <m:r>
                        <a:rPr lang="en-US" sz="1400" b="0" i="1" smtClean="0">
                          <a:latin typeface="Cambria Math"/>
                        </a:rPr>
                        <m:t>=</m:t>
                      </m:r>
                      <m:r>
                        <a:rPr lang="en-US" sz="1400" b="0" i="1" smtClean="0">
                          <a:latin typeface="Cambria Math"/>
                        </a:rPr>
                        <m:t>𝑟</m:t>
                      </m:r>
                      <m:r>
                        <m:rPr>
                          <m:sty m:val="p"/>
                        </m:rPr>
                        <a:rPr lang="el-GR" sz="1400" b="0" i="1" smtClean="0">
                          <a:latin typeface="Cambria Math"/>
                        </a:rPr>
                        <m:t>ω</m:t>
                      </m:r>
                    </m:oMath>
                  </m:oMathPara>
                </a14:m>
                <a:endParaRPr lang="en-GB" sz="1400" dirty="0"/>
              </a:p>
            </p:txBody>
          </p:sp>
        </mc:Choice>
        <mc:Fallback xmlns="">
          <p:sp>
            <p:nvSpPr>
              <p:cNvPr id="60" name="TextBox 59"/>
              <p:cNvSpPr txBox="1">
                <a:spLocks noRot="1" noChangeAspect="1" noMove="1" noResize="1" noEditPoints="1" noAdjustHandles="1" noChangeArrowheads="1" noChangeShapeType="1" noTextEdit="1"/>
              </p:cNvSpPr>
              <p:nvPr/>
            </p:nvSpPr>
            <p:spPr>
              <a:xfrm>
                <a:off x="5962403" y="0"/>
                <a:ext cx="781817" cy="307777"/>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4878780" y="0"/>
                <a:ext cx="1087670" cy="44300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1200" i="1" smtClean="0">
                          <a:latin typeface="Cambria Math"/>
                        </a:rPr>
                        <m:t>ω</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𝑟𝑎𝑑𝑖𝑎𝑛𝑠</m:t>
                          </m:r>
                        </m:num>
                        <m:den>
                          <m:r>
                            <a:rPr lang="en-US" sz="1200" b="0" i="1" smtClean="0">
                              <a:latin typeface="Cambria Math"/>
                            </a:rPr>
                            <m:t>𝑠𝑒𝑐𝑜𝑛𝑑𝑠</m:t>
                          </m:r>
                        </m:den>
                      </m:f>
                    </m:oMath>
                  </m:oMathPara>
                </a14:m>
                <a:endParaRPr lang="en-GB" sz="1200" dirty="0"/>
              </a:p>
            </p:txBody>
          </p:sp>
        </mc:Choice>
        <mc:Fallback xmlns="">
          <p:sp>
            <p:nvSpPr>
              <p:cNvPr id="61" name="TextBox 60"/>
              <p:cNvSpPr txBox="1">
                <a:spLocks noRot="1" noChangeAspect="1" noMove="1" noResize="1" noEditPoints="1" noAdjustHandles="1" noChangeArrowheads="1" noChangeShapeType="1" noTextEdit="1"/>
              </p:cNvSpPr>
              <p:nvPr/>
            </p:nvSpPr>
            <p:spPr>
              <a:xfrm>
                <a:off x="4878780" y="0"/>
                <a:ext cx="1087670" cy="443006"/>
              </a:xfrm>
              <a:prstGeom prst="rect">
                <a:avLst/>
              </a:prstGeom>
              <a:blipFill rotWithShape="1">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6741226" y="0"/>
                <a:ext cx="79451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𝑣</m:t>
                      </m:r>
                      <m:r>
                        <a:rPr lang="en-US" sz="1400" b="0" i="1" smtClean="0">
                          <a:latin typeface="Cambria Math"/>
                          <a:ea typeface="Cambria Math"/>
                        </a:rPr>
                        <m:t>𝜔</m:t>
                      </m:r>
                    </m:oMath>
                  </m:oMathPara>
                </a14:m>
                <a:endParaRPr lang="en-GB" sz="1400" dirty="0"/>
              </a:p>
            </p:txBody>
          </p:sp>
        </mc:Choice>
        <mc:Fallback xmlns="">
          <p:sp>
            <p:nvSpPr>
              <p:cNvPr id="62" name="TextBox 61"/>
              <p:cNvSpPr txBox="1">
                <a:spLocks noRot="1" noChangeAspect="1" noMove="1" noResize="1" noEditPoints="1" noAdjustHandles="1" noChangeArrowheads="1" noChangeShapeType="1" noTextEdit="1"/>
              </p:cNvSpPr>
              <p:nvPr/>
            </p:nvSpPr>
            <p:spPr>
              <a:xfrm>
                <a:off x="6741226" y="0"/>
                <a:ext cx="794513" cy="307777"/>
              </a:xfrm>
              <a:prstGeom prst="rect">
                <a:avLst/>
              </a:prstGeom>
              <a:blipFill rotWithShape="1">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7543800" y="0"/>
                <a:ext cx="86844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𝑟</m:t>
                      </m:r>
                      <m:sSup>
                        <m:sSupPr>
                          <m:ctrlPr>
                            <a:rPr lang="en-US" sz="1400" b="0" i="1" smtClean="0">
                              <a:latin typeface="Cambria Math" panose="02040503050406030204" pitchFamily="18" charset="0"/>
                            </a:rPr>
                          </m:ctrlPr>
                        </m:sSupPr>
                        <m:e>
                          <m:r>
                            <a:rPr lang="en-US" sz="1400" b="0" i="1" smtClean="0">
                              <a:latin typeface="Cambria Math"/>
                              <a:ea typeface="Cambria Math"/>
                            </a:rPr>
                            <m:t>𝜔</m:t>
                          </m:r>
                        </m:e>
                        <m:sup>
                          <m:r>
                            <a:rPr lang="en-US" sz="1400" b="0" i="1" smtClean="0">
                              <a:latin typeface="Cambria Math"/>
                            </a:rPr>
                            <m:t>2</m:t>
                          </m:r>
                        </m:sup>
                      </m:sSup>
                    </m:oMath>
                  </m:oMathPara>
                </a14:m>
                <a:endParaRPr lang="en-GB" sz="1400" dirty="0"/>
              </a:p>
            </p:txBody>
          </p:sp>
        </mc:Choice>
        <mc:Fallback xmlns="">
          <p:sp>
            <p:nvSpPr>
              <p:cNvPr id="63" name="TextBox 62"/>
              <p:cNvSpPr txBox="1">
                <a:spLocks noRot="1" noChangeAspect="1" noMove="1" noResize="1" noEditPoints="1" noAdjustHandles="1" noChangeArrowheads="1" noChangeShapeType="1" noTextEdit="1"/>
              </p:cNvSpPr>
              <p:nvPr/>
            </p:nvSpPr>
            <p:spPr>
              <a:xfrm>
                <a:off x="7543800" y="0"/>
                <a:ext cx="868443" cy="307777"/>
              </a:xfrm>
              <a:prstGeom prst="rect">
                <a:avLst/>
              </a:prstGeom>
              <a:blipFill rotWithShape="1">
                <a:blip r:embed="rId7"/>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a:xfrm>
                <a:off x="8390012" y="0"/>
                <a:ext cx="753988" cy="52315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a:rPr>
                                <m:t>𝑣</m:t>
                              </m:r>
                            </m:e>
                            <m:sup>
                              <m:r>
                                <a:rPr lang="en-US" sz="1400" b="0" i="1" smtClean="0">
                                  <a:latin typeface="Cambria Math"/>
                                </a:rPr>
                                <m:t>2</m:t>
                              </m:r>
                            </m:sup>
                          </m:sSup>
                        </m:num>
                        <m:den>
                          <m:r>
                            <a:rPr lang="en-US" sz="1400" b="0" i="1" smtClean="0">
                              <a:latin typeface="Cambria Math"/>
                            </a:rPr>
                            <m:t>𝑟</m:t>
                          </m:r>
                        </m:den>
                      </m:f>
                    </m:oMath>
                  </m:oMathPara>
                </a14:m>
                <a:endParaRPr lang="en-GB" sz="1400" dirty="0"/>
              </a:p>
            </p:txBody>
          </p:sp>
        </mc:Choice>
        <mc:Fallback xmlns="">
          <p:sp>
            <p:nvSpPr>
              <p:cNvPr id="64" name="TextBox 63"/>
              <p:cNvSpPr txBox="1">
                <a:spLocks noRot="1" noChangeAspect="1" noMove="1" noResize="1" noEditPoints="1" noAdjustHandles="1" noChangeArrowheads="1" noChangeShapeType="1" noTextEdit="1"/>
              </p:cNvSpPr>
              <p:nvPr/>
            </p:nvSpPr>
            <p:spPr>
              <a:xfrm>
                <a:off x="8390012" y="0"/>
                <a:ext cx="753988" cy="523157"/>
              </a:xfrm>
              <a:prstGeom prst="rect">
                <a:avLst/>
              </a:prstGeom>
              <a:blipFill rotWithShape="1">
                <a:blip r:embed="rId8"/>
                <a:stretch>
                  <a:fillRect/>
                </a:stretch>
              </a:blipFill>
              <a:ln w="25400">
                <a:solidFill>
                  <a:schemeClr val="tx1"/>
                </a:solidFill>
              </a:ln>
            </p:spPr>
            <p:txBody>
              <a:bodyPr/>
              <a:lstStyle/>
              <a:p>
                <a:r>
                  <a:rPr lang="en-GB">
                    <a:noFill/>
                  </a:rPr>
                  <a:t> </a:t>
                </a:r>
              </a:p>
            </p:txBody>
          </p:sp>
        </mc:Fallback>
      </mc:AlternateContent>
      <p:pic>
        <p:nvPicPr>
          <p:cNvPr id="59" name="Picture 2" descr="http://astarmathsandphysics.com/gcse-physics-notes/gcse-physics-notes-motion-in-a-circle-html-m3278a5aa.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4181" y="124029"/>
            <a:ext cx="1937270" cy="10399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mages.rcuniverse.com/magazine/reviews/1039/cherokee_front_view.jpg"/>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896502">
            <a:off x="4295550" y="1874077"/>
            <a:ext cx="2433842" cy="79708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flipV="1">
            <a:off x="4876800" y="2362200"/>
            <a:ext cx="572219" cy="914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486400" y="2438400"/>
            <a:ext cx="0" cy="914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867400" y="1676400"/>
            <a:ext cx="381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867400" y="167640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045015" y="2836653"/>
            <a:ext cx="306494" cy="307777"/>
          </a:xfrm>
          <a:prstGeom prst="rect">
            <a:avLst/>
          </a:prstGeom>
          <a:noFill/>
        </p:spPr>
        <p:txBody>
          <a:bodyPr wrap="none" rtlCol="0">
            <a:spAutoFit/>
          </a:bodyPr>
          <a:lstStyle/>
          <a:p>
            <a:r>
              <a:rPr lang="en-US" sz="1400" dirty="0" smtClean="0">
                <a:latin typeface="Comic Sans MS" panose="030F0702030302020204" pitchFamily="66" charset="0"/>
              </a:rPr>
              <a:t>T</a:t>
            </a:r>
            <a:endParaRPr lang="en-US" sz="1400" dirty="0">
              <a:latin typeface="Comic Sans MS" panose="030F0702030302020204" pitchFamily="66" charset="0"/>
            </a:endParaRPr>
          </a:p>
        </p:txBody>
      </p:sp>
      <p:sp>
        <p:nvSpPr>
          <p:cNvPr id="27" name="TextBox 26"/>
          <p:cNvSpPr txBox="1"/>
          <p:nvPr/>
        </p:nvSpPr>
        <p:spPr>
          <a:xfrm>
            <a:off x="5105400" y="3352800"/>
            <a:ext cx="762000" cy="307777"/>
          </a:xfrm>
          <a:prstGeom prst="rect">
            <a:avLst/>
          </a:prstGeom>
          <a:noFill/>
        </p:spPr>
        <p:txBody>
          <a:bodyPr wrap="square" rtlCol="0">
            <a:spAutoFit/>
          </a:bodyPr>
          <a:lstStyle/>
          <a:p>
            <a:pPr algn="ctr"/>
            <a:r>
              <a:rPr lang="en-US" sz="1400" dirty="0" smtClean="0">
                <a:latin typeface="Comic Sans MS" panose="030F0702030302020204" pitchFamily="66" charset="0"/>
              </a:rPr>
              <a:t>2000g</a:t>
            </a:r>
            <a:endParaRPr lang="en-US" sz="1400" dirty="0">
              <a:latin typeface="Comic Sans MS" panose="030F0702030302020204" pitchFamily="66" charset="0"/>
            </a:endParaRPr>
          </a:p>
        </p:txBody>
      </p:sp>
      <p:sp>
        <p:nvSpPr>
          <p:cNvPr id="28" name="TextBox 27"/>
          <p:cNvSpPr txBox="1"/>
          <p:nvPr/>
        </p:nvSpPr>
        <p:spPr>
          <a:xfrm>
            <a:off x="6019800" y="1371600"/>
            <a:ext cx="276038" cy="307777"/>
          </a:xfrm>
          <a:prstGeom prst="rect">
            <a:avLst/>
          </a:prstGeom>
          <a:noFill/>
        </p:spPr>
        <p:txBody>
          <a:bodyPr wrap="none" rtlCol="0">
            <a:spAutoFit/>
          </a:bodyPr>
          <a:lstStyle/>
          <a:p>
            <a:r>
              <a:rPr lang="en-US" sz="1400" dirty="0" smtClean="0">
                <a:latin typeface="Comic Sans MS" panose="030F0702030302020204" pitchFamily="66" charset="0"/>
              </a:rPr>
              <a:t>a</a:t>
            </a:r>
            <a:endParaRPr lang="en-US" sz="1400" dirty="0">
              <a:latin typeface="Comic Sans MS" panose="030F0702030302020204" pitchFamily="66" charset="0"/>
            </a:endParaRPr>
          </a:p>
        </p:txBody>
      </p:sp>
      <p:cxnSp>
        <p:nvCxnSpPr>
          <p:cNvPr id="29" name="Straight Arrow Connector 28"/>
          <p:cNvCxnSpPr/>
          <p:nvPr/>
        </p:nvCxnSpPr>
        <p:spPr>
          <a:xfrm>
            <a:off x="5715000" y="2971800"/>
            <a:ext cx="762000" cy="0"/>
          </a:xfrm>
          <a:prstGeom prst="straightConnector1">
            <a:avLst/>
          </a:prstGeom>
          <a:ln w="127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1" name="Arc 20"/>
          <p:cNvSpPr/>
          <p:nvPr/>
        </p:nvSpPr>
        <p:spPr>
          <a:xfrm>
            <a:off x="6172200" y="2590800"/>
            <a:ext cx="914400" cy="914400"/>
          </a:xfrm>
          <a:prstGeom prst="arc">
            <a:avLst>
              <a:gd name="adj1" fmla="val 11303428"/>
              <a:gd name="adj2" fmla="val 1248435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Arc 34"/>
          <p:cNvSpPr/>
          <p:nvPr/>
        </p:nvSpPr>
        <p:spPr>
          <a:xfrm>
            <a:off x="5105400" y="1752600"/>
            <a:ext cx="914400" cy="914400"/>
          </a:xfrm>
          <a:prstGeom prst="arc">
            <a:avLst>
              <a:gd name="adj1" fmla="val 6062596"/>
              <a:gd name="adj2" fmla="val 747311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p:cNvSpPr txBox="1"/>
          <p:nvPr/>
        </p:nvSpPr>
        <p:spPr>
          <a:xfrm>
            <a:off x="5969480" y="2751827"/>
            <a:ext cx="279244" cy="276999"/>
          </a:xfrm>
          <a:prstGeom prst="rect">
            <a:avLst/>
          </a:prstGeom>
          <a:noFill/>
        </p:spPr>
        <p:txBody>
          <a:bodyPr wrap="none" rtlCol="0">
            <a:spAutoFit/>
          </a:bodyPr>
          <a:lstStyle/>
          <a:p>
            <a:r>
              <a:rPr lang="el-GR" sz="1200" dirty="0" smtClean="0">
                <a:latin typeface="Comic Sans MS" panose="030F0702030302020204" pitchFamily="66" charset="0"/>
              </a:rPr>
              <a:t>θ</a:t>
            </a:r>
            <a:endParaRPr lang="en-US" sz="1200" dirty="0">
              <a:latin typeface="Comic Sans MS" panose="030F0702030302020204" pitchFamily="66" charset="0"/>
            </a:endParaRPr>
          </a:p>
        </p:txBody>
      </p:sp>
      <p:sp>
        <p:nvSpPr>
          <p:cNvPr id="37" name="TextBox 36"/>
          <p:cNvSpPr txBox="1"/>
          <p:nvPr/>
        </p:nvSpPr>
        <p:spPr>
          <a:xfrm>
            <a:off x="5241985" y="2580735"/>
            <a:ext cx="279244" cy="276999"/>
          </a:xfrm>
          <a:prstGeom prst="rect">
            <a:avLst/>
          </a:prstGeom>
          <a:noFill/>
        </p:spPr>
        <p:txBody>
          <a:bodyPr wrap="none" rtlCol="0">
            <a:spAutoFit/>
          </a:bodyPr>
          <a:lstStyle/>
          <a:p>
            <a:r>
              <a:rPr lang="el-GR" sz="1200" dirty="0" smtClean="0">
                <a:latin typeface="Comic Sans MS" panose="030F0702030302020204" pitchFamily="66" charset="0"/>
              </a:rPr>
              <a:t>θ</a:t>
            </a:r>
            <a:endParaRPr lang="en-US" sz="1200" dirty="0">
              <a:latin typeface="Comic Sans MS" panose="030F0702030302020204" pitchFamily="66" charset="0"/>
            </a:endParaRPr>
          </a:p>
        </p:txBody>
      </p:sp>
      <p:sp>
        <p:nvSpPr>
          <p:cNvPr id="25" name="TextBox 24"/>
          <p:cNvSpPr txBox="1"/>
          <p:nvPr/>
        </p:nvSpPr>
        <p:spPr>
          <a:xfrm>
            <a:off x="4045789" y="3706483"/>
            <a:ext cx="4951561" cy="1015663"/>
          </a:xfrm>
          <a:prstGeom prst="rect">
            <a:avLst/>
          </a:prstGeom>
          <a:noFill/>
        </p:spPr>
        <p:txBody>
          <a:bodyPr wrap="square" rtlCol="0">
            <a:spAutoFit/>
          </a:bodyPr>
          <a:lstStyle/>
          <a:p>
            <a:r>
              <a:rPr lang="en-US" sz="1200" dirty="0" smtClean="0">
                <a:latin typeface="Comic Sans MS" panose="030F0702030302020204" pitchFamily="66" charset="0"/>
              </a:rPr>
              <a:t>And, we need the radius of the circle…</a:t>
            </a:r>
          </a:p>
          <a:p>
            <a:endParaRPr lang="en-US" sz="1200" dirty="0" smtClean="0">
              <a:latin typeface="Comic Sans MS" panose="030F0702030302020204" pitchFamily="66" charset="0"/>
            </a:endParaRPr>
          </a:p>
          <a:p>
            <a:r>
              <a:rPr lang="en-US" sz="1200" dirty="0" smtClean="0">
                <a:latin typeface="Comic Sans MS" panose="030F0702030302020204" pitchFamily="66" charset="0"/>
                <a:sym typeface="Wingdings" panose="05000000000000000000" pitchFamily="2" charset="2"/>
              </a:rPr>
              <a:t> The plane has travelled through a quarter of a circle in 40 seconds (due north to due east – note that we are assuming the shortest turn here – rather than a </a:t>
            </a:r>
            <a:r>
              <a:rPr lang="en-US" sz="1200" baseline="30000" dirty="0" smtClean="0">
                <a:latin typeface="Comic Sans MS" panose="030F0702030302020204" pitchFamily="66" charset="0"/>
                <a:sym typeface="Wingdings" panose="05000000000000000000" pitchFamily="2" charset="2"/>
              </a:rPr>
              <a:t>3</a:t>
            </a:r>
            <a:r>
              <a:rPr lang="en-US" sz="1200" dirty="0" smtClean="0">
                <a:latin typeface="Comic Sans MS" panose="030F0702030302020204" pitchFamily="66" charset="0"/>
                <a:sym typeface="Wingdings" panose="05000000000000000000" pitchFamily="2" charset="2"/>
              </a:rPr>
              <a:t>/</a:t>
            </a:r>
            <a:r>
              <a:rPr lang="en-US" sz="1200" baseline="-25000" dirty="0" smtClean="0">
                <a:latin typeface="Comic Sans MS" panose="030F0702030302020204" pitchFamily="66" charset="0"/>
                <a:sym typeface="Wingdings" panose="05000000000000000000" pitchFamily="2" charset="2"/>
              </a:rPr>
              <a:t>4</a:t>
            </a:r>
            <a:r>
              <a:rPr lang="en-US" sz="1200" dirty="0" smtClean="0">
                <a:latin typeface="Comic Sans MS" panose="030F0702030302020204" pitchFamily="66" charset="0"/>
                <a:sym typeface="Wingdings" panose="05000000000000000000" pitchFamily="2" charset="2"/>
              </a:rPr>
              <a:t> turn the opposite way!)</a:t>
            </a:r>
            <a:endParaRPr lang="en-US" sz="12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6" name="TextBox 45"/>
              <p:cNvSpPr txBox="1"/>
              <p:nvPr/>
            </p:nvSpPr>
            <p:spPr>
              <a:xfrm>
                <a:off x="7543800" y="1295400"/>
                <a:ext cx="1295400" cy="44300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a:rPr>
                        <m:t>𝑣</m:t>
                      </m:r>
                      <m:r>
                        <a:rPr lang="en-US" sz="1200" b="0" i="1" smtClean="0">
                          <a:solidFill>
                            <a:srgbClr val="FF0000"/>
                          </a:solidFill>
                          <a:latin typeface="Cambria Math"/>
                        </a:rPr>
                        <m:t>=</m:t>
                      </m:r>
                      <m:f>
                        <m:fPr>
                          <m:ctrlPr>
                            <a:rPr lang="en-US" sz="1200" b="0" i="1" smtClean="0">
                              <a:solidFill>
                                <a:srgbClr val="FF0000"/>
                              </a:solidFill>
                              <a:latin typeface="Cambria Math" panose="02040503050406030204" pitchFamily="18" charset="0"/>
                            </a:rPr>
                          </m:ctrlPr>
                        </m:fPr>
                        <m:num>
                          <m:r>
                            <a:rPr lang="en-US" sz="1200" b="0" i="1" smtClean="0">
                              <a:solidFill>
                                <a:srgbClr val="FF0000"/>
                              </a:solidFill>
                              <a:latin typeface="Cambria Math"/>
                            </a:rPr>
                            <m:t>5000</m:t>
                          </m:r>
                        </m:num>
                        <m:den>
                          <m:r>
                            <a:rPr lang="en-US" sz="1200" b="0" i="1" smtClean="0">
                              <a:solidFill>
                                <a:srgbClr val="FF0000"/>
                              </a:solidFill>
                              <a:latin typeface="Cambria Math"/>
                            </a:rPr>
                            <m:t>36</m:t>
                          </m:r>
                        </m:den>
                      </m:f>
                      <m:r>
                        <a:rPr lang="en-US" sz="1200" b="0" i="1" smtClean="0">
                          <a:solidFill>
                            <a:srgbClr val="FF0000"/>
                          </a:solidFill>
                          <a:latin typeface="Cambria Math"/>
                        </a:rPr>
                        <m:t> </m:t>
                      </m:r>
                      <m:r>
                        <a:rPr lang="en-US" sz="1200" b="0" i="1" smtClean="0">
                          <a:solidFill>
                            <a:srgbClr val="FF0000"/>
                          </a:solidFill>
                          <a:latin typeface="Cambria Math"/>
                        </a:rPr>
                        <m:t>𝑚</m:t>
                      </m:r>
                      <m:sSup>
                        <m:sSupPr>
                          <m:ctrlPr>
                            <a:rPr lang="en-US" sz="1200" b="0" i="1" smtClean="0">
                              <a:solidFill>
                                <a:srgbClr val="FF0000"/>
                              </a:solidFill>
                              <a:latin typeface="Cambria Math" panose="02040503050406030204" pitchFamily="18" charset="0"/>
                            </a:rPr>
                          </m:ctrlPr>
                        </m:sSupPr>
                        <m:e>
                          <m:r>
                            <a:rPr lang="en-US" sz="1200" b="0" i="1" smtClean="0">
                              <a:solidFill>
                                <a:srgbClr val="FF0000"/>
                              </a:solidFill>
                              <a:latin typeface="Cambria Math"/>
                            </a:rPr>
                            <m:t>𝑠</m:t>
                          </m:r>
                        </m:e>
                        <m:sup>
                          <m:r>
                            <a:rPr lang="en-US" sz="1200" b="0" i="1" smtClean="0">
                              <a:solidFill>
                                <a:srgbClr val="FF0000"/>
                              </a:solidFill>
                              <a:latin typeface="Cambria Math"/>
                            </a:rPr>
                            <m:t>−1</m:t>
                          </m:r>
                        </m:sup>
                      </m:sSup>
                    </m:oMath>
                  </m:oMathPara>
                </a14:m>
                <a:endParaRPr lang="en-US" sz="1200" dirty="0">
                  <a:solidFill>
                    <a:srgbClr val="FF0000"/>
                  </a:solidFill>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7543800" y="1295400"/>
                <a:ext cx="1295400" cy="443006"/>
              </a:xfrm>
              <a:prstGeom prst="rect">
                <a:avLst/>
              </a:prstGeom>
              <a:blipFill rotWithShape="1">
                <a:blip r:embed="rId11"/>
                <a:stretch>
                  <a:fillRect/>
                </a:stretch>
              </a:blipFill>
            </p:spPr>
            <p:txBody>
              <a:bodyPr/>
              <a:lstStyle/>
              <a:p>
                <a:r>
                  <a:rPr lang="en-US">
                    <a:noFill/>
                  </a:rPr>
                  <a:t> </a:t>
                </a:r>
              </a:p>
            </p:txBody>
          </p:sp>
        </mc:Fallback>
      </mc:AlternateContent>
      <p:cxnSp>
        <p:nvCxnSpPr>
          <p:cNvPr id="47" name="Straight Arrow Connector 46"/>
          <p:cNvCxnSpPr/>
          <p:nvPr/>
        </p:nvCxnSpPr>
        <p:spPr>
          <a:xfrm flipV="1">
            <a:off x="4876800" y="2362200"/>
            <a:ext cx="0" cy="914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4876800" y="236220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4843733" y="2777706"/>
            <a:ext cx="279244" cy="276999"/>
          </a:xfrm>
          <a:prstGeom prst="rect">
            <a:avLst/>
          </a:prstGeom>
          <a:noFill/>
        </p:spPr>
        <p:txBody>
          <a:bodyPr wrap="none" rtlCol="0">
            <a:spAutoFit/>
          </a:bodyPr>
          <a:lstStyle/>
          <a:p>
            <a:r>
              <a:rPr lang="el-GR" sz="1200" dirty="0" smtClean="0">
                <a:latin typeface="Comic Sans MS" panose="030F0702030302020204" pitchFamily="66" charset="0"/>
              </a:rPr>
              <a:t>θ</a:t>
            </a:r>
            <a:endParaRPr lang="en-US" sz="1200" dirty="0">
              <a:latin typeface="Comic Sans MS" panose="030F0702030302020204" pitchFamily="66" charset="0"/>
            </a:endParaRPr>
          </a:p>
        </p:txBody>
      </p:sp>
      <p:sp>
        <p:nvSpPr>
          <p:cNvPr id="52" name="Arc 51"/>
          <p:cNvSpPr/>
          <p:nvPr/>
        </p:nvSpPr>
        <p:spPr>
          <a:xfrm>
            <a:off x="4343400" y="2971800"/>
            <a:ext cx="914400" cy="914400"/>
          </a:xfrm>
          <a:prstGeom prst="arc">
            <a:avLst>
              <a:gd name="adj1" fmla="val 16757610"/>
              <a:gd name="adj2" fmla="val 1786139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TextBox 52"/>
          <p:cNvSpPr txBox="1"/>
          <p:nvPr/>
        </p:nvSpPr>
        <p:spPr>
          <a:xfrm>
            <a:off x="4231256" y="2635370"/>
            <a:ext cx="691215" cy="307777"/>
          </a:xfrm>
          <a:prstGeom prst="rect">
            <a:avLst/>
          </a:prstGeom>
          <a:noFill/>
        </p:spPr>
        <p:txBody>
          <a:bodyPr wrap="none" rtlCol="0">
            <a:spAutoFit/>
          </a:bodyPr>
          <a:lstStyle/>
          <a:p>
            <a:r>
              <a:rPr lang="en-US" sz="1400" dirty="0" err="1" smtClean="0">
                <a:latin typeface="Comic Sans MS" panose="030F0702030302020204" pitchFamily="66" charset="0"/>
              </a:rPr>
              <a:t>Tcos</a:t>
            </a:r>
            <a:r>
              <a:rPr lang="el-GR" sz="1400" dirty="0" smtClean="0">
                <a:latin typeface="Comic Sans MS" panose="030F0702030302020204" pitchFamily="66" charset="0"/>
              </a:rPr>
              <a:t>θ</a:t>
            </a:r>
            <a:endParaRPr lang="en-US" sz="1400" dirty="0">
              <a:latin typeface="Comic Sans MS" panose="030F0702030302020204" pitchFamily="66" charset="0"/>
            </a:endParaRPr>
          </a:p>
        </p:txBody>
      </p:sp>
      <p:sp>
        <p:nvSpPr>
          <p:cNvPr id="54" name="TextBox 53"/>
          <p:cNvSpPr txBox="1"/>
          <p:nvPr/>
        </p:nvSpPr>
        <p:spPr>
          <a:xfrm>
            <a:off x="4444042" y="2037273"/>
            <a:ext cx="647934" cy="307777"/>
          </a:xfrm>
          <a:prstGeom prst="rect">
            <a:avLst/>
          </a:prstGeom>
          <a:noFill/>
        </p:spPr>
        <p:txBody>
          <a:bodyPr wrap="none" rtlCol="0">
            <a:spAutoFit/>
          </a:bodyPr>
          <a:lstStyle/>
          <a:p>
            <a:r>
              <a:rPr lang="en-US" sz="1400" dirty="0" err="1" smtClean="0">
                <a:latin typeface="Comic Sans MS" panose="030F0702030302020204" pitchFamily="66" charset="0"/>
              </a:rPr>
              <a:t>Tsin</a:t>
            </a:r>
            <a:r>
              <a:rPr lang="el-GR" sz="1400" dirty="0" smtClean="0">
                <a:latin typeface="Comic Sans MS" panose="030F0702030302020204" pitchFamily="66" charset="0"/>
              </a:rPr>
              <a:t>θ</a:t>
            </a:r>
            <a:endParaRPr lang="en-US"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 name="TextBox 2"/>
              <p:cNvSpPr txBox="1"/>
              <p:nvPr/>
            </p:nvSpPr>
            <p:spPr>
              <a:xfrm>
                <a:off x="4067355" y="4744529"/>
                <a:ext cx="1974066"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𝐷𝑖𝑠𝑡𝑎𝑛𝑐𝑒</m:t>
                      </m:r>
                      <m:r>
                        <a:rPr lang="en-US" sz="1200" b="0" i="1" smtClean="0">
                          <a:latin typeface="Cambria Math"/>
                        </a:rPr>
                        <m:t>=</m:t>
                      </m:r>
                      <m:r>
                        <a:rPr lang="en-US" sz="1200" b="0" i="1" smtClean="0">
                          <a:latin typeface="Cambria Math"/>
                        </a:rPr>
                        <m:t>𝑆𝑝𝑒𝑒𝑑</m:t>
                      </m:r>
                      <m:r>
                        <a:rPr lang="en-US" sz="1200" b="0" i="1" smtClean="0">
                          <a:latin typeface="Cambria Math"/>
                          <a:ea typeface="Cambria Math"/>
                        </a:rPr>
                        <m:t>×</m:t>
                      </m:r>
                      <m:r>
                        <a:rPr lang="en-US" sz="1200" b="0" i="1" smtClean="0">
                          <a:latin typeface="Cambria Math"/>
                          <a:ea typeface="Cambria Math"/>
                        </a:rPr>
                        <m:t>𝑇𝑖𝑚𝑒</m:t>
                      </m:r>
                    </m:oMath>
                  </m:oMathPara>
                </a14:m>
                <a:endParaRPr lang="en-US" sz="1200" dirty="0"/>
              </a:p>
            </p:txBody>
          </p:sp>
        </mc:Choice>
        <mc:Fallback xmlns="">
          <p:sp>
            <p:nvSpPr>
              <p:cNvPr id="3" name="TextBox 2"/>
              <p:cNvSpPr txBox="1">
                <a:spLocks noRot="1" noChangeAspect="1" noMove="1" noResize="1" noEditPoints="1" noAdjustHandles="1" noChangeArrowheads="1" noChangeShapeType="1" noTextEdit="1"/>
              </p:cNvSpPr>
              <p:nvPr/>
            </p:nvSpPr>
            <p:spPr>
              <a:xfrm>
                <a:off x="4067355" y="4744529"/>
                <a:ext cx="1974066" cy="276999"/>
              </a:xfrm>
              <a:prstGeom prst="rect">
                <a:avLst/>
              </a:prstGeom>
              <a:blipFill rotWithShape="1">
                <a:blip r:embed="rId12"/>
                <a:stretch>
                  <a:fillRect b="-21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4418162" y="5086710"/>
                <a:ext cx="1363065" cy="44300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200" b="0" i="1" smtClean="0">
                              <a:latin typeface="Cambria Math" panose="02040503050406030204" pitchFamily="18" charset="0"/>
                            </a:rPr>
                          </m:ctrlPr>
                        </m:fPr>
                        <m:num>
                          <m:r>
                            <a:rPr lang="en-US" sz="1200" b="0" i="1" smtClean="0">
                              <a:latin typeface="Cambria Math"/>
                            </a:rPr>
                            <m:t>2</m:t>
                          </m:r>
                          <m:r>
                            <a:rPr lang="en-US" sz="1200" b="0" i="1" smtClean="0">
                              <a:latin typeface="Cambria Math"/>
                              <a:ea typeface="Cambria Math"/>
                            </a:rPr>
                            <m:t>𝜋</m:t>
                          </m:r>
                          <m:r>
                            <a:rPr lang="en-US" sz="1200" b="0" i="1" smtClean="0">
                              <a:latin typeface="Cambria Math"/>
                              <a:ea typeface="Cambria Math"/>
                            </a:rPr>
                            <m:t>𝑟</m:t>
                          </m:r>
                        </m:num>
                        <m:den>
                          <m:r>
                            <a:rPr lang="en-US" sz="1200" b="0" i="1" smtClean="0">
                              <a:latin typeface="Cambria Math"/>
                            </a:rPr>
                            <m:t>4</m:t>
                          </m:r>
                        </m:den>
                      </m:f>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5000</m:t>
                          </m:r>
                        </m:num>
                        <m:den>
                          <m:r>
                            <a:rPr lang="en-US" sz="1200" b="0" i="1" smtClean="0">
                              <a:latin typeface="Cambria Math"/>
                            </a:rPr>
                            <m:t>36</m:t>
                          </m:r>
                        </m:den>
                      </m:f>
                      <m:r>
                        <a:rPr lang="en-US" sz="1200" b="0" i="1" smtClean="0">
                          <a:latin typeface="Cambria Math"/>
                          <a:ea typeface="Cambria Math"/>
                        </a:rPr>
                        <m:t>×40</m:t>
                      </m:r>
                    </m:oMath>
                  </m:oMathPara>
                </a14:m>
                <a:endParaRPr lang="en-US" sz="1200" dirty="0"/>
              </a:p>
            </p:txBody>
          </p:sp>
        </mc:Choice>
        <mc:Fallback xmlns="">
          <p:sp>
            <p:nvSpPr>
              <p:cNvPr id="48" name="TextBox 47"/>
              <p:cNvSpPr txBox="1">
                <a:spLocks noRot="1" noChangeAspect="1" noMove="1" noResize="1" noEditPoints="1" noAdjustHandles="1" noChangeArrowheads="1" noChangeShapeType="1" noTextEdit="1"/>
              </p:cNvSpPr>
              <p:nvPr/>
            </p:nvSpPr>
            <p:spPr>
              <a:xfrm>
                <a:off x="4418162" y="5086710"/>
                <a:ext cx="1363065" cy="443006"/>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4441165" y="5679057"/>
                <a:ext cx="1269065" cy="43922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2</m:t>
                      </m:r>
                      <m:r>
                        <a:rPr lang="en-US" sz="1200" b="0" i="1" smtClean="0">
                          <a:latin typeface="Cambria Math"/>
                          <a:ea typeface="Cambria Math"/>
                        </a:rPr>
                        <m:t>𝜋</m:t>
                      </m:r>
                      <m:r>
                        <a:rPr lang="en-US" sz="1200" b="0" i="1" smtClean="0">
                          <a:latin typeface="Cambria Math"/>
                          <a:ea typeface="Cambria Math"/>
                        </a:rPr>
                        <m:t>𝑟</m:t>
                      </m:r>
                      <m:r>
                        <a:rPr lang="en-US" sz="1200" b="0" i="1" smtClean="0">
                          <a:latin typeface="Cambria Math"/>
                        </a:rPr>
                        <m:t>=</m:t>
                      </m:r>
                      <m:f>
                        <m:fPr>
                          <m:ctrlPr>
                            <a:rPr lang="en-US" sz="1200" i="1">
                              <a:latin typeface="Cambria Math" panose="02040503050406030204" pitchFamily="18" charset="0"/>
                            </a:rPr>
                          </m:ctrlPr>
                        </m:fPr>
                        <m:num>
                          <m:r>
                            <a:rPr lang="en-US" sz="1200" b="0" i="1" smtClean="0">
                              <a:latin typeface="Cambria Math"/>
                            </a:rPr>
                            <m:t>2000000</m:t>
                          </m:r>
                        </m:num>
                        <m:den>
                          <m:r>
                            <a:rPr lang="en-US" sz="1200" b="0" i="1" smtClean="0">
                              <a:latin typeface="Cambria Math"/>
                            </a:rPr>
                            <m:t>9</m:t>
                          </m:r>
                        </m:den>
                      </m:f>
                    </m:oMath>
                  </m:oMathPara>
                </a14:m>
                <a:endParaRPr lang="en-US" sz="1200" dirty="0"/>
              </a:p>
            </p:txBody>
          </p:sp>
        </mc:Choice>
        <mc:Fallback xmlns="">
          <p:sp>
            <p:nvSpPr>
              <p:cNvPr id="50" name="TextBox 49"/>
              <p:cNvSpPr txBox="1">
                <a:spLocks noRot="1" noChangeAspect="1" noMove="1" noResize="1" noEditPoints="1" noAdjustHandles="1" noChangeArrowheads="1" noChangeShapeType="1" noTextEdit="1"/>
              </p:cNvSpPr>
              <p:nvPr/>
            </p:nvSpPr>
            <p:spPr>
              <a:xfrm>
                <a:off x="4441165" y="5679057"/>
                <a:ext cx="1269065" cy="439223"/>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4619445" y="6228272"/>
                <a:ext cx="96872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𝑟</m:t>
                      </m:r>
                      <m:r>
                        <a:rPr lang="en-US" sz="1200" b="0" i="1" smtClean="0">
                          <a:latin typeface="Cambria Math"/>
                        </a:rPr>
                        <m:t>=3537</m:t>
                      </m:r>
                      <m:r>
                        <a:rPr lang="en-US" sz="1200" b="0" i="1" smtClean="0">
                          <a:latin typeface="Cambria Math"/>
                        </a:rPr>
                        <m:t>𝑚</m:t>
                      </m:r>
                    </m:oMath>
                  </m:oMathPara>
                </a14:m>
                <a:endParaRPr lang="en-US" sz="1200" dirty="0"/>
              </a:p>
            </p:txBody>
          </p:sp>
        </mc:Choice>
        <mc:Fallback xmlns="">
          <p:sp>
            <p:nvSpPr>
              <p:cNvPr id="55" name="TextBox 54"/>
              <p:cNvSpPr txBox="1">
                <a:spLocks noRot="1" noChangeAspect="1" noMove="1" noResize="1" noEditPoints="1" noAdjustHandles="1" noChangeArrowheads="1" noChangeShapeType="1" noTextEdit="1"/>
              </p:cNvSpPr>
              <p:nvPr/>
            </p:nvSpPr>
            <p:spPr>
              <a:xfrm>
                <a:off x="4619445" y="6228272"/>
                <a:ext cx="968727" cy="276999"/>
              </a:xfrm>
              <a:prstGeom prst="rect">
                <a:avLst/>
              </a:prstGeom>
              <a:blipFill rotWithShape="1">
                <a:blip r:embed="rId15"/>
                <a:stretch>
                  <a:fillRect/>
                </a:stretch>
              </a:blipFill>
            </p:spPr>
            <p:txBody>
              <a:bodyPr/>
              <a:lstStyle/>
              <a:p>
                <a:r>
                  <a:rPr lang="en-US">
                    <a:noFill/>
                  </a:rPr>
                  <a:t> </a:t>
                </a:r>
              </a:p>
            </p:txBody>
          </p:sp>
        </mc:Fallback>
      </mc:AlternateContent>
      <p:sp>
        <p:nvSpPr>
          <p:cNvPr id="56" name="Arc 55"/>
          <p:cNvSpPr/>
          <p:nvPr/>
        </p:nvSpPr>
        <p:spPr>
          <a:xfrm>
            <a:off x="5844397" y="4919932"/>
            <a:ext cx="340743" cy="428445"/>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7" name="TextBox 56"/>
          <p:cNvSpPr txBox="1"/>
          <p:nvPr/>
        </p:nvSpPr>
        <p:spPr>
          <a:xfrm>
            <a:off x="6133379" y="4917057"/>
            <a:ext cx="3079632" cy="461665"/>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Sub in values, with the distance being </a:t>
            </a:r>
            <a:r>
              <a:rPr lang="en-US" sz="1200" baseline="30000" dirty="0" smtClean="0">
                <a:solidFill>
                  <a:srgbClr val="FF0000"/>
                </a:solidFill>
                <a:latin typeface="Comic Sans MS" panose="030F0702030302020204" pitchFamily="66" charset="0"/>
              </a:rPr>
              <a:t>1</a:t>
            </a:r>
            <a:r>
              <a:rPr lang="en-US" sz="1200" dirty="0" smtClean="0">
                <a:solidFill>
                  <a:srgbClr val="FF0000"/>
                </a:solidFill>
                <a:latin typeface="Comic Sans MS" panose="030F0702030302020204" pitchFamily="66" charset="0"/>
              </a:rPr>
              <a:t>/</a:t>
            </a:r>
            <a:r>
              <a:rPr lang="en-US" sz="1200" baseline="-25000" dirty="0" smtClean="0">
                <a:solidFill>
                  <a:srgbClr val="FF0000"/>
                </a:solidFill>
                <a:latin typeface="Comic Sans MS" panose="030F0702030302020204" pitchFamily="66" charset="0"/>
              </a:rPr>
              <a:t>4</a:t>
            </a:r>
            <a:r>
              <a:rPr lang="en-US" sz="1200" dirty="0" smtClean="0">
                <a:solidFill>
                  <a:srgbClr val="FF0000"/>
                </a:solidFill>
                <a:latin typeface="Comic Sans MS" panose="030F0702030302020204" pitchFamily="66" charset="0"/>
              </a:rPr>
              <a:t> of the circumference of the circle…</a:t>
            </a:r>
            <a:endParaRPr lang="en-GB" sz="1200" baseline="30000" dirty="0">
              <a:solidFill>
                <a:srgbClr val="FF0000"/>
              </a:solidFill>
              <a:latin typeface="Comic Sans MS" panose="030F0702030302020204" pitchFamily="66" charset="0"/>
            </a:endParaRPr>
          </a:p>
        </p:txBody>
      </p:sp>
      <p:sp>
        <p:nvSpPr>
          <p:cNvPr id="58" name="Arc 57"/>
          <p:cNvSpPr/>
          <p:nvPr/>
        </p:nvSpPr>
        <p:spPr>
          <a:xfrm>
            <a:off x="5703499" y="5365630"/>
            <a:ext cx="352244" cy="534838"/>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5" name="Arc 64"/>
          <p:cNvSpPr/>
          <p:nvPr/>
        </p:nvSpPr>
        <p:spPr>
          <a:xfrm>
            <a:off x="5597106" y="5923472"/>
            <a:ext cx="303362" cy="460075"/>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6" name="TextBox 65"/>
          <p:cNvSpPr txBox="1"/>
          <p:nvPr/>
        </p:nvSpPr>
        <p:spPr>
          <a:xfrm>
            <a:off x="6018359" y="5483524"/>
            <a:ext cx="1270961"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Multiply by 4</a:t>
            </a:r>
            <a:endParaRPr lang="en-GB" sz="1200" baseline="30000" dirty="0">
              <a:solidFill>
                <a:srgbClr val="FF0000"/>
              </a:solidFill>
              <a:latin typeface="Comic Sans MS" panose="030F0702030302020204" pitchFamily="66" charset="0"/>
            </a:endParaRPr>
          </a:p>
        </p:txBody>
      </p:sp>
      <p:sp>
        <p:nvSpPr>
          <p:cNvPr id="67" name="TextBox 66"/>
          <p:cNvSpPr txBox="1"/>
          <p:nvPr/>
        </p:nvSpPr>
        <p:spPr>
          <a:xfrm>
            <a:off x="5814204" y="5929222"/>
            <a:ext cx="2786332" cy="461665"/>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Divide by 2</a:t>
            </a:r>
            <a:r>
              <a:rPr lang="el-GR" sz="1200" dirty="0" smtClean="0">
                <a:solidFill>
                  <a:srgbClr val="FF0000"/>
                </a:solidFill>
                <a:latin typeface="Comic Sans MS" panose="030F0702030302020204" pitchFamily="66" charset="0"/>
              </a:rPr>
              <a:t>π</a:t>
            </a:r>
            <a:r>
              <a:rPr lang="en-US" sz="1200" dirty="0" smtClean="0">
                <a:solidFill>
                  <a:srgbClr val="FF0000"/>
                </a:solidFill>
                <a:latin typeface="Comic Sans MS" panose="030F0702030302020204" pitchFamily="66" charset="0"/>
              </a:rPr>
              <a:t> (remember to make a note of the exact value…)</a:t>
            </a:r>
            <a:endParaRPr lang="en-GB" sz="1200" baseline="300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8" name="TextBox 67"/>
              <p:cNvSpPr txBox="1"/>
              <p:nvPr/>
            </p:nvSpPr>
            <p:spPr>
              <a:xfrm>
                <a:off x="7575430" y="1851804"/>
                <a:ext cx="96872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a:rPr>
                        <m:t>𝑟</m:t>
                      </m:r>
                      <m:r>
                        <a:rPr lang="en-US" sz="1200" b="0" i="1" smtClean="0">
                          <a:solidFill>
                            <a:srgbClr val="FF0000"/>
                          </a:solidFill>
                          <a:latin typeface="Cambria Math"/>
                        </a:rPr>
                        <m:t>=3537</m:t>
                      </m:r>
                      <m:r>
                        <a:rPr lang="en-US" sz="1200" b="0" i="1" smtClean="0">
                          <a:solidFill>
                            <a:srgbClr val="FF0000"/>
                          </a:solidFill>
                          <a:latin typeface="Cambria Math"/>
                        </a:rPr>
                        <m:t>𝑚</m:t>
                      </m:r>
                    </m:oMath>
                  </m:oMathPara>
                </a14:m>
                <a:endParaRPr lang="en-US" sz="1200" dirty="0">
                  <a:solidFill>
                    <a:srgbClr val="FF0000"/>
                  </a:solidFill>
                </a:endParaRPr>
              </a:p>
            </p:txBody>
          </p:sp>
        </mc:Choice>
        <mc:Fallback xmlns="">
          <p:sp>
            <p:nvSpPr>
              <p:cNvPr id="68" name="TextBox 67"/>
              <p:cNvSpPr txBox="1">
                <a:spLocks noRot="1" noChangeAspect="1" noMove="1" noResize="1" noEditPoints="1" noAdjustHandles="1" noChangeArrowheads="1" noChangeShapeType="1" noTextEdit="1"/>
              </p:cNvSpPr>
              <p:nvPr/>
            </p:nvSpPr>
            <p:spPr>
              <a:xfrm>
                <a:off x="7575430" y="1851804"/>
                <a:ext cx="968727" cy="276999"/>
              </a:xfrm>
              <a:prstGeom prst="rect">
                <a:avLst/>
              </a:prstGeom>
              <a:blipFill rotWithShape="1">
                <a:blip r:embed="rId1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68245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blinds(horizontal)">
                                      <p:cBhvr>
                                        <p:cTn id="7" dur="5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
                                            <p:txEl>
                                              <p:pRg st="2" end="2"/>
                                            </p:txEl>
                                          </p:spTgt>
                                        </p:tgtEl>
                                        <p:attrNameLst>
                                          <p:attrName>style.visibility</p:attrName>
                                        </p:attrNameLst>
                                      </p:cBhvr>
                                      <p:to>
                                        <p:strVal val="visible"/>
                                      </p:to>
                                    </p:set>
                                    <p:animEffect transition="in" filter="blinds(horizontal)">
                                      <p:cBhvr>
                                        <p:cTn id="12" dur="500"/>
                                        <p:tgtEl>
                                          <p:spTgt spid="2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blinds(horizontal)">
                                      <p:cBhvr>
                                        <p:cTn id="22" dur="500"/>
                                        <p:tgtEl>
                                          <p:spTgt spid="5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blinds(horizontal)">
                                      <p:cBhvr>
                                        <p:cTn id="27" dur="500"/>
                                        <p:tgtEl>
                                          <p:spTgt spid="5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blinds(horizontal)">
                                      <p:cBhvr>
                                        <p:cTn id="32" dur="500"/>
                                        <p:tgtEl>
                                          <p:spTgt spid="4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blinds(horizontal)">
                                      <p:cBhvr>
                                        <p:cTn id="37" dur="500"/>
                                        <p:tgtEl>
                                          <p:spTgt spid="5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blinds(horizontal)">
                                      <p:cBhvr>
                                        <p:cTn id="42" dur="500"/>
                                        <p:tgtEl>
                                          <p:spTgt spid="6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50"/>
                                        </p:tgtEl>
                                        <p:attrNameLst>
                                          <p:attrName>style.visibility</p:attrName>
                                        </p:attrNameLst>
                                      </p:cBhvr>
                                      <p:to>
                                        <p:strVal val="visible"/>
                                      </p:to>
                                    </p:set>
                                    <p:animEffect transition="in" filter="blinds(horizontal)">
                                      <p:cBhvr>
                                        <p:cTn id="47" dur="500"/>
                                        <p:tgtEl>
                                          <p:spTgt spid="50"/>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65"/>
                                        </p:tgtEl>
                                        <p:attrNameLst>
                                          <p:attrName>style.visibility</p:attrName>
                                        </p:attrNameLst>
                                      </p:cBhvr>
                                      <p:to>
                                        <p:strVal val="visible"/>
                                      </p:to>
                                    </p:set>
                                    <p:animEffect transition="in" filter="blinds(horizontal)">
                                      <p:cBhvr>
                                        <p:cTn id="52" dur="500"/>
                                        <p:tgtEl>
                                          <p:spTgt spid="65"/>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67"/>
                                        </p:tgtEl>
                                        <p:attrNameLst>
                                          <p:attrName>style.visibility</p:attrName>
                                        </p:attrNameLst>
                                      </p:cBhvr>
                                      <p:to>
                                        <p:strVal val="visible"/>
                                      </p:to>
                                    </p:set>
                                    <p:animEffect transition="in" filter="blinds(horizontal)">
                                      <p:cBhvr>
                                        <p:cTn id="57" dur="500"/>
                                        <p:tgtEl>
                                          <p:spTgt spid="67"/>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55"/>
                                        </p:tgtEl>
                                        <p:attrNameLst>
                                          <p:attrName>style.visibility</p:attrName>
                                        </p:attrNameLst>
                                      </p:cBhvr>
                                      <p:to>
                                        <p:strVal val="visible"/>
                                      </p:to>
                                    </p:set>
                                    <p:animEffect transition="in" filter="blinds(horizontal)">
                                      <p:cBhvr>
                                        <p:cTn id="62" dur="500"/>
                                        <p:tgtEl>
                                          <p:spTgt spid="55"/>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68"/>
                                        </p:tgtEl>
                                        <p:attrNameLst>
                                          <p:attrName>style.visibility</p:attrName>
                                        </p:attrNameLst>
                                      </p:cBhvr>
                                      <p:to>
                                        <p:strVal val="visible"/>
                                      </p:to>
                                    </p:set>
                                    <p:animEffect transition="in" filter="blinds(horizontal)">
                                      <p:cBhvr>
                                        <p:cTn id="6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8" grpId="0"/>
      <p:bldP spid="50" grpId="0"/>
      <p:bldP spid="55" grpId="0"/>
      <p:bldP spid="56" grpId="0" animBg="1"/>
      <p:bldP spid="57" grpId="0"/>
      <p:bldP spid="58" grpId="0" animBg="1"/>
      <p:bldP spid="65" grpId="0" animBg="1"/>
      <p:bldP spid="66" grpId="0"/>
      <p:bldP spid="67" grpId="0"/>
      <p:bldP spid="6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Motion in a Circle</a:t>
            </a:r>
            <a:endParaRPr lang="en-GB" dirty="0">
              <a:latin typeface="Comic Sans MS" pitchFamily="66" charset="0"/>
            </a:endParaRPr>
          </a:p>
        </p:txBody>
      </p:sp>
      <p:sp>
        <p:nvSpPr>
          <p:cNvPr id="4" name="TextBox 3"/>
          <p:cNvSpPr txBox="1"/>
          <p:nvPr/>
        </p:nvSpPr>
        <p:spPr>
          <a:xfrm>
            <a:off x="8680632" y="6488668"/>
            <a:ext cx="471604" cy="369332"/>
          </a:xfrm>
          <a:prstGeom prst="rect">
            <a:avLst/>
          </a:prstGeom>
          <a:noFill/>
        </p:spPr>
        <p:txBody>
          <a:bodyPr wrap="none" rtlCol="0">
            <a:spAutoFit/>
          </a:bodyPr>
          <a:lstStyle/>
          <a:p>
            <a:r>
              <a:rPr lang="en-US" dirty="0" smtClean="0">
                <a:latin typeface="Comic Sans MS" panose="030F0702030302020204" pitchFamily="66" charset="0"/>
              </a:rPr>
              <a:t>4C</a:t>
            </a:r>
            <a:endParaRPr lang="en-US" dirty="0">
              <a:latin typeface="Comic Sans MS" panose="030F0702030302020204" pitchFamily="66" charset="0"/>
            </a:endParaRPr>
          </a:p>
        </p:txBody>
      </p:sp>
      <p:sp>
        <p:nvSpPr>
          <p:cNvPr id="6" name="Content Placeholder 2"/>
          <p:cNvSpPr>
            <a:spLocks noGrp="1"/>
          </p:cNvSpPr>
          <p:nvPr>
            <p:ph idx="1"/>
          </p:nvPr>
        </p:nvSpPr>
        <p:spPr>
          <a:xfrm>
            <a:off x="228600" y="1600198"/>
            <a:ext cx="3722298" cy="5140843"/>
          </a:xfrm>
        </p:spPr>
        <p:txBody>
          <a:bodyPr>
            <a:normAutofit/>
          </a:bodyPr>
          <a:lstStyle/>
          <a:p>
            <a:pPr marL="0" indent="0" algn="ctr">
              <a:buNone/>
            </a:pPr>
            <a:r>
              <a:rPr lang="en-GB" sz="1400" b="1" dirty="0" smtClean="0">
                <a:latin typeface="Comic Sans MS" pitchFamily="66" charset="0"/>
              </a:rPr>
              <a:t>You can solve three-dimensional problems about objects moving in horizontal circles</a:t>
            </a:r>
            <a:endParaRPr lang="en-GB" sz="1400" dirty="0" smtClean="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smtClean="0">
                <a:latin typeface="Comic Sans MS" pitchFamily="66" charset="0"/>
                <a:sym typeface="Wingdings" panose="05000000000000000000" pitchFamily="2" charset="2"/>
              </a:rPr>
              <a:t>An aircraft of mass 2 </a:t>
            </a:r>
            <a:r>
              <a:rPr lang="en-US" sz="1400" dirty="0" err="1" smtClean="0">
                <a:latin typeface="Comic Sans MS" pitchFamily="66" charset="0"/>
                <a:sym typeface="Wingdings" panose="05000000000000000000" pitchFamily="2" charset="2"/>
              </a:rPr>
              <a:t>tonnes</a:t>
            </a:r>
            <a:r>
              <a:rPr lang="en-US" sz="1400" dirty="0" smtClean="0">
                <a:latin typeface="Comic Sans MS" pitchFamily="66" charset="0"/>
                <a:sym typeface="Wingdings" panose="05000000000000000000" pitchFamily="2" charset="2"/>
              </a:rPr>
              <a:t> flies at 500kmh</a:t>
            </a:r>
            <a:r>
              <a:rPr lang="en-US" sz="1400" baseline="30000" dirty="0" smtClean="0">
                <a:latin typeface="Comic Sans MS" pitchFamily="66" charset="0"/>
                <a:sym typeface="Wingdings" panose="05000000000000000000" pitchFamily="2" charset="2"/>
              </a:rPr>
              <a:t>-1</a:t>
            </a:r>
            <a:r>
              <a:rPr lang="en-US" sz="1400" dirty="0" smtClean="0">
                <a:latin typeface="Comic Sans MS" pitchFamily="66" charset="0"/>
                <a:sym typeface="Wingdings" panose="05000000000000000000" pitchFamily="2" charset="2"/>
              </a:rPr>
              <a:t> on a path which follows a horizontal circular arc in order to change from due north to due east. It takes 40 seconds to change course, with the aircraft banked at an angle </a:t>
            </a:r>
            <a:r>
              <a:rPr lang="el-GR" sz="1400" dirty="0" smtClean="0">
                <a:latin typeface="Comic Sans MS" pitchFamily="66" charset="0"/>
                <a:sym typeface="Wingdings" panose="05000000000000000000" pitchFamily="2" charset="2"/>
              </a:rPr>
              <a:t>θ</a:t>
            </a:r>
            <a:r>
              <a:rPr lang="en-US" sz="1400" dirty="0" smtClean="0">
                <a:latin typeface="Comic Sans MS" pitchFamily="66" charset="0"/>
                <a:sym typeface="Wingdings" panose="05000000000000000000" pitchFamily="2" charset="2"/>
              </a:rPr>
              <a:t> to the horizontal. Calculate the value of </a:t>
            </a:r>
            <a:r>
              <a:rPr lang="el-GR" sz="1400" dirty="0" smtClean="0">
                <a:latin typeface="Comic Sans MS" pitchFamily="66" charset="0"/>
                <a:sym typeface="Wingdings" panose="05000000000000000000" pitchFamily="2" charset="2"/>
              </a:rPr>
              <a:t>θ</a:t>
            </a:r>
            <a:r>
              <a:rPr lang="en-US" sz="1400" dirty="0" smtClean="0">
                <a:latin typeface="Comic Sans MS" pitchFamily="66" charset="0"/>
                <a:sym typeface="Wingdings" panose="05000000000000000000" pitchFamily="2" charset="2"/>
              </a:rPr>
              <a:t> and the magnitude of the lift force perpendicular to the surface of the aircraft’s wings.</a:t>
            </a:r>
          </a:p>
          <a:p>
            <a:pPr marL="0" indent="0" algn="ctr">
              <a:buNone/>
            </a:pPr>
            <a:endParaRPr lang="en-US" sz="1400" dirty="0">
              <a:latin typeface="Comic Sans MS" pitchFamily="66" charset="0"/>
              <a:sym typeface="Wingdings" panose="05000000000000000000" pitchFamily="2" charset="2"/>
            </a:endParaRPr>
          </a:p>
          <a:p>
            <a:pPr algn="ctr">
              <a:buFont typeface="Wingdings"/>
              <a:buChar char="à"/>
            </a:pPr>
            <a:r>
              <a:rPr lang="en-US" sz="1400" dirty="0" smtClean="0">
                <a:latin typeface="Comic Sans MS" pitchFamily="66" charset="0"/>
                <a:sym typeface="Wingdings" panose="05000000000000000000" pitchFamily="2" charset="2"/>
              </a:rPr>
              <a:t>Now we can resolve vertically and horizontally…</a:t>
            </a:r>
          </a:p>
          <a:p>
            <a:pPr marL="0" indent="0" algn="ctr">
              <a:buNone/>
            </a:pPr>
            <a:endParaRPr lang="en-US" sz="1400" dirty="0" smtClean="0">
              <a:latin typeface="Comic Sans MS" pitchFamily="66" charset="0"/>
              <a:sym typeface="Wingdings" panose="05000000000000000000" pitchFamily="2" charset="2"/>
            </a:endParaRPr>
          </a:p>
          <a:p>
            <a:pPr marL="0" indent="0" algn="ctr">
              <a:buNone/>
            </a:pPr>
            <a:endParaRPr lang="en-US" sz="1400" dirty="0" smtClean="0">
              <a:latin typeface="Comic Sans MS" pitchFamily="66" charset="0"/>
              <a:sym typeface="Wingdings" panose="05000000000000000000" pitchFamily="2" charset="2"/>
            </a:endParaRPr>
          </a:p>
          <a:p>
            <a:pPr marL="0" indent="0" algn="ctr">
              <a:buNone/>
            </a:pPr>
            <a:endParaRPr lang="en-GB" sz="1400" dirty="0" smtClean="0">
              <a:latin typeface="Comic Sans MS" pitchFamily="66" charset="0"/>
            </a:endParaRPr>
          </a:p>
        </p:txBody>
      </p:sp>
      <mc:AlternateContent xmlns:mc="http://schemas.openxmlformats.org/markup-compatibility/2006" xmlns:a14="http://schemas.microsoft.com/office/drawing/2010/main">
        <mc:Choice Requires="a14">
          <p:sp>
            <p:nvSpPr>
              <p:cNvPr id="60" name="TextBox 59"/>
              <p:cNvSpPr txBox="1"/>
              <p:nvPr/>
            </p:nvSpPr>
            <p:spPr>
              <a:xfrm>
                <a:off x="5962403" y="0"/>
                <a:ext cx="781817"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𝑣</m:t>
                      </m:r>
                      <m:r>
                        <a:rPr lang="en-US" sz="1400" b="0" i="1" smtClean="0">
                          <a:latin typeface="Cambria Math"/>
                        </a:rPr>
                        <m:t>=</m:t>
                      </m:r>
                      <m:r>
                        <a:rPr lang="en-US" sz="1400" b="0" i="1" smtClean="0">
                          <a:latin typeface="Cambria Math"/>
                        </a:rPr>
                        <m:t>𝑟</m:t>
                      </m:r>
                      <m:r>
                        <m:rPr>
                          <m:sty m:val="p"/>
                        </m:rPr>
                        <a:rPr lang="el-GR" sz="1400" b="0" i="1" smtClean="0">
                          <a:latin typeface="Cambria Math"/>
                        </a:rPr>
                        <m:t>ω</m:t>
                      </m:r>
                    </m:oMath>
                  </m:oMathPara>
                </a14:m>
                <a:endParaRPr lang="en-GB" sz="1400" dirty="0"/>
              </a:p>
            </p:txBody>
          </p:sp>
        </mc:Choice>
        <mc:Fallback xmlns="">
          <p:sp>
            <p:nvSpPr>
              <p:cNvPr id="60" name="TextBox 59"/>
              <p:cNvSpPr txBox="1">
                <a:spLocks noRot="1" noChangeAspect="1" noMove="1" noResize="1" noEditPoints="1" noAdjustHandles="1" noChangeArrowheads="1" noChangeShapeType="1" noTextEdit="1"/>
              </p:cNvSpPr>
              <p:nvPr/>
            </p:nvSpPr>
            <p:spPr>
              <a:xfrm>
                <a:off x="5962403" y="0"/>
                <a:ext cx="781817" cy="307777"/>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4878780" y="0"/>
                <a:ext cx="1087670" cy="44300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1200" i="1" smtClean="0">
                          <a:latin typeface="Cambria Math"/>
                        </a:rPr>
                        <m:t>ω</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𝑟𝑎𝑑𝑖𝑎𝑛𝑠</m:t>
                          </m:r>
                        </m:num>
                        <m:den>
                          <m:r>
                            <a:rPr lang="en-US" sz="1200" b="0" i="1" smtClean="0">
                              <a:latin typeface="Cambria Math"/>
                            </a:rPr>
                            <m:t>𝑠𝑒𝑐𝑜𝑛𝑑𝑠</m:t>
                          </m:r>
                        </m:den>
                      </m:f>
                    </m:oMath>
                  </m:oMathPara>
                </a14:m>
                <a:endParaRPr lang="en-GB" sz="1200" dirty="0"/>
              </a:p>
            </p:txBody>
          </p:sp>
        </mc:Choice>
        <mc:Fallback xmlns="">
          <p:sp>
            <p:nvSpPr>
              <p:cNvPr id="61" name="TextBox 60"/>
              <p:cNvSpPr txBox="1">
                <a:spLocks noRot="1" noChangeAspect="1" noMove="1" noResize="1" noEditPoints="1" noAdjustHandles="1" noChangeArrowheads="1" noChangeShapeType="1" noTextEdit="1"/>
              </p:cNvSpPr>
              <p:nvPr/>
            </p:nvSpPr>
            <p:spPr>
              <a:xfrm>
                <a:off x="4878780" y="0"/>
                <a:ext cx="1087670" cy="443006"/>
              </a:xfrm>
              <a:prstGeom prst="rect">
                <a:avLst/>
              </a:prstGeom>
              <a:blipFill rotWithShape="1">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6741226" y="0"/>
                <a:ext cx="79451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𝑣</m:t>
                      </m:r>
                      <m:r>
                        <a:rPr lang="en-US" sz="1400" b="0" i="1" smtClean="0">
                          <a:latin typeface="Cambria Math"/>
                          <a:ea typeface="Cambria Math"/>
                        </a:rPr>
                        <m:t>𝜔</m:t>
                      </m:r>
                    </m:oMath>
                  </m:oMathPara>
                </a14:m>
                <a:endParaRPr lang="en-GB" sz="1400" dirty="0"/>
              </a:p>
            </p:txBody>
          </p:sp>
        </mc:Choice>
        <mc:Fallback xmlns="">
          <p:sp>
            <p:nvSpPr>
              <p:cNvPr id="62" name="TextBox 61"/>
              <p:cNvSpPr txBox="1">
                <a:spLocks noRot="1" noChangeAspect="1" noMove="1" noResize="1" noEditPoints="1" noAdjustHandles="1" noChangeArrowheads="1" noChangeShapeType="1" noTextEdit="1"/>
              </p:cNvSpPr>
              <p:nvPr/>
            </p:nvSpPr>
            <p:spPr>
              <a:xfrm>
                <a:off x="6741226" y="0"/>
                <a:ext cx="794513" cy="307777"/>
              </a:xfrm>
              <a:prstGeom prst="rect">
                <a:avLst/>
              </a:prstGeom>
              <a:blipFill rotWithShape="1">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7543800" y="0"/>
                <a:ext cx="86844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𝑟</m:t>
                      </m:r>
                      <m:sSup>
                        <m:sSupPr>
                          <m:ctrlPr>
                            <a:rPr lang="en-US" sz="1400" b="0" i="1" smtClean="0">
                              <a:latin typeface="Cambria Math" panose="02040503050406030204" pitchFamily="18" charset="0"/>
                            </a:rPr>
                          </m:ctrlPr>
                        </m:sSupPr>
                        <m:e>
                          <m:r>
                            <a:rPr lang="en-US" sz="1400" b="0" i="1" smtClean="0">
                              <a:latin typeface="Cambria Math"/>
                              <a:ea typeface="Cambria Math"/>
                            </a:rPr>
                            <m:t>𝜔</m:t>
                          </m:r>
                        </m:e>
                        <m:sup>
                          <m:r>
                            <a:rPr lang="en-US" sz="1400" b="0" i="1" smtClean="0">
                              <a:latin typeface="Cambria Math"/>
                            </a:rPr>
                            <m:t>2</m:t>
                          </m:r>
                        </m:sup>
                      </m:sSup>
                    </m:oMath>
                  </m:oMathPara>
                </a14:m>
                <a:endParaRPr lang="en-GB" sz="1400" dirty="0"/>
              </a:p>
            </p:txBody>
          </p:sp>
        </mc:Choice>
        <mc:Fallback xmlns="">
          <p:sp>
            <p:nvSpPr>
              <p:cNvPr id="63" name="TextBox 62"/>
              <p:cNvSpPr txBox="1">
                <a:spLocks noRot="1" noChangeAspect="1" noMove="1" noResize="1" noEditPoints="1" noAdjustHandles="1" noChangeArrowheads="1" noChangeShapeType="1" noTextEdit="1"/>
              </p:cNvSpPr>
              <p:nvPr/>
            </p:nvSpPr>
            <p:spPr>
              <a:xfrm>
                <a:off x="7543800" y="0"/>
                <a:ext cx="868443" cy="307777"/>
              </a:xfrm>
              <a:prstGeom prst="rect">
                <a:avLst/>
              </a:prstGeom>
              <a:blipFill rotWithShape="1">
                <a:blip r:embed="rId7"/>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a:xfrm>
                <a:off x="8390012" y="0"/>
                <a:ext cx="753988" cy="52315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a:rPr>
                                <m:t>𝑣</m:t>
                              </m:r>
                            </m:e>
                            <m:sup>
                              <m:r>
                                <a:rPr lang="en-US" sz="1400" b="0" i="1" smtClean="0">
                                  <a:latin typeface="Cambria Math"/>
                                </a:rPr>
                                <m:t>2</m:t>
                              </m:r>
                            </m:sup>
                          </m:sSup>
                        </m:num>
                        <m:den>
                          <m:r>
                            <a:rPr lang="en-US" sz="1400" b="0" i="1" smtClean="0">
                              <a:latin typeface="Cambria Math"/>
                            </a:rPr>
                            <m:t>𝑟</m:t>
                          </m:r>
                        </m:den>
                      </m:f>
                    </m:oMath>
                  </m:oMathPara>
                </a14:m>
                <a:endParaRPr lang="en-GB" sz="1400" dirty="0"/>
              </a:p>
            </p:txBody>
          </p:sp>
        </mc:Choice>
        <mc:Fallback xmlns="">
          <p:sp>
            <p:nvSpPr>
              <p:cNvPr id="64" name="TextBox 63"/>
              <p:cNvSpPr txBox="1">
                <a:spLocks noRot="1" noChangeAspect="1" noMove="1" noResize="1" noEditPoints="1" noAdjustHandles="1" noChangeArrowheads="1" noChangeShapeType="1" noTextEdit="1"/>
              </p:cNvSpPr>
              <p:nvPr/>
            </p:nvSpPr>
            <p:spPr>
              <a:xfrm>
                <a:off x="8390012" y="0"/>
                <a:ext cx="753988" cy="523157"/>
              </a:xfrm>
              <a:prstGeom prst="rect">
                <a:avLst/>
              </a:prstGeom>
              <a:blipFill rotWithShape="1">
                <a:blip r:embed="rId8"/>
                <a:stretch>
                  <a:fillRect/>
                </a:stretch>
              </a:blipFill>
              <a:ln w="25400">
                <a:solidFill>
                  <a:schemeClr val="tx1"/>
                </a:solidFill>
              </a:ln>
            </p:spPr>
            <p:txBody>
              <a:bodyPr/>
              <a:lstStyle/>
              <a:p>
                <a:r>
                  <a:rPr lang="en-GB">
                    <a:noFill/>
                  </a:rPr>
                  <a:t> </a:t>
                </a:r>
              </a:p>
            </p:txBody>
          </p:sp>
        </mc:Fallback>
      </mc:AlternateContent>
      <p:pic>
        <p:nvPicPr>
          <p:cNvPr id="59" name="Picture 2" descr="http://astarmathsandphysics.com/gcse-physics-notes/gcse-physics-notes-motion-in-a-circle-html-m3278a5aa.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4181" y="124029"/>
            <a:ext cx="1937270" cy="10399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mages.rcuniverse.com/magazine/reviews/1039/cherokee_front_view.jpg"/>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896502">
            <a:off x="4295550" y="1874077"/>
            <a:ext cx="2433842" cy="79708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flipV="1">
            <a:off x="4876800" y="2362200"/>
            <a:ext cx="572219" cy="914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486400" y="2438400"/>
            <a:ext cx="0" cy="914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867400" y="1676400"/>
            <a:ext cx="381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867400" y="167640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045015" y="2836653"/>
            <a:ext cx="306494" cy="307777"/>
          </a:xfrm>
          <a:prstGeom prst="rect">
            <a:avLst/>
          </a:prstGeom>
          <a:noFill/>
        </p:spPr>
        <p:txBody>
          <a:bodyPr wrap="none" rtlCol="0">
            <a:spAutoFit/>
          </a:bodyPr>
          <a:lstStyle/>
          <a:p>
            <a:r>
              <a:rPr lang="en-US" sz="1400" dirty="0" smtClean="0">
                <a:latin typeface="Comic Sans MS" panose="030F0702030302020204" pitchFamily="66" charset="0"/>
              </a:rPr>
              <a:t>T</a:t>
            </a:r>
            <a:endParaRPr lang="en-US" sz="1400" dirty="0">
              <a:latin typeface="Comic Sans MS" panose="030F0702030302020204" pitchFamily="66" charset="0"/>
            </a:endParaRPr>
          </a:p>
        </p:txBody>
      </p:sp>
      <p:sp>
        <p:nvSpPr>
          <p:cNvPr id="27" name="TextBox 26"/>
          <p:cNvSpPr txBox="1"/>
          <p:nvPr/>
        </p:nvSpPr>
        <p:spPr>
          <a:xfrm>
            <a:off x="5105400" y="3352800"/>
            <a:ext cx="762000" cy="307777"/>
          </a:xfrm>
          <a:prstGeom prst="rect">
            <a:avLst/>
          </a:prstGeom>
          <a:noFill/>
        </p:spPr>
        <p:txBody>
          <a:bodyPr wrap="square" rtlCol="0">
            <a:spAutoFit/>
          </a:bodyPr>
          <a:lstStyle/>
          <a:p>
            <a:pPr algn="ctr"/>
            <a:r>
              <a:rPr lang="en-US" sz="1400" dirty="0" smtClean="0">
                <a:latin typeface="Comic Sans MS" panose="030F0702030302020204" pitchFamily="66" charset="0"/>
              </a:rPr>
              <a:t>2000g</a:t>
            </a:r>
            <a:endParaRPr lang="en-US" sz="1400" dirty="0">
              <a:latin typeface="Comic Sans MS" panose="030F0702030302020204" pitchFamily="66" charset="0"/>
            </a:endParaRPr>
          </a:p>
        </p:txBody>
      </p:sp>
      <p:sp>
        <p:nvSpPr>
          <p:cNvPr id="28" name="TextBox 27"/>
          <p:cNvSpPr txBox="1"/>
          <p:nvPr/>
        </p:nvSpPr>
        <p:spPr>
          <a:xfrm>
            <a:off x="6019800" y="1371600"/>
            <a:ext cx="276038" cy="307777"/>
          </a:xfrm>
          <a:prstGeom prst="rect">
            <a:avLst/>
          </a:prstGeom>
          <a:noFill/>
        </p:spPr>
        <p:txBody>
          <a:bodyPr wrap="none" rtlCol="0">
            <a:spAutoFit/>
          </a:bodyPr>
          <a:lstStyle/>
          <a:p>
            <a:r>
              <a:rPr lang="en-US" sz="1400" dirty="0" smtClean="0">
                <a:latin typeface="Comic Sans MS" panose="030F0702030302020204" pitchFamily="66" charset="0"/>
              </a:rPr>
              <a:t>a</a:t>
            </a:r>
            <a:endParaRPr lang="en-US" sz="1400" dirty="0">
              <a:latin typeface="Comic Sans MS" panose="030F0702030302020204" pitchFamily="66" charset="0"/>
            </a:endParaRPr>
          </a:p>
        </p:txBody>
      </p:sp>
      <p:cxnSp>
        <p:nvCxnSpPr>
          <p:cNvPr id="29" name="Straight Arrow Connector 28"/>
          <p:cNvCxnSpPr/>
          <p:nvPr/>
        </p:nvCxnSpPr>
        <p:spPr>
          <a:xfrm>
            <a:off x="5715000" y="2971800"/>
            <a:ext cx="762000" cy="0"/>
          </a:xfrm>
          <a:prstGeom prst="straightConnector1">
            <a:avLst/>
          </a:prstGeom>
          <a:ln w="127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1" name="Arc 20"/>
          <p:cNvSpPr/>
          <p:nvPr/>
        </p:nvSpPr>
        <p:spPr>
          <a:xfrm>
            <a:off x="6172200" y="2590800"/>
            <a:ext cx="914400" cy="914400"/>
          </a:xfrm>
          <a:prstGeom prst="arc">
            <a:avLst>
              <a:gd name="adj1" fmla="val 11303428"/>
              <a:gd name="adj2" fmla="val 1248435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Arc 34"/>
          <p:cNvSpPr/>
          <p:nvPr/>
        </p:nvSpPr>
        <p:spPr>
          <a:xfrm>
            <a:off x="5105400" y="1752600"/>
            <a:ext cx="914400" cy="914400"/>
          </a:xfrm>
          <a:prstGeom prst="arc">
            <a:avLst>
              <a:gd name="adj1" fmla="val 6062596"/>
              <a:gd name="adj2" fmla="val 747311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p:cNvSpPr txBox="1"/>
          <p:nvPr/>
        </p:nvSpPr>
        <p:spPr>
          <a:xfrm>
            <a:off x="5969480" y="2751827"/>
            <a:ext cx="279244" cy="276999"/>
          </a:xfrm>
          <a:prstGeom prst="rect">
            <a:avLst/>
          </a:prstGeom>
          <a:noFill/>
        </p:spPr>
        <p:txBody>
          <a:bodyPr wrap="none" rtlCol="0">
            <a:spAutoFit/>
          </a:bodyPr>
          <a:lstStyle/>
          <a:p>
            <a:r>
              <a:rPr lang="el-GR" sz="1200" dirty="0" smtClean="0">
                <a:latin typeface="Comic Sans MS" panose="030F0702030302020204" pitchFamily="66" charset="0"/>
              </a:rPr>
              <a:t>θ</a:t>
            </a:r>
            <a:endParaRPr lang="en-US" sz="1200" dirty="0">
              <a:latin typeface="Comic Sans MS" panose="030F0702030302020204" pitchFamily="66" charset="0"/>
            </a:endParaRPr>
          </a:p>
        </p:txBody>
      </p:sp>
      <p:sp>
        <p:nvSpPr>
          <p:cNvPr id="37" name="TextBox 36"/>
          <p:cNvSpPr txBox="1"/>
          <p:nvPr/>
        </p:nvSpPr>
        <p:spPr>
          <a:xfrm>
            <a:off x="5241985" y="2580735"/>
            <a:ext cx="279244" cy="276999"/>
          </a:xfrm>
          <a:prstGeom prst="rect">
            <a:avLst/>
          </a:prstGeom>
          <a:noFill/>
        </p:spPr>
        <p:txBody>
          <a:bodyPr wrap="none" rtlCol="0">
            <a:spAutoFit/>
          </a:bodyPr>
          <a:lstStyle/>
          <a:p>
            <a:r>
              <a:rPr lang="el-GR" sz="1200" dirty="0" smtClean="0">
                <a:latin typeface="Comic Sans MS" panose="030F0702030302020204" pitchFamily="66" charset="0"/>
              </a:rPr>
              <a:t>θ</a:t>
            </a:r>
            <a:endParaRPr lang="en-US" sz="12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6" name="TextBox 45"/>
              <p:cNvSpPr txBox="1"/>
              <p:nvPr/>
            </p:nvSpPr>
            <p:spPr>
              <a:xfrm>
                <a:off x="7543800" y="1295400"/>
                <a:ext cx="1295400" cy="44300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a:rPr>
                        <m:t>𝑣</m:t>
                      </m:r>
                      <m:r>
                        <a:rPr lang="en-US" sz="1200" b="0" i="1" smtClean="0">
                          <a:solidFill>
                            <a:srgbClr val="FF0000"/>
                          </a:solidFill>
                          <a:latin typeface="Cambria Math"/>
                        </a:rPr>
                        <m:t>=</m:t>
                      </m:r>
                      <m:f>
                        <m:fPr>
                          <m:ctrlPr>
                            <a:rPr lang="en-US" sz="1200" b="0" i="1" smtClean="0">
                              <a:solidFill>
                                <a:srgbClr val="FF0000"/>
                              </a:solidFill>
                              <a:latin typeface="Cambria Math" panose="02040503050406030204" pitchFamily="18" charset="0"/>
                            </a:rPr>
                          </m:ctrlPr>
                        </m:fPr>
                        <m:num>
                          <m:r>
                            <a:rPr lang="en-US" sz="1200" b="0" i="1" smtClean="0">
                              <a:solidFill>
                                <a:srgbClr val="FF0000"/>
                              </a:solidFill>
                              <a:latin typeface="Cambria Math"/>
                            </a:rPr>
                            <m:t>5000</m:t>
                          </m:r>
                        </m:num>
                        <m:den>
                          <m:r>
                            <a:rPr lang="en-US" sz="1200" b="0" i="1" smtClean="0">
                              <a:solidFill>
                                <a:srgbClr val="FF0000"/>
                              </a:solidFill>
                              <a:latin typeface="Cambria Math"/>
                            </a:rPr>
                            <m:t>36</m:t>
                          </m:r>
                        </m:den>
                      </m:f>
                      <m:r>
                        <a:rPr lang="en-US" sz="1200" b="0" i="1" smtClean="0">
                          <a:solidFill>
                            <a:srgbClr val="FF0000"/>
                          </a:solidFill>
                          <a:latin typeface="Cambria Math"/>
                        </a:rPr>
                        <m:t> </m:t>
                      </m:r>
                      <m:r>
                        <a:rPr lang="en-US" sz="1200" b="0" i="1" smtClean="0">
                          <a:solidFill>
                            <a:srgbClr val="FF0000"/>
                          </a:solidFill>
                          <a:latin typeface="Cambria Math"/>
                        </a:rPr>
                        <m:t>𝑚</m:t>
                      </m:r>
                      <m:sSup>
                        <m:sSupPr>
                          <m:ctrlPr>
                            <a:rPr lang="en-US" sz="1200" b="0" i="1" smtClean="0">
                              <a:solidFill>
                                <a:srgbClr val="FF0000"/>
                              </a:solidFill>
                              <a:latin typeface="Cambria Math" panose="02040503050406030204" pitchFamily="18" charset="0"/>
                            </a:rPr>
                          </m:ctrlPr>
                        </m:sSupPr>
                        <m:e>
                          <m:r>
                            <a:rPr lang="en-US" sz="1200" b="0" i="1" smtClean="0">
                              <a:solidFill>
                                <a:srgbClr val="FF0000"/>
                              </a:solidFill>
                              <a:latin typeface="Cambria Math"/>
                            </a:rPr>
                            <m:t>𝑠</m:t>
                          </m:r>
                        </m:e>
                        <m:sup>
                          <m:r>
                            <a:rPr lang="en-US" sz="1200" b="0" i="1" smtClean="0">
                              <a:solidFill>
                                <a:srgbClr val="FF0000"/>
                              </a:solidFill>
                              <a:latin typeface="Cambria Math"/>
                            </a:rPr>
                            <m:t>−1</m:t>
                          </m:r>
                        </m:sup>
                      </m:sSup>
                    </m:oMath>
                  </m:oMathPara>
                </a14:m>
                <a:endParaRPr lang="en-US" sz="1200" dirty="0">
                  <a:solidFill>
                    <a:srgbClr val="FF0000"/>
                  </a:solidFill>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7543800" y="1295400"/>
                <a:ext cx="1295400" cy="443006"/>
              </a:xfrm>
              <a:prstGeom prst="rect">
                <a:avLst/>
              </a:prstGeom>
              <a:blipFill rotWithShape="1">
                <a:blip r:embed="rId11"/>
                <a:stretch>
                  <a:fillRect/>
                </a:stretch>
              </a:blipFill>
            </p:spPr>
            <p:txBody>
              <a:bodyPr/>
              <a:lstStyle/>
              <a:p>
                <a:r>
                  <a:rPr lang="en-US">
                    <a:noFill/>
                  </a:rPr>
                  <a:t> </a:t>
                </a:r>
              </a:p>
            </p:txBody>
          </p:sp>
        </mc:Fallback>
      </mc:AlternateContent>
      <p:cxnSp>
        <p:nvCxnSpPr>
          <p:cNvPr id="47" name="Straight Arrow Connector 46"/>
          <p:cNvCxnSpPr/>
          <p:nvPr/>
        </p:nvCxnSpPr>
        <p:spPr>
          <a:xfrm flipV="1">
            <a:off x="4876800" y="2362200"/>
            <a:ext cx="0" cy="914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4876800" y="236220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4843733" y="2777706"/>
            <a:ext cx="279244" cy="276999"/>
          </a:xfrm>
          <a:prstGeom prst="rect">
            <a:avLst/>
          </a:prstGeom>
          <a:noFill/>
        </p:spPr>
        <p:txBody>
          <a:bodyPr wrap="none" rtlCol="0">
            <a:spAutoFit/>
          </a:bodyPr>
          <a:lstStyle/>
          <a:p>
            <a:r>
              <a:rPr lang="el-GR" sz="1200" dirty="0" smtClean="0">
                <a:latin typeface="Comic Sans MS" panose="030F0702030302020204" pitchFamily="66" charset="0"/>
              </a:rPr>
              <a:t>θ</a:t>
            </a:r>
            <a:endParaRPr lang="en-US" sz="1200" dirty="0">
              <a:latin typeface="Comic Sans MS" panose="030F0702030302020204" pitchFamily="66" charset="0"/>
            </a:endParaRPr>
          </a:p>
        </p:txBody>
      </p:sp>
      <p:sp>
        <p:nvSpPr>
          <p:cNvPr id="52" name="Arc 51"/>
          <p:cNvSpPr/>
          <p:nvPr/>
        </p:nvSpPr>
        <p:spPr>
          <a:xfrm>
            <a:off x="4343400" y="2971800"/>
            <a:ext cx="914400" cy="914400"/>
          </a:xfrm>
          <a:prstGeom prst="arc">
            <a:avLst>
              <a:gd name="adj1" fmla="val 16757610"/>
              <a:gd name="adj2" fmla="val 1786139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TextBox 52"/>
          <p:cNvSpPr txBox="1"/>
          <p:nvPr/>
        </p:nvSpPr>
        <p:spPr>
          <a:xfrm>
            <a:off x="4231256" y="2635370"/>
            <a:ext cx="691215" cy="307777"/>
          </a:xfrm>
          <a:prstGeom prst="rect">
            <a:avLst/>
          </a:prstGeom>
          <a:noFill/>
        </p:spPr>
        <p:txBody>
          <a:bodyPr wrap="none" rtlCol="0">
            <a:spAutoFit/>
          </a:bodyPr>
          <a:lstStyle/>
          <a:p>
            <a:r>
              <a:rPr lang="en-US" sz="1400" dirty="0" err="1" smtClean="0">
                <a:latin typeface="Comic Sans MS" panose="030F0702030302020204" pitchFamily="66" charset="0"/>
              </a:rPr>
              <a:t>Tcos</a:t>
            </a:r>
            <a:r>
              <a:rPr lang="el-GR" sz="1400" dirty="0" smtClean="0">
                <a:latin typeface="Comic Sans MS" panose="030F0702030302020204" pitchFamily="66" charset="0"/>
              </a:rPr>
              <a:t>θ</a:t>
            </a:r>
            <a:endParaRPr lang="en-US" sz="1400" dirty="0">
              <a:latin typeface="Comic Sans MS" panose="030F0702030302020204" pitchFamily="66" charset="0"/>
            </a:endParaRPr>
          </a:p>
        </p:txBody>
      </p:sp>
      <p:sp>
        <p:nvSpPr>
          <p:cNvPr id="54" name="TextBox 53"/>
          <p:cNvSpPr txBox="1"/>
          <p:nvPr/>
        </p:nvSpPr>
        <p:spPr>
          <a:xfrm>
            <a:off x="4444042" y="2037273"/>
            <a:ext cx="647934" cy="307777"/>
          </a:xfrm>
          <a:prstGeom prst="rect">
            <a:avLst/>
          </a:prstGeom>
          <a:noFill/>
        </p:spPr>
        <p:txBody>
          <a:bodyPr wrap="none" rtlCol="0">
            <a:spAutoFit/>
          </a:bodyPr>
          <a:lstStyle/>
          <a:p>
            <a:r>
              <a:rPr lang="en-US" sz="1400" dirty="0" err="1" smtClean="0">
                <a:latin typeface="Comic Sans MS" panose="030F0702030302020204" pitchFamily="66" charset="0"/>
              </a:rPr>
              <a:t>Tsin</a:t>
            </a:r>
            <a:r>
              <a:rPr lang="el-GR" sz="1400" dirty="0" smtClean="0">
                <a:latin typeface="Comic Sans MS" panose="030F0702030302020204" pitchFamily="66" charset="0"/>
              </a:rPr>
              <a:t>θ</a:t>
            </a:r>
            <a:endParaRPr lang="en-US"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8" name="TextBox 67"/>
              <p:cNvSpPr txBox="1"/>
              <p:nvPr/>
            </p:nvSpPr>
            <p:spPr>
              <a:xfrm>
                <a:off x="7575430" y="1851804"/>
                <a:ext cx="96872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a:rPr>
                        <m:t>𝑟</m:t>
                      </m:r>
                      <m:r>
                        <a:rPr lang="en-US" sz="1200" b="0" i="1" smtClean="0">
                          <a:solidFill>
                            <a:srgbClr val="FF0000"/>
                          </a:solidFill>
                          <a:latin typeface="Cambria Math"/>
                        </a:rPr>
                        <m:t>=3537</m:t>
                      </m:r>
                      <m:r>
                        <a:rPr lang="en-US" sz="1200" b="0" i="1" smtClean="0">
                          <a:solidFill>
                            <a:srgbClr val="FF0000"/>
                          </a:solidFill>
                          <a:latin typeface="Cambria Math"/>
                        </a:rPr>
                        <m:t>𝑚</m:t>
                      </m:r>
                    </m:oMath>
                  </m:oMathPara>
                </a14:m>
                <a:endParaRPr lang="en-US" sz="1200" dirty="0">
                  <a:solidFill>
                    <a:srgbClr val="FF0000"/>
                  </a:solidFill>
                </a:endParaRPr>
              </a:p>
            </p:txBody>
          </p:sp>
        </mc:Choice>
        <mc:Fallback xmlns="">
          <p:sp>
            <p:nvSpPr>
              <p:cNvPr id="68" name="TextBox 67"/>
              <p:cNvSpPr txBox="1">
                <a:spLocks noRot="1" noChangeAspect="1" noMove="1" noResize="1" noEditPoints="1" noAdjustHandles="1" noChangeArrowheads="1" noChangeShapeType="1" noTextEdit="1"/>
              </p:cNvSpPr>
              <p:nvPr/>
            </p:nvSpPr>
            <p:spPr>
              <a:xfrm>
                <a:off x="7575430" y="1851804"/>
                <a:ext cx="968727" cy="276999"/>
              </a:xfrm>
              <a:prstGeom prst="rect">
                <a:avLst/>
              </a:prstGeom>
              <a:blipFill rotWithShape="1">
                <a:blip r:embed="rId12"/>
                <a:stretch>
                  <a:fillRect/>
                </a:stretch>
              </a:blipFill>
            </p:spPr>
            <p:txBody>
              <a:bodyPr/>
              <a:lstStyle/>
              <a:p>
                <a:r>
                  <a:rPr lang="en-US">
                    <a:noFill/>
                  </a:rPr>
                  <a:t> </a:t>
                </a:r>
              </a:p>
            </p:txBody>
          </p:sp>
        </mc:Fallback>
      </mc:AlternateContent>
      <p:sp>
        <p:nvSpPr>
          <p:cNvPr id="7" name="TextBox 6"/>
          <p:cNvSpPr txBox="1"/>
          <p:nvPr/>
        </p:nvSpPr>
        <p:spPr>
          <a:xfrm>
            <a:off x="4097548" y="3786996"/>
            <a:ext cx="1584088" cy="276999"/>
          </a:xfrm>
          <a:prstGeom prst="rect">
            <a:avLst/>
          </a:prstGeom>
          <a:noFill/>
        </p:spPr>
        <p:txBody>
          <a:bodyPr wrap="none" rtlCol="0">
            <a:spAutoFit/>
          </a:bodyPr>
          <a:lstStyle/>
          <a:p>
            <a:r>
              <a:rPr lang="en-US" sz="1200" u="sng" dirty="0" smtClean="0">
                <a:latin typeface="Comic Sans MS" panose="030F0702030302020204" pitchFamily="66" charset="0"/>
              </a:rPr>
              <a:t>Resolving Vertically</a:t>
            </a:r>
            <a:endParaRPr lang="en-US" sz="1200" u="sng"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8" name="TextBox 7"/>
              <p:cNvSpPr txBox="1"/>
              <p:nvPr/>
            </p:nvSpPr>
            <p:spPr>
              <a:xfrm>
                <a:off x="5240548" y="4106175"/>
                <a:ext cx="82958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𝐹</m:t>
                      </m:r>
                      <m:r>
                        <a:rPr lang="en-US" sz="1400" b="0" i="1" smtClean="0">
                          <a:latin typeface="Cambria Math"/>
                        </a:rPr>
                        <m:t>=</m:t>
                      </m:r>
                      <m:r>
                        <a:rPr lang="en-US" sz="1400" b="0" i="1" smtClean="0">
                          <a:latin typeface="Cambria Math"/>
                        </a:rPr>
                        <m:t>𝑚𝑎</m:t>
                      </m:r>
                    </m:oMath>
                  </m:oMathPara>
                </a14:m>
                <a:endParaRPr lang="en-US" sz="1400" dirty="0"/>
              </a:p>
            </p:txBody>
          </p:sp>
        </mc:Choice>
        <mc:Fallback xmlns="">
          <p:sp>
            <p:nvSpPr>
              <p:cNvPr id="8" name="TextBox 7"/>
              <p:cNvSpPr txBox="1">
                <a:spLocks noRot="1" noChangeAspect="1" noMove="1" noResize="1" noEditPoints="1" noAdjustHandles="1" noChangeArrowheads="1" noChangeShapeType="1" noTextEdit="1"/>
              </p:cNvSpPr>
              <p:nvPr/>
            </p:nvSpPr>
            <p:spPr>
              <a:xfrm>
                <a:off x="5240548" y="4106175"/>
                <a:ext cx="829586" cy="307777"/>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4159370" y="4612256"/>
                <a:ext cx="1760738"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𝑇𝑐𝑜𝑠</m:t>
                      </m:r>
                      <m:r>
                        <a:rPr lang="el-GR" sz="1400" i="1">
                          <a:latin typeface="Cambria Math"/>
                          <a:ea typeface="Cambria Math"/>
                        </a:rPr>
                        <m:t>𝜃</m:t>
                      </m:r>
                      <m:r>
                        <a:rPr lang="en-US" sz="1400" b="0" i="1" smtClean="0">
                          <a:latin typeface="Cambria Math"/>
                          <a:ea typeface="Cambria Math"/>
                        </a:rPr>
                        <m:t>−2000</m:t>
                      </m:r>
                      <m:r>
                        <a:rPr lang="en-US" sz="1400" b="0" i="1" smtClean="0">
                          <a:latin typeface="Cambria Math"/>
                          <a:ea typeface="Cambria Math"/>
                        </a:rPr>
                        <m:t>𝑔</m:t>
                      </m:r>
                      <m:r>
                        <a:rPr lang="en-US" sz="1400" b="0" i="1" smtClean="0">
                          <a:latin typeface="Cambria Math"/>
                        </a:rPr>
                        <m:t>=0</m:t>
                      </m:r>
                    </m:oMath>
                  </m:oMathPara>
                </a14:m>
                <a:endParaRPr lang="en-US" sz="1400" dirty="0"/>
              </a:p>
            </p:txBody>
          </p:sp>
        </mc:Choice>
        <mc:Fallback xmlns="">
          <p:sp>
            <p:nvSpPr>
              <p:cNvPr id="45" name="TextBox 44"/>
              <p:cNvSpPr txBox="1">
                <a:spLocks noRot="1" noChangeAspect="1" noMove="1" noResize="1" noEditPoints="1" noAdjustHandles="1" noChangeArrowheads="1" noChangeShapeType="1" noTextEdit="1"/>
              </p:cNvSpPr>
              <p:nvPr/>
            </p:nvSpPr>
            <p:spPr>
              <a:xfrm>
                <a:off x="4159370" y="4612256"/>
                <a:ext cx="1760738" cy="307777"/>
              </a:xfrm>
              <a:prstGeom prst="rect">
                <a:avLst/>
              </a:prstGeom>
              <a:blipFill rotWithShape="1">
                <a:blip r:embed="rId14"/>
                <a:stretch>
                  <a:fillRect b="-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TextBox 68"/>
              <p:cNvSpPr txBox="1"/>
              <p:nvPr/>
            </p:nvSpPr>
            <p:spPr>
              <a:xfrm>
                <a:off x="4872487" y="5144218"/>
                <a:ext cx="1446935"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𝑇𝑐𝑜𝑠</m:t>
                      </m:r>
                      <m:r>
                        <a:rPr lang="el-GR" sz="1400" i="1">
                          <a:latin typeface="Cambria Math"/>
                          <a:ea typeface="Cambria Math"/>
                        </a:rPr>
                        <m:t>𝜃</m:t>
                      </m:r>
                      <m:r>
                        <a:rPr lang="en-US" sz="1400" b="0" i="1" smtClean="0">
                          <a:latin typeface="Cambria Math"/>
                          <a:ea typeface="Cambria Math"/>
                        </a:rPr>
                        <m:t>=2000</m:t>
                      </m:r>
                      <m:r>
                        <a:rPr lang="en-US" sz="1400" b="0" i="1" smtClean="0">
                          <a:latin typeface="Cambria Math"/>
                          <a:ea typeface="Cambria Math"/>
                        </a:rPr>
                        <m:t>𝑔</m:t>
                      </m:r>
                    </m:oMath>
                  </m:oMathPara>
                </a14:m>
                <a:endParaRPr lang="en-US" sz="1400" dirty="0"/>
              </a:p>
            </p:txBody>
          </p:sp>
        </mc:Choice>
        <mc:Fallback xmlns="">
          <p:sp>
            <p:nvSpPr>
              <p:cNvPr id="69" name="TextBox 68"/>
              <p:cNvSpPr txBox="1">
                <a:spLocks noRot="1" noChangeAspect="1" noMove="1" noResize="1" noEditPoints="1" noAdjustHandles="1" noChangeArrowheads="1" noChangeShapeType="1" noTextEdit="1"/>
              </p:cNvSpPr>
              <p:nvPr/>
            </p:nvSpPr>
            <p:spPr>
              <a:xfrm>
                <a:off x="4872487" y="5144218"/>
                <a:ext cx="1446935" cy="307777"/>
              </a:xfrm>
              <a:prstGeom prst="rect">
                <a:avLst/>
              </a:prstGeom>
              <a:blipFill rotWithShape="1">
                <a:blip r:embed="rId15"/>
                <a:stretch>
                  <a:fillRect b="-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p:cNvSpPr txBox="1"/>
              <p:nvPr/>
            </p:nvSpPr>
            <p:spPr>
              <a:xfrm>
                <a:off x="7345393" y="2475780"/>
                <a:ext cx="1446935"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a:rPr>
                        <m:t>𝑇𝑐𝑜𝑠</m:t>
                      </m:r>
                      <m:r>
                        <a:rPr lang="el-GR" sz="1400" i="1">
                          <a:solidFill>
                            <a:srgbClr val="FF0000"/>
                          </a:solidFill>
                          <a:latin typeface="Cambria Math"/>
                          <a:ea typeface="Cambria Math"/>
                        </a:rPr>
                        <m:t>𝜃</m:t>
                      </m:r>
                      <m:r>
                        <a:rPr lang="en-US" sz="1400" b="0" i="1" smtClean="0">
                          <a:solidFill>
                            <a:srgbClr val="FF0000"/>
                          </a:solidFill>
                          <a:latin typeface="Cambria Math"/>
                          <a:ea typeface="Cambria Math"/>
                        </a:rPr>
                        <m:t>=2000</m:t>
                      </m:r>
                      <m:r>
                        <a:rPr lang="en-US" sz="1400" b="0" i="1" smtClean="0">
                          <a:solidFill>
                            <a:srgbClr val="FF0000"/>
                          </a:solidFill>
                          <a:latin typeface="Cambria Math"/>
                          <a:ea typeface="Cambria Math"/>
                        </a:rPr>
                        <m:t>𝑔</m:t>
                      </m:r>
                    </m:oMath>
                  </m:oMathPara>
                </a14:m>
                <a:endParaRPr lang="en-US" sz="1400" dirty="0">
                  <a:solidFill>
                    <a:srgbClr val="FF0000"/>
                  </a:solidFill>
                </a:endParaRPr>
              </a:p>
            </p:txBody>
          </p:sp>
        </mc:Choice>
        <mc:Fallback xmlns="">
          <p:sp>
            <p:nvSpPr>
              <p:cNvPr id="70" name="TextBox 69"/>
              <p:cNvSpPr txBox="1">
                <a:spLocks noRot="1" noChangeAspect="1" noMove="1" noResize="1" noEditPoints="1" noAdjustHandles="1" noChangeArrowheads="1" noChangeShapeType="1" noTextEdit="1"/>
              </p:cNvSpPr>
              <p:nvPr/>
            </p:nvSpPr>
            <p:spPr>
              <a:xfrm>
                <a:off x="7345393" y="2475780"/>
                <a:ext cx="1446935" cy="307777"/>
              </a:xfrm>
              <a:prstGeom prst="rect">
                <a:avLst/>
              </a:prstGeom>
              <a:blipFill rotWithShape="1">
                <a:blip r:embed="rId16"/>
                <a:stretch>
                  <a:fillRect b="-3922"/>
                </a:stretch>
              </a:blipFill>
            </p:spPr>
            <p:txBody>
              <a:bodyPr/>
              <a:lstStyle/>
              <a:p>
                <a:r>
                  <a:rPr lang="en-US">
                    <a:noFill/>
                  </a:rPr>
                  <a:t> </a:t>
                </a:r>
              </a:p>
            </p:txBody>
          </p:sp>
        </mc:Fallback>
      </mc:AlternateContent>
      <p:sp>
        <p:nvSpPr>
          <p:cNvPr id="71" name="Arc 70"/>
          <p:cNvSpPr/>
          <p:nvPr/>
        </p:nvSpPr>
        <p:spPr>
          <a:xfrm>
            <a:off x="5881778" y="4275827"/>
            <a:ext cx="303362" cy="460075"/>
          </a:xfrm>
          <a:prstGeom prst="arc">
            <a:avLst>
              <a:gd name="adj1" fmla="val 16200000"/>
              <a:gd name="adj2" fmla="val 5501081"/>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2" name="TextBox 71"/>
          <p:cNvSpPr txBox="1"/>
          <p:nvPr/>
        </p:nvSpPr>
        <p:spPr>
          <a:xfrm>
            <a:off x="6150634" y="4359214"/>
            <a:ext cx="1233577" cy="276999"/>
          </a:xfrm>
          <a:prstGeom prst="rect">
            <a:avLst/>
          </a:prstGeom>
          <a:noFill/>
        </p:spPr>
        <p:txBody>
          <a:bodyPr wrap="square" rtlCol="0">
            <a:spAutoFit/>
          </a:bodyPr>
          <a:lstStyle/>
          <a:p>
            <a:pPr algn="ctr"/>
            <a:r>
              <a:rPr lang="en-US" sz="1200" dirty="0" smtClean="0">
                <a:solidFill>
                  <a:srgbClr val="0000FF"/>
                </a:solidFill>
                <a:latin typeface="Comic Sans MS" panose="030F0702030302020204" pitchFamily="66" charset="0"/>
              </a:rPr>
              <a:t>Sub in values</a:t>
            </a:r>
            <a:endParaRPr lang="en-GB" sz="1200" baseline="30000" dirty="0">
              <a:solidFill>
                <a:srgbClr val="0000FF"/>
              </a:solidFill>
              <a:latin typeface="Comic Sans MS" panose="030F0702030302020204" pitchFamily="66" charset="0"/>
            </a:endParaRPr>
          </a:p>
        </p:txBody>
      </p:sp>
      <p:sp>
        <p:nvSpPr>
          <p:cNvPr id="73" name="Arc 72"/>
          <p:cNvSpPr/>
          <p:nvPr/>
        </p:nvSpPr>
        <p:spPr>
          <a:xfrm>
            <a:off x="6137695" y="4799163"/>
            <a:ext cx="303362" cy="460075"/>
          </a:xfrm>
          <a:prstGeom prst="arc">
            <a:avLst>
              <a:gd name="adj1" fmla="val 16200000"/>
              <a:gd name="adj2" fmla="val 5501081"/>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4" name="TextBox 73"/>
          <p:cNvSpPr txBox="1"/>
          <p:nvPr/>
        </p:nvSpPr>
        <p:spPr>
          <a:xfrm>
            <a:off x="6346166" y="4925682"/>
            <a:ext cx="1233577" cy="276999"/>
          </a:xfrm>
          <a:prstGeom prst="rect">
            <a:avLst/>
          </a:prstGeom>
          <a:noFill/>
        </p:spPr>
        <p:txBody>
          <a:bodyPr wrap="square" rtlCol="0">
            <a:spAutoFit/>
          </a:bodyPr>
          <a:lstStyle/>
          <a:p>
            <a:pPr algn="ctr"/>
            <a:r>
              <a:rPr lang="en-US" sz="1200" dirty="0" smtClean="0">
                <a:solidFill>
                  <a:srgbClr val="0000FF"/>
                </a:solidFill>
                <a:latin typeface="Comic Sans MS" panose="030F0702030302020204" pitchFamily="66" charset="0"/>
              </a:rPr>
              <a:t>Add 2000g</a:t>
            </a:r>
            <a:endParaRPr lang="en-GB" sz="1200" baseline="30000" dirty="0">
              <a:solidFill>
                <a:srgbClr val="0000FF"/>
              </a:solidFill>
              <a:latin typeface="Comic Sans MS" panose="030F0702030302020204" pitchFamily="66" charset="0"/>
            </a:endParaRPr>
          </a:p>
        </p:txBody>
      </p:sp>
    </p:spTree>
    <p:extLst>
      <p:ext uri="{BB962C8B-B14F-4D97-AF65-F5344CB8AC3E}">
        <p14:creationId xmlns:p14="http://schemas.microsoft.com/office/powerpoint/2010/main" val="2852644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blinds(horizontal)">
                                      <p:cBhvr>
                                        <p:cTn id="7" dur="500"/>
                                        <p:tgtEl>
                                          <p:spTgt spid="6">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7" presetClass="emph" presetSubtype="2" fill="hold" nodeType="clickEffect">
                                  <p:stCondLst>
                                    <p:cond delay="0"/>
                                  </p:stCondLst>
                                  <p:childTnLst>
                                    <p:animClr clrSpc="rgb" dir="cw">
                                      <p:cBhvr>
                                        <p:cTn id="21" dur="500" fill="hold"/>
                                        <p:tgtEl>
                                          <p:spTgt spid="47"/>
                                        </p:tgtEl>
                                        <p:attrNameLst>
                                          <p:attrName>stroke.color</p:attrName>
                                        </p:attrNameLst>
                                      </p:cBhvr>
                                      <p:to>
                                        <a:schemeClr val="hlink"/>
                                      </p:to>
                                    </p:animClr>
                                    <p:set>
                                      <p:cBhvr>
                                        <p:cTn id="22" dur="500" fill="hold"/>
                                        <p:tgtEl>
                                          <p:spTgt spid="47"/>
                                        </p:tgtEl>
                                        <p:attrNameLst>
                                          <p:attrName>stroke.on</p:attrName>
                                        </p:attrNameLst>
                                      </p:cBhvr>
                                      <p:to>
                                        <p:strVal val="true"/>
                                      </p:to>
                                    </p:set>
                                  </p:childTnLst>
                                </p:cTn>
                              </p:par>
                              <p:par>
                                <p:cTn id="23" presetID="7" presetClass="emph" presetSubtype="2" fill="hold" nodeType="withEffect">
                                  <p:stCondLst>
                                    <p:cond delay="0"/>
                                  </p:stCondLst>
                                  <p:childTnLst>
                                    <p:animClr clrSpc="rgb" dir="cw">
                                      <p:cBhvr>
                                        <p:cTn id="24" dur="500" fill="hold"/>
                                        <p:tgtEl>
                                          <p:spTgt spid="18"/>
                                        </p:tgtEl>
                                        <p:attrNameLst>
                                          <p:attrName>stroke.color</p:attrName>
                                        </p:attrNameLst>
                                      </p:cBhvr>
                                      <p:to>
                                        <a:schemeClr val="hlink"/>
                                      </p:to>
                                    </p:animClr>
                                    <p:set>
                                      <p:cBhvr>
                                        <p:cTn id="25" dur="500" fill="hold"/>
                                        <p:tgtEl>
                                          <p:spTgt spid="18"/>
                                        </p:tgtEl>
                                        <p:attrNameLst>
                                          <p:attrName>stroke.on</p:attrName>
                                        </p:attrNameLst>
                                      </p:cBhvr>
                                      <p:to>
                                        <p:strVal val="true"/>
                                      </p:to>
                                    </p:set>
                                  </p:childTnLst>
                                </p:cTn>
                              </p:par>
                              <p:par>
                                <p:cTn id="26" presetID="3" presetClass="emph" presetSubtype="2" fill="hold" grpId="0" nodeType="withEffect">
                                  <p:stCondLst>
                                    <p:cond delay="0"/>
                                  </p:stCondLst>
                                  <p:childTnLst>
                                    <p:animClr clrSpc="rgb" dir="cw">
                                      <p:cBhvr override="childStyle">
                                        <p:cTn id="27" dur="500" fill="hold"/>
                                        <p:tgtEl>
                                          <p:spTgt spid="53"/>
                                        </p:tgtEl>
                                        <p:attrNameLst>
                                          <p:attrName>style.color</p:attrName>
                                        </p:attrNameLst>
                                      </p:cBhvr>
                                      <p:to>
                                        <a:schemeClr val="hlink"/>
                                      </p:to>
                                    </p:animClr>
                                  </p:childTnLst>
                                </p:cTn>
                              </p:par>
                              <p:par>
                                <p:cTn id="28" presetID="3" presetClass="emph" presetSubtype="2" fill="hold" grpId="0" nodeType="withEffect">
                                  <p:stCondLst>
                                    <p:cond delay="0"/>
                                  </p:stCondLst>
                                  <p:childTnLst>
                                    <p:animClr clrSpc="rgb" dir="cw">
                                      <p:cBhvr override="childStyle">
                                        <p:cTn id="29" dur="500" fill="hold"/>
                                        <p:tgtEl>
                                          <p:spTgt spid="27"/>
                                        </p:tgtEl>
                                        <p:attrNameLst>
                                          <p:attrName>style.color</p:attrName>
                                        </p:attrNameLst>
                                      </p:cBhvr>
                                      <p:to>
                                        <a:schemeClr val="hlink"/>
                                      </p:to>
                                    </p:animClr>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71"/>
                                        </p:tgtEl>
                                        <p:attrNameLst>
                                          <p:attrName>style.visibility</p:attrName>
                                        </p:attrNameLst>
                                      </p:cBhvr>
                                      <p:to>
                                        <p:strVal val="visible"/>
                                      </p:to>
                                    </p:set>
                                    <p:animEffect transition="in" filter="blinds(horizontal)">
                                      <p:cBhvr>
                                        <p:cTn id="34" dur="500"/>
                                        <p:tgtEl>
                                          <p:spTgt spid="71"/>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72"/>
                                        </p:tgtEl>
                                        <p:attrNameLst>
                                          <p:attrName>style.visibility</p:attrName>
                                        </p:attrNameLst>
                                      </p:cBhvr>
                                      <p:to>
                                        <p:strVal val="visible"/>
                                      </p:to>
                                    </p:set>
                                    <p:animEffect transition="in" filter="blinds(horizontal)">
                                      <p:cBhvr>
                                        <p:cTn id="39" dur="500"/>
                                        <p:tgtEl>
                                          <p:spTgt spid="72"/>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blinds(horizontal)">
                                      <p:cBhvr>
                                        <p:cTn id="44" dur="500"/>
                                        <p:tgtEl>
                                          <p:spTgt spid="45"/>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73"/>
                                        </p:tgtEl>
                                        <p:attrNameLst>
                                          <p:attrName>style.visibility</p:attrName>
                                        </p:attrNameLst>
                                      </p:cBhvr>
                                      <p:to>
                                        <p:strVal val="visible"/>
                                      </p:to>
                                    </p:set>
                                    <p:animEffect transition="in" filter="blinds(horizontal)">
                                      <p:cBhvr>
                                        <p:cTn id="49" dur="500"/>
                                        <p:tgtEl>
                                          <p:spTgt spid="73"/>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74"/>
                                        </p:tgtEl>
                                        <p:attrNameLst>
                                          <p:attrName>style.visibility</p:attrName>
                                        </p:attrNameLst>
                                      </p:cBhvr>
                                      <p:to>
                                        <p:strVal val="visible"/>
                                      </p:to>
                                    </p:set>
                                    <p:animEffect transition="in" filter="blinds(horizontal)">
                                      <p:cBhvr>
                                        <p:cTn id="54" dur="500"/>
                                        <p:tgtEl>
                                          <p:spTgt spid="74"/>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69"/>
                                        </p:tgtEl>
                                        <p:attrNameLst>
                                          <p:attrName>style.visibility</p:attrName>
                                        </p:attrNameLst>
                                      </p:cBhvr>
                                      <p:to>
                                        <p:strVal val="visible"/>
                                      </p:to>
                                    </p:set>
                                    <p:animEffect transition="in" filter="blinds(horizontal)">
                                      <p:cBhvr>
                                        <p:cTn id="59" dur="500"/>
                                        <p:tgtEl>
                                          <p:spTgt spid="69"/>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70"/>
                                        </p:tgtEl>
                                        <p:attrNameLst>
                                          <p:attrName>style.visibility</p:attrName>
                                        </p:attrNameLst>
                                      </p:cBhvr>
                                      <p:to>
                                        <p:strVal val="visible"/>
                                      </p:to>
                                    </p:set>
                                    <p:animEffect transition="in" filter="blinds(horizontal)">
                                      <p:cBhvr>
                                        <p:cTn id="64" dur="500"/>
                                        <p:tgtEl>
                                          <p:spTgt spid="70"/>
                                        </p:tgtEl>
                                      </p:cBhvr>
                                    </p:animEffect>
                                  </p:childTnLst>
                                </p:cTn>
                              </p:par>
                            </p:childTnLst>
                          </p:cTn>
                        </p:par>
                      </p:childTnLst>
                    </p:cTn>
                  </p:par>
                  <p:par>
                    <p:cTn id="65" fill="hold">
                      <p:stCondLst>
                        <p:cond delay="indefinite"/>
                      </p:stCondLst>
                      <p:childTnLst>
                        <p:par>
                          <p:cTn id="66" fill="hold">
                            <p:stCondLst>
                              <p:cond delay="0"/>
                            </p:stCondLst>
                            <p:childTnLst>
                              <p:par>
                                <p:cTn id="67" presetID="7" presetClass="emph" presetSubtype="2" fill="hold" nodeType="clickEffect">
                                  <p:stCondLst>
                                    <p:cond delay="0"/>
                                  </p:stCondLst>
                                  <p:childTnLst>
                                    <p:animClr clrSpc="rgb" dir="cw">
                                      <p:cBhvr>
                                        <p:cTn id="68" dur="500" fill="hold"/>
                                        <p:tgtEl>
                                          <p:spTgt spid="47"/>
                                        </p:tgtEl>
                                        <p:attrNameLst>
                                          <p:attrName>stroke.color</p:attrName>
                                        </p:attrNameLst>
                                      </p:cBhvr>
                                      <p:to>
                                        <a:schemeClr val="tx1"/>
                                      </p:to>
                                    </p:animClr>
                                    <p:set>
                                      <p:cBhvr>
                                        <p:cTn id="69" dur="500" fill="hold"/>
                                        <p:tgtEl>
                                          <p:spTgt spid="47"/>
                                        </p:tgtEl>
                                        <p:attrNameLst>
                                          <p:attrName>stroke.on</p:attrName>
                                        </p:attrNameLst>
                                      </p:cBhvr>
                                      <p:to>
                                        <p:strVal val="true"/>
                                      </p:to>
                                    </p:set>
                                  </p:childTnLst>
                                </p:cTn>
                              </p:par>
                              <p:par>
                                <p:cTn id="70" presetID="7" presetClass="emph" presetSubtype="2" fill="hold" nodeType="withEffect">
                                  <p:stCondLst>
                                    <p:cond delay="0"/>
                                  </p:stCondLst>
                                  <p:childTnLst>
                                    <p:animClr clrSpc="rgb" dir="cw">
                                      <p:cBhvr>
                                        <p:cTn id="71" dur="500" fill="hold"/>
                                        <p:tgtEl>
                                          <p:spTgt spid="18"/>
                                        </p:tgtEl>
                                        <p:attrNameLst>
                                          <p:attrName>stroke.color</p:attrName>
                                        </p:attrNameLst>
                                      </p:cBhvr>
                                      <p:to>
                                        <a:schemeClr val="tx1"/>
                                      </p:to>
                                    </p:animClr>
                                    <p:set>
                                      <p:cBhvr>
                                        <p:cTn id="72" dur="500" fill="hold"/>
                                        <p:tgtEl>
                                          <p:spTgt spid="18"/>
                                        </p:tgtEl>
                                        <p:attrNameLst>
                                          <p:attrName>stroke.on</p:attrName>
                                        </p:attrNameLst>
                                      </p:cBhvr>
                                      <p:to>
                                        <p:strVal val="true"/>
                                      </p:to>
                                    </p:set>
                                  </p:childTnLst>
                                </p:cTn>
                              </p:par>
                              <p:par>
                                <p:cTn id="73" presetID="3" presetClass="emph" presetSubtype="2" fill="hold" grpId="1" nodeType="withEffect">
                                  <p:stCondLst>
                                    <p:cond delay="0"/>
                                  </p:stCondLst>
                                  <p:childTnLst>
                                    <p:animClr clrSpc="rgb" dir="cw">
                                      <p:cBhvr override="childStyle">
                                        <p:cTn id="74" dur="500" fill="hold"/>
                                        <p:tgtEl>
                                          <p:spTgt spid="53"/>
                                        </p:tgtEl>
                                        <p:attrNameLst>
                                          <p:attrName>style.color</p:attrName>
                                        </p:attrNameLst>
                                      </p:cBhvr>
                                      <p:to>
                                        <a:schemeClr val="tx1"/>
                                      </p:to>
                                    </p:animClr>
                                  </p:childTnLst>
                                </p:cTn>
                              </p:par>
                              <p:par>
                                <p:cTn id="75" presetID="3" presetClass="emph" presetSubtype="2" fill="hold" grpId="1" nodeType="withEffect">
                                  <p:stCondLst>
                                    <p:cond delay="0"/>
                                  </p:stCondLst>
                                  <p:childTnLst>
                                    <p:animClr clrSpc="rgb" dir="cw">
                                      <p:cBhvr override="childStyle">
                                        <p:cTn id="76" dur="500" fill="hold"/>
                                        <p:tgtEl>
                                          <p:spTgt spid="27"/>
                                        </p:tgtEl>
                                        <p:attrNameLst>
                                          <p:attrName>style.color</p:attrName>
                                        </p:attrNameLst>
                                      </p:cBhvr>
                                      <p:to>
                                        <a:schemeClr val="tx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53" grpId="0"/>
      <p:bldP spid="53" grpId="1"/>
      <p:bldP spid="7" grpId="0"/>
      <p:bldP spid="8" grpId="0"/>
      <p:bldP spid="45" grpId="0"/>
      <p:bldP spid="69" grpId="0"/>
      <p:bldP spid="70" grpId="0"/>
      <p:bldP spid="71" grpId="0" animBg="1"/>
      <p:bldP spid="72" grpId="0"/>
      <p:bldP spid="73" grpId="0" animBg="1"/>
      <p:bldP spid="7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Motion in a Circle</a:t>
            </a:r>
            <a:endParaRPr lang="en-GB" dirty="0">
              <a:latin typeface="Comic Sans MS" pitchFamily="66" charset="0"/>
            </a:endParaRPr>
          </a:p>
        </p:txBody>
      </p:sp>
      <p:sp>
        <p:nvSpPr>
          <p:cNvPr id="4" name="TextBox 3"/>
          <p:cNvSpPr txBox="1"/>
          <p:nvPr/>
        </p:nvSpPr>
        <p:spPr>
          <a:xfrm>
            <a:off x="8680632" y="6488668"/>
            <a:ext cx="471604" cy="369332"/>
          </a:xfrm>
          <a:prstGeom prst="rect">
            <a:avLst/>
          </a:prstGeom>
          <a:noFill/>
        </p:spPr>
        <p:txBody>
          <a:bodyPr wrap="none" rtlCol="0">
            <a:spAutoFit/>
          </a:bodyPr>
          <a:lstStyle/>
          <a:p>
            <a:r>
              <a:rPr lang="en-US" dirty="0" smtClean="0">
                <a:latin typeface="Comic Sans MS" panose="030F0702030302020204" pitchFamily="66" charset="0"/>
              </a:rPr>
              <a:t>4C</a:t>
            </a:r>
            <a:endParaRPr lang="en-US" dirty="0">
              <a:latin typeface="Comic Sans MS" panose="030F0702030302020204" pitchFamily="66" charset="0"/>
            </a:endParaRPr>
          </a:p>
        </p:txBody>
      </p:sp>
      <p:sp>
        <p:nvSpPr>
          <p:cNvPr id="6" name="Content Placeholder 2"/>
          <p:cNvSpPr>
            <a:spLocks noGrp="1"/>
          </p:cNvSpPr>
          <p:nvPr>
            <p:ph idx="1"/>
          </p:nvPr>
        </p:nvSpPr>
        <p:spPr>
          <a:xfrm>
            <a:off x="228600" y="1600198"/>
            <a:ext cx="3722298" cy="5140843"/>
          </a:xfrm>
        </p:spPr>
        <p:txBody>
          <a:bodyPr>
            <a:normAutofit/>
          </a:bodyPr>
          <a:lstStyle/>
          <a:p>
            <a:pPr marL="0" indent="0" algn="ctr">
              <a:buNone/>
            </a:pPr>
            <a:r>
              <a:rPr lang="en-GB" sz="1400" b="1" dirty="0" smtClean="0">
                <a:latin typeface="Comic Sans MS" pitchFamily="66" charset="0"/>
              </a:rPr>
              <a:t>You can solve three-dimensional problems about objects moving in horizontal circles</a:t>
            </a:r>
            <a:endParaRPr lang="en-GB" sz="1400" dirty="0" smtClean="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smtClean="0">
                <a:latin typeface="Comic Sans MS" pitchFamily="66" charset="0"/>
                <a:sym typeface="Wingdings" panose="05000000000000000000" pitchFamily="2" charset="2"/>
              </a:rPr>
              <a:t>An aircraft of mass 2 </a:t>
            </a:r>
            <a:r>
              <a:rPr lang="en-US" sz="1400" dirty="0" err="1" smtClean="0">
                <a:latin typeface="Comic Sans MS" pitchFamily="66" charset="0"/>
                <a:sym typeface="Wingdings" panose="05000000000000000000" pitchFamily="2" charset="2"/>
              </a:rPr>
              <a:t>tonnes</a:t>
            </a:r>
            <a:r>
              <a:rPr lang="en-US" sz="1400" dirty="0" smtClean="0">
                <a:latin typeface="Comic Sans MS" pitchFamily="66" charset="0"/>
                <a:sym typeface="Wingdings" panose="05000000000000000000" pitchFamily="2" charset="2"/>
              </a:rPr>
              <a:t> flies at 500kmh</a:t>
            </a:r>
            <a:r>
              <a:rPr lang="en-US" sz="1400" baseline="30000" dirty="0" smtClean="0">
                <a:latin typeface="Comic Sans MS" pitchFamily="66" charset="0"/>
                <a:sym typeface="Wingdings" panose="05000000000000000000" pitchFamily="2" charset="2"/>
              </a:rPr>
              <a:t>-1</a:t>
            </a:r>
            <a:r>
              <a:rPr lang="en-US" sz="1400" dirty="0" smtClean="0">
                <a:latin typeface="Comic Sans MS" pitchFamily="66" charset="0"/>
                <a:sym typeface="Wingdings" panose="05000000000000000000" pitchFamily="2" charset="2"/>
              </a:rPr>
              <a:t> on a path which follows a horizontal circular arc in order to change from due north to due east. It takes 40 seconds to change course, with the aircraft banked at an angle </a:t>
            </a:r>
            <a:r>
              <a:rPr lang="el-GR" sz="1400" dirty="0" smtClean="0">
                <a:latin typeface="Comic Sans MS" pitchFamily="66" charset="0"/>
                <a:sym typeface="Wingdings" panose="05000000000000000000" pitchFamily="2" charset="2"/>
              </a:rPr>
              <a:t>θ</a:t>
            </a:r>
            <a:r>
              <a:rPr lang="en-US" sz="1400" dirty="0" smtClean="0">
                <a:latin typeface="Comic Sans MS" pitchFamily="66" charset="0"/>
                <a:sym typeface="Wingdings" panose="05000000000000000000" pitchFamily="2" charset="2"/>
              </a:rPr>
              <a:t> to the horizontal. Calculate the value of </a:t>
            </a:r>
            <a:r>
              <a:rPr lang="el-GR" sz="1400" dirty="0" smtClean="0">
                <a:latin typeface="Comic Sans MS" pitchFamily="66" charset="0"/>
                <a:sym typeface="Wingdings" panose="05000000000000000000" pitchFamily="2" charset="2"/>
              </a:rPr>
              <a:t>θ</a:t>
            </a:r>
            <a:r>
              <a:rPr lang="en-US" sz="1400" dirty="0" smtClean="0">
                <a:latin typeface="Comic Sans MS" pitchFamily="66" charset="0"/>
                <a:sym typeface="Wingdings" panose="05000000000000000000" pitchFamily="2" charset="2"/>
              </a:rPr>
              <a:t> and the magnitude of the lift force perpendicular to the surface of the aircraft’s wings.</a:t>
            </a:r>
          </a:p>
          <a:p>
            <a:pPr marL="0" indent="0" algn="ctr">
              <a:buNone/>
            </a:pPr>
            <a:endParaRPr lang="en-US" sz="1400" dirty="0">
              <a:latin typeface="Comic Sans MS" pitchFamily="66" charset="0"/>
              <a:sym typeface="Wingdings" panose="05000000000000000000" pitchFamily="2" charset="2"/>
            </a:endParaRPr>
          </a:p>
          <a:p>
            <a:pPr algn="ctr">
              <a:buFont typeface="Wingdings"/>
              <a:buChar char="à"/>
            </a:pPr>
            <a:r>
              <a:rPr lang="en-US" sz="1400" dirty="0" smtClean="0">
                <a:latin typeface="Comic Sans MS" pitchFamily="66" charset="0"/>
                <a:sym typeface="Wingdings" panose="05000000000000000000" pitchFamily="2" charset="2"/>
              </a:rPr>
              <a:t>Now we can resolve vertically and horizontally…</a:t>
            </a:r>
          </a:p>
          <a:p>
            <a:pPr marL="0" indent="0" algn="ctr">
              <a:buNone/>
            </a:pPr>
            <a:endParaRPr lang="en-US" sz="1400" dirty="0" smtClean="0">
              <a:latin typeface="Comic Sans MS" pitchFamily="66" charset="0"/>
              <a:sym typeface="Wingdings" panose="05000000000000000000" pitchFamily="2" charset="2"/>
            </a:endParaRPr>
          </a:p>
          <a:p>
            <a:pPr marL="0" indent="0" algn="ctr">
              <a:buNone/>
            </a:pPr>
            <a:endParaRPr lang="en-US" sz="1400" dirty="0" smtClean="0">
              <a:latin typeface="Comic Sans MS" pitchFamily="66" charset="0"/>
              <a:sym typeface="Wingdings" panose="05000000000000000000" pitchFamily="2" charset="2"/>
            </a:endParaRPr>
          </a:p>
          <a:p>
            <a:pPr marL="0" indent="0" algn="ctr">
              <a:buNone/>
            </a:pPr>
            <a:endParaRPr lang="en-GB" sz="1400" dirty="0" smtClean="0">
              <a:latin typeface="Comic Sans MS" pitchFamily="66" charset="0"/>
            </a:endParaRPr>
          </a:p>
        </p:txBody>
      </p:sp>
      <mc:AlternateContent xmlns:mc="http://schemas.openxmlformats.org/markup-compatibility/2006" xmlns:a14="http://schemas.microsoft.com/office/drawing/2010/main">
        <mc:Choice Requires="a14">
          <p:sp>
            <p:nvSpPr>
              <p:cNvPr id="60" name="TextBox 59"/>
              <p:cNvSpPr txBox="1"/>
              <p:nvPr/>
            </p:nvSpPr>
            <p:spPr>
              <a:xfrm>
                <a:off x="5962403" y="0"/>
                <a:ext cx="781817"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𝑣</m:t>
                      </m:r>
                      <m:r>
                        <a:rPr lang="en-US" sz="1400" b="0" i="1" smtClean="0">
                          <a:latin typeface="Cambria Math"/>
                        </a:rPr>
                        <m:t>=</m:t>
                      </m:r>
                      <m:r>
                        <a:rPr lang="en-US" sz="1400" b="0" i="1" smtClean="0">
                          <a:latin typeface="Cambria Math"/>
                        </a:rPr>
                        <m:t>𝑟</m:t>
                      </m:r>
                      <m:r>
                        <m:rPr>
                          <m:sty m:val="p"/>
                        </m:rPr>
                        <a:rPr lang="el-GR" sz="1400" b="0" i="1" smtClean="0">
                          <a:latin typeface="Cambria Math"/>
                        </a:rPr>
                        <m:t>ω</m:t>
                      </m:r>
                    </m:oMath>
                  </m:oMathPara>
                </a14:m>
                <a:endParaRPr lang="en-GB" sz="1400" dirty="0"/>
              </a:p>
            </p:txBody>
          </p:sp>
        </mc:Choice>
        <mc:Fallback xmlns="">
          <p:sp>
            <p:nvSpPr>
              <p:cNvPr id="60" name="TextBox 59"/>
              <p:cNvSpPr txBox="1">
                <a:spLocks noRot="1" noChangeAspect="1" noMove="1" noResize="1" noEditPoints="1" noAdjustHandles="1" noChangeArrowheads="1" noChangeShapeType="1" noTextEdit="1"/>
              </p:cNvSpPr>
              <p:nvPr/>
            </p:nvSpPr>
            <p:spPr>
              <a:xfrm>
                <a:off x="5962403" y="0"/>
                <a:ext cx="781817" cy="307777"/>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4878780" y="0"/>
                <a:ext cx="1087670" cy="44300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1200" i="1" smtClean="0">
                          <a:latin typeface="Cambria Math"/>
                        </a:rPr>
                        <m:t>ω</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𝑟𝑎𝑑𝑖𝑎𝑛𝑠</m:t>
                          </m:r>
                        </m:num>
                        <m:den>
                          <m:r>
                            <a:rPr lang="en-US" sz="1200" b="0" i="1" smtClean="0">
                              <a:latin typeface="Cambria Math"/>
                            </a:rPr>
                            <m:t>𝑠𝑒𝑐𝑜𝑛𝑑𝑠</m:t>
                          </m:r>
                        </m:den>
                      </m:f>
                    </m:oMath>
                  </m:oMathPara>
                </a14:m>
                <a:endParaRPr lang="en-GB" sz="1200" dirty="0"/>
              </a:p>
            </p:txBody>
          </p:sp>
        </mc:Choice>
        <mc:Fallback xmlns="">
          <p:sp>
            <p:nvSpPr>
              <p:cNvPr id="61" name="TextBox 60"/>
              <p:cNvSpPr txBox="1">
                <a:spLocks noRot="1" noChangeAspect="1" noMove="1" noResize="1" noEditPoints="1" noAdjustHandles="1" noChangeArrowheads="1" noChangeShapeType="1" noTextEdit="1"/>
              </p:cNvSpPr>
              <p:nvPr/>
            </p:nvSpPr>
            <p:spPr>
              <a:xfrm>
                <a:off x="4878780" y="0"/>
                <a:ext cx="1087670" cy="443006"/>
              </a:xfrm>
              <a:prstGeom prst="rect">
                <a:avLst/>
              </a:prstGeom>
              <a:blipFill rotWithShape="1">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6741226" y="0"/>
                <a:ext cx="79451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𝑣</m:t>
                      </m:r>
                      <m:r>
                        <a:rPr lang="en-US" sz="1400" b="0" i="1" smtClean="0">
                          <a:latin typeface="Cambria Math"/>
                          <a:ea typeface="Cambria Math"/>
                        </a:rPr>
                        <m:t>𝜔</m:t>
                      </m:r>
                    </m:oMath>
                  </m:oMathPara>
                </a14:m>
                <a:endParaRPr lang="en-GB" sz="1400" dirty="0"/>
              </a:p>
            </p:txBody>
          </p:sp>
        </mc:Choice>
        <mc:Fallback xmlns="">
          <p:sp>
            <p:nvSpPr>
              <p:cNvPr id="62" name="TextBox 61"/>
              <p:cNvSpPr txBox="1">
                <a:spLocks noRot="1" noChangeAspect="1" noMove="1" noResize="1" noEditPoints="1" noAdjustHandles="1" noChangeArrowheads="1" noChangeShapeType="1" noTextEdit="1"/>
              </p:cNvSpPr>
              <p:nvPr/>
            </p:nvSpPr>
            <p:spPr>
              <a:xfrm>
                <a:off x="6741226" y="0"/>
                <a:ext cx="794513" cy="307777"/>
              </a:xfrm>
              <a:prstGeom prst="rect">
                <a:avLst/>
              </a:prstGeom>
              <a:blipFill rotWithShape="1">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7543800" y="0"/>
                <a:ext cx="86844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𝑟</m:t>
                      </m:r>
                      <m:sSup>
                        <m:sSupPr>
                          <m:ctrlPr>
                            <a:rPr lang="en-US" sz="1400" b="0" i="1" smtClean="0">
                              <a:latin typeface="Cambria Math" panose="02040503050406030204" pitchFamily="18" charset="0"/>
                            </a:rPr>
                          </m:ctrlPr>
                        </m:sSupPr>
                        <m:e>
                          <m:r>
                            <a:rPr lang="en-US" sz="1400" b="0" i="1" smtClean="0">
                              <a:latin typeface="Cambria Math"/>
                              <a:ea typeface="Cambria Math"/>
                            </a:rPr>
                            <m:t>𝜔</m:t>
                          </m:r>
                        </m:e>
                        <m:sup>
                          <m:r>
                            <a:rPr lang="en-US" sz="1400" b="0" i="1" smtClean="0">
                              <a:latin typeface="Cambria Math"/>
                            </a:rPr>
                            <m:t>2</m:t>
                          </m:r>
                        </m:sup>
                      </m:sSup>
                    </m:oMath>
                  </m:oMathPara>
                </a14:m>
                <a:endParaRPr lang="en-GB" sz="1400" dirty="0"/>
              </a:p>
            </p:txBody>
          </p:sp>
        </mc:Choice>
        <mc:Fallback xmlns="">
          <p:sp>
            <p:nvSpPr>
              <p:cNvPr id="63" name="TextBox 62"/>
              <p:cNvSpPr txBox="1">
                <a:spLocks noRot="1" noChangeAspect="1" noMove="1" noResize="1" noEditPoints="1" noAdjustHandles="1" noChangeArrowheads="1" noChangeShapeType="1" noTextEdit="1"/>
              </p:cNvSpPr>
              <p:nvPr/>
            </p:nvSpPr>
            <p:spPr>
              <a:xfrm>
                <a:off x="7543800" y="0"/>
                <a:ext cx="868443" cy="307777"/>
              </a:xfrm>
              <a:prstGeom prst="rect">
                <a:avLst/>
              </a:prstGeom>
              <a:blipFill rotWithShape="1">
                <a:blip r:embed="rId7"/>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a:xfrm>
                <a:off x="8390012" y="0"/>
                <a:ext cx="753988" cy="52315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a:rPr>
                                <m:t>𝑣</m:t>
                              </m:r>
                            </m:e>
                            <m:sup>
                              <m:r>
                                <a:rPr lang="en-US" sz="1400" b="0" i="1" smtClean="0">
                                  <a:latin typeface="Cambria Math"/>
                                </a:rPr>
                                <m:t>2</m:t>
                              </m:r>
                            </m:sup>
                          </m:sSup>
                        </m:num>
                        <m:den>
                          <m:r>
                            <a:rPr lang="en-US" sz="1400" b="0" i="1" smtClean="0">
                              <a:latin typeface="Cambria Math"/>
                            </a:rPr>
                            <m:t>𝑟</m:t>
                          </m:r>
                        </m:den>
                      </m:f>
                    </m:oMath>
                  </m:oMathPara>
                </a14:m>
                <a:endParaRPr lang="en-GB" sz="1400" dirty="0"/>
              </a:p>
            </p:txBody>
          </p:sp>
        </mc:Choice>
        <mc:Fallback xmlns="">
          <p:sp>
            <p:nvSpPr>
              <p:cNvPr id="64" name="TextBox 63"/>
              <p:cNvSpPr txBox="1">
                <a:spLocks noRot="1" noChangeAspect="1" noMove="1" noResize="1" noEditPoints="1" noAdjustHandles="1" noChangeArrowheads="1" noChangeShapeType="1" noTextEdit="1"/>
              </p:cNvSpPr>
              <p:nvPr/>
            </p:nvSpPr>
            <p:spPr>
              <a:xfrm>
                <a:off x="8390012" y="0"/>
                <a:ext cx="753988" cy="523157"/>
              </a:xfrm>
              <a:prstGeom prst="rect">
                <a:avLst/>
              </a:prstGeom>
              <a:blipFill rotWithShape="1">
                <a:blip r:embed="rId8"/>
                <a:stretch>
                  <a:fillRect/>
                </a:stretch>
              </a:blipFill>
              <a:ln w="25400">
                <a:solidFill>
                  <a:schemeClr val="tx1"/>
                </a:solidFill>
              </a:ln>
            </p:spPr>
            <p:txBody>
              <a:bodyPr/>
              <a:lstStyle/>
              <a:p>
                <a:r>
                  <a:rPr lang="en-GB">
                    <a:noFill/>
                  </a:rPr>
                  <a:t> </a:t>
                </a:r>
              </a:p>
            </p:txBody>
          </p:sp>
        </mc:Fallback>
      </mc:AlternateContent>
      <p:pic>
        <p:nvPicPr>
          <p:cNvPr id="59" name="Picture 2" descr="http://astarmathsandphysics.com/gcse-physics-notes/gcse-physics-notes-motion-in-a-circle-html-m3278a5aa.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4181" y="124029"/>
            <a:ext cx="1937270" cy="10399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mages.rcuniverse.com/magazine/reviews/1039/cherokee_front_view.jpg"/>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896502">
            <a:off x="4295550" y="1874077"/>
            <a:ext cx="2433842" cy="79708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flipV="1">
            <a:off x="4876800" y="2362200"/>
            <a:ext cx="572219" cy="914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486400" y="2438400"/>
            <a:ext cx="0" cy="914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867400" y="1676400"/>
            <a:ext cx="381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867400" y="167640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045015" y="2836653"/>
            <a:ext cx="306494" cy="307777"/>
          </a:xfrm>
          <a:prstGeom prst="rect">
            <a:avLst/>
          </a:prstGeom>
          <a:noFill/>
        </p:spPr>
        <p:txBody>
          <a:bodyPr wrap="none" rtlCol="0">
            <a:spAutoFit/>
          </a:bodyPr>
          <a:lstStyle/>
          <a:p>
            <a:r>
              <a:rPr lang="en-US" sz="1400" dirty="0" smtClean="0">
                <a:latin typeface="Comic Sans MS" panose="030F0702030302020204" pitchFamily="66" charset="0"/>
              </a:rPr>
              <a:t>T</a:t>
            </a:r>
            <a:endParaRPr lang="en-US" sz="1400" dirty="0">
              <a:latin typeface="Comic Sans MS" panose="030F0702030302020204" pitchFamily="66" charset="0"/>
            </a:endParaRPr>
          </a:p>
        </p:txBody>
      </p:sp>
      <p:sp>
        <p:nvSpPr>
          <p:cNvPr id="27" name="TextBox 26"/>
          <p:cNvSpPr txBox="1"/>
          <p:nvPr/>
        </p:nvSpPr>
        <p:spPr>
          <a:xfrm>
            <a:off x="5105400" y="3352800"/>
            <a:ext cx="762000" cy="307777"/>
          </a:xfrm>
          <a:prstGeom prst="rect">
            <a:avLst/>
          </a:prstGeom>
          <a:noFill/>
        </p:spPr>
        <p:txBody>
          <a:bodyPr wrap="square" rtlCol="0">
            <a:spAutoFit/>
          </a:bodyPr>
          <a:lstStyle/>
          <a:p>
            <a:pPr algn="ctr"/>
            <a:r>
              <a:rPr lang="en-US" sz="1400" dirty="0" smtClean="0">
                <a:latin typeface="Comic Sans MS" panose="030F0702030302020204" pitchFamily="66" charset="0"/>
              </a:rPr>
              <a:t>2000g</a:t>
            </a:r>
            <a:endParaRPr lang="en-US" sz="1400" dirty="0">
              <a:latin typeface="Comic Sans MS" panose="030F0702030302020204" pitchFamily="66" charset="0"/>
            </a:endParaRPr>
          </a:p>
        </p:txBody>
      </p:sp>
      <p:sp>
        <p:nvSpPr>
          <p:cNvPr id="28" name="TextBox 27"/>
          <p:cNvSpPr txBox="1"/>
          <p:nvPr/>
        </p:nvSpPr>
        <p:spPr>
          <a:xfrm>
            <a:off x="6019800" y="1371600"/>
            <a:ext cx="276038" cy="307777"/>
          </a:xfrm>
          <a:prstGeom prst="rect">
            <a:avLst/>
          </a:prstGeom>
          <a:noFill/>
        </p:spPr>
        <p:txBody>
          <a:bodyPr wrap="none" rtlCol="0">
            <a:spAutoFit/>
          </a:bodyPr>
          <a:lstStyle/>
          <a:p>
            <a:r>
              <a:rPr lang="en-US" sz="1400" dirty="0" smtClean="0">
                <a:latin typeface="Comic Sans MS" panose="030F0702030302020204" pitchFamily="66" charset="0"/>
              </a:rPr>
              <a:t>a</a:t>
            </a:r>
            <a:endParaRPr lang="en-US" sz="1400" dirty="0">
              <a:latin typeface="Comic Sans MS" panose="030F0702030302020204" pitchFamily="66" charset="0"/>
            </a:endParaRPr>
          </a:p>
        </p:txBody>
      </p:sp>
      <p:cxnSp>
        <p:nvCxnSpPr>
          <p:cNvPr id="29" name="Straight Arrow Connector 28"/>
          <p:cNvCxnSpPr/>
          <p:nvPr/>
        </p:nvCxnSpPr>
        <p:spPr>
          <a:xfrm>
            <a:off x="5715000" y="2971800"/>
            <a:ext cx="762000" cy="0"/>
          </a:xfrm>
          <a:prstGeom prst="straightConnector1">
            <a:avLst/>
          </a:prstGeom>
          <a:ln w="127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1" name="Arc 20"/>
          <p:cNvSpPr/>
          <p:nvPr/>
        </p:nvSpPr>
        <p:spPr>
          <a:xfrm>
            <a:off x="6172200" y="2590800"/>
            <a:ext cx="914400" cy="914400"/>
          </a:xfrm>
          <a:prstGeom prst="arc">
            <a:avLst>
              <a:gd name="adj1" fmla="val 11303428"/>
              <a:gd name="adj2" fmla="val 1248435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Arc 34"/>
          <p:cNvSpPr/>
          <p:nvPr/>
        </p:nvSpPr>
        <p:spPr>
          <a:xfrm>
            <a:off x="5105400" y="1752600"/>
            <a:ext cx="914400" cy="914400"/>
          </a:xfrm>
          <a:prstGeom prst="arc">
            <a:avLst>
              <a:gd name="adj1" fmla="val 6062596"/>
              <a:gd name="adj2" fmla="val 747311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p:cNvSpPr txBox="1"/>
          <p:nvPr/>
        </p:nvSpPr>
        <p:spPr>
          <a:xfrm>
            <a:off x="5969480" y="2751827"/>
            <a:ext cx="279244" cy="276999"/>
          </a:xfrm>
          <a:prstGeom prst="rect">
            <a:avLst/>
          </a:prstGeom>
          <a:noFill/>
        </p:spPr>
        <p:txBody>
          <a:bodyPr wrap="none" rtlCol="0">
            <a:spAutoFit/>
          </a:bodyPr>
          <a:lstStyle/>
          <a:p>
            <a:r>
              <a:rPr lang="el-GR" sz="1200" dirty="0" smtClean="0">
                <a:latin typeface="Comic Sans MS" panose="030F0702030302020204" pitchFamily="66" charset="0"/>
              </a:rPr>
              <a:t>θ</a:t>
            </a:r>
            <a:endParaRPr lang="en-US" sz="1200" dirty="0">
              <a:latin typeface="Comic Sans MS" panose="030F0702030302020204" pitchFamily="66" charset="0"/>
            </a:endParaRPr>
          </a:p>
        </p:txBody>
      </p:sp>
      <p:sp>
        <p:nvSpPr>
          <p:cNvPr id="37" name="TextBox 36"/>
          <p:cNvSpPr txBox="1"/>
          <p:nvPr/>
        </p:nvSpPr>
        <p:spPr>
          <a:xfrm>
            <a:off x="5241985" y="2580735"/>
            <a:ext cx="279244" cy="276999"/>
          </a:xfrm>
          <a:prstGeom prst="rect">
            <a:avLst/>
          </a:prstGeom>
          <a:noFill/>
        </p:spPr>
        <p:txBody>
          <a:bodyPr wrap="none" rtlCol="0">
            <a:spAutoFit/>
          </a:bodyPr>
          <a:lstStyle/>
          <a:p>
            <a:r>
              <a:rPr lang="el-GR" sz="1200" dirty="0" smtClean="0">
                <a:latin typeface="Comic Sans MS" panose="030F0702030302020204" pitchFamily="66" charset="0"/>
              </a:rPr>
              <a:t>θ</a:t>
            </a:r>
            <a:endParaRPr lang="en-US" sz="12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6" name="TextBox 45"/>
              <p:cNvSpPr txBox="1"/>
              <p:nvPr/>
            </p:nvSpPr>
            <p:spPr>
              <a:xfrm>
                <a:off x="7543800" y="1295400"/>
                <a:ext cx="1295400" cy="44300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a:rPr>
                        <m:t>𝑣</m:t>
                      </m:r>
                      <m:r>
                        <a:rPr lang="en-US" sz="1200" b="0" i="1" smtClean="0">
                          <a:solidFill>
                            <a:srgbClr val="FF0000"/>
                          </a:solidFill>
                          <a:latin typeface="Cambria Math"/>
                        </a:rPr>
                        <m:t>=</m:t>
                      </m:r>
                      <m:f>
                        <m:fPr>
                          <m:ctrlPr>
                            <a:rPr lang="en-US" sz="1200" b="0" i="1" smtClean="0">
                              <a:solidFill>
                                <a:srgbClr val="FF0000"/>
                              </a:solidFill>
                              <a:latin typeface="Cambria Math" panose="02040503050406030204" pitchFamily="18" charset="0"/>
                            </a:rPr>
                          </m:ctrlPr>
                        </m:fPr>
                        <m:num>
                          <m:r>
                            <a:rPr lang="en-US" sz="1200" b="0" i="1" smtClean="0">
                              <a:solidFill>
                                <a:srgbClr val="FF0000"/>
                              </a:solidFill>
                              <a:latin typeface="Cambria Math"/>
                            </a:rPr>
                            <m:t>5000</m:t>
                          </m:r>
                        </m:num>
                        <m:den>
                          <m:r>
                            <a:rPr lang="en-US" sz="1200" b="0" i="1" smtClean="0">
                              <a:solidFill>
                                <a:srgbClr val="FF0000"/>
                              </a:solidFill>
                              <a:latin typeface="Cambria Math"/>
                            </a:rPr>
                            <m:t>36</m:t>
                          </m:r>
                        </m:den>
                      </m:f>
                      <m:r>
                        <a:rPr lang="en-US" sz="1200" b="0" i="1" smtClean="0">
                          <a:solidFill>
                            <a:srgbClr val="FF0000"/>
                          </a:solidFill>
                          <a:latin typeface="Cambria Math"/>
                        </a:rPr>
                        <m:t> </m:t>
                      </m:r>
                      <m:r>
                        <a:rPr lang="en-US" sz="1200" b="0" i="1" smtClean="0">
                          <a:solidFill>
                            <a:srgbClr val="FF0000"/>
                          </a:solidFill>
                          <a:latin typeface="Cambria Math"/>
                        </a:rPr>
                        <m:t>𝑚</m:t>
                      </m:r>
                      <m:sSup>
                        <m:sSupPr>
                          <m:ctrlPr>
                            <a:rPr lang="en-US" sz="1200" b="0" i="1" smtClean="0">
                              <a:solidFill>
                                <a:srgbClr val="FF0000"/>
                              </a:solidFill>
                              <a:latin typeface="Cambria Math" panose="02040503050406030204" pitchFamily="18" charset="0"/>
                            </a:rPr>
                          </m:ctrlPr>
                        </m:sSupPr>
                        <m:e>
                          <m:r>
                            <a:rPr lang="en-US" sz="1200" b="0" i="1" smtClean="0">
                              <a:solidFill>
                                <a:srgbClr val="FF0000"/>
                              </a:solidFill>
                              <a:latin typeface="Cambria Math"/>
                            </a:rPr>
                            <m:t>𝑠</m:t>
                          </m:r>
                        </m:e>
                        <m:sup>
                          <m:r>
                            <a:rPr lang="en-US" sz="1200" b="0" i="1" smtClean="0">
                              <a:solidFill>
                                <a:srgbClr val="FF0000"/>
                              </a:solidFill>
                              <a:latin typeface="Cambria Math"/>
                            </a:rPr>
                            <m:t>−1</m:t>
                          </m:r>
                        </m:sup>
                      </m:sSup>
                    </m:oMath>
                  </m:oMathPara>
                </a14:m>
                <a:endParaRPr lang="en-US" sz="1200" dirty="0">
                  <a:solidFill>
                    <a:srgbClr val="FF0000"/>
                  </a:solidFill>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7543800" y="1295400"/>
                <a:ext cx="1295400" cy="443006"/>
              </a:xfrm>
              <a:prstGeom prst="rect">
                <a:avLst/>
              </a:prstGeom>
              <a:blipFill rotWithShape="1">
                <a:blip r:embed="rId11"/>
                <a:stretch>
                  <a:fillRect/>
                </a:stretch>
              </a:blipFill>
            </p:spPr>
            <p:txBody>
              <a:bodyPr/>
              <a:lstStyle/>
              <a:p>
                <a:r>
                  <a:rPr lang="en-US">
                    <a:noFill/>
                  </a:rPr>
                  <a:t> </a:t>
                </a:r>
              </a:p>
            </p:txBody>
          </p:sp>
        </mc:Fallback>
      </mc:AlternateContent>
      <p:cxnSp>
        <p:nvCxnSpPr>
          <p:cNvPr id="47" name="Straight Arrow Connector 46"/>
          <p:cNvCxnSpPr/>
          <p:nvPr/>
        </p:nvCxnSpPr>
        <p:spPr>
          <a:xfrm flipV="1">
            <a:off x="4876800" y="2362200"/>
            <a:ext cx="0" cy="914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4876800" y="236220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4843733" y="2777706"/>
            <a:ext cx="279244" cy="276999"/>
          </a:xfrm>
          <a:prstGeom prst="rect">
            <a:avLst/>
          </a:prstGeom>
          <a:noFill/>
        </p:spPr>
        <p:txBody>
          <a:bodyPr wrap="none" rtlCol="0">
            <a:spAutoFit/>
          </a:bodyPr>
          <a:lstStyle/>
          <a:p>
            <a:r>
              <a:rPr lang="el-GR" sz="1200" dirty="0" smtClean="0">
                <a:latin typeface="Comic Sans MS" panose="030F0702030302020204" pitchFamily="66" charset="0"/>
              </a:rPr>
              <a:t>θ</a:t>
            </a:r>
            <a:endParaRPr lang="en-US" sz="1200" dirty="0">
              <a:latin typeface="Comic Sans MS" panose="030F0702030302020204" pitchFamily="66" charset="0"/>
            </a:endParaRPr>
          </a:p>
        </p:txBody>
      </p:sp>
      <p:sp>
        <p:nvSpPr>
          <p:cNvPr id="52" name="Arc 51"/>
          <p:cNvSpPr/>
          <p:nvPr/>
        </p:nvSpPr>
        <p:spPr>
          <a:xfrm>
            <a:off x="4343400" y="2971800"/>
            <a:ext cx="914400" cy="914400"/>
          </a:xfrm>
          <a:prstGeom prst="arc">
            <a:avLst>
              <a:gd name="adj1" fmla="val 16757610"/>
              <a:gd name="adj2" fmla="val 1786139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TextBox 52"/>
          <p:cNvSpPr txBox="1"/>
          <p:nvPr/>
        </p:nvSpPr>
        <p:spPr>
          <a:xfrm>
            <a:off x="4231256" y="2635370"/>
            <a:ext cx="691215" cy="307777"/>
          </a:xfrm>
          <a:prstGeom prst="rect">
            <a:avLst/>
          </a:prstGeom>
          <a:noFill/>
        </p:spPr>
        <p:txBody>
          <a:bodyPr wrap="none" rtlCol="0">
            <a:spAutoFit/>
          </a:bodyPr>
          <a:lstStyle/>
          <a:p>
            <a:r>
              <a:rPr lang="en-US" sz="1400" dirty="0" err="1" smtClean="0">
                <a:latin typeface="Comic Sans MS" panose="030F0702030302020204" pitchFamily="66" charset="0"/>
              </a:rPr>
              <a:t>Tcos</a:t>
            </a:r>
            <a:r>
              <a:rPr lang="el-GR" sz="1400" dirty="0" smtClean="0">
                <a:latin typeface="Comic Sans MS" panose="030F0702030302020204" pitchFamily="66" charset="0"/>
              </a:rPr>
              <a:t>θ</a:t>
            </a:r>
            <a:endParaRPr lang="en-US" sz="1400" dirty="0">
              <a:latin typeface="Comic Sans MS" panose="030F0702030302020204" pitchFamily="66" charset="0"/>
            </a:endParaRPr>
          </a:p>
        </p:txBody>
      </p:sp>
      <p:sp>
        <p:nvSpPr>
          <p:cNvPr id="54" name="TextBox 53"/>
          <p:cNvSpPr txBox="1"/>
          <p:nvPr/>
        </p:nvSpPr>
        <p:spPr>
          <a:xfrm>
            <a:off x="4444042" y="2037273"/>
            <a:ext cx="647934" cy="307777"/>
          </a:xfrm>
          <a:prstGeom prst="rect">
            <a:avLst/>
          </a:prstGeom>
          <a:noFill/>
        </p:spPr>
        <p:txBody>
          <a:bodyPr wrap="none" rtlCol="0">
            <a:spAutoFit/>
          </a:bodyPr>
          <a:lstStyle/>
          <a:p>
            <a:r>
              <a:rPr lang="en-US" sz="1400" dirty="0" err="1" smtClean="0">
                <a:latin typeface="Comic Sans MS" panose="030F0702030302020204" pitchFamily="66" charset="0"/>
              </a:rPr>
              <a:t>Tsin</a:t>
            </a:r>
            <a:r>
              <a:rPr lang="el-GR" sz="1400" dirty="0" smtClean="0">
                <a:latin typeface="Comic Sans MS" panose="030F0702030302020204" pitchFamily="66" charset="0"/>
              </a:rPr>
              <a:t>θ</a:t>
            </a:r>
            <a:endParaRPr lang="en-US"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8" name="TextBox 67"/>
              <p:cNvSpPr txBox="1"/>
              <p:nvPr/>
            </p:nvSpPr>
            <p:spPr>
              <a:xfrm>
                <a:off x="7575430" y="1851804"/>
                <a:ext cx="96872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a:rPr>
                        <m:t>𝑟</m:t>
                      </m:r>
                      <m:r>
                        <a:rPr lang="en-US" sz="1200" b="0" i="1" smtClean="0">
                          <a:solidFill>
                            <a:srgbClr val="FF0000"/>
                          </a:solidFill>
                          <a:latin typeface="Cambria Math"/>
                        </a:rPr>
                        <m:t>=3537</m:t>
                      </m:r>
                      <m:r>
                        <a:rPr lang="en-US" sz="1200" b="0" i="1" smtClean="0">
                          <a:solidFill>
                            <a:srgbClr val="FF0000"/>
                          </a:solidFill>
                          <a:latin typeface="Cambria Math"/>
                        </a:rPr>
                        <m:t>𝑚</m:t>
                      </m:r>
                    </m:oMath>
                  </m:oMathPara>
                </a14:m>
                <a:endParaRPr lang="en-US" sz="1200" dirty="0">
                  <a:solidFill>
                    <a:srgbClr val="FF0000"/>
                  </a:solidFill>
                </a:endParaRPr>
              </a:p>
            </p:txBody>
          </p:sp>
        </mc:Choice>
        <mc:Fallback xmlns="">
          <p:sp>
            <p:nvSpPr>
              <p:cNvPr id="68" name="TextBox 67"/>
              <p:cNvSpPr txBox="1">
                <a:spLocks noRot="1" noChangeAspect="1" noMove="1" noResize="1" noEditPoints="1" noAdjustHandles="1" noChangeArrowheads="1" noChangeShapeType="1" noTextEdit="1"/>
              </p:cNvSpPr>
              <p:nvPr/>
            </p:nvSpPr>
            <p:spPr>
              <a:xfrm>
                <a:off x="7575430" y="1851804"/>
                <a:ext cx="968727" cy="276999"/>
              </a:xfrm>
              <a:prstGeom prst="rect">
                <a:avLst/>
              </a:prstGeom>
              <a:blipFill rotWithShape="1">
                <a:blip r:embed="rId12"/>
                <a:stretch>
                  <a:fillRect/>
                </a:stretch>
              </a:blipFill>
            </p:spPr>
            <p:txBody>
              <a:bodyPr/>
              <a:lstStyle/>
              <a:p>
                <a:r>
                  <a:rPr lang="en-US">
                    <a:noFill/>
                  </a:rPr>
                  <a:t> </a:t>
                </a:r>
              </a:p>
            </p:txBody>
          </p:sp>
        </mc:Fallback>
      </mc:AlternateContent>
      <p:sp>
        <p:nvSpPr>
          <p:cNvPr id="7" name="TextBox 6"/>
          <p:cNvSpPr txBox="1"/>
          <p:nvPr/>
        </p:nvSpPr>
        <p:spPr>
          <a:xfrm>
            <a:off x="4097548" y="3786996"/>
            <a:ext cx="1763624" cy="276999"/>
          </a:xfrm>
          <a:prstGeom prst="rect">
            <a:avLst/>
          </a:prstGeom>
          <a:noFill/>
        </p:spPr>
        <p:txBody>
          <a:bodyPr wrap="none" rtlCol="0">
            <a:spAutoFit/>
          </a:bodyPr>
          <a:lstStyle/>
          <a:p>
            <a:r>
              <a:rPr lang="en-US" sz="1200" u="sng" dirty="0" smtClean="0">
                <a:latin typeface="Comic Sans MS" panose="030F0702030302020204" pitchFamily="66" charset="0"/>
              </a:rPr>
              <a:t>Resolving Horizontally</a:t>
            </a:r>
            <a:endParaRPr lang="en-US" sz="1200" u="sng"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8" name="TextBox 7"/>
              <p:cNvSpPr txBox="1"/>
              <p:nvPr/>
            </p:nvSpPr>
            <p:spPr>
              <a:xfrm>
                <a:off x="5240548" y="4106175"/>
                <a:ext cx="82958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𝐹</m:t>
                      </m:r>
                      <m:r>
                        <a:rPr lang="en-US" sz="1400" b="0" i="1" smtClean="0">
                          <a:latin typeface="Cambria Math"/>
                        </a:rPr>
                        <m:t>=</m:t>
                      </m:r>
                      <m:r>
                        <a:rPr lang="en-US" sz="1400" b="0" i="1" smtClean="0">
                          <a:latin typeface="Cambria Math"/>
                        </a:rPr>
                        <m:t>𝑚𝑎</m:t>
                      </m:r>
                    </m:oMath>
                  </m:oMathPara>
                </a14:m>
                <a:endParaRPr lang="en-US" sz="1400" dirty="0"/>
              </a:p>
            </p:txBody>
          </p:sp>
        </mc:Choice>
        <mc:Fallback xmlns="">
          <p:sp>
            <p:nvSpPr>
              <p:cNvPr id="8" name="TextBox 7"/>
              <p:cNvSpPr txBox="1">
                <a:spLocks noRot="1" noChangeAspect="1" noMove="1" noResize="1" noEditPoints="1" noAdjustHandles="1" noChangeArrowheads="1" noChangeShapeType="1" noTextEdit="1"/>
              </p:cNvSpPr>
              <p:nvPr/>
            </p:nvSpPr>
            <p:spPr>
              <a:xfrm>
                <a:off x="5240548" y="4106175"/>
                <a:ext cx="829586" cy="307777"/>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p:cNvSpPr txBox="1"/>
              <p:nvPr/>
            </p:nvSpPr>
            <p:spPr>
              <a:xfrm>
                <a:off x="7345393" y="2475780"/>
                <a:ext cx="1446935"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a:rPr>
                        <m:t>𝑇𝑐𝑜𝑠</m:t>
                      </m:r>
                      <m:r>
                        <a:rPr lang="el-GR" sz="1400" i="1">
                          <a:solidFill>
                            <a:srgbClr val="FF0000"/>
                          </a:solidFill>
                          <a:latin typeface="Cambria Math"/>
                          <a:ea typeface="Cambria Math"/>
                        </a:rPr>
                        <m:t>𝜃</m:t>
                      </m:r>
                      <m:r>
                        <a:rPr lang="en-US" sz="1400" b="0" i="1" smtClean="0">
                          <a:solidFill>
                            <a:srgbClr val="FF0000"/>
                          </a:solidFill>
                          <a:latin typeface="Cambria Math"/>
                          <a:ea typeface="Cambria Math"/>
                        </a:rPr>
                        <m:t>=2000</m:t>
                      </m:r>
                      <m:r>
                        <a:rPr lang="en-US" sz="1400" b="0" i="1" smtClean="0">
                          <a:solidFill>
                            <a:srgbClr val="FF0000"/>
                          </a:solidFill>
                          <a:latin typeface="Cambria Math"/>
                          <a:ea typeface="Cambria Math"/>
                        </a:rPr>
                        <m:t>𝑔</m:t>
                      </m:r>
                    </m:oMath>
                  </m:oMathPara>
                </a14:m>
                <a:endParaRPr lang="en-US" sz="1400" dirty="0">
                  <a:solidFill>
                    <a:srgbClr val="FF0000"/>
                  </a:solidFill>
                </a:endParaRPr>
              </a:p>
            </p:txBody>
          </p:sp>
        </mc:Choice>
        <mc:Fallback xmlns="">
          <p:sp>
            <p:nvSpPr>
              <p:cNvPr id="70" name="TextBox 69"/>
              <p:cNvSpPr txBox="1">
                <a:spLocks noRot="1" noChangeAspect="1" noMove="1" noResize="1" noEditPoints="1" noAdjustHandles="1" noChangeArrowheads="1" noChangeShapeType="1" noTextEdit="1"/>
              </p:cNvSpPr>
              <p:nvPr/>
            </p:nvSpPr>
            <p:spPr>
              <a:xfrm>
                <a:off x="7345393" y="2475780"/>
                <a:ext cx="1446935" cy="307777"/>
              </a:xfrm>
              <a:prstGeom prst="rect">
                <a:avLst/>
              </a:prstGeom>
              <a:blipFill rotWithShape="1">
                <a:blip r:embed="rId14"/>
                <a:stretch>
                  <a:fillRect b="-3922"/>
                </a:stretch>
              </a:blipFill>
            </p:spPr>
            <p:txBody>
              <a:bodyPr/>
              <a:lstStyle/>
              <a:p>
                <a:r>
                  <a:rPr lang="en-US">
                    <a:noFill/>
                  </a:rPr>
                  <a:t> </a:t>
                </a:r>
              </a:p>
            </p:txBody>
          </p:sp>
        </mc:Fallback>
      </mc:AlternateContent>
      <p:sp>
        <p:nvSpPr>
          <p:cNvPr id="71" name="Arc 70"/>
          <p:cNvSpPr/>
          <p:nvPr/>
        </p:nvSpPr>
        <p:spPr>
          <a:xfrm>
            <a:off x="6822057" y="4767532"/>
            <a:ext cx="311988" cy="667110"/>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2" name="TextBox 71"/>
          <p:cNvSpPr txBox="1"/>
          <p:nvPr/>
        </p:nvSpPr>
        <p:spPr>
          <a:xfrm>
            <a:off x="6478437" y="4290202"/>
            <a:ext cx="2208363" cy="461665"/>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Replace a with an equivalent expression</a:t>
            </a:r>
            <a:endParaRPr lang="en-GB" sz="1200" baseline="30000" dirty="0">
              <a:solidFill>
                <a:srgbClr val="FF0000"/>
              </a:solidFill>
              <a:latin typeface="Comic Sans MS" panose="030F0702030302020204" pitchFamily="66" charset="0"/>
            </a:endParaRPr>
          </a:p>
        </p:txBody>
      </p:sp>
      <p:sp>
        <p:nvSpPr>
          <p:cNvPr id="73" name="Arc 72"/>
          <p:cNvSpPr/>
          <p:nvPr/>
        </p:nvSpPr>
        <p:spPr>
          <a:xfrm>
            <a:off x="6206706" y="4281577"/>
            <a:ext cx="303362" cy="460075"/>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4" name="TextBox 73"/>
          <p:cNvSpPr txBox="1"/>
          <p:nvPr/>
        </p:nvSpPr>
        <p:spPr>
          <a:xfrm>
            <a:off x="7079411" y="4951561"/>
            <a:ext cx="1233577"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Sub in values</a:t>
            </a:r>
            <a:endParaRPr lang="en-GB" sz="1200" baseline="300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1" name="TextBox 40"/>
              <p:cNvSpPr txBox="1"/>
              <p:nvPr/>
            </p:nvSpPr>
            <p:spPr>
              <a:xfrm>
                <a:off x="5246299" y="4422478"/>
                <a:ext cx="919995" cy="52315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𝐹</m:t>
                      </m:r>
                      <m:r>
                        <a:rPr lang="en-US" sz="1400" b="0" i="1" smtClean="0">
                          <a:latin typeface="Cambria Math"/>
                        </a:rPr>
                        <m:t>=</m:t>
                      </m:r>
                      <m:f>
                        <m:fPr>
                          <m:ctrlPr>
                            <a:rPr lang="en-US" sz="1400" b="0" i="1" smtClean="0">
                              <a:latin typeface="Cambria Math" panose="02040503050406030204" pitchFamily="18" charset="0"/>
                            </a:rPr>
                          </m:ctrlPr>
                        </m:fPr>
                        <m:num>
                          <m:r>
                            <a:rPr lang="en-US" sz="1400" b="0" i="1" smtClean="0">
                              <a:latin typeface="Cambria Math"/>
                            </a:rPr>
                            <m:t>𝑚</m:t>
                          </m:r>
                          <m:sSup>
                            <m:sSupPr>
                              <m:ctrlPr>
                                <a:rPr lang="en-US" sz="1400" b="0" i="1" smtClean="0">
                                  <a:latin typeface="Cambria Math" panose="02040503050406030204" pitchFamily="18" charset="0"/>
                                </a:rPr>
                              </m:ctrlPr>
                            </m:sSupPr>
                            <m:e>
                              <m:r>
                                <a:rPr lang="en-US" sz="1400" b="0" i="1" smtClean="0">
                                  <a:latin typeface="Cambria Math"/>
                                </a:rPr>
                                <m:t>𝑣</m:t>
                              </m:r>
                            </m:e>
                            <m:sup>
                              <m:r>
                                <a:rPr lang="en-US" sz="1400" b="0" i="1" smtClean="0">
                                  <a:latin typeface="Cambria Math"/>
                                </a:rPr>
                                <m:t>2</m:t>
                              </m:r>
                            </m:sup>
                          </m:sSup>
                        </m:num>
                        <m:den>
                          <m:r>
                            <a:rPr lang="en-US" sz="1400" b="0" i="1" smtClean="0">
                              <a:latin typeface="Cambria Math"/>
                            </a:rPr>
                            <m:t>𝑟</m:t>
                          </m:r>
                        </m:den>
                      </m:f>
                    </m:oMath>
                  </m:oMathPara>
                </a14:m>
                <a:endParaRPr lang="en-US" sz="1400" dirty="0"/>
              </a:p>
            </p:txBody>
          </p:sp>
        </mc:Choice>
        <mc:Fallback xmlns="">
          <p:sp>
            <p:nvSpPr>
              <p:cNvPr id="41" name="TextBox 40"/>
              <p:cNvSpPr txBox="1">
                <a:spLocks noRot="1" noChangeAspect="1" noMove="1" noResize="1" noEditPoints="1" noAdjustHandles="1" noChangeArrowheads="1" noChangeShapeType="1" noTextEdit="1"/>
              </p:cNvSpPr>
              <p:nvPr/>
            </p:nvSpPr>
            <p:spPr>
              <a:xfrm>
                <a:off x="5246299" y="4422478"/>
                <a:ext cx="919995" cy="523157"/>
              </a:xfrm>
              <a:prstGeom prst="rect">
                <a:avLst/>
              </a:prstGeom>
              <a:blipFill rotWithShape="1">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4924247" y="4988946"/>
                <a:ext cx="2000163" cy="7192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𝑇𝑠𝑖𝑛</m:t>
                      </m:r>
                      <m:r>
                        <a:rPr lang="en-US" sz="1400" b="0" i="1" smtClean="0">
                          <a:latin typeface="Cambria Math"/>
                          <a:ea typeface="Cambria Math"/>
                        </a:rPr>
                        <m:t>𝜃</m:t>
                      </m:r>
                      <m:r>
                        <a:rPr lang="en-US" sz="1400" b="0" i="1" smtClean="0">
                          <a:latin typeface="Cambria Math"/>
                        </a:rPr>
                        <m:t>=</m:t>
                      </m:r>
                      <m:f>
                        <m:fPr>
                          <m:ctrlPr>
                            <a:rPr lang="en-US" sz="1400" b="0" i="1" smtClean="0">
                              <a:latin typeface="Cambria Math" panose="02040503050406030204" pitchFamily="18" charset="0"/>
                            </a:rPr>
                          </m:ctrlPr>
                        </m:fPr>
                        <m:num>
                          <m:r>
                            <a:rPr lang="en-US" sz="1400" b="0" i="1" smtClean="0">
                              <a:latin typeface="Cambria Math"/>
                            </a:rPr>
                            <m:t>2000</m:t>
                          </m:r>
                          <m:sSup>
                            <m:sSupPr>
                              <m:ctrlPr>
                                <a:rPr lang="en-US" sz="1400" b="0" i="1" smtClean="0">
                                  <a:latin typeface="Cambria Math" panose="02040503050406030204" pitchFamily="18" charset="0"/>
                                </a:rPr>
                              </m:ctrlPr>
                            </m:sSupPr>
                            <m:e>
                              <m:d>
                                <m:dPr>
                                  <m:ctrlPr>
                                    <a:rPr lang="en-US" sz="1400" b="0" i="1" smtClean="0">
                                      <a:latin typeface="Cambria Math" panose="02040503050406030204" pitchFamily="18" charset="0"/>
                                    </a:rPr>
                                  </m:ctrlPr>
                                </m:dPr>
                                <m:e>
                                  <m:f>
                                    <m:fPr>
                                      <m:ctrlPr>
                                        <a:rPr lang="en-US" sz="1400" b="0" i="1" smtClean="0">
                                          <a:latin typeface="Cambria Math" panose="02040503050406030204" pitchFamily="18" charset="0"/>
                                        </a:rPr>
                                      </m:ctrlPr>
                                    </m:fPr>
                                    <m:num>
                                      <m:r>
                                        <a:rPr lang="en-US" sz="1400" b="0" i="1" smtClean="0">
                                          <a:latin typeface="Cambria Math"/>
                                        </a:rPr>
                                        <m:t>5000</m:t>
                                      </m:r>
                                    </m:num>
                                    <m:den>
                                      <m:r>
                                        <a:rPr lang="en-US" sz="1400" b="0" i="1" smtClean="0">
                                          <a:latin typeface="Cambria Math"/>
                                        </a:rPr>
                                        <m:t>36</m:t>
                                      </m:r>
                                    </m:den>
                                  </m:f>
                                </m:e>
                              </m:d>
                            </m:e>
                            <m:sup>
                              <m:r>
                                <a:rPr lang="en-US" sz="1400" b="0" i="1" smtClean="0">
                                  <a:latin typeface="Cambria Math"/>
                                </a:rPr>
                                <m:t>2</m:t>
                              </m:r>
                            </m:sup>
                          </m:sSup>
                        </m:num>
                        <m:den>
                          <m:r>
                            <a:rPr lang="en-US" sz="1400" b="0" i="1" smtClean="0">
                              <a:latin typeface="Cambria Math"/>
                            </a:rPr>
                            <m:t>3537</m:t>
                          </m:r>
                        </m:den>
                      </m:f>
                    </m:oMath>
                  </m:oMathPara>
                </a14:m>
                <a:endParaRPr lang="en-US" sz="1400" dirty="0"/>
              </a:p>
            </p:txBody>
          </p:sp>
        </mc:Choice>
        <mc:Fallback xmlns="">
          <p:sp>
            <p:nvSpPr>
              <p:cNvPr id="42" name="TextBox 41"/>
              <p:cNvSpPr txBox="1">
                <a:spLocks noRot="1" noChangeAspect="1" noMove="1" noResize="1" noEditPoints="1" noAdjustHandles="1" noChangeArrowheads="1" noChangeShapeType="1" noTextEdit="1"/>
              </p:cNvSpPr>
              <p:nvPr/>
            </p:nvSpPr>
            <p:spPr>
              <a:xfrm>
                <a:off x="4924247" y="4988946"/>
                <a:ext cx="2000163" cy="719236"/>
              </a:xfrm>
              <a:prstGeom prst="rect">
                <a:avLst/>
              </a:prstGeom>
              <a:blipFill rotWithShape="1">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4912745" y="5934977"/>
                <a:ext cx="1411797"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𝑇𝑠𝑖𝑛</m:t>
                      </m:r>
                      <m:r>
                        <a:rPr lang="en-US" sz="1400" b="0" i="1" smtClean="0">
                          <a:latin typeface="Cambria Math"/>
                          <a:ea typeface="Cambria Math"/>
                        </a:rPr>
                        <m:t>𝜃</m:t>
                      </m:r>
                      <m:r>
                        <a:rPr lang="en-US" sz="1400" b="0" i="1" smtClean="0">
                          <a:latin typeface="Cambria Math"/>
                        </a:rPr>
                        <m:t>=10908</m:t>
                      </m:r>
                    </m:oMath>
                  </m:oMathPara>
                </a14:m>
                <a:endParaRPr lang="en-US" sz="1400" dirty="0"/>
              </a:p>
            </p:txBody>
          </p:sp>
        </mc:Choice>
        <mc:Fallback xmlns="">
          <p:sp>
            <p:nvSpPr>
              <p:cNvPr id="43" name="TextBox 42"/>
              <p:cNvSpPr txBox="1">
                <a:spLocks noRot="1" noChangeAspect="1" noMove="1" noResize="1" noEditPoints="1" noAdjustHandles="1" noChangeArrowheads="1" noChangeShapeType="1" noTextEdit="1"/>
              </p:cNvSpPr>
              <p:nvPr/>
            </p:nvSpPr>
            <p:spPr>
              <a:xfrm>
                <a:off x="4912745" y="5934977"/>
                <a:ext cx="1411797" cy="307777"/>
              </a:xfrm>
              <a:prstGeom prst="rect">
                <a:avLst/>
              </a:prstGeom>
              <a:blipFill rotWithShape="1">
                <a:blip r:embed="rId17"/>
                <a:stretch>
                  <a:fillRect/>
                </a:stretch>
              </a:blipFill>
            </p:spPr>
            <p:txBody>
              <a:bodyPr/>
              <a:lstStyle/>
              <a:p>
                <a:r>
                  <a:rPr lang="en-US">
                    <a:noFill/>
                  </a:rPr>
                  <a:t> </a:t>
                </a:r>
              </a:p>
            </p:txBody>
          </p:sp>
        </mc:Fallback>
      </mc:AlternateContent>
      <p:sp>
        <p:nvSpPr>
          <p:cNvPr id="44" name="Arc 43"/>
          <p:cNvSpPr/>
          <p:nvPr/>
        </p:nvSpPr>
        <p:spPr>
          <a:xfrm>
            <a:off x="6741543" y="5472023"/>
            <a:ext cx="297612" cy="618226"/>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TextBox 47"/>
          <p:cNvSpPr txBox="1"/>
          <p:nvPr/>
        </p:nvSpPr>
        <p:spPr>
          <a:xfrm>
            <a:off x="7004650" y="5552534"/>
            <a:ext cx="2009954" cy="461665"/>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Calculate, making a note of the exact value</a:t>
            </a:r>
            <a:endParaRPr lang="en-GB" sz="1200" baseline="300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0" name="TextBox 49"/>
              <p:cNvSpPr txBox="1"/>
              <p:nvPr/>
            </p:nvSpPr>
            <p:spPr>
              <a:xfrm>
                <a:off x="7368398" y="2852472"/>
                <a:ext cx="1411797"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a:rPr>
                        <m:t>𝑇𝑠𝑖𝑛</m:t>
                      </m:r>
                      <m:r>
                        <a:rPr lang="en-US" sz="1400" b="0" i="1" smtClean="0">
                          <a:solidFill>
                            <a:srgbClr val="FF0000"/>
                          </a:solidFill>
                          <a:latin typeface="Cambria Math"/>
                          <a:ea typeface="Cambria Math"/>
                        </a:rPr>
                        <m:t>𝜃</m:t>
                      </m:r>
                      <m:r>
                        <a:rPr lang="en-US" sz="1400" b="0" i="1" smtClean="0">
                          <a:solidFill>
                            <a:srgbClr val="FF0000"/>
                          </a:solidFill>
                          <a:latin typeface="Cambria Math"/>
                        </a:rPr>
                        <m:t>=10908</m:t>
                      </m:r>
                    </m:oMath>
                  </m:oMathPara>
                </a14:m>
                <a:endParaRPr lang="en-US" sz="1400" dirty="0">
                  <a:solidFill>
                    <a:srgbClr val="FF0000"/>
                  </a:solidFill>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7368398" y="2852472"/>
                <a:ext cx="1411797" cy="307777"/>
              </a:xfrm>
              <a:prstGeom prst="rect">
                <a:avLst/>
              </a:prstGeom>
              <a:blipFill rotWithShape="1">
                <a:blip r:embed="rId1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4185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mph" presetSubtype="2" fill="hold" nodeType="clickEffect">
                                  <p:stCondLst>
                                    <p:cond delay="0"/>
                                  </p:stCondLst>
                                  <p:childTnLst>
                                    <p:animClr clrSpc="rgb" dir="cw">
                                      <p:cBhvr>
                                        <p:cTn id="16" dur="500" fill="hold"/>
                                        <p:tgtEl>
                                          <p:spTgt spid="49"/>
                                        </p:tgtEl>
                                        <p:attrNameLst>
                                          <p:attrName>stroke.color</p:attrName>
                                        </p:attrNameLst>
                                      </p:cBhvr>
                                      <p:to>
                                        <a:srgbClr val="FF0000"/>
                                      </p:to>
                                    </p:animClr>
                                    <p:set>
                                      <p:cBhvr>
                                        <p:cTn id="17" dur="500" fill="hold"/>
                                        <p:tgtEl>
                                          <p:spTgt spid="49"/>
                                        </p:tgtEl>
                                        <p:attrNameLst>
                                          <p:attrName>stroke.on</p:attrName>
                                        </p:attrNameLst>
                                      </p:cBhvr>
                                      <p:to>
                                        <p:strVal val="true"/>
                                      </p:to>
                                    </p:set>
                                  </p:childTnLst>
                                </p:cTn>
                              </p:par>
                              <p:par>
                                <p:cTn id="18" presetID="7" presetClass="emph" presetSubtype="2" fill="hold" nodeType="withEffect">
                                  <p:stCondLst>
                                    <p:cond delay="0"/>
                                  </p:stCondLst>
                                  <p:childTnLst>
                                    <p:animClr clrSpc="rgb" dir="cw">
                                      <p:cBhvr>
                                        <p:cTn id="19" dur="500" fill="hold"/>
                                        <p:tgtEl>
                                          <p:spTgt spid="22"/>
                                        </p:tgtEl>
                                        <p:attrNameLst>
                                          <p:attrName>stroke.color</p:attrName>
                                        </p:attrNameLst>
                                      </p:cBhvr>
                                      <p:to>
                                        <a:srgbClr val="FF0000"/>
                                      </p:to>
                                    </p:animClr>
                                    <p:set>
                                      <p:cBhvr>
                                        <p:cTn id="20" dur="500" fill="hold"/>
                                        <p:tgtEl>
                                          <p:spTgt spid="22"/>
                                        </p:tgtEl>
                                        <p:attrNameLst>
                                          <p:attrName>stroke.on</p:attrName>
                                        </p:attrNameLst>
                                      </p:cBhvr>
                                      <p:to>
                                        <p:strVal val="true"/>
                                      </p:to>
                                    </p:set>
                                  </p:childTnLst>
                                </p:cTn>
                              </p:par>
                              <p:par>
                                <p:cTn id="21" presetID="7" presetClass="emph" presetSubtype="2" fill="hold" nodeType="withEffect">
                                  <p:stCondLst>
                                    <p:cond delay="0"/>
                                  </p:stCondLst>
                                  <p:childTnLst>
                                    <p:animClr clrSpc="rgb" dir="cw">
                                      <p:cBhvr>
                                        <p:cTn id="22" dur="500" fill="hold"/>
                                        <p:tgtEl>
                                          <p:spTgt spid="24"/>
                                        </p:tgtEl>
                                        <p:attrNameLst>
                                          <p:attrName>stroke.color</p:attrName>
                                        </p:attrNameLst>
                                      </p:cBhvr>
                                      <p:to>
                                        <a:srgbClr val="FF0000"/>
                                      </p:to>
                                    </p:animClr>
                                    <p:set>
                                      <p:cBhvr>
                                        <p:cTn id="23" dur="500" fill="hold"/>
                                        <p:tgtEl>
                                          <p:spTgt spid="24"/>
                                        </p:tgtEl>
                                        <p:attrNameLst>
                                          <p:attrName>stroke.on</p:attrName>
                                        </p:attrNameLst>
                                      </p:cBhvr>
                                      <p:to>
                                        <p:strVal val="true"/>
                                      </p:to>
                                    </p:set>
                                  </p:childTnLst>
                                </p:cTn>
                              </p:par>
                              <p:par>
                                <p:cTn id="24" presetID="3" presetClass="emph" presetSubtype="2" fill="hold" grpId="0" nodeType="withEffect">
                                  <p:stCondLst>
                                    <p:cond delay="0"/>
                                  </p:stCondLst>
                                  <p:childTnLst>
                                    <p:animClr clrSpc="rgb" dir="cw">
                                      <p:cBhvr override="childStyle">
                                        <p:cTn id="25" dur="500" fill="hold"/>
                                        <p:tgtEl>
                                          <p:spTgt spid="54"/>
                                        </p:tgtEl>
                                        <p:attrNameLst>
                                          <p:attrName>style.color</p:attrName>
                                        </p:attrNameLst>
                                      </p:cBhvr>
                                      <p:to>
                                        <a:srgbClr val="FF0000"/>
                                      </p:to>
                                    </p:animClr>
                                  </p:childTnLst>
                                </p:cTn>
                              </p:par>
                              <p:par>
                                <p:cTn id="26" presetID="3" presetClass="emph" presetSubtype="2" fill="hold" grpId="0" nodeType="withEffect">
                                  <p:stCondLst>
                                    <p:cond delay="0"/>
                                  </p:stCondLst>
                                  <p:childTnLst>
                                    <p:animClr clrSpc="rgb" dir="cw">
                                      <p:cBhvr override="childStyle">
                                        <p:cTn id="27" dur="500" fill="hold"/>
                                        <p:tgtEl>
                                          <p:spTgt spid="28"/>
                                        </p:tgtEl>
                                        <p:attrNameLst>
                                          <p:attrName>style.color</p:attrName>
                                        </p:attrNameLst>
                                      </p:cBhvr>
                                      <p:to>
                                        <a:srgbClr val="FF0000"/>
                                      </p:to>
                                    </p:animClr>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blinds(horizontal)">
                                      <p:cBhvr>
                                        <p:cTn id="32" dur="500"/>
                                        <p:tgtEl>
                                          <p:spTgt spid="7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blinds(horizontal)">
                                      <p:cBhvr>
                                        <p:cTn id="37" dur="500"/>
                                        <p:tgtEl>
                                          <p:spTgt spid="7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blinds(horizontal)">
                                      <p:cBhvr>
                                        <p:cTn id="42" dur="500"/>
                                        <p:tgtEl>
                                          <p:spTgt spid="4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blinds(horizontal)">
                                      <p:cBhvr>
                                        <p:cTn id="47" dur="500"/>
                                        <p:tgtEl>
                                          <p:spTgt spid="71"/>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blinds(horizontal)">
                                      <p:cBhvr>
                                        <p:cTn id="52" dur="500"/>
                                        <p:tgtEl>
                                          <p:spTgt spid="74"/>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blinds(horizontal)">
                                      <p:cBhvr>
                                        <p:cTn id="57" dur="500"/>
                                        <p:tgtEl>
                                          <p:spTgt spid="42"/>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blinds(horizontal)">
                                      <p:cBhvr>
                                        <p:cTn id="62" dur="500"/>
                                        <p:tgtEl>
                                          <p:spTgt spid="44"/>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blinds(horizontal)">
                                      <p:cBhvr>
                                        <p:cTn id="67" dur="500"/>
                                        <p:tgtEl>
                                          <p:spTgt spid="48"/>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43"/>
                                        </p:tgtEl>
                                        <p:attrNameLst>
                                          <p:attrName>style.visibility</p:attrName>
                                        </p:attrNameLst>
                                      </p:cBhvr>
                                      <p:to>
                                        <p:strVal val="visible"/>
                                      </p:to>
                                    </p:set>
                                    <p:animEffect transition="in" filter="blinds(horizontal)">
                                      <p:cBhvr>
                                        <p:cTn id="72" dur="500"/>
                                        <p:tgtEl>
                                          <p:spTgt spid="43"/>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50"/>
                                        </p:tgtEl>
                                        <p:attrNameLst>
                                          <p:attrName>style.visibility</p:attrName>
                                        </p:attrNameLst>
                                      </p:cBhvr>
                                      <p:to>
                                        <p:strVal val="visible"/>
                                      </p:to>
                                    </p:set>
                                    <p:animEffect transition="in" filter="blinds(horizontal)">
                                      <p:cBhvr>
                                        <p:cTn id="77" dur="500"/>
                                        <p:tgtEl>
                                          <p:spTgt spid="50"/>
                                        </p:tgtEl>
                                      </p:cBhvr>
                                    </p:animEffect>
                                  </p:childTnLst>
                                </p:cTn>
                              </p:par>
                            </p:childTnLst>
                          </p:cTn>
                        </p:par>
                      </p:childTnLst>
                    </p:cTn>
                  </p:par>
                  <p:par>
                    <p:cTn id="78" fill="hold">
                      <p:stCondLst>
                        <p:cond delay="indefinite"/>
                      </p:stCondLst>
                      <p:childTnLst>
                        <p:par>
                          <p:cTn id="79" fill="hold">
                            <p:stCondLst>
                              <p:cond delay="0"/>
                            </p:stCondLst>
                            <p:childTnLst>
                              <p:par>
                                <p:cTn id="80" presetID="7" presetClass="emph" presetSubtype="2" fill="hold" nodeType="clickEffect">
                                  <p:stCondLst>
                                    <p:cond delay="0"/>
                                  </p:stCondLst>
                                  <p:childTnLst>
                                    <p:animClr clrSpc="rgb" dir="cw">
                                      <p:cBhvr>
                                        <p:cTn id="81" dur="500" fill="hold"/>
                                        <p:tgtEl>
                                          <p:spTgt spid="49"/>
                                        </p:tgtEl>
                                        <p:attrNameLst>
                                          <p:attrName>stroke.color</p:attrName>
                                        </p:attrNameLst>
                                      </p:cBhvr>
                                      <p:to>
                                        <a:schemeClr val="tx1"/>
                                      </p:to>
                                    </p:animClr>
                                    <p:set>
                                      <p:cBhvr>
                                        <p:cTn id="82" dur="500" fill="hold"/>
                                        <p:tgtEl>
                                          <p:spTgt spid="49"/>
                                        </p:tgtEl>
                                        <p:attrNameLst>
                                          <p:attrName>stroke.on</p:attrName>
                                        </p:attrNameLst>
                                      </p:cBhvr>
                                      <p:to>
                                        <p:strVal val="true"/>
                                      </p:to>
                                    </p:set>
                                  </p:childTnLst>
                                </p:cTn>
                              </p:par>
                              <p:par>
                                <p:cTn id="83" presetID="7" presetClass="emph" presetSubtype="2" fill="hold" nodeType="withEffect">
                                  <p:stCondLst>
                                    <p:cond delay="0"/>
                                  </p:stCondLst>
                                  <p:childTnLst>
                                    <p:animClr clrSpc="rgb" dir="cw">
                                      <p:cBhvr>
                                        <p:cTn id="84" dur="500" fill="hold"/>
                                        <p:tgtEl>
                                          <p:spTgt spid="22"/>
                                        </p:tgtEl>
                                        <p:attrNameLst>
                                          <p:attrName>stroke.color</p:attrName>
                                        </p:attrNameLst>
                                      </p:cBhvr>
                                      <p:to>
                                        <a:schemeClr val="tx1"/>
                                      </p:to>
                                    </p:animClr>
                                    <p:set>
                                      <p:cBhvr>
                                        <p:cTn id="85" dur="500" fill="hold"/>
                                        <p:tgtEl>
                                          <p:spTgt spid="22"/>
                                        </p:tgtEl>
                                        <p:attrNameLst>
                                          <p:attrName>stroke.on</p:attrName>
                                        </p:attrNameLst>
                                      </p:cBhvr>
                                      <p:to>
                                        <p:strVal val="true"/>
                                      </p:to>
                                    </p:set>
                                  </p:childTnLst>
                                </p:cTn>
                              </p:par>
                              <p:par>
                                <p:cTn id="86" presetID="7" presetClass="emph" presetSubtype="2" fill="hold" nodeType="withEffect">
                                  <p:stCondLst>
                                    <p:cond delay="0"/>
                                  </p:stCondLst>
                                  <p:childTnLst>
                                    <p:animClr clrSpc="rgb" dir="cw">
                                      <p:cBhvr>
                                        <p:cTn id="87" dur="500" fill="hold"/>
                                        <p:tgtEl>
                                          <p:spTgt spid="24"/>
                                        </p:tgtEl>
                                        <p:attrNameLst>
                                          <p:attrName>stroke.color</p:attrName>
                                        </p:attrNameLst>
                                      </p:cBhvr>
                                      <p:to>
                                        <a:schemeClr val="tx1"/>
                                      </p:to>
                                    </p:animClr>
                                    <p:set>
                                      <p:cBhvr>
                                        <p:cTn id="88" dur="500" fill="hold"/>
                                        <p:tgtEl>
                                          <p:spTgt spid="24"/>
                                        </p:tgtEl>
                                        <p:attrNameLst>
                                          <p:attrName>stroke.on</p:attrName>
                                        </p:attrNameLst>
                                      </p:cBhvr>
                                      <p:to>
                                        <p:strVal val="true"/>
                                      </p:to>
                                    </p:set>
                                  </p:childTnLst>
                                </p:cTn>
                              </p:par>
                              <p:par>
                                <p:cTn id="89" presetID="3" presetClass="emph" presetSubtype="2" fill="hold" grpId="1" nodeType="withEffect">
                                  <p:stCondLst>
                                    <p:cond delay="0"/>
                                  </p:stCondLst>
                                  <p:childTnLst>
                                    <p:animClr clrSpc="rgb" dir="cw">
                                      <p:cBhvr override="childStyle">
                                        <p:cTn id="90" dur="500" fill="hold"/>
                                        <p:tgtEl>
                                          <p:spTgt spid="54"/>
                                        </p:tgtEl>
                                        <p:attrNameLst>
                                          <p:attrName>style.color</p:attrName>
                                        </p:attrNameLst>
                                      </p:cBhvr>
                                      <p:to>
                                        <a:schemeClr val="tx1"/>
                                      </p:to>
                                    </p:animClr>
                                  </p:childTnLst>
                                </p:cTn>
                              </p:par>
                              <p:par>
                                <p:cTn id="91" presetID="3" presetClass="emph" presetSubtype="2" fill="hold" grpId="1" nodeType="withEffect">
                                  <p:stCondLst>
                                    <p:cond delay="0"/>
                                  </p:stCondLst>
                                  <p:childTnLst>
                                    <p:animClr clrSpc="rgb" dir="cw">
                                      <p:cBhvr override="childStyle">
                                        <p:cTn id="92" dur="500" fill="hold"/>
                                        <p:tgtEl>
                                          <p:spTgt spid="28"/>
                                        </p:tgtEl>
                                        <p:attrNameLst>
                                          <p:attrName>style.color</p:attrName>
                                        </p:attrNameLst>
                                      </p:cBhvr>
                                      <p:to>
                                        <a:schemeClr val="tx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8" grpId="1"/>
      <p:bldP spid="54" grpId="0"/>
      <p:bldP spid="54" grpId="1"/>
      <p:bldP spid="7" grpId="0"/>
      <p:bldP spid="8" grpId="0"/>
      <p:bldP spid="71" grpId="0" animBg="1"/>
      <p:bldP spid="72" grpId="0"/>
      <p:bldP spid="73" grpId="0" animBg="1"/>
      <p:bldP spid="74" grpId="0"/>
      <p:bldP spid="41" grpId="0"/>
      <p:bldP spid="42" grpId="0"/>
      <p:bldP spid="43" grpId="0"/>
      <p:bldP spid="44" grpId="0" animBg="1"/>
      <p:bldP spid="48" grpId="0"/>
      <p:bldP spid="5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Motion in a Circle</a:t>
            </a:r>
            <a:endParaRPr lang="en-GB" dirty="0">
              <a:latin typeface="Comic Sans MS" pitchFamily="66" charset="0"/>
            </a:endParaRPr>
          </a:p>
        </p:txBody>
      </p:sp>
      <p:sp>
        <p:nvSpPr>
          <p:cNvPr id="4" name="TextBox 3"/>
          <p:cNvSpPr txBox="1"/>
          <p:nvPr/>
        </p:nvSpPr>
        <p:spPr>
          <a:xfrm>
            <a:off x="8680632" y="6488668"/>
            <a:ext cx="471604" cy="369332"/>
          </a:xfrm>
          <a:prstGeom prst="rect">
            <a:avLst/>
          </a:prstGeom>
          <a:noFill/>
        </p:spPr>
        <p:txBody>
          <a:bodyPr wrap="none" rtlCol="0">
            <a:spAutoFit/>
          </a:bodyPr>
          <a:lstStyle/>
          <a:p>
            <a:r>
              <a:rPr lang="en-US" dirty="0" smtClean="0">
                <a:latin typeface="Comic Sans MS" panose="030F0702030302020204" pitchFamily="66" charset="0"/>
              </a:rPr>
              <a:t>4C</a:t>
            </a:r>
            <a:endParaRPr lang="en-US" dirty="0">
              <a:latin typeface="Comic Sans MS" panose="030F0702030302020204" pitchFamily="66" charset="0"/>
            </a:endParaRPr>
          </a:p>
        </p:txBody>
      </p:sp>
      <p:sp>
        <p:nvSpPr>
          <p:cNvPr id="6" name="Content Placeholder 2"/>
          <p:cNvSpPr>
            <a:spLocks noGrp="1"/>
          </p:cNvSpPr>
          <p:nvPr>
            <p:ph idx="1"/>
          </p:nvPr>
        </p:nvSpPr>
        <p:spPr>
          <a:xfrm>
            <a:off x="228600" y="1600198"/>
            <a:ext cx="3722298" cy="5140843"/>
          </a:xfrm>
        </p:spPr>
        <p:txBody>
          <a:bodyPr>
            <a:normAutofit/>
          </a:bodyPr>
          <a:lstStyle/>
          <a:p>
            <a:pPr marL="0" indent="0" algn="ctr">
              <a:buNone/>
            </a:pPr>
            <a:r>
              <a:rPr lang="en-GB" sz="1400" b="1" dirty="0" smtClean="0">
                <a:latin typeface="Comic Sans MS" pitchFamily="66" charset="0"/>
              </a:rPr>
              <a:t>You can solve three-dimensional problems about objects moving in horizontal circles</a:t>
            </a:r>
            <a:endParaRPr lang="en-GB" sz="1400" dirty="0" smtClean="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smtClean="0">
                <a:latin typeface="Comic Sans MS" pitchFamily="66" charset="0"/>
                <a:sym typeface="Wingdings" panose="05000000000000000000" pitchFamily="2" charset="2"/>
              </a:rPr>
              <a:t>An aircraft of mass 2 </a:t>
            </a:r>
            <a:r>
              <a:rPr lang="en-US" sz="1400" dirty="0" err="1" smtClean="0">
                <a:latin typeface="Comic Sans MS" pitchFamily="66" charset="0"/>
                <a:sym typeface="Wingdings" panose="05000000000000000000" pitchFamily="2" charset="2"/>
              </a:rPr>
              <a:t>tonnes</a:t>
            </a:r>
            <a:r>
              <a:rPr lang="en-US" sz="1400" dirty="0" smtClean="0">
                <a:latin typeface="Comic Sans MS" pitchFamily="66" charset="0"/>
                <a:sym typeface="Wingdings" panose="05000000000000000000" pitchFamily="2" charset="2"/>
              </a:rPr>
              <a:t> flies at 500kmh</a:t>
            </a:r>
            <a:r>
              <a:rPr lang="en-US" sz="1400" baseline="30000" dirty="0" smtClean="0">
                <a:latin typeface="Comic Sans MS" pitchFamily="66" charset="0"/>
                <a:sym typeface="Wingdings" panose="05000000000000000000" pitchFamily="2" charset="2"/>
              </a:rPr>
              <a:t>-1</a:t>
            </a:r>
            <a:r>
              <a:rPr lang="en-US" sz="1400" dirty="0" smtClean="0">
                <a:latin typeface="Comic Sans MS" pitchFamily="66" charset="0"/>
                <a:sym typeface="Wingdings" panose="05000000000000000000" pitchFamily="2" charset="2"/>
              </a:rPr>
              <a:t> on a path which follows a horizontal circular arc in order to change from due north to due east. It takes 40 seconds to change course, with the aircraft banked at an angle </a:t>
            </a:r>
            <a:r>
              <a:rPr lang="el-GR" sz="1400" dirty="0" smtClean="0">
                <a:latin typeface="Comic Sans MS" pitchFamily="66" charset="0"/>
                <a:sym typeface="Wingdings" panose="05000000000000000000" pitchFamily="2" charset="2"/>
              </a:rPr>
              <a:t>θ</a:t>
            </a:r>
            <a:r>
              <a:rPr lang="en-US" sz="1400" dirty="0" smtClean="0">
                <a:latin typeface="Comic Sans MS" pitchFamily="66" charset="0"/>
                <a:sym typeface="Wingdings" panose="05000000000000000000" pitchFamily="2" charset="2"/>
              </a:rPr>
              <a:t> to the horizontal. Calculate the value of </a:t>
            </a:r>
            <a:r>
              <a:rPr lang="el-GR" sz="1400" dirty="0" smtClean="0">
                <a:latin typeface="Comic Sans MS" pitchFamily="66" charset="0"/>
                <a:sym typeface="Wingdings" panose="05000000000000000000" pitchFamily="2" charset="2"/>
              </a:rPr>
              <a:t>θ</a:t>
            </a:r>
            <a:r>
              <a:rPr lang="en-US" sz="1400" dirty="0" smtClean="0">
                <a:latin typeface="Comic Sans MS" pitchFamily="66" charset="0"/>
                <a:sym typeface="Wingdings" panose="05000000000000000000" pitchFamily="2" charset="2"/>
              </a:rPr>
              <a:t> and the magnitude of the lift force perpendicular to the surface of the aircraft’s wings.</a:t>
            </a:r>
          </a:p>
          <a:p>
            <a:pPr marL="0" indent="0" algn="ctr">
              <a:buNone/>
            </a:pPr>
            <a:endParaRPr lang="en-US" sz="1400" dirty="0">
              <a:latin typeface="Comic Sans MS" pitchFamily="66" charset="0"/>
              <a:sym typeface="Wingdings" panose="05000000000000000000" pitchFamily="2" charset="2"/>
            </a:endParaRPr>
          </a:p>
          <a:p>
            <a:pPr algn="ctr">
              <a:buFont typeface="Wingdings"/>
              <a:buChar char="à"/>
            </a:pPr>
            <a:r>
              <a:rPr lang="en-US" sz="1400" dirty="0" smtClean="0">
                <a:latin typeface="Comic Sans MS" pitchFamily="66" charset="0"/>
                <a:sym typeface="Wingdings" panose="05000000000000000000" pitchFamily="2" charset="2"/>
              </a:rPr>
              <a:t>Now divide one equation by the other to find an expression in tan</a:t>
            </a:r>
            <a:r>
              <a:rPr lang="el-GR" sz="1400" dirty="0" smtClean="0">
                <a:latin typeface="Comic Sans MS" pitchFamily="66" charset="0"/>
                <a:sym typeface="Wingdings" panose="05000000000000000000" pitchFamily="2" charset="2"/>
              </a:rPr>
              <a:t>θ</a:t>
            </a:r>
            <a:r>
              <a:rPr lang="en-US" sz="1400" dirty="0" smtClean="0">
                <a:latin typeface="Comic Sans MS" pitchFamily="66" charset="0"/>
                <a:sym typeface="Wingdings" panose="05000000000000000000" pitchFamily="2" charset="2"/>
              </a:rPr>
              <a:t> only…</a:t>
            </a:r>
          </a:p>
          <a:p>
            <a:pPr algn="ctr">
              <a:buFont typeface="Wingdings"/>
              <a:buChar char="à"/>
            </a:pPr>
            <a:endParaRPr lang="en-US" sz="1400" dirty="0">
              <a:latin typeface="Comic Sans MS" pitchFamily="66" charset="0"/>
              <a:sym typeface="Wingdings" panose="05000000000000000000" pitchFamily="2" charset="2"/>
            </a:endParaRPr>
          </a:p>
          <a:p>
            <a:pPr algn="ctr">
              <a:buFont typeface="Wingdings"/>
              <a:buChar char="à"/>
            </a:pPr>
            <a:r>
              <a:rPr lang="en-US" sz="1400" dirty="0" smtClean="0">
                <a:latin typeface="Comic Sans MS" pitchFamily="66" charset="0"/>
                <a:sym typeface="Wingdings" panose="05000000000000000000" pitchFamily="2" charset="2"/>
              </a:rPr>
              <a:t>The value of </a:t>
            </a:r>
            <a:r>
              <a:rPr lang="el-GR" sz="1400" dirty="0" smtClean="0">
                <a:latin typeface="Comic Sans MS" pitchFamily="66" charset="0"/>
                <a:sym typeface="Wingdings" panose="05000000000000000000" pitchFamily="2" charset="2"/>
              </a:rPr>
              <a:t>θ</a:t>
            </a:r>
            <a:r>
              <a:rPr lang="en-US" sz="1400" dirty="0" smtClean="0">
                <a:latin typeface="Comic Sans MS" pitchFamily="66" charset="0"/>
                <a:sym typeface="Wingdings" panose="05000000000000000000" pitchFamily="2" charset="2"/>
              </a:rPr>
              <a:t> can then be use to find the Thrust (lift) force!</a:t>
            </a:r>
          </a:p>
          <a:p>
            <a:pPr marL="0" indent="0" algn="ctr">
              <a:buNone/>
            </a:pPr>
            <a:endParaRPr lang="en-US" sz="1400" dirty="0" smtClean="0">
              <a:latin typeface="Comic Sans MS" pitchFamily="66" charset="0"/>
              <a:sym typeface="Wingdings" panose="05000000000000000000" pitchFamily="2" charset="2"/>
            </a:endParaRPr>
          </a:p>
          <a:p>
            <a:pPr marL="0" indent="0" algn="ctr">
              <a:buNone/>
            </a:pPr>
            <a:endParaRPr lang="en-US" sz="1400" dirty="0" smtClean="0">
              <a:latin typeface="Comic Sans MS" pitchFamily="66" charset="0"/>
              <a:sym typeface="Wingdings" panose="05000000000000000000" pitchFamily="2" charset="2"/>
            </a:endParaRPr>
          </a:p>
          <a:p>
            <a:pPr marL="0" indent="0" algn="ctr">
              <a:buNone/>
            </a:pPr>
            <a:endParaRPr lang="en-GB" sz="1400" dirty="0" smtClean="0">
              <a:latin typeface="Comic Sans MS" pitchFamily="66" charset="0"/>
            </a:endParaRPr>
          </a:p>
        </p:txBody>
      </p:sp>
      <mc:AlternateContent xmlns:mc="http://schemas.openxmlformats.org/markup-compatibility/2006" xmlns:a14="http://schemas.microsoft.com/office/drawing/2010/main">
        <mc:Choice Requires="a14">
          <p:sp>
            <p:nvSpPr>
              <p:cNvPr id="60" name="TextBox 59"/>
              <p:cNvSpPr txBox="1"/>
              <p:nvPr/>
            </p:nvSpPr>
            <p:spPr>
              <a:xfrm>
                <a:off x="5962403" y="0"/>
                <a:ext cx="781817"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𝑣</m:t>
                      </m:r>
                      <m:r>
                        <a:rPr lang="en-US" sz="1400" b="0" i="1" smtClean="0">
                          <a:latin typeface="Cambria Math"/>
                        </a:rPr>
                        <m:t>=</m:t>
                      </m:r>
                      <m:r>
                        <a:rPr lang="en-US" sz="1400" b="0" i="1" smtClean="0">
                          <a:latin typeface="Cambria Math"/>
                        </a:rPr>
                        <m:t>𝑟</m:t>
                      </m:r>
                      <m:r>
                        <m:rPr>
                          <m:sty m:val="p"/>
                        </m:rPr>
                        <a:rPr lang="el-GR" sz="1400" b="0" i="1" smtClean="0">
                          <a:latin typeface="Cambria Math"/>
                        </a:rPr>
                        <m:t>ω</m:t>
                      </m:r>
                    </m:oMath>
                  </m:oMathPara>
                </a14:m>
                <a:endParaRPr lang="en-GB" sz="1400" dirty="0"/>
              </a:p>
            </p:txBody>
          </p:sp>
        </mc:Choice>
        <mc:Fallback xmlns="">
          <p:sp>
            <p:nvSpPr>
              <p:cNvPr id="60" name="TextBox 59"/>
              <p:cNvSpPr txBox="1">
                <a:spLocks noRot="1" noChangeAspect="1" noMove="1" noResize="1" noEditPoints="1" noAdjustHandles="1" noChangeArrowheads="1" noChangeShapeType="1" noTextEdit="1"/>
              </p:cNvSpPr>
              <p:nvPr/>
            </p:nvSpPr>
            <p:spPr>
              <a:xfrm>
                <a:off x="5962403" y="0"/>
                <a:ext cx="781817" cy="307777"/>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4878780" y="0"/>
                <a:ext cx="1087670" cy="44300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1200" i="1" smtClean="0">
                          <a:latin typeface="Cambria Math"/>
                        </a:rPr>
                        <m:t>ω</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𝑟𝑎𝑑𝑖𝑎𝑛𝑠</m:t>
                          </m:r>
                        </m:num>
                        <m:den>
                          <m:r>
                            <a:rPr lang="en-US" sz="1200" b="0" i="1" smtClean="0">
                              <a:latin typeface="Cambria Math"/>
                            </a:rPr>
                            <m:t>𝑠𝑒𝑐𝑜𝑛𝑑𝑠</m:t>
                          </m:r>
                        </m:den>
                      </m:f>
                    </m:oMath>
                  </m:oMathPara>
                </a14:m>
                <a:endParaRPr lang="en-GB" sz="1200" dirty="0"/>
              </a:p>
            </p:txBody>
          </p:sp>
        </mc:Choice>
        <mc:Fallback xmlns="">
          <p:sp>
            <p:nvSpPr>
              <p:cNvPr id="61" name="TextBox 60"/>
              <p:cNvSpPr txBox="1">
                <a:spLocks noRot="1" noChangeAspect="1" noMove="1" noResize="1" noEditPoints="1" noAdjustHandles="1" noChangeArrowheads="1" noChangeShapeType="1" noTextEdit="1"/>
              </p:cNvSpPr>
              <p:nvPr/>
            </p:nvSpPr>
            <p:spPr>
              <a:xfrm>
                <a:off x="4878780" y="0"/>
                <a:ext cx="1087670" cy="443006"/>
              </a:xfrm>
              <a:prstGeom prst="rect">
                <a:avLst/>
              </a:prstGeom>
              <a:blipFill rotWithShape="1">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6741226" y="0"/>
                <a:ext cx="79451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𝑣</m:t>
                      </m:r>
                      <m:r>
                        <a:rPr lang="en-US" sz="1400" b="0" i="1" smtClean="0">
                          <a:latin typeface="Cambria Math"/>
                          <a:ea typeface="Cambria Math"/>
                        </a:rPr>
                        <m:t>𝜔</m:t>
                      </m:r>
                    </m:oMath>
                  </m:oMathPara>
                </a14:m>
                <a:endParaRPr lang="en-GB" sz="1400" dirty="0"/>
              </a:p>
            </p:txBody>
          </p:sp>
        </mc:Choice>
        <mc:Fallback xmlns="">
          <p:sp>
            <p:nvSpPr>
              <p:cNvPr id="62" name="TextBox 61"/>
              <p:cNvSpPr txBox="1">
                <a:spLocks noRot="1" noChangeAspect="1" noMove="1" noResize="1" noEditPoints="1" noAdjustHandles="1" noChangeArrowheads="1" noChangeShapeType="1" noTextEdit="1"/>
              </p:cNvSpPr>
              <p:nvPr/>
            </p:nvSpPr>
            <p:spPr>
              <a:xfrm>
                <a:off x="6741226" y="0"/>
                <a:ext cx="794513" cy="307777"/>
              </a:xfrm>
              <a:prstGeom prst="rect">
                <a:avLst/>
              </a:prstGeom>
              <a:blipFill rotWithShape="1">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7543800" y="0"/>
                <a:ext cx="86844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𝑟</m:t>
                      </m:r>
                      <m:sSup>
                        <m:sSupPr>
                          <m:ctrlPr>
                            <a:rPr lang="en-US" sz="1400" b="0" i="1" smtClean="0">
                              <a:latin typeface="Cambria Math" panose="02040503050406030204" pitchFamily="18" charset="0"/>
                            </a:rPr>
                          </m:ctrlPr>
                        </m:sSupPr>
                        <m:e>
                          <m:r>
                            <a:rPr lang="en-US" sz="1400" b="0" i="1" smtClean="0">
                              <a:latin typeface="Cambria Math"/>
                              <a:ea typeface="Cambria Math"/>
                            </a:rPr>
                            <m:t>𝜔</m:t>
                          </m:r>
                        </m:e>
                        <m:sup>
                          <m:r>
                            <a:rPr lang="en-US" sz="1400" b="0" i="1" smtClean="0">
                              <a:latin typeface="Cambria Math"/>
                            </a:rPr>
                            <m:t>2</m:t>
                          </m:r>
                        </m:sup>
                      </m:sSup>
                    </m:oMath>
                  </m:oMathPara>
                </a14:m>
                <a:endParaRPr lang="en-GB" sz="1400" dirty="0"/>
              </a:p>
            </p:txBody>
          </p:sp>
        </mc:Choice>
        <mc:Fallback xmlns="">
          <p:sp>
            <p:nvSpPr>
              <p:cNvPr id="63" name="TextBox 62"/>
              <p:cNvSpPr txBox="1">
                <a:spLocks noRot="1" noChangeAspect="1" noMove="1" noResize="1" noEditPoints="1" noAdjustHandles="1" noChangeArrowheads="1" noChangeShapeType="1" noTextEdit="1"/>
              </p:cNvSpPr>
              <p:nvPr/>
            </p:nvSpPr>
            <p:spPr>
              <a:xfrm>
                <a:off x="7543800" y="0"/>
                <a:ext cx="868443" cy="307777"/>
              </a:xfrm>
              <a:prstGeom prst="rect">
                <a:avLst/>
              </a:prstGeom>
              <a:blipFill rotWithShape="1">
                <a:blip r:embed="rId7"/>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a:xfrm>
                <a:off x="8390012" y="0"/>
                <a:ext cx="753988" cy="52315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a:rPr>
                                <m:t>𝑣</m:t>
                              </m:r>
                            </m:e>
                            <m:sup>
                              <m:r>
                                <a:rPr lang="en-US" sz="1400" b="0" i="1" smtClean="0">
                                  <a:latin typeface="Cambria Math"/>
                                </a:rPr>
                                <m:t>2</m:t>
                              </m:r>
                            </m:sup>
                          </m:sSup>
                        </m:num>
                        <m:den>
                          <m:r>
                            <a:rPr lang="en-US" sz="1400" b="0" i="1" smtClean="0">
                              <a:latin typeface="Cambria Math"/>
                            </a:rPr>
                            <m:t>𝑟</m:t>
                          </m:r>
                        </m:den>
                      </m:f>
                    </m:oMath>
                  </m:oMathPara>
                </a14:m>
                <a:endParaRPr lang="en-GB" sz="1400" dirty="0"/>
              </a:p>
            </p:txBody>
          </p:sp>
        </mc:Choice>
        <mc:Fallback xmlns="">
          <p:sp>
            <p:nvSpPr>
              <p:cNvPr id="64" name="TextBox 63"/>
              <p:cNvSpPr txBox="1">
                <a:spLocks noRot="1" noChangeAspect="1" noMove="1" noResize="1" noEditPoints="1" noAdjustHandles="1" noChangeArrowheads="1" noChangeShapeType="1" noTextEdit="1"/>
              </p:cNvSpPr>
              <p:nvPr/>
            </p:nvSpPr>
            <p:spPr>
              <a:xfrm>
                <a:off x="8390012" y="0"/>
                <a:ext cx="753988" cy="523157"/>
              </a:xfrm>
              <a:prstGeom prst="rect">
                <a:avLst/>
              </a:prstGeom>
              <a:blipFill rotWithShape="1">
                <a:blip r:embed="rId8"/>
                <a:stretch>
                  <a:fillRect/>
                </a:stretch>
              </a:blipFill>
              <a:ln w="25400">
                <a:solidFill>
                  <a:schemeClr val="tx1"/>
                </a:solidFill>
              </a:ln>
            </p:spPr>
            <p:txBody>
              <a:bodyPr/>
              <a:lstStyle/>
              <a:p>
                <a:r>
                  <a:rPr lang="en-GB">
                    <a:noFill/>
                  </a:rPr>
                  <a:t> </a:t>
                </a:r>
              </a:p>
            </p:txBody>
          </p:sp>
        </mc:Fallback>
      </mc:AlternateContent>
      <p:pic>
        <p:nvPicPr>
          <p:cNvPr id="59" name="Picture 2" descr="http://astarmathsandphysics.com/gcse-physics-notes/gcse-physics-notes-motion-in-a-circle-html-m3278a5aa.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4181" y="124029"/>
            <a:ext cx="1937270" cy="10399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mages.rcuniverse.com/magazine/reviews/1039/cherokee_front_view.jpg"/>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896502">
            <a:off x="4295550" y="1874077"/>
            <a:ext cx="2433842" cy="79708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flipV="1">
            <a:off x="4876800" y="2362200"/>
            <a:ext cx="572219" cy="914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486400" y="2438400"/>
            <a:ext cx="0" cy="914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867400" y="1676400"/>
            <a:ext cx="381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867400" y="167640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045015" y="2836653"/>
            <a:ext cx="306494" cy="307777"/>
          </a:xfrm>
          <a:prstGeom prst="rect">
            <a:avLst/>
          </a:prstGeom>
          <a:noFill/>
        </p:spPr>
        <p:txBody>
          <a:bodyPr wrap="none" rtlCol="0">
            <a:spAutoFit/>
          </a:bodyPr>
          <a:lstStyle/>
          <a:p>
            <a:r>
              <a:rPr lang="en-US" sz="1400" dirty="0" smtClean="0">
                <a:latin typeface="Comic Sans MS" panose="030F0702030302020204" pitchFamily="66" charset="0"/>
              </a:rPr>
              <a:t>T</a:t>
            </a:r>
            <a:endParaRPr lang="en-US" sz="1400" dirty="0">
              <a:latin typeface="Comic Sans MS" panose="030F0702030302020204" pitchFamily="66" charset="0"/>
            </a:endParaRPr>
          </a:p>
        </p:txBody>
      </p:sp>
      <p:sp>
        <p:nvSpPr>
          <p:cNvPr id="27" name="TextBox 26"/>
          <p:cNvSpPr txBox="1"/>
          <p:nvPr/>
        </p:nvSpPr>
        <p:spPr>
          <a:xfrm>
            <a:off x="5105400" y="3352800"/>
            <a:ext cx="762000" cy="307777"/>
          </a:xfrm>
          <a:prstGeom prst="rect">
            <a:avLst/>
          </a:prstGeom>
          <a:noFill/>
        </p:spPr>
        <p:txBody>
          <a:bodyPr wrap="square" rtlCol="0">
            <a:spAutoFit/>
          </a:bodyPr>
          <a:lstStyle/>
          <a:p>
            <a:pPr algn="ctr"/>
            <a:r>
              <a:rPr lang="en-US" sz="1400" dirty="0" smtClean="0">
                <a:latin typeface="Comic Sans MS" panose="030F0702030302020204" pitchFamily="66" charset="0"/>
              </a:rPr>
              <a:t>2000g</a:t>
            </a:r>
            <a:endParaRPr lang="en-US" sz="1400" dirty="0">
              <a:latin typeface="Comic Sans MS" panose="030F0702030302020204" pitchFamily="66" charset="0"/>
            </a:endParaRPr>
          </a:p>
        </p:txBody>
      </p:sp>
      <p:sp>
        <p:nvSpPr>
          <p:cNvPr id="28" name="TextBox 27"/>
          <p:cNvSpPr txBox="1"/>
          <p:nvPr/>
        </p:nvSpPr>
        <p:spPr>
          <a:xfrm>
            <a:off x="6019800" y="1371600"/>
            <a:ext cx="276038" cy="307777"/>
          </a:xfrm>
          <a:prstGeom prst="rect">
            <a:avLst/>
          </a:prstGeom>
          <a:noFill/>
        </p:spPr>
        <p:txBody>
          <a:bodyPr wrap="none" rtlCol="0">
            <a:spAutoFit/>
          </a:bodyPr>
          <a:lstStyle/>
          <a:p>
            <a:r>
              <a:rPr lang="en-US" sz="1400" dirty="0" smtClean="0">
                <a:latin typeface="Comic Sans MS" panose="030F0702030302020204" pitchFamily="66" charset="0"/>
              </a:rPr>
              <a:t>a</a:t>
            </a:r>
            <a:endParaRPr lang="en-US" sz="1400" dirty="0">
              <a:latin typeface="Comic Sans MS" panose="030F0702030302020204" pitchFamily="66" charset="0"/>
            </a:endParaRPr>
          </a:p>
        </p:txBody>
      </p:sp>
      <p:cxnSp>
        <p:nvCxnSpPr>
          <p:cNvPr id="29" name="Straight Arrow Connector 28"/>
          <p:cNvCxnSpPr/>
          <p:nvPr/>
        </p:nvCxnSpPr>
        <p:spPr>
          <a:xfrm>
            <a:off x="5715000" y="2971800"/>
            <a:ext cx="762000" cy="0"/>
          </a:xfrm>
          <a:prstGeom prst="straightConnector1">
            <a:avLst/>
          </a:prstGeom>
          <a:ln w="127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1" name="Arc 20"/>
          <p:cNvSpPr/>
          <p:nvPr/>
        </p:nvSpPr>
        <p:spPr>
          <a:xfrm>
            <a:off x="6172200" y="2590800"/>
            <a:ext cx="914400" cy="914400"/>
          </a:xfrm>
          <a:prstGeom prst="arc">
            <a:avLst>
              <a:gd name="adj1" fmla="val 11303428"/>
              <a:gd name="adj2" fmla="val 1248435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Arc 34"/>
          <p:cNvSpPr/>
          <p:nvPr/>
        </p:nvSpPr>
        <p:spPr>
          <a:xfrm>
            <a:off x="5105400" y="1752600"/>
            <a:ext cx="914400" cy="914400"/>
          </a:xfrm>
          <a:prstGeom prst="arc">
            <a:avLst>
              <a:gd name="adj1" fmla="val 6062596"/>
              <a:gd name="adj2" fmla="val 747311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p:cNvSpPr txBox="1"/>
          <p:nvPr/>
        </p:nvSpPr>
        <p:spPr>
          <a:xfrm>
            <a:off x="5969480" y="2751827"/>
            <a:ext cx="279244" cy="276999"/>
          </a:xfrm>
          <a:prstGeom prst="rect">
            <a:avLst/>
          </a:prstGeom>
          <a:noFill/>
        </p:spPr>
        <p:txBody>
          <a:bodyPr wrap="none" rtlCol="0">
            <a:spAutoFit/>
          </a:bodyPr>
          <a:lstStyle/>
          <a:p>
            <a:r>
              <a:rPr lang="el-GR" sz="1200" dirty="0" smtClean="0">
                <a:latin typeface="Comic Sans MS" panose="030F0702030302020204" pitchFamily="66" charset="0"/>
              </a:rPr>
              <a:t>θ</a:t>
            </a:r>
            <a:endParaRPr lang="en-US" sz="1200" dirty="0">
              <a:latin typeface="Comic Sans MS" panose="030F0702030302020204" pitchFamily="66" charset="0"/>
            </a:endParaRPr>
          </a:p>
        </p:txBody>
      </p:sp>
      <p:sp>
        <p:nvSpPr>
          <p:cNvPr id="37" name="TextBox 36"/>
          <p:cNvSpPr txBox="1"/>
          <p:nvPr/>
        </p:nvSpPr>
        <p:spPr>
          <a:xfrm>
            <a:off x="5241985" y="2580735"/>
            <a:ext cx="279244" cy="276999"/>
          </a:xfrm>
          <a:prstGeom prst="rect">
            <a:avLst/>
          </a:prstGeom>
          <a:noFill/>
        </p:spPr>
        <p:txBody>
          <a:bodyPr wrap="none" rtlCol="0">
            <a:spAutoFit/>
          </a:bodyPr>
          <a:lstStyle/>
          <a:p>
            <a:r>
              <a:rPr lang="el-GR" sz="1200" dirty="0" smtClean="0">
                <a:latin typeface="Comic Sans MS" panose="030F0702030302020204" pitchFamily="66" charset="0"/>
              </a:rPr>
              <a:t>θ</a:t>
            </a:r>
            <a:endParaRPr lang="en-US" sz="12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6" name="TextBox 45"/>
              <p:cNvSpPr txBox="1"/>
              <p:nvPr/>
            </p:nvSpPr>
            <p:spPr>
              <a:xfrm>
                <a:off x="7543800" y="1295400"/>
                <a:ext cx="1295400" cy="44300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a:rPr>
                        <m:t>𝑣</m:t>
                      </m:r>
                      <m:r>
                        <a:rPr lang="en-US" sz="1200" b="0" i="1" smtClean="0">
                          <a:solidFill>
                            <a:srgbClr val="FF0000"/>
                          </a:solidFill>
                          <a:latin typeface="Cambria Math"/>
                        </a:rPr>
                        <m:t>=</m:t>
                      </m:r>
                      <m:f>
                        <m:fPr>
                          <m:ctrlPr>
                            <a:rPr lang="en-US" sz="1200" b="0" i="1" smtClean="0">
                              <a:solidFill>
                                <a:srgbClr val="FF0000"/>
                              </a:solidFill>
                              <a:latin typeface="Cambria Math" panose="02040503050406030204" pitchFamily="18" charset="0"/>
                            </a:rPr>
                          </m:ctrlPr>
                        </m:fPr>
                        <m:num>
                          <m:r>
                            <a:rPr lang="en-US" sz="1200" b="0" i="1" smtClean="0">
                              <a:solidFill>
                                <a:srgbClr val="FF0000"/>
                              </a:solidFill>
                              <a:latin typeface="Cambria Math"/>
                            </a:rPr>
                            <m:t>5000</m:t>
                          </m:r>
                        </m:num>
                        <m:den>
                          <m:r>
                            <a:rPr lang="en-US" sz="1200" b="0" i="1" smtClean="0">
                              <a:solidFill>
                                <a:srgbClr val="FF0000"/>
                              </a:solidFill>
                              <a:latin typeface="Cambria Math"/>
                            </a:rPr>
                            <m:t>36</m:t>
                          </m:r>
                        </m:den>
                      </m:f>
                      <m:r>
                        <a:rPr lang="en-US" sz="1200" b="0" i="1" smtClean="0">
                          <a:solidFill>
                            <a:srgbClr val="FF0000"/>
                          </a:solidFill>
                          <a:latin typeface="Cambria Math"/>
                        </a:rPr>
                        <m:t> </m:t>
                      </m:r>
                      <m:r>
                        <a:rPr lang="en-US" sz="1200" b="0" i="1" smtClean="0">
                          <a:solidFill>
                            <a:srgbClr val="FF0000"/>
                          </a:solidFill>
                          <a:latin typeface="Cambria Math"/>
                        </a:rPr>
                        <m:t>𝑚</m:t>
                      </m:r>
                      <m:sSup>
                        <m:sSupPr>
                          <m:ctrlPr>
                            <a:rPr lang="en-US" sz="1200" b="0" i="1" smtClean="0">
                              <a:solidFill>
                                <a:srgbClr val="FF0000"/>
                              </a:solidFill>
                              <a:latin typeface="Cambria Math" panose="02040503050406030204" pitchFamily="18" charset="0"/>
                            </a:rPr>
                          </m:ctrlPr>
                        </m:sSupPr>
                        <m:e>
                          <m:r>
                            <a:rPr lang="en-US" sz="1200" b="0" i="1" smtClean="0">
                              <a:solidFill>
                                <a:srgbClr val="FF0000"/>
                              </a:solidFill>
                              <a:latin typeface="Cambria Math"/>
                            </a:rPr>
                            <m:t>𝑠</m:t>
                          </m:r>
                        </m:e>
                        <m:sup>
                          <m:r>
                            <a:rPr lang="en-US" sz="1200" b="0" i="1" smtClean="0">
                              <a:solidFill>
                                <a:srgbClr val="FF0000"/>
                              </a:solidFill>
                              <a:latin typeface="Cambria Math"/>
                            </a:rPr>
                            <m:t>−1</m:t>
                          </m:r>
                        </m:sup>
                      </m:sSup>
                    </m:oMath>
                  </m:oMathPara>
                </a14:m>
                <a:endParaRPr lang="en-US" sz="1200" dirty="0">
                  <a:solidFill>
                    <a:srgbClr val="FF0000"/>
                  </a:solidFill>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7543800" y="1295400"/>
                <a:ext cx="1295400" cy="443006"/>
              </a:xfrm>
              <a:prstGeom prst="rect">
                <a:avLst/>
              </a:prstGeom>
              <a:blipFill rotWithShape="1">
                <a:blip r:embed="rId11"/>
                <a:stretch>
                  <a:fillRect/>
                </a:stretch>
              </a:blipFill>
            </p:spPr>
            <p:txBody>
              <a:bodyPr/>
              <a:lstStyle/>
              <a:p>
                <a:r>
                  <a:rPr lang="en-US">
                    <a:noFill/>
                  </a:rPr>
                  <a:t> </a:t>
                </a:r>
              </a:p>
            </p:txBody>
          </p:sp>
        </mc:Fallback>
      </mc:AlternateContent>
      <p:cxnSp>
        <p:nvCxnSpPr>
          <p:cNvPr id="47" name="Straight Arrow Connector 46"/>
          <p:cNvCxnSpPr/>
          <p:nvPr/>
        </p:nvCxnSpPr>
        <p:spPr>
          <a:xfrm flipV="1">
            <a:off x="4876800" y="2362200"/>
            <a:ext cx="0" cy="914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4876800" y="236220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4843733" y="2777706"/>
            <a:ext cx="279244" cy="276999"/>
          </a:xfrm>
          <a:prstGeom prst="rect">
            <a:avLst/>
          </a:prstGeom>
          <a:noFill/>
        </p:spPr>
        <p:txBody>
          <a:bodyPr wrap="none" rtlCol="0">
            <a:spAutoFit/>
          </a:bodyPr>
          <a:lstStyle/>
          <a:p>
            <a:r>
              <a:rPr lang="el-GR" sz="1200" dirty="0" smtClean="0">
                <a:latin typeface="Comic Sans MS" panose="030F0702030302020204" pitchFamily="66" charset="0"/>
              </a:rPr>
              <a:t>θ</a:t>
            </a:r>
            <a:endParaRPr lang="en-US" sz="1200" dirty="0">
              <a:latin typeface="Comic Sans MS" panose="030F0702030302020204" pitchFamily="66" charset="0"/>
            </a:endParaRPr>
          </a:p>
        </p:txBody>
      </p:sp>
      <p:sp>
        <p:nvSpPr>
          <p:cNvPr id="52" name="Arc 51"/>
          <p:cNvSpPr/>
          <p:nvPr/>
        </p:nvSpPr>
        <p:spPr>
          <a:xfrm>
            <a:off x="4343400" y="2971800"/>
            <a:ext cx="914400" cy="914400"/>
          </a:xfrm>
          <a:prstGeom prst="arc">
            <a:avLst>
              <a:gd name="adj1" fmla="val 16757610"/>
              <a:gd name="adj2" fmla="val 1786139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TextBox 52"/>
          <p:cNvSpPr txBox="1"/>
          <p:nvPr/>
        </p:nvSpPr>
        <p:spPr>
          <a:xfrm>
            <a:off x="4231256" y="2635370"/>
            <a:ext cx="691215" cy="307777"/>
          </a:xfrm>
          <a:prstGeom prst="rect">
            <a:avLst/>
          </a:prstGeom>
          <a:noFill/>
        </p:spPr>
        <p:txBody>
          <a:bodyPr wrap="none" rtlCol="0">
            <a:spAutoFit/>
          </a:bodyPr>
          <a:lstStyle/>
          <a:p>
            <a:r>
              <a:rPr lang="en-US" sz="1400" dirty="0" err="1" smtClean="0">
                <a:latin typeface="Comic Sans MS" panose="030F0702030302020204" pitchFamily="66" charset="0"/>
              </a:rPr>
              <a:t>Tcos</a:t>
            </a:r>
            <a:r>
              <a:rPr lang="el-GR" sz="1400" dirty="0" smtClean="0">
                <a:latin typeface="Comic Sans MS" panose="030F0702030302020204" pitchFamily="66" charset="0"/>
              </a:rPr>
              <a:t>θ</a:t>
            </a:r>
            <a:endParaRPr lang="en-US" sz="1400" dirty="0">
              <a:latin typeface="Comic Sans MS" panose="030F0702030302020204" pitchFamily="66" charset="0"/>
            </a:endParaRPr>
          </a:p>
        </p:txBody>
      </p:sp>
      <p:sp>
        <p:nvSpPr>
          <p:cNvPr id="54" name="TextBox 53"/>
          <p:cNvSpPr txBox="1"/>
          <p:nvPr/>
        </p:nvSpPr>
        <p:spPr>
          <a:xfrm>
            <a:off x="4444042" y="2037273"/>
            <a:ext cx="647934" cy="307777"/>
          </a:xfrm>
          <a:prstGeom prst="rect">
            <a:avLst/>
          </a:prstGeom>
          <a:noFill/>
        </p:spPr>
        <p:txBody>
          <a:bodyPr wrap="none" rtlCol="0">
            <a:spAutoFit/>
          </a:bodyPr>
          <a:lstStyle/>
          <a:p>
            <a:r>
              <a:rPr lang="en-US" sz="1400" dirty="0" err="1" smtClean="0">
                <a:latin typeface="Comic Sans MS" panose="030F0702030302020204" pitchFamily="66" charset="0"/>
              </a:rPr>
              <a:t>Tsin</a:t>
            </a:r>
            <a:r>
              <a:rPr lang="el-GR" sz="1400" dirty="0" smtClean="0">
                <a:latin typeface="Comic Sans MS" panose="030F0702030302020204" pitchFamily="66" charset="0"/>
              </a:rPr>
              <a:t>θ</a:t>
            </a:r>
            <a:endParaRPr lang="en-US"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8" name="TextBox 67"/>
              <p:cNvSpPr txBox="1"/>
              <p:nvPr/>
            </p:nvSpPr>
            <p:spPr>
              <a:xfrm>
                <a:off x="7575430" y="1851804"/>
                <a:ext cx="96872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a:rPr>
                        <m:t>𝑟</m:t>
                      </m:r>
                      <m:r>
                        <a:rPr lang="en-US" sz="1200" b="0" i="1" smtClean="0">
                          <a:solidFill>
                            <a:srgbClr val="FF0000"/>
                          </a:solidFill>
                          <a:latin typeface="Cambria Math"/>
                        </a:rPr>
                        <m:t>=3537</m:t>
                      </m:r>
                      <m:r>
                        <a:rPr lang="en-US" sz="1200" b="0" i="1" smtClean="0">
                          <a:solidFill>
                            <a:srgbClr val="FF0000"/>
                          </a:solidFill>
                          <a:latin typeface="Cambria Math"/>
                        </a:rPr>
                        <m:t>𝑚</m:t>
                      </m:r>
                    </m:oMath>
                  </m:oMathPara>
                </a14:m>
                <a:endParaRPr lang="en-US" sz="1200" dirty="0">
                  <a:solidFill>
                    <a:srgbClr val="FF0000"/>
                  </a:solidFill>
                </a:endParaRPr>
              </a:p>
            </p:txBody>
          </p:sp>
        </mc:Choice>
        <mc:Fallback xmlns="">
          <p:sp>
            <p:nvSpPr>
              <p:cNvPr id="68" name="TextBox 67"/>
              <p:cNvSpPr txBox="1">
                <a:spLocks noRot="1" noChangeAspect="1" noMove="1" noResize="1" noEditPoints="1" noAdjustHandles="1" noChangeArrowheads="1" noChangeShapeType="1" noTextEdit="1"/>
              </p:cNvSpPr>
              <p:nvPr/>
            </p:nvSpPr>
            <p:spPr>
              <a:xfrm>
                <a:off x="7575430" y="1851804"/>
                <a:ext cx="968727" cy="276999"/>
              </a:xfrm>
              <a:prstGeom prst="rect">
                <a:avLst/>
              </a:prstGeom>
              <a:blipFill rotWithShape="1">
                <a:blip r:embed="rId12"/>
                <a:stretch>
                  <a:fillRect/>
                </a:stretch>
              </a:blipFill>
            </p:spPr>
            <p:txBody>
              <a:bodyPr/>
              <a:lstStyle/>
              <a:p>
                <a:r>
                  <a:rPr lang="en-US">
                    <a:noFill/>
                  </a:rPr>
                  <a:t> </a:t>
                </a:r>
              </a:p>
            </p:txBody>
          </p:sp>
        </mc:Fallback>
      </mc:AlternateContent>
      <p:sp>
        <p:nvSpPr>
          <p:cNvPr id="7" name="TextBox 6"/>
          <p:cNvSpPr txBox="1"/>
          <p:nvPr/>
        </p:nvSpPr>
        <p:spPr>
          <a:xfrm>
            <a:off x="4097548" y="3786996"/>
            <a:ext cx="2590774" cy="276999"/>
          </a:xfrm>
          <a:prstGeom prst="rect">
            <a:avLst/>
          </a:prstGeom>
          <a:noFill/>
        </p:spPr>
        <p:txBody>
          <a:bodyPr wrap="none" rtlCol="0">
            <a:spAutoFit/>
          </a:bodyPr>
          <a:lstStyle/>
          <a:p>
            <a:r>
              <a:rPr lang="en-US" sz="1200" u="sng" dirty="0" smtClean="0">
                <a:latin typeface="Comic Sans MS" panose="030F0702030302020204" pitchFamily="66" charset="0"/>
              </a:rPr>
              <a:t>Equation 2) divided by equation 1)</a:t>
            </a:r>
            <a:endParaRPr lang="en-US" sz="1200" u="sng"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70" name="TextBox 69"/>
              <p:cNvSpPr txBox="1"/>
              <p:nvPr/>
            </p:nvSpPr>
            <p:spPr>
              <a:xfrm>
                <a:off x="7345393" y="2475780"/>
                <a:ext cx="1446935"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a:rPr>
                        <m:t>𝑇𝑐𝑜𝑠</m:t>
                      </m:r>
                      <m:r>
                        <a:rPr lang="el-GR" sz="1400" i="1">
                          <a:solidFill>
                            <a:srgbClr val="FF0000"/>
                          </a:solidFill>
                          <a:latin typeface="Cambria Math"/>
                          <a:ea typeface="Cambria Math"/>
                        </a:rPr>
                        <m:t>𝜃</m:t>
                      </m:r>
                      <m:r>
                        <a:rPr lang="en-US" sz="1400" b="0" i="1" smtClean="0">
                          <a:solidFill>
                            <a:srgbClr val="FF0000"/>
                          </a:solidFill>
                          <a:latin typeface="Cambria Math"/>
                          <a:ea typeface="Cambria Math"/>
                        </a:rPr>
                        <m:t>=2000</m:t>
                      </m:r>
                      <m:r>
                        <a:rPr lang="en-US" sz="1400" b="0" i="1" smtClean="0">
                          <a:solidFill>
                            <a:srgbClr val="FF0000"/>
                          </a:solidFill>
                          <a:latin typeface="Cambria Math"/>
                          <a:ea typeface="Cambria Math"/>
                        </a:rPr>
                        <m:t>𝑔</m:t>
                      </m:r>
                    </m:oMath>
                  </m:oMathPara>
                </a14:m>
                <a:endParaRPr lang="en-US" sz="1400" dirty="0">
                  <a:solidFill>
                    <a:srgbClr val="FF0000"/>
                  </a:solidFill>
                </a:endParaRPr>
              </a:p>
            </p:txBody>
          </p:sp>
        </mc:Choice>
        <mc:Fallback xmlns="">
          <p:sp>
            <p:nvSpPr>
              <p:cNvPr id="70" name="TextBox 69"/>
              <p:cNvSpPr txBox="1">
                <a:spLocks noRot="1" noChangeAspect="1" noMove="1" noResize="1" noEditPoints="1" noAdjustHandles="1" noChangeArrowheads="1" noChangeShapeType="1" noTextEdit="1"/>
              </p:cNvSpPr>
              <p:nvPr/>
            </p:nvSpPr>
            <p:spPr>
              <a:xfrm>
                <a:off x="7345393" y="2475780"/>
                <a:ext cx="1446935" cy="307777"/>
              </a:xfrm>
              <a:prstGeom prst="rect">
                <a:avLst/>
              </a:prstGeom>
              <a:blipFill rotWithShape="1">
                <a:blip r:embed="rId13"/>
                <a:stretch>
                  <a:fillRect b="-39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7368398" y="2852472"/>
                <a:ext cx="1411797"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a:rPr>
                        <m:t>𝑇𝑠𝑖𝑛</m:t>
                      </m:r>
                      <m:r>
                        <a:rPr lang="en-US" sz="1400" b="0" i="1" smtClean="0">
                          <a:solidFill>
                            <a:srgbClr val="FF0000"/>
                          </a:solidFill>
                          <a:latin typeface="Cambria Math"/>
                          <a:ea typeface="Cambria Math"/>
                        </a:rPr>
                        <m:t>𝜃</m:t>
                      </m:r>
                      <m:r>
                        <a:rPr lang="en-US" sz="1400" b="0" i="1" smtClean="0">
                          <a:solidFill>
                            <a:srgbClr val="FF0000"/>
                          </a:solidFill>
                          <a:latin typeface="Cambria Math"/>
                        </a:rPr>
                        <m:t>=10908</m:t>
                      </m:r>
                    </m:oMath>
                  </m:oMathPara>
                </a14:m>
                <a:endParaRPr lang="en-US" sz="1400" dirty="0">
                  <a:solidFill>
                    <a:srgbClr val="FF0000"/>
                  </a:solidFill>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7368398" y="2852472"/>
                <a:ext cx="1411797" cy="307777"/>
              </a:xfrm>
              <a:prstGeom prst="rect">
                <a:avLst/>
              </a:prstGeom>
              <a:blipFill rotWithShape="1">
                <a:blip r:embed="rId14"/>
                <a:stretch>
                  <a:fillRect/>
                </a:stretch>
              </a:blipFill>
            </p:spPr>
            <p:txBody>
              <a:bodyPr/>
              <a:lstStyle/>
              <a:p>
                <a:r>
                  <a:rPr lang="en-US">
                    <a:noFill/>
                  </a:rPr>
                  <a:t> </a:t>
                </a:r>
              </a:p>
            </p:txBody>
          </p:sp>
        </mc:Fallback>
      </mc:AlternateContent>
      <p:sp>
        <p:nvSpPr>
          <p:cNvPr id="45" name="TextBox 44"/>
          <p:cNvSpPr txBox="1"/>
          <p:nvPr/>
        </p:nvSpPr>
        <p:spPr>
          <a:xfrm>
            <a:off x="7113917" y="2481531"/>
            <a:ext cx="309700" cy="276999"/>
          </a:xfrm>
          <a:prstGeom prst="rect">
            <a:avLst/>
          </a:prstGeom>
          <a:noFill/>
        </p:spPr>
        <p:txBody>
          <a:bodyPr wrap="none" rtlCol="0">
            <a:spAutoFit/>
          </a:bodyPr>
          <a:lstStyle/>
          <a:p>
            <a:r>
              <a:rPr lang="en-US" sz="1200" dirty="0" smtClean="0">
                <a:latin typeface="Comic Sans MS" panose="030F0702030302020204" pitchFamily="66" charset="0"/>
              </a:rPr>
              <a:t>1)</a:t>
            </a:r>
            <a:endParaRPr lang="en-US" sz="1200" dirty="0">
              <a:latin typeface="Comic Sans MS" panose="030F0702030302020204" pitchFamily="66" charset="0"/>
            </a:endParaRPr>
          </a:p>
        </p:txBody>
      </p:sp>
      <p:sp>
        <p:nvSpPr>
          <p:cNvPr id="55" name="TextBox 54"/>
          <p:cNvSpPr txBox="1"/>
          <p:nvPr/>
        </p:nvSpPr>
        <p:spPr>
          <a:xfrm>
            <a:off x="7102415" y="2858218"/>
            <a:ext cx="335348" cy="276999"/>
          </a:xfrm>
          <a:prstGeom prst="rect">
            <a:avLst/>
          </a:prstGeom>
          <a:noFill/>
        </p:spPr>
        <p:txBody>
          <a:bodyPr wrap="none" rtlCol="0">
            <a:spAutoFit/>
          </a:bodyPr>
          <a:lstStyle/>
          <a:p>
            <a:r>
              <a:rPr lang="en-US" sz="1200" dirty="0" smtClean="0">
                <a:latin typeface="Comic Sans MS" panose="030F0702030302020204" pitchFamily="66" charset="0"/>
              </a:rPr>
              <a:t>2)</a:t>
            </a:r>
            <a:endParaRPr lang="en-US" sz="12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7" name="TextBox 56"/>
              <p:cNvSpPr txBox="1"/>
              <p:nvPr/>
            </p:nvSpPr>
            <p:spPr>
              <a:xfrm>
                <a:off x="4130616" y="4160812"/>
                <a:ext cx="1472711" cy="53668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solidFill>
                                <a:schemeClr val="tx1"/>
                              </a:solidFill>
                              <a:latin typeface="Cambria Math" panose="02040503050406030204" pitchFamily="18" charset="0"/>
                              <a:ea typeface="Cambria Math"/>
                            </a:rPr>
                          </m:ctrlPr>
                        </m:fPr>
                        <m:num>
                          <m:r>
                            <a:rPr lang="en-US" sz="1400" i="1">
                              <a:solidFill>
                                <a:schemeClr val="tx1"/>
                              </a:solidFill>
                              <a:latin typeface="Cambria Math"/>
                            </a:rPr>
                            <m:t>𝑇𝑠𝑖𝑛</m:t>
                          </m:r>
                          <m:r>
                            <a:rPr lang="en-US" sz="1400" i="1">
                              <a:solidFill>
                                <a:schemeClr val="tx1"/>
                              </a:solidFill>
                              <a:latin typeface="Cambria Math"/>
                              <a:ea typeface="Cambria Math"/>
                            </a:rPr>
                            <m:t>𝜃</m:t>
                          </m:r>
                        </m:num>
                        <m:den>
                          <m:r>
                            <a:rPr lang="en-US" sz="1400" i="1">
                              <a:solidFill>
                                <a:schemeClr val="tx1"/>
                              </a:solidFill>
                              <a:latin typeface="Cambria Math"/>
                            </a:rPr>
                            <m:t>𝑇𝑐𝑜𝑠</m:t>
                          </m:r>
                          <m:r>
                            <a:rPr lang="el-GR" sz="1400" i="1">
                              <a:solidFill>
                                <a:schemeClr val="tx1"/>
                              </a:solidFill>
                              <a:latin typeface="Cambria Math"/>
                              <a:ea typeface="Cambria Math"/>
                            </a:rPr>
                            <m:t>𝜃</m:t>
                          </m:r>
                        </m:den>
                      </m:f>
                      <m:r>
                        <a:rPr lang="en-US" sz="1400" b="0" i="1" smtClean="0">
                          <a:solidFill>
                            <a:schemeClr val="tx1"/>
                          </a:solidFill>
                          <a:latin typeface="Cambria Math"/>
                        </a:rPr>
                        <m:t>=</m:t>
                      </m:r>
                      <m:f>
                        <m:fPr>
                          <m:ctrlPr>
                            <a:rPr lang="en-US" sz="1400" b="0" i="1" smtClean="0">
                              <a:solidFill>
                                <a:schemeClr val="tx1"/>
                              </a:solidFill>
                              <a:latin typeface="Cambria Math" panose="02040503050406030204" pitchFamily="18" charset="0"/>
                            </a:rPr>
                          </m:ctrlPr>
                        </m:fPr>
                        <m:num>
                          <m:r>
                            <a:rPr lang="en-US" sz="1400" i="1">
                              <a:solidFill>
                                <a:schemeClr val="tx1"/>
                              </a:solidFill>
                              <a:latin typeface="Cambria Math"/>
                            </a:rPr>
                            <m:t>10908</m:t>
                          </m:r>
                          <m:r>
                            <m:rPr>
                              <m:nor/>
                            </m:rPr>
                            <a:rPr lang="en-US" sz="1400" dirty="0">
                              <a:solidFill>
                                <a:schemeClr val="tx1"/>
                              </a:solidFill>
                            </a:rPr>
                            <m:t> </m:t>
                          </m:r>
                        </m:num>
                        <m:den>
                          <m:r>
                            <a:rPr lang="en-US" sz="1400" b="0" i="1" smtClean="0">
                              <a:solidFill>
                                <a:schemeClr val="tx1"/>
                              </a:solidFill>
                              <a:latin typeface="Cambria Math"/>
                            </a:rPr>
                            <m:t>2000</m:t>
                          </m:r>
                          <m:r>
                            <a:rPr lang="en-US" sz="1400" b="0" i="1" smtClean="0">
                              <a:solidFill>
                                <a:schemeClr val="tx1"/>
                              </a:solidFill>
                              <a:latin typeface="Cambria Math"/>
                            </a:rPr>
                            <m:t>𝑔</m:t>
                          </m:r>
                        </m:den>
                      </m:f>
                    </m:oMath>
                  </m:oMathPara>
                </a14:m>
                <a:endParaRPr lang="en-US" sz="1400" dirty="0">
                  <a:solidFill>
                    <a:schemeClr val="tx1"/>
                  </a:solidFill>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4130616" y="4160812"/>
                <a:ext cx="1472711" cy="536685"/>
              </a:xfrm>
              <a:prstGeom prst="rect">
                <a:avLst/>
              </a:prstGeom>
              <a:blipFill rotWithShape="1">
                <a:blip r:embed="rId15"/>
                <a:stretch>
                  <a:fillRect b="-34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4222630" y="4994699"/>
                <a:ext cx="127233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a:ea typeface="Cambria Math"/>
                        </a:rPr>
                        <m:t>𝑡𝑎𝑛</m:t>
                      </m:r>
                      <m:r>
                        <a:rPr lang="en-US" sz="1400" b="0" i="1" smtClean="0">
                          <a:solidFill>
                            <a:schemeClr val="tx1"/>
                          </a:solidFill>
                          <a:latin typeface="Cambria Math"/>
                          <a:ea typeface="Cambria Math"/>
                        </a:rPr>
                        <m:t>𝜃</m:t>
                      </m:r>
                      <m:r>
                        <a:rPr lang="en-US" sz="1400" b="0" i="1" smtClean="0">
                          <a:solidFill>
                            <a:schemeClr val="tx1"/>
                          </a:solidFill>
                          <a:latin typeface="Cambria Math"/>
                        </a:rPr>
                        <m:t>=0.557</m:t>
                      </m:r>
                    </m:oMath>
                  </m:oMathPara>
                </a14:m>
                <a:endParaRPr lang="en-US" sz="1400" dirty="0">
                  <a:solidFill>
                    <a:schemeClr val="tx1"/>
                  </a:solidFill>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4222630" y="4994699"/>
                <a:ext cx="1272336" cy="307777"/>
              </a:xfrm>
              <a:prstGeom prst="rect">
                <a:avLst/>
              </a:prstGeom>
              <a:blipFill rotWithShape="1">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4487174" y="5552541"/>
                <a:ext cx="83151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a:ea typeface="Cambria Math"/>
                        </a:rPr>
                        <m:t>𝜃</m:t>
                      </m:r>
                      <m:r>
                        <a:rPr lang="en-US" sz="1400" b="0" i="1" smtClean="0">
                          <a:solidFill>
                            <a:schemeClr val="tx1"/>
                          </a:solidFill>
                          <a:latin typeface="Cambria Math"/>
                        </a:rPr>
                        <m:t>=29</m:t>
                      </m:r>
                      <m:r>
                        <a:rPr lang="en-US" sz="1400" b="0" i="1" smtClean="0">
                          <a:solidFill>
                            <a:schemeClr val="tx1"/>
                          </a:solidFill>
                          <a:latin typeface="Cambria Math"/>
                          <a:ea typeface="Cambria Math"/>
                        </a:rPr>
                        <m:t>°</m:t>
                      </m:r>
                    </m:oMath>
                  </m:oMathPara>
                </a14:m>
                <a:endParaRPr lang="en-US" sz="1400" dirty="0">
                  <a:solidFill>
                    <a:schemeClr val="tx1"/>
                  </a:solidFill>
                </a:endParaRPr>
              </a:p>
            </p:txBody>
          </p:sp>
        </mc:Choice>
        <mc:Fallback xmlns="">
          <p:sp>
            <p:nvSpPr>
              <p:cNvPr id="65" name="TextBox 64"/>
              <p:cNvSpPr txBox="1">
                <a:spLocks noRot="1" noChangeAspect="1" noMove="1" noResize="1" noEditPoints="1" noAdjustHandles="1" noChangeArrowheads="1" noChangeShapeType="1" noTextEdit="1"/>
              </p:cNvSpPr>
              <p:nvPr/>
            </p:nvSpPr>
            <p:spPr>
              <a:xfrm>
                <a:off x="4487174" y="5552541"/>
                <a:ext cx="831510" cy="307777"/>
              </a:xfrm>
              <a:prstGeom prst="rect">
                <a:avLst/>
              </a:prstGeom>
              <a:blipFill rotWithShape="1">
                <a:blip r:embed="rId17"/>
                <a:stretch>
                  <a:fillRect/>
                </a:stretch>
              </a:blipFill>
            </p:spPr>
            <p:txBody>
              <a:bodyPr/>
              <a:lstStyle/>
              <a:p>
                <a:r>
                  <a:rPr lang="en-US">
                    <a:noFill/>
                  </a:rPr>
                  <a:t> </a:t>
                </a:r>
              </a:p>
            </p:txBody>
          </p:sp>
        </mc:Fallback>
      </mc:AlternateContent>
      <p:sp>
        <p:nvSpPr>
          <p:cNvPr id="67" name="Arc 66"/>
          <p:cNvSpPr/>
          <p:nvPr/>
        </p:nvSpPr>
        <p:spPr>
          <a:xfrm>
            <a:off x="5464833" y="4462733"/>
            <a:ext cx="297612" cy="618226"/>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9" name="TextBox 68"/>
          <p:cNvSpPr txBox="1"/>
          <p:nvPr/>
        </p:nvSpPr>
        <p:spPr>
          <a:xfrm>
            <a:off x="5702062" y="4612255"/>
            <a:ext cx="1673524"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Work out each side</a:t>
            </a:r>
            <a:endParaRPr lang="en-GB" sz="1200" baseline="30000" dirty="0">
              <a:solidFill>
                <a:srgbClr val="FF0000"/>
              </a:solidFill>
              <a:latin typeface="Comic Sans MS" panose="030F0702030302020204" pitchFamily="66" charset="0"/>
            </a:endParaRPr>
          </a:p>
        </p:txBody>
      </p:sp>
      <p:sp>
        <p:nvSpPr>
          <p:cNvPr id="75" name="Arc 74"/>
          <p:cNvSpPr/>
          <p:nvPr/>
        </p:nvSpPr>
        <p:spPr>
          <a:xfrm>
            <a:off x="5332561" y="5141345"/>
            <a:ext cx="274609" cy="569342"/>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6" name="TextBox 75"/>
          <p:cNvSpPr txBox="1"/>
          <p:nvPr/>
        </p:nvSpPr>
        <p:spPr>
          <a:xfrm>
            <a:off x="5569791" y="5316746"/>
            <a:ext cx="1210572"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Inverse Tan</a:t>
            </a:r>
            <a:endParaRPr lang="en-GB" sz="1200" baseline="300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77" name="TextBox 76"/>
              <p:cNvSpPr txBox="1"/>
              <p:nvPr/>
            </p:nvSpPr>
            <p:spPr>
              <a:xfrm>
                <a:off x="4475672" y="6015492"/>
                <a:ext cx="1240148"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a:ea typeface="Cambria Math"/>
                        </a:rPr>
                        <m:t>𝑇</m:t>
                      </m:r>
                      <m:r>
                        <a:rPr lang="en-US" sz="1400" b="0" i="1" smtClean="0">
                          <a:solidFill>
                            <a:schemeClr val="tx1"/>
                          </a:solidFill>
                          <a:latin typeface="Cambria Math"/>
                          <a:ea typeface="Cambria Math"/>
                        </a:rPr>
                        <m:t>=22400</m:t>
                      </m:r>
                      <m:r>
                        <a:rPr lang="en-US" sz="1400" b="0" i="1" smtClean="0">
                          <a:solidFill>
                            <a:schemeClr val="tx1"/>
                          </a:solidFill>
                          <a:latin typeface="Cambria Math"/>
                          <a:ea typeface="Cambria Math"/>
                        </a:rPr>
                        <m:t>𝑁</m:t>
                      </m:r>
                    </m:oMath>
                  </m:oMathPara>
                </a14:m>
                <a:endParaRPr lang="en-US" sz="1400" dirty="0">
                  <a:solidFill>
                    <a:schemeClr val="tx1"/>
                  </a:solidFill>
                </a:endParaRPr>
              </a:p>
            </p:txBody>
          </p:sp>
        </mc:Choice>
        <mc:Fallback xmlns="">
          <p:sp>
            <p:nvSpPr>
              <p:cNvPr id="77" name="TextBox 76"/>
              <p:cNvSpPr txBox="1">
                <a:spLocks noRot="1" noChangeAspect="1" noMove="1" noResize="1" noEditPoints="1" noAdjustHandles="1" noChangeArrowheads="1" noChangeShapeType="1" noTextEdit="1"/>
              </p:cNvSpPr>
              <p:nvPr/>
            </p:nvSpPr>
            <p:spPr>
              <a:xfrm>
                <a:off x="4475672" y="6015492"/>
                <a:ext cx="1240148" cy="307777"/>
              </a:xfrm>
              <a:prstGeom prst="rect">
                <a:avLst/>
              </a:prstGeom>
              <a:blipFill rotWithShape="1">
                <a:blip r:embed="rId18"/>
                <a:stretch>
                  <a:fillRect/>
                </a:stretch>
              </a:blipFill>
            </p:spPr>
            <p:txBody>
              <a:bodyPr/>
              <a:lstStyle/>
              <a:p>
                <a:r>
                  <a:rPr lang="en-US">
                    <a:noFill/>
                  </a:rPr>
                  <a:t> </a:t>
                </a:r>
              </a:p>
            </p:txBody>
          </p:sp>
        </mc:Fallback>
      </mc:AlternateContent>
      <p:sp>
        <p:nvSpPr>
          <p:cNvPr id="78" name="Arc 77"/>
          <p:cNvSpPr/>
          <p:nvPr/>
        </p:nvSpPr>
        <p:spPr>
          <a:xfrm>
            <a:off x="5648863" y="5690560"/>
            <a:ext cx="286111" cy="477327"/>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9" name="TextBox 78"/>
          <p:cNvSpPr txBox="1"/>
          <p:nvPr/>
        </p:nvSpPr>
        <p:spPr>
          <a:xfrm>
            <a:off x="5857337" y="5702060"/>
            <a:ext cx="2113472" cy="461665"/>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Use either equation 1) or 2) to find T</a:t>
            </a:r>
            <a:endParaRPr lang="en-GB" sz="1200" baseline="30000" dirty="0">
              <a:solidFill>
                <a:srgbClr val="FF0000"/>
              </a:solidFill>
              <a:latin typeface="Comic Sans MS" panose="030F0702030302020204" pitchFamily="66" charset="0"/>
            </a:endParaRPr>
          </a:p>
        </p:txBody>
      </p:sp>
      <p:sp>
        <p:nvSpPr>
          <p:cNvPr id="3" name="Rectangle 2"/>
          <p:cNvSpPr/>
          <p:nvPr/>
        </p:nvSpPr>
        <p:spPr>
          <a:xfrm>
            <a:off x="7410091" y="2510287"/>
            <a:ext cx="1302588" cy="241539"/>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7433095" y="2869721"/>
            <a:ext cx="1302588" cy="241539"/>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4212566" y="4186687"/>
            <a:ext cx="1302588" cy="241539"/>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4209691" y="4433978"/>
            <a:ext cx="1302588" cy="241539"/>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516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blinds(horizontal)">
                                      <p:cBhvr>
                                        <p:cTn id="7" dur="500"/>
                                        <p:tgtEl>
                                          <p:spTgt spid="6">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6" end="6"/>
                                            </p:txEl>
                                          </p:spTgt>
                                        </p:tgtEl>
                                        <p:attrNameLst>
                                          <p:attrName>style.visibility</p:attrName>
                                        </p:attrNameLst>
                                      </p:cBhvr>
                                      <p:to>
                                        <p:strVal val="visible"/>
                                      </p:to>
                                    </p:set>
                                    <p:animEffect transition="in" filter="blinds(horizontal)">
                                      <p:cBhvr>
                                        <p:cTn id="12" dur="500"/>
                                        <p:tgtEl>
                                          <p:spTgt spid="6">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blinds(horizontal)">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blinds(horizontal)">
                                      <p:cBhvr>
                                        <p:cTn id="22" dur="500"/>
                                        <p:tgtEl>
                                          <p:spTgt spid="5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blinds(horizontal)">
                                      <p:cBhvr>
                                        <p:cTn id="32" dur="500"/>
                                        <p:tgtEl>
                                          <p:spTgt spid="5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1"/>
                                        </p:tgtEl>
                                        <p:attrNameLst>
                                          <p:attrName>style.visibility</p:attrName>
                                        </p:attrNameLst>
                                      </p:cBhvr>
                                      <p:to>
                                        <p:strVal val="visible"/>
                                      </p:to>
                                    </p:set>
                                    <p:animEffect transition="in" filter="blinds(horizontal)">
                                      <p:cBhvr>
                                        <p:cTn id="37" dur="500"/>
                                        <p:tgtEl>
                                          <p:spTgt spid="8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80"/>
                                        </p:tgtEl>
                                        <p:attrNameLst>
                                          <p:attrName>style.visibility</p:attrName>
                                        </p:attrNameLst>
                                      </p:cBhvr>
                                      <p:to>
                                        <p:strVal val="visible"/>
                                      </p:to>
                                    </p:set>
                                    <p:animEffect transition="in" filter="blinds(horizontal)">
                                      <p:cBhvr>
                                        <p:cTn id="42" dur="500"/>
                                        <p:tgtEl>
                                          <p:spTgt spid="8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xit" presetSubtype="10" fill="hold" grpId="1" nodeType="clickEffect">
                                  <p:stCondLst>
                                    <p:cond delay="0"/>
                                  </p:stCondLst>
                                  <p:childTnLst>
                                    <p:animEffect transition="out" filter="blinds(horizontal)">
                                      <p:cBhvr>
                                        <p:cTn id="46" dur="500"/>
                                        <p:tgtEl>
                                          <p:spTgt spid="81"/>
                                        </p:tgtEl>
                                      </p:cBhvr>
                                    </p:animEffect>
                                    <p:set>
                                      <p:cBhvr>
                                        <p:cTn id="47" dur="1" fill="hold">
                                          <p:stCondLst>
                                            <p:cond delay="499"/>
                                          </p:stCondLst>
                                        </p:cTn>
                                        <p:tgtEl>
                                          <p:spTgt spid="81"/>
                                        </p:tgtEl>
                                        <p:attrNameLst>
                                          <p:attrName>style.visibility</p:attrName>
                                        </p:attrNameLst>
                                      </p:cBhvr>
                                      <p:to>
                                        <p:strVal val="hidden"/>
                                      </p:to>
                                    </p:set>
                                  </p:childTnLst>
                                </p:cTn>
                              </p:par>
                              <p:par>
                                <p:cTn id="48" presetID="3" presetClass="exit" presetSubtype="10" fill="hold" grpId="1" nodeType="withEffect">
                                  <p:stCondLst>
                                    <p:cond delay="0"/>
                                  </p:stCondLst>
                                  <p:childTnLst>
                                    <p:animEffect transition="out" filter="blinds(horizontal)">
                                      <p:cBhvr>
                                        <p:cTn id="49" dur="500"/>
                                        <p:tgtEl>
                                          <p:spTgt spid="80"/>
                                        </p:tgtEl>
                                      </p:cBhvr>
                                    </p:animEffect>
                                    <p:set>
                                      <p:cBhvr>
                                        <p:cTn id="50" dur="1" fill="hold">
                                          <p:stCondLst>
                                            <p:cond delay="499"/>
                                          </p:stCondLst>
                                        </p:cTn>
                                        <p:tgtEl>
                                          <p:spTgt spid="80"/>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82"/>
                                        </p:tgtEl>
                                        <p:attrNameLst>
                                          <p:attrName>style.visibility</p:attrName>
                                        </p:attrNameLst>
                                      </p:cBhvr>
                                      <p:to>
                                        <p:strVal val="visible"/>
                                      </p:to>
                                    </p:set>
                                    <p:animEffect transition="in" filter="blinds(horizontal)">
                                      <p:cBhvr>
                                        <p:cTn id="55" dur="500"/>
                                        <p:tgtEl>
                                          <p:spTgt spid="82"/>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blinds(horizontal)">
                                      <p:cBhvr>
                                        <p:cTn id="60" dur="500"/>
                                        <p:tgtEl>
                                          <p:spTgt spid="3"/>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xit" presetSubtype="10" fill="hold" grpId="1" nodeType="clickEffect">
                                  <p:stCondLst>
                                    <p:cond delay="0"/>
                                  </p:stCondLst>
                                  <p:childTnLst>
                                    <p:animEffect transition="out" filter="blinds(horizontal)">
                                      <p:cBhvr>
                                        <p:cTn id="64" dur="500"/>
                                        <p:tgtEl>
                                          <p:spTgt spid="82"/>
                                        </p:tgtEl>
                                      </p:cBhvr>
                                    </p:animEffect>
                                    <p:set>
                                      <p:cBhvr>
                                        <p:cTn id="65" dur="1" fill="hold">
                                          <p:stCondLst>
                                            <p:cond delay="499"/>
                                          </p:stCondLst>
                                        </p:cTn>
                                        <p:tgtEl>
                                          <p:spTgt spid="82"/>
                                        </p:tgtEl>
                                        <p:attrNameLst>
                                          <p:attrName>style.visibility</p:attrName>
                                        </p:attrNameLst>
                                      </p:cBhvr>
                                      <p:to>
                                        <p:strVal val="hidden"/>
                                      </p:to>
                                    </p:set>
                                  </p:childTnLst>
                                </p:cTn>
                              </p:par>
                              <p:par>
                                <p:cTn id="66" presetID="3" presetClass="exit" presetSubtype="10" fill="hold" grpId="1" nodeType="withEffect">
                                  <p:stCondLst>
                                    <p:cond delay="0"/>
                                  </p:stCondLst>
                                  <p:childTnLst>
                                    <p:animEffect transition="out" filter="blinds(horizontal)">
                                      <p:cBhvr>
                                        <p:cTn id="67" dur="500"/>
                                        <p:tgtEl>
                                          <p:spTgt spid="3"/>
                                        </p:tgtEl>
                                      </p:cBhvr>
                                    </p:animEffect>
                                    <p:set>
                                      <p:cBhvr>
                                        <p:cTn id="68" dur="1" fill="hold">
                                          <p:stCondLst>
                                            <p:cond delay="499"/>
                                          </p:stCondLst>
                                        </p:cTn>
                                        <p:tgtEl>
                                          <p:spTgt spid="3"/>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67"/>
                                        </p:tgtEl>
                                        <p:attrNameLst>
                                          <p:attrName>style.visibility</p:attrName>
                                        </p:attrNameLst>
                                      </p:cBhvr>
                                      <p:to>
                                        <p:strVal val="visible"/>
                                      </p:to>
                                    </p:set>
                                    <p:animEffect transition="in" filter="blinds(horizontal)">
                                      <p:cBhvr>
                                        <p:cTn id="73" dur="500"/>
                                        <p:tgtEl>
                                          <p:spTgt spid="67"/>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blinds(horizontal)">
                                      <p:cBhvr>
                                        <p:cTn id="78" dur="500"/>
                                        <p:tgtEl>
                                          <p:spTgt spid="69"/>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blinds(horizontal)">
                                      <p:cBhvr>
                                        <p:cTn id="83" dur="500"/>
                                        <p:tgtEl>
                                          <p:spTgt spid="58"/>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75"/>
                                        </p:tgtEl>
                                        <p:attrNameLst>
                                          <p:attrName>style.visibility</p:attrName>
                                        </p:attrNameLst>
                                      </p:cBhvr>
                                      <p:to>
                                        <p:strVal val="visible"/>
                                      </p:to>
                                    </p:set>
                                    <p:animEffect transition="in" filter="blinds(horizontal)">
                                      <p:cBhvr>
                                        <p:cTn id="88" dur="500"/>
                                        <p:tgtEl>
                                          <p:spTgt spid="75"/>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blinds(horizontal)">
                                      <p:cBhvr>
                                        <p:cTn id="93" dur="500"/>
                                        <p:tgtEl>
                                          <p:spTgt spid="76"/>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grpId="0" nodeType="clickEffect">
                                  <p:stCondLst>
                                    <p:cond delay="0"/>
                                  </p:stCondLst>
                                  <p:childTnLst>
                                    <p:set>
                                      <p:cBhvr>
                                        <p:cTn id="97" dur="1" fill="hold">
                                          <p:stCondLst>
                                            <p:cond delay="0"/>
                                          </p:stCondLst>
                                        </p:cTn>
                                        <p:tgtEl>
                                          <p:spTgt spid="65"/>
                                        </p:tgtEl>
                                        <p:attrNameLst>
                                          <p:attrName>style.visibility</p:attrName>
                                        </p:attrNameLst>
                                      </p:cBhvr>
                                      <p:to>
                                        <p:strVal val="visible"/>
                                      </p:to>
                                    </p:set>
                                    <p:animEffect transition="in" filter="blinds(horizontal)">
                                      <p:cBhvr>
                                        <p:cTn id="98" dur="500"/>
                                        <p:tgtEl>
                                          <p:spTgt spid="65"/>
                                        </p:tgtEl>
                                      </p:cBhvr>
                                    </p:animEffect>
                                  </p:childTnLst>
                                </p:cTn>
                              </p:par>
                            </p:childTnLst>
                          </p:cTn>
                        </p:par>
                      </p:childTnLst>
                    </p:cTn>
                  </p:par>
                  <p:par>
                    <p:cTn id="99" fill="hold">
                      <p:stCondLst>
                        <p:cond delay="indefinite"/>
                      </p:stCondLst>
                      <p:childTnLst>
                        <p:par>
                          <p:cTn id="100" fill="hold">
                            <p:stCondLst>
                              <p:cond delay="0"/>
                            </p:stCondLst>
                            <p:childTnLst>
                              <p:par>
                                <p:cTn id="101" presetID="3" presetClass="entr" presetSubtype="10" fill="hold" grpId="0" nodeType="clickEffect">
                                  <p:stCondLst>
                                    <p:cond delay="0"/>
                                  </p:stCondLst>
                                  <p:childTnLst>
                                    <p:set>
                                      <p:cBhvr>
                                        <p:cTn id="102" dur="1" fill="hold">
                                          <p:stCondLst>
                                            <p:cond delay="0"/>
                                          </p:stCondLst>
                                        </p:cTn>
                                        <p:tgtEl>
                                          <p:spTgt spid="78"/>
                                        </p:tgtEl>
                                        <p:attrNameLst>
                                          <p:attrName>style.visibility</p:attrName>
                                        </p:attrNameLst>
                                      </p:cBhvr>
                                      <p:to>
                                        <p:strVal val="visible"/>
                                      </p:to>
                                    </p:set>
                                    <p:animEffect transition="in" filter="blinds(horizontal)">
                                      <p:cBhvr>
                                        <p:cTn id="103" dur="500"/>
                                        <p:tgtEl>
                                          <p:spTgt spid="78"/>
                                        </p:tgtEl>
                                      </p:cBhvr>
                                    </p:animEffect>
                                  </p:childTnLst>
                                </p:cTn>
                              </p:par>
                            </p:childTnLst>
                          </p:cTn>
                        </p:par>
                      </p:childTnLst>
                    </p:cTn>
                  </p:par>
                  <p:par>
                    <p:cTn id="104" fill="hold">
                      <p:stCondLst>
                        <p:cond delay="indefinite"/>
                      </p:stCondLst>
                      <p:childTnLst>
                        <p:par>
                          <p:cTn id="105" fill="hold">
                            <p:stCondLst>
                              <p:cond delay="0"/>
                            </p:stCondLst>
                            <p:childTnLst>
                              <p:par>
                                <p:cTn id="106" presetID="3" presetClass="entr" presetSubtype="10" fill="hold" grpId="0" nodeType="click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blinds(horizontal)">
                                      <p:cBhvr>
                                        <p:cTn id="108" dur="500"/>
                                        <p:tgtEl>
                                          <p:spTgt spid="79"/>
                                        </p:tgtEl>
                                      </p:cBhvr>
                                    </p:animEffect>
                                  </p:childTnLst>
                                </p:cTn>
                              </p:par>
                            </p:childTnLst>
                          </p:cTn>
                        </p:par>
                      </p:childTnLst>
                    </p:cTn>
                  </p:par>
                  <p:par>
                    <p:cTn id="109" fill="hold">
                      <p:stCondLst>
                        <p:cond delay="indefinite"/>
                      </p:stCondLst>
                      <p:childTnLst>
                        <p:par>
                          <p:cTn id="110" fill="hold">
                            <p:stCondLst>
                              <p:cond delay="0"/>
                            </p:stCondLst>
                            <p:childTnLst>
                              <p:par>
                                <p:cTn id="111" presetID="3" presetClass="entr" presetSubtype="10" fill="hold" grpId="0" nodeType="click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blinds(horizontal)">
                                      <p:cBhvr>
                                        <p:cTn id="113"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5" grpId="0"/>
      <p:bldP spid="55" grpId="0"/>
      <p:bldP spid="57" grpId="0"/>
      <p:bldP spid="58" grpId="0"/>
      <p:bldP spid="65" grpId="0"/>
      <p:bldP spid="67" grpId="0" animBg="1"/>
      <p:bldP spid="69" grpId="0"/>
      <p:bldP spid="75" grpId="0" animBg="1"/>
      <p:bldP spid="76" grpId="0"/>
      <p:bldP spid="77" grpId="0"/>
      <p:bldP spid="78" grpId="0" animBg="1"/>
      <p:bldP spid="79" grpId="0"/>
      <p:bldP spid="3" grpId="0" animBg="1"/>
      <p:bldP spid="3" grpId="1" animBg="1"/>
      <p:bldP spid="80" grpId="0" animBg="1"/>
      <p:bldP spid="80" grpId="1" animBg="1"/>
      <p:bldP spid="81" grpId="0" animBg="1"/>
      <p:bldP spid="81" grpId="1" animBg="1"/>
      <p:bldP spid="82" grpId="0" animBg="1"/>
      <p:bldP spid="8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Motion in a Circle</a:t>
            </a:r>
            <a:endParaRPr lang="en-GB" dirty="0">
              <a:latin typeface="Comic Sans MS" pitchFamily="66" charset="0"/>
            </a:endParaRPr>
          </a:p>
        </p:txBody>
      </p:sp>
      <p:sp>
        <p:nvSpPr>
          <p:cNvPr id="3" name="Content Placeholder 2"/>
          <p:cNvSpPr>
            <a:spLocks noGrp="1"/>
          </p:cNvSpPr>
          <p:nvPr>
            <p:ph idx="1"/>
          </p:nvPr>
        </p:nvSpPr>
        <p:spPr>
          <a:xfrm>
            <a:off x="228600" y="1600200"/>
            <a:ext cx="3221966" cy="4525963"/>
          </a:xfrm>
        </p:spPr>
        <p:txBody>
          <a:bodyPr>
            <a:normAutofit/>
          </a:bodyPr>
          <a:lstStyle/>
          <a:p>
            <a:pPr marL="0" indent="0" algn="ctr">
              <a:buNone/>
            </a:pPr>
            <a:r>
              <a:rPr lang="en-GB" sz="1400" b="1" dirty="0" smtClean="0">
                <a:latin typeface="Comic Sans MS" pitchFamily="66" charset="0"/>
              </a:rPr>
              <a:t>You can calculate the angular speed of an object moving in a circle</a:t>
            </a:r>
            <a:endParaRPr lang="en-GB" sz="1400" dirty="0" smtClean="0">
              <a:latin typeface="Comic Sans MS" pitchFamily="66" charset="0"/>
            </a:endParaRPr>
          </a:p>
          <a:p>
            <a:pPr marL="0" indent="0" algn="ctr">
              <a:buNone/>
            </a:pPr>
            <a:endParaRPr lang="en-GB" sz="1400" b="1" dirty="0">
              <a:latin typeface="Comic Sans MS" pitchFamily="66" charset="0"/>
            </a:endParaRPr>
          </a:p>
          <a:p>
            <a:pPr marL="0" indent="0" algn="ctr">
              <a:buNone/>
            </a:pPr>
            <a:r>
              <a:rPr lang="en-GB" sz="1400" dirty="0" smtClean="0">
                <a:latin typeface="Comic Sans MS" pitchFamily="66" charset="0"/>
              </a:rPr>
              <a:t>When an object is travelling in a straight line, we usually measure the speed as the distance covered over a period of time, often as ms</a:t>
            </a:r>
            <a:r>
              <a:rPr lang="en-GB" sz="1400" baseline="30000" dirty="0" smtClean="0">
                <a:latin typeface="Comic Sans MS" pitchFamily="66" charset="0"/>
              </a:rPr>
              <a:t>-1</a:t>
            </a:r>
            <a:r>
              <a:rPr lang="en-GB" sz="1400" dirty="0" smtClean="0">
                <a:latin typeface="Comic Sans MS" pitchFamily="66" charset="0"/>
              </a:rPr>
              <a:t> or kmh</a:t>
            </a:r>
            <a:r>
              <a:rPr lang="en-GB" sz="1400" baseline="30000" dirty="0" smtClean="0">
                <a:latin typeface="Comic Sans MS" pitchFamily="66" charset="0"/>
              </a:rPr>
              <a:t>-1</a:t>
            </a:r>
          </a:p>
          <a:p>
            <a:pPr marL="0" indent="0" algn="ctr">
              <a:buNone/>
            </a:pPr>
            <a:endParaRPr lang="en-GB" sz="1400" dirty="0">
              <a:latin typeface="Comic Sans MS" pitchFamily="66" charset="0"/>
            </a:endParaRPr>
          </a:p>
          <a:p>
            <a:pPr algn="ctr">
              <a:buFont typeface="Wingdings"/>
              <a:buChar char="à"/>
            </a:pPr>
            <a:r>
              <a:rPr lang="en-GB" sz="1400" dirty="0" smtClean="0">
                <a:latin typeface="Comic Sans MS" pitchFamily="66" charset="0"/>
                <a:sym typeface="Wingdings" panose="05000000000000000000" pitchFamily="2" charset="2"/>
              </a:rPr>
              <a:t>When an object is following a circular path though, it is usually easier if you calculate the rate that the angle has changed over a period of time (from a fixed starting point)</a:t>
            </a: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r>
              <a:rPr lang="en-GB" sz="1400" dirty="0" smtClean="0">
                <a:latin typeface="Comic Sans MS" pitchFamily="66" charset="0"/>
                <a:sym typeface="Wingdings" panose="05000000000000000000" pitchFamily="2" charset="2"/>
              </a:rPr>
              <a:t>This is known as the angular speed of the particle</a:t>
            </a:r>
            <a:endParaRPr lang="en-GB" sz="1400" dirty="0" smtClean="0">
              <a:latin typeface="Comic Sans MS" pitchFamily="66" charset="0"/>
            </a:endParaRPr>
          </a:p>
        </p:txBody>
      </p:sp>
      <p:pic>
        <p:nvPicPr>
          <p:cNvPr id="5" name="Picture 2" descr="http://astarmathsandphysics.com/gcse-physics-notes/gcse-physics-notes-motion-in-a-circle-html-m3278a5aa.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152400"/>
            <a:ext cx="2033500" cy="1091627"/>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a:spLocks noChangeAspect="1"/>
          </p:cNvSpPr>
          <p:nvPr/>
        </p:nvSpPr>
        <p:spPr>
          <a:xfrm>
            <a:off x="3674852" y="2191109"/>
            <a:ext cx="3200400" cy="32004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flipH="1">
            <a:off x="5282971" y="2191109"/>
            <a:ext cx="155367" cy="169663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5351252" y="2114909"/>
            <a:ext cx="152401" cy="1524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p:cNvCxnSpPr/>
          <p:nvPr/>
        </p:nvCxnSpPr>
        <p:spPr>
          <a:xfrm>
            <a:off x="5293856" y="3887301"/>
            <a:ext cx="1272638" cy="8095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6494252" y="4629509"/>
            <a:ext cx="152401" cy="1524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5198852" y="3791309"/>
            <a:ext cx="152401" cy="1524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Arc 16"/>
          <p:cNvSpPr/>
          <p:nvPr/>
        </p:nvSpPr>
        <p:spPr>
          <a:xfrm>
            <a:off x="4630815" y="3509270"/>
            <a:ext cx="914400" cy="914400"/>
          </a:xfrm>
          <a:prstGeom prst="arc">
            <a:avLst>
              <a:gd name="adj1" fmla="val 17975013"/>
              <a:gd name="adj2" fmla="val 56408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 name="TextBox 17"/>
          <p:cNvSpPr txBox="1"/>
          <p:nvPr/>
        </p:nvSpPr>
        <p:spPr>
          <a:xfrm>
            <a:off x="5473963" y="3544896"/>
            <a:ext cx="325730" cy="369332"/>
          </a:xfrm>
          <a:prstGeom prst="rect">
            <a:avLst/>
          </a:prstGeom>
          <a:noFill/>
        </p:spPr>
        <p:txBody>
          <a:bodyPr wrap="none" rtlCol="0">
            <a:spAutoFit/>
          </a:bodyPr>
          <a:lstStyle/>
          <a:p>
            <a:r>
              <a:rPr lang="el-GR" dirty="0" smtClean="0">
                <a:latin typeface="Comic Sans MS" panose="030F0702030302020204" pitchFamily="66" charset="0"/>
              </a:rPr>
              <a:t>θ</a:t>
            </a:r>
            <a:endParaRPr lang="en-GB" dirty="0">
              <a:latin typeface="Comic Sans MS" panose="030F0702030302020204" pitchFamily="66" charset="0"/>
            </a:endParaRPr>
          </a:p>
        </p:txBody>
      </p:sp>
      <p:sp>
        <p:nvSpPr>
          <p:cNvPr id="19" name="TextBox 18"/>
          <p:cNvSpPr txBox="1"/>
          <p:nvPr/>
        </p:nvSpPr>
        <p:spPr>
          <a:xfrm>
            <a:off x="5020722" y="2877899"/>
            <a:ext cx="295274" cy="369332"/>
          </a:xfrm>
          <a:prstGeom prst="rect">
            <a:avLst/>
          </a:prstGeom>
          <a:noFill/>
        </p:spPr>
        <p:txBody>
          <a:bodyPr wrap="none" rtlCol="0">
            <a:spAutoFit/>
          </a:bodyPr>
          <a:lstStyle/>
          <a:p>
            <a:r>
              <a:rPr lang="en-US" dirty="0" smtClean="0">
                <a:latin typeface="Comic Sans MS" panose="030F0702030302020204" pitchFamily="66" charset="0"/>
              </a:rPr>
              <a:t>r</a:t>
            </a:r>
            <a:endParaRPr lang="en-GB" dirty="0">
              <a:latin typeface="Comic Sans MS" panose="030F0702030302020204" pitchFamily="66" charset="0"/>
            </a:endParaRPr>
          </a:p>
        </p:txBody>
      </p:sp>
      <p:sp>
        <p:nvSpPr>
          <p:cNvPr id="20" name="TextBox 19"/>
          <p:cNvSpPr txBox="1"/>
          <p:nvPr/>
        </p:nvSpPr>
        <p:spPr>
          <a:xfrm>
            <a:off x="5624385" y="4241582"/>
            <a:ext cx="295274" cy="369332"/>
          </a:xfrm>
          <a:prstGeom prst="rect">
            <a:avLst/>
          </a:prstGeom>
          <a:noFill/>
        </p:spPr>
        <p:txBody>
          <a:bodyPr wrap="none" rtlCol="0">
            <a:spAutoFit/>
          </a:bodyPr>
          <a:lstStyle/>
          <a:p>
            <a:r>
              <a:rPr lang="en-US" dirty="0" smtClean="0">
                <a:latin typeface="Comic Sans MS" panose="030F0702030302020204" pitchFamily="66" charset="0"/>
              </a:rPr>
              <a:t>r</a:t>
            </a:r>
            <a:endParaRPr lang="en-GB" dirty="0">
              <a:latin typeface="Comic Sans MS" panose="030F0702030302020204" pitchFamily="66" charset="0"/>
            </a:endParaRPr>
          </a:p>
        </p:txBody>
      </p:sp>
      <p:sp>
        <p:nvSpPr>
          <p:cNvPr id="21" name="TextBox 20"/>
          <p:cNvSpPr txBox="1"/>
          <p:nvPr/>
        </p:nvSpPr>
        <p:spPr>
          <a:xfrm>
            <a:off x="6613996" y="4613675"/>
            <a:ext cx="335348" cy="338554"/>
          </a:xfrm>
          <a:prstGeom prst="rect">
            <a:avLst/>
          </a:prstGeom>
          <a:noFill/>
        </p:spPr>
        <p:txBody>
          <a:bodyPr wrap="none" rtlCol="0">
            <a:spAutoFit/>
          </a:bodyPr>
          <a:lstStyle/>
          <a:p>
            <a:r>
              <a:rPr lang="en-US" sz="1600" dirty="0" smtClean="0">
                <a:latin typeface="Comic Sans MS" panose="030F0702030302020204" pitchFamily="66" charset="0"/>
              </a:rPr>
              <a:t>A</a:t>
            </a:r>
            <a:endParaRPr lang="en-GB" sz="1600" dirty="0">
              <a:latin typeface="Comic Sans MS" panose="030F0702030302020204" pitchFamily="66" charset="0"/>
            </a:endParaRPr>
          </a:p>
        </p:txBody>
      </p:sp>
      <p:sp>
        <p:nvSpPr>
          <p:cNvPr id="22" name="TextBox 21"/>
          <p:cNvSpPr txBox="1"/>
          <p:nvPr/>
        </p:nvSpPr>
        <p:spPr>
          <a:xfrm>
            <a:off x="5281981" y="1785367"/>
            <a:ext cx="314510" cy="338554"/>
          </a:xfrm>
          <a:prstGeom prst="rect">
            <a:avLst/>
          </a:prstGeom>
          <a:noFill/>
        </p:spPr>
        <p:txBody>
          <a:bodyPr wrap="none" rtlCol="0">
            <a:spAutoFit/>
          </a:bodyPr>
          <a:lstStyle/>
          <a:p>
            <a:r>
              <a:rPr lang="en-US" sz="1600" dirty="0" smtClean="0">
                <a:latin typeface="Comic Sans MS" panose="030F0702030302020204" pitchFamily="66" charset="0"/>
              </a:rPr>
              <a:t>B</a:t>
            </a:r>
            <a:endParaRPr lang="en-GB" sz="1600" dirty="0">
              <a:latin typeface="Comic Sans MS" panose="030F0702030302020204" pitchFamily="66" charset="0"/>
            </a:endParaRPr>
          </a:p>
        </p:txBody>
      </p:sp>
      <p:cxnSp>
        <p:nvCxnSpPr>
          <p:cNvPr id="24" name="Straight Connector 23"/>
          <p:cNvCxnSpPr/>
          <p:nvPr/>
        </p:nvCxnSpPr>
        <p:spPr>
          <a:xfrm flipH="1">
            <a:off x="6673371" y="3116080"/>
            <a:ext cx="43315" cy="1200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721091" y="3104628"/>
            <a:ext cx="122448" cy="4845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TextBox 43"/>
              <p:cNvSpPr txBox="1"/>
              <p:nvPr/>
            </p:nvSpPr>
            <p:spPr>
              <a:xfrm>
                <a:off x="3670539" y="5525220"/>
                <a:ext cx="4131259" cy="276999"/>
              </a:xfrm>
              <a:prstGeom prst="rect">
                <a:avLst/>
              </a:prstGeom>
              <a:noFill/>
            </p:spPr>
            <p:txBody>
              <a:bodyPr wrap="none" rtlCol="0">
                <a:spAutoFit/>
              </a:bodyPr>
              <a:lstStyle/>
              <a:p>
                <a:r>
                  <a:rPr lang="en-US" sz="1200" b="0" dirty="0" smtClean="0">
                    <a:solidFill>
                      <a:srgbClr val="FF0000"/>
                    </a:solidFill>
                    <a:latin typeface="Comic Sans MS" panose="030F0702030302020204" pitchFamily="66" charset="0"/>
                  </a:rPr>
                  <a:t>As </a:t>
                </a:r>
                <a14:m>
                  <m:oMath xmlns:m="http://schemas.openxmlformats.org/officeDocument/2006/math">
                    <m:r>
                      <m:rPr>
                        <m:sty m:val="p"/>
                      </m:rPr>
                      <a:rPr lang="el-GR" sz="1200" b="0" i="1" smtClean="0">
                        <a:solidFill>
                          <a:srgbClr val="FF0000"/>
                        </a:solidFill>
                        <a:latin typeface="Cambria Math"/>
                      </a:rPr>
                      <m:t>ω</m:t>
                    </m:r>
                  </m:oMath>
                </a14:m>
                <a:r>
                  <a:rPr lang="en-GB" sz="1200" dirty="0" smtClean="0">
                    <a:solidFill>
                      <a:srgbClr val="FF0000"/>
                    </a:solidFill>
                    <a:latin typeface="Comic Sans MS" panose="030F0702030302020204" pitchFamily="66" charset="0"/>
                  </a:rPr>
                  <a:t> is radians per second, you can also calculate </a:t>
                </a:r>
                <a14:m>
                  <m:oMath xmlns:m="http://schemas.openxmlformats.org/officeDocument/2006/math">
                    <m:r>
                      <m:rPr>
                        <m:sty m:val="p"/>
                      </m:rPr>
                      <a:rPr lang="el-GR" sz="1200" i="1">
                        <a:solidFill>
                          <a:srgbClr val="FF0000"/>
                        </a:solidFill>
                        <a:latin typeface="Cambria Math"/>
                      </a:rPr>
                      <m:t>ω</m:t>
                    </m:r>
                  </m:oMath>
                </a14:m>
                <a:r>
                  <a:rPr lang="en-GB" sz="1200" dirty="0" smtClean="0">
                    <a:solidFill>
                      <a:srgbClr val="FF0000"/>
                    </a:solidFill>
                    <a:latin typeface="Comic Sans MS" panose="030F0702030302020204" pitchFamily="66" charset="0"/>
                  </a:rPr>
                  <a:t> by:</a:t>
                </a:r>
                <a:endParaRPr lang="en-GB" sz="1200" dirty="0">
                  <a:solidFill>
                    <a:srgbClr val="FF0000"/>
                  </a:solidFill>
                  <a:latin typeface="Comic Sans MS" panose="030F0702030302020204" pitchFamily="66" charset="0"/>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3670539" y="5525220"/>
                <a:ext cx="4131259" cy="276999"/>
              </a:xfrm>
              <a:prstGeom prst="rect">
                <a:avLst/>
              </a:prstGeom>
              <a:blipFill rotWithShape="1">
                <a:blip r:embed="rId3"/>
                <a:stretch>
                  <a:fillRect b="-152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8362183" y="0"/>
                <a:ext cx="781817"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𝑣</m:t>
                      </m:r>
                      <m:r>
                        <a:rPr lang="en-US" sz="1400" b="0" i="1" smtClean="0">
                          <a:latin typeface="Cambria Math"/>
                        </a:rPr>
                        <m:t>=</m:t>
                      </m:r>
                      <m:r>
                        <a:rPr lang="en-US" sz="1400" b="0" i="1" smtClean="0">
                          <a:latin typeface="Cambria Math"/>
                        </a:rPr>
                        <m:t>𝑟</m:t>
                      </m:r>
                      <m:r>
                        <m:rPr>
                          <m:sty m:val="p"/>
                        </m:rPr>
                        <a:rPr lang="el-GR" sz="1400" b="0" i="1" smtClean="0">
                          <a:latin typeface="Cambria Math"/>
                        </a:rPr>
                        <m:t>ω</m:t>
                      </m:r>
                    </m:oMath>
                  </m:oMathPara>
                </a14:m>
                <a:endParaRPr lang="en-GB" sz="1400" dirty="0"/>
              </a:p>
            </p:txBody>
          </p:sp>
        </mc:Choice>
        <mc:Fallback xmlns="">
          <p:sp>
            <p:nvSpPr>
              <p:cNvPr id="47" name="TextBox 46"/>
              <p:cNvSpPr txBox="1">
                <a:spLocks noRot="1" noChangeAspect="1" noMove="1" noResize="1" noEditPoints="1" noAdjustHandles="1" noChangeArrowheads="1" noChangeShapeType="1" noTextEdit="1"/>
              </p:cNvSpPr>
              <p:nvPr/>
            </p:nvSpPr>
            <p:spPr>
              <a:xfrm>
                <a:off x="8362183" y="0"/>
                <a:ext cx="781817" cy="307777"/>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059392" y="5831457"/>
                <a:ext cx="1256305" cy="5014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1400" i="1" smtClean="0">
                          <a:latin typeface="Cambria Math"/>
                        </a:rPr>
                        <m:t>ω</m:t>
                      </m:r>
                      <m:r>
                        <a:rPr lang="en-US" sz="1400" b="0" i="1" smtClean="0">
                          <a:latin typeface="Cambria Math"/>
                        </a:rPr>
                        <m:t>=</m:t>
                      </m:r>
                      <m:f>
                        <m:fPr>
                          <m:ctrlPr>
                            <a:rPr lang="en-US" sz="1400" b="0" i="1" smtClean="0">
                              <a:latin typeface="Cambria Math" panose="02040503050406030204" pitchFamily="18" charset="0"/>
                            </a:rPr>
                          </m:ctrlPr>
                        </m:fPr>
                        <m:num>
                          <m:r>
                            <a:rPr lang="en-US" sz="1400" b="0" i="1" smtClean="0">
                              <a:latin typeface="Cambria Math"/>
                            </a:rPr>
                            <m:t>𝑟𝑎𝑑𝑖𝑎𝑛𝑠</m:t>
                          </m:r>
                        </m:num>
                        <m:den>
                          <m:r>
                            <a:rPr lang="en-US" sz="1400" b="0" i="1" smtClean="0">
                              <a:latin typeface="Cambria Math"/>
                            </a:rPr>
                            <m:t>𝑠𝑒𝑐𝑜𝑛𝑑𝑠</m:t>
                          </m:r>
                        </m:den>
                      </m:f>
                    </m:oMath>
                  </m:oMathPara>
                </a14:m>
                <a:endParaRPr lang="en-GB" sz="1400" dirty="0"/>
              </a:p>
            </p:txBody>
          </p:sp>
        </mc:Choice>
        <mc:Fallback xmlns="">
          <p:sp>
            <p:nvSpPr>
              <p:cNvPr id="10" name="TextBox 9"/>
              <p:cNvSpPr txBox="1">
                <a:spLocks noRot="1" noChangeAspect="1" noMove="1" noResize="1" noEditPoints="1" noAdjustHandles="1" noChangeArrowheads="1" noChangeShapeType="1" noTextEdit="1"/>
              </p:cNvSpPr>
              <p:nvPr/>
            </p:nvSpPr>
            <p:spPr>
              <a:xfrm>
                <a:off x="5059392" y="5831457"/>
                <a:ext cx="1256305" cy="501419"/>
              </a:xfrm>
              <a:prstGeom prst="rect">
                <a:avLst/>
              </a:prstGeom>
              <a:blipFill rotWithShape="1">
                <a:blip r:embed="rId5"/>
                <a:stretch>
                  <a:fillRect b="-243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7273505" y="0"/>
                <a:ext cx="1087670" cy="44300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1200" i="1" smtClean="0">
                          <a:latin typeface="Cambria Math"/>
                        </a:rPr>
                        <m:t>ω</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𝑟𝑎𝑑𝑖𝑎𝑛𝑠</m:t>
                          </m:r>
                        </m:num>
                        <m:den>
                          <m:r>
                            <a:rPr lang="en-US" sz="1200" b="0" i="1" smtClean="0">
                              <a:latin typeface="Cambria Math"/>
                            </a:rPr>
                            <m:t>𝑠𝑒𝑐𝑜𝑛𝑑𝑠</m:t>
                          </m:r>
                        </m:den>
                      </m:f>
                    </m:oMath>
                  </m:oMathPara>
                </a14:m>
                <a:endParaRPr lang="en-GB" sz="1200" dirty="0"/>
              </a:p>
            </p:txBody>
          </p:sp>
        </mc:Choice>
        <mc:Fallback xmlns="">
          <p:sp>
            <p:nvSpPr>
              <p:cNvPr id="35" name="TextBox 34"/>
              <p:cNvSpPr txBox="1">
                <a:spLocks noRot="1" noChangeAspect="1" noMove="1" noResize="1" noEditPoints="1" noAdjustHandles="1" noChangeArrowheads="1" noChangeShapeType="1" noTextEdit="1"/>
              </p:cNvSpPr>
              <p:nvPr/>
            </p:nvSpPr>
            <p:spPr>
              <a:xfrm>
                <a:off x="7273505" y="0"/>
                <a:ext cx="1087670" cy="443006"/>
              </a:xfrm>
              <a:prstGeom prst="rect">
                <a:avLst/>
              </a:prstGeom>
              <a:blipFill rotWithShape="1">
                <a:blip r:embed="rId6"/>
                <a:stretch>
                  <a:fillRect/>
                </a:stretch>
              </a:blipFill>
              <a:ln w="25400">
                <a:solidFill>
                  <a:schemeClr val="tx1"/>
                </a:solidFill>
              </a:ln>
            </p:spPr>
            <p:txBody>
              <a:bodyPr/>
              <a:lstStyle/>
              <a:p>
                <a:r>
                  <a:rPr lang="en-GB">
                    <a:noFill/>
                  </a:rPr>
                  <a:t> </a:t>
                </a:r>
              </a:p>
            </p:txBody>
          </p:sp>
        </mc:Fallback>
      </mc:AlternateContent>
    </p:spTree>
    <p:extLst>
      <p:ext uri="{BB962C8B-B14F-4D97-AF65-F5344CB8AC3E}">
        <p14:creationId xmlns:p14="http://schemas.microsoft.com/office/powerpoint/2010/main" val="3196497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linds(horizont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blinds(horizontal)">
                                      <p:cBhvr>
                                        <p:cTn id="1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10" grpId="0"/>
      <p:bldP spid="3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Motion in a Circle</a:t>
            </a:r>
            <a:endParaRPr lang="en-GB" dirty="0">
              <a:latin typeface="Comic Sans MS" pitchFamily="66" charset="0"/>
            </a:endParaRPr>
          </a:p>
        </p:txBody>
      </p:sp>
      <p:sp>
        <p:nvSpPr>
          <p:cNvPr id="4" name="TextBox 3"/>
          <p:cNvSpPr txBox="1"/>
          <p:nvPr/>
        </p:nvSpPr>
        <p:spPr>
          <a:xfrm>
            <a:off x="8680632" y="6488668"/>
            <a:ext cx="471604" cy="369332"/>
          </a:xfrm>
          <a:prstGeom prst="rect">
            <a:avLst/>
          </a:prstGeom>
          <a:noFill/>
        </p:spPr>
        <p:txBody>
          <a:bodyPr wrap="none" rtlCol="0">
            <a:spAutoFit/>
          </a:bodyPr>
          <a:lstStyle/>
          <a:p>
            <a:r>
              <a:rPr lang="en-US" dirty="0" smtClean="0">
                <a:latin typeface="Comic Sans MS" panose="030F0702030302020204" pitchFamily="66" charset="0"/>
              </a:rPr>
              <a:t>4C</a:t>
            </a:r>
            <a:endParaRPr lang="en-US" dirty="0">
              <a:latin typeface="Comic Sans MS" panose="030F0702030302020204" pitchFamily="66" charset="0"/>
            </a:endParaRPr>
          </a:p>
        </p:txBody>
      </p:sp>
      <p:sp>
        <p:nvSpPr>
          <p:cNvPr id="6" name="Content Placeholder 2"/>
          <p:cNvSpPr>
            <a:spLocks noGrp="1"/>
          </p:cNvSpPr>
          <p:nvPr>
            <p:ph idx="1"/>
          </p:nvPr>
        </p:nvSpPr>
        <p:spPr>
          <a:xfrm>
            <a:off x="228600" y="1600198"/>
            <a:ext cx="3713671" cy="5140843"/>
          </a:xfrm>
        </p:spPr>
        <p:txBody>
          <a:bodyPr>
            <a:normAutofit/>
          </a:bodyPr>
          <a:lstStyle/>
          <a:p>
            <a:pPr marL="0" indent="0" algn="ctr">
              <a:buNone/>
            </a:pPr>
            <a:r>
              <a:rPr lang="en-GB" sz="1400" b="1" dirty="0" smtClean="0">
                <a:latin typeface="Comic Sans MS" pitchFamily="66" charset="0"/>
              </a:rPr>
              <a:t>You can solve three-dimensional problems about objects moving in horizontal circles</a:t>
            </a:r>
            <a:endParaRPr lang="en-GB" sz="1400" dirty="0" smtClean="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smtClean="0">
                <a:latin typeface="Comic Sans MS" pitchFamily="66" charset="0"/>
                <a:sym typeface="Wingdings" panose="05000000000000000000" pitchFamily="2" charset="2"/>
              </a:rPr>
              <a:t>Important note for this section, regarding friction:</a:t>
            </a:r>
          </a:p>
          <a:p>
            <a:pPr marL="0" indent="0" algn="ctr">
              <a:buNone/>
            </a:pPr>
            <a:endParaRPr lang="en-US" sz="1400" dirty="0">
              <a:latin typeface="Comic Sans MS" pitchFamily="66" charset="0"/>
              <a:sym typeface="Wingdings" panose="05000000000000000000" pitchFamily="2" charset="2"/>
            </a:endParaRPr>
          </a:p>
          <a:p>
            <a:pPr algn="ctr">
              <a:buFont typeface="Wingdings"/>
              <a:buChar char="à"/>
            </a:pPr>
            <a:r>
              <a:rPr lang="en-US" sz="1400" dirty="0" smtClean="0">
                <a:latin typeface="Comic Sans MS" pitchFamily="66" charset="0"/>
                <a:sym typeface="Wingdings" panose="05000000000000000000" pitchFamily="2" charset="2"/>
              </a:rPr>
              <a:t>If a car is travelling round a banked corner, if its speed is too low, it will start slipping towards the </a:t>
            </a:r>
            <a:r>
              <a:rPr lang="en-US" sz="1400" dirty="0" err="1" smtClean="0">
                <a:latin typeface="Comic Sans MS" pitchFamily="66" charset="0"/>
                <a:sym typeface="Wingdings" panose="05000000000000000000" pitchFamily="2" charset="2"/>
              </a:rPr>
              <a:t>centre</a:t>
            </a:r>
            <a:r>
              <a:rPr lang="en-US" sz="1400" dirty="0" smtClean="0">
                <a:latin typeface="Comic Sans MS" pitchFamily="66" charset="0"/>
                <a:sym typeface="Wingdings" panose="05000000000000000000" pitchFamily="2" charset="2"/>
              </a:rPr>
              <a:t>, in which case any friction will acts against this, up the plane…</a:t>
            </a:r>
          </a:p>
          <a:p>
            <a:pPr algn="ctr">
              <a:buFont typeface="Wingdings"/>
              <a:buChar char="à"/>
            </a:pPr>
            <a:endParaRPr lang="en-US" sz="1400" dirty="0">
              <a:latin typeface="Comic Sans MS" pitchFamily="66" charset="0"/>
              <a:sym typeface="Wingdings" panose="05000000000000000000" pitchFamily="2" charset="2"/>
            </a:endParaRPr>
          </a:p>
          <a:p>
            <a:pPr algn="ctr">
              <a:buFont typeface="Wingdings"/>
              <a:buChar char="à"/>
            </a:pPr>
            <a:r>
              <a:rPr lang="en-US" sz="1400" dirty="0" smtClean="0">
                <a:latin typeface="Comic Sans MS" pitchFamily="66" charset="0"/>
                <a:sym typeface="Wingdings" panose="05000000000000000000" pitchFamily="2" charset="2"/>
              </a:rPr>
              <a:t>If the car is travelling very fast, its tendency will be to move up the plane, and out of the circular path. In this case, the friction would be acting down the plane</a:t>
            </a:r>
          </a:p>
          <a:p>
            <a:pPr marL="0" indent="0" algn="ctr">
              <a:buNone/>
            </a:pPr>
            <a:endParaRPr lang="en-GB" sz="1400" dirty="0" smtClean="0">
              <a:latin typeface="Comic Sans MS" pitchFamily="66" charset="0"/>
            </a:endParaRPr>
          </a:p>
        </p:txBody>
      </p:sp>
      <mc:AlternateContent xmlns:mc="http://schemas.openxmlformats.org/markup-compatibility/2006" xmlns:a14="http://schemas.microsoft.com/office/drawing/2010/main">
        <mc:Choice Requires="a14">
          <p:sp>
            <p:nvSpPr>
              <p:cNvPr id="60" name="TextBox 59"/>
              <p:cNvSpPr txBox="1"/>
              <p:nvPr/>
            </p:nvSpPr>
            <p:spPr>
              <a:xfrm>
                <a:off x="5962403" y="0"/>
                <a:ext cx="781817"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𝑣</m:t>
                      </m:r>
                      <m:r>
                        <a:rPr lang="en-US" sz="1400" b="0" i="1" smtClean="0">
                          <a:latin typeface="Cambria Math"/>
                        </a:rPr>
                        <m:t>=</m:t>
                      </m:r>
                      <m:r>
                        <a:rPr lang="en-US" sz="1400" b="0" i="1" smtClean="0">
                          <a:latin typeface="Cambria Math"/>
                        </a:rPr>
                        <m:t>𝑟</m:t>
                      </m:r>
                      <m:r>
                        <m:rPr>
                          <m:sty m:val="p"/>
                        </m:rPr>
                        <a:rPr lang="el-GR" sz="1400" b="0" i="1" smtClean="0">
                          <a:latin typeface="Cambria Math"/>
                        </a:rPr>
                        <m:t>ω</m:t>
                      </m:r>
                    </m:oMath>
                  </m:oMathPara>
                </a14:m>
                <a:endParaRPr lang="en-GB" sz="1400" dirty="0"/>
              </a:p>
            </p:txBody>
          </p:sp>
        </mc:Choice>
        <mc:Fallback xmlns="">
          <p:sp>
            <p:nvSpPr>
              <p:cNvPr id="60" name="TextBox 59"/>
              <p:cNvSpPr txBox="1">
                <a:spLocks noRot="1" noChangeAspect="1" noMove="1" noResize="1" noEditPoints="1" noAdjustHandles="1" noChangeArrowheads="1" noChangeShapeType="1" noTextEdit="1"/>
              </p:cNvSpPr>
              <p:nvPr/>
            </p:nvSpPr>
            <p:spPr>
              <a:xfrm>
                <a:off x="5962403" y="0"/>
                <a:ext cx="781817" cy="307777"/>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4878780" y="0"/>
                <a:ext cx="1087670" cy="44300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1200" i="1" smtClean="0">
                          <a:latin typeface="Cambria Math"/>
                        </a:rPr>
                        <m:t>ω</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𝑟𝑎𝑑𝑖𝑎𝑛𝑠</m:t>
                          </m:r>
                        </m:num>
                        <m:den>
                          <m:r>
                            <a:rPr lang="en-US" sz="1200" b="0" i="1" smtClean="0">
                              <a:latin typeface="Cambria Math"/>
                            </a:rPr>
                            <m:t>𝑠𝑒𝑐𝑜𝑛𝑑𝑠</m:t>
                          </m:r>
                        </m:den>
                      </m:f>
                    </m:oMath>
                  </m:oMathPara>
                </a14:m>
                <a:endParaRPr lang="en-GB" sz="1200" dirty="0"/>
              </a:p>
            </p:txBody>
          </p:sp>
        </mc:Choice>
        <mc:Fallback xmlns="">
          <p:sp>
            <p:nvSpPr>
              <p:cNvPr id="61" name="TextBox 60"/>
              <p:cNvSpPr txBox="1">
                <a:spLocks noRot="1" noChangeAspect="1" noMove="1" noResize="1" noEditPoints="1" noAdjustHandles="1" noChangeArrowheads="1" noChangeShapeType="1" noTextEdit="1"/>
              </p:cNvSpPr>
              <p:nvPr/>
            </p:nvSpPr>
            <p:spPr>
              <a:xfrm>
                <a:off x="4878780" y="0"/>
                <a:ext cx="1087670" cy="443006"/>
              </a:xfrm>
              <a:prstGeom prst="rect">
                <a:avLst/>
              </a:prstGeom>
              <a:blipFill rotWithShape="1">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6741226" y="0"/>
                <a:ext cx="79451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𝑣</m:t>
                      </m:r>
                      <m:r>
                        <a:rPr lang="en-US" sz="1400" b="0" i="1" smtClean="0">
                          <a:latin typeface="Cambria Math"/>
                          <a:ea typeface="Cambria Math"/>
                        </a:rPr>
                        <m:t>𝜔</m:t>
                      </m:r>
                    </m:oMath>
                  </m:oMathPara>
                </a14:m>
                <a:endParaRPr lang="en-GB" sz="1400" dirty="0"/>
              </a:p>
            </p:txBody>
          </p:sp>
        </mc:Choice>
        <mc:Fallback xmlns="">
          <p:sp>
            <p:nvSpPr>
              <p:cNvPr id="62" name="TextBox 61"/>
              <p:cNvSpPr txBox="1">
                <a:spLocks noRot="1" noChangeAspect="1" noMove="1" noResize="1" noEditPoints="1" noAdjustHandles="1" noChangeArrowheads="1" noChangeShapeType="1" noTextEdit="1"/>
              </p:cNvSpPr>
              <p:nvPr/>
            </p:nvSpPr>
            <p:spPr>
              <a:xfrm>
                <a:off x="6741226" y="0"/>
                <a:ext cx="794513" cy="307777"/>
              </a:xfrm>
              <a:prstGeom prst="rect">
                <a:avLst/>
              </a:prstGeom>
              <a:blipFill rotWithShape="1">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7543800" y="0"/>
                <a:ext cx="86844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𝑟</m:t>
                      </m:r>
                      <m:sSup>
                        <m:sSupPr>
                          <m:ctrlPr>
                            <a:rPr lang="en-US" sz="1400" b="0" i="1" smtClean="0">
                              <a:latin typeface="Cambria Math" panose="02040503050406030204" pitchFamily="18" charset="0"/>
                            </a:rPr>
                          </m:ctrlPr>
                        </m:sSupPr>
                        <m:e>
                          <m:r>
                            <a:rPr lang="en-US" sz="1400" b="0" i="1" smtClean="0">
                              <a:latin typeface="Cambria Math"/>
                              <a:ea typeface="Cambria Math"/>
                            </a:rPr>
                            <m:t>𝜔</m:t>
                          </m:r>
                        </m:e>
                        <m:sup>
                          <m:r>
                            <a:rPr lang="en-US" sz="1400" b="0" i="1" smtClean="0">
                              <a:latin typeface="Cambria Math"/>
                            </a:rPr>
                            <m:t>2</m:t>
                          </m:r>
                        </m:sup>
                      </m:sSup>
                    </m:oMath>
                  </m:oMathPara>
                </a14:m>
                <a:endParaRPr lang="en-GB" sz="1400" dirty="0"/>
              </a:p>
            </p:txBody>
          </p:sp>
        </mc:Choice>
        <mc:Fallback xmlns="">
          <p:sp>
            <p:nvSpPr>
              <p:cNvPr id="63" name="TextBox 62"/>
              <p:cNvSpPr txBox="1">
                <a:spLocks noRot="1" noChangeAspect="1" noMove="1" noResize="1" noEditPoints="1" noAdjustHandles="1" noChangeArrowheads="1" noChangeShapeType="1" noTextEdit="1"/>
              </p:cNvSpPr>
              <p:nvPr/>
            </p:nvSpPr>
            <p:spPr>
              <a:xfrm>
                <a:off x="7543800" y="0"/>
                <a:ext cx="868443" cy="307777"/>
              </a:xfrm>
              <a:prstGeom prst="rect">
                <a:avLst/>
              </a:prstGeom>
              <a:blipFill rotWithShape="1">
                <a:blip r:embed="rId7"/>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a:xfrm>
                <a:off x="8390012" y="0"/>
                <a:ext cx="753988" cy="52315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a:rPr>
                                <m:t>𝑣</m:t>
                              </m:r>
                            </m:e>
                            <m:sup>
                              <m:r>
                                <a:rPr lang="en-US" sz="1400" b="0" i="1" smtClean="0">
                                  <a:latin typeface="Cambria Math"/>
                                </a:rPr>
                                <m:t>2</m:t>
                              </m:r>
                            </m:sup>
                          </m:sSup>
                        </m:num>
                        <m:den>
                          <m:r>
                            <a:rPr lang="en-US" sz="1400" b="0" i="1" smtClean="0">
                              <a:latin typeface="Cambria Math"/>
                            </a:rPr>
                            <m:t>𝑟</m:t>
                          </m:r>
                        </m:den>
                      </m:f>
                    </m:oMath>
                  </m:oMathPara>
                </a14:m>
                <a:endParaRPr lang="en-GB" sz="1400" dirty="0"/>
              </a:p>
            </p:txBody>
          </p:sp>
        </mc:Choice>
        <mc:Fallback xmlns="">
          <p:sp>
            <p:nvSpPr>
              <p:cNvPr id="64" name="TextBox 63"/>
              <p:cNvSpPr txBox="1">
                <a:spLocks noRot="1" noChangeAspect="1" noMove="1" noResize="1" noEditPoints="1" noAdjustHandles="1" noChangeArrowheads="1" noChangeShapeType="1" noTextEdit="1"/>
              </p:cNvSpPr>
              <p:nvPr/>
            </p:nvSpPr>
            <p:spPr>
              <a:xfrm>
                <a:off x="8390012" y="0"/>
                <a:ext cx="753988" cy="523157"/>
              </a:xfrm>
              <a:prstGeom prst="rect">
                <a:avLst/>
              </a:prstGeom>
              <a:blipFill rotWithShape="1">
                <a:blip r:embed="rId8"/>
                <a:stretch>
                  <a:fillRect/>
                </a:stretch>
              </a:blipFill>
              <a:ln w="25400">
                <a:solidFill>
                  <a:schemeClr val="tx1"/>
                </a:solidFill>
              </a:ln>
            </p:spPr>
            <p:txBody>
              <a:bodyPr/>
              <a:lstStyle/>
              <a:p>
                <a:r>
                  <a:rPr lang="en-GB">
                    <a:noFill/>
                  </a:rPr>
                  <a:t> </a:t>
                </a:r>
              </a:p>
            </p:txBody>
          </p:sp>
        </mc:Fallback>
      </mc:AlternateContent>
      <p:pic>
        <p:nvPicPr>
          <p:cNvPr id="59" name="Picture 2" descr="http://astarmathsandphysics.com/gcse-physics-notes/gcse-physics-notes-motion-in-a-circle-html-m3278a5aa.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4181" y="124029"/>
            <a:ext cx="1937270" cy="103996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5305245" y="3062378"/>
            <a:ext cx="2489822" cy="10867"/>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331124" y="1647646"/>
            <a:ext cx="2463943" cy="1425599"/>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0" name="Arc 19"/>
          <p:cNvSpPr/>
          <p:nvPr/>
        </p:nvSpPr>
        <p:spPr>
          <a:xfrm>
            <a:off x="7243611" y="2566662"/>
            <a:ext cx="914400" cy="914400"/>
          </a:xfrm>
          <a:prstGeom prst="arc">
            <a:avLst>
              <a:gd name="adj1" fmla="val 10540993"/>
              <a:gd name="adj2" fmla="val 1274916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2" name="TextBox 21"/>
          <p:cNvSpPr txBox="1"/>
          <p:nvPr/>
        </p:nvSpPr>
        <p:spPr>
          <a:xfrm>
            <a:off x="6983347" y="2756142"/>
            <a:ext cx="293670" cy="307777"/>
          </a:xfrm>
          <a:prstGeom prst="rect">
            <a:avLst/>
          </a:prstGeom>
          <a:noFill/>
        </p:spPr>
        <p:txBody>
          <a:bodyPr wrap="none" rtlCol="0">
            <a:spAutoFit/>
          </a:bodyPr>
          <a:lstStyle/>
          <a:p>
            <a:r>
              <a:rPr lang="el-GR" sz="1400" dirty="0" smtClean="0">
                <a:latin typeface="Comic Sans MS" panose="030F0702030302020204" pitchFamily="66" charset="0"/>
              </a:rPr>
              <a:t>θ</a:t>
            </a:r>
            <a:endParaRPr lang="en-GB" sz="1400" dirty="0">
              <a:latin typeface="Comic Sans MS" panose="030F0702030302020204" pitchFamily="66" charset="0"/>
            </a:endParaRPr>
          </a:p>
        </p:txBody>
      </p:sp>
      <p:pic>
        <p:nvPicPr>
          <p:cNvPr id="28" name="Picture 2" descr="C:\Users\mpye\AppData\Local\Microsoft\Windows\Temporary Internet Files\Content.IE5\J1XD9OFR\MC900439792[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1758353">
            <a:off x="6265502" y="1683873"/>
            <a:ext cx="719631" cy="719631"/>
          </a:xfrm>
          <a:prstGeom prst="rect">
            <a:avLst/>
          </a:prstGeom>
          <a:noFill/>
          <a:extLst>
            <a:ext uri="{909E8E84-426E-40DD-AFC4-6F175D3DCCD1}">
              <a14:hiddenFill xmlns:a14="http://schemas.microsoft.com/office/drawing/2010/main">
                <a:solidFill>
                  <a:srgbClr val="FFFFFF"/>
                </a:solidFill>
              </a14:hiddenFill>
            </a:ext>
          </a:extLst>
        </p:spPr>
      </p:pic>
      <p:cxnSp>
        <p:nvCxnSpPr>
          <p:cNvPr id="39" name="Straight Connector 38"/>
          <p:cNvCxnSpPr/>
          <p:nvPr/>
        </p:nvCxnSpPr>
        <p:spPr>
          <a:xfrm>
            <a:off x="5267863" y="5690559"/>
            <a:ext cx="2489822" cy="10867"/>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293742" y="4275827"/>
            <a:ext cx="2463943" cy="1425599"/>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1" name="Arc 40"/>
          <p:cNvSpPr/>
          <p:nvPr/>
        </p:nvSpPr>
        <p:spPr>
          <a:xfrm>
            <a:off x="7206229" y="5194843"/>
            <a:ext cx="914400" cy="914400"/>
          </a:xfrm>
          <a:prstGeom prst="arc">
            <a:avLst>
              <a:gd name="adj1" fmla="val 10540993"/>
              <a:gd name="adj2" fmla="val 1274916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2" name="TextBox 41"/>
          <p:cNvSpPr txBox="1"/>
          <p:nvPr/>
        </p:nvSpPr>
        <p:spPr>
          <a:xfrm>
            <a:off x="6945965" y="5384323"/>
            <a:ext cx="293670" cy="307777"/>
          </a:xfrm>
          <a:prstGeom prst="rect">
            <a:avLst/>
          </a:prstGeom>
          <a:noFill/>
        </p:spPr>
        <p:txBody>
          <a:bodyPr wrap="none" rtlCol="0">
            <a:spAutoFit/>
          </a:bodyPr>
          <a:lstStyle/>
          <a:p>
            <a:r>
              <a:rPr lang="el-GR" sz="1400" dirty="0" smtClean="0">
                <a:latin typeface="Comic Sans MS" panose="030F0702030302020204" pitchFamily="66" charset="0"/>
              </a:rPr>
              <a:t>θ</a:t>
            </a:r>
            <a:endParaRPr lang="en-GB" sz="1400" dirty="0">
              <a:latin typeface="Comic Sans MS" panose="030F0702030302020204" pitchFamily="66" charset="0"/>
            </a:endParaRPr>
          </a:p>
        </p:txBody>
      </p:sp>
      <p:pic>
        <p:nvPicPr>
          <p:cNvPr id="43" name="Picture 2" descr="C:\Users\mpye\AppData\Local\Microsoft\Windows\Temporary Internet Files\Content.IE5\J1XD9OFR\MC900439792[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1758353">
            <a:off x="6228120" y="4312054"/>
            <a:ext cx="719631" cy="719631"/>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6978769" y="1190444"/>
            <a:ext cx="2009955" cy="646331"/>
          </a:xfrm>
          <a:prstGeom prst="rect">
            <a:avLst/>
          </a:prstGeom>
          <a:solidFill>
            <a:schemeClr val="bg1"/>
          </a:solidFill>
          <a:ln w="25400">
            <a:solidFill>
              <a:schemeClr val="tx1"/>
            </a:solidFill>
          </a:ln>
        </p:spPr>
        <p:txBody>
          <a:bodyPr wrap="square" rtlCol="0">
            <a:spAutoFit/>
          </a:bodyPr>
          <a:lstStyle/>
          <a:p>
            <a:pPr algn="ctr"/>
            <a:r>
              <a:rPr lang="en-US" sz="1200" dirty="0" smtClean="0">
                <a:solidFill>
                  <a:srgbClr val="FF0000"/>
                </a:solidFill>
                <a:latin typeface="Comic Sans MS" panose="030F0702030302020204" pitchFamily="66" charset="0"/>
              </a:rPr>
              <a:t>Car moving slowly, friction stops it slipping down the plane…</a:t>
            </a:r>
            <a:endParaRPr lang="en-US" sz="1200" dirty="0">
              <a:solidFill>
                <a:srgbClr val="FF0000"/>
              </a:solidFill>
              <a:latin typeface="Comic Sans MS" panose="030F0702030302020204" pitchFamily="66" charset="0"/>
            </a:endParaRPr>
          </a:p>
        </p:txBody>
      </p:sp>
      <p:cxnSp>
        <p:nvCxnSpPr>
          <p:cNvPr id="35" name="Straight Arrow Connector 34"/>
          <p:cNvCxnSpPr/>
          <p:nvPr/>
        </p:nvCxnSpPr>
        <p:spPr>
          <a:xfrm flipH="1" flipV="1">
            <a:off x="6909760" y="2208364"/>
            <a:ext cx="992036" cy="57796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7910423" y="2191111"/>
            <a:ext cx="0" cy="612474"/>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7211683" y="2458528"/>
            <a:ext cx="293670" cy="307777"/>
          </a:xfrm>
          <a:prstGeom prst="rect">
            <a:avLst/>
          </a:prstGeom>
          <a:noFill/>
        </p:spPr>
        <p:txBody>
          <a:bodyPr wrap="none" rtlCol="0">
            <a:spAutoFit/>
          </a:bodyPr>
          <a:lstStyle/>
          <a:p>
            <a:r>
              <a:rPr lang="en-US" sz="1400" dirty="0" smtClean="0">
                <a:latin typeface="Comic Sans MS" panose="030F0702030302020204" pitchFamily="66" charset="0"/>
              </a:rPr>
              <a:t>F</a:t>
            </a:r>
            <a:endParaRPr lang="en-US" sz="1400" dirty="0">
              <a:latin typeface="Comic Sans MS" panose="030F0702030302020204" pitchFamily="66" charset="0"/>
            </a:endParaRPr>
          </a:p>
        </p:txBody>
      </p:sp>
      <p:sp>
        <p:nvSpPr>
          <p:cNvPr id="65" name="TextBox 64"/>
          <p:cNvSpPr txBox="1"/>
          <p:nvPr/>
        </p:nvSpPr>
        <p:spPr>
          <a:xfrm>
            <a:off x="7170254" y="2166669"/>
            <a:ext cx="293670" cy="307777"/>
          </a:xfrm>
          <a:prstGeom prst="rect">
            <a:avLst/>
          </a:prstGeom>
          <a:noFill/>
        </p:spPr>
        <p:txBody>
          <a:bodyPr wrap="none" rtlCol="0">
            <a:spAutoFit/>
          </a:bodyPr>
          <a:lstStyle/>
          <a:p>
            <a:r>
              <a:rPr lang="el-GR" sz="1400" dirty="0" smtClean="0">
                <a:latin typeface="Comic Sans MS" panose="030F0702030302020204" pitchFamily="66" charset="0"/>
              </a:rPr>
              <a:t>θ</a:t>
            </a:r>
            <a:endParaRPr lang="en-GB" sz="1400" dirty="0">
              <a:latin typeface="Comic Sans MS" panose="030F0702030302020204" pitchFamily="66" charset="0"/>
            </a:endParaRPr>
          </a:p>
        </p:txBody>
      </p:sp>
      <p:sp>
        <p:nvSpPr>
          <p:cNvPr id="66" name="Arc 65"/>
          <p:cNvSpPr/>
          <p:nvPr/>
        </p:nvSpPr>
        <p:spPr>
          <a:xfrm>
            <a:off x="6326336" y="1709771"/>
            <a:ext cx="914400" cy="914400"/>
          </a:xfrm>
          <a:prstGeom prst="arc">
            <a:avLst>
              <a:gd name="adj1" fmla="val 367012"/>
              <a:gd name="adj2" fmla="val 156390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49" name="Straight Arrow Connector 48"/>
          <p:cNvCxnSpPr/>
          <p:nvPr/>
        </p:nvCxnSpPr>
        <p:spPr>
          <a:xfrm flipH="1">
            <a:off x="6935639" y="2208362"/>
            <a:ext cx="966157"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7881668" y="2343508"/>
            <a:ext cx="635110" cy="307777"/>
          </a:xfrm>
          <a:prstGeom prst="rect">
            <a:avLst/>
          </a:prstGeom>
          <a:noFill/>
        </p:spPr>
        <p:txBody>
          <a:bodyPr wrap="none" rtlCol="0">
            <a:spAutoFit/>
          </a:bodyPr>
          <a:lstStyle/>
          <a:p>
            <a:r>
              <a:rPr lang="en-US" sz="1400" dirty="0" err="1" smtClean="0">
                <a:solidFill>
                  <a:srgbClr val="0000FF"/>
                </a:solidFill>
                <a:latin typeface="Comic Sans MS" panose="030F0702030302020204" pitchFamily="66" charset="0"/>
              </a:rPr>
              <a:t>Fsin</a:t>
            </a:r>
            <a:r>
              <a:rPr lang="el-GR" sz="1400" dirty="0" smtClean="0">
                <a:solidFill>
                  <a:srgbClr val="0000FF"/>
                </a:solidFill>
                <a:latin typeface="Comic Sans MS" panose="030F0702030302020204" pitchFamily="66" charset="0"/>
              </a:rPr>
              <a:t>θ</a:t>
            </a:r>
            <a:endParaRPr lang="en-US" sz="1400" dirty="0">
              <a:solidFill>
                <a:srgbClr val="0000FF"/>
              </a:solidFill>
              <a:latin typeface="Comic Sans MS" panose="030F0702030302020204" pitchFamily="66" charset="0"/>
            </a:endParaRPr>
          </a:p>
        </p:txBody>
      </p:sp>
      <p:sp>
        <p:nvSpPr>
          <p:cNvPr id="68" name="TextBox 67"/>
          <p:cNvSpPr txBox="1"/>
          <p:nvPr/>
        </p:nvSpPr>
        <p:spPr>
          <a:xfrm>
            <a:off x="7093788" y="1883433"/>
            <a:ext cx="678391" cy="307777"/>
          </a:xfrm>
          <a:prstGeom prst="rect">
            <a:avLst/>
          </a:prstGeom>
          <a:noFill/>
        </p:spPr>
        <p:txBody>
          <a:bodyPr wrap="none" rtlCol="0">
            <a:spAutoFit/>
          </a:bodyPr>
          <a:lstStyle/>
          <a:p>
            <a:r>
              <a:rPr lang="en-US" sz="1400" dirty="0" err="1" smtClean="0">
                <a:solidFill>
                  <a:srgbClr val="FF0000"/>
                </a:solidFill>
                <a:latin typeface="Comic Sans MS" panose="030F0702030302020204" pitchFamily="66" charset="0"/>
              </a:rPr>
              <a:t>Fcos</a:t>
            </a:r>
            <a:r>
              <a:rPr lang="el-GR" sz="1400" dirty="0" smtClean="0">
                <a:solidFill>
                  <a:srgbClr val="FF0000"/>
                </a:solidFill>
                <a:latin typeface="Comic Sans MS" panose="030F0702030302020204" pitchFamily="66" charset="0"/>
              </a:rPr>
              <a:t>θ</a:t>
            </a:r>
            <a:endParaRPr lang="en-US" sz="1400" dirty="0">
              <a:solidFill>
                <a:srgbClr val="FF0000"/>
              </a:solidFill>
              <a:latin typeface="Comic Sans MS" panose="030F0702030302020204" pitchFamily="66" charset="0"/>
            </a:endParaRPr>
          </a:p>
        </p:txBody>
      </p:sp>
      <p:cxnSp>
        <p:nvCxnSpPr>
          <p:cNvPr id="69" name="Straight Arrow Connector 68"/>
          <p:cNvCxnSpPr/>
          <p:nvPr/>
        </p:nvCxnSpPr>
        <p:spPr>
          <a:xfrm>
            <a:off x="5319624" y="3922145"/>
            <a:ext cx="992036" cy="57796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6294408" y="3922146"/>
            <a:ext cx="0" cy="612474"/>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6274279" y="4014157"/>
            <a:ext cx="635110" cy="307777"/>
          </a:xfrm>
          <a:prstGeom prst="rect">
            <a:avLst/>
          </a:prstGeom>
          <a:noFill/>
        </p:spPr>
        <p:txBody>
          <a:bodyPr wrap="none" rtlCol="0">
            <a:spAutoFit/>
          </a:bodyPr>
          <a:lstStyle/>
          <a:p>
            <a:r>
              <a:rPr lang="en-US" sz="1400" dirty="0" err="1" smtClean="0">
                <a:solidFill>
                  <a:srgbClr val="0000FF"/>
                </a:solidFill>
                <a:latin typeface="Comic Sans MS" panose="030F0702030302020204" pitchFamily="66" charset="0"/>
              </a:rPr>
              <a:t>Fsin</a:t>
            </a:r>
            <a:r>
              <a:rPr lang="el-GR" sz="1400" dirty="0" smtClean="0">
                <a:solidFill>
                  <a:srgbClr val="0000FF"/>
                </a:solidFill>
                <a:latin typeface="Comic Sans MS" panose="030F0702030302020204" pitchFamily="66" charset="0"/>
              </a:rPr>
              <a:t>θ</a:t>
            </a:r>
            <a:endParaRPr lang="en-US" sz="1400" dirty="0">
              <a:solidFill>
                <a:srgbClr val="0000FF"/>
              </a:solidFill>
              <a:latin typeface="Comic Sans MS" panose="030F0702030302020204" pitchFamily="66" charset="0"/>
            </a:endParaRPr>
          </a:p>
        </p:txBody>
      </p:sp>
      <p:cxnSp>
        <p:nvCxnSpPr>
          <p:cNvPr id="72" name="Straight Arrow Connector 71"/>
          <p:cNvCxnSpPr/>
          <p:nvPr/>
        </p:nvCxnSpPr>
        <p:spPr>
          <a:xfrm>
            <a:off x="5319624" y="3930769"/>
            <a:ext cx="966157"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5417388" y="3614467"/>
            <a:ext cx="678391" cy="307777"/>
          </a:xfrm>
          <a:prstGeom prst="rect">
            <a:avLst/>
          </a:prstGeom>
          <a:noFill/>
        </p:spPr>
        <p:txBody>
          <a:bodyPr wrap="none" rtlCol="0">
            <a:spAutoFit/>
          </a:bodyPr>
          <a:lstStyle/>
          <a:p>
            <a:r>
              <a:rPr lang="en-US" sz="1400" dirty="0" err="1" smtClean="0">
                <a:solidFill>
                  <a:srgbClr val="FF0000"/>
                </a:solidFill>
                <a:latin typeface="Comic Sans MS" panose="030F0702030302020204" pitchFamily="66" charset="0"/>
              </a:rPr>
              <a:t>Fcos</a:t>
            </a:r>
            <a:r>
              <a:rPr lang="el-GR" sz="1400" dirty="0" smtClean="0">
                <a:solidFill>
                  <a:srgbClr val="FF0000"/>
                </a:solidFill>
                <a:latin typeface="Comic Sans MS" panose="030F0702030302020204" pitchFamily="66" charset="0"/>
              </a:rPr>
              <a:t>θ</a:t>
            </a:r>
            <a:endParaRPr lang="en-US" sz="1400" dirty="0">
              <a:solidFill>
                <a:srgbClr val="FF0000"/>
              </a:solidFill>
              <a:latin typeface="Comic Sans MS" panose="030F0702030302020204" pitchFamily="66" charset="0"/>
            </a:endParaRPr>
          </a:p>
        </p:txBody>
      </p:sp>
      <p:sp>
        <p:nvSpPr>
          <p:cNvPr id="74" name="TextBox 73"/>
          <p:cNvSpPr txBox="1"/>
          <p:nvPr/>
        </p:nvSpPr>
        <p:spPr>
          <a:xfrm>
            <a:off x="5669256" y="3909206"/>
            <a:ext cx="293670" cy="307777"/>
          </a:xfrm>
          <a:prstGeom prst="rect">
            <a:avLst/>
          </a:prstGeom>
          <a:noFill/>
        </p:spPr>
        <p:txBody>
          <a:bodyPr wrap="none" rtlCol="0">
            <a:spAutoFit/>
          </a:bodyPr>
          <a:lstStyle/>
          <a:p>
            <a:r>
              <a:rPr lang="el-GR" sz="1400" dirty="0" smtClean="0">
                <a:latin typeface="Comic Sans MS" panose="030F0702030302020204" pitchFamily="66" charset="0"/>
              </a:rPr>
              <a:t>θ</a:t>
            </a:r>
            <a:endParaRPr lang="en-GB" sz="1400" dirty="0">
              <a:latin typeface="Comic Sans MS" panose="030F0702030302020204" pitchFamily="66" charset="0"/>
            </a:endParaRPr>
          </a:p>
        </p:txBody>
      </p:sp>
      <p:sp>
        <p:nvSpPr>
          <p:cNvPr id="75" name="Arc 74"/>
          <p:cNvSpPr/>
          <p:nvPr/>
        </p:nvSpPr>
        <p:spPr>
          <a:xfrm>
            <a:off x="4799460" y="3435055"/>
            <a:ext cx="914400" cy="914400"/>
          </a:xfrm>
          <a:prstGeom prst="arc">
            <a:avLst>
              <a:gd name="adj1" fmla="val 393099"/>
              <a:gd name="adj2" fmla="val 187099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6" name="TextBox 75"/>
          <p:cNvSpPr txBox="1"/>
          <p:nvPr/>
        </p:nvSpPr>
        <p:spPr>
          <a:xfrm>
            <a:off x="7065033" y="3792746"/>
            <a:ext cx="1880558" cy="646331"/>
          </a:xfrm>
          <a:prstGeom prst="rect">
            <a:avLst/>
          </a:prstGeom>
          <a:solidFill>
            <a:schemeClr val="bg1"/>
          </a:solidFill>
          <a:ln w="25400">
            <a:solidFill>
              <a:schemeClr val="tx1"/>
            </a:solidFill>
          </a:ln>
        </p:spPr>
        <p:txBody>
          <a:bodyPr wrap="square" rtlCol="0">
            <a:spAutoFit/>
          </a:bodyPr>
          <a:lstStyle/>
          <a:p>
            <a:pPr algn="ctr"/>
            <a:r>
              <a:rPr lang="en-US" sz="1200" dirty="0" smtClean="0">
                <a:solidFill>
                  <a:srgbClr val="FF0000"/>
                </a:solidFill>
                <a:latin typeface="Comic Sans MS" panose="030F0702030302020204" pitchFamily="66" charset="0"/>
              </a:rPr>
              <a:t>Car moving quickly, friction stops it slipping up the plane…</a:t>
            </a:r>
            <a:endParaRPr lang="en-US" sz="1200" dirty="0">
              <a:solidFill>
                <a:srgbClr val="FF0000"/>
              </a:solidFill>
              <a:latin typeface="Comic Sans MS" panose="030F0702030302020204" pitchFamily="66" charset="0"/>
            </a:endParaRPr>
          </a:p>
        </p:txBody>
      </p:sp>
      <p:sp>
        <p:nvSpPr>
          <p:cNvPr id="77" name="TextBox 76"/>
          <p:cNvSpPr txBox="1"/>
          <p:nvPr/>
        </p:nvSpPr>
        <p:spPr>
          <a:xfrm>
            <a:off x="4433978" y="6024111"/>
            <a:ext cx="4520242" cy="307777"/>
          </a:xfrm>
          <a:prstGeom prst="rect">
            <a:avLst/>
          </a:prstGeom>
          <a:noFill/>
          <a:ln w="25400">
            <a:noFill/>
          </a:ln>
        </p:spPr>
        <p:txBody>
          <a:bodyPr wrap="square" rtlCol="0">
            <a:spAutoFit/>
          </a:bodyPr>
          <a:lstStyle/>
          <a:p>
            <a:pPr algn="ctr"/>
            <a:r>
              <a:rPr lang="en-US" sz="1400" dirty="0" smtClean="0">
                <a:solidFill>
                  <a:srgbClr val="FF0000"/>
                </a:solidFill>
                <a:latin typeface="Comic Sans MS" panose="030F0702030302020204" pitchFamily="66" charset="0"/>
              </a:rPr>
              <a:t>Of course, all the other forces will also be involved!</a:t>
            </a:r>
            <a:endParaRPr lang="en-US" sz="1400" dirty="0">
              <a:solidFill>
                <a:srgbClr val="FF0000"/>
              </a:solidFill>
              <a:latin typeface="Comic Sans MS" panose="030F0702030302020204" pitchFamily="66" charset="0"/>
            </a:endParaRPr>
          </a:p>
        </p:txBody>
      </p:sp>
      <p:sp>
        <p:nvSpPr>
          <p:cNvPr id="78" name="TextBox 77"/>
          <p:cNvSpPr txBox="1"/>
          <p:nvPr/>
        </p:nvSpPr>
        <p:spPr>
          <a:xfrm>
            <a:off x="5587041" y="4180936"/>
            <a:ext cx="293670" cy="307777"/>
          </a:xfrm>
          <a:prstGeom prst="rect">
            <a:avLst/>
          </a:prstGeom>
          <a:noFill/>
        </p:spPr>
        <p:txBody>
          <a:bodyPr wrap="none" rtlCol="0">
            <a:spAutoFit/>
          </a:bodyPr>
          <a:lstStyle/>
          <a:p>
            <a:r>
              <a:rPr lang="en-US" sz="1400" dirty="0" smtClean="0">
                <a:latin typeface="Comic Sans MS" panose="030F0702030302020204" pitchFamily="66" charset="0"/>
              </a:rPr>
              <a:t>F</a:t>
            </a:r>
            <a:endParaRPr lang="en-US" sz="1400" dirty="0">
              <a:latin typeface="Comic Sans MS" panose="030F0702030302020204" pitchFamily="66" charset="0"/>
            </a:endParaRPr>
          </a:p>
        </p:txBody>
      </p:sp>
    </p:spTree>
    <p:extLst>
      <p:ext uri="{BB962C8B-B14F-4D97-AF65-F5344CB8AC3E}">
        <p14:creationId xmlns:p14="http://schemas.microsoft.com/office/powerpoint/2010/main" val="2726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blinds(horizontal)">
                                      <p:cBhvr>
                                        <p:cTn id="7" dur="500"/>
                                        <p:tgtEl>
                                          <p:spTgt spid="6">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blinds(horizontal)">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vertical)">
                                      <p:cBhvr>
                                        <p:cTn id="17" dur="500"/>
                                        <p:tgtEl>
                                          <p:spTgt spid="12"/>
                                        </p:tgtEl>
                                      </p:cBhvr>
                                    </p:animEffect>
                                  </p:childTnLst>
                                </p:cTn>
                              </p:par>
                              <p:par>
                                <p:cTn id="18" presetID="3" presetClass="entr" presetSubtype="1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linds(horizontal)">
                                      <p:cBhvr>
                                        <p:cTn id="20" dur="500"/>
                                        <p:tgtEl>
                                          <p:spTgt spid="13"/>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linds(horizontal)">
                                      <p:cBhvr>
                                        <p:cTn id="23" dur="500"/>
                                        <p:tgtEl>
                                          <p:spTgt spid="22"/>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linds(horizontal)">
                                      <p:cBhvr>
                                        <p:cTn id="26" dur="500"/>
                                        <p:tgtEl>
                                          <p:spTgt spid="20"/>
                                        </p:tgtEl>
                                      </p:cBhvr>
                                    </p:animEffect>
                                  </p:childTnLst>
                                </p:cTn>
                              </p:par>
                              <p:par>
                                <p:cTn id="27" presetID="3" presetClass="entr" presetSubtype="1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blinds(horizontal)">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blinds(horizontal)">
                                      <p:cBhvr>
                                        <p:cTn id="34" dur="500"/>
                                        <p:tgtEl>
                                          <p:spTgt spid="35"/>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blinds(horizontal)">
                                      <p:cBhvr>
                                        <p:cTn id="37" dur="500"/>
                                        <p:tgtEl>
                                          <p:spTgt spid="4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blinds(horizontal)">
                                      <p:cBhvr>
                                        <p:cTn id="42" dur="500"/>
                                        <p:tgtEl>
                                          <p:spTgt spid="53"/>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blinds(horizontal)">
                                      <p:cBhvr>
                                        <p:cTn id="45" dur="500"/>
                                        <p:tgtEl>
                                          <p:spTgt spid="67"/>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5" fill="hold" nodeType="click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blinds(vertical)">
                                      <p:cBhvr>
                                        <p:cTn id="50" dur="500"/>
                                        <p:tgtEl>
                                          <p:spTgt spid="49"/>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68"/>
                                        </p:tgtEl>
                                        <p:attrNameLst>
                                          <p:attrName>style.visibility</p:attrName>
                                        </p:attrNameLst>
                                      </p:cBhvr>
                                      <p:to>
                                        <p:strVal val="visible"/>
                                      </p:to>
                                    </p:set>
                                    <p:animEffect transition="in" filter="blinds(horizontal)">
                                      <p:cBhvr>
                                        <p:cTn id="53" dur="500"/>
                                        <p:tgtEl>
                                          <p:spTgt spid="68"/>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66"/>
                                        </p:tgtEl>
                                        <p:attrNameLst>
                                          <p:attrName>style.visibility</p:attrName>
                                        </p:attrNameLst>
                                      </p:cBhvr>
                                      <p:to>
                                        <p:strVal val="visible"/>
                                      </p:to>
                                    </p:set>
                                    <p:animEffect transition="in" filter="blinds(horizontal)">
                                      <p:cBhvr>
                                        <p:cTn id="58" dur="500"/>
                                        <p:tgtEl>
                                          <p:spTgt spid="66"/>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blinds(horizontal)">
                                      <p:cBhvr>
                                        <p:cTn id="61" dur="500"/>
                                        <p:tgtEl>
                                          <p:spTgt spid="65"/>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nodeType="clickEffect">
                                  <p:stCondLst>
                                    <p:cond delay="0"/>
                                  </p:stCondLst>
                                  <p:childTnLst>
                                    <p:set>
                                      <p:cBhvr>
                                        <p:cTn id="65" dur="1" fill="hold">
                                          <p:stCondLst>
                                            <p:cond delay="0"/>
                                          </p:stCondLst>
                                        </p:cTn>
                                        <p:tgtEl>
                                          <p:spTgt spid="6">
                                            <p:txEl>
                                              <p:pRg st="6" end="6"/>
                                            </p:txEl>
                                          </p:spTgt>
                                        </p:tgtEl>
                                        <p:attrNameLst>
                                          <p:attrName>style.visibility</p:attrName>
                                        </p:attrNameLst>
                                      </p:cBhvr>
                                      <p:to>
                                        <p:strVal val="visible"/>
                                      </p:to>
                                    </p:set>
                                    <p:animEffect transition="in" filter="blinds(horizontal)">
                                      <p:cBhvr>
                                        <p:cTn id="66" dur="500"/>
                                        <p:tgtEl>
                                          <p:spTgt spid="6">
                                            <p:txEl>
                                              <p:pRg st="6" end="6"/>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76"/>
                                        </p:tgtEl>
                                        <p:attrNameLst>
                                          <p:attrName>style.visibility</p:attrName>
                                        </p:attrNameLst>
                                      </p:cBhvr>
                                      <p:to>
                                        <p:strVal val="visible"/>
                                      </p:to>
                                    </p:set>
                                    <p:animEffect transition="in" filter="blinds(horizontal)">
                                      <p:cBhvr>
                                        <p:cTn id="71" dur="500"/>
                                        <p:tgtEl>
                                          <p:spTgt spid="76"/>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nodeType="click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blinds(horizontal)">
                                      <p:cBhvr>
                                        <p:cTn id="76" dur="500"/>
                                        <p:tgtEl>
                                          <p:spTgt spid="39"/>
                                        </p:tgtEl>
                                      </p:cBhvr>
                                    </p:animEffect>
                                  </p:childTnLst>
                                </p:cTn>
                              </p:par>
                              <p:par>
                                <p:cTn id="77" presetID="3" presetClass="entr" presetSubtype="10" fill="hold"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blinds(horizontal)">
                                      <p:cBhvr>
                                        <p:cTn id="79" dur="500"/>
                                        <p:tgtEl>
                                          <p:spTgt spid="40"/>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blinds(horizontal)">
                                      <p:cBhvr>
                                        <p:cTn id="82" dur="500"/>
                                        <p:tgtEl>
                                          <p:spTgt spid="42"/>
                                        </p:tgtEl>
                                      </p:cBhvr>
                                    </p:animEffect>
                                  </p:childTnLst>
                                </p:cTn>
                              </p:par>
                              <p:par>
                                <p:cTn id="83" presetID="3" presetClass="entr" presetSubtype="10" fill="hold" nodeType="withEffect">
                                  <p:stCondLst>
                                    <p:cond delay="0"/>
                                  </p:stCondLst>
                                  <p:childTnLst>
                                    <p:set>
                                      <p:cBhvr>
                                        <p:cTn id="84" dur="1" fill="hold">
                                          <p:stCondLst>
                                            <p:cond delay="0"/>
                                          </p:stCondLst>
                                        </p:cTn>
                                        <p:tgtEl>
                                          <p:spTgt spid="43"/>
                                        </p:tgtEl>
                                        <p:attrNameLst>
                                          <p:attrName>style.visibility</p:attrName>
                                        </p:attrNameLst>
                                      </p:cBhvr>
                                      <p:to>
                                        <p:strVal val="visible"/>
                                      </p:to>
                                    </p:set>
                                    <p:animEffect transition="in" filter="blinds(horizontal)">
                                      <p:cBhvr>
                                        <p:cTn id="85" dur="500"/>
                                        <p:tgtEl>
                                          <p:spTgt spid="43"/>
                                        </p:tgtEl>
                                      </p:cBhvr>
                                    </p:animEffect>
                                  </p:childTnLst>
                                </p:cTn>
                              </p:par>
                              <p:par>
                                <p:cTn id="86" presetID="3" presetClass="entr" presetSubtype="10"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blinds(horizontal)">
                                      <p:cBhvr>
                                        <p:cTn id="88" dur="500"/>
                                        <p:tgtEl>
                                          <p:spTgt spid="41"/>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nodeType="click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blinds(horizontal)">
                                      <p:cBhvr>
                                        <p:cTn id="93" dur="500"/>
                                        <p:tgtEl>
                                          <p:spTgt spid="69"/>
                                        </p:tgtEl>
                                      </p:cBhvr>
                                    </p:animEffect>
                                  </p:childTnLst>
                                </p:cTn>
                              </p:par>
                              <p:par>
                                <p:cTn id="94" presetID="3" presetClass="entr" presetSubtype="10" fill="hold" grpId="0" nodeType="withEffect">
                                  <p:stCondLst>
                                    <p:cond delay="0"/>
                                  </p:stCondLst>
                                  <p:childTnLst>
                                    <p:set>
                                      <p:cBhvr>
                                        <p:cTn id="95" dur="1" fill="hold">
                                          <p:stCondLst>
                                            <p:cond delay="0"/>
                                          </p:stCondLst>
                                        </p:cTn>
                                        <p:tgtEl>
                                          <p:spTgt spid="78"/>
                                        </p:tgtEl>
                                        <p:attrNameLst>
                                          <p:attrName>style.visibility</p:attrName>
                                        </p:attrNameLst>
                                      </p:cBhvr>
                                      <p:to>
                                        <p:strVal val="visible"/>
                                      </p:to>
                                    </p:set>
                                    <p:animEffect transition="in" filter="blinds(horizontal)">
                                      <p:cBhvr>
                                        <p:cTn id="96" dur="500"/>
                                        <p:tgtEl>
                                          <p:spTgt spid="78"/>
                                        </p:tgtEl>
                                      </p:cBhvr>
                                    </p:animEffect>
                                  </p:childTnLst>
                                </p:cTn>
                              </p:par>
                            </p:childTnLst>
                          </p:cTn>
                        </p:par>
                      </p:childTnLst>
                    </p:cTn>
                  </p:par>
                  <p:par>
                    <p:cTn id="97" fill="hold">
                      <p:stCondLst>
                        <p:cond delay="indefinite"/>
                      </p:stCondLst>
                      <p:childTnLst>
                        <p:par>
                          <p:cTn id="98" fill="hold">
                            <p:stCondLst>
                              <p:cond delay="0"/>
                            </p:stCondLst>
                            <p:childTnLst>
                              <p:par>
                                <p:cTn id="99" presetID="3" presetClass="entr" presetSubtype="5" fill="hold" nodeType="clickEffect">
                                  <p:stCondLst>
                                    <p:cond delay="0"/>
                                  </p:stCondLst>
                                  <p:childTnLst>
                                    <p:set>
                                      <p:cBhvr>
                                        <p:cTn id="100" dur="1" fill="hold">
                                          <p:stCondLst>
                                            <p:cond delay="0"/>
                                          </p:stCondLst>
                                        </p:cTn>
                                        <p:tgtEl>
                                          <p:spTgt spid="72"/>
                                        </p:tgtEl>
                                        <p:attrNameLst>
                                          <p:attrName>style.visibility</p:attrName>
                                        </p:attrNameLst>
                                      </p:cBhvr>
                                      <p:to>
                                        <p:strVal val="visible"/>
                                      </p:to>
                                    </p:set>
                                    <p:animEffect transition="in" filter="blinds(vertical)">
                                      <p:cBhvr>
                                        <p:cTn id="101" dur="500"/>
                                        <p:tgtEl>
                                          <p:spTgt spid="72"/>
                                        </p:tgtEl>
                                      </p:cBhvr>
                                    </p:animEffect>
                                  </p:childTnLst>
                                </p:cTn>
                              </p:par>
                              <p:par>
                                <p:cTn id="102" presetID="3" presetClass="entr" presetSubtype="10"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Effect transition="in" filter="blinds(horizontal)">
                                      <p:cBhvr>
                                        <p:cTn id="104" dur="500"/>
                                        <p:tgtEl>
                                          <p:spTgt spid="73"/>
                                        </p:tgtEl>
                                      </p:cBhvr>
                                    </p:animEffect>
                                  </p:childTnLst>
                                </p:cTn>
                              </p:par>
                            </p:childTnLst>
                          </p:cTn>
                        </p:par>
                      </p:childTnLst>
                    </p:cTn>
                  </p:par>
                  <p:par>
                    <p:cTn id="105" fill="hold">
                      <p:stCondLst>
                        <p:cond delay="indefinite"/>
                      </p:stCondLst>
                      <p:childTnLst>
                        <p:par>
                          <p:cTn id="106" fill="hold">
                            <p:stCondLst>
                              <p:cond delay="0"/>
                            </p:stCondLst>
                            <p:childTnLst>
                              <p:par>
                                <p:cTn id="107" presetID="3" presetClass="entr" presetSubtype="10" fill="hold" nodeType="clickEffect">
                                  <p:stCondLst>
                                    <p:cond delay="0"/>
                                  </p:stCondLst>
                                  <p:childTnLst>
                                    <p:set>
                                      <p:cBhvr>
                                        <p:cTn id="108" dur="1" fill="hold">
                                          <p:stCondLst>
                                            <p:cond delay="0"/>
                                          </p:stCondLst>
                                        </p:cTn>
                                        <p:tgtEl>
                                          <p:spTgt spid="70"/>
                                        </p:tgtEl>
                                        <p:attrNameLst>
                                          <p:attrName>style.visibility</p:attrName>
                                        </p:attrNameLst>
                                      </p:cBhvr>
                                      <p:to>
                                        <p:strVal val="visible"/>
                                      </p:to>
                                    </p:set>
                                    <p:animEffect transition="in" filter="blinds(horizontal)">
                                      <p:cBhvr>
                                        <p:cTn id="109" dur="500"/>
                                        <p:tgtEl>
                                          <p:spTgt spid="70"/>
                                        </p:tgtEl>
                                      </p:cBhvr>
                                    </p:animEffect>
                                  </p:childTnLst>
                                </p:cTn>
                              </p:par>
                              <p:par>
                                <p:cTn id="110" presetID="3" presetClass="entr" presetSubtype="10" fill="hold" grpId="0" nodeType="withEffect">
                                  <p:stCondLst>
                                    <p:cond delay="0"/>
                                  </p:stCondLst>
                                  <p:childTnLst>
                                    <p:set>
                                      <p:cBhvr>
                                        <p:cTn id="111" dur="1" fill="hold">
                                          <p:stCondLst>
                                            <p:cond delay="0"/>
                                          </p:stCondLst>
                                        </p:cTn>
                                        <p:tgtEl>
                                          <p:spTgt spid="71"/>
                                        </p:tgtEl>
                                        <p:attrNameLst>
                                          <p:attrName>style.visibility</p:attrName>
                                        </p:attrNameLst>
                                      </p:cBhvr>
                                      <p:to>
                                        <p:strVal val="visible"/>
                                      </p:to>
                                    </p:set>
                                    <p:animEffect transition="in" filter="blinds(horizontal)">
                                      <p:cBhvr>
                                        <p:cTn id="112" dur="500"/>
                                        <p:tgtEl>
                                          <p:spTgt spid="71"/>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75"/>
                                        </p:tgtEl>
                                        <p:attrNameLst>
                                          <p:attrName>style.visibility</p:attrName>
                                        </p:attrNameLst>
                                      </p:cBhvr>
                                      <p:to>
                                        <p:strVal val="visible"/>
                                      </p:to>
                                    </p:set>
                                    <p:animEffect transition="in" filter="blinds(horizontal)">
                                      <p:cBhvr>
                                        <p:cTn id="117" dur="500"/>
                                        <p:tgtEl>
                                          <p:spTgt spid="75"/>
                                        </p:tgtEl>
                                      </p:cBhvr>
                                    </p:animEffect>
                                  </p:childTnLst>
                                </p:cTn>
                              </p:par>
                              <p:par>
                                <p:cTn id="118" presetID="3" presetClass="entr" presetSubtype="10" fill="hold" grpId="0" nodeType="withEffect">
                                  <p:stCondLst>
                                    <p:cond delay="0"/>
                                  </p:stCondLst>
                                  <p:childTnLst>
                                    <p:set>
                                      <p:cBhvr>
                                        <p:cTn id="119" dur="1" fill="hold">
                                          <p:stCondLst>
                                            <p:cond delay="0"/>
                                          </p:stCondLst>
                                        </p:cTn>
                                        <p:tgtEl>
                                          <p:spTgt spid="74"/>
                                        </p:tgtEl>
                                        <p:attrNameLst>
                                          <p:attrName>style.visibility</p:attrName>
                                        </p:attrNameLst>
                                      </p:cBhvr>
                                      <p:to>
                                        <p:strVal val="visible"/>
                                      </p:to>
                                    </p:set>
                                    <p:animEffect transition="in" filter="blinds(horizontal)">
                                      <p:cBhvr>
                                        <p:cTn id="120" dur="500"/>
                                        <p:tgtEl>
                                          <p:spTgt spid="74"/>
                                        </p:tgtEl>
                                      </p:cBhvr>
                                    </p:animEffect>
                                  </p:childTnLst>
                                </p:cTn>
                              </p:par>
                            </p:childTnLst>
                          </p:cTn>
                        </p:par>
                      </p:childTnLst>
                    </p:cTn>
                  </p:par>
                  <p:par>
                    <p:cTn id="121" fill="hold">
                      <p:stCondLst>
                        <p:cond delay="indefinite"/>
                      </p:stCondLst>
                      <p:childTnLst>
                        <p:par>
                          <p:cTn id="122" fill="hold">
                            <p:stCondLst>
                              <p:cond delay="0"/>
                            </p:stCondLst>
                            <p:childTnLst>
                              <p:par>
                                <p:cTn id="123" presetID="3" presetClass="entr" presetSubtype="10" fill="hold" grpId="0" nodeType="clickEffect">
                                  <p:stCondLst>
                                    <p:cond delay="0"/>
                                  </p:stCondLst>
                                  <p:childTnLst>
                                    <p:set>
                                      <p:cBhvr>
                                        <p:cTn id="124" dur="1" fill="hold">
                                          <p:stCondLst>
                                            <p:cond delay="0"/>
                                          </p:stCondLst>
                                        </p:cTn>
                                        <p:tgtEl>
                                          <p:spTgt spid="77"/>
                                        </p:tgtEl>
                                        <p:attrNameLst>
                                          <p:attrName>style.visibility</p:attrName>
                                        </p:attrNameLst>
                                      </p:cBhvr>
                                      <p:to>
                                        <p:strVal val="visible"/>
                                      </p:to>
                                    </p:set>
                                    <p:animEffect transition="in" filter="blinds(horizontal)">
                                      <p:cBhvr>
                                        <p:cTn id="125"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p:bldP spid="41" grpId="0" animBg="1"/>
      <p:bldP spid="42" grpId="0"/>
      <p:bldP spid="33" grpId="0" animBg="1"/>
      <p:bldP spid="47" grpId="0"/>
      <p:bldP spid="65" grpId="0"/>
      <p:bldP spid="66" grpId="0" animBg="1"/>
      <p:bldP spid="67" grpId="0"/>
      <p:bldP spid="68" grpId="0"/>
      <p:bldP spid="71" grpId="0"/>
      <p:bldP spid="73" grpId="0"/>
      <p:bldP spid="74" grpId="0"/>
      <p:bldP spid="75" grpId="0" animBg="1"/>
      <p:bldP spid="76" grpId="0" animBg="1"/>
      <p:bldP spid="77" grpId="0"/>
      <p:bldP spid="7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76400" y="2209800"/>
            <a:ext cx="5867400" cy="2308324"/>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i="1" cap="none" spc="0" dirty="0" smtClean="0">
                <a:ln w="57150">
                  <a:solidFill>
                    <a:schemeClr val="bg2">
                      <a:lumMod val="10000"/>
                    </a:schemeClr>
                  </a:solidFill>
                </a:ln>
                <a:solidFill>
                  <a:srgbClr val="FFFF00"/>
                </a:solidFill>
                <a:effectLst>
                  <a:outerShdw blurRad="50800" dist="39000" dir="5460000" algn="tl">
                    <a:srgbClr val="000000">
                      <a:alpha val="38000"/>
                    </a:srgbClr>
                  </a:outerShdw>
                </a:effectLst>
                <a:latin typeface="Bauhaus 93" panose="04030905020B02020C02" pitchFamily="82" charset="0"/>
                <a:ea typeface="Cambria Math" panose="02040503050406030204" pitchFamily="18" charset="0"/>
              </a:rPr>
              <a:t>Teachings for</a:t>
            </a:r>
          </a:p>
          <a:p>
            <a:pPr algn="ctr"/>
            <a:r>
              <a:rPr lang="en-US" sz="7200" b="1" i="1" dirty="0" smtClean="0">
                <a:ln w="57150">
                  <a:solidFill>
                    <a:schemeClr val="bg2">
                      <a:lumMod val="10000"/>
                    </a:schemeClr>
                  </a:solidFill>
                </a:ln>
                <a:solidFill>
                  <a:srgbClr val="FFFF00"/>
                </a:solidFill>
                <a:effectLst>
                  <a:outerShdw blurRad="50800" dist="39000" dir="5460000" algn="tl">
                    <a:srgbClr val="000000">
                      <a:alpha val="38000"/>
                    </a:srgbClr>
                  </a:outerShdw>
                </a:effectLst>
                <a:latin typeface="Bauhaus 93" panose="04030905020B02020C02" pitchFamily="82" charset="0"/>
                <a:ea typeface="Cambria Math" panose="02040503050406030204" pitchFamily="18" charset="0"/>
              </a:rPr>
              <a:t>Exercise 4D</a:t>
            </a:r>
            <a:endParaRPr lang="en-US" sz="7200" b="1" i="1" cap="none" spc="0" dirty="0">
              <a:ln w="57150">
                <a:solidFill>
                  <a:schemeClr val="bg2">
                    <a:lumMod val="10000"/>
                  </a:schemeClr>
                </a:solidFill>
              </a:ln>
              <a:solidFill>
                <a:srgbClr val="FFFF00"/>
              </a:solidFill>
              <a:effectLst>
                <a:outerShdw blurRad="50800" dist="39000" dir="5460000" algn="tl">
                  <a:srgbClr val="000000">
                    <a:alpha val="38000"/>
                  </a:srgbClr>
                </a:outerShdw>
              </a:effectLst>
              <a:latin typeface="Bauhaus 93" panose="04030905020B02020C02" pitchFamily="82" charset="0"/>
              <a:ea typeface="Cambria Math" panose="02040503050406030204" pitchFamily="18" charset="0"/>
            </a:endParaRPr>
          </a:p>
        </p:txBody>
      </p:sp>
    </p:spTree>
    <p:extLst>
      <p:ext uri="{BB962C8B-B14F-4D97-AF65-F5344CB8AC3E}">
        <p14:creationId xmlns:p14="http://schemas.microsoft.com/office/powerpoint/2010/main" val="25241928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Motion in a Circle</a:t>
            </a:r>
            <a:endParaRPr lang="en-GB" dirty="0">
              <a:latin typeface="Comic Sans MS" pitchFamily="66" charset="0"/>
            </a:endParaRPr>
          </a:p>
        </p:txBody>
      </p:sp>
      <p:sp>
        <p:nvSpPr>
          <p:cNvPr id="4" name="TextBox 3"/>
          <p:cNvSpPr txBox="1"/>
          <p:nvPr/>
        </p:nvSpPr>
        <p:spPr>
          <a:xfrm>
            <a:off x="8680632" y="6488668"/>
            <a:ext cx="492443" cy="369332"/>
          </a:xfrm>
          <a:prstGeom prst="rect">
            <a:avLst/>
          </a:prstGeom>
          <a:noFill/>
        </p:spPr>
        <p:txBody>
          <a:bodyPr wrap="none" rtlCol="0">
            <a:spAutoFit/>
          </a:bodyPr>
          <a:lstStyle/>
          <a:p>
            <a:r>
              <a:rPr lang="en-US" dirty="0" smtClean="0">
                <a:latin typeface="Comic Sans MS" panose="030F0702030302020204" pitchFamily="66" charset="0"/>
              </a:rPr>
              <a:t>4D</a:t>
            </a:r>
            <a:endParaRPr lang="en-US" dirty="0">
              <a:latin typeface="Comic Sans MS" panose="030F0702030302020204" pitchFamily="66" charset="0"/>
            </a:endParaRPr>
          </a:p>
        </p:txBody>
      </p:sp>
      <p:pic>
        <p:nvPicPr>
          <p:cNvPr id="5" name="Picture 4" descr="http://www.schoolphysics.co.uk/age14-16/Mechanics/Circular%20motion/text/Circular_motion/images/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6850" y="152400"/>
            <a:ext cx="1437034" cy="1240388"/>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idx="1"/>
          </p:nvPr>
        </p:nvSpPr>
        <p:spPr>
          <a:xfrm>
            <a:off x="228600" y="1600200"/>
            <a:ext cx="3429000" cy="4525963"/>
          </a:xfrm>
        </p:spPr>
        <p:txBody>
          <a:bodyPr>
            <a:normAutofit/>
          </a:bodyPr>
          <a:lstStyle/>
          <a:p>
            <a:pPr marL="0" indent="0" algn="ctr">
              <a:buNone/>
            </a:pPr>
            <a:r>
              <a:rPr lang="en-GB" sz="1400" b="1" dirty="0" smtClean="0">
                <a:latin typeface="Comic Sans MS" pitchFamily="66" charset="0"/>
              </a:rPr>
              <a:t>You can use vector notation to describe motion in a circle</a:t>
            </a:r>
            <a:endParaRPr lang="en-GB" sz="1400" dirty="0" smtClean="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smtClean="0">
                <a:latin typeface="Comic Sans MS" pitchFamily="66" charset="0"/>
              </a:rPr>
              <a:t>A particle P is moving on a horizontal circular path at constant angular speed </a:t>
            </a:r>
            <a:r>
              <a:rPr lang="el-GR" sz="1400" dirty="0" smtClean="0">
                <a:latin typeface="Comic Sans MS" pitchFamily="66" charset="0"/>
              </a:rPr>
              <a:t>ω</a:t>
            </a:r>
            <a:r>
              <a:rPr lang="en-US" sz="1400" dirty="0" smtClean="0">
                <a:latin typeface="Comic Sans MS" pitchFamily="66" charset="0"/>
              </a:rPr>
              <a:t> rads</a:t>
            </a:r>
            <a:r>
              <a:rPr lang="en-US" sz="1400" baseline="30000" dirty="0" smtClean="0">
                <a:latin typeface="Comic Sans MS" pitchFamily="66" charset="0"/>
              </a:rPr>
              <a:t>-1</a:t>
            </a:r>
            <a:r>
              <a:rPr lang="en-US" sz="1400" dirty="0" smtClean="0">
                <a:latin typeface="Comic Sans MS" pitchFamily="66" charset="0"/>
              </a:rPr>
              <a:t>.</a:t>
            </a:r>
          </a:p>
          <a:p>
            <a:pPr marL="0" indent="0" algn="ctr">
              <a:buNone/>
            </a:pPr>
            <a:endParaRPr lang="en-US" sz="1400" dirty="0">
              <a:latin typeface="Comic Sans MS" pitchFamily="66" charset="0"/>
            </a:endParaRPr>
          </a:p>
          <a:p>
            <a:pPr marL="0" indent="0" algn="ctr">
              <a:buNone/>
            </a:pPr>
            <a:r>
              <a:rPr lang="en-US" sz="1400" dirty="0" smtClean="0">
                <a:latin typeface="Comic Sans MS" pitchFamily="66" charset="0"/>
              </a:rPr>
              <a:t>The </a:t>
            </a:r>
            <a:r>
              <a:rPr lang="en-US" sz="1400" dirty="0" err="1" smtClean="0">
                <a:latin typeface="Comic Sans MS" pitchFamily="66" charset="0"/>
              </a:rPr>
              <a:t>centre</a:t>
            </a:r>
            <a:r>
              <a:rPr lang="en-US" sz="1400" dirty="0" smtClean="0">
                <a:latin typeface="Comic Sans MS" pitchFamily="66" charset="0"/>
              </a:rPr>
              <a:t> of the circle can be taken as the origin of the coordinate axes, with the angle through which the particle has moved being measured from the x-axis.</a:t>
            </a:r>
          </a:p>
          <a:p>
            <a:pPr marL="0" indent="0" algn="ctr">
              <a:buNone/>
            </a:pPr>
            <a:endParaRPr lang="en-US" sz="1400" dirty="0">
              <a:latin typeface="Comic Sans MS" pitchFamily="66" charset="0"/>
            </a:endParaRPr>
          </a:p>
          <a:p>
            <a:pPr marL="0" indent="0" algn="ctr">
              <a:buNone/>
            </a:pPr>
            <a:r>
              <a:rPr lang="en-US" sz="1400" dirty="0" smtClean="0">
                <a:latin typeface="Comic Sans MS" pitchFamily="66" charset="0"/>
              </a:rPr>
              <a:t>We can use the unit vectors </a:t>
            </a:r>
            <a:r>
              <a:rPr lang="en-US" sz="1400" dirty="0" err="1" smtClean="0">
                <a:latin typeface="Comic Sans MS" pitchFamily="66" charset="0"/>
              </a:rPr>
              <a:t>i</a:t>
            </a:r>
            <a:r>
              <a:rPr lang="en-US" sz="1400" dirty="0" smtClean="0">
                <a:latin typeface="Comic Sans MS" pitchFamily="66" charset="0"/>
              </a:rPr>
              <a:t> and j to represent the horizontal and vertical distances moved</a:t>
            </a:r>
          </a:p>
          <a:p>
            <a:pPr marL="0" indent="0" algn="ctr">
              <a:buNone/>
            </a:pPr>
            <a:endParaRPr lang="en-US" sz="1400" dirty="0">
              <a:latin typeface="Comic Sans MS" pitchFamily="66" charset="0"/>
            </a:endParaRPr>
          </a:p>
          <a:p>
            <a:pPr marL="0" indent="0" algn="ctr">
              <a:buNone/>
            </a:pPr>
            <a:r>
              <a:rPr lang="en-US" sz="1400" dirty="0" smtClean="0">
                <a:latin typeface="Comic Sans MS" pitchFamily="66" charset="0"/>
              </a:rPr>
              <a:t>In t seconds, the particle has travelled </a:t>
            </a:r>
            <a:r>
              <a:rPr lang="el-GR" sz="1400" dirty="0" smtClean="0">
                <a:latin typeface="Comic Sans MS" pitchFamily="66" charset="0"/>
              </a:rPr>
              <a:t>ω</a:t>
            </a:r>
            <a:r>
              <a:rPr lang="en-US" sz="1400" dirty="0" smtClean="0">
                <a:latin typeface="Comic Sans MS" pitchFamily="66" charset="0"/>
              </a:rPr>
              <a:t>t radians (angular speed x time)</a:t>
            </a:r>
          </a:p>
        </p:txBody>
      </p:sp>
      <p:sp>
        <p:nvSpPr>
          <p:cNvPr id="7" name="Oval 6"/>
          <p:cNvSpPr>
            <a:spLocks noChangeAspect="1"/>
          </p:cNvSpPr>
          <p:nvPr/>
        </p:nvSpPr>
        <p:spPr>
          <a:xfrm>
            <a:off x="5029200" y="1905000"/>
            <a:ext cx="2971800" cy="2971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V="1">
            <a:off x="6477000" y="1447800"/>
            <a:ext cx="0" cy="1981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477000" y="3429000"/>
            <a:ext cx="21336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6400800" y="3352800"/>
            <a:ext cx="152400" cy="152400"/>
            <a:chOff x="4419600" y="2057400"/>
            <a:chExt cx="152400" cy="152400"/>
          </a:xfrm>
        </p:grpSpPr>
        <p:cxnSp>
          <p:nvCxnSpPr>
            <p:cNvPr id="14" name="Straight Connector 13"/>
            <p:cNvCxnSpPr/>
            <p:nvPr/>
          </p:nvCxnSpPr>
          <p:spPr>
            <a:xfrm>
              <a:off x="4419600" y="2057400"/>
              <a:ext cx="15240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4419600" y="2057400"/>
              <a:ext cx="15240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9" name="Straight Connector 18"/>
          <p:cNvCxnSpPr/>
          <p:nvPr/>
        </p:nvCxnSpPr>
        <p:spPr>
          <a:xfrm>
            <a:off x="7979435" y="3151516"/>
            <a:ext cx="120769" cy="833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7910423" y="3151517"/>
            <a:ext cx="77638" cy="1351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6469811" y="2510287"/>
            <a:ext cx="1224951" cy="923028"/>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7703389" y="2527539"/>
            <a:ext cx="1" cy="905774"/>
          </a:xfrm>
          <a:prstGeom prst="straightConnector1">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34" name="Arc 33"/>
          <p:cNvSpPr/>
          <p:nvPr/>
        </p:nvSpPr>
        <p:spPr>
          <a:xfrm>
            <a:off x="5865962" y="3010618"/>
            <a:ext cx="914400" cy="914400"/>
          </a:xfrm>
          <a:prstGeom prst="arc">
            <a:avLst>
              <a:gd name="adj1" fmla="val 19844844"/>
              <a:gd name="adj2" fmla="val 2127608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p:cNvSpPr txBox="1"/>
          <p:nvPr/>
        </p:nvSpPr>
        <p:spPr>
          <a:xfrm>
            <a:off x="6711350" y="3174521"/>
            <a:ext cx="293670" cy="307777"/>
          </a:xfrm>
          <a:prstGeom prst="rect">
            <a:avLst/>
          </a:prstGeom>
          <a:noFill/>
        </p:spPr>
        <p:txBody>
          <a:bodyPr wrap="none" rtlCol="0">
            <a:spAutoFit/>
          </a:bodyPr>
          <a:lstStyle/>
          <a:p>
            <a:r>
              <a:rPr lang="el-GR" sz="1400" dirty="0" smtClean="0">
                <a:latin typeface="Comic Sans MS" panose="030F0702030302020204" pitchFamily="66" charset="0"/>
              </a:rPr>
              <a:t>θ</a:t>
            </a:r>
            <a:endParaRPr lang="en-US" sz="1400" dirty="0">
              <a:latin typeface="Comic Sans MS" panose="030F0702030302020204" pitchFamily="66" charset="0"/>
            </a:endParaRPr>
          </a:p>
        </p:txBody>
      </p:sp>
      <p:sp>
        <p:nvSpPr>
          <p:cNvPr id="36" name="TextBox 35"/>
          <p:cNvSpPr txBox="1"/>
          <p:nvPr/>
        </p:nvSpPr>
        <p:spPr>
          <a:xfrm>
            <a:off x="6958642" y="2662686"/>
            <a:ext cx="271228" cy="307777"/>
          </a:xfrm>
          <a:prstGeom prst="rect">
            <a:avLst/>
          </a:prstGeom>
          <a:noFill/>
        </p:spPr>
        <p:txBody>
          <a:bodyPr wrap="none" rtlCol="0">
            <a:spAutoFit/>
          </a:bodyPr>
          <a:lstStyle/>
          <a:p>
            <a:r>
              <a:rPr lang="en-US" sz="1400" dirty="0" smtClean="0">
                <a:latin typeface="Comic Sans MS" panose="030F0702030302020204" pitchFamily="66" charset="0"/>
              </a:rPr>
              <a:t>r</a:t>
            </a:r>
            <a:endParaRPr lang="en-US" sz="1400" dirty="0">
              <a:latin typeface="Comic Sans MS" panose="030F0702030302020204" pitchFamily="66" charset="0"/>
            </a:endParaRPr>
          </a:p>
        </p:txBody>
      </p:sp>
      <p:sp>
        <p:nvSpPr>
          <p:cNvPr id="40" name="Rectangle 39"/>
          <p:cNvSpPr/>
          <p:nvPr/>
        </p:nvSpPr>
        <p:spPr>
          <a:xfrm>
            <a:off x="7591246" y="3300742"/>
            <a:ext cx="112143" cy="12939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7689012" y="2271622"/>
            <a:ext cx="277640" cy="307777"/>
          </a:xfrm>
          <a:prstGeom prst="rect">
            <a:avLst/>
          </a:prstGeom>
          <a:noFill/>
        </p:spPr>
        <p:txBody>
          <a:bodyPr wrap="none" rtlCol="0">
            <a:spAutoFit/>
          </a:bodyPr>
          <a:lstStyle/>
          <a:p>
            <a:r>
              <a:rPr lang="en-US" sz="1400" dirty="0" smtClean="0">
                <a:latin typeface="Comic Sans MS" panose="030F0702030302020204" pitchFamily="66" charset="0"/>
              </a:rPr>
              <a:t>P</a:t>
            </a:r>
            <a:endParaRPr lang="en-US" sz="1400" dirty="0">
              <a:latin typeface="Comic Sans MS" panose="030F0702030302020204" pitchFamily="66" charset="0"/>
            </a:endParaRPr>
          </a:p>
        </p:txBody>
      </p:sp>
      <p:sp>
        <p:nvSpPr>
          <p:cNvPr id="42" name="TextBox 41"/>
          <p:cNvSpPr txBox="1"/>
          <p:nvPr/>
        </p:nvSpPr>
        <p:spPr>
          <a:xfrm>
            <a:off x="6185140" y="1337094"/>
            <a:ext cx="277640" cy="307777"/>
          </a:xfrm>
          <a:prstGeom prst="rect">
            <a:avLst/>
          </a:prstGeom>
          <a:noFill/>
        </p:spPr>
        <p:txBody>
          <a:bodyPr wrap="none" rtlCol="0">
            <a:spAutoFit/>
          </a:bodyPr>
          <a:lstStyle/>
          <a:p>
            <a:r>
              <a:rPr lang="en-US" sz="1400" dirty="0" smtClean="0">
                <a:latin typeface="Comic Sans MS" panose="030F0702030302020204" pitchFamily="66" charset="0"/>
              </a:rPr>
              <a:t>y</a:t>
            </a:r>
            <a:endParaRPr lang="en-US" sz="1400" dirty="0">
              <a:latin typeface="Comic Sans MS" panose="030F0702030302020204" pitchFamily="66" charset="0"/>
            </a:endParaRPr>
          </a:p>
        </p:txBody>
      </p:sp>
      <p:sp>
        <p:nvSpPr>
          <p:cNvPr id="43" name="TextBox 42"/>
          <p:cNvSpPr txBox="1"/>
          <p:nvPr/>
        </p:nvSpPr>
        <p:spPr>
          <a:xfrm>
            <a:off x="8433758" y="3447690"/>
            <a:ext cx="290464" cy="307777"/>
          </a:xfrm>
          <a:prstGeom prst="rect">
            <a:avLst/>
          </a:prstGeom>
          <a:noFill/>
        </p:spPr>
        <p:txBody>
          <a:bodyPr wrap="none" rtlCol="0">
            <a:spAutoFit/>
          </a:bodyPr>
          <a:lstStyle/>
          <a:p>
            <a:r>
              <a:rPr lang="en-US" sz="1400" dirty="0" smtClean="0">
                <a:latin typeface="Comic Sans MS" panose="030F0702030302020204" pitchFamily="66" charset="0"/>
              </a:rPr>
              <a:t>x</a:t>
            </a:r>
            <a:endParaRPr lang="en-US" sz="1400" dirty="0">
              <a:latin typeface="Comic Sans MS" panose="030F0702030302020204" pitchFamily="66" charset="0"/>
            </a:endParaRPr>
          </a:p>
        </p:txBody>
      </p:sp>
      <p:sp>
        <p:nvSpPr>
          <p:cNvPr id="44" name="TextBox 43"/>
          <p:cNvSpPr txBox="1"/>
          <p:nvPr/>
        </p:nvSpPr>
        <p:spPr>
          <a:xfrm>
            <a:off x="6170762" y="3453442"/>
            <a:ext cx="327334" cy="307777"/>
          </a:xfrm>
          <a:prstGeom prst="rect">
            <a:avLst/>
          </a:prstGeom>
          <a:noFill/>
        </p:spPr>
        <p:txBody>
          <a:bodyPr wrap="none" rtlCol="0">
            <a:spAutoFit/>
          </a:bodyPr>
          <a:lstStyle/>
          <a:p>
            <a:r>
              <a:rPr lang="en-US" sz="1400" dirty="0" smtClean="0">
                <a:latin typeface="Comic Sans MS" panose="030F0702030302020204" pitchFamily="66" charset="0"/>
              </a:rPr>
              <a:t>O</a:t>
            </a:r>
            <a:endParaRPr lang="en-US" sz="1400" dirty="0">
              <a:latin typeface="Comic Sans MS" panose="030F0702030302020204" pitchFamily="66" charset="0"/>
            </a:endParaRPr>
          </a:p>
        </p:txBody>
      </p:sp>
      <p:cxnSp>
        <p:nvCxnSpPr>
          <p:cNvPr id="46" name="Straight Arrow Connector 45"/>
          <p:cNvCxnSpPr/>
          <p:nvPr/>
        </p:nvCxnSpPr>
        <p:spPr>
          <a:xfrm>
            <a:off x="6469812" y="3562709"/>
            <a:ext cx="1233577" cy="0"/>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780362" y="3588588"/>
            <a:ext cx="655949" cy="307777"/>
          </a:xfrm>
          <a:prstGeom prst="rect">
            <a:avLst/>
          </a:prstGeom>
          <a:noFill/>
        </p:spPr>
        <p:txBody>
          <a:bodyPr wrap="none" rtlCol="0">
            <a:spAutoFit/>
          </a:bodyPr>
          <a:lstStyle/>
          <a:p>
            <a:r>
              <a:rPr lang="en-US" sz="1400" dirty="0" err="1" smtClean="0">
                <a:solidFill>
                  <a:srgbClr val="FF0000"/>
                </a:solidFill>
                <a:latin typeface="Comic Sans MS" panose="030F0702030302020204" pitchFamily="66" charset="0"/>
              </a:rPr>
              <a:t>rcos</a:t>
            </a:r>
            <a:r>
              <a:rPr lang="el-GR" sz="1400" dirty="0" smtClean="0">
                <a:solidFill>
                  <a:srgbClr val="FF0000"/>
                </a:solidFill>
                <a:latin typeface="Comic Sans MS" panose="030F0702030302020204" pitchFamily="66" charset="0"/>
              </a:rPr>
              <a:t>θ</a:t>
            </a:r>
            <a:endParaRPr lang="en-US" sz="1400" dirty="0">
              <a:solidFill>
                <a:srgbClr val="FF0000"/>
              </a:solidFill>
              <a:latin typeface="Comic Sans MS" panose="030F0702030302020204" pitchFamily="66" charset="0"/>
            </a:endParaRPr>
          </a:p>
        </p:txBody>
      </p:sp>
      <p:sp>
        <p:nvSpPr>
          <p:cNvPr id="52" name="TextBox 51"/>
          <p:cNvSpPr txBox="1"/>
          <p:nvPr/>
        </p:nvSpPr>
        <p:spPr>
          <a:xfrm>
            <a:off x="7804031" y="2498785"/>
            <a:ext cx="612668" cy="307777"/>
          </a:xfrm>
          <a:prstGeom prst="rect">
            <a:avLst/>
          </a:prstGeom>
          <a:noFill/>
        </p:spPr>
        <p:txBody>
          <a:bodyPr wrap="none" rtlCol="0">
            <a:spAutoFit/>
          </a:bodyPr>
          <a:lstStyle/>
          <a:p>
            <a:r>
              <a:rPr lang="en-US" sz="1400" dirty="0" err="1" smtClean="0">
                <a:solidFill>
                  <a:srgbClr val="FF0000"/>
                </a:solidFill>
                <a:latin typeface="Comic Sans MS" panose="030F0702030302020204" pitchFamily="66" charset="0"/>
              </a:rPr>
              <a:t>rsin</a:t>
            </a:r>
            <a:r>
              <a:rPr lang="el-GR" sz="1400" dirty="0" smtClean="0">
                <a:solidFill>
                  <a:srgbClr val="FF0000"/>
                </a:solidFill>
                <a:latin typeface="Comic Sans MS" panose="030F0702030302020204" pitchFamily="66" charset="0"/>
              </a:rPr>
              <a:t>θ</a:t>
            </a:r>
            <a:endParaRPr lang="en-US"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3" name="TextBox 52"/>
              <p:cNvSpPr txBox="1"/>
              <p:nvPr/>
            </p:nvSpPr>
            <p:spPr>
              <a:xfrm>
                <a:off x="4028535" y="5249174"/>
                <a:ext cx="176836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𝑟</m:t>
                      </m:r>
                      <m:r>
                        <a:rPr lang="en-US" sz="1400" b="0" i="1" smtClean="0">
                          <a:latin typeface="Cambria Math"/>
                        </a:rPr>
                        <m:t>=</m:t>
                      </m:r>
                      <m:r>
                        <a:rPr lang="en-US" sz="1400" b="0" i="1" smtClean="0">
                          <a:latin typeface="Cambria Math"/>
                        </a:rPr>
                        <m:t>𝑟𝑐𝑜𝑠</m:t>
                      </m:r>
                      <m:r>
                        <a:rPr lang="en-US" sz="1400" b="0" i="1" smtClean="0">
                          <a:latin typeface="Cambria Math"/>
                          <a:ea typeface="Cambria Math"/>
                        </a:rPr>
                        <m:t>𝜃</m:t>
                      </m:r>
                      <m:r>
                        <a:rPr lang="en-US" sz="1400" b="1" i="1" smtClean="0">
                          <a:latin typeface="Cambria Math"/>
                          <a:ea typeface="Cambria Math"/>
                        </a:rPr>
                        <m:t>𝒊</m:t>
                      </m:r>
                      <m:r>
                        <a:rPr lang="en-US" sz="1400" b="0" i="1" smtClean="0">
                          <a:latin typeface="Cambria Math"/>
                          <a:ea typeface="Cambria Math"/>
                        </a:rPr>
                        <m:t>+</m:t>
                      </m:r>
                      <m:r>
                        <a:rPr lang="en-US" sz="1400" b="0" i="1" smtClean="0">
                          <a:latin typeface="Cambria Math"/>
                          <a:ea typeface="Cambria Math"/>
                        </a:rPr>
                        <m:t>𝑟𝑠𝑖𝑛</m:t>
                      </m:r>
                      <m:r>
                        <a:rPr lang="en-US" sz="1400" b="0" i="1" smtClean="0">
                          <a:latin typeface="Cambria Math"/>
                          <a:ea typeface="Cambria Math"/>
                        </a:rPr>
                        <m:t>𝜃</m:t>
                      </m:r>
                      <m:r>
                        <a:rPr lang="en-US" sz="1400" b="1" i="1" smtClean="0">
                          <a:latin typeface="Cambria Math"/>
                          <a:ea typeface="Cambria Math"/>
                        </a:rPr>
                        <m:t>𝒋</m:t>
                      </m:r>
                    </m:oMath>
                  </m:oMathPara>
                </a14:m>
                <a:endParaRPr lang="en-US" sz="1400" b="1" dirty="0"/>
              </a:p>
            </p:txBody>
          </p:sp>
        </mc:Choice>
        <mc:Fallback xmlns="">
          <p:sp>
            <p:nvSpPr>
              <p:cNvPr id="53" name="TextBox 52"/>
              <p:cNvSpPr txBox="1">
                <a:spLocks noRot="1" noChangeAspect="1" noMove="1" noResize="1" noEditPoints="1" noAdjustHandles="1" noChangeArrowheads="1" noChangeShapeType="1" noTextEdit="1"/>
              </p:cNvSpPr>
              <p:nvPr/>
            </p:nvSpPr>
            <p:spPr>
              <a:xfrm>
                <a:off x="4028535" y="5249174"/>
                <a:ext cx="1768369" cy="307777"/>
              </a:xfrm>
              <a:prstGeom prst="rect">
                <a:avLst/>
              </a:prstGeom>
              <a:blipFill rotWithShape="1">
                <a:blip r:embed="rId3"/>
                <a:stretch>
                  <a:fillRect b="-58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4042913" y="5772510"/>
                <a:ext cx="197599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𝑟</m:t>
                      </m:r>
                      <m:r>
                        <a:rPr lang="en-US" sz="1400" b="0" i="1" smtClean="0">
                          <a:latin typeface="Cambria Math"/>
                        </a:rPr>
                        <m:t>=</m:t>
                      </m:r>
                      <m:r>
                        <a:rPr lang="en-US" sz="1400" b="0" i="1" smtClean="0">
                          <a:latin typeface="Cambria Math"/>
                        </a:rPr>
                        <m:t>𝑟𝑐𝑜𝑠</m:t>
                      </m:r>
                      <m:r>
                        <a:rPr lang="en-US" sz="1400" b="0" i="1" smtClean="0">
                          <a:latin typeface="Cambria Math"/>
                          <a:ea typeface="Cambria Math"/>
                        </a:rPr>
                        <m:t>𝜔</m:t>
                      </m:r>
                      <m:r>
                        <a:rPr lang="en-US" sz="1400" b="0" i="1" smtClean="0">
                          <a:latin typeface="Cambria Math"/>
                          <a:ea typeface="Cambria Math"/>
                        </a:rPr>
                        <m:t>𝑡</m:t>
                      </m:r>
                      <m:r>
                        <a:rPr lang="en-US" sz="1400" b="1" i="1" smtClean="0">
                          <a:latin typeface="Cambria Math"/>
                          <a:ea typeface="Cambria Math"/>
                        </a:rPr>
                        <m:t>𝒊</m:t>
                      </m:r>
                      <m:r>
                        <a:rPr lang="en-US" sz="1400" b="0" i="1" smtClean="0">
                          <a:latin typeface="Cambria Math"/>
                          <a:ea typeface="Cambria Math"/>
                        </a:rPr>
                        <m:t>+</m:t>
                      </m:r>
                      <m:r>
                        <a:rPr lang="en-US" sz="1400" b="0" i="1" smtClean="0">
                          <a:latin typeface="Cambria Math"/>
                          <a:ea typeface="Cambria Math"/>
                        </a:rPr>
                        <m:t>𝑟𝑠𝑖𝑛</m:t>
                      </m:r>
                      <m:r>
                        <a:rPr lang="en-US" sz="1400" i="1">
                          <a:latin typeface="Cambria Math"/>
                          <a:ea typeface="Cambria Math"/>
                        </a:rPr>
                        <m:t>𝜔</m:t>
                      </m:r>
                      <m:r>
                        <a:rPr lang="en-US" sz="1400" i="1">
                          <a:latin typeface="Cambria Math"/>
                          <a:ea typeface="Cambria Math"/>
                        </a:rPr>
                        <m:t>𝑡</m:t>
                      </m:r>
                      <m:r>
                        <a:rPr lang="en-US" sz="1400" b="1" i="1" smtClean="0">
                          <a:latin typeface="Cambria Math"/>
                          <a:ea typeface="Cambria Math"/>
                        </a:rPr>
                        <m:t>𝒋</m:t>
                      </m:r>
                    </m:oMath>
                  </m:oMathPara>
                </a14:m>
                <a:endParaRPr lang="en-US" sz="1400" b="1" dirty="0"/>
              </a:p>
            </p:txBody>
          </p:sp>
        </mc:Choice>
        <mc:Fallback xmlns="">
          <p:sp>
            <p:nvSpPr>
              <p:cNvPr id="54" name="TextBox 53"/>
              <p:cNvSpPr txBox="1">
                <a:spLocks noRot="1" noChangeAspect="1" noMove="1" noResize="1" noEditPoints="1" noAdjustHandles="1" noChangeArrowheads="1" noChangeShapeType="1" noTextEdit="1"/>
              </p:cNvSpPr>
              <p:nvPr/>
            </p:nvSpPr>
            <p:spPr>
              <a:xfrm>
                <a:off x="4042913" y="5772510"/>
                <a:ext cx="1975990" cy="307777"/>
              </a:xfrm>
              <a:prstGeom prst="rect">
                <a:avLst/>
              </a:prstGeom>
              <a:blipFill rotWithShape="1">
                <a:blip r:embed="rId4"/>
                <a:stretch>
                  <a:fillRect b="-8000"/>
                </a:stretch>
              </a:blipFill>
            </p:spPr>
            <p:txBody>
              <a:bodyPr/>
              <a:lstStyle/>
              <a:p>
                <a:r>
                  <a:rPr lang="en-US">
                    <a:noFill/>
                  </a:rPr>
                  <a:t> </a:t>
                </a:r>
              </a:p>
            </p:txBody>
          </p:sp>
        </mc:Fallback>
      </mc:AlternateContent>
      <p:sp>
        <p:nvSpPr>
          <p:cNvPr id="55" name="Arc 54"/>
          <p:cNvSpPr/>
          <p:nvPr/>
        </p:nvSpPr>
        <p:spPr>
          <a:xfrm>
            <a:off x="5847272" y="5400136"/>
            <a:ext cx="286110" cy="526211"/>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6" name="TextBox 55"/>
          <p:cNvSpPr txBox="1"/>
          <p:nvPr/>
        </p:nvSpPr>
        <p:spPr>
          <a:xfrm>
            <a:off x="6081624" y="5538158"/>
            <a:ext cx="1604512"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Replace </a:t>
            </a:r>
            <a:r>
              <a:rPr lang="el-GR" sz="1200" dirty="0" smtClean="0">
                <a:solidFill>
                  <a:srgbClr val="FF0000"/>
                </a:solidFill>
                <a:latin typeface="Comic Sans MS" panose="030F0702030302020204" pitchFamily="66" charset="0"/>
              </a:rPr>
              <a:t>θ</a:t>
            </a:r>
            <a:r>
              <a:rPr lang="en-US" sz="1200" dirty="0" smtClean="0">
                <a:solidFill>
                  <a:srgbClr val="FF0000"/>
                </a:solidFill>
                <a:latin typeface="Comic Sans MS" panose="030F0702030302020204" pitchFamily="66" charset="0"/>
              </a:rPr>
              <a:t> with </a:t>
            </a:r>
            <a:r>
              <a:rPr lang="el-GR" sz="1200" dirty="0" smtClean="0">
                <a:solidFill>
                  <a:srgbClr val="FF0000"/>
                </a:solidFill>
                <a:latin typeface="Comic Sans MS" panose="030F0702030302020204" pitchFamily="66" charset="0"/>
              </a:rPr>
              <a:t>ω</a:t>
            </a:r>
            <a:r>
              <a:rPr lang="en-US" sz="1200" dirty="0" smtClean="0">
                <a:solidFill>
                  <a:srgbClr val="FF0000"/>
                </a:solidFill>
                <a:latin typeface="Comic Sans MS" panose="030F0702030302020204" pitchFamily="66" charset="0"/>
              </a:rPr>
              <a:t>t</a:t>
            </a:r>
            <a:endParaRPr lang="en-GB" sz="1200" baseline="30000" dirty="0">
              <a:solidFill>
                <a:srgbClr val="FF0000"/>
              </a:solidFill>
              <a:latin typeface="Comic Sans MS" panose="030F0702030302020204" pitchFamily="66" charset="0"/>
            </a:endParaRPr>
          </a:p>
        </p:txBody>
      </p:sp>
      <p:sp>
        <p:nvSpPr>
          <p:cNvPr id="57" name="Oval 56"/>
          <p:cNvSpPr/>
          <p:nvPr/>
        </p:nvSpPr>
        <p:spPr>
          <a:xfrm>
            <a:off x="7643750" y="2447922"/>
            <a:ext cx="111397" cy="1141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7" name="Straight Arrow Connector 46"/>
          <p:cNvCxnSpPr/>
          <p:nvPr/>
        </p:nvCxnSpPr>
        <p:spPr>
          <a:xfrm>
            <a:off x="7806906" y="2475782"/>
            <a:ext cx="0" cy="966158"/>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57"/>
              <p:cNvSpPr txBox="1"/>
              <p:nvPr/>
            </p:nvSpPr>
            <p:spPr>
              <a:xfrm>
                <a:off x="1083623" y="0"/>
                <a:ext cx="781817"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𝑣</m:t>
                      </m:r>
                      <m:r>
                        <a:rPr lang="en-US" sz="1400" b="0" i="1" smtClean="0">
                          <a:latin typeface="Cambria Math"/>
                        </a:rPr>
                        <m:t>=</m:t>
                      </m:r>
                      <m:r>
                        <a:rPr lang="en-US" sz="1400" b="0" i="1" smtClean="0">
                          <a:latin typeface="Cambria Math"/>
                        </a:rPr>
                        <m:t>𝑟</m:t>
                      </m:r>
                      <m:r>
                        <m:rPr>
                          <m:sty m:val="p"/>
                        </m:rPr>
                        <a:rPr lang="el-GR" sz="1400" b="0" i="1" smtClean="0">
                          <a:latin typeface="Cambria Math"/>
                        </a:rPr>
                        <m:t>ω</m:t>
                      </m:r>
                    </m:oMath>
                  </m:oMathPara>
                </a14:m>
                <a:endParaRPr lang="en-GB" sz="1400" dirty="0"/>
              </a:p>
            </p:txBody>
          </p:sp>
        </mc:Choice>
        <mc:Fallback xmlns="">
          <p:sp>
            <p:nvSpPr>
              <p:cNvPr id="58" name="TextBox 57"/>
              <p:cNvSpPr txBox="1">
                <a:spLocks noRot="1" noChangeAspect="1" noMove="1" noResize="1" noEditPoints="1" noAdjustHandles="1" noChangeArrowheads="1" noChangeShapeType="1" noTextEdit="1"/>
              </p:cNvSpPr>
              <p:nvPr/>
            </p:nvSpPr>
            <p:spPr>
              <a:xfrm>
                <a:off x="1083623" y="0"/>
                <a:ext cx="781817" cy="307777"/>
              </a:xfrm>
              <a:prstGeom prst="rect">
                <a:avLst/>
              </a:prstGeom>
              <a:blipFill rotWithShape="1">
                <a:blip r:embed="rId5"/>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0" y="0"/>
                <a:ext cx="1087670" cy="44300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1200" i="1" smtClean="0">
                          <a:latin typeface="Cambria Math"/>
                        </a:rPr>
                        <m:t>ω</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𝑟𝑎𝑑𝑖𝑎𝑛𝑠</m:t>
                          </m:r>
                        </m:num>
                        <m:den>
                          <m:r>
                            <a:rPr lang="en-US" sz="1200" b="0" i="1" smtClean="0">
                              <a:latin typeface="Cambria Math"/>
                            </a:rPr>
                            <m:t>𝑠𝑒𝑐𝑜𝑛𝑑𝑠</m:t>
                          </m:r>
                        </m:den>
                      </m:f>
                    </m:oMath>
                  </m:oMathPara>
                </a14:m>
                <a:endParaRPr lang="en-GB" sz="1200" dirty="0"/>
              </a:p>
            </p:txBody>
          </p:sp>
        </mc:Choice>
        <mc:Fallback xmlns="">
          <p:sp>
            <p:nvSpPr>
              <p:cNvPr id="59" name="TextBox 58"/>
              <p:cNvSpPr txBox="1">
                <a:spLocks noRot="1" noChangeAspect="1" noMove="1" noResize="1" noEditPoints="1" noAdjustHandles="1" noChangeArrowheads="1" noChangeShapeType="1" noTextEdit="1"/>
              </p:cNvSpPr>
              <p:nvPr/>
            </p:nvSpPr>
            <p:spPr>
              <a:xfrm>
                <a:off x="0" y="0"/>
                <a:ext cx="1087670" cy="443006"/>
              </a:xfrm>
              <a:prstGeom prst="rect">
                <a:avLst/>
              </a:prstGeom>
              <a:blipFill rotWithShape="1">
                <a:blip r:embed="rId6"/>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1862446" y="0"/>
                <a:ext cx="79451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𝑣</m:t>
                      </m:r>
                      <m:r>
                        <a:rPr lang="en-US" sz="1400" b="0" i="1" smtClean="0">
                          <a:latin typeface="Cambria Math"/>
                          <a:ea typeface="Cambria Math"/>
                        </a:rPr>
                        <m:t>𝜔</m:t>
                      </m:r>
                    </m:oMath>
                  </m:oMathPara>
                </a14:m>
                <a:endParaRPr lang="en-GB" sz="1400" dirty="0"/>
              </a:p>
            </p:txBody>
          </p:sp>
        </mc:Choice>
        <mc:Fallback xmlns="">
          <p:sp>
            <p:nvSpPr>
              <p:cNvPr id="60" name="TextBox 59"/>
              <p:cNvSpPr txBox="1">
                <a:spLocks noRot="1" noChangeAspect="1" noMove="1" noResize="1" noEditPoints="1" noAdjustHandles="1" noChangeArrowheads="1" noChangeShapeType="1" noTextEdit="1"/>
              </p:cNvSpPr>
              <p:nvPr/>
            </p:nvSpPr>
            <p:spPr>
              <a:xfrm>
                <a:off x="1862446" y="0"/>
                <a:ext cx="794513" cy="307777"/>
              </a:xfrm>
              <a:prstGeom prst="rect">
                <a:avLst/>
              </a:prstGeom>
              <a:blipFill rotWithShape="1">
                <a:blip r:embed="rId7"/>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2665020" y="0"/>
                <a:ext cx="86844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𝑟</m:t>
                      </m:r>
                      <m:sSup>
                        <m:sSupPr>
                          <m:ctrlPr>
                            <a:rPr lang="en-US" sz="1400" b="0" i="1" smtClean="0">
                              <a:latin typeface="Cambria Math" panose="02040503050406030204" pitchFamily="18" charset="0"/>
                            </a:rPr>
                          </m:ctrlPr>
                        </m:sSupPr>
                        <m:e>
                          <m:r>
                            <a:rPr lang="en-US" sz="1400" b="0" i="1" smtClean="0">
                              <a:latin typeface="Cambria Math"/>
                              <a:ea typeface="Cambria Math"/>
                            </a:rPr>
                            <m:t>𝜔</m:t>
                          </m:r>
                        </m:e>
                        <m:sup>
                          <m:r>
                            <a:rPr lang="en-US" sz="1400" b="0" i="1" smtClean="0">
                              <a:latin typeface="Cambria Math"/>
                            </a:rPr>
                            <m:t>2</m:t>
                          </m:r>
                        </m:sup>
                      </m:sSup>
                    </m:oMath>
                  </m:oMathPara>
                </a14:m>
                <a:endParaRPr lang="en-GB" sz="1400" dirty="0"/>
              </a:p>
            </p:txBody>
          </p:sp>
        </mc:Choice>
        <mc:Fallback xmlns="">
          <p:sp>
            <p:nvSpPr>
              <p:cNvPr id="61" name="TextBox 60"/>
              <p:cNvSpPr txBox="1">
                <a:spLocks noRot="1" noChangeAspect="1" noMove="1" noResize="1" noEditPoints="1" noAdjustHandles="1" noChangeArrowheads="1" noChangeShapeType="1" noTextEdit="1"/>
              </p:cNvSpPr>
              <p:nvPr/>
            </p:nvSpPr>
            <p:spPr>
              <a:xfrm>
                <a:off x="2665020" y="0"/>
                <a:ext cx="868443" cy="307777"/>
              </a:xfrm>
              <a:prstGeom prst="rect">
                <a:avLst/>
              </a:prstGeom>
              <a:blipFill rotWithShape="1">
                <a:blip r:embed="rId8"/>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3511232" y="0"/>
                <a:ext cx="753988" cy="52315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a:rPr>
                                <m:t>𝑣</m:t>
                              </m:r>
                            </m:e>
                            <m:sup>
                              <m:r>
                                <a:rPr lang="en-US" sz="1400" b="0" i="1" smtClean="0">
                                  <a:latin typeface="Cambria Math"/>
                                </a:rPr>
                                <m:t>2</m:t>
                              </m:r>
                            </m:sup>
                          </m:sSup>
                        </m:num>
                        <m:den>
                          <m:r>
                            <a:rPr lang="en-US" sz="1400" b="0" i="1" smtClean="0">
                              <a:latin typeface="Cambria Math"/>
                            </a:rPr>
                            <m:t>𝑟</m:t>
                          </m:r>
                        </m:den>
                      </m:f>
                    </m:oMath>
                  </m:oMathPara>
                </a14:m>
                <a:endParaRPr lang="en-GB" sz="1400" dirty="0"/>
              </a:p>
            </p:txBody>
          </p:sp>
        </mc:Choice>
        <mc:Fallback xmlns="">
          <p:sp>
            <p:nvSpPr>
              <p:cNvPr id="62" name="TextBox 61"/>
              <p:cNvSpPr txBox="1">
                <a:spLocks noRot="1" noChangeAspect="1" noMove="1" noResize="1" noEditPoints="1" noAdjustHandles="1" noChangeArrowheads="1" noChangeShapeType="1" noTextEdit="1"/>
              </p:cNvSpPr>
              <p:nvPr/>
            </p:nvSpPr>
            <p:spPr>
              <a:xfrm>
                <a:off x="3511232" y="0"/>
                <a:ext cx="753988" cy="523157"/>
              </a:xfrm>
              <a:prstGeom prst="rect">
                <a:avLst/>
              </a:prstGeom>
              <a:blipFill rotWithShape="1">
                <a:blip r:embed="rId9"/>
                <a:stretch>
                  <a:fillRect/>
                </a:stretch>
              </a:blipFill>
              <a:ln w="25400">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2234015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blinds(horizontal)">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linds(horizontal)">
                                      <p:cBhvr>
                                        <p:cTn id="15" dur="500"/>
                                        <p:tgtEl>
                                          <p:spTgt spid="19"/>
                                        </p:tgtEl>
                                      </p:cBhvr>
                                    </p:animEffect>
                                  </p:childTnLst>
                                </p:cTn>
                              </p:par>
                              <p:par>
                                <p:cTn id="16" presetID="3" presetClass="entr" presetSubtype="1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linds(horizontal)">
                                      <p:cBhvr>
                                        <p:cTn id="18" dur="500"/>
                                        <p:tgtEl>
                                          <p:spTgt spid="20"/>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Effect transition="in" filter="blinds(horizontal)">
                                      <p:cBhvr>
                                        <p:cTn id="21" dur="500"/>
                                        <p:tgtEl>
                                          <p:spTgt spid="57"/>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blinds(horizontal)">
                                      <p:cBhvr>
                                        <p:cTn id="24" dur="500"/>
                                        <p:tgtEl>
                                          <p:spTgt spid="41"/>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Effect transition="in" filter="blinds(horizontal)">
                                      <p:cBhvr>
                                        <p:cTn id="29" dur="500"/>
                                        <p:tgtEl>
                                          <p:spTgt spid="6">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linds(horizontal)">
                                      <p:cBhvr>
                                        <p:cTn id="34" dur="500"/>
                                        <p:tgtEl>
                                          <p:spTgt spid="17"/>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blinds(horizontal)">
                                      <p:cBhvr>
                                        <p:cTn id="37" dur="500"/>
                                        <p:tgtEl>
                                          <p:spTgt spid="4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linds(horizontal)">
                                      <p:cBhvr>
                                        <p:cTn id="42" dur="500"/>
                                        <p:tgtEl>
                                          <p:spTgt spid="9"/>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blinds(horizontal)">
                                      <p:cBhvr>
                                        <p:cTn id="45" dur="500"/>
                                        <p:tgtEl>
                                          <p:spTgt spid="42"/>
                                        </p:tgtEl>
                                      </p:cBhvr>
                                    </p:animEffect>
                                  </p:childTnLst>
                                </p:cTn>
                              </p:par>
                              <p:par>
                                <p:cTn id="46" presetID="3" presetClass="entr" presetSubtype="5" fill="hold"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blinds(vertical)">
                                      <p:cBhvr>
                                        <p:cTn id="48" dur="500"/>
                                        <p:tgtEl>
                                          <p:spTgt spid="10"/>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blinds(horizontal)">
                                      <p:cBhvr>
                                        <p:cTn id="51" dur="500"/>
                                        <p:tgtEl>
                                          <p:spTgt spid="43"/>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blinds(horizontal)">
                                      <p:cBhvr>
                                        <p:cTn id="56" dur="500"/>
                                        <p:tgtEl>
                                          <p:spTgt spid="25"/>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blinds(horizontal)">
                                      <p:cBhvr>
                                        <p:cTn id="59" dur="500"/>
                                        <p:tgtEl>
                                          <p:spTgt spid="36"/>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blinds(horizontal)">
                                      <p:cBhvr>
                                        <p:cTn id="64" dur="500"/>
                                        <p:tgtEl>
                                          <p:spTgt spid="34"/>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blinds(horizontal)">
                                      <p:cBhvr>
                                        <p:cTn id="67" dur="500"/>
                                        <p:tgtEl>
                                          <p:spTgt spid="35"/>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blinds(horizontal)">
                                      <p:cBhvr>
                                        <p:cTn id="72" dur="500"/>
                                        <p:tgtEl>
                                          <p:spTgt spid="40"/>
                                        </p:tgtEl>
                                      </p:cBhvr>
                                    </p:animEffect>
                                  </p:childTnLst>
                                </p:cTn>
                              </p:par>
                              <p:par>
                                <p:cTn id="73" presetID="3" presetClass="entr" presetSubtype="10" fill="hold" nodeType="with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blinds(horizontal)">
                                      <p:cBhvr>
                                        <p:cTn id="75" dur="500"/>
                                        <p:tgtEl>
                                          <p:spTgt spid="27"/>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5" fill="hold" nodeType="click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blinds(vertical)">
                                      <p:cBhvr>
                                        <p:cTn id="80" dur="500"/>
                                        <p:tgtEl>
                                          <p:spTgt spid="46"/>
                                        </p:tgtEl>
                                      </p:cBhvr>
                                    </p:animEffect>
                                  </p:childTnLst>
                                </p:cTn>
                              </p:par>
                              <p:par>
                                <p:cTn id="81" presetID="3" presetClass="entr" presetSubtype="10"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Effect transition="in" filter="blinds(horizontal)">
                                      <p:cBhvr>
                                        <p:cTn id="83" dur="500"/>
                                        <p:tgtEl>
                                          <p:spTgt spid="51"/>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nodeType="clickEffect">
                                  <p:stCondLst>
                                    <p:cond delay="0"/>
                                  </p:stCondLst>
                                  <p:childTnLst>
                                    <p:set>
                                      <p:cBhvr>
                                        <p:cTn id="87" dur="1" fill="hold">
                                          <p:stCondLst>
                                            <p:cond delay="0"/>
                                          </p:stCondLst>
                                        </p:cTn>
                                        <p:tgtEl>
                                          <p:spTgt spid="47"/>
                                        </p:tgtEl>
                                        <p:attrNameLst>
                                          <p:attrName>style.visibility</p:attrName>
                                        </p:attrNameLst>
                                      </p:cBhvr>
                                      <p:to>
                                        <p:strVal val="visible"/>
                                      </p:to>
                                    </p:set>
                                    <p:animEffect transition="in" filter="blinds(horizontal)">
                                      <p:cBhvr>
                                        <p:cTn id="88" dur="500"/>
                                        <p:tgtEl>
                                          <p:spTgt spid="47"/>
                                        </p:tgtEl>
                                      </p:cBhvr>
                                    </p:animEffect>
                                  </p:childTnLst>
                                </p:cTn>
                              </p:par>
                              <p:par>
                                <p:cTn id="89" presetID="3" presetClass="entr" presetSubtype="10"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Effect transition="in" filter="blinds(horizontal)">
                                      <p:cBhvr>
                                        <p:cTn id="91" dur="500"/>
                                        <p:tgtEl>
                                          <p:spTgt spid="52"/>
                                        </p:tgtEl>
                                      </p:cBhvr>
                                    </p:animEffect>
                                  </p:childTnLst>
                                </p:cTn>
                              </p:par>
                            </p:childTnLst>
                          </p:cTn>
                        </p:par>
                      </p:childTnLst>
                    </p:cTn>
                  </p:par>
                  <p:par>
                    <p:cTn id="92" fill="hold">
                      <p:stCondLst>
                        <p:cond delay="indefinite"/>
                      </p:stCondLst>
                      <p:childTnLst>
                        <p:par>
                          <p:cTn id="93" fill="hold">
                            <p:stCondLst>
                              <p:cond delay="0"/>
                            </p:stCondLst>
                            <p:childTnLst>
                              <p:par>
                                <p:cTn id="94" presetID="3" presetClass="entr" presetSubtype="10" fill="hold" nodeType="clickEffect">
                                  <p:stCondLst>
                                    <p:cond delay="0"/>
                                  </p:stCondLst>
                                  <p:childTnLst>
                                    <p:set>
                                      <p:cBhvr>
                                        <p:cTn id="95" dur="1" fill="hold">
                                          <p:stCondLst>
                                            <p:cond delay="0"/>
                                          </p:stCondLst>
                                        </p:cTn>
                                        <p:tgtEl>
                                          <p:spTgt spid="6">
                                            <p:txEl>
                                              <p:pRg st="6" end="6"/>
                                            </p:txEl>
                                          </p:spTgt>
                                        </p:tgtEl>
                                        <p:attrNameLst>
                                          <p:attrName>style.visibility</p:attrName>
                                        </p:attrNameLst>
                                      </p:cBhvr>
                                      <p:to>
                                        <p:strVal val="visible"/>
                                      </p:to>
                                    </p:set>
                                    <p:animEffect transition="in" filter="blinds(horizontal)">
                                      <p:cBhvr>
                                        <p:cTn id="96" dur="500"/>
                                        <p:tgtEl>
                                          <p:spTgt spid="6">
                                            <p:txEl>
                                              <p:pRg st="6" end="6"/>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3" presetClass="entr" presetSubtype="10" fill="hold" grpId="0" nodeType="click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blinds(horizontal)">
                                      <p:cBhvr>
                                        <p:cTn id="101" dur="500"/>
                                        <p:tgtEl>
                                          <p:spTgt spid="53"/>
                                        </p:tgtEl>
                                      </p:cBhvr>
                                    </p:animEffect>
                                  </p:childTnLst>
                                </p:cTn>
                              </p:par>
                            </p:childTnLst>
                          </p:cTn>
                        </p:par>
                      </p:childTnLst>
                    </p:cTn>
                  </p:par>
                  <p:par>
                    <p:cTn id="102" fill="hold">
                      <p:stCondLst>
                        <p:cond delay="indefinite"/>
                      </p:stCondLst>
                      <p:childTnLst>
                        <p:par>
                          <p:cTn id="103" fill="hold">
                            <p:stCondLst>
                              <p:cond delay="0"/>
                            </p:stCondLst>
                            <p:childTnLst>
                              <p:par>
                                <p:cTn id="104" presetID="3" presetClass="entr" presetSubtype="10" fill="hold" nodeType="clickEffect">
                                  <p:stCondLst>
                                    <p:cond delay="0"/>
                                  </p:stCondLst>
                                  <p:childTnLst>
                                    <p:set>
                                      <p:cBhvr>
                                        <p:cTn id="105" dur="1" fill="hold">
                                          <p:stCondLst>
                                            <p:cond delay="0"/>
                                          </p:stCondLst>
                                        </p:cTn>
                                        <p:tgtEl>
                                          <p:spTgt spid="6">
                                            <p:txEl>
                                              <p:pRg st="8" end="8"/>
                                            </p:txEl>
                                          </p:spTgt>
                                        </p:tgtEl>
                                        <p:attrNameLst>
                                          <p:attrName>style.visibility</p:attrName>
                                        </p:attrNameLst>
                                      </p:cBhvr>
                                      <p:to>
                                        <p:strVal val="visible"/>
                                      </p:to>
                                    </p:set>
                                    <p:animEffect transition="in" filter="blinds(horizontal)">
                                      <p:cBhvr>
                                        <p:cTn id="106" dur="500"/>
                                        <p:tgtEl>
                                          <p:spTgt spid="6">
                                            <p:txEl>
                                              <p:pRg st="8" end="8"/>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3" presetClass="entr" presetSubtype="10" fill="hold" grpId="0" nodeType="clickEffect">
                                  <p:stCondLst>
                                    <p:cond delay="0"/>
                                  </p:stCondLst>
                                  <p:childTnLst>
                                    <p:set>
                                      <p:cBhvr>
                                        <p:cTn id="110" dur="1" fill="hold">
                                          <p:stCondLst>
                                            <p:cond delay="0"/>
                                          </p:stCondLst>
                                        </p:cTn>
                                        <p:tgtEl>
                                          <p:spTgt spid="55"/>
                                        </p:tgtEl>
                                        <p:attrNameLst>
                                          <p:attrName>style.visibility</p:attrName>
                                        </p:attrNameLst>
                                      </p:cBhvr>
                                      <p:to>
                                        <p:strVal val="visible"/>
                                      </p:to>
                                    </p:set>
                                    <p:animEffect transition="in" filter="blinds(horizontal)">
                                      <p:cBhvr>
                                        <p:cTn id="111" dur="500"/>
                                        <p:tgtEl>
                                          <p:spTgt spid="55"/>
                                        </p:tgtEl>
                                      </p:cBhvr>
                                    </p:animEffect>
                                  </p:childTnLst>
                                </p:cTn>
                              </p:par>
                            </p:childTnLst>
                          </p:cTn>
                        </p:par>
                      </p:childTnLst>
                    </p:cTn>
                  </p:par>
                  <p:par>
                    <p:cTn id="112" fill="hold">
                      <p:stCondLst>
                        <p:cond delay="indefinite"/>
                      </p:stCondLst>
                      <p:childTnLst>
                        <p:par>
                          <p:cTn id="113" fill="hold">
                            <p:stCondLst>
                              <p:cond delay="0"/>
                            </p:stCondLst>
                            <p:childTnLst>
                              <p:par>
                                <p:cTn id="114" presetID="3" presetClass="entr" presetSubtype="10" fill="hold" grpId="0" nodeType="click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blinds(horizontal)">
                                      <p:cBhvr>
                                        <p:cTn id="116" dur="500"/>
                                        <p:tgtEl>
                                          <p:spTgt spid="56"/>
                                        </p:tgtEl>
                                      </p:cBhvr>
                                    </p:animEffect>
                                  </p:childTnLst>
                                </p:cTn>
                              </p:par>
                            </p:childTnLst>
                          </p:cTn>
                        </p:par>
                      </p:childTnLst>
                    </p:cTn>
                  </p:par>
                  <p:par>
                    <p:cTn id="117" fill="hold">
                      <p:stCondLst>
                        <p:cond delay="indefinite"/>
                      </p:stCondLst>
                      <p:childTnLst>
                        <p:par>
                          <p:cTn id="118" fill="hold">
                            <p:stCondLst>
                              <p:cond delay="0"/>
                            </p:stCondLst>
                            <p:childTnLst>
                              <p:par>
                                <p:cTn id="119" presetID="3" presetClass="entr" presetSubtype="10" fill="hold" grpId="0" nodeType="clickEffect">
                                  <p:stCondLst>
                                    <p:cond delay="0"/>
                                  </p:stCondLst>
                                  <p:childTnLst>
                                    <p:set>
                                      <p:cBhvr>
                                        <p:cTn id="120" dur="1" fill="hold">
                                          <p:stCondLst>
                                            <p:cond delay="0"/>
                                          </p:stCondLst>
                                        </p:cTn>
                                        <p:tgtEl>
                                          <p:spTgt spid="54"/>
                                        </p:tgtEl>
                                        <p:attrNameLst>
                                          <p:attrName>style.visibility</p:attrName>
                                        </p:attrNameLst>
                                      </p:cBhvr>
                                      <p:to>
                                        <p:strVal val="visible"/>
                                      </p:to>
                                    </p:set>
                                    <p:animEffect transition="in" filter="blinds(horizontal)">
                                      <p:cBhvr>
                                        <p:cTn id="121"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4" grpId="0" animBg="1"/>
      <p:bldP spid="35" grpId="0"/>
      <p:bldP spid="36" grpId="0"/>
      <p:bldP spid="40" grpId="0" animBg="1"/>
      <p:bldP spid="41" grpId="0"/>
      <p:bldP spid="42" grpId="0"/>
      <p:bldP spid="43" grpId="0"/>
      <p:bldP spid="44" grpId="0"/>
      <p:bldP spid="51" grpId="0"/>
      <p:bldP spid="52" grpId="0"/>
      <p:bldP spid="53" grpId="0"/>
      <p:bldP spid="54" grpId="0"/>
      <p:bldP spid="55" grpId="0" animBg="1"/>
      <p:bldP spid="56" grpId="0"/>
      <p:bldP spid="5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76400" y="2209800"/>
            <a:ext cx="5867400" cy="2308324"/>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i="1" cap="none" spc="0" dirty="0" smtClean="0">
                <a:ln w="57150">
                  <a:solidFill>
                    <a:schemeClr val="bg2">
                      <a:lumMod val="10000"/>
                    </a:schemeClr>
                  </a:solidFill>
                </a:ln>
                <a:solidFill>
                  <a:srgbClr val="FFFF00"/>
                </a:solidFill>
                <a:effectLst>
                  <a:outerShdw blurRad="50800" dist="39000" dir="5460000" algn="tl">
                    <a:srgbClr val="000000">
                      <a:alpha val="38000"/>
                    </a:srgbClr>
                  </a:outerShdw>
                </a:effectLst>
                <a:latin typeface="Bauhaus 93" panose="04030905020B02020C02" pitchFamily="82" charset="0"/>
                <a:ea typeface="Cambria Math" panose="02040503050406030204" pitchFamily="18" charset="0"/>
              </a:rPr>
              <a:t>Teachings for</a:t>
            </a:r>
          </a:p>
          <a:p>
            <a:pPr algn="ctr"/>
            <a:r>
              <a:rPr lang="en-US" sz="7200" b="1" i="1" dirty="0" smtClean="0">
                <a:ln w="57150">
                  <a:solidFill>
                    <a:schemeClr val="bg2">
                      <a:lumMod val="10000"/>
                    </a:schemeClr>
                  </a:solidFill>
                </a:ln>
                <a:solidFill>
                  <a:srgbClr val="FFFF00"/>
                </a:solidFill>
                <a:effectLst>
                  <a:outerShdw blurRad="50800" dist="39000" dir="5460000" algn="tl">
                    <a:srgbClr val="000000">
                      <a:alpha val="38000"/>
                    </a:srgbClr>
                  </a:outerShdw>
                </a:effectLst>
                <a:latin typeface="Bauhaus 93" panose="04030905020B02020C02" pitchFamily="82" charset="0"/>
                <a:ea typeface="Cambria Math" panose="02040503050406030204" pitchFamily="18" charset="0"/>
              </a:rPr>
              <a:t>Exercise 4E</a:t>
            </a:r>
            <a:endParaRPr lang="en-US" sz="7200" b="1" i="1" cap="none" spc="0" dirty="0">
              <a:ln w="57150">
                <a:solidFill>
                  <a:schemeClr val="bg2">
                    <a:lumMod val="10000"/>
                  </a:schemeClr>
                </a:solidFill>
              </a:ln>
              <a:solidFill>
                <a:srgbClr val="FFFF00"/>
              </a:solidFill>
              <a:effectLst>
                <a:outerShdw blurRad="50800" dist="39000" dir="5460000" algn="tl">
                  <a:srgbClr val="000000">
                    <a:alpha val="38000"/>
                  </a:srgbClr>
                </a:outerShdw>
              </a:effectLst>
              <a:latin typeface="Bauhaus 93" panose="04030905020B02020C02" pitchFamily="82" charset="0"/>
              <a:ea typeface="Cambria Math" panose="02040503050406030204" pitchFamily="18" charset="0"/>
            </a:endParaRPr>
          </a:p>
        </p:txBody>
      </p:sp>
    </p:spTree>
    <p:extLst>
      <p:ext uri="{BB962C8B-B14F-4D97-AF65-F5344CB8AC3E}">
        <p14:creationId xmlns:p14="http://schemas.microsoft.com/office/powerpoint/2010/main" val="37252968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Motion in a Circle</a:t>
            </a:r>
            <a:endParaRPr lang="en-GB" dirty="0">
              <a:latin typeface="Comic Sans MS" pitchFamily="66" charset="0"/>
            </a:endParaRPr>
          </a:p>
        </p:txBody>
      </p:sp>
      <p:sp>
        <p:nvSpPr>
          <p:cNvPr id="4" name="TextBox 3"/>
          <p:cNvSpPr txBox="1"/>
          <p:nvPr/>
        </p:nvSpPr>
        <p:spPr>
          <a:xfrm>
            <a:off x="8680632" y="6488668"/>
            <a:ext cx="470000" cy="369332"/>
          </a:xfrm>
          <a:prstGeom prst="rect">
            <a:avLst/>
          </a:prstGeom>
          <a:noFill/>
        </p:spPr>
        <p:txBody>
          <a:bodyPr wrap="none" rtlCol="0">
            <a:spAutoFit/>
          </a:bodyPr>
          <a:lstStyle/>
          <a:p>
            <a:r>
              <a:rPr lang="en-US" dirty="0" smtClean="0">
                <a:latin typeface="Comic Sans MS" panose="030F0702030302020204" pitchFamily="66" charset="0"/>
              </a:rPr>
              <a:t>4E</a:t>
            </a:r>
            <a:endParaRPr lang="en-US" dirty="0">
              <a:latin typeface="Comic Sans MS" panose="030F0702030302020204" pitchFamily="66" charset="0"/>
            </a:endParaRPr>
          </a:p>
        </p:txBody>
      </p:sp>
      <p:pic>
        <p:nvPicPr>
          <p:cNvPr id="5" name="Picture 8" descr="http://media-cache-ec0.pinimg.com/236x/5e/4e/e6/5e4ee61bfbfb939a6e091549c64997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1514373" cy="12192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idx="1"/>
          </p:nvPr>
        </p:nvSpPr>
        <p:spPr>
          <a:xfrm>
            <a:off x="228600" y="1600200"/>
            <a:ext cx="3429000" cy="4525963"/>
          </a:xfrm>
        </p:spPr>
        <p:txBody>
          <a:bodyPr>
            <a:normAutofit/>
          </a:bodyPr>
          <a:lstStyle/>
          <a:p>
            <a:pPr marL="0" indent="0" algn="ctr">
              <a:buNone/>
            </a:pPr>
            <a:r>
              <a:rPr lang="en-GB" sz="1400" b="1" dirty="0" smtClean="0">
                <a:latin typeface="Comic Sans MS" pitchFamily="66" charset="0"/>
              </a:rPr>
              <a:t>You can solve problems about objects moving in vertical circles</a:t>
            </a:r>
            <a:endParaRPr lang="en-GB" sz="1400" dirty="0" smtClean="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smtClean="0">
                <a:latin typeface="Comic Sans MS" pitchFamily="66" charset="0"/>
              </a:rPr>
              <a:t>When a particle moves in a vertical circle, as it gains height it must gain potential energy.</a:t>
            </a:r>
          </a:p>
          <a:p>
            <a:pPr marL="0" indent="0" algn="ctr">
              <a:buNone/>
            </a:pPr>
            <a:endParaRPr lang="en-GB" sz="1400" dirty="0" smtClean="0">
              <a:latin typeface="Comic Sans MS" pitchFamily="66" charset="0"/>
            </a:endParaRPr>
          </a:p>
          <a:p>
            <a:pPr marL="0" indent="0" algn="ctr">
              <a:buNone/>
            </a:pPr>
            <a:endParaRPr lang="en-GB" sz="1400" dirty="0">
              <a:latin typeface="Comic Sans MS" pitchFamily="66" charset="0"/>
            </a:endParaRPr>
          </a:p>
          <a:p>
            <a:pPr algn="ctr">
              <a:buFont typeface="Wingdings"/>
              <a:buChar char="à"/>
            </a:pPr>
            <a:r>
              <a:rPr lang="en-GB" sz="1400" dirty="0" smtClean="0">
                <a:latin typeface="Comic Sans MS" pitchFamily="66" charset="0"/>
                <a:sym typeface="Wingdings" panose="05000000000000000000" pitchFamily="2" charset="2"/>
              </a:rPr>
              <a:t>As a result of the work-energy principle, it must therefore lose kinetic energy to maintain the some level of energy in the system</a:t>
            </a: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endParaRPr lang="en-GB" sz="1400" dirty="0" smtClean="0">
              <a:latin typeface="Comic Sans MS" pitchFamily="66" charset="0"/>
              <a:sym typeface="Wingdings" panose="05000000000000000000" pitchFamily="2" charset="2"/>
            </a:endParaRPr>
          </a:p>
          <a:p>
            <a:pPr algn="ctr">
              <a:buFont typeface="Wingdings"/>
              <a:buChar char="à"/>
            </a:pPr>
            <a:r>
              <a:rPr lang="en-GB" sz="1400" dirty="0" smtClean="0">
                <a:latin typeface="Comic Sans MS" pitchFamily="66" charset="0"/>
                <a:sym typeface="Wingdings" panose="05000000000000000000" pitchFamily="2" charset="2"/>
              </a:rPr>
              <a:t>So the speed of a particle moving in a vertical circle is not constant…</a:t>
            </a:r>
          </a:p>
          <a:p>
            <a:pPr marL="0" indent="0" algn="ctr">
              <a:buNone/>
            </a:pPr>
            <a:endParaRPr lang="en-GB" sz="1400" dirty="0">
              <a:latin typeface="Comic Sans MS" pitchFamily="66" charset="0"/>
              <a:sym typeface="Wingdings" panose="05000000000000000000" pitchFamily="2" charset="2"/>
            </a:endParaRPr>
          </a:p>
        </p:txBody>
      </p:sp>
      <mc:AlternateContent xmlns:mc="http://schemas.openxmlformats.org/markup-compatibility/2006" xmlns:a14="http://schemas.microsoft.com/office/drawing/2010/main">
        <mc:Choice Requires="a14">
          <p:sp>
            <p:nvSpPr>
              <p:cNvPr id="7" name="TextBox 6"/>
              <p:cNvSpPr txBox="1"/>
              <p:nvPr/>
            </p:nvSpPr>
            <p:spPr>
              <a:xfrm>
                <a:off x="5962403" y="0"/>
                <a:ext cx="781817"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𝑣</m:t>
                      </m:r>
                      <m:r>
                        <a:rPr lang="en-US" sz="1400" b="0" i="1" smtClean="0">
                          <a:latin typeface="Cambria Math"/>
                        </a:rPr>
                        <m:t>=</m:t>
                      </m:r>
                      <m:r>
                        <a:rPr lang="en-US" sz="1400" b="0" i="1" smtClean="0">
                          <a:latin typeface="Cambria Math"/>
                        </a:rPr>
                        <m:t>𝑟</m:t>
                      </m:r>
                      <m:r>
                        <m:rPr>
                          <m:sty m:val="p"/>
                        </m:rPr>
                        <a:rPr lang="el-GR" sz="1400" b="0" i="1" smtClean="0">
                          <a:latin typeface="Cambria Math"/>
                        </a:rPr>
                        <m:t>ω</m:t>
                      </m:r>
                    </m:oMath>
                  </m:oMathPara>
                </a14:m>
                <a:endParaRPr lang="en-GB" sz="1400" dirty="0"/>
              </a:p>
            </p:txBody>
          </p:sp>
        </mc:Choice>
        <mc:Fallback xmlns="">
          <p:sp>
            <p:nvSpPr>
              <p:cNvPr id="7" name="TextBox 6"/>
              <p:cNvSpPr txBox="1">
                <a:spLocks noRot="1" noChangeAspect="1" noMove="1" noResize="1" noEditPoints="1" noAdjustHandles="1" noChangeArrowheads="1" noChangeShapeType="1" noTextEdit="1"/>
              </p:cNvSpPr>
              <p:nvPr/>
            </p:nvSpPr>
            <p:spPr>
              <a:xfrm>
                <a:off x="5962403" y="0"/>
                <a:ext cx="781817" cy="307777"/>
              </a:xfrm>
              <a:prstGeom prst="rect">
                <a:avLst/>
              </a:prstGeom>
              <a:blipFill rotWithShape="1">
                <a:blip r:embed="rId3"/>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878780" y="0"/>
                <a:ext cx="1087670" cy="44300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1200" i="1" smtClean="0">
                          <a:latin typeface="Cambria Math"/>
                        </a:rPr>
                        <m:t>ω</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𝑟𝑎𝑑𝑖𝑎𝑛𝑠</m:t>
                          </m:r>
                        </m:num>
                        <m:den>
                          <m:r>
                            <a:rPr lang="en-US" sz="1200" b="0" i="1" smtClean="0">
                              <a:latin typeface="Cambria Math"/>
                            </a:rPr>
                            <m:t>𝑠𝑒𝑐𝑜𝑛𝑑𝑠</m:t>
                          </m:r>
                        </m:den>
                      </m:f>
                    </m:oMath>
                  </m:oMathPara>
                </a14:m>
                <a:endParaRPr lang="en-GB" sz="1200" dirty="0"/>
              </a:p>
            </p:txBody>
          </p:sp>
        </mc:Choice>
        <mc:Fallback xmlns="">
          <p:sp>
            <p:nvSpPr>
              <p:cNvPr id="8" name="TextBox 7"/>
              <p:cNvSpPr txBox="1">
                <a:spLocks noRot="1" noChangeAspect="1" noMove="1" noResize="1" noEditPoints="1" noAdjustHandles="1" noChangeArrowheads="1" noChangeShapeType="1" noTextEdit="1"/>
              </p:cNvSpPr>
              <p:nvPr/>
            </p:nvSpPr>
            <p:spPr>
              <a:xfrm>
                <a:off x="4878780" y="0"/>
                <a:ext cx="1087670" cy="443006"/>
              </a:xfrm>
              <a:prstGeom prst="rect">
                <a:avLst/>
              </a:prstGeom>
              <a:blipFill rotWithShape="1">
                <a:blip r:embed="rId4"/>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741226" y="0"/>
                <a:ext cx="79451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𝑣</m:t>
                      </m:r>
                      <m:r>
                        <a:rPr lang="en-US" sz="1400" b="0" i="1" smtClean="0">
                          <a:latin typeface="Cambria Math"/>
                          <a:ea typeface="Cambria Math"/>
                        </a:rPr>
                        <m:t>𝜔</m:t>
                      </m:r>
                    </m:oMath>
                  </m:oMathPara>
                </a14:m>
                <a:endParaRPr lang="en-GB" sz="1400" dirty="0"/>
              </a:p>
            </p:txBody>
          </p:sp>
        </mc:Choice>
        <mc:Fallback xmlns="">
          <p:sp>
            <p:nvSpPr>
              <p:cNvPr id="9" name="TextBox 8"/>
              <p:cNvSpPr txBox="1">
                <a:spLocks noRot="1" noChangeAspect="1" noMove="1" noResize="1" noEditPoints="1" noAdjustHandles="1" noChangeArrowheads="1" noChangeShapeType="1" noTextEdit="1"/>
              </p:cNvSpPr>
              <p:nvPr/>
            </p:nvSpPr>
            <p:spPr>
              <a:xfrm>
                <a:off x="6741226" y="0"/>
                <a:ext cx="794513" cy="307777"/>
              </a:xfrm>
              <a:prstGeom prst="rect">
                <a:avLst/>
              </a:prstGeom>
              <a:blipFill rotWithShape="1">
                <a:blip r:embed="rId5"/>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7543800" y="0"/>
                <a:ext cx="86844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𝑟</m:t>
                      </m:r>
                      <m:sSup>
                        <m:sSupPr>
                          <m:ctrlPr>
                            <a:rPr lang="en-US" sz="1400" b="0" i="1" smtClean="0">
                              <a:latin typeface="Cambria Math" panose="02040503050406030204" pitchFamily="18" charset="0"/>
                            </a:rPr>
                          </m:ctrlPr>
                        </m:sSupPr>
                        <m:e>
                          <m:r>
                            <a:rPr lang="en-US" sz="1400" b="0" i="1" smtClean="0">
                              <a:latin typeface="Cambria Math"/>
                              <a:ea typeface="Cambria Math"/>
                            </a:rPr>
                            <m:t>𝜔</m:t>
                          </m:r>
                        </m:e>
                        <m:sup>
                          <m:r>
                            <a:rPr lang="en-US" sz="1400" b="0" i="1" smtClean="0">
                              <a:latin typeface="Cambria Math"/>
                            </a:rPr>
                            <m:t>2</m:t>
                          </m:r>
                        </m:sup>
                      </m:sSup>
                    </m:oMath>
                  </m:oMathPara>
                </a14:m>
                <a:endParaRPr lang="en-GB" sz="1400" dirty="0"/>
              </a:p>
            </p:txBody>
          </p:sp>
        </mc:Choice>
        <mc:Fallback xmlns="">
          <p:sp>
            <p:nvSpPr>
              <p:cNvPr id="10" name="TextBox 9"/>
              <p:cNvSpPr txBox="1">
                <a:spLocks noRot="1" noChangeAspect="1" noMove="1" noResize="1" noEditPoints="1" noAdjustHandles="1" noChangeArrowheads="1" noChangeShapeType="1" noTextEdit="1"/>
              </p:cNvSpPr>
              <p:nvPr/>
            </p:nvSpPr>
            <p:spPr>
              <a:xfrm>
                <a:off x="7543800" y="0"/>
                <a:ext cx="868443" cy="307777"/>
              </a:xfrm>
              <a:prstGeom prst="rect">
                <a:avLst/>
              </a:prstGeom>
              <a:blipFill rotWithShape="1">
                <a:blip r:embed="rId6"/>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8390012" y="0"/>
                <a:ext cx="753988" cy="52315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a:rPr>
                                <m:t>𝑣</m:t>
                              </m:r>
                            </m:e>
                            <m:sup>
                              <m:r>
                                <a:rPr lang="en-US" sz="1400" b="0" i="1" smtClean="0">
                                  <a:latin typeface="Cambria Math"/>
                                </a:rPr>
                                <m:t>2</m:t>
                              </m:r>
                            </m:sup>
                          </m:sSup>
                        </m:num>
                        <m:den>
                          <m:r>
                            <a:rPr lang="en-US" sz="1400" b="0" i="1" smtClean="0">
                              <a:latin typeface="Cambria Math"/>
                            </a:rPr>
                            <m:t>𝑟</m:t>
                          </m:r>
                        </m:den>
                      </m:f>
                    </m:oMath>
                  </m:oMathPara>
                </a14:m>
                <a:endParaRPr lang="en-GB" sz="1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8390012" y="0"/>
                <a:ext cx="753988" cy="523157"/>
              </a:xfrm>
              <a:prstGeom prst="rect">
                <a:avLst/>
              </a:prstGeom>
              <a:blipFill rotWithShape="1">
                <a:blip r:embed="rId7"/>
                <a:stretch>
                  <a:fillRect/>
                </a:stretch>
              </a:blipFill>
              <a:ln w="25400">
                <a:solidFill>
                  <a:schemeClr val="tx1"/>
                </a:solidFill>
              </a:ln>
            </p:spPr>
            <p:txBody>
              <a:bodyPr/>
              <a:lstStyle/>
              <a:p>
                <a:r>
                  <a:rPr lang="en-US">
                    <a:noFill/>
                  </a:rPr>
                  <a:t> </a:t>
                </a:r>
              </a:p>
            </p:txBody>
          </p:sp>
        </mc:Fallback>
      </mc:AlternateContent>
      <p:sp>
        <p:nvSpPr>
          <p:cNvPr id="12" name="Oval 11"/>
          <p:cNvSpPr>
            <a:spLocks noChangeAspect="1"/>
          </p:cNvSpPr>
          <p:nvPr/>
        </p:nvSpPr>
        <p:spPr>
          <a:xfrm>
            <a:off x="4114800" y="1600200"/>
            <a:ext cx="2028825" cy="20288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629400" y="1600200"/>
            <a:ext cx="2028825" cy="20288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114800" y="4191000"/>
            <a:ext cx="2028825" cy="20288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a:spLocks noChangeAspect="1"/>
          </p:cNvSpPr>
          <p:nvPr/>
        </p:nvSpPr>
        <p:spPr>
          <a:xfrm>
            <a:off x="6629400" y="4191000"/>
            <a:ext cx="2028825" cy="20288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984037" y="3147922"/>
            <a:ext cx="277640" cy="307777"/>
          </a:xfrm>
          <a:prstGeom prst="rect">
            <a:avLst/>
          </a:prstGeom>
          <a:noFill/>
        </p:spPr>
        <p:txBody>
          <a:bodyPr wrap="none" rtlCol="0">
            <a:spAutoFit/>
          </a:bodyPr>
          <a:lstStyle/>
          <a:p>
            <a:r>
              <a:rPr lang="en-US" sz="1400" dirty="0" smtClean="0">
                <a:latin typeface="Comic Sans MS" panose="030F0702030302020204" pitchFamily="66" charset="0"/>
              </a:rPr>
              <a:t>P</a:t>
            </a:r>
            <a:endParaRPr lang="en-US" sz="1400" dirty="0">
              <a:latin typeface="Comic Sans MS" panose="030F0702030302020204" pitchFamily="66" charset="0"/>
            </a:endParaRPr>
          </a:p>
        </p:txBody>
      </p:sp>
      <p:sp>
        <p:nvSpPr>
          <p:cNvPr id="17" name="Oval 16"/>
          <p:cNvSpPr/>
          <p:nvPr/>
        </p:nvSpPr>
        <p:spPr>
          <a:xfrm>
            <a:off x="5895975" y="3152775"/>
            <a:ext cx="111397" cy="1141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8105775" y="1695450"/>
            <a:ext cx="111397" cy="1141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4743450" y="4191000"/>
            <a:ext cx="111397" cy="114123"/>
          </a:xfrm>
          <a:prstGeom prst="ellipse">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7353300" y="6134100"/>
            <a:ext cx="111397" cy="114123"/>
          </a:xfrm>
          <a:prstGeom prst="ellipse">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p:cNvSpPr txBox="1"/>
          <p:nvPr/>
        </p:nvSpPr>
        <p:spPr>
          <a:xfrm>
            <a:off x="8098587" y="1461997"/>
            <a:ext cx="277640" cy="307777"/>
          </a:xfrm>
          <a:prstGeom prst="rect">
            <a:avLst/>
          </a:prstGeom>
          <a:noFill/>
        </p:spPr>
        <p:txBody>
          <a:bodyPr wrap="none" rtlCol="0">
            <a:spAutoFit/>
          </a:bodyPr>
          <a:lstStyle/>
          <a:p>
            <a:r>
              <a:rPr lang="en-US" sz="1400" dirty="0" smtClean="0">
                <a:latin typeface="Comic Sans MS" panose="030F0702030302020204" pitchFamily="66" charset="0"/>
              </a:rPr>
              <a:t>P</a:t>
            </a:r>
            <a:endParaRPr lang="en-US" sz="1400" dirty="0">
              <a:latin typeface="Comic Sans MS" panose="030F0702030302020204" pitchFamily="66" charset="0"/>
            </a:endParaRPr>
          </a:p>
        </p:txBody>
      </p:sp>
      <p:sp>
        <p:nvSpPr>
          <p:cNvPr id="22" name="TextBox 21"/>
          <p:cNvSpPr txBox="1"/>
          <p:nvPr/>
        </p:nvSpPr>
        <p:spPr>
          <a:xfrm>
            <a:off x="4564812" y="3948022"/>
            <a:ext cx="277640" cy="307777"/>
          </a:xfrm>
          <a:prstGeom prst="rect">
            <a:avLst/>
          </a:prstGeom>
          <a:noFill/>
        </p:spPr>
        <p:txBody>
          <a:bodyPr wrap="none" rtlCol="0">
            <a:spAutoFit/>
          </a:bodyPr>
          <a:lstStyle/>
          <a:p>
            <a:r>
              <a:rPr lang="en-US" sz="1400" dirty="0" smtClean="0">
                <a:latin typeface="Comic Sans MS" panose="030F0702030302020204" pitchFamily="66" charset="0"/>
              </a:rPr>
              <a:t>P</a:t>
            </a:r>
            <a:endParaRPr lang="en-US" sz="1400" dirty="0">
              <a:latin typeface="Comic Sans MS" panose="030F0702030302020204" pitchFamily="66" charset="0"/>
            </a:endParaRPr>
          </a:p>
        </p:txBody>
      </p:sp>
      <p:sp>
        <p:nvSpPr>
          <p:cNvPr id="23" name="TextBox 22"/>
          <p:cNvSpPr txBox="1"/>
          <p:nvPr/>
        </p:nvSpPr>
        <p:spPr>
          <a:xfrm>
            <a:off x="7298487" y="6224497"/>
            <a:ext cx="277640" cy="307777"/>
          </a:xfrm>
          <a:prstGeom prst="rect">
            <a:avLst/>
          </a:prstGeom>
          <a:noFill/>
        </p:spPr>
        <p:txBody>
          <a:bodyPr wrap="none" rtlCol="0">
            <a:spAutoFit/>
          </a:bodyPr>
          <a:lstStyle/>
          <a:p>
            <a:r>
              <a:rPr lang="en-US" sz="1400" dirty="0" smtClean="0">
                <a:latin typeface="Comic Sans MS" panose="030F0702030302020204" pitchFamily="66" charset="0"/>
              </a:rPr>
              <a:t>P</a:t>
            </a:r>
            <a:endParaRPr lang="en-US" sz="1400" dirty="0">
              <a:latin typeface="Comic Sans MS" panose="030F0702030302020204" pitchFamily="66" charset="0"/>
            </a:endParaRPr>
          </a:p>
        </p:txBody>
      </p:sp>
      <p:cxnSp>
        <p:nvCxnSpPr>
          <p:cNvPr id="24" name="Straight Connector 23"/>
          <p:cNvCxnSpPr>
            <a:stCxn id="12" idx="6"/>
          </p:cNvCxnSpPr>
          <p:nvPr/>
        </p:nvCxnSpPr>
        <p:spPr>
          <a:xfrm flipH="1">
            <a:off x="6029325" y="2614613"/>
            <a:ext cx="114300" cy="1381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endCxn id="12" idx="6"/>
          </p:cNvCxnSpPr>
          <p:nvPr/>
        </p:nvCxnSpPr>
        <p:spPr>
          <a:xfrm flipH="1" flipV="1">
            <a:off x="6143625" y="2614613"/>
            <a:ext cx="104775" cy="1381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8543925" y="2624138"/>
            <a:ext cx="114300" cy="1381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8658225" y="2624138"/>
            <a:ext cx="104775" cy="1381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6019800" y="5338763"/>
            <a:ext cx="114300" cy="1381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flipV="1">
            <a:off x="6134100" y="5338763"/>
            <a:ext cx="104775" cy="1381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8534400" y="5348288"/>
            <a:ext cx="114300" cy="1381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flipV="1">
            <a:off x="8648700" y="5348288"/>
            <a:ext cx="104775" cy="1381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581650" y="1295400"/>
            <a:ext cx="1514475" cy="523220"/>
          </a:xfrm>
          <a:prstGeom prst="rect">
            <a:avLst/>
          </a:prstGeom>
          <a:noFill/>
        </p:spPr>
        <p:txBody>
          <a:bodyPr wrap="square" rtlCol="0">
            <a:spAutoFit/>
          </a:bodyPr>
          <a:lstStyle/>
          <a:p>
            <a:pPr algn="ctr"/>
            <a:r>
              <a:rPr lang="en-US" sz="1400" dirty="0" smtClean="0">
                <a:solidFill>
                  <a:srgbClr val="FF0000"/>
                </a:solidFill>
                <a:latin typeface="Comic Sans MS" panose="030F0702030302020204" pitchFamily="66" charset="0"/>
              </a:rPr>
              <a:t>Gain in height = loss in speed</a:t>
            </a:r>
            <a:endParaRPr lang="en-US" sz="1400" dirty="0">
              <a:solidFill>
                <a:srgbClr val="FF0000"/>
              </a:solidFill>
              <a:latin typeface="Comic Sans MS" panose="030F0702030302020204" pitchFamily="66" charset="0"/>
            </a:endParaRPr>
          </a:p>
        </p:txBody>
      </p:sp>
      <p:sp>
        <p:nvSpPr>
          <p:cNvPr id="43" name="TextBox 42"/>
          <p:cNvSpPr txBox="1"/>
          <p:nvPr/>
        </p:nvSpPr>
        <p:spPr>
          <a:xfrm>
            <a:off x="5657850" y="3952875"/>
            <a:ext cx="1514475" cy="523220"/>
          </a:xfrm>
          <a:prstGeom prst="rect">
            <a:avLst/>
          </a:prstGeom>
          <a:noFill/>
        </p:spPr>
        <p:txBody>
          <a:bodyPr wrap="square" rtlCol="0">
            <a:spAutoFit/>
          </a:bodyPr>
          <a:lstStyle/>
          <a:p>
            <a:pPr algn="ctr"/>
            <a:r>
              <a:rPr lang="en-US" sz="1400" dirty="0" smtClean="0">
                <a:solidFill>
                  <a:srgbClr val="0000FF"/>
                </a:solidFill>
                <a:latin typeface="Comic Sans MS" panose="030F0702030302020204" pitchFamily="66" charset="0"/>
              </a:rPr>
              <a:t>Loss in height = gain in speed</a:t>
            </a:r>
            <a:endParaRPr lang="en-US" sz="1400" dirty="0">
              <a:solidFill>
                <a:srgbClr val="0000FF"/>
              </a:solidFill>
              <a:latin typeface="Comic Sans MS" panose="030F0702030302020204" pitchFamily="66" charset="0"/>
            </a:endParaRPr>
          </a:p>
        </p:txBody>
      </p:sp>
    </p:spTree>
    <p:extLst>
      <p:ext uri="{BB962C8B-B14F-4D97-AF65-F5344CB8AC3E}">
        <p14:creationId xmlns:p14="http://schemas.microsoft.com/office/powerpoint/2010/main" val="1141515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animEffect transition="in" filter="blinds(horizontal)">
                                      <p:cBhvr>
                                        <p:cTn id="7" dur="500"/>
                                        <p:tgtEl>
                                          <p:spTgt spid="6">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8" end="8"/>
                                            </p:txEl>
                                          </p:spTgt>
                                        </p:tgtEl>
                                        <p:attrNameLst>
                                          <p:attrName>style.visibility</p:attrName>
                                        </p:attrNameLst>
                                      </p:cBhvr>
                                      <p:to>
                                        <p:strVal val="visible"/>
                                      </p:to>
                                    </p:set>
                                    <p:animEffect transition="in" filter="blinds(horizontal)">
                                      <p:cBhvr>
                                        <p:cTn id="12" dur="500"/>
                                        <p:tgtEl>
                                          <p:spTgt spid="6">
                                            <p:txEl>
                                              <p:pRg st="8"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linds(horizontal)">
                                      <p:cBhvr>
                                        <p:cTn id="20" dur="500"/>
                                        <p:tgtEl>
                                          <p:spTgt spid="17"/>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linds(horizontal)">
                                      <p:cBhvr>
                                        <p:cTn id="23" dur="500"/>
                                        <p:tgtEl>
                                          <p:spTgt spid="16"/>
                                        </p:tgtEl>
                                      </p:cBhvr>
                                    </p:animEffect>
                                  </p:childTnLst>
                                </p:cTn>
                              </p:par>
                              <p:par>
                                <p:cTn id="24" presetID="3" presetClass="entr" presetSubtype="10"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blinds(horizontal)">
                                      <p:cBhvr>
                                        <p:cTn id="26" dur="500"/>
                                        <p:tgtEl>
                                          <p:spTgt spid="26"/>
                                        </p:tgtEl>
                                      </p:cBhvr>
                                    </p:animEffect>
                                  </p:childTnLst>
                                </p:cTn>
                              </p:par>
                              <p:par>
                                <p:cTn id="27" presetID="3" presetClass="entr" presetSubtype="1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blinds(horizontal)">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linds(horizontal)">
                                      <p:cBhvr>
                                        <p:cTn id="34" dur="500"/>
                                        <p:tgtEl>
                                          <p:spTgt spid="13"/>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linds(horizontal)">
                                      <p:cBhvr>
                                        <p:cTn id="37" dur="500"/>
                                        <p:tgtEl>
                                          <p:spTgt spid="18"/>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blinds(horizontal)">
                                      <p:cBhvr>
                                        <p:cTn id="40" dur="500"/>
                                        <p:tgtEl>
                                          <p:spTgt spid="21"/>
                                        </p:tgtEl>
                                      </p:cBhvr>
                                    </p:animEffect>
                                  </p:childTnLst>
                                </p:cTn>
                              </p:par>
                              <p:par>
                                <p:cTn id="41" presetID="3" presetClass="entr" presetSubtype="10"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blinds(horizontal)">
                                      <p:cBhvr>
                                        <p:cTn id="43" dur="500"/>
                                        <p:tgtEl>
                                          <p:spTgt spid="32"/>
                                        </p:tgtEl>
                                      </p:cBhvr>
                                    </p:animEffect>
                                  </p:childTnLst>
                                </p:cTn>
                              </p:par>
                              <p:par>
                                <p:cTn id="44" presetID="3" presetClass="entr" presetSubtype="1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blinds(horizontal)">
                                      <p:cBhvr>
                                        <p:cTn id="46" dur="500"/>
                                        <p:tgtEl>
                                          <p:spTgt spid="33"/>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linds(horizontal)">
                                      <p:cBhvr>
                                        <p:cTn id="51" dur="500"/>
                                        <p:tgtEl>
                                          <p:spTgt spid="42"/>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blinds(horizontal)">
                                      <p:cBhvr>
                                        <p:cTn id="56" dur="500"/>
                                        <p:tgtEl>
                                          <p:spTgt spid="14"/>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blinds(horizontal)">
                                      <p:cBhvr>
                                        <p:cTn id="59" dur="500"/>
                                        <p:tgtEl>
                                          <p:spTgt spid="19"/>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blinds(horizontal)">
                                      <p:cBhvr>
                                        <p:cTn id="62" dur="500"/>
                                        <p:tgtEl>
                                          <p:spTgt spid="22"/>
                                        </p:tgtEl>
                                      </p:cBhvr>
                                    </p:animEffect>
                                  </p:childTnLst>
                                </p:cTn>
                              </p:par>
                              <p:par>
                                <p:cTn id="63" presetID="3" presetClass="entr" presetSubtype="10" fill="hold" nodeType="with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blinds(horizontal)">
                                      <p:cBhvr>
                                        <p:cTn id="65" dur="500"/>
                                        <p:tgtEl>
                                          <p:spTgt spid="38"/>
                                        </p:tgtEl>
                                      </p:cBhvr>
                                    </p:animEffect>
                                  </p:childTnLst>
                                </p:cTn>
                              </p:par>
                              <p:par>
                                <p:cTn id="66" presetID="3" presetClass="entr" presetSubtype="10" fill="hold" nodeType="with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blinds(horizontal)">
                                      <p:cBhvr>
                                        <p:cTn id="68" dur="500"/>
                                        <p:tgtEl>
                                          <p:spTgt spid="39"/>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blinds(horizontal)">
                                      <p:cBhvr>
                                        <p:cTn id="73" dur="500"/>
                                        <p:tgtEl>
                                          <p:spTgt spid="15"/>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blinds(horizontal)">
                                      <p:cBhvr>
                                        <p:cTn id="76" dur="500"/>
                                        <p:tgtEl>
                                          <p:spTgt spid="20"/>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blinds(horizontal)">
                                      <p:cBhvr>
                                        <p:cTn id="79" dur="500"/>
                                        <p:tgtEl>
                                          <p:spTgt spid="23"/>
                                        </p:tgtEl>
                                      </p:cBhvr>
                                    </p:animEffect>
                                  </p:childTnLst>
                                </p:cTn>
                              </p:par>
                              <p:par>
                                <p:cTn id="80" presetID="3" presetClass="entr" presetSubtype="1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blinds(horizontal)">
                                      <p:cBhvr>
                                        <p:cTn id="82" dur="500"/>
                                        <p:tgtEl>
                                          <p:spTgt spid="40"/>
                                        </p:tgtEl>
                                      </p:cBhvr>
                                    </p:animEffect>
                                  </p:childTnLst>
                                </p:cTn>
                              </p:par>
                              <p:par>
                                <p:cTn id="83" presetID="3" presetClass="entr" presetSubtype="10" fill="hold" nodeType="with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blinds(horizontal)">
                                      <p:cBhvr>
                                        <p:cTn id="85" dur="500"/>
                                        <p:tgtEl>
                                          <p:spTgt spid="41"/>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grpId="0" nodeType="click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blinds(horizontal)">
                                      <p:cBhvr>
                                        <p:cTn id="9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animBg="1"/>
      <p:bldP spid="18" grpId="0" animBg="1"/>
      <p:bldP spid="19" grpId="0" animBg="1"/>
      <p:bldP spid="20" grpId="0" animBg="1"/>
      <p:bldP spid="21" grpId="0"/>
      <p:bldP spid="22" grpId="0"/>
      <p:bldP spid="23" grpId="0"/>
      <p:bldP spid="42" grpId="0"/>
      <p:bldP spid="4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Motion in a Circle</a:t>
            </a:r>
            <a:endParaRPr lang="en-GB" dirty="0">
              <a:latin typeface="Comic Sans MS" pitchFamily="66" charset="0"/>
            </a:endParaRPr>
          </a:p>
        </p:txBody>
      </p:sp>
      <p:sp>
        <p:nvSpPr>
          <p:cNvPr id="4" name="TextBox 3"/>
          <p:cNvSpPr txBox="1"/>
          <p:nvPr/>
        </p:nvSpPr>
        <p:spPr>
          <a:xfrm>
            <a:off x="8680632" y="6488668"/>
            <a:ext cx="470000" cy="369332"/>
          </a:xfrm>
          <a:prstGeom prst="rect">
            <a:avLst/>
          </a:prstGeom>
          <a:noFill/>
        </p:spPr>
        <p:txBody>
          <a:bodyPr wrap="none" rtlCol="0">
            <a:spAutoFit/>
          </a:bodyPr>
          <a:lstStyle/>
          <a:p>
            <a:r>
              <a:rPr lang="en-US" dirty="0" smtClean="0">
                <a:latin typeface="Comic Sans MS" panose="030F0702030302020204" pitchFamily="66" charset="0"/>
              </a:rPr>
              <a:t>4E</a:t>
            </a:r>
            <a:endParaRPr lang="en-US" dirty="0">
              <a:latin typeface="Comic Sans MS" panose="030F0702030302020204" pitchFamily="66" charset="0"/>
            </a:endParaRPr>
          </a:p>
        </p:txBody>
      </p:sp>
      <p:pic>
        <p:nvPicPr>
          <p:cNvPr id="5" name="Picture 8" descr="http://media-cache-ec0.pinimg.com/236x/5e/4e/e6/5e4ee61bfbfb939a6e091549c64997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1514373" cy="12192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idx="1"/>
          </p:nvPr>
        </p:nvSpPr>
        <p:spPr>
          <a:xfrm>
            <a:off x="228600" y="1600200"/>
            <a:ext cx="3429000" cy="4525963"/>
          </a:xfrm>
        </p:spPr>
        <p:txBody>
          <a:bodyPr>
            <a:normAutofit/>
          </a:bodyPr>
          <a:lstStyle/>
          <a:p>
            <a:pPr marL="0" indent="0" algn="ctr">
              <a:buNone/>
            </a:pPr>
            <a:r>
              <a:rPr lang="en-GB" sz="1400" b="1" dirty="0" smtClean="0">
                <a:latin typeface="Comic Sans MS" pitchFamily="66" charset="0"/>
              </a:rPr>
              <a:t>You can solve problems about objects moving in vertical circles</a:t>
            </a:r>
            <a:endParaRPr lang="en-GB" sz="1400" dirty="0" smtClean="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smtClean="0">
                <a:latin typeface="Comic Sans MS" pitchFamily="66" charset="0"/>
              </a:rPr>
              <a:t>A particle of mass 0.4kg is attached to one end of a light rod AB of length 0.3m. The rod is free to rotate in a vertical plane about B. The particle is held at rest with AB horizontal. The particle is then released. Calculate:</a:t>
            </a:r>
          </a:p>
          <a:p>
            <a:pPr marL="0" indent="0" algn="ctr">
              <a:buNone/>
            </a:pPr>
            <a:endParaRPr lang="en-GB" sz="1400" dirty="0">
              <a:latin typeface="Comic Sans MS" pitchFamily="66" charset="0"/>
              <a:sym typeface="Wingdings" panose="05000000000000000000" pitchFamily="2" charset="2"/>
            </a:endParaRPr>
          </a:p>
          <a:p>
            <a:pPr algn="ctr">
              <a:buAutoNum type="alphaLcParenR"/>
            </a:pPr>
            <a:r>
              <a:rPr lang="en-GB" sz="1400" dirty="0" smtClean="0">
                <a:latin typeface="Comic Sans MS" pitchFamily="66" charset="0"/>
                <a:sym typeface="Wingdings" panose="05000000000000000000" pitchFamily="2" charset="2"/>
              </a:rPr>
              <a:t>The speed of the particle as it passes through the lowest point of the path</a:t>
            </a:r>
          </a:p>
          <a:p>
            <a:pPr algn="ctr">
              <a:buAutoNum type="alphaLcParenR"/>
            </a:pPr>
            <a:endParaRPr lang="en-GB" sz="1400" dirty="0">
              <a:latin typeface="Comic Sans MS" pitchFamily="66" charset="0"/>
              <a:sym typeface="Wingdings" panose="05000000000000000000" pitchFamily="2" charset="2"/>
            </a:endParaRPr>
          </a:p>
          <a:p>
            <a:pPr algn="ctr">
              <a:buAutoNum type="alphaLcParenR"/>
            </a:pPr>
            <a:r>
              <a:rPr lang="en-GB" sz="1400" dirty="0" smtClean="0">
                <a:latin typeface="Comic Sans MS" pitchFamily="66" charset="0"/>
                <a:sym typeface="Wingdings" panose="05000000000000000000" pitchFamily="2" charset="2"/>
              </a:rPr>
              <a:t>The Tension in the rod at this point</a:t>
            </a:r>
          </a:p>
          <a:p>
            <a:pPr algn="ctr">
              <a:buAutoNum type="alphaLcParenR"/>
            </a:pPr>
            <a:endParaRPr lang="en-GB" sz="1400" dirty="0">
              <a:latin typeface="Comic Sans MS" pitchFamily="66" charset="0"/>
              <a:sym typeface="Wingdings" panose="05000000000000000000" pitchFamily="2" charset="2"/>
            </a:endParaRPr>
          </a:p>
          <a:p>
            <a:pPr algn="ctr">
              <a:buFont typeface="Wingdings"/>
              <a:buChar char="à"/>
            </a:pPr>
            <a:r>
              <a:rPr lang="en-GB" sz="1400" dirty="0" smtClean="0">
                <a:latin typeface="Comic Sans MS" pitchFamily="66" charset="0"/>
                <a:sym typeface="Wingdings" panose="05000000000000000000" pitchFamily="2" charset="2"/>
              </a:rPr>
              <a:t>A good starting point is to split the energy into ‘before’ and ‘after’</a:t>
            </a:r>
          </a:p>
          <a:p>
            <a:pPr marL="0" indent="0" algn="ctr">
              <a:buNone/>
            </a:pPr>
            <a:endParaRPr lang="en-GB" sz="1400" dirty="0">
              <a:latin typeface="Comic Sans MS" pitchFamily="66" charset="0"/>
              <a:sym typeface="Wingdings" panose="05000000000000000000" pitchFamily="2" charset="2"/>
            </a:endParaRPr>
          </a:p>
        </p:txBody>
      </p:sp>
      <mc:AlternateContent xmlns:mc="http://schemas.openxmlformats.org/markup-compatibility/2006" xmlns:a14="http://schemas.microsoft.com/office/drawing/2010/main">
        <mc:Choice Requires="a14">
          <p:sp>
            <p:nvSpPr>
              <p:cNvPr id="7" name="TextBox 6"/>
              <p:cNvSpPr txBox="1"/>
              <p:nvPr/>
            </p:nvSpPr>
            <p:spPr>
              <a:xfrm>
                <a:off x="5962403" y="0"/>
                <a:ext cx="781817"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𝑣</m:t>
                      </m:r>
                      <m:r>
                        <a:rPr lang="en-US" sz="1400" b="0" i="1" smtClean="0">
                          <a:latin typeface="Cambria Math"/>
                        </a:rPr>
                        <m:t>=</m:t>
                      </m:r>
                      <m:r>
                        <a:rPr lang="en-US" sz="1400" b="0" i="1" smtClean="0">
                          <a:latin typeface="Cambria Math"/>
                        </a:rPr>
                        <m:t>𝑟</m:t>
                      </m:r>
                      <m:r>
                        <m:rPr>
                          <m:sty m:val="p"/>
                        </m:rPr>
                        <a:rPr lang="el-GR" sz="1400" b="0" i="1" smtClean="0">
                          <a:latin typeface="Cambria Math"/>
                        </a:rPr>
                        <m:t>ω</m:t>
                      </m:r>
                    </m:oMath>
                  </m:oMathPara>
                </a14:m>
                <a:endParaRPr lang="en-GB" sz="1400" dirty="0"/>
              </a:p>
            </p:txBody>
          </p:sp>
        </mc:Choice>
        <mc:Fallback xmlns="">
          <p:sp>
            <p:nvSpPr>
              <p:cNvPr id="7" name="TextBox 6"/>
              <p:cNvSpPr txBox="1">
                <a:spLocks noRot="1" noChangeAspect="1" noMove="1" noResize="1" noEditPoints="1" noAdjustHandles="1" noChangeArrowheads="1" noChangeShapeType="1" noTextEdit="1"/>
              </p:cNvSpPr>
              <p:nvPr/>
            </p:nvSpPr>
            <p:spPr>
              <a:xfrm>
                <a:off x="5962403" y="0"/>
                <a:ext cx="781817" cy="307777"/>
              </a:xfrm>
              <a:prstGeom prst="rect">
                <a:avLst/>
              </a:prstGeom>
              <a:blipFill rotWithShape="1">
                <a:blip r:embed="rId3"/>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878780" y="0"/>
                <a:ext cx="1087670" cy="44300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1200" i="1" smtClean="0">
                          <a:latin typeface="Cambria Math"/>
                        </a:rPr>
                        <m:t>ω</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𝑟𝑎𝑑𝑖𝑎𝑛𝑠</m:t>
                          </m:r>
                        </m:num>
                        <m:den>
                          <m:r>
                            <a:rPr lang="en-US" sz="1200" b="0" i="1" smtClean="0">
                              <a:latin typeface="Cambria Math"/>
                            </a:rPr>
                            <m:t>𝑠𝑒𝑐𝑜𝑛𝑑𝑠</m:t>
                          </m:r>
                        </m:den>
                      </m:f>
                    </m:oMath>
                  </m:oMathPara>
                </a14:m>
                <a:endParaRPr lang="en-GB" sz="1200" dirty="0"/>
              </a:p>
            </p:txBody>
          </p:sp>
        </mc:Choice>
        <mc:Fallback xmlns="">
          <p:sp>
            <p:nvSpPr>
              <p:cNvPr id="8" name="TextBox 7"/>
              <p:cNvSpPr txBox="1">
                <a:spLocks noRot="1" noChangeAspect="1" noMove="1" noResize="1" noEditPoints="1" noAdjustHandles="1" noChangeArrowheads="1" noChangeShapeType="1" noTextEdit="1"/>
              </p:cNvSpPr>
              <p:nvPr/>
            </p:nvSpPr>
            <p:spPr>
              <a:xfrm>
                <a:off x="4878780" y="0"/>
                <a:ext cx="1087670" cy="443006"/>
              </a:xfrm>
              <a:prstGeom prst="rect">
                <a:avLst/>
              </a:prstGeom>
              <a:blipFill rotWithShape="1">
                <a:blip r:embed="rId4"/>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741226" y="0"/>
                <a:ext cx="79451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𝑣</m:t>
                      </m:r>
                      <m:r>
                        <a:rPr lang="en-US" sz="1400" b="0" i="1" smtClean="0">
                          <a:latin typeface="Cambria Math"/>
                          <a:ea typeface="Cambria Math"/>
                        </a:rPr>
                        <m:t>𝜔</m:t>
                      </m:r>
                    </m:oMath>
                  </m:oMathPara>
                </a14:m>
                <a:endParaRPr lang="en-GB" sz="1400" dirty="0"/>
              </a:p>
            </p:txBody>
          </p:sp>
        </mc:Choice>
        <mc:Fallback xmlns="">
          <p:sp>
            <p:nvSpPr>
              <p:cNvPr id="9" name="TextBox 8"/>
              <p:cNvSpPr txBox="1">
                <a:spLocks noRot="1" noChangeAspect="1" noMove="1" noResize="1" noEditPoints="1" noAdjustHandles="1" noChangeArrowheads="1" noChangeShapeType="1" noTextEdit="1"/>
              </p:cNvSpPr>
              <p:nvPr/>
            </p:nvSpPr>
            <p:spPr>
              <a:xfrm>
                <a:off x="6741226" y="0"/>
                <a:ext cx="794513" cy="307777"/>
              </a:xfrm>
              <a:prstGeom prst="rect">
                <a:avLst/>
              </a:prstGeom>
              <a:blipFill rotWithShape="1">
                <a:blip r:embed="rId5"/>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7543800" y="0"/>
                <a:ext cx="86844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𝑟</m:t>
                      </m:r>
                      <m:sSup>
                        <m:sSupPr>
                          <m:ctrlPr>
                            <a:rPr lang="en-US" sz="1400" b="0" i="1" smtClean="0">
                              <a:latin typeface="Cambria Math" panose="02040503050406030204" pitchFamily="18" charset="0"/>
                            </a:rPr>
                          </m:ctrlPr>
                        </m:sSupPr>
                        <m:e>
                          <m:r>
                            <a:rPr lang="en-US" sz="1400" b="0" i="1" smtClean="0">
                              <a:latin typeface="Cambria Math"/>
                              <a:ea typeface="Cambria Math"/>
                            </a:rPr>
                            <m:t>𝜔</m:t>
                          </m:r>
                        </m:e>
                        <m:sup>
                          <m:r>
                            <a:rPr lang="en-US" sz="1400" b="0" i="1" smtClean="0">
                              <a:latin typeface="Cambria Math"/>
                            </a:rPr>
                            <m:t>2</m:t>
                          </m:r>
                        </m:sup>
                      </m:sSup>
                    </m:oMath>
                  </m:oMathPara>
                </a14:m>
                <a:endParaRPr lang="en-GB" sz="1400" dirty="0"/>
              </a:p>
            </p:txBody>
          </p:sp>
        </mc:Choice>
        <mc:Fallback xmlns="">
          <p:sp>
            <p:nvSpPr>
              <p:cNvPr id="10" name="TextBox 9"/>
              <p:cNvSpPr txBox="1">
                <a:spLocks noRot="1" noChangeAspect="1" noMove="1" noResize="1" noEditPoints="1" noAdjustHandles="1" noChangeArrowheads="1" noChangeShapeType="1" noTextEdit="1"/>
              </p:cNvSpPr>
              <p:nvPr/>
            </p:nvSpPr>
            <p:spPr>
              <a:xfrm>
                <a:off x="7543800" y="0"/>
                <a:ext cx="868443" cy="307777"/>
              </a:xfrm>
              <a:prstGeom prst="rect">
                <a:avLst/>
              </a:prstGeom>
              <a:blipFill rotWithShape="1">
                <a:blip r:embed="rId6"/>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8390012" y="0"/>
                <a:ext cx="753988" cy="52315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a:rPr>
                                <m:t>𝑣</m:t>
                              </m:r>
                            </m:e>
                            <m:sup>
                              <m:r>
                                <a:rPr lang="en-US" sz="1400" b="0" i="1" smtClean="0">
                                  <a:latin typeface="Cambria Math"/>
                                </a:rPr>
                                <m:t>2</m:t>
                              </m:r>
                            </m:sup>
                          </m:sSup>
                        </m:num>
                        <m:den>
                          <m:r>
                            <a:rPr lang="en-US" sz="1400" b="0" i="1" smtClean="0">
                              <a:latin typeface="Cambria Math"/>
                            </a:rPr>
                            <m:t>𝑟</m:t>
                          </m:r>
                        </m:den>
                      </m:f>
                    </m:oMath>
                  </m:oMathPara>
                </a14:m>
                <a:endParaRPr lang="en-GB" sz="1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8390012" y="0"/>
                <a:ext cx="753988" cy="523157"/>
              </a:xfrm>
              <a:prstGeom prst="rect">
                <a:avLst/>
              </a:prstGeom>
              <a:blipFill rotWithShape="1">
                <a:blip r:embed="rId7"/>
                <a:stretch>
                  <a:fillRect/>
                </a:stretch>
              </a:blipFill>
              <a:ln w="25400">
                <a:solidFill>
                  <a:schemeClr val="tx1"/>
                </a:solidFill>
              </a:ln>
            </p:spPr>
            <p:txBody>
              <a:bodyPr/>
              <a:lstStyle/>
              <a:p>
                <a:r>
                  <a:rPr lang="en-US">
                    <a:noFill/>
                  </a:rPr>
                  <a:t> </a:t>
                </a:r>
              </a:p>
            </p:txBody>
          </p:sp>
        </mc:Fallback>
      </mc:AlternateContent>
      <p:sp>
        <p:nvSpPr>
          <p:cNvPr id="29" name="Oval 28"/>
          <p:cNvSpPr>
            <a:spLocks noChangeAspect="1"/>
          </p:cNvSpPr>
          <p:nvPr/>
        </p:nvSpPr>
        <p:spPr>
          <a:xfrm>
            <a:off x="5943600" y="1219200"/>
            <a:ext cx="2133600" cy="2133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p:nvPr/>
        </p:nvCxnSpPr>
        <p:spPr>
          <a:xfrm flipH="1">
            <a:off x="7010400" y="2286000"/>
            <a:ext cx="106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239000" y="1981200"/>
            <a:ext cx="532518" cy="276999"/>
          </a:xfrm>
          <a:prstGeom prst="rect">
            <a:avLst/>
          </a:prstGeom>
          <a:noFill/>
        </p:spPr>
        <p:txBody>
          <a:bodyPr wrap="none" rtlCol="0">
            <a:spAutoFit/>
          </a:bodyPr>
          <a:lstStyle/>
          <a:p>
            <a:r>
              <a:rPr lang="en-US" sz="1200" dirty="0" smtClean="0">
                <a:latin typeface="Comic Sans MS" panose="030F0702030302020204" pitchFamily="66" charset="0"/>
              </a:rPr>
              <a:t>0.3m</a:t>
            </a:r>
            <a:endParaRPr lang="en-US" sz="1200" dirty="0">
              <a:latin typeface="Comic Sans MS" panose="030F0702030302020204" pitchFamily="66" charset="0"/>
            </a:endParaRPr>
          </a:p>
        </p:txBody>
      </p:sp>
      <p:cxnSp>
        <p:nvCxnSpPr>
          <p:cNvPr id="36" name="Straight Arrow Connector 35"/>
          <p:cNvCxnSpPr/>
          <p:nvPr/>
        </p:nvCxnSpPr>
        <p:spPr>
          <a:xfrm>
            <a:off x="8239125" y="2133600"/>
            <a:ext cx="0" cy="381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858000" y="1981200"/>
            <a:ext cx="288862" cy="276999"/>
          </a:xfrm>
          <a:prstGeom prst="rect">
            <a:avLst/>
          </a:prstGeom>
          <a:noFill/>
        </p:spPr>
        <p:txBody>
          <a:bodyPr wrap="none" rtlCol="0">
            <a:spAutoFit/>
          </a:bodyPr>
          <a:lstStyle/>
          <a:p>
            <a:r>
              <a:rPr lang="en-US" sz="1200" dirty="0" smtClean="0">
                <a:latin typeface="Comic Sans MS" panose="030F0702030302020204" pitchFamily="66" charset="0"/>
              </a:rPr>
              <a:t>B</a:t>
            </a:r>
            <a:endParaRPr lang="en-US" sz="1200" dirty="0">
              <a:latin typeface="Comic Sans MS" panose="030F0702030302020204" pitchFamily="66" charset="0"/>
            </a:endParaRPr>
          </a:p>
        </p:txBody>
      </p:sp>
      <p:sp>
        <p:nvSpPr>
          <p:cNvPr id="39" name="TextBox 38"/>
          <p:cNvSpPr txBox="1"/>
          <p:nvPr/>
        </p:nvSpPr>
        <p:spPr>
          <a:xfrm>
            <a:off x="7772400" y="1981200"/>
            <a:ext cx="304800" cy="276999"/>
          </a:xfrm>
          <a:prstGeom prst="rect">
            <a:avLst/>
          </a:prstGeom>
          <a:noFill/>
        </p:spPr>
        <p:txBody>
          <a:bodyPr wrap="square" rtlCol="0">
            <a:spAutoFit/>
          </a:bodyPr>
          <a:lstStyle/>
          <a:p>
            <a:r>
              <a:rPr lang="en-US" sz="1200" dirty="0" smtClean="0">
                <a:latin typeface="Comic Sans MS" panose="030F0702030302020204" pitchFamily="66" charset="0"/>
              </a:rPr>
              <a:t>A</a:t>
            </a:r>
            <a:endParaRPr lang="en-US" sz="1200" dirty="0">
              <a:latin typeface="Comic Sans MS" panose="030F0702030302020204" pitchFamily="66" charset="0"/>
            </a:endParaRPr>
          </a:p>
        </p:txBody>
      </p:sp>
      <p:sp>
        <p:nvSpPr>
          <p:cNvPr id="40" name="Oval 39"/>
          <p:cNvSpPr/>
          <p:nvPr/>
        </p:nvSpPr>
        <p:spPr>
          <a:xfrm>
            <a:off x="8020050" y="2228850"/>
            <a:ext cx="111397" cy="1141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1" name="Straight Connector 40"/>
          <p:cNvCxnSpPr/>
          <p:nvPr/>
        </p:nvCxnSpPr>
        <p:spPr>
          <a:xfrm rot="16200000" flipH="1">
            <a:off x="6477000" y="2819400"/>
            <a:ext cx="106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7010400" y="22860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6981825" y="2667000"/>
            <a:ext cx="532518" cy="276999"/>
          </a:xfrm>
          <a:prstGeom prst="rect">
            <a:avLst/>
          </a:prstGeom>
          <a:noFill/>
        </p:spPr>
        <p:txBody>
          <a:bodyPr wrap="none" rtlCol="0">
            <a:spAutoFit/>
          </a:bodyPr>
          <a:lstStyle/>
          <a:p>
            <a:r>
              <a:rPr lang="en-US" sz="1200" dirty="0" smtClean="0">
                <a:latin typeface="Comic Sans MS" panose="030F0702030302020204" pitchFamily="66" charset="0"/>
              </a:rPr>
              <a:t>0.3m</a:t>
            </a:r>
            <a:endParaRPr lang="en-US" sz="1200" dirty="0">
              <a:latin typeface="Comic Sans MS" panose="030F0702030302020204" pitchFamily="66" charset="0"/>
            </a:endParaRPr>
          </a:p>
        </p:txBody>
      </p:sp>
      <p:cxnSp>
        <p:nvCxnSpPr>
          <p:cNvPr id="46" name="Straight Arrow Connector 45"/>
          <p:cNvCxnSpPr/>
          <p:nvPr/>
        </p:nvCxnSpPr>
        <p:spPr>
          <a:xfrm rot="5400000">
            <a:off x="7000875" y="3352800"/>
            <a:ext cx="0" cy="381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6934200" y="2209800"/>
            <a:ext cx="152400" cy="152400"/>
            <a:chOff x="7467600" y="4419600"/>
            <a:chExt cx="152400" cy="152400"/>
          </a:xfrm>
        </p:grpSpPr>
        <p:cxnSp>
          <p:nvCxnSpPr>
            <p:cNvPr id="47" name="Straight Connector 46"/>
            <p:cNvCxnSpPr/>
            <p:nvPr/>
          </p:nvCxnSpPr>
          <p:spPr>
            <a:xfrm flipH="1" flipV="1">
              <a:off x="7467600" y="4419600"/>
              <a:ext cx="152400" cy="1524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7467600" y="4419600"/>
              <a:ext cx="152400" cy="1524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54" name="TextBox 53"/>
          <p:cNvSpPr txBox="1"/>
          <p:nvPr/>
        </p:nvSpPr>
        <p:spPr>
          <a:xfrm>
            <a:off x="8315325" y="2209800"/>
            <a:ext cx="564578" cy="276999"/>
          </a:xfrm>
          <a:prstGeom prst="rect">
            <a:avLst/>
          </a:prstGeom>
          <a:noFill/>
        </p:spPr>
        <p:txBody>
          <a:bodyPr wrap="none" rtlCol="0">
            <a:spAutoFit/>
          </a:bodyPr>
          <a:lstStyle/>
          <a:p>
            <a:r>
              <a:rPr lang="en-US" sz="1200" dirty="0" smtClean="0">
                <a:latin typeface="Comic Sans MS" panose="030F0702030302020204" pitchFamily="66" charset="0"/>
              </a:rPr>
              <a:t>0ms</a:t>
            </a:r>
            <a:r>
              <a:rPr lang="en-US" sz="1200" baseline="30000" dirty="0" smtClean="0">
                <a:latin typeface="Comic Sans MS" panose="030F0702030302020204" pitchFamily="66" charset="0"/>
              </a:rPr>
              <a:t>-1</a:t>
            </a:r>
            <a:endParaRPr lang="en-US" sz="1200" baseline="30000" dirty="0">
              <a:latin typeface="Comic Sans MS" panose="030F0702030302020204" pitchFamily="66" charset="0"/>
            </a:endParaRPr>
          </a:p>
        </p:txBody>
      </p:sp>
      <p:sp>
        <p:nvSpPr>
          <p:cNvPr id="55" name="TextBox 54"/>
          <p:cNvSpPr txBox="1"/>
          <p:nvPr/>
        </p:nvSpPr>
        <p:spPr>
          <a:xfrm>
            <a:off x="6734175" y="3619500"/>
            <a:ext cx="591829" cy="276999"/>
          </a:xfrm>
          <a:prstGeom prst="rect">
            <a:avLst/>
          </a:prstGeom>
          <a:noFill/>
        </p:spPr>
        <p:txBody>
          <a:bodyPr wrap="none" rtlCol="0">
            <a:spAutoFit/>
          </a:bodyPr>
          <a:lstStyle/>
          <a:p>
            <a:r>
              <a:rPr lang="en-US" sz="1200" dirty="0" smtClean="0">
                <a:latin typeface="Comic Sans MS" panose="030F0702030302020204" pitchFamily="66" charset="0"/>
              </a:rPr>
              <a:t>v ms</a:t>
            </a:r>
            <a:r>
              <a:rPr lang="en-US" sz="1200" baseline="30000" dirty="0" smtClean="0">
                <a:latin typeface="Comic Sans MS" panose="030F0702030302020204" pitchFamily="66" charset="0"/>
              </a:rPr>
              <a:t>-1</a:t>
            </a:r>
            <a:endParaRPr lang="en-US" sz="1200" baseline="30000" dirty="0">
              <a:latin typeface="Comic Sans MS" panose="030F0702030302020204" pitchFamily="66" charset="0"/>
            </a:endParaRPr>
          </a:p>
        </p:txBody>
      </p:sp>
      <p:sp>
        <p:nvSpPr>
          <p:cNvPr id="56" name="Oval 55"/>
          <p:cNvSpPr/>
          <p:nvPr/>
        </p:nvSpPr>
        <p:spPr>
          <a:xfrm>
            <a:off x="6953250" y="3305175"/>
            <a:ext cx="111397" cy="1141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TextBox 58"/>
          <p:cNvSpPr txBox="1"/>
          <p:nvPr/>
        </p:nvSpPr>
        <p:spPr>
          <a:xfrm>
            <a:off x="4114800" y="4191000"/>
            <a:ext cx="766557" cy="307777"/>
          </a:xfrm>
          <a:prstGeom prst="rect">
            <a:avLst/>
          </a:prstGeom>
          <a:noFill/>
        </p:spPr>
        <p:txBody>
          <a:bodyPr wrap="none" rtlCol="0">
            <a:spAutoFit/>
          </a:bodyPr>
          <a:lstStyle/>
          <a:p>
            <a:r>
              <a:rPr lang="en-US" sz="1400" u="sng" dirty="0" smtClean="0">
                <a:latin typeface="Comic Sans MS" panose="030F0702030302020204" pitchFamily="66" charset="0"/>
              </a:rPr>
              <a:t>Before</a:t>
            </a:r>
            <a:endParaRPr lang="en-US" sz="1400" u="sng" dirty="0">
              <a:latin typeface="Comic Sans MS" panose="030F0702030302020204" pitchFamily="66" charset="0"/>
            </a:endParaRPr>
          </a:p>
        </p:txBody>
      </p:sp>
      <p:sp>
        <p:nvSpPr>
          <p:cNvPr id="60" name="TextBox 59"/>
          <p:cNvSpPr txBox="1"/>
          <p:nvPr/>
        </p:nvSpPr>
        <p:spPr>
          <a:xfrm>
            <a:off x="3733800" y="1676400"/>
            <a:ext cx="1981200" cy="954107"/>
          </a:xfrm>
          <a:prstGeom prst="rect">
            <a:avLst/>
          </a:prstGeom>
          <a:noFill/>
        </p:spPr>
        <p:txBody>
          <a:bodyPr wrap="square" rtlCol="0">
            <a:spAutoFit/>
          </a:bodyPr>
          <a:lstStyle/>
          <a:p>
            <a:pPr algn="ctr"/>
            <a:r>
              <a:rPr lang="en-US" sz="1400" dirty="0" smtClean="0">
                <a:solidFill>
                  <a:srgbClr val="FF0000"/>
                </a:solidFill>
                <a:latin typeface="Comic Sans MS" panose="030F0702030302020204" pitchFamily="66" charset="0"/>
              </a:rPr>
              <a:t>You can take the lowest point on the circle as having a height of 0m…</a:t>
            </a:r>
            <a:endParaRPr lang="en-US"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2" name="TextBox 61"/>
              <p:cNvSpPr txBox="1"/>
              <p:nvPr/>
            </p:nvSpPr>
            <p:spPr>
              <a:xfrm>
                <a:off x="3962400" y="4572000"/>
                <a:ext cx="92967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𝑃𝐸</m:t>
                      </m:r>
                      <m:r>
                        <a:rPr lang="en-US" sz="1200" b="0" i="1" smtClean="0">
                          <a:latin typeface="Cambria Math"/>
                        </a:rPr>
                        <m:t>=</m:t>
                      </m:r>
                      <m:r>
                        <a:rPr lang="en-US" sz="1200" b="0" i="1" smtClean="0">
                          <a:latin typeface="Cambria Math"/>
                        </a:rPr>
                        <m:t>𝑚𝑔h</m:t>
                      </m:r>
                    </m:oMath>
                  </m:oMathPara>
                </a14:m>
                <a:endParaRPr lang="en-US" sz="1200" dirty="0"/>
              </a:p>
            </p:txBody>
          </p:sp>
        </mc:Choice>
        <mc:Fallback xmlns="">
          <p:sp>
            <p:nvSpPr>
              <p:cNvPr id="62" name="TextBox 61"/>
              <p:cNvSpPr txBox="1">
                <a:spLocks noRot="1" noChangeAspect="1" noMove="1" noResize="1" noEditPoints="1" noAdjustHandles="1" noChangeArrowheads="1" noChangeShapeType="1" noTextEdit="1"/>
              </p:cNvSpPr>
              <p:nvPr/>
            </p:nvSpPr>
            <p:spPr>
              <a:xfrm>
                <a:off x="3962400" y="4572000"/>
                <a:ext cx="929677" cy="276999"/>
              </a:xfrm>
              <a:prstGeom prst="rect">
                <a:avLst/>
              </a:prstGeom>
              <a:blipFill rotWithShape="1">
                <a:blip r:embed="rId8"/>
                <a:stretch>
                  <a:fillRect b="-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3962400" y="5029200"/>
                <a:ext cx="1505156"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𝑃𝐸</m:t>
                      </m:r>
                      <m:r>
                        <a:rPr lang="en-US" sz="1200" b="0" i="1" smtClean="0">
                          <a:latin typeface="Cambria Math"/>
                        </a:rPr>
                        <m:t>=(0.4)(</m:t>
                      </m:r>
                      <m:r>
                        <a:rPr lang="en-US" sz="1200" b="0" i="1" smtClean="0">
                          <a:latin typeface="Cambria Math"/>
                        </a:rPr>
                        <m:t>𝑔</m:t>
                      </m:r>
                      <m:r>
                        <a:rPr lang="en-US" sz="1200" b="0" i="1" smtClean="0">
                          <a:latin typeface="Cambria Math"/>
                        </a:rPr>
                        <m:t>)(0.3)</m:t>
                      </m:r>
                    </m:oMath>
                  </m:oMathPara>
                </a14:m>
                <a:endParaRPr lang="en-US" sz="1200" dirty="0"/>
              </a:p>
            </p:txBody>
          </p:sp>
        </mc:Choice>
        <mc:Fallback xmlns="">
          <p:sp>
            <p:nvSpPr>
              <p:cNvPr id="63" name="TextBox 62"/>
              <p:cNvSpPr txBox="1">
                <a:spLocks noRot="1" noChangeAspect="1" noMove="1" noResize="1" noEditPoints="1" noAdjustHandles="1" noChangeArrowheads="1" noChangeShapeType="1" noTextEdit="1"/>
              </p:cNvSpPr>
              <p:nvPr/>
            </p:nvSpPr>
            <p:spPr>
              <a:xfrm>
                <a:off x="3962400" y="5029200"/>
                <a:ext cx="1505156" cy="276999"/>
              </a:xfrm>
              <a:prstGeom prst="rect">
                <a:avLst/>
              </a:prstGeom>
              <a:blipFill rotWithShape="1">
                <a:blip r:embed="rId9"/>
                <a:stretch>
                  <a:fillRect b="-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a:xfrm>
                <a:off x="3962400" y="5486400"/>
                <a:ext cx="100341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𝑃𝐸</m:t>
                      </m:r>
                      <m:r>
                        <a:rPr lang="en-US" sz="1200" b="0" i="1" smtClean="0">
                          <a:latin typeface="Cambria Math"/>
                        </a:rPr>
                        <m:t>=0.12</m:t>
                      </m:r>
                      <m:r>
                        <a:rPr lang="en-US" sz="1200" b="0" i="1" smtClean="0">
                          <a:latin typeface="Cambria Math"/>
                        </a:rPr>
                        <m:t>𝑔</m:t>
                      </m:r>
                    </m:oMath>
                  </m:oMathPara>
                </a14:m>
                <a:endParaRPr lang="en-US" sz="1200" dirty="0"/>
              </a:p>
            </p:txBody>
          </p:sp>
        </mc:Choice>
        <mc:Fallback xmlns="">
          <p:sp>
            <p:nvSpPr>
              <p:cNvPr id="64" name="TextBox 63"/>
              <p:cNvSpPr txBox="1">
                <a:spLocks noRot="1" noChangeAspect="1" noMove="1" noResize="1" noEditPoints="1" noAdjustHandles="1" noChangeArrowheads="1" noChangeShapeType="1" noTextEdit="1"/>
              </p:cNvSpPr>
              <p:nvPr/>
            </p:nvSpPr>
            <p:spPr>
              <a:xfrm>
                <a:off x="3962400" y="5486400"/>
                <a:ext cx="1003415" cy="276999"/>
              </a:xfrm>
              <a:prstGeom prst="rect">
                <a:avLst/>
              </a:prstGeom>
              <a:blipFill rotWithShape="1">
                <a:blip r:embed="rId10"/>
                <a:stretch>
                  <a:fillRect b="-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6629400" y="4495800"/>
                <a:ext cx="1298650" cy="4380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𝐾𝐸</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1</m:t>
                          </m:r>
                        </m:num>
                        <m:den>
                          <m:r>
                            <a:rPr lang="en-US" sz="1200" b="0" i="1" smtClean="0">
                              <a:latin typeface="Cambria Math"/>
                            </a:rPr>
                            <m:t>2</m:t>
                          </m:r>
                        </m:den>
                      </m:f>
                      <m:r>
                        <a:rPr lang="en-US" sz="1200" b="0" i="1" smtClean="0">
                          <a:latin typeface="Cambria Math"/>
                        </a:rPr>
                        <m:t>𝑚</m:t>
                      </m:r>
                      <m:sSup>
                        <m:sSupPr>
                          <m:ctrlPr>
                            <a:rPr lang="en-US" sz="1200" b="0" i="1" smtClean="0">
                              <a:latin typeface="Cambria Math" panose="02040503050406030204" pitchFamily="18" charset="0"/>
                            </a:rPr>
                          </m:ctrlPr>
                        </m:sSupPr>
                        <m:e>
                          <m:r>
                            <a:rPr lang="en-US" sz="1200" b="0" i="1" smtClean="0">
                              <a:latin typeface="Cambria Math"/>
                            </a:rPr>
                            <m:t>𝑣</m:t>
                          </m:r>
                        </m:e>
                        <m:sup>
                          <m:r>
                            <a:rPr lang="en-US" sz="1200" b="0" i="1" smtClean="0">
                              <a:latin typeface="Cambria Math"/>
                            </a:rPr>
                            <m:t>2</m:t>
                          </m:r>
                        </m:sup>
                      </m:sSup>
                    </m:oMath>
                  </m:oMathPara>
                </a14:m>
                <a:endParaRPr lang="en-US" sz="1200" dirty="0"/>
              </a:p>
            </p:txBody>
          </p:sp>
        </mc:Choice>
        <mc:Fallback xmlns="">
          <p:sp>
            <p:nvSpPr>
              <p:cNvPr id="65" name="TextBox 64"/>
              <p:cNvSpPr txBox="1">
                <a:spLocks noRot="1" noChangeAspect="1" noMove="1" noResize="1" noEditPoints="1" noAdjustHandles="1" noChangeArrowheads="1" noChangeShapeType="1" noTextEdit="1"/>
              </p:cNvSpPr>
              <p:nvPr/>
            </p:nvSpPr>
            <p:spPr>
              <a:xfrm>
                <a:off x="6629400" y="4495800"/>
                <a:ext cx="1298650" cy="438005"/>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6629400" y="5105400"/>
                <a:ext cx="1600200" cy="4380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𝐾𝐸</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1</m:t>
                          </m:r>
                        </m:num>
                        <m:den>
                          <m:r>
                            <a:rPr lang="en-US" sz="1200" b="0" i="1" smtClean="0">
                              <a:latin typeface="Cambria Math"/>
                            </a:rPr>
                            <m:t>2</m:t>
                          </m:r>
                        </m:den>
                      </m:f>
                      <m:r>
                        <a:rPr lang="en-US" sz="1200" b="0" i="1" smtClean="0">
                          <a:latin typeface="Cambria Math"/>
                        </a:rPr>
                        <m:t>(0.4)</m:t>
                      </m:r>
                      <m:sSup>
                        <m:sSupPr>
                          <m:ctrlPr>
                            <a:rPr lang="en-US" sz="1200" b="0" i="1" smtClean="0">
                              <a:latin typeface="Cambria Math" panose="02040503050406030204" pitchFamily="18" charset="0"/>
                            </a:rPr>
                          </m:ctrlPr>
                        </m:sSupPr>
                        <m:e>
                          <m:r>
                            <a:rPr lang="en-US" sz="1200" b="0" i="1" smtClean="0">
                              <a:latin typeface="Cambria Math"/>
                            </a:rPr>
                            <m:t>(0)</m:t>
                          </m:r>
                        </m:e>
                        <m:sup>
                          <m:r>
                            <a:rPr lang="en-US" sz="1200" b="0" i="1" smtClean="0">
                              <a:latin typeface="Cambria Math"/>
                            </a:rPr>
                            <m:t>2</m:t>
                          </m:r>
                        </m:sup>
                      </m:sSup>
                    </m:oMath>
                  </m:oMathPara>
                </a14:m>
                <a:endParaRPr lang="en-US" sz="1200" dirty="0"/>
              </a:p>
            </p:txBody>
          </p:sp>
        </mc:Choice>
        <mc:Fallback xmlns="">
          <p:sp>
            <p:nvSpPr>
              <p:cNvPr id="66" name="TextBox 65"/>
              <p:cNvSpPr txBox="1">
                <a:spLocks noRot="1" noChangeAspect="1" noMove="1" noResize="1" noEditPoints="1" noAdjustHandles="1" noChangeArrowheads="1" noChangeShapeType="1" noTextEdit="1"/>
              </p:cNvSpPr>
              <p:nvPr/>
            </p:nvSpPr>
            <p:spPr>
              <a:xfrm>
                <a:off x="6629400" y="5105400"/>
                <a:ext cx="1600200" cy="438005"/>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6705600" y="5715000"/>
                <a:ext cx="83820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𝐾𝐸</m:t>
                      </m:r>
                      <m:r>
                        <a:rPr lang="en-US" sz="1200" b="0" i="1" smtClean="0">
                          <a:latin typeface="Cambria Math"/>
                        </a:rPr>
                        <m:t>=0</m:t>
                      </m:r>
                    </m:oMath>
                  </m:oMathPara>
                </a14:m>
                <a:endParaRPr lang="en-US" sz="1200" dirty="0"/>
              </a:p>
            </p:txBody>
          </p:sp>
        </mc:Choice>
        <mc:Fallback xmlns="">
          <p:sp>
            <p:nvSpPr>
              <p:cNvPr id="67" name="TextBox 66"/>
              <p:cNvSpPr txBox="1">
                <a:spLocks noRot="1" noChangeAspect="1" noMove="1" noResize="1" noEditPoints="1" noAdjustHandles="1" noChangeArrowheads="1" noChangeShapeType="1" noTextEdit="1"/>
              </p:cNvSpPr>
              <p:nvPr/>
            </p:nvSpPr>
            <p:spPr>
              <a:xfrm>
                <a:off x="6705600" y="5715000"/>
                <a:ext cx="838200" cy="276999"/>
              </a:xfrm>
              <a:prstGeom prst="rect">
                <a:avLst/>
              </a:prstGeom>
              <a:blipFill rotWithShape="1">
                <a:blip r:embed="rId13"/>
                <a:stretch>
                  <a:fillRect/>
                </a:stretch>
              </a:blipFill>
            </p:spPr>
            <p:txBody>
              <a:bodyPr/>
              <a:lstStyle/>
              <a:p>
                <a:r>
                  <a:rPr lang="en-US">
                    <a:noFill/>
                  </a:rPr>
                  <a:t> </a:t>
                </a:r>
              </a:p>
            </p:txBody>
          </p:sp>
        </mc:Fallback>
      </mc:AlternateContent>
      <p:sp>
        <p:nvSpPr>
          <p:cNvPr id="68" name="Arc 67"/>
          <p:cNvSpPr/>
          <p:nvPr/>
        </p:nvSpPr>
        <p:spPr>
          <a:xfrm>
            <a:off x="5343525" y="4724400"/>
            <a:ext cx="228600" cy="450011"/>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9" name="TextBox 68"/>
          <p:cNvSpPr txBox="1"/>
          <p:nvPr/>
        </p:nvSpPr>
        <p:spPr>
          <a:xfrm>
            <a:off x="5495925" y="4724400"/>
            <a:ext cx="762000" cy="461665"/>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Sub in values</a:t>
            </a:r>
            <a:endParaRPr lang="en-GB" sz="1200" baseline="30000" dirty="0">
              <a:solidFill>
                <a:srgbClr val="FF0000"/>
              </a:solidFill>
              <a:latin typeface="Comic Sans MS" panose="030F0702030302020204" pitchFamily="66" charset="0"/>
            </a:endParaRPr>
          </a:p>
        </p:txBody>
      </p:sp>
      <p:sp>
        <p:nvSpPr>
          <p:cNvPr id="70" name="Arc 69"/>
          <p:cNvSpPr/>
          <p:nvPr/>
        </p:nvSpPr>
        <p:spPr>
          <a:xfrm>
            <a:off x="5343525" y="5181600"/>
            <a:ext cx="228600" cy="450011"/>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1" name="TextBox 70"/>
          <p:cNvSpPr txBox="1"/>
          <p:nvPr/>
        </p:nvSpPr>
        <p:spPr>
          <a:xfrm>
            <a:off x="5572125" y="5257800"/>
            <a:ext cx="838200"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Calculate</a:t>
            </a:r>
            <a:endParaRPr lang="en-GB" sz="1200" baseline="30000" dirty="0">
              <a:solidFill>
                <a:srgbClr val="FF0000"/>
              </a:solidFill>
              <a:latin typeface="Comic Sans MS" panose="030F0702030302020204" pitchFamily="66" charset="0"/>
            </a:endParaRPr>
          </a:p>
        </p:txBody>
      </p:sp>
      <p:sp>
        <p:nvSpPr>
          <p:cNvPr id="72" name="Arc 71"/>
          <p:cNvSpPr/>
          <p:nvPr/>
        </p:nvSpPr>
        <p:spPr>
          <a:xfrm>
            <a:off x="8001000" y="4724400"/>
            <a:ext cx="228600" cy="609600"/>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3" name="Arc 72"/>
          <p:cNvSpPr/>
          <p:nvPr/>
        </p:nvSpPr>
        <p:spPr>
          <a:xfrm>
            <a:off x="8001000" y="5334000"/>
            <a:ext cx="228600" cy="533400"/>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4" name="TextBox 73"/>
          <p:cNvSpPr txBox="1"/>
          <p:nvPr/>
        </p:nvSpPr>
        <p:spPr>
          <a:xfrm>
            <a:off x="8153400" y="4800600"/>
            <a:ext cx="838200" cy="461665"/>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Sub in values</a:t>
            </a:r>
            <a:endParaRPr lang="en-GB" sz="1200" baseline="30000" dirty="0">
              <a:solidFill>
                <a:srgbClr val="FF0000"/>
              </a:solidFill>
              <a:latin typeface="Comic Sans MS" panose="030F0702030302020204" pitchFamily="66" charset="0"/>
            </a:endParaRPr>
          </a:p>
        </p:txBody>
      </p:sp>
      <p:sp>
        <p:nvSpPr>
          <p:cNvPr id="75" name="TextBox 74"/>
          <p:cNvSpPr txBox="1"/>
          <p:nvPr/>
        </p:nvSpPr>
        <p:spPr>
          <a:xfrm>
            <a:off x="8229600" y="5486400"/>
            <a:ext cx="838200"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Calculate</a:t>
            </a:r>
            <a:endParaRPr lang="en-GB" sz="1200" baseline="300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76" name="TextBox 75"/>
              <p:cNvSpPr txBox="1"/>
              <p:nvPr/>
            </p:nvSpPr>
            <p:spPr>
              <a:xfrm>
                <a:off x="3857625" y="2867025"/>
                <a:ext cx="177914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a:rPr>
                        <m:t>𝐼𝑛𝑖𝑡𝑖𝑎𝑙</m:t>
                      </m:r>
                      <m:r>
                        <a:rPr lang="en-US" sz="1200" b="0" i="1" smtClean="0">
                          <a:solidFill>
                            <a:srgbClr val="FF0000"/>
                          </a:solidFill>
                          <a:latin typeface="Cambria Math"/>
                        </a:rPr>
                        <m:t> </m:t>
                      </m:r>
                      <m:r>
                        <a:rPr lang="en-US" sz="1200" b="0" i="1" smtClean="0">
                          <a:solidFill>
                            <a:srgbClr val="FF0000"/>
                          </a:solidFill>
                          <a:latin typeface="Cambria Math"/>
                        </a:rPr>
                        <m:t>𝑒𝑛𝑒𝑟𝑔𝑦</m:t>
                      </m:r>
                      <m:r>
                        <a:rPr lang="en-US" sz="1200" b="0" i="1" smtClean="0">
                          <a:solidFill>
                            <a:srgbClr val="FF0000"/>
                          </a:solidFill>
                          <a:latin typeface="Cambria Math"/>
                        </a:rPr>
                        <m:t>=0.12</m:t>
                      </m:r>
                      <m:r>
                        <a:rPr lang="en-US" sz="1200" b="0" i="1" smtClean="0">
                          <a:solidFill>
                            <a:srgbClr val="FF0000"/>
                          </a:solidFill>
                          <a:latin typeface="Cambria Math"/>
                        </a:rPr>
                        <m:t>𝑔</m:t>
                      </m:r>
                    </m:oMath>
                  </m:oMathPara>
                </a14:m>
                <a:endParaRPr lang="en-US" sz="1200" dirty="0">
                  <a:solidFill>
                    <a:srgbClr val="FF0000"/>
                  </a:solidFill>
                </a:endParaRPr>
              </a:p>
            </p:txBody>
          </p:sp>
        </mc:Choice>
        <mc:Fallback xmlns="">
          <p:sp>
            <p:nvSpPr>
              <p:cNvPr id="76" name="TextBox 75"/>
              <p:cNvSpPr txBox="1">
                <a:spLocks noRot="1" noChangeAspect="1" noMove="1" noResize="1" noEditPoints="1" noAdjustHandles="1" noChangeArrowheads="1" noChangeShapeType="1" noTextEdit="1"/>
              </p:cNvSpPr>
              <p:nvPr/>
            </p:nvSpPr>
            <p:spPr>
              <a:xfrm>
                <a:off x="3857625" y="2867025"/>
                <a:ext cx="1779141" cy="276999"/>
              </a:xfrm>
              <a:prstGeom prst="rect">
                <a:avLst/>
              </a:prstGeom>
              <a:blipFill rotWithShape="1">
                <a:blip r:embed="rId14"/>
                <a:stretch>
                  <a:fillRect b="-2174"/>
                </a:stretch>
              </a:blipFill>
            </p:spPr>
            <p:txBody>
              <a:bodyPr/>
              <a:lstStyle/>
              <a:p>
                <a:r>
                  <a:rPr lang="en-US">
                    <a:noFill/>
                  </a:rPr>
                  <a:t> </a:t>
                </a:r>
              </a:p>
            </p:txBody>
          </p:sp>
        </mc:Fallback>
      </mc:AlternateContent>
      <p:sp>
        <p:nvSpPr>
          <p:cNvPr id="77" name="TextBox 76"/>
          <p:cNvSpPr txBox="1"/>
          <p:nvPr/>
        </p:nvSpPr>
        <p:spPr>
          <a:xfrm>
            <a:off x="4876800" y="6172200"/>
            <a:ext cx="2819400"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So the total initial energy is 0.12g…</a:t>
            </a:r>
            <a:endParaRPr lang="en-GB" sz="1200" baseline="300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2476149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blinds(horizontal)">
                                      <p:cBhvr>
                                        <p:cTn id="7" dur="500"/>
                                        <p:tgtEl>
                                          <p:spTgt spid="6">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6" end="6"/>
                                            </p:txEl>
                                          </p:spTgt>
                                        </p:tgtEl>
                                        <p:attrNameLst>
                                          <p:attrName>style.visibility</p:attrName>
                                        </p:attrNameLst>
                                      </p:cBhvr>
                                      <p:to>
                                        <p:strVal val="visible"/>
                                      </p:to>
                                    </p:set>
                                    <p:animEffect transition="in" filter="blinds(horizontal)">
                                      <p:cBhvr>
                                        <p:cTn id="12" dur="500"/>
                                        <p:tgtEl>
                                          <p:spTgt spid="6">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linds(horizontal)">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blinds(horizontal)">
                                      <p:cBhvr>
                                        <p:cTn id="22" dur="500"/>
                                        <p:tgtEl>
                                          <p:spTgt spid="38"/>
                                        </p:tgtEl>
                                      </p:cBhvr>
                                    </p:animEffect>
                                  </p:childTnLst>
                                </p:cTn>
                              </p:par>
                              <p:par>
                                <p:cTn id="23" presetID="3" presetClass="entr" presetSubtype="10" fill="hold" nodeType="with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blinds(horizontal)">
                                      <p:cBhvr>
                                        <p:cTn id="25" dur="500"/>
                                        <p:tgtEl>
                                          <p:spTgt spid="50"/>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blinds(horizontal)">
                                      <p:cBhvr>
                                        <p:cTn id="28" dur="500"/>
                                        <p:tgtEl>
                                          <p:spTgt spid="33"/>
                                        </p:tgtEl>
                                      </p:cBhvr>
                                    </p:animEffect>
                                  </p:childTnLst>
                                </p:cTn>
                              </p:par>
                              <p:par>
                                <p:cTn id="29" presetID="3" presetClass="entr" presetSubtype="5"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blinds(vertical)">
                                      <p:cBhvr>
                                        <p:cTn id="31" dur="500"/>
                                        <p:tgtEl>
                                          <p:spTgt spid="30"/>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blinds(horizontal)">
                                      <p:cBhvr>
                                        <p:cTn id="34" dur="500"/>
                                        <p:tgtEl>
                                          <p:spTgt spid="39"/>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blinds(horizontal)">
                                      <p:cBhvr>
                                        <p:cTn id="37" dur="500"/>
                                        <p:tgtEl>
                                          <p:spTgt spid="4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blinds(horizontal)">
                                      <p:cBhvr>
                                        <p:cTn id="42" dur="500"/>
                                        <p:tgtEl>
                                          <p:spTgt spid="36"/>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blinds(horizontal)">
                                      <p:cBhvr>
                                        <p:cTn id="45" dur="500"/>
                                        <p:tgtEl>
                                          <p:spTgt spid="54"/>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blinds(horizontal)">
                                      <p:cBhvr>
                                        <p:cTn id="50" dur="500"/>
                                        <p:tgtEl>
                                          <p:spTgt spid="56"/>
                                        </p:tgtEl>
                                      </p:cBhvr>
                                    </p:animEffect>
                                  </p:childTnLst>
                                </p:cTn>
                              </p:par>
                              <p:par>
                                <p:cTn id="51" presetID="3" presetClass="entr" presetSubtype="10" fill="hold" nodeType="with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blinds(horizontal)">
                                      <p:cBhvr>
                                        <p:cTn id="53" dur="500"/>
                                        <p:tgtEl>
                                          <p:spTgt spid="41"/>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blinds(horizontal)">
                                      <p:cBhvr>
                                        <p:cTn id="56" dur="500"/>
                                        <p:tgtEl>
                                          <p:spTgt spid="42"/>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blinds(horizontal)">
                                      <p:cBhvr>
                                        <p:cTn id="59" dur="500"/>
                                        <p:tgtEl>
                                          <p:spTgt spid="43"/>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nodeType="click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blinds(horizontal)">
                                      <p:cBhvr>
                                        <p:cTn id="64" dur="500"/>
                                        <p:tgtEl>
                                          <p:spTgt spid="46"/>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55"/>
                                        </p:tgtEl>
                                        <p:attrNameLst>
                                          <p:attrName>style.visibility</p:attrName>
                                        </p:attrNameLst>
                                      </p:cBhvr>
                                      <p:to>
                                        <p:strVal val="visible"/>
                                      </p:to>
                                    </p:set>
                                    <p:animEffect transition="in" filter="blinds(horizontal)">
                                      <p:cBhvr>
                                        <p:cTn id="67" dur="500"/>
                                        <p:tgtEl>
                                          <p:spTgt spid="55"/>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6">
                                            <p:txEl>
                                              <p:pRg st="8" end="8"/>
                                            </p:txEl>
                                          </p:spTgt>
                                        </p:tgtEl>
                                        <p:attrNameLst>
                                          <p:attrName>style.visibility</p:attrName>
                                        </p:attrNameLst>
                                      </p:cBhvr>
                                      <p:to>
                                        <p:strVal val="visible"/>
                                      </p:to>
                                    </p:set>
                                    <p:animEffect transition="in" filter="blinds(horizontal)">
                                      <p:cBhvr>
                                        <p:cTn id="72" dur="500"/>
                                        <p:tgtEl>
                                          <p:spTgt spid="6">
                                            <p:txEl>
                                              <p:pRg st="8" end="8"/>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blinds(horizontal)">
                                      <p:cBhvr>
                                        <p:cTn id="77" dur="500"/>
                                        <p:tgtEl>
                                          <p:spTgt spid="60"/>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blinds(horizontal)">
                                      <p:cBhvr>
                                        <p:cTn id="82" dur="500"/>
                                        <p:tgtEl>
                                          <p:spTgt spid="59"/>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62"/>
                                        </p:tgtEl>
                                        <p:attrNameLst>
                                          <p:attrName>style.visibility</p:attrName>
                                        </p:attrNameLst>
                                      </p:cBhvr>
                                      <p:to>
                                        <p:strVal val="visible"/>
                                      </p:to>
                                    </p:set>
                                    <p:animEffect transition="in" filter="blinds(horizontal)">
                                      <p:cBhvr>
                                        <p:cTn id="87" dur="500"/>
                                        <p:tgtEl>
                                          <p:spTgt spid="62"/>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68"/>
                                        </p:tgtEl>
                                        <p:attrNameLst>
                                          <p:attrName>style.visibility</p:attrName>
                                        </p:attrNameLst>
                                      </p:cBhvr>
                                      <p:to>
                                        <p:strVal val="visible"/>
                                      </p:to>
                                    </p:set>
                                    <p:animEffect transition="in" filter="blinds(horizontal)">
                                      <p:cBhvr>
                                        <p:cTn id="92" dur="500"/>
                                        <p:tgtEl>
                                          <p:spTgt spid="68"/>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blinds(horizontal)">
                                      <p:cBhvr>
                                        <p:cTn id="97" dur="500"/>
                                        <p:tgtEl>
                                          <p:spTgt spid="69"/>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63"/>
                                        </p:tgtEl>
                                        <p:attrNameLst>
                                          <p:attrName>style.visibility</p:attrName>
                                        </p:attrNameLst>
                                      </p:cBhvr>
                                      <p:to>
                                        <p:strVal val="visible"/>
                                      </p:to>
                                    </p:set>
                                    <p:animEffect transition="in" filter="blinds(horizontal)">
                                      <p:cBhvr>
                                        <p:cTn id="102" dur="500"/>
                                        <p:tgtEl>
                                          <p:spTgt spid="63"/>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70"/>
                                        </p:tgtEl>
                                        <p:attrNameLst>
                                          <p:attrName>style.visibility</p:attrName>
                                        </p:attrNameLst>
                                      </p:cBhvr>
                                      <p:to>
                                        <p:strVal val="visible"/>
                                      </p:to>
                                    </p:set>
                                    <p:animEffect transition="in" filter="blinds(horizontal)">
                                      <p:cBhvr>
                                        <p:cTn id="107" dur="500"/>
                                        <p:tgtEl>
                                          <p:spTgt spid="70"/>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71"/>
                                        </p:tgtEl>
                                        <p:attrNameLst>
                                          <p:attrName>style.visibility</p:attrName>
                                        </p:attrNameLst>
                                      </p:cBhvr>
                                      <p:to>
                                        <p:strVal val="visible"/>
                                      </p:to>
                                    </p:set>
                                    <p:animEffect transition="in" filter="blinds(horizontal)">
                                      <p:cBhvr>
                                        <p:cTn id="112" dur="500"/>
                                        <p:tgtEl>
                                          <p:spTgt spid="71"/>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blinds(horizontal)">
                                      <p:cBhvr>
                                        <p:cTn id="117" dur="500"/>
                                        <p:tgtEl>
                                          <p:spTgt spid="64"/>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65"/>
                                        </p:tgtEl>
                                        <p:attrNameLst>
                                          <p:attrName>style.visibility</p:attrName>
                                        </p:attrNameLst>
                                      </p:cBhvr>
                                      <p:to>
                                        <p:strVal val="visible"/>
                                      </p:to>
                                    </p:set>
                                    <p:animEffect transition="in" filter="blinds(horizontal)">
                                      <p:cBhvr>
                                        <p:cTn id="122" dur="500"/>
                                        <p:tgtEl>
                                          <p:spTgt spid="65"/>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grpId="0" nodeType="clickEffect">
                                  <p:stCondLst>
                                    <p:cond delay="0"/>
                                  </p:stCondLst>
                                  <p:childTnLst>
                                    <p:set>
                                      <p:cBhvr>
                                        <p:cTn id="126" dur="1" fill="hold">
                                          <p:stCondLst>
                                            <p:cond delay="0"/>
                                          </p:stCondLst>
                                        </p:cTn>
                                        <p:tgtEl>
                                          <p:spTgt spid="72"/>
                                        </p:tgtEl>
                                        <p:attrNameLst>
                                          <p:attrName>style.visibility</p:attrName>
                                        </p:attrNameLst>
                                      </p:cBhvr>
                                      <p:to>
                                        <p:strVal val="visible"/>
                                      </p:to>
                                    </p:set>
                                    <p:animEffect transition="in" filter="blinds(horizontal)">
                                      <p:cBhvr>
                                        <p:cTn id="127" dur="500"/>
                                        <p:tgtEl>
                                          <p:spTgt spid="72"/>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grpId="0" nodeType="clickEffect">
                                  <p:stCondLst>
                                    <p:cond delay="0"/>
                                  </p:stCondLst>
                                  <p:childTnLst>
                                    <p:set>
                                      <p:cBhvr>
                                        <p:cTn id="131" dur="1" fill="hold">
                                          <p:stCondLst>
                                            <p:cond delay="0"/>
                                          </p:stCondLst>
                                        </p:cTn>
                                        <p:tgtEl>
                                          <p:spTgt spid="74"/>
                                        </p:tgtEl>
                                        <p:attrNameLst>
                                          <p:attrName>style.visibility</p:attrName>
                                        </p:attrNameLst>
                                      </p:cBhvr>
                                      <p:to>
                                        <p:strVal val="visible"/>
                                      </p:to>
                                    </p:set>
                                    <p:animEffect transition="in" filter="blinds(horizontal)">
                                      <p:cBhvr>
                                        <p:cTn id="132" dur="500"/>
                                        <p:tgtEl>
                                          <p:spTgt spid="74"/>
                                        </p:tgtEl>
                                      </p:cBhvr>
                                    </p:animEffect>
                                  </p:childTnLst>
                                </p:cTn>
                              </p:par>
                            </p:childTnLst>
                          </p:cTn>
                        </p:par>
                      </p:childTnLst>
                    </p:cTn>
                  </p:par>
                  <p:par>
                    <p:cTn id="133" fill="hold">
                      <p:stCondLst>
                        <p:cond delay="indefinite"/>
                      </p:stCondLst>
                      <p:childTnLst>
                        <p:par>
                          <p:cTn id="134" fill="hold">
                            <p:stCondLst>
                              <p:cond delay="0"/>
                            </p:stCondLst>
                            <p:childTnLst>
                              <p:par>
                                <p:cTn id="135" presetID="3" presetClass="entr" presetSubtype="10" fill="hold" grpId="0" nodeType="clickEffect">
                                  <p:stCondLst>
                                    <p:cond delay="0"/>
                                  </p:stCondLst>
                                  <p:childTnLst>
                                    <p:set>
                                      <p:cBhvr>
                                        <p:cTn id="136" dur="1" fill="hold">
                                          <p:stCondLst>
                                            <p:cond delay="0"/>
                                          </p:stCondLst>
                                        </p:cTn>
                                        <p:tgtEl>
                                          <p:spTgt spid="66"/>
                                        </p:tgtEl>
                                        <p:attrNameLst>
                                          <p:attrName>style.visibility</p:attrName>
                                        </p:attrNameLst>
                                      </p:cBhvr>
                                      <p:to>
                                        <p:strVal val="visible"/>
                                      </p:to>
                                    </p:set>
                                    <p:animEffect transition="in" filter="blinds(horizontal)">
                                      <p:cBhvr>
                                        <p:cTn id="137" dur="500"/>
                                        <p:tgtEl>
                                          <p:spTgt spid="66"/>
                                        </p:tgtEl>
                                      </p:cBhvr>
                                    </p:animEffect>
                                  </p:childTnLst>
                                </p:cTn>
                              </p:par>
                            </p:childTnLst>
                          </p:cTn>
                        </p:par>
                      </p:childTnLst>
                    </p:cTn>
                  </p:par>
                  <p:par>
                    <p:cTn id="138" fill="hold">
                      <p:stCondLst>
                        <p:cond delay="indefinite"/>
                      </p:stCondLst>
                      <p:childTnLst>
                        <p:par>
                          <p:cTn id="139" fill="hold">
                            <p:stCondLst>
                              <p:cond delay="0"/>
                            </p:stCondLst>
                            <p:childTnLst>
                              <p:par>
                                <p:cTn id="140" presetID="3" presetClass="entr" presetSubtype="10" fill="hold" grpId="0" nodeType="clickEffect">
                                  <p:stCondLst>
                                    <p:cond delay="0"/>
                                  </p:stCondLst>
                                  <p:childTnLst>
                                    <p:set>
                                      <p:cBhvr>
                                        <p:cTn id="141" dur="1" fill="hold">
                                          <p:stCondLst>
                                            <p:cond delay="0"/>
                                          </p:stCondLst>
                                        </p:cTn>
                                        <p:tgtEl>
                                          <p:spTgt spid="73"/>
                                        </p:tgtEl>
                                        <p:attrNameLst>
                                          <p:attrName>style.visibility</p:attrName>
                                        </p:attrNameLst>
                                      </p:cBhvr>
                                      <p:to>
                                        <p:strVal val="visible"/>
                                      </p:to>
                                    </p:set>
                                    <p:animEffect transition="in" filter="blinds(horizontal)">
                                      <p:cBhvr>
                                        <p:cTn id="142" dur="500"/>
                                        <p:tgtEl>
                                          <p:spTgt spid="73"/>
                                        </p:tgtEl>
                                      </p:cBhvr>
                                    </p:animEffect>
                                  </p:childTnLst>
                                </p:cTn>
                              </p:par>
                            </p:childTnLst>
                          </p:cTn>
                        </p:par>
                      </p:childTnLst>
                    </p:cTn>
                  </p:par>
                  <p:par>
                    <p:cTn id="143" fill="hold">
                      <p:stCondLst>
                        <p:cond delay="indefinite"/>
                      </p:stCondLst>
                      <p:childTnLst>
                        <p:par>
                          <p:cTn id="144" fill="hold">
                            <p:stCondLst>
                              <p:cond delay="0"/>
                            </p:stCondLst>
                            <p:childTnLst>
                              <p:par>
                                <p:cTn id="145" presetID="3" presetClass="entr" presetSubtype="10" fill="hold" grpId="0" nodeType="clickEffect">
                                  <p:stCondLst>
                                    <p:cond delay="0"/>
                                  </p:stCondLst>
                                  <p:childTnLst>
                                    <p:set>
                                      <p:cBhvr>
                                        <p:cTn id="146" dur="1" fill="hold">
                                          <p:stCondLst>
                                            <p:cond delay="0"/>
                                          </p:stCondLst>
                                        </p:cTn>
                                        <p:tgtEl>
                                          <p:spTgt spid="75"/>
                                        </p:tgtEl>
                                        <p:attrNameLst>
                                          <p:attrName>style.visibility</p:attrName>
                                        </p:attrNameLst>
                                      </p:cBhvr>
                                      <p:to>
                                        <p:strVal val="visible"/>
                                      </p:to>
                                    </p:set>
                                    <p:animEffect transition="in" filter="blinds(horizontal)">
                                      <p:cBhvr>
                                        <p:cTn id="147" dur="500"/>
                                        <p:tgtEl>
                                          <p:spTgt spid="75"/>
                                        </p:tgtEl>
                                      </p:cBhvr>
                                    </p:animEffect>
                                  </p:childTnLst>
                                </p:cTn>
                              </p:par>
                            </p:childTnLst>
                          </p:cTn>
                        </p:par>
                      </p:childTnLst>
                    </p:cTn>
                  </p:par>
                  <p:par>
                    <p:cTn id="148" fill="hold">
                      <p:stCondLst>
                        <p:cond delay="indefinite"/>
                      </p:stCondLst>
                      <p:childTnLst>
                        <p:par>
                          <p:cTn id="149" fill="hold">
                            <p:stCondLst>
                              <p:cond delay="0"/>
                            </p:stCondLst>
                            <p:childTnLst>
                              <p:par>
                                <p:cTn id="150" presetID="3" presetClass="entr" presetSubtype="10" fill="hold" grpId="0" nodeType="clickEffect">
                                  <p:stCondLst>
                                    <p:cond delay="0"/>
                                  </p:stCondLst>
                                  <p:childTnLst>
                                    <p:set>
                                      <p:cBhvr>
                                        <p:cTn id="151" dur="1" fill="hold">
                                          <p:stCondLst>
                                            <p:cond delay="0"/>
                                          </p:stCondLst>
                                        </p:cTn>
                                        <p:tgtEl>
                                          <p:spTgt spid="67"/>
                                        </p:tgtEl>
                                        <p:attrNameLst>
                                          <p:attrName>style.visibility</p:attrName>
                                        </p:attrNameLst>
                                      </p:cBhvr>
                                      <p:to>
                                        <p:strVal val="visible"/>
                                      </p:to>
                                    </p:set>
                                    <p:animEffect transition="in" filter="blinds(horizontal)">
                                      <p:cBhvr>
                                        <p:cTn id="152" dur="500"/>
                                        <p:tgtEl>
                                          <p:spTgt spid="67"/>
                                        </p:tgtEl>
                                      </p:cBhvr>
                                    </p:animEffect>
                                  </p:childTnLst>
                                </p:cTn>
                              </p:par>
                            </p:childTnLst>
                          </p:cTn>
                        </p:par>
                      </p:childTnLst>
                    </p:cTn>
                  </p:par>
                  <p:par>
                    <p:cTn id="153" fill="hold">
                      <p:stCondLst>
                        <p:cond delay="indefinite"/>
                      </p:stCondLst>
                      <p:childTnLst>
                        <p:par>
                          <p:cTn id="154" fill="hold">
                            <p:stCondLst>
                              <p:cond delay="0"/>
                            </p:stCondLst>
                            <p:childTnLst>
                              <p:par>
                                <p:cTn id="155" presetID="3" presetClass="entr" presetSubtype="10" fill="hold" grpId="0" nodeType="clickEffect">
                                  <p:stCondLst>
                                    <p:cond delay="0"/>
                                  </p:stCondLst>
                                  <p:childTnLst>
                                    <p:set>
                                      <p:cBhvr>
                                        <p:cTn id="156" dur="1" fill="hold">
                                          <p:stCondLst>
                                            <p:cond delay="0"/>
                                          </p:stCondLst>
                                        </p:cTn>
                                        <p:tgtEl>
                                          <p:spTgt spid="77"/>
                                        </p:tgtEl>
                                        <p:attrNameLst>
                                          <p:attrName>style.visibility</p:attrName>
                                        </p:attrNameLst>
                                      </p:cBhvr>
                                      <p:to>
                                        <p:strVal val="visible"/>
                                      </p:to>
                                    </p:set>
                                    <p:animEffect transition="in" filter="blinds(horizontal)">
                                      <p:cBhvr>
                                        <p:cTn id="157" dur="500"/>
                                        <p:tgtEl>
                                          <p:spTgt spid="77"/>
                                        </p:tgtEl>
                                      </p:cBhvr>
                                    </p:animEffect>
                                  </p:childTnLst>
                                </p:cTn>
                              </p:par>
                            </p:childTnLst>
                          </p:cTn>
                        </p:par>
                      </p:childTnLst>
                    </p:cTn>
                  </p:par>
                  <p:par>
                    <p:cTn id="158" fill="hold">
                      <p:stCondLst>
                        <p:cond delay="indefinite"/>
                      </p:stCondLst>
                      <p:childTnLst>
                        <p:par>
                          <p:cTn id="159" fill="hold">
                            <p:stCondLst>
                              <p:cond delay="0"/>
                            </p:stCondLst>
                            <p:childTnLst>
                              <p:par>
                                <p:cTn id="160" presetID="3" presetClass="entr" presetSubtype="10" fill="hold" grpId="0" nodeType="clickEffect">
                                  <p:stCondLst>
                                    <p:cond delay="0"/>
                                  </p:stCondLst>
                                  <p:childTnLst>
                                    <p:set>
                                      <p:cBhvr>
                                        <p:cTn id="161" dur="1" fill="hold">
                                          <p:stCondLst>
                                            <p:cond delay="0"/>
                                          </p:stCondLst>
                                        </p:cTn>
                                        <p:tgtEl>
                                          <p:spTgt spid="76"/>
                                        </p:tgtEl>
                                        <p:attrNameLst>
                                          <p:attrName>style.visibility</p:attrName>
                                        </p:attrNameLst>
                                      </p:cBhvr>
                                      <p:to>
                                        <p:strVal val="visible"/>
                                      </p:to>
                                    </p:set>
                                    <p:animEffect transition="in" filter="blinds(horizontal)">
                                      <p:cBhvr>
                                        <p:cTn id="162"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p:bldP spid="38" grpId="0"/>
      <p:bldP spid="39" grpId="0"/>
      <p:bldP spid="40" grpId="0" animBg="1"/>
      <p:bldP spid="42" grpId="0" animBg="1"/>
      <p:bldP spid="43" grpId="0"/>
      <p:bldP spid="54" grpId="0"/>
      <p:bldP spid="55" grpId="0"/>
      <p:bldP spid="56" grpId="0" animBg="1"/>
      <p:bldP spid="59" grpId="0"/>
      <p:bldP spid="60" grpId="0"/>
      <p:bldP spid="62" grpId="0"/>
      <p:bldP spid="63" grpId="0"/>
      <p:bldP spid="64" grpId="0"/>
      <p:bldP spid="65" grpId="0"/>
      <p:bldP spid="66" grpId="0"/>
      <p:bldP spid="67" grpId="0"/>
      <p:bldP spid="68" grpId="0" animBg="1"/>
      <p:bldP spid="69" grpId="0"/>
      <p:bldP spid="70" grpId="0" animBg="1"/>
      <p:bldP spid="71" grpId="0"/>
      <p:bldP spid="72" grpId="0" animBg="1"/>
      <p:bldP spid="73" grpId="0" animBg="1"/>
      <p:bldP spid="74" grpId="0"/>
      <p:bldP spid="75" grpId="0"/>
      <p:bldP spid="76" grpId="0"/>
      <p:bldP spid="7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Motion in a Circle</a:t>
            </a:r>
            <a:endParaRPr lang="en-GB" dirty="0">
              <a:latin typeface="Comic Sans MS" pitchFamily="66" charset="0"/>
            </a:endParaRPr>
          </a:p>
        </p:txBody>
      </p:sp>
      <p:sp>
        <p:nvSpPr>
          <p:cNvPr id="4" name="TextBox 3"/>
          <p:cNvSpPr txBox="1"/>
          <p:nvPr/>
        </p:nvSpPr>
        <p:spPr>
          <a:xfrm>
            <a:off x="8680632" y="6488668"/>
            <a:ext cx="470000" cy="369332"/>
          </a:xfrm>
          <a:prstGeom prst="rect">
            <a:avLst/>
          </a:prstGeom>
          <a:noFill/>
        </p:spPr>
        <p:txBody>
          <a:bodyPr wrap="none" rtlCol="0">
            <a:spAutoFit/>
          </a:bodyPr>
          <a:lstStyle/>
          <a:p>
            <a:r>
              <a:rPr lang="en-US" dirty="0" smtClean="0">
                <a:latin typeface="Comic Sans MS" panose="030F0702030302020204" pitchFamily="66" charset="0"/>
              </a:rPr>
              <a:t>4E</a:t>
            </a:r>
            <a:endParaRPr lang="en-US" dirty="0">
              <a:latin typeface="Comic Sans MS" panose="030F0702030302020204" pitchFamily="66" charset="0"/>
            </a:endParaRPr>
          </a:p>
        </p:txBody>
      </p:sp>
      <p:pic>
        <p:nvPicPr>
          <p:cNvPr id="5" name="Picture 8" descr="http://media-cache-ec0.pinimg.com/236x/5e/4e/e6/5e4ee61bfbfb939a6e091549c64997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1514373" cy="12192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idx="1"/>
          </p:nvPr>
        </p:nvSpPr>
        <p:spPr>
          <a:xfrm>
            <a:off x="228600" y="1600200"/>
            <a:ext cx="3429000" cy="4525963"/>
          </a:xfrm>
        </p:spPr>
        <p:txBody>
          <a:bodyPr>
            <a:normAutofit/>
          </a:bodyPr>
          <a:lstStyle/>
          <a:p>
            <a:pPr marL="0" indent="0" algn="ctr">
              <a:buNone/>
            </a:pPr>
            <a:r>
              <a:rPr lang="en-GB" sz="1400" b="1" dirty="0" smtClean="0">
                <a:latin typeface="Comic Sans MS" pitchFamily="66" charset="0"/>
              </a:rPr>
              <a:t>You can solve problems about objects moving in vertical circles</a:t>
            </a:r>
            <a:endParaRPr lang="en-GB" sz="1400" dirty="0" smtClean="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smtClean="0">
                <a:latin typeface="Comic Sans MS" pitchFamily="66" charset="0"/>
              </a:rPr>
              <a:t>A particle of mass 0.4kg is attached to one end of a light rod AB of length 0.3m. The rod is free to rotate in a vertical plane about B. The particle is held at rest with AB horizontal. The particle is then released. Calculate:</a:t>
            </a:r>
          </a:p>
          <a:p>
            <a:pPr marL="0" indent="0" algn="ctr">
              <a:buNone/>
            </a:pPr>
            <a:endParaRPr lang="en-GB" sz="1400" dirty="0">
              <a:latin typeface="Comic Sans MS" pitchFamily="66" charset="0"/>
              <a:sym typeface="Wingdings" panose="05000000000000000000" pitchFamily="2" charset="2"/>
            </a:endParaRPr>
          </a:p>
          <a:p>
            <a:pPr algn="ctr">
              <a:buAutoNum type="alphaLcParenR"/>
            </a:pPr>
            <a:r>
              <a:rPr lang="en-GB" sz="1400" dirty="0" smtClean="0">
                <a:latin typeface="Comic Sans MS" pitchFamily="66" charset="0"/>
                <a:sym typeface="Wingdings" panose="05000000000000000000" pitchFamily="2" charset="2"/>
              </a:rPr>
              <a:t>The speed of the particle as it passes through the lowest point of the path</a:t>
            </a:r>
          </a:p>
          <a:p>
            <a:pPr algn="ctr">
              <a:buAutoNum type="alphaLcParenR"/>
            </a:pPr>
            <a:endParaRPr lang="en-GB" sz="1400" dirty="0">
              <a:latin typeface="Comic Sans MS" pitchFamily="66" charset="0"/>
              <a:sym typeface="Wingdings" panose="05000000000000000000" pitchFamily="2" charset="2"/>
            </a:endParaRPr>
          </a:p>
          <a:p>
            <a:pPr algn="ctr">
              <a:buAutoNum type="alphaLcParenR"/>
            </a:pPr>
            <a:r>
              <a:rPr lang="en-GB" sz="1400" dirty="0" smtClean="0">
                <a:latin typeface="Comic Sans MS" pitchFamily="66" charset="0"/>
                <a:sym typeface="Wingdings" panose="05000000000000000000" pitchFamily="2" charset="2"/>
              </a:rPr>
              <a:t>The Tension in the rod at this point</a:t>
            </a:r>
          </a:p>
          <a:p>
            <a:pPr algn="ctr">
              <a:buAutoNum type="alphaLcParenR"/>
            </a:pPr>
            <a:endParaRPr lang="en-GB" sz="1400" dirty="0">
              <a:latin typeface="Comic Sans MS" pitchFamily="66" charset="0"/>
              <a:sym typeface="Wingdings" panose="05000000000000000000" pitchFamily="2" charset="2"/>
            </a:endParaRPr>
          </a:p>
          <a:p>
            <a:pPr algn="ctr">
              <a:buFont typeface="Wingdings"/>
              <a:buChar char="à"/>
            </a:pPr>
            <a:r>
              <a:rPr lang="en-GB" sz="1400" dirty="0" smtClean="0">
                <a:latin typeface="Comic Sans MS" pitchFamily="66" charset="0"/>
                <a:sym typeface="Wingdings" panose="05000000000000000000" pitchFamily="2" charset="2"/>
              </a:rPr>
              <a:t>A good starting point is to split the energy into ‘before’ and ‘after’</a:t>
            </a:r>
          </a:p>
          <a:p>
            <a:pPr marL="0" indent="0" algn="ctr">
              <a:buNone/>
            </a:pPr>
            <a:endParaRPr lang="en-GB" sz="1400" dirty="0">
              <a:latin typeface="Comic Sans MS" pitchFamily="66" charset="0"/>
              <a:sym typeface="Wingdings" panose="05000000000000000000" pitchFamily="2" charset="2"/>
            </a:endParaRPr>
          </a:p>
        </p:txBody>
      </p:sp>
      <mc:AlternateContent xmlns:mc="http://schemas.openxmlformats.org/markup-compatibility/2006" xmlns:a14="http://schemas.microsoft.com/office/drawing/2010/main">
        <mc:Choice Requires="a14">
          <p:sp>
            <p:nvSpPr>
              <p:cNvPr id="7" name="TextBox 6"/>
              <p:cNvSpPr txBox="1"/>
              <p:nvPr/>
            </p:nvSpPr>
            <p:spPr>
              <a:xfrm>
                <a:off x="5962403" y="0"/>
                <a:ext cx="781817"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𝑣</m:t>
                      </m:r>
                      <m:r>
                        <a:rPr lang="en-US" sz="1400" b="0" i="1" smtClean="0">
                          <a:latin typeface="Cambria Math"/>
                        </a:rPr>
                        <m:t>=</m:t>
                      </m:r>
                      <m:r>
                        <a:rPr lang="en-US" sz="1400" b="0" i="1" smtClean="0">
                          <a:latin typeface="Cambria Math"/>
                        </a:rPr>
                        <m:t>𝑟</m:t>
                      </m:r>
                      <m:r>
                        <m:rPr>
                          <m:sty m:val="p"/>
                        </m:rPr>
                        <a:rPr lang="el-GR" sz="1400" b="0" i="1" smtClean="0">
                          <a:latin typeface="Cambria Math"/>
                        </a:rPr>
                        <m:t>ω</m:t>
                      </m:r>
                    </m:oMath>
                  </m:oMathPara>
                </a14:m>
                <a:endParaRPr lang="en-GB" sz="1400" dirty="0"/>
              </a:p>
            </p:txBody>
          </p:sp>
        </mc:Choice>
        <mc:Fallback xmlns="">
          <p:sp>
            <p:nvSpPr>
              <p:cNvPr id="7" name="TextBox 6"/>
              <p:cNvSpPr txBox="1">
                <a:spLocks noRot="1" noChangeAspect="1" noMove="1" noResize="1" noEditPoints="1" noAdjustHandles="1" noChangeArrowheads="1" noChangeShapeType="1" noTextEdit="1"/>
              </p:cNvSpPr>
              <p:nvPr/>
            </p:nvSpPr>
            <p:spPr>
              <a:xfrm>
                <a:off x="5962403" y="0"/>
                <a:ext cx="781817" cy="307777"/>
              </a:xfrm>
              <a:prstGeom prst="rect">
                <a:avLst/>
              </a:prstGeom>
              <a:blipFill rotWithShape="1">
                <a:blip r:embed="rId3"/>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878780" y="0"/>
                <a:ext cx="1087670" cy="44300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1200" i="1" smtClean="0">
                          <a:latin typeface="Cambria Math"/>
                        </a:rPr>
                        <m:t>ω</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𝑟𝑎𝑑𝑖𝑎𝑛𝑠</m:t>
                          </m:r>
                        </m:num>
                        <m:den>
                          <m:r>
                            <a:rPr lang="en-US" sz="1200" b="0" i="1" smtClean="0">
                              <a:latin typeface="Cambria Math"/>
                            </a:rPr>
                            <m:t>𝑠𝑒𝑐𝑜𝑛𝑑𝑠</m:t>
                          </m:r>
                        </m:den>
                      </m:f>
                    </m:oMath>
                  </m:oMathPara>
                </a14:m>
                <a:endParaRPr lang="en-GB" sz="1200" dirty="0"/>
              </a:p>
            </p:txBody>
          </p:sp>
        </mc:Choice>
        <mc:Fallback xmlns="">
          <p:sp>
            <p:nvSpPr>
              <p:cNvPr id="8" name="TextBox 7"/>
              <p:cNvSpPr txBox="1">
                <a:spLocks noRot="1" noChangeAspect="1" noMove="1" noResize="1" noEditPoints="1" noAdjustHandles="1" noChangeArrowheads="1" noChangeShapeType="1" noTextEdit="1"/>
              </p:cNvSpPr>
              <p:nvPr/>
            </p:nvSpPr>
            <p:spPr>
              <a:xfrm>
                <a:off x="4878780" y="0"/>
                <a:ext cx="1087670" cy="443006"/>
              </a:xfrm>
              <a:prstGeom prst="rect">
                <a:avLst/>
              </a:prstGeom>
              <a:blipFill rotWithShape="1">
                <a:blip r:embed="rId4"/>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741226" y="0"/>
                <a:ext cx="79451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𝑣</m:t>
                      </m:r>
                      <m:r>
                        <a:rPr lang="en-US" sz="1400" b="0" i="1" smtClean="0">
                          <a:latin typeface="Cambria Math"/>
                          <a:ea typeface="Cambria Math"/>
                        </a:rPr>
                        <m:t>𝜔</m:t>
                      </m:r>
                    </m:oMath>
                  </m:oMathPara>
                </a14:m>
                <a:endParaRPr lang="en-GB" sz="1400" dirty="0"/>
              </a:p>
            </p:txBody>
          </p:sp>
        </mc:Choice>
        <mc:Fallback xmlns="">
          <p:sp>
            <p:nvSpPr>
              <p:cNvPr id="9" name="TextBox 8"/>
              <p:cNvSpPr txBox="1">
                <a:spLocks noRot="1" noChangeAspect="1" noMove="1" noResize="1" noEditPoints="1" noAdjustHandles="1" noChangeArrowheads="1" noChangeShapeType="1" noTextEdit="1"/>
              </p:cNvSpPr>
              <p:nvPr/>
            </p:nvSpPr>
            <p:spPr>
              <a:xfrm>
                <a:off x="6741226" y="0"/>
                <a:ext cx="794513" cy="307777"/>
              </a:xfrm>
              <a:prstGeom prst="rect">
                <a:avLst/>
              </a:prstGeom>
              <a:blipFill rotWithShape="1">
                <a:blip r:embed="rId5"/>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7543800" y="0"/>
                <a:ext cx="86844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𝑟</m:t>
                      </m:r>
                      <m:sSup>
                        <m:sSupPr>
                          <m:ctrlPr>
                            <a:rPr lang="en-US" sz="1400" b="0" i="1" smtClean="0">
                              <a:latin typeface="Cambria Math" panose="02040503050406030204" pitchFamily="18" charset="0"/>
                            </a:rPr>
                          </m:ctrlPr>
                        </m:sSupPr>
                        <m:e>
                          <m:r>
                            <a:rPr lang="en-US" sz="1400" b="0" i="1" smtClean="0">
                              <a:latin typeface="Cambria Math"/>
                              <a:ea typeface="Cambria Math"/>
                            </a:rPr>
                            <m:t>𝜔</m:t>
                          </m:r>
                        </m:e>
                        <m:sup>
                          <m:r>
                            <a:rPr lang="en-US" sz="1400" b="0" i="1" smtClean="0">
                              <a:latin typeface="Cambria Math"/>
                            </a:rPr>
                            <m:t>2</m:t>
                          </m:r>
                        </m:sup>
                      </m:sSup>
                    </m:oMath>
                  </m:oMathPara>
                </a14:m>
                <a:endParaRPr lang="en-GB" sz="1400" dirty="0"/>
              </a:p>
            </p:txBody>
          </p:sp>
        </mc:Choice>
        <mc:Fallback xmlns="">
          <p:sp>
            <p:nvSpPr>
              <p:cNvPr id="10" name="TextBox 9"/>
              <p:cNvSpPr txBox="1">
                <a:spLocks noRot="1" noChangeAspect="1" noMove="1" noResize="1" noEditPoints="1" noAdjustHandles="1" noChangeArrowheads="1" noChangeShapeType="1" noTextEdit="1"/>
              </p:cNvSpPr>
              <p:nvPr/>
            </p:nvSpPr>
            <p:spPr>
              <a:xfrm>
                <a:off x="7543800" y="0"/>
                <a:ext cx="868443" cy="307777"/>
              </a:xfrm>
              <a:prstGeom prst="rect">
                <a:avLst/>
              </a:prstGeom>
              <a:blipFill rotWithShape="1">
                <a:blip r:embed="rId6"/>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8390012" y="0"/>
                <a:ext cx="753988" cy="52315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a:rPr>
                                <m:t>𝑣</m:t>
                              </m:r>
                            </m:e>
                            <m:sup>
                              <m:r>
                                <a:rPr lang="en-US" sz="1400" b="0" i="1" smtClean="0">
                                  <a:latin typeface="Cambria Math"/>
                                </a:rPr>
                                <m:t>2</m:t>
                              </m:r>
                            </m:sup>
                          </m:sSup>
                        </m:num>
                        <m:den>
                          <m:r>
                            <a:rPr lang="en-US" sz="1400" b="0" i="1" smtClean="0">
                              <a:latin typeface="Cambria Math"/>
                            </a:rPr>
                            <m:t>𝑟</m:t>
                          </m:r>
                        </m:den>
                      </m:f>
                    </m:oMath>
                  </m:oMathPara>
                </a14:m>
                <a:endParaRPr lang="en-GB" sz="1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8390012" y="0"/>
                <a:ext cx="753988" cy="523157"/>
              </a:xfrm>
              <a:prstGeom prst="rect">
                <a:avLst/>
              </a:prstGeom>
              <a:blipFill rotWithShape="1">
                <a:blip r:embed="rId7"/>
                <a:stretch>
                  <a:fillRect/>
                </a:stretch>
              </a:blipFill>
              <a:ln w="25400">
                <a:solidFill>
                  <a:schemeClr val="tx1"/>
                </a:solidFill>
              </a:ln>
            </p:spPr>
            <p:txBody>
              <a:bodyPr/>
              <a:lstStyle/>
              <a:p>
                <a:r>
                  <a:rPr lang="en-US">
                    <a:noFill/>
                  </a:rPr>
                  <a:t> </a:t>
                </a:r>
              </a:p>
            </p:txBody>
          </p:sp>
        </mc:Fallback>
      </mc:AlternateContent>
      <p:sp>
        <p:nvSpPr>
          <p:cNvPr id="29" name="Oval 28"/>
          <p:cNvSpPr>
            <a:spLocks noChangeAspect="1"/>
          </p:cNvSpPr>
          <p:nvPr/>
        </p:nvSpPr>
        <p:spPr>
          <a:xfrm>
            <a:off x="5943600" y="1219200"/>
            <a:ext cx="2133600" cy="2133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p:nvPr/>
        </p:nvCxnSpPr>
        <p:spPr>
          <a:xfrm flipH="1">
            <a:off x="7010400" y="2286000"/>
            <a:ext cx="106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239000" y="1981200"/>
            <a:ext cx="532518" cy="276999"/>
          </a:xfrm>
          <a:prstGeom prst="rect">
            <a:avLst/>
          </a:prstGeom>
          <a:noFill/>
        </p:spPr>
        <p:txBody>
          <a:bodyPr wrap="none" rtlCol="0">
            <a:spAutoFit/>
          </a:bodyPr>
          <a:lstStyle/>
          <a:p>
            <a:r>
              <a:rPr lang="en-US" sz="1200" dirty="0" smtClean="0">
                <a:latin typeface="Comic Sans MS" panose="030F0702030302020204" pitchFamily="66" charset="0"/>
              </a:rPr>
              <a:t>0.3m</a:t>
            </a:r>
            <a:endParaRPr lang="en-US" sz="1200" dirty="0">
              <a:latin typeface="Comic Sans MS" panose="030F0702030302020204" pitchFamily="66" charset="0"/>
            </a:endParaRPr>
          </a:p>
        </p:txBody>
      </p:sp>
      <p:cxnSp>
        <p:nvCxnSpPr>
          <p:cNvPr id="36" name="Straight Arrow Connector 35"/>
          <p:cNvCxnSpPr/>
          <p:nvPr/>
        </p:nvCxnSpPr>
        <p:spPr>
          <a:xfrm>
            <a:off x="8239125" y="2133600"/>
            <a:ext cx="0" cy="381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858000" y="1981200"/>
            <a:ext cx="288862" cy="276999"/>
          </a:xfrm>
          <a:prstGeom prst="rect">
            <a:avLst/>
          </a:prstGeom>
          <a:noFill/>
        </p:spPr>
        <p:txBody>
          <a:bodyPr wrap="none" rtlCol="0">
            <a:spAutoFit/>
          </a:bodyPr>
          <a:lstStyle/>
          <a:p>
            <a:r>
              <a:rPr lang="en-US" sz="1200" dirty="0" smtClean="0">
                <a:latin typeface="Comic Sans MS" panose="030F0702030302020204" pitchFamily="66" charset="0"/>
              </a:rPr>
              <a:t>B</a:t>
            </a:r>
            <a:endParaRPr lang="en-US" sz="1200" dirty="0">
              <a:latin typeface="Comic Sans MS" panose="030F0702030302020204" pitchFamily="66" charset="0"/>
            </a:endParaRPr>
          </a:p>
        </p:txBody>
      </p:sp>
      <p:sp>
        <p:nvSpPr>
          <p:cNvPr id="39" name="TextBox 38"/>
          <p:cNvSpPr txBox="1"/>
          <p:nvPr/>
        </p:nvSpPr>
        <p:spPr>
          <a:xfrm>
            <a:off x="7772400" y="1981200"/>
            <a:ext cx="304800" cy="276999"/>
          </a:xfrm>
          <a:prstGeom prst="rect">
            <a:avLst/>
          </a:prstGeom>
          <a:noFill/>
        </p:spPr>
        <p:txBody>
          <a:bodyPr wrap="square" rtlCol="0">
            <a:spAutoFit/>
          </a:bodyPr>
          <a:lstStyle/>
          <a:p>
            <a:r>
              <a:rPr lang="en-US" sz="1200" dirty="0" smtClean="0">
                <a:latin typeface="Comic Sans MS" panose="030F0702030302020204" pitchFamily="66" charset="0"/>
              </a:rPr>
              <a:t>A</a:t>
            </a:r>
            <a:endParaRPr lang="en-US" sz="1200" dirty="0">
              <a:latin typeface="Comic Sans MS" panose="030F0702030302020204" pitchFamily="66" charset="0"/>
            </a:endParaRPr>
          </a:p>
        </p:txBody>
      </p:sp>
      <p:sp>
        <p:nvSpPr>
          <p:cNvPr id="40" name="Oval 39"/>
          <p:cNvSpPr/>
          <p:nvPr/>
        </p:nvSpPr>
        <p:spPr>
          <a:xfrm>
            <a:off x="8020050" y="2228850"/>
            <a:ext cx="111397" cy="1141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1" name="Straight Connector 40"/>
          <p:cNvCxnSpPr/>
          <p:nvPr/>
        </p:nvCxnSpPr>
        <p:spPr>
          <a:xfrm rot="16200000" flipH="1">
            <a:off x="6477000" y="2819400"/>
            <a:ext cx="106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7010400" y="22860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Arrow Connector 45"/>
          <p:cNvCxnSpPr/>
          <p:nvPr/>
        </p:nvCxnSpPr>
        <p:spPr>
          <a:xfrm rot="5400000">
            <a:off x="7000875" y="3352800"/>
            <a:ext cx="0" cy="381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6934200" y="2209800"/>
            <a:ext cx="152400" cy="152400"/>
            <a:chOff x="7467600" y="4419600"/>
            <a:chExt cx="152400" cy="152400"/>
          </a:xfrm>
        </p:grpSpPr>
        <p:cxnSp>
          <p:nvCxnSpPr>
            <p:cNvPr id="47" name="Straight Connector 46"/>
            <p:cNvCxnSpPr/>
            <p:nvPr/>
          </p:nvCxnSpPr>
          <p:spPr>
            <a:xfrm flipH="1" flipV="1">
              <a:off x="7467600" y="4419600"/>
              <a:ext cx="152400" cy="1524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7467600" y="4419600"/>
              <a:ext cx="152400" cy="1524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54" name="TextBox 53"/>
          <p:cNvSpPr txBox="1"/>
          <p:nvPr/>
        </p:nvSpPr>
        <p:spPr>
          <a:xfrm>
            <a:off x="8315325" y="2209800"/>
            <a:ext cx="564578" cy="276999"/>
          </a:xfrm>
          <a:prstGeom prst="rect">
            <a:avLst/>
          </a:prstGeom>
          <a:noFill/>
        </p:spPr>
        <p:txBody>
          <a:bodyPr wrap="none" rtlCol="0">
            <a:spAutoFit/>
          </a:bodyPr>
          <a:lstStyle/>
          <a:p>
            <a:r>
              <a:rPr lang="en-US" sz="1200" dirty="0" smtClean="0">
                <a:latin typeface="Comic Sans MS" panose="030F0702030302020204" pitchFamily="66" charset="0"/>
              </a:rPr>
              <a:t>0ms</a:t>
            </a:r>
            <a:r>
              <a:rPr lang="en-US" sz="1200" baseline="30000" dirty="0" smtClean="0">
                <a:latin typeface="Comic Sans MS" panose="030F0702030302020204" pitchFamily="66" charset="0"/>
              </a:rPr>
              <a:t>-1</a:t>
            </a:r>
            <a:endParaRPr lang="en-US" sz="1200" baseline="30000" dirty="0">
              <a:latin typeface="Comic Sans MS" panose="030F0702030302020204" pitchFamily="66" charset="0"/>
            </a:endParaRPr>
          </a:p>
        </p:txBody>
      </p:sp>
      <p:sp>
        <p:nvSpPr>
          <p:cNvPr id="55" name="TextBox 54"/>
          <p:cNvSpPr txBox="1"/>
          <p:nvPr/>
        </p:nvSpPr>
        <p:spPr>
          <a:xfrm>
            <a:off x="6734175" y="3619500"/>
            <a:ext cx="591829" cy="276999"/>
          </a:xfrm>
          <a:prstGeom prst="rect">
            <a:avLst/>
          </a:prstGeom>
          <a:noFill/>
        </p:spPr>
        <p:txBody>
          <a:bodyPr wrap="none" rtlCol="0">
            <a:spAutoFit/>
          </a:bodyPr>
          <a:lstStyle/>
          <a:p>
            <a:r>
              <a:rPr lang="en-US" sz="1200" dirty="0" smtClean="0">
                <a:latin typeface="Comic Sans MS" panose="030F0702030302020204" pitchFamily="66" charset="0"/>
              </a:rPr>
              <a:t>v ms</a:t>
            </a:r>
            <a:r>
              <a:rPr lang="en-US" sz="1200" baseline="30000" dirty="0" smtClean="0">
                <a:latin typeface="Comic Sans MS" panose="030F0702030302020204" pitchFamily="66" charset="0"/>
              </a:rPr>
              <a:t>-1</a:t>
            </a:r>
            <a:endParaRPr lang="en-US" sz="1200" baseline="30000" dirty="0">
              <a:latin typeface="Comic Sans MS" panose="030F0702030302020204" pitchFamily="66" charset="0"/>
            </a:endParaRPr>
          </a:p>
        </p:txBody>
      </p:sp>
      <p:sp>
        <p:nvSpPr>
          <p:cNvPr id="56" name="Oval 55"/>
          <p:cNvSpPr/>
          <p:nvPr/>
        </p:nvSpPr>
        <p:spPr>
          <a:xfrm>
            <a:off x="6953250" y="3305175"/>
            <a:ext cx="111397" cy="1141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TextBox 58"/>
          <p:cNvSpPr txBox="1"/>
          <p:nvPr/>
        </p:nvSpPr>
        <p:spPr>
          <a:xfrm>
            <a:off x="4114800" y="4191000"/>
            <a:ext cx="676788" cy="307777"/>
          </a:xfrm>
          <a:prstGeom prst="rect">
            <a:avLst/>
          </a:prstGeom>
          <a:noFill/>
        </p:spPr>
        <p:txBody>
          <a:bodyPr wrap="none" rtlCol="0">
            <a:spAutoFit/>
          </a:bodyPr>
          <a:lstStyle/>
          <a:p>
            <a:r>
              <a:rPr lang="en-US" sz="1400" u="sng" dirty="0" smtClean="0">
                <a:latin typeface="Comic Sans MS" panose="030F0702030302020204" pitchFamily="66" charset="0"/>
              </a:rPr>
              <a:t>After</a:t>
            </a:r>
            <a:endParaRPr lang="en-US" sz="1400" u="sng" dirty="0">
              <a:latin typeface="Comic Sans MS" panose="030F0702030302020204" pitchFamily="66" charset="0"/>
            </a:endParaRPr>
          </a:p>
        </p:txBody>
      </p:sp>
      <p:sp>
        <p:nvSpPr>
          <p:cNvPr id="60" name="TextBox 59"/>
          <p:cNvSpPr txBox="1"/>
          <p:nvPr/>
        </p:nvSpPr>
        <p:spPr>
          <a:xfrm>
            <a:off x="3733800" y="1676400"/>
            <a:ext cx="1981200" cy="954107"/>
          </a:xfrm>
          <a:prstGeom prst="rect">
            <a:avLst/>
          </a:prstGeom>
          <a:noFill/>
        </p:spPr>
        <p:txBody>
          <a:bodyPr wrap="square" rtlCol="0">
            <a:spAutoFit/>
          </a:bodyPr>
          <a:lstStyle/>
          <a:p>
            <a:pPr algn="ctr"/>
            <a:r>
              <a:rPr lang="en-US" sz="1400" dirty="0" smtClean="0">
                <a:solidFill>
                  <a:srgbClr val="FF0000"/>
                </a:solidFill>
                <a:latin typeface="Comic Sans MS" panose="030F0702030302020204" pitchFamily="66" charset="0"/>
              </a:rPr>
              <a:t>You can take the lowest point on the circle as having a height of 0m…</a:t>
            </a:r>
            <a:endParaRPr lang="en-US"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2" name="TextBox 61"/>
              <p:cNvSpPr txBox="1"/>
              <p:nvPr/>
            </p:nvSpPr>
            <p:spPr>
              <a:xfrm>
                <a:off x="3962400" y="4572000"/>
                <a:ext cx="92967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𝑃𝐸</m:t>
                      </m:r>
                      <m:r>
                        <a:rPr lang="en-US" sz="1200" b="0" i="1" smtClean="0">
                          <a:latin typeface="Cambria Math"/>
                        </a:rPr>
                        <m:t>=</m:t>
                      </m:r>
                      <m:r>
                        <a:rPr lang="en-US" sz="1200" b="0" i="1" smtClean="0">
                          <a:latin typeface="Cambria Math"/>
                        </a:rPr>
                        <m:t>𝑚𝑔h</m:t>
                      </m:r>
                    </m:oMath>
                  </m:oMathPara>
                </a14:m>
                <a:endParaRPr lang="en-US" sz="1200" dirty="0"/>
              </a:p>
            </p:txBody>
          </p:sp>
        </mc:Choice>
        <mc:Fallback xmlns="">
          <p:sp>
            <p:nvSpPr>
              <p:cNvPr id="62" name="TextBox 61"/>
              <p:cNvSpPr txBox="1">
                <a:spLocks noRot="1" noChangeAspect="1" noMove="1" noResize="1" noEditPoints="1" noAdjustHandles="1" noChangeArrowheads="1" noChangeShapeType="1" noTextEdit="1"/>
              </p:cNvSpPr>
              <p:nvPr/>
            </p:nvSpPr>
            <p:spPr>
              <a:xfrm>
                <a:off x="3962400" y="4572000"/>
                <a:ext cx="929677" cy="276999"/>
              </a:xfrm>
              <a:prstGeom prst="rect">
                <a:avLst/>
              </a:prstGeom>
              <a:blipFill rotWithShape="1">
                <a:blip r:embed="rId8"/>
                <a:stretch>
                  <a:fillRect b="-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3962400" y="5029200"/>
                <a:ext cx="138813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𝑃𝐸</m:t>
                      </m:r>
                      <m:r>
                        <a:rPr lang="en-US" sz="1200" b="0" i="1" smtClean="0">
                          <a:latin typeface="Cambria Math"/>
                        </a:rPr>
                        <m:t>=(0.4)(</m:t>
                      </m:r>
                      <m:r>
                        <a:rPr lang="en-US" sz="1200" b="0" i="1" smtClean="0">
                          <a:latin typeface="Cambria Math"/>
                        </a:rPr>
                        <m:t>𝑔</m:t>
                      </m:r>
                      <m:r>
                        <a:rPr lang="en-US" sz="1200" b="0" i="1" smtClean="0">
                          <a:latin typeface="Cambria Math"/>
                        </a:rPr>
                        <m:t>)(0)</m:t>
                      </m:r>
                    </m:oMath>
                  </m:oMathPara>
                </a14:m>
                <a:endParaRPr lang="en-US" sz="1200" dirty="0"/>
              </a:p>
            </p:txBody>
          </p:sp>
        </mc:Choice>
        <mc:Fallback xmlns="">
          <p:sp>
            <p:nvSpPr>
              <p:cNvPr id="63" name="TextBox 62"/>
              <p:cNvSpPr txBox="1">
                <a:spLocks noRot="1" noChangeAspect="1" noMove="1" noResize="1" noEditPoints="1" noAdjustHandles="1" noChangeArrowheads="1" noChangeShapeType="1" noTextEdit="1"/>
              </p:cNvSpPr>
              <p:nvPr/>
            </p:nvSpPr>
            <p:spPr>
              <a:xfrm>
                <a:off x="3962400" y="5029200"/>
                <a:ext cx="1388137" cy="276999"/>
              </a:xfrm>
              <a:prstGeom prst="rect">
                <a:avLst/>
              </a:prstGeom>
              <a:blipFill rotWithShape="1">
                <a:blip r:embed="rId9"/>
                <a:stretch>
                  <a:fillRect b="-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a:xfrm>
                <a:off x="3962400" y="5486400"/>
                <a:ext cx="70423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𝑃𝐸</m:t>
                      </m:r>
                      <m:r>
                        <a:rPr lang="en-US" sz="1200" b="0" i="1" smtClean="0">
                          <a:latin typeface="Cambria Math"/>
                        </a:rPr>
                        <m:t>=0</m:t>
                      </m:r>
                    </m:oMath>
                  </m:oMathPara>
                </a14:m>
                <a:endParaRPr lang="en-US" sz="1200" dirty="0"/>
              </a:p>
            </p:txBody>
          </p:sp>
        </mc:Choice>
        <mc:Fallback xmlns="">
          <p:sp>
            <p:nvSpPr>
              <p:cNvPr id="64" name="TextBox 63"/>
              <p:cNvSpPr txBox="1">
                <a:spLocks noRot="1" noChangeAspect="1" noMove="1" noResize="1" noEditPoints="1" noAdjustHandles="1" noChangeArrowheads="1" noChangeShapeType="1" noTextEdit="1"/>
              </p:cNvSpPr>
              <p:nvPr/>
            </p:nvSpPr>
            <p:spPr>
              <a:xfrm>
                <a:off x="3962400" y="5486400"/>
                <a:ext cx="704231" cy="276999"/>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6629400" y="4495800"/>
                <a:ext cx="1298650" cy="4380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𝐾𝐸</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1</m:t>
                          </m:r>
                        </m:num>
                        <m:den>
                          <m:r>
                            <a:rPr lang="en-US" sz="1200" b="0" i="1" smtClean="0">
                              <a:latin typeface="Cambria Math"/>
                            </a:rPr>
                            <m:t>2</m:t>
                          </m:r>
                        </m:den>
                      </m:f>
                      <m:r>
                        <a:rPr lang="en-US" sz="1200" b="0" i="1" smtClean="0">
                          <a:latin typeface="Cambria Math"/>
                        </a:rPr>
                        <m:t>𝑚</m:t>
                      </m:r>
                      <m:sSup>
                        <m:sSupPr>
                          <m:ctrlPr>
                            <a:rPr lang="en-US" sz="1200" b="0" i="1" smtClean="0">
                              <a:latin typeface="Cambria Math" panose="02040503050406030204" pitchFamily="18" charset="0"/>
                            </a:rPr>
                          </m:ctrlPr>
                        </m:sSupPr>
                        <m:e>
                          <m:r>
                            <a:rPr lang="en-US" sz="1200" b="0" i="1" smtClean="0">
                              <a:latin typeface="Cambria Math"/>
                            </a:rPr>
                            <m:t>𝑣</m:t>
                          </m:r>
                        </m:e>
                        <m:sup>
                          <m:r>
                            <a:rPr lang="en-US" sz="1200" b="0" i="1" smtClean="0">
                              <a:latin typeface="Cambria Math"/>
                            </a:rPr>
                            <m:t>2</m:t>
                          </m:r>
                        </m:sup>
                      </m:sSup>
                    </m:oMath>
                  </m:oMathPara>
                </a14:m>
                <a:endParaRPr lang="en-US" sz="1200" dirty="0"/>
              </a:p>
            </p:txBody>
          </p:sp>
        </mc:Choice>
        <mc:Fallback xmlns="">
          <p:sp>
            <p:nvSpPr>
              <p:cNvPr id="65" name="TextBox 64"/>
              <p:cNvSpPr txBox="1">
                <a:spLocks noRot="1" noChangeAspect="1" noMove="1" noResize="1" noEditPoints="1" noAdjustHandles="1" noChangeArrowheads="1" noChangeShapeType="1" noTextEdit="1"/>
              </p:cNvSpPr>
              <p:nvPr/>
            </p:nvSpPr>
            <p:spPr>
              <a:xfrm>
                <a:off x="6629400" y="4495800"/>
                <a:ext cx="1298650" cy="438005"/>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6629400" y="5105400"/>
                <a:ext cx="1600200" cy="4380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𝐾𝐸</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1</m:t>
                          </m:r>
                        </m:num>
                        <m:den>
                          <m:r>
                            <a:rPr lang="en-US" sz="1200" b="0" i="1" smtClean="0">
                              <a:latin typeface="Cambria Math"/>
                            </a:rPr>
                            <m:t>2</m:t>
                          </m:r>
                        </m:den>
                      </m:f>
                      <m:r>
                        <a:rPr lang="en-US" sz="1200" b="0" i="1" smtClean="0">
                          <a:latin typeface="Cambria Math"/>
                        </a:rPr>
                        <m:t>(0.4)</m:t>
                      </m:r>
                      <m:sSup>
                        <m:sSupPr>
                          <m:ctrlPr>
                            <a:rPr lang="en-US" sz="1200" b="0" i="1" smtClean="0">
                              <a:latin typeface="Cambria Math" panose="02040503050406030204" pitchFamily="18" charset="0"/>
                            </a:rPr>
                          </m:ctrlPr>
                        </m:sSupPr>
                        <m:e>
                          <m:r>
                            <a:rPr lang="en-US" sz="1200" b="0" i="1" smtClean="0">
                              <a:latin typeface="Cambria Math"/>
                            </a:rPr>
                            <m:t>(</m:t>
                          </m:r>
                          <m:r>
                            <a:rPr lang="en-US" sz="1200" b="0" i="1" smtClean="0">
                              <a:latin typeface="Cambria Math"/>
                            </a:rPr>
                            <m:t>𝑣</m:t>
                          </m:r>
                          <m:r>
                            <a:rPr lang="en-US" sz="1200" b="0" i="1" smtClean="0">
                              <a:latin typeface="Cambria Math"/>
                            </a:rPr>
                            <m:t>)</m:t>
                          </m:r>
                        </m:e>
                        <m:sup>
                          <m:r>
                            <a:rPr lang="en-US" sz="1200" b="0" i="1" smtClean="0">
                              <a:latin typeface="Cambria Math"/>
                            </a:rPr>
                            <m:t>2</m:t>
                          </m:r>
                        </m:sup>
                      </m:sSup>
                    </m:oMath>
                  </m:oMathPara>
                </a14:m>
                <a:endParaRPr lang="en-US" sz="1200" dirty="0"/>
              </a:p>
            </p:txBody>
          </p:sp>
        </mc:Choice>
        <mc:Fallback xmlns="">
          <p:sp>
            <p:nvSpPr>
              <p:cNvPr id="66" name="TextBox 65"/>
              <p:cNvSpPr txBox="1">
                <a:spLocks noRot="1" noChangeAspect="1" noMove="1" noResize="1" noEditPoints="1" noAdjustHandles="1" noChangeArrowheads="1" noChangeShapeType="1" noTextEdit="1"/>
              </p:cNvSpPr>
              <p:nvPr/>
            </p:nvSpPr>
            <p:spPr>
              <a:xfrm>
                <a:off x="6629400" y="5105400"/>
                <a:ext cx="1600200" cy="438005"/>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6715125" y="5715000"/>
                <a:ext cx="106680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𝐾𝐸</m:t>
                      </m:r>
                      <m:r>
                        <a:rPr lang="en-US" sz="1200" b="0" i="1" smtClean="0">
                          <a:latin typeface="Cambria Math"/>
                        </a:rPr>
                        <m:t>=0.2</m:t>
                      </m:r>
                      <m:sSup>
                        <m:sSupPr>
                          <m:ctrlPr>
                            <a:rPr lang="en-US" sz="1200" b="0" i="1" smtClean="0">
                              <a:latin typeface="Cambria Math" panose="02040503050406030204" pitchFamily="18" charset="0"/>
                            </a:rPr>
                          </m:ctrlPr>
                        </m:sSupPr>
                        <m:e>
                          <m:r>
                            <a:rPr lang="en-US" sz="1200" b="0" i="1" smtClean="0">
                              <a:latin typeface="Cambria Math"/>
                            </a:rPr>
                            <m:t>𝑣</m:t>
                          </m:r>
                        </m:e>
                        <m:sup>
                          <m:r>
                            <a:rPr lang="en-US" sz="1200" b="0" i="1" smtClean="0">
                              <a:latin typeface="Cambria Math"/>
                            </a:rPr>
                            <m:t>2</m:t>
                          </m:r>
                        </m:sup>
                      </m:sSup>
                    </m:oMath>
                  </m:oMathPara>
                </a14:m>
                <a:endParaRPr lang="en-US" sz="1200" dirty="0"/>
              </a:p>
            </p:txBody>
          </p:sp>
        </mc:Choice>
        <mc:Fallback xmlns="">
          <p:sp>
            <p:nvSpPr>
              <p:cNvPr id="67" name="TextBox 66"/>
              <p:cNvSpPr txBox="1">
                <a:spLocks noRot="1" noChangeAspect="1" noMove="1" noResize="1" noEditPoints="1" noAdjustHandles="1" noChangeArrowheads="1" noChangeShapeType="1" noTextEdit="1"/>
              </p:cNvSpPr>
              <p:nvPr/>
            </p:nvSpPr>
            <p:spPr>
              <a:xfrm>
                <a:off x="6715125" y="5715000"/>
                <a:ext cx="1066800" cy="276999"/>
              </a:xfrm>
              <a:prstGeom prst="rect">
                <a:avLst/>
              </a:prstGeom>
              <a:blipFill rotWithShape="1">
                <a:blip r:embed="rId13"/>
                <a:stretch>
                  <a:fillRect/>
                </a:stretch>
              </a:blipFill>
            </p:spPr>
            <p:txBody>
              <a:bodyPr/>
              <a:lstStyle/>
              <a:p>
                <a:r>
                  <a:rPr lang="en-US">
                    <a:noFill/>
                  </a:rPr>
                  <a:t> </a:t>
                </a:r>
              </a:p>
            </p:txBody>
          </p:sp>
        </mc:Fallback>
      </mc:AlternateContent>
      <p:sp>
        <p:nvSpPr>
          <p:cNvPr id="68" name="Arc 67"/>
          <p:cNvSpPr/>
          <p:nvPr/>
        </p:nvSpPr>
        <p:spPr>
          <a:xfrm>
            <a:off x="5343525" y="4724400"/>
            <a:ext cx="228600" cy="450011"/>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9" name="TextBox 68"/>
          <p:cNvSpPr txBox="1"/>
          <p:nvPr/>
        </p:nvSpPr>
        <p:spPr>
          <a:xfrm>
            <a:off x="5495925" y="4724400"/>
            <a:ext cx="762000" cy="461665"/>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Sub in values</a:t>
            </a:r>
            <a:endParaRPr lang="en-GB" sz="1200" baseline="30000" dirty="0">
              <a:solidFill>
                <a:srgbClr val="FF0000"/>
              </a:solidFill>
              <a:latin typeface="Comic Sans MS" panose="030F0702030302020204" pitchFamily="66" charset="0"/>
            </a:endParaRPr>
          </a:p>
        </p:txBody>
      </p:sp>
      <p:sp>
        <p:nvSpPr>
          <p:cNvPr id="70" name="Arc 69"/>
          <p:cNvSpPr/>
          <p:nvPr/>
        </p:nvSpPr>
        <p:spPr>
          <a:xfrm>
            <a:off x="5343525" y="5181600"/>
            <a:ext cx="228600" cy="450011"/>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1" name="TextBox 70"/>
          <p:cNvSpPr txBox="1"/>
          <p:nvPr/>
        </p:nvSpPr>
        <p:spPr>
          <a:xfrm>
            <a:off x="5572125" y="5257800"/>
            <a:ext cx="838200"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Calculate</a:t>
            </a:r>
            <a:endParaRPr lang="en-GB" sz="1200" baseline="30000" dirty="0">
              <a:solidFill>
                <a:srgbClr val="FF0000"/>
              </a:solidFill>
              <a:latin typeface="Comic Sans MS" panose="030F0702030302020204" pitchFamily="66" charset="0"/>
            </a:endParaRPr>
          </a:p>
        </p:txBody>
      </p:sp>
      <p:sp>
        <p:nvSpPr>
          <p:cNvPr id="72" name="Arc 71"/>
          <p:cNvSpPr/>
          <p:nvPr/>
        </p:nvSpPr>
        <p:spPr>
          <a:xfrm>
            <a:off x="8001000" y="4724400"/>
            <a:ext cx="228600" cy="609600"/>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3" name="Arc 72"/>
          <p:cNvSpPr/>
          <p:nvPr/>
        </p:nvSpPr>
        <p:spPr>
          <a:xfrm>
            <a:off x="8001000" y="5334000"/>
            <a:ext cx="228600" cy="533400"/>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4" name="TextBox 73"/>
          <p:cNvSpPr txBox="1"/>
          <p:nvPr/>
        </p:nvSpPr>
        <p:spPr>
          <a:xfrm>
            <a:off x="8153400" y="4800600"/>
            <a:ext cx="838200" cy="461665"/>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Sub in values</a:t>
            </a:r>
            <a:endParaRPr lang="en-GB" sz="1200" baseline="30000" dirty="0">
              <a:solidFill>
                <a:srgbClr val="FF0000"/>
              </a:solidFill>
              <a:latin typeface="Comic Sans MS" panose="030F0702030302020204" pitchFamily="66" charset="0"/>
            </a:endParaRPr>
          </a:p>
        </p:txBody>
      </p:sp>
      <p:sp>
        <p:nvSpPr>
          <p:cNvPr id="75" name="TextBox 74"/>
          <p:cNvSpPr txBox="1"/>
          <p:nvPr/>
        </p:nvSpPr>
        <p:spPr>
          <a:xfrm>
            <a:off x="8229600" y="5486400"/>
            <a:ext cx="838200"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Calculate</a:t>
            </a:r>
            <a:endParaRPr lang="en-GB" sz="1200" baseline="300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76" name="TextBox 75"/>
              <p:cNvSpPr txBox="1"/>
              <p:nvPr/>
            </p:nvSpPr>
            <p:spPr>
              <a:xfrm>
                <a:off x="3857625" y="2867025"/>
                <a:ext cx="177914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a:rPr>
                        <m:t>𝐼𝑛𝑖𝑡𝑖𝑎𝑙</m:t>
                      </m:r>
                      <m:r>
                        <a:rPr lang="en-US" sz="1200" b="0" i="1" smtClean="0">
                          <a:solidFill>
                            <a:srgbClr val="FF0000"/>
                          </a:solidFill>
                          <a:latin typeface="Cambria Math"/>
                        </a:rPr>
                        <m:t> </m:t>
                      </m:r>
                      <m:r>
                        <a:rPr lang="en-US" sz="1200" b="0" i="1" smtClean="0">
                          <a:solidFill>
                            <a:srgbClr val="FF0000"/>
                          </a:solidFill>
                          <a:latin typeface="Cambria Math"/>
                        </a:rPr>
                        <m:t>𝑒𝑛𝑒𝑟𝑔𝑦</m:t>
                      </m:r>
                      <m:r>
                        <a:rPr lang="en-US" sz="1200" b="0" i="1" smtClean="0">
                          <a:solidFill>
                            <a:srgbClr val="FF0000"/>
                          </a:solidFill>
                          <a:latin typeface="Cambria Math"/>
                        </a:rPr>
                        <m:t>=0.12</m:t>
                      </m:r>
                      <m:r>
                        <a:rPr lang="en-US" sz="1200" b="0" i="1" smtClean="0">
                          <a:solidFill>
                            <a:srgbClr val="FF0000"/>
                          </a:solidFill>
                          <a:latin typeface="Cambria Math"/>
                        </a:rPr>
                        <m:t>𝑔</m:t>
                      </m:r>
                    </m:oMath>
                  </m:oMathPara>
                </a14:m>
                <a:endParaRPr lang="en-US" sz="1200" dirty="0">
                  <a:solidFill>
                    <a:srgbClr val="FF0000"/>
                  </a:solidFill>
                </a:endParaRPr>
              </a:p>
            </p:txBody>
          </p:sp>
        </mc:Choice>
        <mc:Fallback xmlns="">
          <p:sp>
            <p:nvSpPr>
              <p:cNvPr id="76" name="TextBox 75"/>
              <p:cNvSpPr txBox="1">
                <a:spLocks noRot="1" noChangeAspect="1" noMove="1" noResize="1" noEditPoints="1" noAdjustHandles="1" noChangeArrowheads="1" noChangeShapeType="1" noTextEdit="1"/>
              </p:cNvSpPr>
              <p:nvPr/>
            </p:nvSpPr>
            <p:spPr>
              <a:xfrm>
                <a:off x="3857625" y="2867025"/>
                <a:ext cx="1779141" cy="276999"/>
              </a:xfrm>
              <a:prstGeom prst="rect">
                <a:avLst/>
              </a:prstGeom>
              <a:blipFill rotWithShape="1">
                <a:blip r:embed="rId14"/>
                <a:stretch>
                  <a:fillRect b="-2174"/>
                </a:stretch>
              </a:blipFill>
            </p:spPr>
            <p:txBody>
              <a:bodyPr/>
              <a:lstStyle/>
              <a:p>
                <a:r>
                  <a:rPr lang="en-US">
                    <a:noFill/>
                  </a:rPr>
                  <a:t> </a:t>
                </a:r>
              </a:p>
            </p:txBody>
          </p:sp>
        </mc:Fallback>
      </mc:AlternateContent>
      <p:sp>
        <p:nvSpPr>
          <p:cNvPr id="77" name="TextBox 76"/>
          <p:cNvSpPr txBox="1"/>
          <p:nvPr/>
        </p:nvSpPr>
        <p:spPr>
          <a:xfrm>
            <a:off x="4838700" y="6096000"/>
            <a:ext cx="2819400"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So the total final energy is 0.2v</a:t>
            </a:r>
            <a:r>
              <a:rPr lang="en-US" sz="1200" baseline="30000" dirty="0" smtClean="0">
                <a:solidFill>
                  <a:srgbClr val="FF0000"/>
                </a:solidFill>
                <a:latin typeface="Comic Sans MS" panose="030F0702030302020204" pitchFamily="66" charset="0"/>
              </a:rPr>
              <a:t>2</a:t>
            </a:r>
            <a:r>
              <a:rPr lang="en-US" sz="1200" dirty="0" smtClean="0">
                <a:solidFill>
                  <a:srgbClr val="FF0000"/>
                </a:solidFill>
                <a:latin typeface="Comic Sans MS" panose="030F0702030302020204" pitchFamily="66" charset="0"/>
              </a:rPr>
              <a:t>…</a:t>
            </a:r>
            <a:endParaRPr lang="en-GB" sz="1200" baseline="300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8" name="TextBox 47"/>
              <p:cNvSpPr txBox="1"/>
              <p:nvPr/>
            </p:nvSpPr>
            <p:spPr>
              <a:xfrm>
                <a:off x="3924300" y="3276600"/>
                <a:ext cx="1689309"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a:rPr>
                        <m:t>𝐹𝑖𝑛𝑎𝑙</m:t>
                      </m:r>
                      <m:r>
                        <a:rPr lang="en-US" sz="1200" b="0" i="1" smtClean="0">
                          <a:solidFill>
                            <a:srgbClr val="FF0000"/>
                          </a:solidFill>
                          <a:latin typeface="Cambria Math"/>
                        </a:rPr>
                        <m:t> </m:t>
                      </m:r>
                      <m:r>
                        <a:rPr lang="en-US" sz="1200" b="0" i="1" smtClean="0">
                          <a:solidFill>
                            <a:srgbClr val="FF0000"/>
                          </a:solidFill>
                          <a:latin typeface="Cambria Math"/>
                        </a:rPr>
                        <m:t>𝑒𝑛𝑒𝑟𝑔𝑦</m:t>
                      </m:r>
                      <m:r>
                        <a:rPr lang="en-US" sz="1200" b="0" i="1" smtClean="0">
                          <a:solidFill>
                            <a:srgbClr val="FF0000"/>
                          </a:solidFill>
                          <a:latin typeface="Cambria Math"/>
                        </a:rPr>
                        <m:t>=</m:t>
                      </m:r>
                      <m:sSup>
                        <m:sSupPr>
                          <m:ctrlPr>
                            <a:rPr lang="en-US" sz="1200" b="0" i="1" smtClean="0">
                              <a:solidFill>
                                <a:srgbClr val="FF0000"/>
                              </a:solidFill>
                              <a:latin typeface="Cambria Math" panose="02040503050406030204" pitchFamily="18" charset="0"/>
                            </a:rPr>
                          </m:ctrlPr>
                        </m:sSupPr>
                        <m:e>
                          <m:r>
                            <a:rPr lang="en-US" sz="1200" b="0" i="1" smtClean="0">
                              <a:solidFill>
                                <a:srgbClr val="FF0000"/>
                              </a:solidFill>
                              <a:latin typeface="Cambria Math"/>
                            </a:rPr>
                            <m:t>0.2</m:t>
                          </m:r>
                          <m:r>
                            <a:rPr lang="en-US" sz="1200" b="0" i="1" smtClean="0">
                              <a:solidFill>
                                <a:srgbClr val="FF0000"/>
                              </a:solidFill>
                              <a:latin typeface="Cambria Math"/>
                            </a:rPr>
                            <m:t>𝑣</m:t>
                          </m:r>
                        </m:e>
                        <m:sup>
                          <m:r>
                            <a:rPr lang="en-US" sz="1200" b="0" i="1" smtClean="0">
                              <a:solidFill>
                                <a:srgbClr val="FF0000"/>
                              </a:solidFill>
                              <a:latin typeface="Cambria Math"/>
                            </a:rPr>
                            <m:t>2</m:t>
                          </m:r>
                        </m:sup>
                      </m:sSup>
                    </m:oMath>
                  </m:oMathPara>
                </a14:m>
                <a:endParaRPr lang="en-US" sz="1200" dirty="0">
                  <a:solidFill>
                    <a:srgbClr val="FF0000"/>
                  </a:solidFill>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3924300" y="3276600"/>
                <a:ext cx="1689309" cy="276999"/>
              </a:xfrm>
              <a:prstGeom prst="rect">
                <a:avLst/>
              </a:prstGeom>
              <a:blipFill rotWithShape="1">
                <a:blip r:embed="rId15"/>
                <a:stretch>
                  <a:fillRect/>
                </a:stretch>
              </a:blipFill>
            </p:spPr>
            <p:txBody>
              <a:bodyPr/>
              <a:lstStyle/>
              <a:p>
                <a:r>
                  <a:rPr lang="en-US">
                    <a:noFill/>
                  </a:rPr>
                  <a:t> </a:t>
                </a:r>
              </a:p>
            </p:txBody>
          </p:sp>
        </mc:Fallback>
      </mc:AlternateContent>
      <p:sp>
        <p:nvSpPr>
          <p:cNvPr id="51" name="TextBox 50"/>
          <p:cNvSpPr txBox="1"/>
          <p:nvPr/>
        </p:nvSpPr>
        <p:spPr>
          <a:xfrm>
            <a:off x="6981825" y="2667000"/>
            <a:ext cx="532518" cy="276999"/>
          </a:xfrm>
          <a:prstGeom prst="rect">
            <a:avLst/>
          </a:prstGeom>
          <a:noFill/>
        </p:spPr>
        <p:txBody>
          <a:bodyPr wrap="none" rtlCol="0">
            <a:spAutoFit/>
          </a:bodyPr>
          <a:lstStyle/>
          <a:p>
            <a:r>
              <a:rPr lang="en-US" sz="1200" dirty="0" smtClean="0">
                <a:latin typeface="Comic Sans MS" panose="030F0702030302020204" pitchFamily="66" charset="0"/>
              </a:rPr>
              <a:t>0.3m</a:t>
            </a:r>
            <a:endParaRPr lang="en-US" sz="1200" dirty="0">
              <a:latin typeface="Comic Sans MS" panose="030F0702030302020204" pitchFamily="66" charset="0"/>
            </a:endParaRPr>
          </a:p>
        </p:txBody>
      </p:sp>
    </p:spTree>
    <p:extLst>
      <p:ext uri="{BB962C8B-B14F-4D97-AF65-F5344CB8AC3E}">
        <p14:creationId xmlns:p14="http://schemas.microsoft.com/office/powerpoint/2010/main" val="3418941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blinds(horizontal)">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blinds(horizontal)">
                                      <p:cBhvr>
                                        <p:cTn id="12" dur="500"/>
                                        <p:tgtEl>
                                          <p:spTgt spid="6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blinds(horizontal)">
                                      <p:cBhvr>
                                        <p:cTn id="17" dur="500"/>
                                        <p:tgtEl>
                                          <p:spTgt spid="6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blinds(horizontal)">
                                      <p:cBhvr>
                                        <p:cTn id="22" dur="500"/>
                                        <p:tgtEl>
                                          <p:spTgt spid="6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blinds(horizontal)">
                                      <p:cBhvr>
                                        <p:cTn id="27" dur="500"/>
                                        <p:tgtEl>
                                          <p:spTgt spid="6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0"/>
                                        </p:tgtEl>
                                        <p:attrNameLst>
                                          <p:attrName>style.visibility</p:attrName>
                                        </p:attrNameLst>
                                      </p:cBhvr>
                                      <p:to>
                                        <p:strVal val="visible"/>
                                      </p:to>
                                    </p:set>
                                    <p:animEffect transition="in" filter="blinds(horizontal)">
                                      <p:cBhvr>
                                        <p:cTn id="32" dur="500"/>
                                        <p:tgtEl>
                                          <p:spTgt spid="7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1"/>
                                        </p:tgtEl>
                                        <p:attrNameLst>
                                          <p:attrName>style.visibility</p:attrName>
                                        </p:attrNameLst>
                                      </p:cBhvr>
                                      <p:to>
                                        <p:strVal val="visible"/>
                                      </p:to>
                                    </p:set>
                                    <p:animEffect transition="in" filter="blinds(horizontal)">
                                      <p:cBhvr>
                                        <p:cTn id="37" dur="500"/>
                                        <p:tgtEl>
                                          <p:spTgt spid="7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blinds(horizontal)">
                                      <p:cBhvr>
                                        <p:cTn id="42" dur="500"/>
                                        <p:tgtEl>
                                          <p:spTgt spid="6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65"/>
                                        </p:tgtEl>
                                        <p:attrNameLst>
                                          <p:attrName>style.visibility</p:attrName>
                                        </p:attrNameLst>
                                      </p:cBhvr>
                                      <p:to>
                                        <p:strVal val="visible"/>
                                      </p:to>
                                    </p:set>
                                    <p:animEffect transition="in" filter="blinds(horizontal)">
                                      <p:cBhvr>
                                        <p:cTn id="47" dur="500"/>
                                        <p:tgtEl>
                                          <p:spTgt spid="65"/>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72"/>
                                        </p:tgtEl>
                                        <p:attrNameLst>
                                          <p:attrName>style.visibility</p:attrName>
                                        </p:attrNameLst>
                                      </p:cBhvr>
                                      <p:to>
                                        <p:strVal val="visible"/>
                                      </p:to>
                                    </p:set>
                                    <p:animEffect transition="in" filter="blinds(horizontal)">
                                      <p:cBhvr>
                                        <p:cTn id="52" dur="500"/>
                                        <p:tgtEl>
                                          <p:spTgt spid="72"/>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74"/>
                                        </p:tgtEl>
                                        <p:attrNameLst>
                                          <p:attrName>style.visibility</p:attrName>
                                        </p:attrNameLst>
                                      </p:cBhvr>
                                      <p:to>
                                        <p:strVal val="visible"/>
                                      </p:to>
                                    </p:set>
                                    <p:animEffect transition="in" filter="blinds(horizontal)">
                                      <p:cBhvr>
                                        <p:cTn id="57" dur="500"/>
                                        <p:tgtEl>
                                          <p:spTgt spid="74"/>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66"/>
                                        </p:tgtEl>
                                        <p:attrNameLst>
                                          <p:attrName>style.visibility</p:attrName>
                                        </p:attrNameLst>
                                      </p:cBhvr>
                                      <p:to>
                                        <p:strVal val="visible"/>
                                      </p:to>
                                    </p:set>
                                    <p:animEffect transition="in" filter="blinds(horizontal)">
                                      <p:cBhvr>
                                        <p:cTn id="62" dur="500"/>
                                        <p:tgtEl>
                                          <p:spTgt spid="66"/>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73"/>
                                        </p:tgtEl>
                                        <p:attrNameLst>
                                          <p:attrName>style.visibility</p:attrName>
                                        </p:attrNameLst>
                                      </p:cBhvr>
                                      <p:to>
                                        <p:strVal val="visible"/>
                                      </p:to>
                                    </p:set>
                                    <p:animEffect transition="in" filter="blinds(horizontal)">
                                      <p:cBhvr>
                                        <p:cTn id="67" dur="500"/>
                                        <p:tgtEl>
                                          <p:spTgt spid="73"/>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blinds(horizontal)">
                                      <p:cBhvr>
                                        <p:cTn id="72" dur="500"/>
                                        <p:tgtEl>
                                          <p:spTgt spid="75"/>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67"/>
                                        </p:tgtEl>
                                        <p:attrNameLst>
                                          <p:attrName>style.visibility</p:attrName>
                                        </p:attrNameLst>
                                      </p:cBhvr>
                                      <p:to>
                                        <p:strVal val="visible"/>
                                      </p:to>
                                    </p:set>
                                    <p:animEffect transition="in" filter="blinds(horizontal)">
                                      <p:cBhvr>
                                        <p:cTn id="77" dur="500"/>
                                        <p:tgtEl>
                                          <p:spTgt spid="67"/>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blinds(horizontal)">
                                      <p:cBhvr>
                                        <p:cTn id="82" dur="500"/>
                                        <p:tgtEl>
                                          <p:spTgt spid="77"/>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48"/>
                                        </p:tgtEl>
                                        <p:attrNameLst>
                                          <p:attrName>style.visibility</p:attrName>
                                        </p:attrNameLst>
                                      </p:cBhvr>
                                      <p:to>
                                        <p:strVal val="visible"/>
                                      </p:to>
                                    </p:set>
                                    <p:animEffect transition="in" filter="blinds(horizontal)">
                                      <p:cBhvr>
                                        <p:cTn id="8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2" grpId="0"/>
      <p:bldP spid="63" grpId="0"/>
      <p:bldP spid="64" grpId="0"/>
      <p:bldP spid="65" grpId="0"/>
      <p:bldP spid="66" grpId="0"/>
      <p:bldP spid="67" grpId="0"/>
      <p:bldP spid="68" grpId="0" animBg="1"/>
      <p:bldP spid="69" grpId="0"/>
      <p:bldP spid="70" grpId="0" animBg="1"/>
      <p:bldP spid="71" grpId="0"/>
      <p:bldP spid="72" grpId="0" animBg="1"/>
      <p:bldP spid="73" grpId="0" animBg="1"/>
      <p:bldP spid="74" grpId="0"/>
      <p:bldP spid="75" grpId="0"/>
      <p:bldP spid="77" grpId="0"/>
      <p:bldP spid="4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Motion in a Circle</a:t>
            </a:r>
            <a:endParaRPr lang="en-GB" dirty="0">
              <a:latin typeface="Comic Sans MS" pitchFamily="66" charset="0"/>
            </a:endParaRPr>
          </a:p>
        </p:txBody>
      </p:sp>
      <p:sp>
        <p:nvSpPr>
          <p:cNvPr id="4" name="TextBox 3"/>
          <p:cNvSpPr txBox="1"/>
          <p:nvPr/>
        </p:nvSpPr>
        <p:spPr>
          <a:xfrm>
            <a:off x="8680632" y="6488668"/>
            <a:ext cx="470000" cy="369332"/>
          </a:xfrm>
          <a:prstGeom prst="rect">
            <a:avLst/>
          </a:prstGeom>
          <a:noFill/>
        </p:spPr>
        <p:txBody>
          <a:bodyPr wrap="none" rtlCol="0">
            <a:spAutoFit/>
          </a:bodyPr>
          <a:lstStyle/>
          <a:p>
            <a:r>
              <a:rPr lang="en-US" dirty="0" smtClean="0">
                <a:latin typeface="Comic Sans MS" panose="030F0702030302020204" pitchFamily="66" charset="0"/>
              </a:rPr>
              <a:t>4E</a:t>
            </a:r>
            <a:endParaRPr lang="en-US" dirty="0">
              <a:latin typeface="Comic Sans MS" panose="030F0702030302020204" pitchFamily="66" charset="0"/>
            </a:endParaRPr>
          </a:p>
        </p:txBody>
      </p:sp>
      <p:pic>
        <p:nvPicPr>
          <p:cNvPr id="5" name="Picture 8" descr="http://media-cache-ec0.pinimg.com/236x/5e/4e/e6/5e4ee61bfbfb939a6e091549c64997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1514373" cy="12192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idx="1"/>
          </p:nvPr>
        </p:nvSpPr>
        <p:spPr>
          <a:xfrm>
            <a:off x="228600" y="1600200"/>
            <a:ext cx="3429000" cy="4525963"/>
          </a:xfrm>
        </p:spPr>
        <p:txBody>
          <a:bodyPr>
            <a:normAutofit/>
          </a:bodyPr>
          <a:lstStyle/>
          <a:p>
            <a:pPr marL="0" indent="0" algn="ctr">
              <a:buNone/>
            </a:pPr>
            <a:r>
              <a:rPr lang="en-GB" sz="1400" b="1" dirty="0" smtClean="0">
                <a:latin typeface="Comic Sans MS" pitchFamily="66" charset="0"/>
              </a:rPr>
              <a:t>You can solve problems about objects moving in vertical circles</a:t>
            </a:r>
            <a:endParaRPr lang="en-GB" sz="1400" dirty="0" smtClean="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smtClean="0">
                <a:latin typeface="Comic Sans MS" pitchFamily="66" charset="0"/>
              </a:rPr>
              <a:t>A particle of mass 0.4kg is attached to one end of a light rod AB of length 0.3m. The rod is free to rotate in a vertical plane about B. The particle is held at rest with AB horizontal. The particle is then released. Calculate:</a:t>
            </a:r>
          </a:p>
          <a:p>
            <a:pPr marL="0" indent="0" algn="ctr">
              <a:buNone/>
            </a:pPr>
            <a:endParaRPr lang="en-GB" sz="1400" dirty="0">
              <a:latin typeface="Comic Sans MS" pitchFamily="66" charset="0"/>
              <a:sym typeface="Wingdings" panose="05000000000000000000" pitchFamily="2" charset="2"/>
            </a:endParaRPr>
          </a:p>
          <a:p>
            <a:pPr algn="ctr">
              <a:buAutoNum type="alphaLcParenR"/>
            </a:pPr>
            <a:r>
              <a:rPr lang="en-GB" sz="1400" dirty="0" smtClean="0">
                <a:latin typeface="Comic Sans MS" pitchFamily="66" charset="0"/>
                <a:sym typeface="Wingdings" panose="05000000000000000000" pitchFamily="2" charset="2"/>
              </a:rPr>
              <a:t>The speed of the particle as it passes through the lowest point of the path</a:t>
            </a:r>
          </a:p>
          <a:p>
            <a:pPr algn="ctr">
              <a:buAutoNum type="alphaLcParenR"/>
            </a:pPr>
            <a:endParaRPr lang="en-GB" sz="1400" dirty="0">
              <a:latin typeface="Comic Sans MS" pitchFamily="66" charset="0"/>
              <a:sym typeface="Wingdings" panose="05000000000000000000" pitchFamily="2" charset="2"/>
            </a:endParaRPr>
          </a:p>
          <a:p>
            <a:pPr algn="ctr">
              <a:buAutoNum type="alphaLcParenR"/>
            </a:pPr>
            <a:r>
              <a:rPr lang="en-GB" sz="1400" dirty="0" smtClean="0">
                <a:latin typeface="Comic Sans MS" pitchFamily="66" charset="0"/>
                <a:sym typeface="Wingdings" panose="05000000000000000000" pitchFamily="2" charset="2"/>
              </a:rPr>
              <a:t>The Tension in the rod at this point</a:t>
            </a:r>
          </a:p>
          <a:p>
            <a:pPr algn="ctr">
              <a:buAutoNum type="alphaLcParenR"/>
            </a:pPr>
            <a:endParaRPr lang="en-GB" sz="1400" dirty="0">
              <a:latin typeface="Comic Sans MS" pitchFamily="66" charset="0"/>
              <a:sym typeface="Wingdings" panose="05000000000000000000" pitchFamily="2" charset="2"/>
            </a:endParaRPr>
          </a:p>
          <a:p>
            <a:pPr algn="ctr">
              <a:buFont typeface="Wingdings"/>
              <a:buChar char="à"/>
            </a:pPr>
            <a:r>
              <a:rPr lang="en-GB" sz="1400" dirty="0" smtClean="0">
                <a:latin typeface="Comic Sans MS" pitchFamily="66" charset="0"/>
                <a:sym typeface="Wingdings" panose="05000000000000000000" pitchFamily="2" charset="2"/>
              </a:rPr>
              <a:t>Since no energy has been lost, these expressions must be equal…</a:t>
            </a:r>
          </a:p>
          <a:p>
            <a:pPr marL="0" indent="0" algn="ctr">
              <a:buNone/>
            </a:pPr>
            <a:endParaRPr lang="en-GB" sz="1400" dirty="0">
              <a:latin typeface="Comic Sans MS" pitchFamily="66" charset="0"/>
              <a:sym typeface="Wingdings" panose="05000000000000000000" pitchFamily="2" charset="2"/>
            </a:endParaRPr>
          </a:p>
        </p:txBody>
      </p:sp>
      <mc:AlternateContent xmlns:mc="http://schemas.openxmlformats.org/markup-compatibility/2006" xmlns:a14="http://schemas.microsoft.com/office/drawing/2010/main">
        <mc:Choice Requires="a14">
          <p:sp>
            <p:nvSpPr>
              <p:cNvPr id="7" name="TextBox 6"/>
              <p:cNvSpPr txBox="1"/>
              <p:nvPr/>
            </p:nvSpPr>
            <p:spPr>
              <a:xfrm>
                <a:off x="5962403" y="0"/>
                <a:ext cx="781817"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𝑣</m:t>
                      </m:r>
                      <m:r>
                        <a:rPr lang="en-US" sz="1400" b="0" i="1" smtClean="0">
                          <a:latin typeface="Cambria Math"/>
                        </a:rPr>
                        <m:t>=</m:t>
                      </m:r>
                      <m:r>
                        <a:rPr lang="en-US" sz="1400" b="0" i="1" smtClean="0">
                          <a:latin typeface="Cambria Math"/>
                        </a:rPr>
                        <m:t>𝑟</m:t>
                      </m:r>
                      <m:r>
                        <m:rPr>
                          <m:sty m:val="p"/>
                        </m:rPr>
                        <a:rPr lang="el-GR" sz="1400" b="0" i="1" smtClean="0">
                          <a:latin typeface="Cambria Math"/>
                        </a:rPr>
                        <m:t>ω</m:t>
                      </m:r>
                    </m:oMath>
                  </m:oMathPara>
                </a14:m>
                <a:endParaRPr lang="en-GB" sz="1400" dirty="0"/>
              </a:p>
            </p:txBody>
          </p:sp>
        </mc:Choice>
        <mc:Fallback xmlns="">
          <p:sp>
            <p:nvSpPr>
              <p:cNvPr id="7" name="TextBox 6"/>
              <p:cNvSpPr txBox="1">
                <a:spLocks noRot="1" noChangeAspect="1" noMove="1" noResize="1" noEditPoints="1" noAdjustHandles="1" noChangeArrowheads="1" noChangeShapeType="1" noTextEdit="1"/>
              </p:cNvSpPr>
              <p:nvPr/>
            </p:nvSpPr>
            <p:spPr>
              <a:xfrm>
                <a:off x="5962403" y="0"/>
                <a:ext cx="781817" cy="307777"/>
              </a:xfrm>
              <a:prstGeom prst="rect">
                <a:avLst/>
              </a:prstGeom>
              <a:blipFill rotWithShape="1">
                <a:blip r:embed="rId3"/>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878780" y="0"/>
                <a:ext cx="1087670" cy="44300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1200" i="1" smtClean="0">
                          <a:latin typeface="Cambria Math"/>
                        </a:rPr>
                        <m:t>ω</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𝑟𝑎𝑑𝑖𝑎𝑛𝑠</m:t>
                          </m:r>
                        </m:num>
                        <m:den>
                          <m:r>
                            <a:rPr lang="en-US" sz="1200" b="0" i="1" smtClean="0">
                              <a:latin typeface="Cambria Math"/>
                            </a:rPr>
                            <m:t>𝑠𝑒𝑐𝑜𝑛𝑑𝑠</m:t>
                          </m:r>
                        </m:den>
                      </m:f>
                    </m:oMath>
                  </m:oMathPara>
                </a14:m>
                <a:endParaRPr lang="en-GB" sz="1200" dirty="0"/>
              </a:p>
            </p:txBody>
          </p:sp>
        </mc:Choice>
        <mc:Fallback xmlns="">
          <p:sp>
            <p:nvSpPr>
              <p:cNvPr id="8" name="TextBox 7"/>
              <p:cNvSpPr txBox="1">
                <a:spLocks noRot="1" noChangeAspect="1" noMove="1" noResize="1" noEditPoints="1" noAdjustHandles="1" noChangeArrowheads="1" noChangeShapeType="1" noTextEdit="1"/>
              </p:cNvSpPr>
              <p:nvPr/>
            </p:nvSpPr>
            <p:spPr>
              <a:xfrm>
                <a:off x="4878780" y="0"/>
                <a:ext cx="1087670" cy="443006"/>
              </a:xfrm>
              <a:prstGeom prst="rect">
                <a:avLst/>
              </a:prstGeom>
              <a:blipFill rotWithShape="1">
                <a:blip r:embed="rId4"/>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741226" y="0"/>
                <a:ext cx="79451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𝑣</m:t>
                      </m:r>
                      <m:r>
                        <a:rPr lang="en-US" sz="1400" b="0" i="1" smtClean="0">
                          <a:latin typeface="Cambria Math"/>
                          <a:ea typeface="Cambria Math"/>
                        </a:rPr>
                        <m:t>𝜔</m:t>
                      </m:r>
                    </m:oMath>
                  </m:oMathPara>
                </a14:m>
                <a:endParaRPr lang="en-GB" sz="1400" dirty="0"/>
              </a:p>
            </p:txBody>
          </p:sp>
        </mc:Choice>
        <mc:Fallback xmlns="">
          <p:sp>
            <p:nvSpPr>
              <p:cNvPr id="9" name="TextBox 8"/>
              <p:cNvSpPr txBox="1">
                <a:spLocks noRot="1" noChangeAspect="1" noMove="1" noResize="1" noEditPoints="1" noAdjustHandles="1" noChangeArrowheads="1" noChangeShapeType="1" noTextEdit="1"/>
              </p:cNvSpPr>
              <p:nvPr/>
            </p:nvSpPr>
            <p:spPr>
              <a:xfrm>
                <a:off x="6741226" y="0"/>
                <a:ext cx="794513" cy="307777"/>
              </a:xfrm>
              <a:prstGeom prst="rect">
                <a:avLst/>
              </a:prstGeom>
              <a:blipFill rotWithShape="1">
                <a:blip r:embed="rId5"/>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7543800" y="0"/>
                <a:ext cx="86844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𝑟</m:t>
                      </m:r>
                      <m:sSup>
                        <m:sSupPr>
                          <m:ctrlPr>
                            <a:rPr lang="en-US" sz="1400" b="0" i="1" smtClean="0">
                              <a:latin typeface="Cambria Math" panose="02040503050406030204" pitchFamily="18" charset="0"/>
                            </a:rPr>
                          </m:ctrlPr>
                        </m:sSupPr>
                        <m:e>
                          <m:r>
                            <a:rPr lang="en-US" sz="1400" b="0" i="1" smtClean="0">
                              <a:latin typeface="Cambria Math"/>
                              <a:ea typeface="Cambria Math"/>
                            </a:rPr>
                            <m:t>𝜔</m:t>
                          </m:r>
                        </m:e>
                        <m:sup>
                          <m:r>
                            <a:rPr lang="en-US" sz="1400" b="0" i="1" smtClean="0">
                              <a:latin typeface="Cambria Math"/>
                            </a:rPr>
                            <m:t>2</m:t>
                          </m:r>
                        </m:sup>
                      </m:sSup>
                    </m:oMath>
                  </m:oMathPara>
                </a14:m>
                <a:endParaRPr lang="en-GB" sz="1400" dirty="0"/>
              </a:p>
            </p:txBody>
          </p:sp>
        </mc:Choice>
        <mc:Fallback xmlns="">
          <p:sp>
            <p:nvSpPr>
              <p:cNvPr id="10" name="TextBox 9"/>
              <p:cNvSpPr txBox="1">
                <a:spLocks noRot="1" noChangeAspect="1" noMove="1" noResize="1" noEditPoints="1" noAdjustHandles="1" noChangeArrowheads="1" noChangeShapeType="1" noTextEdit="1"/>
              </p:cNvSpPr>
              <p:nvPr/>
            </p:nvSpPr>
            <p:spPr>
              <a:xfrm>
                <a:off x="7543800" y="0"/>
                <a:ext cx="868443" cy="307777"/>
              </a:xfrm>
              <a:prstGeom prst="rect">
                <a:avLst/>
              </a:prstGeom>
              <a:blipFill rotWithShape="1">
                <a:blip r:embed="rId6"/>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8390012" y="0"/>
                <a:ext cx="753988" cy="52315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a:rPr>
                                <m:t>𝑣</m:t>
                              </m:r>
                            </m:e>
                            <m:sup>
                              <m:r>
                                <a:rPr lang="en-US" sz="1400" b="0" i="1" smtClean="0">
                                  <a:latin typeface="Cambria Math"/>
                                </a:rPr>
                                <m:t>2</m:t>
                              </m:r>
                            </m:sup>
                          </m:sSup>
                        </m:num>
                        <m:den>
                          <m:r>
                            <a:rPr lang="en-US" sz="1400" b="0" i="1" smtClean="0">
                              <a:latin typeface="Cambria Math"/>
                            </a:rPr>
                            <m:t>𝑟</m:t>
                          </m:r>
                        </m:den>
                      </m:f>
                    </m:oMath>
                  </m:oMathPara>
                </a14:m>
                <a:endParaRPr lang="en-GB" sz="1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8390012" y="0"/>
                <a:ext cx="753988" cy="523157"/>
              </a:xfrm>
              <a:prstGeom prst="rect">
                <a:avLst/>
              </a:prstGeom>
              <a:blipFill rotWithShape="1">
                <a:blip r:embed="rId7"/>
                <a:stretch>
                  <a:fillRect/>
                </a:stretch>
              </a:blipFill>
              <a:ln w="25400">
                <a:solidFill>
                  <a:schemeClr val="tx1"/>
                </a:solidFill>
              </a:ln>
            </p:spPr>
            <p:txBody>
              <a:bodyPr/>
              <a:lstStyle/>
              <a:p>
                <a:r>
                  <a:rPr lang="en-US">
                    <a:noFill/>
                  </a:rPr>
                  <a:t> </a:t>
                </a:r>
              </a:p>
            </p:txBody>
          </p:sp>
        </mc:Fallback>
      </mc:AlternateContent>
      <p:sp>
        <p:nvSpPr>
          <p:cNvPr id="29" name="Oval 28"/>
          <p:cNvSpPr>
            <a:spLocks noChangeAspect="1"/>
          </p:cNvSpPr>
          <p:nvPr/>
        </p:nvSpPr>
        <p:spPr>
          <a:xfrm>
            <a:off x="5943600" y="1219200"/>
            <a:ext cx="2133600" cy="2133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p:nvPr/>
        </p:nvCxnSpPr>
        <p:spPr>
          <a:xfrm flipH="1">
            <a:off x="7010400" y="2286000"/>
            <a:ext cx="106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239000" y="1981200"/>
            <a:ext cx="532518" cy="276999"/>
          </a:xfrm>
          <a:prstGeom prst="rect">
            <a:avLst/>
          </a:prstGeom>
          <a:noFill/>
        </p:spPr>
        <p:txBody>
          <a:bodyPr wrap="none" rtlCol="0">
            <a:spAutoFit/>
          </a:bodyPr>
          <a:lstStyle/>
          <a:p>
            <a:r>
              <a:rPr lang="en-US" sz="1200" dirty="0" smtClean="0">
                <a:latin typeface="Comic Sans MS" panose="030F0702030302020204" pitchFamily="66" charset="0"/>
              </a:rPr>
              <a:t>0.3m</a:t>
            </a:r>
            <a:endParaRPr lang="en-US" sz="1200" dirty="0">
              <a:latin typeface="Comic Sans MS" panose="030F0702030302020204" pitchFamily="66" charset="0"/>
            </a:endParaRPr>
          </a:p>
        </p:txBody>
      </p:sp>
      <p:cxnSp>
        <p:nvCxnSpPr>
          <p:cNvPr id="36" name="Straight Arrow Connector 35"/>
          <p:cNvCxnSpPr/>
          <p:nvPr/>
        </p:nvCxnSpPr>
        <p:spPr>
          <a:xfrm>
            <a:off x="8239125" y="2133600"/>
            <a:ext cx="0" cy="381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858000" y="1981200"/>
            <a:ext cx="288862" cy="276999"/>
          </a:xfrm>
          <a:prstGeom prst="rect">
            <a:avLst/>
          </a:prstGeom>
          <a:noFill/>
        </p:spPr>
        <p:txBody>
          <a:bodyPr wrap="none" rtlCol="0">
            <a:spAutoFit/>
          </a:bodyPr>
          <a:lstStyle/>
          <a:p>
            <a:r>
              <a:rPr lang="en-US" sz="1200" dirty="0" smtClean="0">
                <a:latin typeface="Comic Sans MS" panose="030F0702030302020204" pitchFamily="66" charset="0"/>
              </a:rPr>
              <a:t>B</a:t>
            </a:r>
            <a:endParaRPr lang="en-US" sz="1200" dirty="0">
              <a:latin typeface="Comic Sans MS" panose="030F0702030302020204" pitchFamily="66" charset="0"/>
            </a:endParaRPr>
          </a:p>
        </p:txBody>
      </p:sp>
      <p:sp>
        <p:nvSpPr>
          <p:cNvPr id="39" name="TextBox 38"/>
          <p:cNvSpPr txBox="1"/>
          <p:nvPr/>
        </p:nvSpPr>
        <p:spPr>
          <a:xfrm>
            <a:off x="7772400" y="1981200"/>
            <a:ext cx="304800" cy="276999"/>
          </a:xfrm>
          <a:prstGeom prst="rect">
            <a:avLst/>
          </a:prstGeom>
          <a:noFill/>
        </p:spPr>
        <p:txBody>
          <a:bodyPr wrap="square" rtlCol="0">
            <a:spAutoFit/>
          </a:bodyPr>
          <a:lstStyle/>
          <a:p>
            <a:r>
              <a:rPr lang="en-US" sz="1200" dirty="0" smtClean="0">
                <a:latin typeface="Comic Sans MS" panose="030F0702030302020204" pitchFamily="66" charset="0"/>
              </a:rPr>
              <a:t>A</a:t>
            </a:r>
            <a:endParaRPr lang="en-US" sz="1200" dirty="0">
              <a:latin typeface="Comic Sans MS" panose="030F0702030302020204" pitchFamily="66" charset="0"/>
            </a:endParaRPr>
          </a:p>
        </p:txBody>
      </p:sp>
      <p:sp>
        <p:nvSpPr>
          <p:cNvPr id="40" name="Oval 39"/>
          <p:cNvSpPr/>
          <p:nvPr/>
        </p:nvSpPr>
        <p:spPr>
          <a:xfrm>
            <a:off x="8020050" y="2228850"/>
            <a:ext cx="111397" cy="1141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1" name="Straight Connector 40"/>
          <p:cNvCxnSpPr/>
          <p:nvPr/>
        </p:nvCxnSpPr>
        <p:spPr>
          <a:xfrm rot="16200000" flipH="1">
            <a:off x="6477000" y="2819400"/>
            <a:ext cx="106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7010400" y="22860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Arrow Connector 45"/>
          <p:cNvCxnSpPr/>
          <p:nvPr/>
        </p:nvCxnSpPr>
        <p:spPr>
          <a:xfrm rot="5400000">
            <a:off x="7000875" y="3352800"/>
            <a:ext cx="0" cy="381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6934200" y="2209800"/>
            <a:ext cx="152400" cy="152400"/>
            <a:chOff x="7467600" y="4419600"/>
            <a:chExt cx="152400" cy="152400"/>
          </a:xfrm>
        </p:grpSpPr>
        <p:cxnSp>
          <p:nvCxnSpPr>
            <p:cNvPr id="47" name="Straight Connector 46"/>
            <p:cNvCxnSpPr/>
            <p:nvPr/>
          </p:nvCxnSpPr>
          <p:spPr>
            <a:xfrm flipH="1" flipV="1">
              <a:off x="7467600" y="4419600"/>
              <a:ext cx="152400" cy="1524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7467600" y="4419600"/>
              <a:ext cx="152400" cy="1524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54" name="TextBox 53"/>
          <p:cNvSpPr txBox="1"/>
          <p:nvPr/>
        </p:nvSpPr>
        <p:spPr>
          <a:xfrm>
            <a:off x="8315325" y="2209800"/>
            <a:ext cx="564578" cy="276999"/>
          </a:xfrm>
          <a:prstGeom prst="rect">
            <a:avLst/>
          </a:prstGeom>
          <a:noFill/>
        </p:spPr>
        <p:txBody>
          <a:bodyPr wrap="none" rtlCol="0">
            <a:spAutoFit/>
          </a:bodyPr>
          <a:lstStyle/>
          <a:p>
            <a:r>
              <a:rPr lang="en-US" sz="1200" dirty="0" smtClean="0">
                <a:latin typeface="Comic Sans MS" panose="030F0702030302020204" pitchFamily="66" charset="0"/>
              </a:rPr>
              <a:t>0ms</a:t>
            </a:r>
            <a:r>
              <a:rPr lang="en-US" sz="1200" baseline="30000" dirty="0" smtClean="0">
                <a:latin typeface="Comic Sans MS" panose="030F0702030302020204" pitchFamily="66" charset="0"/>
              </a:rPr>
              <a:t>-1</a:t>
            </a:r>
            <a:endParaRPr lang="en-US" sz="1200" baseline="30000" dirty="0">
              <a:latin typeface="Comic Sans MS" panose="030F0702030302020204" pitchFamily="66" charset="0"/>
            </a:endParaRPr>
          </a:p>
        </p:txBody>
      </p:sp>
      <p:sp>
        <p:nvSpPr>
          <p:cNvPr id="55" name="TextBox 54"/>
          <p:cNvSpPr txBox="1"/>
          <p:nvPr/>
        </p:nvSpPr>
        <p:spPr>
          <a:xfrm>
            <a:off x="6734175" y="3619500"/>
            <a:ext cx="591829" cy="276999"/>
          </a:xfrm>
          <a:prstGeom prst="rect">
            <a:avLst/>
          </a:prstGeom>
          <a:noFill/>
        </p:spPr>
        <p:txBody>
          <a:bodyPr wrap="none" rtlCol="0">
            <a:spAutoFit/>
          </a:bodyPr>
          <a:lstStyle/>
          <a:p>
            <a:r>
              <a:rPr lang="en-US" sz="1200" dirty="0" smtClean="0">
                <a:latin typeface="Comic Sans MS" panose="030F0702030302020204" pitchFamily="66" charset="0"/>
              </a:rPr>
              <a:t>v ms</a:t>
            </a:r>
            <a:r>
              <a:rPr lang="en-US" sz="1200" baseline="30000" dirty="0" smtClean="0">
                <a:latin typeface="Comic Sans MS" panose="030F0702030302020204" pitchFamily="66" charset="0"/>
              </a:rPr>
              <a:t>-1</a:t>
            </a:r>
            <a:endParaRPr lang="en-US" sz="1200" baseline="30000" dirty="0">
              <a:latin typeface="Comic Sans MS" panose="030F0702030302020204" pitchFamily="66" charset="0"/>
            </a:endParaRPr>
          </a:p>
        </p:txBody>
      </p:sp>
      <p:sp>
        <p:nvSpPr>
          <p:cNvPr id="56" name="Oval 55"/>
          <p:cNvSpPr/>
          <p:nvPr/>
        </p:nvSpPr>
        <p:spPr>
          <a:xfrm>
            <a:off x="6953250" y="3305175"/>
            <a:ext cx="111397" cy="1141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TextBox 59"/>
          <p:cNvSpPr txBox="1"/>
          <p:nvPr/>
        </p:nvSpPr>
        <p:spPr>
          <a:xfrm>
            <a:off x="3733800" y="1676400"/>
            <a:ext cx="1981200" cy="954107"/>
          </a:xfrm>
          <a:prstGeom prst="rect">
            <a:avLst/>
          </a:prstGeom>
          <a:noFill/>
        </p:spPr>
        <p:txBody>
          <a:bodyPr wrap="square" rtlCol="0">
            <a:spAutoFit/>
          </a:bodyPr>
          <a:lstStyle/>
          <a:p>
            <a:pPr algn="ctr"/>
            <a:r>
              <a:rPr lang="en-US" sz="1400" dirty="0" smtClean="0">
                <a:solidFill>
                  <a:srgbClr val="FF0000"/>
                </a:solidFill>
                <a:latin typeface="Comic Sans MS" panose="030F0702030302020204" pitchFamily="66" charset="0"/>
              </a:rPr>
              <a:t>You can take the lowest point on the circle as having a height of 0m…</a:t>
            </a:r>
            <a:endParaRPr lang="en-US"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76" name="TextBox 75"/>
              <p:cNvSpPr txBox="1"/>
              <p:nvPr/>
            </p:nvSpPr>
            <p:spPr>
              <a:xfrm>
                <a:off x="3857625" y="2867025"/>
                <a:ext cx="177914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a:rPr>
                        <m:t>𝐼𝑛𝑖𝑡𝑖𝑎𝑙</m:t>
                      </m:r>
                      <m:r>
                        <a:rPr lang="en-US" sz="1200" b="0" i="1" smtClean="0">
                          <a:solidFill>
                            <a:srgbClr val="FF0000"/>
                          </a:solidFill>
                          <a:latin typeface="Cambria Math"/>
                        </a:rPr>
                        <m:t> </m:t>
                      </m:r>
                      <m:r>
                        <a:rPr lang="en-US" sz="1200" b="0" i="1" smtClean="0">
                          <a:solidFill>
                            <a:srgbClr val="FF0000"/>
                          </a:solidFill>
                          <a:latin typeface="Cambria Math"/>
                        </a:rPr>
                        <m:t>𝑒𝑛𝑒𝑟𝑔𝑦</m:t>
                      </m:r>
                      <m:r>
                        <a:rPr lang="en-US" sz="1200" b="0" i="1" smtClean="0">
                          <a:solidFill>
                            <a:srgbClr val="FF0000"/>
                          </a:solidFill>
                          <a:latin typeface="Cambria Math"/>
                        </a:rPr>
                        <m:t>=0.12</m:t>
                      </m:r>
                      <m:r>
                        <a:rPr lang="en-US" sz="1200" b="0" i="1" smtClean="0">
                          <a:solidFill>
                            <a:srgbClr val="FF0000"/>
                          </a:solidFill>
                          <a:latin typeface="Cambria Math"/>
                        </a:rPr>
                        <m:t>𝑔</m:t>
                      </m:r>
                    </m:oMath>
                  </m:oMathPara>
                </a14:m>
                <a:endParaRPr lang="en-US" sz="1200" dirty="0">
                  <a:solidFill>
                    <a:srgbClr val="FF0000"/>
                  </a:solidFill>
                </a:endParaRPr>
              </a:p>
            </p:txBody>
          </p:sp>
        </mc:Choice>
        <mc:Fallback xmlns="">
          <p:sp>
            <p:nvSpPr>
              <p:cNvPr id="76" name="TextBox 75"/>
              <p:cNvSpPr txBox="1">
                <a:spLocks noRot="1" noChangeAspect="1" noMove="1" noResize="1" noEditPoints="1" noAdjustHandles="1" noChangeArrowheads="1" noChangeShapeType="1" noTextEdit="1"/>
              </p:cNvSpPr>
              <p:nvPr/>
            </p:nvSpPr>
            <p:spPr>
              <a:xfrm>
                <a:off x="3857625" y="2867025"/>
                <a:ext cx="1779141" cy="276999"/>
              </a:xfrm>
              <a:prstGeom prst="rect">
                <a:avLst/>
              </a:prstGeom>
              <a:blipFill rotWithShape="1">
                <a:blip r:embed="rId8"/>
                <a:stretch>
                  <a:fillRect b="-21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3924300" y="3276600"/>
                <a:ext cx="1689309"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a:rPr>
                        <m:t>𝐹𝑖𝑛𝑎𝑙</m:t>
                      </m:r>
                      <m:r>
                        <a:rPr lang="en-US" sz="1200" b="0" i="1" smtClean="0">
                          <a:solidFill>
                            <a:srgbClr val="FF0000"/>
                          </a:solidFill>
                          <a:latin typeface="Cambria Math"/>
                        </a:rPr>
                        <m:t> </m:t>
                      </m:r>
                      <m:r>
                        <a:rPr lang="en-US" sz="1200" b="0" i="1" smtClean="0">
                          <a:solidFill>
                            <a:srgbClr val="FF0000"/>
                          </a:solidFill>
                          <a:latin typeface="Cambria Math"/>
                        </a:rPr>
                        <m:t>𝑒𝑛𝑒𝑟𝑔𝑦</m:t>
                      </m:r>
                      <m:r>
                        <a:rPr lang="en-US" sz="1200" b="0" i="1" smtClean="0">
                          <a:solidFill>
                            <a:srgbClr val="FF0000"/>
                          </a:solidFill>
                          <a:latin typeface="Cambria Math"/>
                        </a:rPr>
                        <m:t>=</m:t>
                      </m:r>
                      <m:sSup>
                        <m:sSupPr>
                          <m:ctrlPr>
                            <a:rPr lang="en-US" sz="1200" b="0" i="1" smtClean="0">
                              <a:solidFill>
                                <a:srgbClr val="FF0000"/>
                              </a:solidFill>
                              <a:latin typeface="Cambria Math" panose="02040503050406030204" pitchFamily="18" charset="0"/>
                            </a:rPr>
                          </m:ctrlPr>
                        </m:sSupPr>
                        <m:e>
                          <m:r>
                            <a:rPr lang="en-US" sz="1200" b="0" i="1" smtClean="0">
                              <a:solidFill>
                                <a:srgbClr val="FF0000"/>
                              </a:solidFill>
                              <a:latin typeface="Cambria Math"/>
                            </a:rPr>
                            <m:t>0.2</m:t>
                          </m:r>
                          <m:r>
                            <a:rPr lang="en-US" sz="1200" b="0" i="1" smtClean="0">
                              <a:solidFill>
                                <a:srgbClr val="FF0000"/>
                              </a:solidFill>
                              <a:latin typeface="Cambria Math"/>
                            </a:rPr>
                            <m:t>𝑣</m:t>
                          </m:r>
                        </m:e>
                        <m:sup>
                          <m:r>
                            <a:rPr lang="en-US" sz="1200" b="0" i="1" smtClean="0">
                              <a:solidFill>
                                <a:srgbClr val="FF0000"/>
                              </a:solidFill>
                              <a:latin typeface="Cambria Math"/>
                            </a:rPr>
                            <m:t>2</m:t>
                          </m:r>
                        </m:sup>
                      </m:sSup>
                    </m:oMath>
                  </m:oMathPara>
                </a14:m>
                <a:endParaRPr lang="en-US" sz="1200" dirty="0">
                  <a:solidFill>
                    <a:srgbClr val="FF0000"/>
                  </a:solidFill>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3924300" y="3276600"/>
                <a:ext cx="1689309" cy="276999"/>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3971925" y="4343400"/>
                <a:ext cx="133459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solidFill>
                                <a:schemeClr val="tx1"/>
                              </a:solidFill>
                              <a:latin typeface="Cambria Math" panose="02040503050406030204" pitchFamily="18" charset="0"/>
                            </a:rPr>
                          </m:ctrlPr>
                        </m:sSupPr>
                        <m:e>
                          <m:r>
                            <a:rPr lang="en-US" sz="1400" b="0" i="1" smtClean="0">
                              <a:solidFill>
                                <a:schemeClr val="tx1"/>
                              </a:solidFill>
                              <a:latin typeface="Cambria Math"/>
                            </a:rPr>
                            <m:t>0.2</m:t>
                          </m:r>
                          <m:r>
                            <a:rPr lang="en-US" sz="1400" b="0" i="1" smtClean="0">
                              <a:solidFill>
                                <a:schemeClr val="tx1"/>
                              </a:solidFill>
                              <a:latin typeface="Cambria Math"/>
                            </a:rPr>
                            <m:t>𝑣</m:t>
                          </m:r>
                        </m:e>
                        <m:sup>
                          <m:r>
                            <a:rPr lang="en-US" sz="1400" b="0" i="1" smtClean="0">
                              <a:solidFill>
                                <a:schemeClr val="tx1"/>
                              </a:solidFill>
                              <a:latin typeface="Cambria Math"/>
                            </a:rPr>
                            <m:t>2</m:t>
                          </m:r>
                        </m:sup>
                      </m:sSup>
                      <m:r>
                        <a:rPr lang="en-US" sz="1400" b="0" i="1" smtClean="0">
                          <a:solidFill>
                            <a:schemeClr val="tx1"/>
                          </a:solidFill>
                          <a:latin typeface="Cambria Math"/>
                        </a:rPr>
                        <m:t>=0.12</m:t>
                      </m:r>
                      <m:r>
                        <a:rPr lang="en-US" sz="1400" b="0" i="1" smtClean="0">
                          <a:solidFill>
                            <a:schemeClr val="tx1"/>
                          </a:solidFill>
                          <a:latin typeface="Cambria Math"/>
                        </a:rPr>
                        <m:t>𝑔</m:t>
                      </m:r>
                    </m:oMath>
                  </m:oMathPara>
                </a14:m>
                <a:endParaRPr lang="en-US" sz="1400" dirty="0">
                  <a:solidFill>
                    <a:schemeClr val="tx1"/>
                  </a:solidFill>
                </a:endParaRPr>
              </a:p>
            </p:txBody>
          </p:sp>
        </mc:Choice>
        <mc:Fallback xmlns="">
          <p:sp>
            <p:nvSpPr>
              <p:cNvPr id="52" name="TextBox 51"/>
              <p:cNvSpPr txBox="1">
                <a:spLocks noRot="1" noChangeAspect="1" noMove="1" noResize="1" noEditPoints="1" noAdjustHandles="1" noChangeArrowheads="1" noChangeShapeType="1" noTextEdit="1"/>
              </p:cNvSpPr>
              <p:nvPr/>
            </p:nvSpPr>
            <p:spPr>
              <a:xfrm>
                <a:off x="3971925" y="4343400"/>
                <a:ext cx="1334596" cy="307777"/>
              </a:xfrm>
              <a:prstGeom prst="rect">
                <a:avLst/>
              </a:prstGeom>
              <a:blipFill rotWithShape="1">
                <a:blip r:embed="rId10"/>
                <a:stretch>
                  <a:fillRect b="-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4200525" y="4876800"/>
                <a:ext cx="99956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solidFill>
                                <a:schemeClr val="tx1"/>
                              </a:solidFill>
                              <a:latin typeface="Cambria Math" panose="02040503050406030204" pitchFamily="18" charset="0"/>
                            </a:rPr>
                          </m:ctrlPr>
                        </m:sSupPr>
                        <m:e>
                          <m:r>
                            <a:rPr lang="en-US" sz="1400" b="0" i="1" smtClean="0">
                              <a:solidFill>
                                <a:schemeClr val="tx1"/>
                              </a:solidFill>
                              <a:latin typeface="Cambria Math"/>
                            </a:rPr>
                            <m:t>𝑣</m:t>
                          </m:r>
                        </m:e>
                        <m:sup>
                          <m:r>
                            <a:rPr lang="en-US" sz="1400" b="0" i="1" smtClean="0">
                              <a:solidFill>
                                <a:schemeClr val="tx1"/>
                              </a:solidFill>
                              <a:latin typeface="Cambria Math"/>
                            </a:rPr>
                            <m:t>2</m:t>
                          </m:r>
                        </m:sup>
                      </m:sSup>
                      <m:r>
                        <a:rPr lang="en-US" sz="1400" b="0" i="1" smtClean="0">
                          <a:solidFill>
                            <a:schemeClr val="tx1"/>
                          </a:solidFill>
                          <a:latin typeface="Cambria Math"/>
                        </a:rPr>
                        <m:t>=0.6</m:t>
                      </m:r>
                      <m:r>
                        <a:rPr lang="en-US" sz="1400" b="0" i="1" smtClean="0">
                          <a:solidFill>
                            <a:schemeClr val="tx1"/>
                          </a:solidFill>
                          <a:latin typeface="Cambria Math"/>
                        </a:rPr>
                        <m:t>𝑔</m:t>
                      </m:r>
                    </m:oMath>
                  </m:oMathPara>
                </a14:m>
                <a:endParaRPr lang="en-US" sz="1400" dirty="0">
                  <a:solidFill>
                    <a:schemeClr val="tx1"/>
                  </a:solidFill>
                </a:endParaRPr>
              </a:p>
            </p:txBody>
          </p:sp>
        </mc:Choice>
        <mc:Fallback xmlns="">
          <p:sp>
            <p:nvSpPr>
              <p:cNvPr id="53" name="TextBox 52"/>
              <p:cNvSpPr txBox="1">
                <a:spLocks noRot="1" noChangeAspect="1" noMove="1" noResize="1" noEditPoints="1" noAdjustHandles="1" noChangeArrowheads="1" noChangeShapeType="1" noTextEdit="1"/>
              </p:cNvSpPr>
              <p:nvPr/>
            </p:nvSpPr>
            <p:spPr>
              <a:xfrm>
                <a:off x="4200525" y="4876800"/>
                <a:ext cx="999569" cy="307777"/>
              </a:xfrm>
              <a:prstGeom prst="rect">
                <a:avLst/>
              </a:prstGeom>
              <a:blipFill rotWithShape="1">
                <a:blip r:embed="rId11"/>
                <a:stretch>
                  <a:fillRect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4286250" y="5381625"/>
                <a:ext cx="1220783"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a:rPr>
                        <m:t>𝑣</m:t>
                      </m:r>
                      <m:r>
                        <a:rPr lang="en-US" sz="1400" b="0" i="1" smtClean="0">
                          <a:solidFill>
                            <a:schemeClr val="tx1"/>
                          </a:solidFill>
                          <a:latin typeface="Cambria Math"/>
                        </a:rPr>
                        <m:t>=2.4</m:t>
                      </m:r>
                      <m:r>
                        <a:rPr lang="en-US" sz="1400" b="0" i="1" smtClean="0">
                          <a:solidFill>
                            <a:schemeClr val="tx1"/>
                          </a:solidFill>
                          <a:latin typeface="Cambria Math"/>
                        </a:rPr>
                        <m:t>𝑚</m:t>
                      </m:r>
                      <m:sSup>
                        <m:sSupPr>
                          <m:ctrlPr>
                            <a:rPr lang="en-US" sz="1400" b="0" i="1" smtClean="0">
                              <a:solidFill>
                                <a:schemeClr val="tx1"/>
                              </a:solidFill>
                              <a:latin typeface="Cambria Math" panose="02040503050406030204" pitchFamily="18" charset="0"/>
                            </a:rPr>
                          </m:ctrlPr>
                        </m:sSupPr>
                        <m:e>
                          <m:r>
                            <a:rPr lang="en-US" sz="1400" b="0" i="1" smtClean="0">
                              <a:solidFill>
                                <a:schemeClr val="tx1"/>
                              </a:solidFill>
                              <a:latin typeface="Cambria Math"/>
                            </a:rPr>
                            <m:t>𝑠</m:t>
                          </m:r>
                        </m:e>
                        <m:sup>
                          <m:r>
                            <a:rPr lang="en-US" sz="1400" b="0" i="1" smtClean="0">
                              <a:solidFill>
                                <a:schemeClr val="tx1"/>
                              </a:solidFill>
                              <a:latin typeface="Cambria Math"/>
                            </a:rPr>
                            <m:t>−1</m:t>
                          </m:r>
                        </m:sup>
                      </m:sSup>
                    </m:oMath>
                  </m:oMathPara>
                </a14:m>
                <a:endParaRPr lang="en-US" sz="1400" dirty="0">
                  <a:solidFill>
                    <a:schemeClr val="tx1"/>
                  </a:solidFill>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4286250" y="5381625"/>
                <a:ext cx="1220783" cy="307777"/>
              </a:xfrm>
              <a:prstGeom prst="rect">
                <a:avLst/>
              </a:prstGeom>
              <a:blipFill rotWithShape="1">
                <a:blip r:embed="rId12"/>
                <a:stretch>
                  <a:fillRect/>
                </a:stretch>
              </a:blipFill>
            </p:spPr>
            <p:txBody>
              <a:bodyPr/>
              <a:lstStyle/>
              <a:p>
                <a:r>
                  <a:rPr lang="en-US">
                    <a:noFill/>
                  </a:rPr>
                  <a:t> </a:t>
                </a:r>
              </a:p>
            </p:txBody>
          </p:sp>
        </mc:Fallback>
      </mc:AlternateContent>
      <p:sp>
        <p:nvSpPr>
          <p:cNvPr id="58" name="Arc 57"/>
          <p:cNvSpPr/>
          <p:nvPr/>
        </p:nvSpPr>
        <p:spPr>
          <a:xfrm>
            <a:off x="5333999" y="4543425"/>
            <a:ext cx="238125" cy="504825"/>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1" name="TextBox 60"/>
          <p:cNvSpPr txBox="1"/>
          <p:nvPr/>
        </p:nvSpPr>
        <p:spPr>
          <a:xfrm>
            <a:off x="5505450" y="4676775"/>
            <a:ext cx="1295400"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Multiply by 5</a:t>
            </a:r>
            <a:endParaRPr lang="en-GB" sz="1200" baseline="30000" dirty="0">
              <a:solidFill>
                <a:srgbClr val="FF0000"/>
              </a:solidFill>
              <a:latin typeface="Comic Sans MS" panose="030F0702030302020204" pitchFamily="66" charset="0"/>
            </a:endParaRPr>
          </a:p>
        </p:txBody>
      </p:sp>
      <p:sp>
        <p:nvSpPr>
          <p:cNvPr id="78" name="Arc 77"/>
          <p:cNvSpPr/>
          <p:nvPr/>
        </p:nvSpPr>
        <p:spPr>
          <a:xfrm>
            <a:off x="5419724" y="5048250"/>
            <a:ext cx="238125" cy="504825"/>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9" name="TextBox 78"/>
          <p:cNvSpPr txBox="1"/>
          <p:nvPr/>
        </p:nvSpPr>
        <p:spPr>
          <a:xfrm>
            <a:off x="5619750" y="5153025"/>
            <a:ext cx="1019175"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Calculate</a:t>
            </a:r>
            <a:endParaRPr lang="en-GB" sz="1200" baseline="300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80" name="TextBox 79"/>
              <p:cNvSpPr txBox="1"/>
              <p:nvPr/>
            </p:nvSpPr>
            <p:spPr>
              <a:xfrm>
                <a:off x="1238250" y="4543425"/>
                <a:ext cx="1904817" cy="35323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a:rPr>
                        <m:t>𝑣</m:t>
                      </m:r>
                      <m:r>
                        <a:rPr lang="en-US" sz="1400" b="0" i="1" smtClean="0">
                          <a:solidFill>
                            <a:srgbClr val="FF0000"/>
                          </a:solidFill>
                          <a:latin typeface="Cambria Math"/>
                        </a:rPr>
                        <m:t>=2.4</m:t>
                      </m:r>
                      <m:r>
                        <a:rPr lang="en-US" sz="1400" b="0" i="1" smtClean="0">
                          <a:solidFill>
                            <a:srgbClr val="FF0000"/>
                          </a:solidFill>
                          <a:latin typeface="Cambria Math"/>
                        </a:rPr>
                        <m:t>𝑚</m:t>
                      </m:r>
                      <m:sSup>
                        <m:sSupPr>
                          <m:ctrlPr>
                            <a:rPr lang="en-US" sz="1400" b="0" i="1" smtClean="0">
                              <a:solidFill>
                                <a:srgbClr val="FF0000"/>
                              </a:solidFill>
                              <a:latin typeface="Cambria Math" panose="02040503050406030204" pitchFamily="18" charset="0"/>
                            </a:rPr>
                          </m:ctrlPr>
                        </m:sSupPr>
                        <m:e>
                          <m:r>
                            <a:rPr lang="en-US" sz="1400" b="0" i="1" smtClean="0">
                              <a:solidFill>
                                <a:srgbClr val="FF0000"/>
                              </a:solidFill>
                              <a:latin typeface="Cambria Math"/>
                            </a:rPr>
                            <m:t>𝑠</m:t>
                          </m:r>
                        </m:e>
                        <m:sup>
                          <m:r>
                            <a:rPr lang="en-US" sz="1400" b="0" i="1" smtClean="0">
                              <a:solidFill>
                                <a:srgbClr val="FF0000"/>
                              </a:solidFill>
                              <a:latin typeface="Cambria Math"/>
                            </a:rPr>
                            <m:t>−1</m:t>
                          </m:r>
                        </m:sup>
                      </m:sSup>
                      <m:r>
                        <a:rPr lang="en-US" sz="1400" b="0" i="1" smtClean="0">
                          <a:solidFill>
                            <a:srgbClr val="FF0000"/>
                          </a:solidFill>
                          <a:latin typeface="Cambria Math"/>
                        </a:rPr>
                        <m:t> </m:t>
                      </m:r>
                      <m:d>
                        <m:dPr>
                          <m:ctrlPr>
                            <a:rPr lang="en-US" sz="1400" b="0" i="1" smtClean="0">
                              <a:solidFill>
                                <a:srgbClr val="FF0000"/>
                              </a:solidFill>
                              <a:latin typeface="Cambria Math" panose="02040503050406030204" pitchFamily="18" charset="0"/>
                            </a:rPr>
                          </m:ctrlPr>
                        </m:dPr>
                        <m:e>
                          <m:rad>
                            <m:radPr>
                              <m:degHide m:val="on"/>
                              <m:ctrlPr>
                                <a:rPr lang="en-US" sz="1400" b="0" i="1" smtClean="0">
                                  <a:solidFill>
                                    <a:srgbClr val="FF0000"/>
                                  </a:solidFill>
                                  <a:latin typeface="Cambria Math" panose="02040503050406030204" pitchFamily="18" charset="0"/>
                                </a:rPr>
                              </m:ctrlPr>
                            </m:radPr>
                            <m:deg/>
                            <m:e>
                              <m:r>
                                <a:rPr lang="en-US" sz="1400" b="0" i="1" smtClean="0">
                                  <a:solidFill>
                                    <a:srgbClr val="FF0000"/>
                                  </a:solidFill>
                                  <a:latin typeface="Cambria Math"/>
                                </a:rPr>
                                <m:t>0.6</m:t>
                              </m:r>
                              <m:r>
                                <a:rPr lang="en-US" sz="1400" b="0" i="1" smtClean="0">
                                  <a:solidFill>
                                    <a:srgbClr val="FF0000"/>
                                  </a:solidFill>
                                  <a:latin typeface="Cambria Math"/>
                                </a:rPr>
                                <m:t>𝑔</m:t>
                              </m:r>
                            </m:e>
                          </m:rad>
                        </m:e>
                      </m:d>
                    </m:oMath>
                  </m:oMathPara>
                </a14:m>
                <a:endParaRPr lang="en-US" sz="1400" dirty="0">
                  <a:solidFill>
                    <a:srgbClr val="FF0000"/>
                  </a:solidFill>
                </a:endParaRPr>
              </a:p>
            </p:txBody>
          </p:sp>
        </mc:Choice>
        <mc:Fallback xmlns="">
          <p:sp>
            <p:nvSpPr>
              <p:cNvPr id="80" name="TextBox 79"/>
              <p:cNvSpPr txBox="1">
                <a:spLocks noRot="1" noChangeAspect="1" noMove="1" noResize="1" noEditPoints="1" noAdjustHandles="1" noChangeArrowheads="1" noChangeShapeType="1" noTextEdit="1"/>
              </p:cNvSpPr>
              <p:nvPr/>
            </p:nvSpPr>
            <p:spPr>
              <a:xfrm>
                <a:off x="1238250" y="4543425"/>
                <a:ext cx="1904817" cy="353238"/>
              </a:xfrm>
              <a:prstGeom prst="rect">
                <a:avLst/>
              </a:prstGeom>
              <a:blipFill rotWithShape="1">
                <a:blip r:embed="rId13"/>
                <a:stretch>
                  <a:fillRect b="-1724"/>
                </a:stretch>
              </a:blipFill>
            </p:spPr>
            <p:txBody>
              <a:bodyPr/>
              <a:lstStyle/>
              <a:p>
                <a:r>
                  <a:rPr lang="en-US">
                    <a:noFill/>
                  </a:rPr>
                  <a:t> </a:t>
                </a:r>
              </a:p>
            </p:txBody>
          </p:sp>
        </mc:Fallback>
      </mc:AlternateContent>
      <p:sp>
        <p:nvSpPr>
          <p:cNvPr id="81" name="TextBox 80"/>
          <p:cNvSpPr txBox="1"/>
          <p:nvPr/>
        </p:nvSpPr>
        <p:spPr>
          <a:xfrm>
            <a:off x="6705600" y="3619500"/>
            <a:ext cx="697627" cy="276999"/>
          </a:xfrm>
          <a:prstGeom prst="rect">
            <a:avLst/>
          </a:prstGeom>
          <a:noFill/>
        </p:spPr>
        <p:txBody>
          <a:bodyPr wrap="none" rtlCol="0">
            <a:spAutoFit/>
          </a:bodyPr>
          <a:lstStyle/>
          <a:p>
            <a:r>
              <a:rPr lang="en-US" sz="1200" dirty="0" smtClean="0">
                <a:latin typeface="Comic Sans MS" panose="030F0702030302020204" pitchFamily="66" charset="0"/>
              </a:rPr>
              <a:t>2.4ms</a:t>
            </a:r>
            <a:r>
              <a:rPr lang="en-US" sz="1200" baseline="30000" dirty="0" smtClean="0">
                <a:latin typeface="Comic Sans MS" panose="030F0702030302020204" pitchFamily="66" charset="0"/>
              </a:rPr>
              <a:t>-1</a:t>
            </a:r>
            <a:endParaRPr lang="en-US" sz="1200" baseline="30000" dirty="0">
              <a:latin typeface="Comic Sans MS" panose="030F0702030302020204" pitchFamily="66" charset="0"/>
            </a:endParaRPr>
          </a:p>
        </p:txBody>
      </p:sp>
      <p:sp>
        <p:nvSpPr>
          <p:cNvPr id="82" name="TextBox 81"/>
          <p:cNvSpPr txBox="1"/>
          <p:nvPr/>
        </p:nvSpPr>
        <p:spPr>
          <a:xfrm>
            <a:off x="6981825" y="2667000"/>
            <a:ext cx="532518" cy="276999"/>
          </a:xfrm>
          <a:prstGeom prst="rect">
            <a:avLst/>
          </a:prstGeom>
          <a:noFill/>
        </p:spPr>
        <p:txBody>
          <a:bodyPr wrap="none" rtlCol="0">
            <a:spAutoFit/>
          </a:bodyPr>
          <a:lstStyle/>
          <a:p>
            <a:r>
              <a:rPr lang="en-US" sz="1200" dirty="0" smtClean="0">
                <a:latin typeface="Comic Sans MS" panose="030F0702030302020204" pitchFamily="66" charset="0"/>
              </a:rPr>
              <a:t>0.3m</a:t>
            </a:r>
            <a:endParaRPr lang="en-US" sz="1200" dirty="0">
              <a:latin typeface="Comic Sans MS" panose="030F0702030302020204" pitchFamily="66" charset="0"/>
            </a:endParaRPr>
          </a:p>
        </p:txBody>
      </p:sp>
    </p:spTree>
    <p:extLst>
      <p:ext uri="{BB962C8B-B14F-4D97-AF65-F5344CB8AC3E}">
        <p14:creationId xmlns:p14="http://schemas.microsoft.com/office/powerpoint/2010/main" val="700284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8" end="8"/>
                                            </p:txEl>
                                          </p:spTgt>
                                        </p:tgtEl>
                                        <p:attrNameLst>
                                          <p:attrName>style.visibility</p:attrName>
                                        </p:attrNameLst>
                                      </p:cBhvr>
                                      <p:to>
                                        <p:strVal val="visible"/>
                                      </p:to>
                                    </p:set>
                                    <p:animEffect transition="in" filter="blinds(horizontal)">
                                      <p:cBhvr>
                                        <p:cTn id="7" dur="500"/>
                                        <p:tgtEl>
                                          <p:spTgt spid="6">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blinds(horizontal)">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blinds(horizontal)">
                                      <p:cBhvr>
                                        <p:cTn id="17" dur="500"/>
                                        <p:tgtEl>
                                          <p:spTgt spid="5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blinds(horizontal)">
                                      <p:cBhvr>
                                        <p:cTn id="22" dur="500"/>
                                        <p:tgtEl>
                                          <p:spTgt spid="6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blinds(horizontal)">
                                      <p:cBhvr>
                                        <p:cTn id="27" dur="500"/>
                                        <p:tgtEl>
                                          <p:spTgt spid="5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8"/>
                                        </p:tgtEl>
                                        <p:attrNameLst>
                                          <p:attrName>style.visibility</p:attrName>
                                        </p:attrNameLst>
                                      </p:cBhvr>
                                      <p:to>
                                        <p:strVal val="visible"/>
                                      </p:to>
                                    </p:set>
                                    <p:animEffect transition="in" filter="blinds(horizontal)">
                                      <p:cBhvr>
                                        <p:cTn id="32" dur="500"/>
                                        <p:tgtEl>
                                          <p:spTgt spid="7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blinds(horizontal)">
                                      <p:cBhvr>
                                        <p:cTn id="42" dur="500"/>
                                        <p:tgtEl>
                                          <p:spTgt spid="5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xit" presetSubtype="10" fill="hold" grpId="0" nodeType="clickEffect">
                                  <p:stCondLst>
                                    <p:cond delay="0"/>
                                  </p:stCondLst>
                                  <p:childTnLst>
                                    <p:animEffect transition="out" filter="blinds(horizontal)">
                                      <p:cBhvr>
                                        <p:cTn id="51" dur="500"/>
                                        <p:tgtEl>
                                          <p:spTgt spid="55"/>
                                        </p:tgtEl>
                                      </p:cBhvr>
                                    </p:animEffect>
                                    <p:set>
                                      <p:cBhvr>
                                        <p:cTn id="52" dur="1" fill="hold">
                                          <p:stCondLst>
                                            <p:cond delay="499"/>
                                          </p:stCondLst>
                                        </p:cTn>
                                        <p:tgtEl>
                                          <p:spTgt spid="55"/>
                                        </p:tgtEl>
                                        <p:attrNameLst>
                                          <p:attrName>style.visibility</p:attrName>
                                        </p:attrNameLst>
                                      </p:cBhvr>
                                      <p:to>
                                        <p:strVal val="hidden"/>
                                      </p:to>
                                    </p:set>
                                  </p:childTnLst>
                                </p:cTn>
                              </p:par>
                              <p:par>
                                <p:cTn id="53" presetID="3" presetClass="entr" presetSubtype="10" fill="hold" grpId="0" nodeType="with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blinds(horizontal)">
                                      <p:cBhvr>
                                        <p:cTn id="5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2" grpId="0"/>
      <p:bldP spid="53" grpId="0"/>
      <p:bldP spid="57" grpId="0"/>
      <p:bldP spid="58" grpId="0" animBg="1"/>
      <p:bldP spid="61" grpId="0"/>
      <p:bldP spid="78" grpId="0" animBg="1"/>
      <p:bldP spid="79" grpId="0"/>
      <p:bldP spid="80" grpId="0"/>
      <p:bldP spid="8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extBox 80"/>
          <p:cNvSpPr txBox="1"/>
          <p:nvPr/>
        </p:nvSpPr>
        <p:spPr>
          <a:xfrm>
            <a:off x="6705600" y="3619500"/>
            <a:ext cx="697627" cy="276999"/>
          </a:xfrm>
          <a:prstGeom prst="rect">
            <a:avLst/>
          </a:prstGeom>
          <a:noFill/>
        </p:spPr>
        <p:txBody>
          <a:bodyPr wrap="none" rtlCol="0">
            <a:spAutoFit/>
          </a:bodyPr>
          <a:lstStyle/>
          <a:p>
            <a:r>
              <a:rPr lang="en-US" sz="1200" dirty="0" smtClean="0">
                <a:latin typeface="Comic Sans MS" panose="030F0702030302020204" pitchFamily="66" charset="0"/>
              </a:rPr>
              <a:t>2.4ms</a:t>
            </a:r>
            <a:r>
              <a:rPr lang="en-US" sz="1200" baseline="30000" dirty="0" smtClean="0">
                <a:latin typeface="Comic Sans MS" panose="030F0702030302020204" pitchFamily="66" charset="0"/>
              </a:rPr>
              <a:t>-1</a:t>
            </a:r>
            <a:endParaRPr lang="en-US" sz="1200" baseline="30000" dirty="0">
              <a:latin typeface="Comic Sans MS" panose="030F0702030302020204" pitchFamily="66" charset="0"/>
            </a:endParaRPr>
          </a:p>
        </p:txBody>
      </p:sp>
      <p:sp>
        <p:nvSpPr>
          <p:cNvPr id="2" name="Title 1"/>
          <p:cNvSpPr>
            <a:spLocks noGrp="1"/>
          </p:cNvSpPr>
          <p:nvPr>
            <p:ph type="title"/>
          </p:nvPr>
        </p:nvSpPr>
        <p:spPr/>
        <p:txBody>
          <a:bodyPr/>
          <a:lstStyle/>
          <a:p>
            <a:r>
              <a:rPr lang="en-GB" dirty="0" smtClean="0">
                <a:latin typeface="Comic Sans MS" pitchFamily="66" charset="0"/>
              </a:rPr>
              <a:t>Motion in a Circle</a:t>
            </a:r>
            <a:endParaRPr lang="en-GB" dirty="0">
              <a:latin typeface="Comic Sans MS" pitchFamily="66" charset="0"/>
            </a:endParaRPr>
          </a:p>
        </p:txBody>
      </p:sp>
      <p:sp>
        <p:nvSpPr>
          <p:cNvPr id="4" name="TextBox 3"/>
          <p:cNvSpPr txBox="1"/>
          <p:nvPr/>
        </p:nvSpPr>
        <p:spPr>
          <a:xfrm>
            <a:off x="8680632" y="6488668"/>
            <a:ext cx="470000" cy="369332"/>
          </a:xfrm>
          <a:prstGeom prst="rect">
            <a:avLst/>
          </a:prstGeom>
          <a:noFill/>
        </p:spPr>
        <p:txBody>
          <a:bodyPr wrap="none" rtlCol="0">
            <a:spAutoFit/>
          </a:bodyPr>
          <a:lstStyle/>
          <a:p>
            <a:r>
              <a:rPr lang="en-US" dirty="0" smtClean="0">
                <a:latin typeface="Comic Sans MS" panose="030F0702030302020204" pitchFamily="66" charset="0"/>
              </a:rPr>
              <a:t>4E</a:t>
            </a:r>
            <a:endParaRPr lang="en-US" dirty="0">
              <a:latin typeface="Comic Sans MS" panose="030F0702030302020204" pitchFamily="66" charset="0"/>
            </a:endParaRPr>
          </a:p>
        </p:txBody>
      </p:sp>
      <p:pic>
        <p:nvPicPr>
          <p:cNvPr id="5" name="Picture 8" descr="http://media-cache-ec0.pinimg.com/236x/5e/4e/e6/5e4ee61bfbfb939a6e091549c64997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1514373" cy="12192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idx="1"/>
          </p:nvPr>
        </p:nvSpPr>
        <p:spPr>
          <a:xfrm>
            <a:off x="228600" y="1600200"/>
            <a:ext cx="3429000" cy="4525963"/>
          </a:xfrm>
        </p:spPr>
        <p:txBody>
          <a:bodyPr>
            <a:normAutofit/>
          </a:bodyPr>
          <a:lstStyle/>
          <a:p>
            <a:pPr marL="0" indent="0" algn="ctr">
              <a:buNone/>
            </a:pPr>
            <a:r>
              <a:rPr lang="en-GB" sz="1400" b="1" dirty="0" smtClean="0">
                <a:latin typeface="Comic Sans MS" pitchFamily="66" charset="0"/>
              </a:rPr>
              <a:t>You can solve problems about objects moving in vertical circles</a:t>
            </a:r>
            <a:endParaRPr lang="en-GB" sz="1400" dirty="0" smtClean="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smtClean="0">
                <a:latin typeface="Comic Sans MS" pitchFamily="66" charset="0"/>
              </a:rPr>
              <a:t>A particle of mass 0.4kg is attached to one end of a light rod AB of length 0.3m. The rod is free to rotate in a vertical plane about B. The particle is held at rest with AB horizontal. The particle is then released. Calculate:</a:t>
            </a:r>
          </a:p>
          <a:p>
            <a:pPr marL="0" indent="0" algn="ctr">
              <a:buNone/>
            </a:pPr>
            <a:endParaRPr lang="en-GB" sz="1400" dirty="0">
              <a:latin typeface="Comic Sans MS" pitchFamily="66" charset="0"/>
              <a:sym typeface="Wingdings" panose="05000000000000000000" pitchFamily="2" charset="2"/>
            </a:endParaRPr>
          </a:p>
          <a:p>
            <a:pPr algn="ctr">
              <a:buAutoNum type="alphaLcParenR"/>
            </a:pPr>
            <a:r>
              <a:rPr lang="en-GB" sz="1400" dirty="0" smtClean="0">
                <a:latin typeface="Comic Sans MS" pitchFamily="66" charset="0"/>
                <a:sym typeface="Wingdings" panose="05000000000000000000" pitchFamily="2" charset="2"/>
              </a:rPr>
              <a:t>The speed of the particle as it passes through the lowest point of the path</a:t>
            </a:r>
          </a:p>
          <a:p>
            <a:pPr algn="ctr">
              <a:buAutoNum type="alphaLcParenR"/>
            </a:pPr>
            <a:endParaRPr lang="en-GB" sz="1400" dirty="0">
              <a:latin typeface="Comic Sans MS" pitchFamily="66" charset="0"/>
              <a:sym typeface="Wingdings" panose="05000000000000000000" pitchFamily="2" charset="2"/>
            </a:endParaRPr>
          </a:p>
          <a:p>
            <a:pPr algn="ctr">
              <a:buAutoNum type="alphaLcParenR"/>
            </a:pPr>
            <a:r>
              <a:rPr lang="en-GB" sz="1400" dirty="0" smtClean="0">
                <a:latin typeface="Comic Sans MS" pitchFamily="66" charset="0"/>
                <a:sym typeface="Wingdings" panose="05000000000000000000" pitchFamily="2" charset="2"/>
              </a:rPr>
              <a:t>The Tension in the rod at this point</a:t>
            </a:r>
          </a:p>
          <a:p>
            <a:pPr algn="ctr">
              <a:buAutoNum type="alphaLcParenR"/>
            </a:pPr>
            <a:endParaRPr lang="en-GB" sz="1400" dirty="0">
              <a:latin typeface="Comic Sans MS" pitchFamily="66" charset="0"/>
              <a:sym typeface="Wingdings" panose="05000000000000000000" pitchFamily="2" charset="2"/>
            </a:endParaRPr>
          </a:p>
          <a:p>
            <a:pPr algn="ctr">
              <a:buFont typeface="Wingdings"/>
              <a:buChar char="à"/>
            </a:pPr>
            <a:r>
              <a:rPr lang="en-GB" sz="1400" dirty="0" smtClean="0">
                <a:latin typeface="Comic Sans MS" pitchFamily="66" charset="0"/>
                <a:sym typeface="Wingdings" panose="05000000000000000000" pitchFamily="2" charset="2"/>
              </a:rPr>
              <a:t>To find the Tension, we resolve towards the centre of the circle…</a:t>
            </a:r>
          </a:p>
          <a:p>
            <a:pPr marL="0" indent="0" algn="ctr">
              <a:buNone/>
            </a:pPr>
            <a:endParaRPr lang="en-GB" sz="1400" dirty="0">
              <a:latin typeface="Comic Sans MS" pitchFamily="66" charset="0"/>
              <a:sym typeface="Wingdings" panose="05000000000000000000" pitchFamily="2" charset="2"/>
            </a:endParaRPr>
          </a:p>
        </p:txBody>
      </p:sp>
      <mc:AlternateContent xmlns:mc="http://schemas.openxmlformats.org/markup-compatibility/2006" xmlns:a14="http://schemas.microsoft.com/office/drawing/2010/main">
        <mc:Choice Requires="a14">
          <p:sp>
            <p:nvSpPr>
              <p:cNvPr id="7" name="TextBox 6"/>
              <p:cNvSpPr txBox="1"/>
              <p:nvPr/>
            </p:nvSpPr>
            <p:spPr>
              <a:xfrm>
                <a:off x="5962403" y="0"/>
                <a:ext cx="781817"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𝑣</m:t>
                      </m:r>
                      <m:r>
                        <a:rPr lang="en-US" sz="1400" b="0" i="1" smtClean="0">
                          <a:latin typeface="Cambria Math"/>
                        </a:rPr>
                        <m:t>=</m:t>
                      </m:r>
                      <m:r>
                        <a:rPr lang="en-US" sz="1400" b="0" i="1" smtClean="0">
                          <a:latin typeface="Cambria Math"/>
                        </a:rPr>
                        <m:t>𝑟</m:t>
                      </m:r>
                      <m:r>
                        <m:rPr>
                          <m:sty m:val="p"/>
                        </m:rPr>
                        <a:rPr lang="el-GR" sz="1400" b="0" i="1" smtClean="0">
                          <a:latin typeface="Cambria Math"/>
                        </a:rPr>
                        <m:t>ω</m:t>
                      </m:r>
                    </m:oMath>
                  </m:oMathPara>
                </a14:m>
                <a:endParaRPr lang="en-GB" sz="1400" dirty="0"/>
              </a:p>
            </p:txBody>
          </p:sp>
        </mc:Choice>
        <mc:Fallback xmlns="">
          <p:sp>
            <p:nvSpPr>
              <p:cNvPr id="7" name="TextBox 6"/>
              <p:cNvSpPr txBox="1">
                <a:spLocks noRot="1" noChangeAspect="1" noMove="1" noResize="1" noEditPoints="1" noAdjustHandles="1" noChangeArrowheads="1" noChangeShapeType="1" noTextEdit="1"/>
              </p:cNvSpPr>
              <p:nvPr/>
            </p:nvSpPr>
            <p:spPr>
              <a:xfrm>
                <a:off x="5962403" y="0"/>
                <a:ext cx="781817" cy="307777"/>
              </a:xfrm>
              <a:prstGeom prst="rect">
                <a:avLst/>
              </a:prstGeom>
              <a:blipFill rotWithShape="1">
                <a:blip r:embed="rId3"/>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878780" y="0"/>
                <a:ext cx="1087670" cy="44300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1200" i="1" smtClean="0">
                          <a:latin typeface="Cambria Math"/>
                        </a:rPr>
                        <m:t>ω</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𝑟𝑎𝑑𝑖𝑎𝑛𝑠</m:t>
                          </m:r>
                        </m:num>
                        <m:den>
                          <m:r>
                            <a:rPr lang="en-US" sz="1200" b="0" i="1" smtClean="0">
                              <a:latin typeface="Cambria Math"/>
                            </a:rPr>
                            <m:t>𝑠𝑒𝑐𝑜𝑛𝑑𝑠</m:t>
                          </m:r>
                        </m:den>
                      </m:f>
                    </m:oMath>
                  </m:oMathPara>
                </a14:m>
                <a:endParaRPr lang="en-GB" sz="1200" dirty="0"/>
              </a:p>
            </p:txBody>
          </p:sp>
        </mc:Choice>
        <mc:Fallback xmlns="">
          <p:sp>
            <p:nvSpPr>
              <p:cNvPr id="8" name="TextBox 7"/>
              <p:cNvSpPr txBox="1">
                <a:spLocks noRot="1" noChangeAspect="1" noMove="1" noResize="1" noEditPoints="1" noAdjustHandles="1" noChangeArrowheads="1" noChangeShapeType="1" noTextEdit="1"/>
              </p:cNvSpPr>
              <p:nvPr/>
            </p:nvSpPr>
            <p:spPr>
              <a:xfrm>
                <a:off x="4878780" y="0"/>
                <a:ext cx="1087670" cy="443006"/>
              </a:xfrm>
              <a:prstGeom prst="rect">
                <a:avLst/>
              </a:prstGeom>
              <a:blipFill rotWithShape="1">
                <a:blip r:embed="rId4"/>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741226" y="0"/>
                <a:ext cx="79451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𝑣</m:t>
                      </m:r>
                      <m:r>
                        <a:rPr lang="en-US" sz="1400" b="0" i="1" smtClean="0">
                          <a:latin typeface="Cambria Math"/>
                          <a:ea typeface="Cambria Math"/>
                        </a:rPr>
                        <m:t>𝜔</m:t>
                      </m:r>
                    </m:oMath>
                  </m:oMathPara>
                </a14:m>
                <a:endParaRPr lang="en-GB" sz="1400" dirty="0"/>
              </a:p>
            </p:txBody>
          </p:sp>
        </mc:Choice>
        <mc:Fallback xmlns="">
          <p:sp>
            <p:nvSpPr>
              <p:cNvPr id="9" name="TextBox 8"/>
              <p:cNvSpPr txBox="1">
                <a:spLocks noRot="1" noChangeAspect="1" noMove="1" noResize="1" noEditPoints="1" noAdjustHandles="1" noChangeArrowheads="1" noChangeShapeType="1" noTextEdit="1"/>
              </p:cNvSpPr>
              <p:nvPr/>
            </p:nvSpPr>
            <p:spPr>
              <a:xfrm>
                <a:off x="6741226" y="0"/>
                <a:ext cx="794513" cy="307777"/>
              </a:xfrm>
              <a:prstGeom prst="rect">
                <a:avLst/>
              </a:prstGeom>
              <a:blipFill rotWithShape="1">
                <a:blip r:embed="rId5"/>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7543800" y="0"/>
                <a:ext cx="86844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𝑟</m:t>
                      </m:r>
                      <m:sSup>
                        <m:sSupPr>
                          <m:ctrlPr>
                            <a:rPr lang="en-US" sz="1400" b="0" i="1" smtClean="0">
                              <a:latin typeface="Cambria Math" panose="02040503050406030204" pitchFamily="18" charset="0"/>
                            </a:rPr>
                          </m:ctrlPr>
                        </m:sSupPr>
                        <m:e>
                          <m:r>
                            <a:rPr lang="en-US" sz="1400" b="0" i="1" smtClean="0">
                              <a:latin typeface="Cambria Math"/>
                              <a:ea typeface="Cambria Math"/>
                            </a:rPr>
                            <m:t>𝜔</m:t>
                          </m:r>
                        </m:e>
                        <m:sup>
                          <m:r>
                            <a:rPr lang="en-US" sz="1400" b="0" i="1" smtClean="0">
                              <a:latin typeface="Cambria Math"/>
                            </a:rPr>
                            <m:t>2</m:t>
                          </m:r>
                        </m:sup>
                      </m:sSup>
                    </m:oMath>
                  </m:oMathPara>
                </a14:m>
                <a:endParaRPr lang="en-GB" sz="1400" dirty="0"/>
              </a:p>
            </p:txBody>
          </p:sp>
        </mc:Choice>
        <mc:Fallback xmlns="">
          <p:sp>
            <p:nvSpPr>
              <p:cNvPr id="10" name="TextBox 9"/>
              <p:cNvSpPr txBox="1">
                <a:spLocks noRot="1" noChangeAspect="1" noMove="1" noResize="1" noEditPoints="1" noAdjustHandles="1" noChangeArrowheads="1" noChangeShapeType="1" noTextEdit="1"/>
              </p:cNvSpPr>
              <p:nvPr/>
            </p:nvSpPr>
            <p:spPr>
              <a:xfrm>
                <a:off x="7543800" y="0"/>
                <a:ext cx="868443" cy="307777"/>
              </a:xfrm>
              <a:prstGeom prst="rect">
                <a:avLst/>
              </a:prstGeom>
              <a:blipFill rotWithShape="1">
                <a:blip r:embed="rId6"/>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8390012" y="0"/>
                <a:ext cx="753988" cy="52315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a:rPr>
                                <m:t>𝑣</m:t>
                              </m:r>
                            </m:e>
                            <m:sup>
                              <m:r>
                                <a:rPr lang="en-US" sz="1400" b="0" i="1" smtClean="0">
                                  <a:latin typeface="Cambria Math"/>
                                </a:rPr>
                                <m:t>2</m:t>
                              </m:r>
                            </m:sup>
                          </m:sSup>
                        </m:num>
                        <m:den>
                          <m:r>
                            <a:rPr lang="en-US" sz="1400" b="0" i="1" smtClean="0">
                              <a:latin typeface="Cambria Math"/>
                            </a:rPr>
                            <m:t>𝑟</m:t>
                          </m:r>
                        </m:den>
                      </m:f>
                    </m:oMath>
                  </m:oMathPara>
                </a14:m>
                <a:endParaRPr lang="en-GB" sz="1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8390012" y="0"/>
                <a:ext cx="753988" cy="523157"/>
              </a:xfrm>
              <a:prstGeom prst="rect">
                <a:avLst/>
              </a:prstGeom>
              <a:blipFill rotWithShape="1">
                <a:blip r:embed="rId7"/>
                <a:stretch>
                  <a:fillRect/>
                </a:stretch>
              </a:blipFill>
              <a:ln w="25400">
                <a:solidFill>
                  <a:schemeClr val="tx1"/>
                </a:solidFill>
              </a:ln>
            </p:spPr>
            <p:txBody>
              <a:bodyPr/>
              <a:lstStyle/>
              <a:p>
                <a:r>
                  <a:rPr lang="en-US">
                    <a:noFill/>
                  </a:rPr>
                  <a:t> </a:t>
                </a:r>
              </a:p>
            </p:txBody>
          </p:sp>
        </mc:Fallback>
      </mc:AlternateContent>
      <p:sp>
        <p:nvSpPr>
          <p:cNvPr id="29" name="Oval 28"/>
          <p:cNvSpPr>
            <a:spLocks noChangeAspect="1"/>
          </p:cNvSpPr>
          <p:nvPr/>
        </p:nvSpPr>
        <p:spPr>
          <a:xfrm>
            <a:off x="5943600" y="1219200"/>
            <a:ext cx="2133600" cy="2133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p:nvPr/>
        </p:nvCxnSpPr>
        <p:spPr>
          <a:xfrm flipH="1">
            <a:off x="7010400" y="2286000"/>
            <a:ext cx="106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239000" y="1981200"/>
            <a:ext cx="532518" cy="276999"/>
          </a:xfrm>
          <a:prstGeom prst="rect">
            <a:avLst/>
          </a:prstGeom>
          <a:noFill/>
        </p:spPr>
        <p:txBody>
          <a:bodyPr wrap="none" rtlCol="0">
            <a:spAutoFit/>
          </a:bodyPr>
          <a:lstStyle/>
          <a:p>
            <a:r>
              <a:rPr lang="en-US" sz="1200" dirty="0" smtClean="0">
                <a:latin typeface="Comic Sans MS" panose="030F0702030302020204" pitchFamily="66" charset="0"/>
              </a:rPr>
              <a:t>0.3m</a:t>
            </a:r>
            <a:endParaRPr lang="en-US" sz="1200" dirty="0">
              <a:latin typeface="Comic Sans MS" panose="030F0702030302020204" pitchFamily="66" charset="0"/>
            </a:endParaRPr>
          </a:p>
        </p:txBody>
      </p:sp>
      <p:cxnSp>
        <p:nvCxnSpPr>
          <p:cNvPr id="36" name="Straight Arrow Connector 35"/>
          <p:cNvCxnSpPr/>
          <p:nvPr/>
        </p:nvCxnSpPr>
        <p:spPr>
          <a:xfrm>
            <a:off x="8239125" y="2133600"/>
            <a:ext cx="0" cy="381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858000" y="1981200"/>
            <a:ext cx="288862" cy="276999"/>
          </a:xfrm>
          <a:prstGeom prst="rect">
            <a:avLst/>
          </a:prstGeom>
          <a:noFill/>
        </p:spPr>
        <p:txBody>
          <a:bodyPr wrap="none" rtlCol="0">
            <a:spAutoFit/>
          </a:bodyPr>
          <a:lstStyle/>
          <a:p>
            <a:r>
              <a:rPr lang="en-US" sz="1200" dirty="0" smtClean="0">
                <a:latin typeface="Comic Sans MS" panose="030F0702030302020204" pitchFamily="66" charset="0"/>
              </a:rPr>
              <a:t>B</a:t>
            </a:r>
            <a:endParaRPr lang="en-US" sz="1200" dirty="0">
              <a:latin typeface="Comic Sans MS" panose="030F0702030302020204" pitchFamily="66" charset="0"/>
            </a:endParaRPr>
          </a:p>
        </p:txBody>
      </p:sp>
      <p:sp>
        <p:nvSpPr>
          <p:cNvPr id="39" name="TextBox 38"/>
          <p:cNvSpPr txBox="1"/>
          <p:nvPr/>
        </p:nvSpPr>
        <p:spPr>
          <a:xfrm>
            <a:off x="7772400" y="1981200"/>
            <a:ext cx="304800" cy="276999"/>
          </a:xfrm>
          <a:prstGeom prst="rect">
            <a:avLst/>
          </a:prstGeom>
          <a:noFill/>
        </p:spPr>
        <p:txBody>
          <a:bodyPr wrap="square" rtlCol="0">
            <a:spAutoFit/>
          </a:bodyPr>
          <a:lstStyle/>
          <a:p>
            <a:r>
              <a:rPr lang="en-US" sz="1200" dirty="0" smtClean="0">
                <a:latin typeface="Comic Sans MS" panose="030F0702030302020204" pitchFamily="66" charset="0"/>
              </a:rPr>
              <a:t>A</a:t>
            </a:r>
            <a:endParaRPr lang="en-US" sz="1200" dirty="0">
              <a:latin typeface="Comic Sans MS" panose="030F0702030302020204" pitchFamily="66" charset="0"/>
            </a:endParaRPr>
          </a:p>
        </p:txBody>
      </p:sp>
      <p:sp>
        <p:nvSpPr>
          <p:cNvPr id="40" name="Oval 39"/>
          <p:cNvSpPr/>
          <p:nvPr/>
        </p:nvSpPr>
        <p:spPr>
          <a:xfrm>
            <a:off x="8020050" y="2228850"/>
            <a:ext cx="111397" cy="1141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1" name="Straight Connector 40"/>
          <p:cNvCxnSpPr/>
          <p:nvPr/>
        </p:nvCxnSpPr>
        <p:spPr>
          <a:xfrm rot="16200000" flipH="1">
            <a:off x="6477000" y="2819400"/>
            <a:ext cx="106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7010400" y="22860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Arrow Connector 45"/>
          <p:cNvCxnSpPr/>
          <p:nvPr/>
        </p:nvCxnSpPr>
        <p:spPr>
          <a:xfrm rot="5400000">
            <a:off x="7000875" y="3352800"/>
            <a:ext cx="0" cy="381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6934200" y="2209800"/>
            <a:ext cx="152400" cy="152400"/>
            <a:chOff x="7467600" y="4419600"/>
            <a:chExt cx="152400" cy="152400"/>
          </a:xfrm>
        </p:grpSpPr>
        <p:cxnSp>
          <p:nvCxnSpPr>
            <p:cNvPr id="47" name="Straight Connector 46"/>
            <p:cNvCxnSpPr/>
            <p:nvPr/>
          </p:nvCxnSpPr>
          <p:spPr>
            <a:xfrm flipH="1" flipV="1">
              <a:off x="7467600" y="4419600"/>
              <a:ext cx="152400" cy="1524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7467600" y="4419600"/>
              <a:ext cx="152400" cy="1524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54" name="TextBox 53"/>
          <p:cNvSpPr txBox="1"/>
          <p:nvPr/>
        </p:nvSpPr>
        <p:spPr>
          <a:xfrm>
            <a:off x="8315325" y="2209800"/>
            <a:ext cx="564578" cy="276999"/>
          </a:xfrm>
          <a:prstGeom prst="rect">
            <a:avLst/>
          </a:prstGeom>
          <a:noFill/>
        </p:spPr>
        <p:txBody>
          <a:bodyPr wrap="none" rtlCol="0">
            <a:spAutoFit/>
          </a:bodyPr>
          <a:lstStyle/>
          <a:p>
            <a:r>
              <a:rPr lang="en-US" sz="1200" dirty="0" smtClean="0">
                <a:latin typeface="Comic Sans MS" panose="030F0702030302020204" pitchFamily="66" charset="0"/>
              </a:rPr>
              <a:t>0ms</a:t>
            </a:r>
            <a:r>
              <a:rPr lang="en-US" sz="1200" baseline="30000" dirty="0" smtClean="0">
                <a:latin typeface="Comic Sans MS" panose="030F0702030302020204" pitchFamily="66" charset="0"/>
              </a:rPr>
              <a:t>-1</a:t>
            </a:r>
            <a:endParaRPr lang="en-US" sz="1200" baseline="30000" dirty="0">
              <a:latin typeface="Comic Sans MS" panose="030F0702030302020204" pitchFamily="66" charset="0"/>
            </a:endParaRPr>
          </a:p>
        </p:txBody>
      </p:sp>
      <p:sp>
        <p:nvSpPr>
          <p:cNvPr id="60" name="TextBox 59"/>
          <p:cNvSpPr txBox="1"/>
          <p:nvPr/>
        </p:nvSpPr>
        <p:spPr>
          <a:xfrm>
            <a:off x="3629024" y="1447800"/>
            <a:ext cx="2257425" cy="1815882"/>
          </a:xfrm>
          <a:prstGeom prst="rect">
            <a:avLst/>
          </a:prstGeom>
          <a:noFill/>
        </p:spPr>
        <p:txBody>
          <a:bodyPr wrap="square" rtlCol="0">
            <a:spAutoFit/>
          </a:bodyPr>
          <a:lstStyle/>
          <a:p>
            <a:pPr marL="285750" indent="-285750" algn="ctr">
              <a:buFont typeface="Wingdings"/>
              <a:buChar char="à"/>
            </a:pPr>
            <a:r>
              <a:rPr lang="en-US" sz="1400" dirty="0" smtClean="0">
                <a:solidFill>
                  <a:srgbClr val="FF0000"/>
                </a:solidFill>
                <a:latin typeface="Comic Sans MS" panose="030F0702030302020204" pitchFamily="66" charset="0"/>
                <a:sym typeface="Wingdings" panose="05000000000000000000" pitchFamily="2" charset="2"/>
              </a:rPr>
              <a:t>Remember to include all the forces on the diagram</a:t>
            </a:r>
          </a:p>
          <a:p>
            <a:pPr marL="285750" indent="-285750" algn="ctr">
              <a:buFont typeface="Wingdings"/>
              <a:buChar char="à"/>
            </a:pPr>
            <a:endParaRPr lang="en-US" sz="14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a:buChar char="à"/>
            </a:pPr>
            <a:r>
              <a:rPr lang="en-US" sz="1400" dirty="0" smtClean="0">
                <a:solidFill>
                  <a:srgbClr val="FF0000"/>
                </a:solidFill>
                <a:latin typeface="Comic Sans MS" panose="030F0702030302020204" pitchFamily="66" charset="0"/>
                <a:sym typeface="Wingdings" panose="05000000000000000000" pitchFamily="2" charset="2"/>
              </a:rPr>
              <a:t>Any forces which are Perpendicular to the radius at the final point can be ignored!</a:t>
            </a:r>
            <a:endParaRPr lang="en-US" sz="1400" dirty="0">
              <a:solidFill>
                <a:srgbClr val="FF0000"/>
              </a:solidFill>
              <a:latin typeface="Comic Sans MS" panose="030F0702030302020204" pitchFamily="66" charset="0"/>
            </a:endParaRPr>
          </a:p>
        </p:txBody>
      </p:sp>
      <p:sp>
        <p:nvSpPr>
          <p:cNvPr id="44" name="TextBox 43"/>
          <p:cNvSpPr txBox="1"/>
          <p:nvPr/>
        </p:nvSpPr>
        <p:spPr>
          <a:xfrm>
            <a:off x="6105525" y="3619500"/>
            <a:ext cx="697627" cy="276999"/>
          </a:xfrm>
          <a:prstGeom prst="rect">
            <a:avLst/>
          </a:prstGeom>
          <a:noFill/>
        </p:spPr>
        <p:txBody>
          <a:bodyPr wrap="none" rtlCol="0">
            <a:spAutoFit/>
          </a:bodyPr>
          <a:lstStyle/>
          <a:p>
            <a:r>
              <a:rPr lang="en-US" sz="1200" dirty="0" smtClean="0">
                <a:latin typeface="Comic Sans MS" panose="030F0702030302020204" pitchFamily="66" charset="0"/>
              </a:rPr>
              <a:t>2.4ms</a:t>
            </a:r>
            <a:r>
              <a:rPr lang="en-US" sz="1200" baseline="30000" dirty="0" smtClean="0">
                <a:latin typeface="Comic Sans MS" panose="030F0702030302020204" pitchFamily="66" charset="0"/>
              </a:rPr>
              <a:t>-1</a:t>
            </a:r>
            <a:endParaRPr lang="en-US" sz="1200" baseline="30000" dirty="0">
              <a:latin typeface="Comic Sans MS" panose="030F0702030302020204" pitchFamily="66" charset="0"/>
            </a:endParaRPr>
          </a:p>
        </p:txBody>
      </p:sp>
      <p:cxnSp>
        <p:nvCxnSpPr>
          <p:cNvPr id="45" name="Straight Arrow Connector 44"/>
          <p:cNvCxnSpPr/>
          <p:nvPr/>
        </p:nvCxnSpPr>
        <p:spPr>
          <a:xfrm rot="5400000">
            <a:off x="6400800" y="3352800"/>
            <a:ext cx="0" cy="381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flipH="1" flipV="1">
            <a:off x="6781800" y="3133725"/>
            <a:ext cx="457200" cy="0"/>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flipH="1">
            <a:off x="6781800" y="3495675"/>
            <a:ext cx="457200" cy="0"/>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6" name="Oval 55"/>
          <p:cNvSpPr/>
          <p:nvPr/>
        </p:nvSpPr>
        <p:spPr>
          <a:xfrm>
            <a:off x="6953250" y="3305175"/>
            <a:ext cx="111397" cy="1141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TextBox 61"/>
          <p:cNvSpPr txBox="1"/>
          <p:nvPr/>
        </p:nvSpPr>
        <p:spPr>
          <a:xfrm>
            <a:off x="6981825" y="2667000"/>
            <a:ext cx="532518" cy="276999"/>
          </a:xfrm>
          <a:prstGeom prst="rect">
            <a:avLst/>
          </a:prstGeom>
          <a:noFill/>
        </p:spPr>
        <p:txBody>
          <a:bodyPr wrap="none" rtlCol="0">
            <a:spAutoFit/>
          </a:bodyPr>
          <a:lstStyle/>
          <a:p>
            <a:r>
              <a:rPr lang="en-US" sz="1200" dirty="0" smtClean="0">
                <a:latin typeface="Comic Sans MS" panose="030F0702030302020204" pitchFamily="66" charset="0"/>
              </a:rPr>
              <a:t>0.3m</a:t>
            </a:r>
            <a:endParaRPr lang="en-US" sz="1200" dirty="0">
              <a:latin typeface="Comic Sans MS" panose="030F0702030302020204" pitchFamily="66" charset="0"/>
            </a:endParaRPr>
          </a:p>
        </p:txBody>
      </p:sp>
      <p:sp>
        <p:nvSpPr>
          <p:cNvPr id="63" name="TextBox 62"/>
          <p:cNvSpPr txBox="1"/>
          <p:nvPr/>
        </p:nvSpPr>
        <p:spPr>
          <a:xfrm>
            <a:off x="6772275" y="3724275"/>
            <a:ext cx="494046" cy="276999"/>
          </a:xfrm>
          <a:prstGeom prst="rect">
            <a:avLst/>
          </a:prstGeom>
          <a:noFill/>
        </p:spPr>
        <p:txBody>
          <a:bodyPr wrap="none" rtlCol="0">
            <a:spAutoFit/>
          </a:bodyPr>
          <a:lstStyle/>
          <a:p>
            <a:r>
              <a:rPr lang="en-US" sz="1200" dirty="0" smtClean="0">
                <a:latin typeface="Comic Sans MS" panose="030F0702030302020204" pitchFamily="66" charset="0"/>
              </a:rPr>
              <a:t>0.4g</a:t>
            </a:r>
            <a:endParaRPr lang="en-US" sz="1200" dirty="0">
              <a:latin typeface="Comic Sans MS" panose="030F0702030302020204" pitchFamily="66" charset="0"/>
            </a:endParaRPr>
          </a:p>
        </p:txBody>
      </p:sp>
      <p:sp>
        <p:nvSpPr>
          <p:cNvPr id="64" name="TextBox 63"/>
          <p:cNvSpPr txBox="1"/>
          <p:nvPr/>
        </p:nvSpPr>
        <p:spPr>
          <a:xfrm>
            <a:off x="6705600" y="2838450"/>
            <a:ext cx="288862" cy="276999"/>
          </a:xfrm>
          <a:prstGeom prst="rect">
            <a:avLst/>
          </a:prstGeom>
          <a:noFill/>
        </p:spPr>
        <p:txBody>
          <a:bodyPr wrap="none" rtlCol="0">
            <a:spAutoFit/>
          </a:bodyPr>
          <a:lstStyle/>
          <a:p>
            <a:r>
              <a:rPr lang="en-US" sz="1200" dirty="0" smtClean="0">
                <a:latin typeface="Comic Sans MS" panose="030F0702030302020204" pitchFamily="66" charset="0"/>
              </a:rPr>
              <a:t>T</a:t>
            </a:r>
            <a:endParaRPr lang="en-US" sz="1200" dirty="0">
              <a:latin typeface="Comic Sans MS" panose="030F0702030302020204" pitchFamily="66" charset="0"/>
            </a:endParaRPr>
          </a:p>
        </p:txBody>
      </p:sp>
      <p:cxnSp>
        <p:nvCxnSpPr>
          <p:cNvPr id="65" name="Straight Connector 64"/>
          <p:cNvCxnSpPr/>
          <p:nvPr/>
        </p:nvCxnSpPr>
        <p:spPr>
          <a:xfrm rot="5400000" flipH="1" flipV="1">
            <a:off x="6410325" y="2609850"/>
            <a:ext cx="457200" cy="0"/>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flipH="1" flipV="1">
            <a:off x="6410325" y="2733675"/>
            <a:ext cx="457200" cy="0"/>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53175" y="2552700"/>
            <a:ext cx="263214" cy="276999"/>
          </a:xfrm>
          <a:prstGeom prst="rect">
            <a:avLst/>
          </a:prstGeom>
          <a:noFill/>
        </p:spPr>
        <p:txBody>
          <a:bodyPr wrap="none" rtlCol="0">
            <a:spAutoFit/>
          </a:bodyPr>
          <a:lstStyle/>
          <a:p>
            <a:r>
              <a:rPr lang="en-US" sz="1200" dirty="0" smtClean="0">
                <a:latin typeface="Comic Sans MS" panose="030F0702030302020204" pitchFamily="66" charset="0"/>
              </a:rPr>
              <a:t>a</a:t>
            </a:r>
            <a:endParaRPr lang="en-US" sz="12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8" name="TextBox 67"/>
              <p:cNvSpPr txBox="1"/>
              <p:nvPr/>
            </p:nvSpPr>
            <p:spPr>
              <a:xfrm>
                <a:off x="1238250" y="4543425"/>
                <a:ext cx="1904817" cy="35323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a:rPr>
                        <m:t>𝑣</m:t>
                      </m:r>
                      <m:r>
                        <a:rPr lang="en-US" sz="1400" b="0" i="1" smtClean="0">
                          <a:solidFill>
                            <a:srgbClr val="FF0000"/>
                          </a:solidFill>
                          <a:latin typeface="Cambria Math"/>
                        </a:rPr>
                        <m:t>=2.4</m:t>
                      </m:r>
                      <m:r>
                        <a:rPr lang="en-US" sz="1400" b="0" i="1" smtClean="0">
                          <a:solidFill>
                            <a:srgbClr val="FF0000"/>
                          </a:solidFill>
                          <a:latin typeface="Cambria Math"/>
                        </a:rPr>
                        <m:t>𝑚</m:t>
                      </m:r>
                      <m:sSup>
                        <m:sSupPr>
                          <m:ctrlPr>
                            <a:rPr lang="en-US" sz="1400" b="0" i="1" smtClean="0">
                              <a:solidFill>
                                <a:srgbClr val="FF0000"/>
                              </a:solidFill>
                              <a:latin typeface="Cambria Math" panose="02040503050406030204" pitchFamily="18" charset="0"/>
                            </a:rPr>
                          </m:ctrlPr>
                        </m:sSupPr>
                        <m:e>
                          <m:r>
                            <a:rPr lang="en-US" sz="1400" b="0" i="1" smtClean="0">
                              <a:solidFill>
                                <a:srgbClr val="FF0000"/>
                              </a:solidFill>
                              <a:latin typeface="Cambria Math"/>
                            </a:rPr>
                            <m:t>𝑠</m:t>
                          </m:r>
                        </m:e>
                        <m:sup>
                          <m:r>
                            <a:rPr lang="en-US" sz="1400" b="0" i="1" smtClean="0">
                              <a:solidFill>
                                <a:srgbClr val="FF0000"/>
                              </a:solidFill>
                              <a:latin typeface="Cambria Math"/>
                            </a:rPr>
                            <m:t>−1</m:t>
                          </m:r>
                        </m:sup>
                      </m:sSup>
                      <m:r>
                        <a:rPr lang="en-US" sz="1400" b="0" i="1" smtClean="0">
                          <a:solidFill>
                            <a:srgbClr val="FF0000"/>
                          </a:solidFill>
                          <a:latin typeface="Cambria Math"/>
                        </a:rPr>
                        <m:t> </m:t>
                      </m:r>
                      <m:d>
                        <m:dPr>
                          <m:ctrlPr>
                            <a:rPr lang="en-US" sz="1400" b="0" i="1" smtClean="0">
                              <a:solidFill>
                                <a:srgbClr val="FF0000"/>
                              </a:solidFill>
                              <a:latin typeface="Cambria Math" panose="02040503050406030204" pitchFamily="18" charset="0"/>
                            </a:rPr>
                          </m:ctrlPr>
                        </m:dPr>
                        <m:e>
                          <m:rad>
                            <m:radPr>
                              <m:degHide m:val="on"/>
                              <m:ctrlPr>
                                <a:rPr lang="en-US" sz="1400" b="0" i="1" smtClean="0">
                                  <a:solidFill>
                                    <a:srgbClr val="FF0000"/>
                                  </a:solidFill>
                                  <a:latin typeface="Cambria Math" panose="02040503050406030204" pitchFamily="18" charset="0"/>
                                </a:rPr>
                              </m:ctrlPr>
                            </m:radPr>
                            <m:deg/>
                            <m:e>
                              <m:r>
                                <a:rPr lang="en-US" sz="1400" b="0" i="1" smtClean="0">
                                  <a:solidFill>
                                    <a:srgbClr val="FF0000"/>
                                  </a:solidFill>
                                  <a:latin typeface="Cambria Math"/>
                                </a:rPr>
                                <m:t>0.6</m:t>
                              </m:r>
                              <m:r>
                                <a:rPr lang="en-US" sz="1400" b="0" i="1" smtClean="0">
                                  <a:solidFill>
                                    <a:srgbClr val="FF0000"/>
                                  </a:solidFill>
                                  <a:latin typeface="Cambria Math"/>
                                </a:rPr>
                                <m:t>𝑔</m:t>
                              </m:r>
                            </m:e>
                          </m:rad>
                        </m:e>
                      </m:d>
                    </m:oMath>
                  </m:oMathPara>
                </a14:m>
                <a:endParaRPr lang="en-US" sz="1400" dirty="0">
                  <a:solidFill>
                    <a:srgbClr val="FF0000"/>
                  </a:solidFill>
                </a:endParaRPr>
              </a:p>
            </p:txBody>
          </p:sp>
        </mc:Choice>
        <mc:Fallback xmlns="">
          <p:sp>
            <p:nvSpPr>
              <p:cNvPr id="68" name="TextBox 67"/>
              <p:cNvSpPr txBox="1">
                <a:spLocks noRot="1" noChangeAspect="1" noMove="1" noResize="1" noEditPoints="1" noAdjustHandles="1" noChangeArrowheads="1" noChangeShapeType="1" noTextEdit="1"/>
              </p:cNvSpPr>
              <p:nvPr/>
            </p:nvSpPr>
            <p:spPr>
              <a:xfrm>
                <a:off x="1238250" y="4543425"/>
                <a:ext cx="1904817" cy="353238"/>
              </a:xfrm>
              <a:prstGeom prst="rect">
                <a:avLst/>
              </a:prstGeom>
              <a:blipFill rotWithShape="1">
                <a:blip r:embed="rId8"/>
                <a:stretch>
                  <a:fillRect b="-1724"/>
                </a:stretch>
              </a:blipFill>
            </p:spPr>
            <p:txBody>
              <a:bodyPr/>
              <a:lstStyle/>
              <a:p>
                <a:r>
                  <a:rPr lang="en-US">
                    <a:noFill/>
                  </a:rPr>
                  <a:t> </a:t>
                </a:r>
              </a:p>
            </p:txBody>
          </p:sp>
        </mc:Fallback>
      </mc:AlternateContent>
      <p:sp>
        <p:nvSpPr>
          <p:cNvPr id="12" name="TextBox 11"/>
          <p:cNvSpPr txBox="1"/>
          <p:nvPr/>
        </p:nvSpPr>
        <p:spPr>
          <a:xfrm>
            <a:off x="3829050" y="4010025"/>
            <a:ext cx="2627642" cy="307777"/>
          </a:xfrm>
          <a:prstGeom prst="rect">
            <a:avLst/>
          </a:prstGeom>
          <a:noFill/>
        </p:spPr>
        <p:txBody>
          <a:bodyPr wrap="none" rtlCol="0">
            <a:spAutoFit/>
          </a:bodyPr>
          <a:lstStyle/>
          <a:p>
            <a:r>
              <a:rPr lang="en-US" sz="1400" u="sng" dirty="0" smtClean="0">
                <a:latin typeface="Comic Sans MS" panose="030F0702030302020204" pitchFamily="66" charset="0"/>
              </a:rPr>
              <a:t>Resolving towards the </a:t>
            </a:r>
            <a:r>
              <a:rPr lang="en-US" sz="1400" u="sng" dirty="0" err="1" smtClean="0">
                <a:latin typeface="Comic Sans MS" panose="030F0702030302020204" pitchFamily="66" charset="0"/>
              </a:rPr>
              <a:t>centre</a:t>
            </a:r>
            <a:endParaRPr lang="en-US" sz="1400" u="sng"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3" name="TextBox 12"/>
              <p:cNvSpPr txBox="1"/>
              <p:nvPr/>
            </p:nvSpPr>
            <p:spPr>
              <a:xfrm>
                <a:off x="4724400" y="4348162"/>
                <a:ext cx="82958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𝐹</m:t>
                      </m:r>
                      <m:r>
                        <a:rPr lang="en-US" sz="1400" b="0" i="1" smtClean="0">
                          <a:latin typeface="Cambria Math"/>
                        </a:rPr>
                        <m:t>=</m:t>
                      </m:r>
                      <m:r>
                        <a:rPr lang="en-US" sz="1400" b="0" i="1" smtClean="0">
                          <a:latin typeface="Cambria Math"/>
                        </a:rPr>
                        <m:t>𝑚𝑎</m:t>
                      </m:r>
                    </m:oMath>
                  </m:oMathPara>
                </a14:m>
                <a:endParaRPr lang="en-US" sz="1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4724400" y="4348162"/>
                <a:ext cx="829586" cy="307777"/>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TextBox 68"/>
              <p:cNvSpPr txBox="1"/>
              <p:nvPr/>
            </p:nvSpPr>
            <p:spPr>
              <a:xfrm>
                <a:off x="4724400" y="4719637"/>
                <a:ext cx="919995" cy="52315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𝐹</m:t>
                      </m:r>
                      <m:r>
                        <a:rPr lang="en-US" sz="1400" b="0" i="1" smtClean="0">
                          <a:latin typeface="Cambria Math"/>
                        </a:rPr>
                        <m:t>=</m:t>
                      </m:r>
                      <m:f>
                        <m:fPr>
                          <m:ctrlPr>
                            <a:rPr lang="en-US" sz="1400" b="0" i="1" smtClean="0">
                              <a:latin typeface="Cambria Math" panose="02040503050406030204" pitchFamily="18" charset="0"/>
                            </a:rPr>
                          </m:ctrlPr>
                        </m:fPr>
                        <m:num>
                          <m:r>
                            <a:rPr lang="en-US" sz="1400" b="0" i="1" smtClean="0">
                              <a:latin typeface="Cambria Math"/>
                            </a:rPr>
                            <m:t>𝑚</m:t>
                          </m:r>
                          <m:sSup>
                            <m:sSupPr>
                              <m:ctrlPr>
                                <a:rPr lang="en-US" sz="1400" b="0" i="1" smtClean="0">
                                  <a:latin typeface="Cambria Math" panose="02040503050406030204" pitchFamily="18" charset="0"/>
                                </a:rPr>
                              </m:ctrlPr>
                            </m:sSupPr>
                            <m:e>
                              <m:r>
                                <a:rPr lang="en-US" sz="1400" b="0" i="1" smtClean="0">
                                  <a:latin typeface="Cambria Math"/>
                                </a:rPr>
                                <m:t>𝑣</m:t>
                              </m:r>
                            </m:e>
                            <m:sup>
                              <m:r>
                                <a:rPr lang="en-US" sz="1400" b="0" i="1" smtClean="0">
                                  <a:latin typeface="Cambria Math"/>
                                </a:rPr>
                                <m:t>2</m:t>
                              </m:r>
                            </m:sup>
                          </m:sSup>
                        </m:num>
                        <m:den>
                          <m:r>
                            <a:rPr lang="en-US" sz="1400" b="0" i="1" smtClean="0">
                              <a:latin typeface="Cambria Math"/>
                            </a:rPr>
                            <m:t>𝑟</m:t>
                          </m:r>
                        </m:den>
                      </m:f>
                    </m:oMath>
                  </m:oMathPara>
                </a14:m>
                <a:endParaRPr lang="en-US" sz="1400" dirty="0"/>
              </a:p>
            </p:txBody>
          </p:sp>
        </mc:Choice>
        <mc:Fallback xmlns="">
          <p:sp>
            <p:nvSpPr>
              <p:cNvPr id="69" name="TextBox 68"/>
              <p:cNvSpPr txBox="1">
                <a:spLocks noRot="1" noChangeAspect="1" noMove="1" noResize="1" noEditPoints="1" noAdjustHandles="1" noChangeArrowheads="1" noChangeShapeType="1" noTextEdit="1"/>
              </p:cNvSpPr>
              <p:nvPr/>
            </p:nvSpPr>
            <p:spPr>
              <a:xfrm>
                <a:off x="4724400" y="4719637"/>
                <a:ext cx="919995" cy="523157"/>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p:cNvSpPr txBox="1"/>
              <p:nvPr/>
            </p:nvSpPr>
            <p:spPr>
              <a:xfrm>
                <a:off x="4181475" y="5291137"/>
                <a:ext cx="1866729" cy="50129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𝑇</m:t>
                      </m:r>
                      <m:r>
                        <a:rPr lang="en-US" sz="1400" b="0" i="1" smtClean="0">
                          <a:latin typeface="Cambria Math"/>
                        </a:rPr>
                        <m:t>−0.4</m:t>
                      </m:r>
                      <m:r>
                        <a:rPr lang="en-US" sz="1400" b="0" i="1" smtClean="0">
                          <a:latin typeface="Cambria Math"/>
                        </a:rPr>
                        <m:t>𝑔</m:t>
                      </m:r>
                      <m:r>
                        <a:rPr lang="en-US" sz="1400" b="0" i="1" smtClean="0">
                          <a:latin typeface="Cambria Math"/>
                        </a:rPr>
                        <m:t>=</m:t>
                      </m:r>
                      <m:f>
                        <m:fPr>
                          <m:ctrlPr>
                            <a:rPr lang="en-US" sz="1400" b="0" i="1" smtClean="0">
                              <a:latin typeface="Cambria Math" panose="02040503050406030204" pitchFamily="18" charset="0"/>
                            </a:rPr>
                          </m:ctrlPr>
                        </m:fPr>
                        <m:num>
                          <m:r>
                            <a:rPr lang="en-US" sz="1400" b="0" i="1" smtClean="0">
                              <a:latin typeface="Cambria Math"/>
                            </a:rPr>
                            <m:t>0.4(0.6</m:t>
                          </m:r>
                          <m:r>
                            <a:rPr lang="en-US" sz="1400" b="0" i="1" smtClean="0">
                              <a:latin typeface="Cambria Math"/>
                            </a:rPr>
                            <m:t>𝑔</m:t>
                          </m:r>
                          <m:r>
                            <a:rPr lang="en-US" sz="1400" b="0" i="1" smtClean="0">
                              <a:latin typeface="Cambria Math"/>
                            </a:rPr>
                            <m:t>)</m:t>
                          </m:r>
                        </m:num>
                        <m:den>
                          <m:r>
                            <a:rPr lang="en-US" sz="1400" b="0" i="1" smtClean="0">
                              <a:latin typeface="Cambria Math"/>
                            </a:rPr>
                            <m:t>0.3</m:t>
                          </m:r>
                        </m:den>
                      </m:f>
                    </m:oMath>
                  </m:oMathPara>
                </a14:m>
                <a:endParaRPr lang="en-US" sz="1400" dirty="0"/>
              </a:p>
            </p:txBody>
          </p:sp>
        </mc:Choice>
        <mc:Fallback xmlns="">
          <p:sp>
            <p:nvSpPr>
              <p:cNvPr id="70" name="TextBox 69"/>
              <p:cNvSpPr txBox="1">
                <a:spLocks noRot="1" noChangeAspect="1" noMove="1" noResize="1" noEditPoints="1" noAdjustHandles="1" noChangeArrowheads="1" noChangeShapeType="1" noTextEdit="1"/>
              </p:cNvSpPr>
              <p:nvPr/>
            </p:nvSpPr>
            <p:spPr>
              <a:xfrm>
                <a:off x="4181475" y="5291137"/>
                <a:ext cx="1866729" cy="501291"/>
              </a:xfrm>
              <a:prstGeom prst="rect">
                <a:avLst/>
              </a:prstGeom>
              <a:blipFill rotWithShape="1">
                <a:blip r:embed="rId11"/>
                <a:stretch>
                  <a:fillRect b="-12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p:cNvSpPr txBox="1"/>
              <p:nvPr/>
            </p:nvSpPr>
            <p:spPr>
              <a:xfrm>
                <a:off x="4752975" y="5986462"/>
                <a:ext cx="1041375"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𝑇</m:t>
                      </m:r>
                      <m:r>
                        <a:rPr lang="en-US" sz="1400" b="0" i="1" smtClean="0">
                          <a:latin typeface="Cambria Math"/>
                        </a:rPr>
                        <m:t>=11.8</m:t>
                      </m:r>
                      <m:r>
                        <a:rPr lang="en-US" sz="1400" b="0" i="1" smtClean="0">
                          <a:latin typeface="Cambria Math"/>
                        </a:rPr>
                        <m:t>𝑁</m:t>
                      </m:r>
                    </m:oMath>
                  </m:oMathPara>
                </a14:m>
                <a:endParaRPr lang="en-US" sz="1400" dirty="0"/>
              </a:p>
            </p:txBody>
          </p:sp>
        </mc:Choice>
        <mc:Fallback xmlns="">
          <p:sp>
            <p:nvSpPr>
              <p:cNvPr id="71" name="TextBox 70"/>
              <p:cNvSpPr txBox="1">
                <a:spLocks noRot="1" noChangeAspect="1" noMove="1" noResize="1" noEditPoints="1" noAdjustHandles="1" noChangeArrowheads="1" noChangeShapeType="1" noTextEdit="1"/>
              </p:cNvSpPr>
              <p:nvPr/>
            </p:nvSpPr>
            <p:spPr>
              <a:xfrm>
                <a:off x="4752975" y="5986462"/>
                <a:ext cx="1041375" cy="307777"/>
              </a:xfrm>
              <a:prstGeom prst="rect">
                <a:avLst/>
              </a:prstGeom>
              <a:blipFill rotWithShape="1">
                <a:blip r:embed="rId12"/>
                <a:stretch>
                  <a:fillRect/>
                </a:stretch>
              </a:blipFill>
            </p:spPr>
            <p:txBody>
              <a:bodyPr/>
              <a:lstStyle/>
              <a:p>
                <a:r>
                  <a:rPr lang="en-US">
                    <a:noFill/>
                  </a:rPr>
                  <a:t> </a:t>
                </a:r>
              </a:p>
            </p:txBody>
          </p:sp>
        </mc:Fallback>
      </mc:AlternateContent>
      <p:sp>
        <p:nvSpPr>
          <p:cNvPr id="72" name="Arc 71"/>
          <p:cNvSpPr/>
          <p:nvPr/>
        </p:nvSpPr>
        <p:spPr>
          <a:xfrm>
            <a:off x="5534024" y="4505325"/>
            <a:ext cx="238125" cy="504825"/>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3" name="TextBox 72"/>
          <p:cNvSpPr txBox="1"/>
          <p:nvPr/>
        </p:nvSpPr>
        <p:spPr>
          <a:xfrm>
            <a:off x="5734050" y="4533900"/>
            <a:ext cx="1724025" cy="461665"/>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Replace a with an equivalent expression</a:t>
            </a:r>
            <a:endParaRPr lang="en-GB" sz="1200" baseline="30000" dirty="0">
              <a:solidFill>
                <a:srgbClr val="FF0000"/>
              </a:solidFill>
              <a:latin typeface="Comic Sans MS" panose="030F0702030302020204" pitchFamily="66" charset="0"/>
            </a:endParaRPr>
          </a:p>
        </p:txBody>
      </p:sp>
      <p:sp>
        <p:nvSpPr>
          <p:cNvPr id="74" name="Arc 73"/>
          <p:cNvSpPr/>
          <p:nvPr/>
        </p:nvSpPr>
        <p:spPr>
          <a:xfrm>
            <a:off x="5991224" y="5048250"/>
            <a:ext cx="238125" cy="504825"/>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5" name="Arc 74"/>
          <p:cNvSpPr/>
          <p:nvPr/>
        </p:nvSpPr>
        <p:spPr>
          <a:xfrm>
            <a:off x="5934074" y="5581650"/>
            <a:ext cx="247651" cy="552450"/>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7" name="TextBox 76"/>
          <p:cNvSpPr txBox="1"/>
          <p:nvPr/>
        </p:nvSpPr>
        <p:spPr>
          <a:xfrm>
            <a:off x="6143625" y="5067300"/>
            <a:ext cx="2324100" cy="461665"/>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Sub in values (ensure forces are the correct way round)</a:t>
            </a:r>
            <a:endParaRPr lang="en-GB" sz="1200" baseline="30000" dirty="0">
              <a:solidFill>
                <a:srgbClr val="FF0000"/>
              </a:solidFill>
              <a:latin typeface="Comic Sans MS" panose="030F0702030302020204" pitchFamily="66" charset="0"/>
            </a:endParaRPr>
          </a:p>
        </p:txBody>
      </p:sp>
      <p:sp>
        <p:nvSpPr>
          <p:cNvPr id="82" name="TextBox 81"/>
          <p:cNvSpPr txBox="1"/>
          <p:nvPr/>
        </p:nvSpPr>
        <p:spPr>
          <a:xfrm>
            <a:off x="6134100" y="5724525"/>
            <a:ext cx="1152525"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Calculate T</a:t>
            </a:r>
            <a:endParaRPr lang="en-GB" sz="1200" baseline="300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83" name="TextBox 82"/>
              <p:cNvSpPr txBox="1"/>
              <p:nvPr/>
            </p:nvSpPr>
            <p:spPr>
              <a:xfrm>
                <a:off x="1590675" y="5319712"/>
                <a:ext cx="1041375"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a:rPr>
                        <m:t>𝑇</m:t>
                      </m:r>
                      <m:r>
                        <a:rPr lang="en-US" sz="1400" b="0" i="1" smtClean="0">
                          <a:solidFill>
                            <a:srgbClr val="FF0000"/>
                          </a:solidFill>
                          <a:latin typeface="Cambria Math"/>
                        </a:rPr>
                        <m:t>=11.8</m:t>
                      </m:r>
                      <m:r>
                        <a:rPr lang="en-US" sz="1400" b="0" i="1" smtClean="0">
                          <a:solidFill>
                            <a:srgbClr val="FF0000"/>
                          </a:solidFill>
                          <a:latin typeface="Cambria Math"/>
                        </a:rPr>
                        <m:t>𝑁</m:t>
                      </m:r>
                    </m:oMath>
                  </m:oMathPara>
                </a14:m>
                <a:endParaRPr lang="en-US" sz="1400" dirty="0">
                  <a:solidFill>
                    <a:srgbClr val="FF0000"/>
                  </a:solidFill>
                </a:endParaRPr>
              </a:p>
            </p:txBody>
          </p:sp>
        </mc:Choice>
        <mc:Fallback xmlns="">
          <p:sp>
            <p:nvSpPr>
              <p:cNvPr id="83" name="TextBox 82"/>
              <p:cNvSpPr txBox="1">
                <a:spLocks noRot="1" noChangeAspect="1" noMove="1" noResize="1" noEditPoints="1" noAdjustHandles="1" noChangeArrowheads="1" noChangeShapeType="1" noTextEdit="1"/>
              </p:cNvSpPr>
              <p:nvPr/>
            </p:nvSpPr>
            <p:spPr>
              <a:xfrm>
                <a:off x="1590675" y="5319712"/>
                <a:ext cx="1041375" cy="307777"/>
              </a:xfrm>
              <a:prstGeom prst="rect">
                <a:avLst/>
              </a:prstGeom>
              <a:blipFill rotWithShape="1">
                <a:blip r:embed="rId1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2861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8" end="8"/>
                                            </p:txEl>
                                          </p:spTgt>
                                        </p:tgtEl>
                                        <p:attrNameLst>
                                          <p:attrName>style.visibility</p:attrName>
                                        </p:attrNameLst>
                                      </p:cBhvr>
                                      <p:to>
                                        <p:strVal val="visible"/>
                                      </p:to>
                                    </p:set>
                                    <p:animEffect transition="in" filter="blinds(horizontal)">
                                      <p:cBhvr>
                                        <p:cTn id="7" dur="500"/>
                                        <p:tgtEl>
                                          <p:spTgt spid="6">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0">
                                            <p:txEl>
                                              <p:pRg st="0" end="0"/>
                                            </p:txEl>
                                          </p:spTgt>
                                        </p:tgtEl>
                                        <p:attrNameLst>
                                          <p:attrName>style.visibility</p:attrName>
                                        </p:attrNameLst>
                                      </p:cBhvr>
                                      <p:to>
                                        <p:strVal val="visible"/>
                                      </p:to>
                                    </p:set>
                                    <p:animEffect transition="in" filter="blinds(horizontal)">
                                      <p:cBhvr>
                                        <p:cTn id="12" dur="500"/>
                                        <p:tgtEl>
                                          <p:spTgt spid="6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0">
                                            <p:txEl>
                                              <p:pRg st="2" end="2"/>
                                            </p:txEl>
                                          </p:spTgt>
                                        </p:tgtEl>
                                        <p:attrNameLst>
                                          <p:attrName>style.visibility</p:attrName>
                                        </p:attrNameLst>
                                      </p:cBhvr>
                                      <p:to>
                                        <p:strVal val="visible"/>
                                      </p:to>
                                    </p:set>
                                    <p:animEffect transition="in" filter="blinds(horizontal)">
                                      <p:cBhvr>
                                        <p:cTn id="17" dur="500"/>
                                        <p:tgtEl>
                                          <p:spTgt spid="6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blinds(horizontal)">
                                      <p:cBhvr>
                                        <p:cTn id="22" dur="500"/>
                                        <p:tgtEl>
                                          <p:spTgt spid="65"/>
                                        </p:tgtEl>
                                      </p:cBhvr>
                                    </p:animEffect>
                                  </p:childTnLst>
                                </p:cTn>
                              </p:par>
                              <p:par>
                                <p:cTn id="23" presetID="3" presetClass="entr" presetSubtype="10" fill="hold" nodeType="withEffect">
                                  <p:stCondLst>
                                    <p:cond delay="0"/>
                                  </p:stCondLst>
                                  <p:childTnLst>
                                    <p:set>
                                      <p:cBhvr>
                                        <p:cTn id="24" dur="1" fill="hold">
                                          <p:stCondLst>
                                            <p:cond delay="0"/>
                                          </p:stCondLst>
                                        </p:cTn>
                                        <p:tgtEl>
                                          <p:spTgt spid="66"/>
                                        </p:tgtEl>
                                        <p:attrNameLst>
                                          <p:attrName>style.visibility</p:attrName>
                                        </p:attrNameLst>
                                      </p:cBhvr>
                                      <p:to>
                                        <p:strVal val="visible"/>
                                      </p:to>
                                    </p:set>
                                    <p:animEffect transition="in" filter="blinds(horizontal)">
                                      <p:cBhvr>
                                        <p:cTn id="25" dur="500"/>
                                        <p:tgtEl>
                                          <p:spTgt spid="66"/>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67"/>
                                        </p:tgtEl>
                                        <p:attrNameLst>
                                          <p:attrName>style.visibility</p:attrName>
                                        </p:attrNameLst>
                                      </p:cBhvr>
                                      <p:to>
                                        <p:strVal val="visible"/>
                                      </p:to>
                                    </p:set>
                                    <p:animEffect transition="in" filter="blinds(horizontal)">
                                      <p:cBhvr>
                                        <p:cTn id="28" dur="500"/>
                                        <p:tgtEl>
                                          <p:spTgt spid="67"/>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blinds(horizontal)">
                                      <p:cBhvr>
                                        <p:cTn id="33" dur="500"/>
                                        <p:tgtEl>
                                          <p:spTgt spid="51"/>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64"/>
                                        </p:tgtEl>
                                        <p:attrNameLst>
                                          <p:attrName>style.visibility</p:attrName>
                                        </p:attrNameLst>
                                      </p:cBhvr>
                                      <p:to>
                                        <p:strVal val="visible"/>
                                      </p:to>
                                    </p:set>
                                    <p:animEffect transition="in" filter="blinds(horizontal)">
                                      <p:cBhvr>
                                        <p:cTn id="36" dur="500"/>
                                        <p:tgtEl>
                                          <p:spTgt spid="64"/>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xit" presetSubtype="10" fill="hold" nodeType="clickEffect">
                                  <p:stCondLst>
                                    <p:cond delay="0"/>
                                  </p:stCondLst>
                                  <p:childTnLst>
                                    <p:animEffect transition="out" filter="blinds(horizontal)">
                                      <p:cBhvr>
                                        <p:cTn id="40" dur="500"/>
                                        <p:tgtEl>
                                          <p:spTgt spid="46"/>
                                        </p:tgtEl>
                                      </p:cBhvr>
                                    </p:animEffect>
                                    <p:set>
                                      <p:cBhvr>
                                        <p:cTn id="41" dur="1" fill="hold">
                                          <p:stCondLst>
                                            <p:cond delay="499"/>
                                          </p:stCondLst>
                                        </p:cTn>
                                        <p:tgtEl>
                                          <p:spTgt spid="46"/>
                                        </p:tgtEl>
                                        <p:attrNameLst>
                                          <p:attrName>style.visibility</p:attrName>
                                        </p:attrNameLst>
                                      </p:cBhvr>
                                      <p:to>
                                        <p:strVal val="hidden"/>
                                      </p:to>
                                    </p:set>
                                  </p:childTnLst>
                                </p:cTn>
                              </p:par>
                              <p:par>
                                <p:cTn id="42" presetID="3" presetClass="exit" presetSubtype="10" fill="hold" grpId="0" nodeType="withEffect">
                                  <p:stCondLst>
                                    <p:cond delay="0"/>
                                  </p:stCondLst>
                                  <p:childTnLst>
                                    <p:animEffect transition="out" filter="blinds(horizontal)">
                                      <p:cBhvr>
                                        <p:cTn id="43" dur="500"/>
                                        <p:tgtEl>
                                          <p:spTgt spid="81"/>
                                        </p:tgtEl>
                                      </p:cBhvr>
                                    </p:animEffect>
                                    <p:set>
                                      <p:cBhvr>
                                        <p:cTn id="44" dur="1" fill="hold">
                                          <p:stCondLst>
                                            <p:cond delay="499"/>
                                          </p:stCondLst>
                                        </p:cTn>
                                        <p:tgtEl>
                                          <p:spTgt spid="81"/>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blinds(horizontal)">
                                      <p:cBhvr>
                                        <p:cTn id="49" dur="500"/>
                                        <p:tgtEl>
                                          <p:spTgt spid="45"/>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blinds(horizontal)">
                                      <p:cBhvr>
                                        <p:cTn id="52" dur="500"/>
                                        <p:tgtEl>
                                          <p:spTgt spid="44"/>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59"/>
                                        </p:tgtEl>
                                        <p:attrNameLst>
                                          <p:attrName>style.visibility</p:attrName>
                                        </p:attrNameLst>
                                      </p:cBhvr>
                                      <p:to>
                                        <p:strVal val="visible"/>
                                      </p:to>
                                    </p:set>
                                    <p:animEffect transition="in" filter="blinds(horizontal)">
                                      <p:cBhvr>
                                        <p:cTn id="57" dur="500"/>
                                        <p:tgtEl>
                                          <p:spTgt spid="59"/>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63"/>
                                        </p:tgtEl>
                                        <p:attrNameLst>
                                          <p:attrName>style.visibility</p:attrName>
                                        </p:attrNameLst>
                                      </p:cBhvr>
                                      <p:to>
                                        <p:strVal val="visible"/>
                                      </p:to>
                                    </p:set>
                                    <p:animEffect transition="in" filter="blinds(horizontal)">
                                      <p:cBhvr>
                                        <p:cTn id="60" dur="500"/>
                                        <p:tgtEl>
                                          <p:spTgt spid="63"/>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blinds(horizontal)">
                                      <p:cBhvr>
                                        <p:cTn id="65" dur="500"/>
                                        <p:tgtEl>
                                          <p:spTgt spid="12"/>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blinds(horizontal)">
                                      <p:cBhvr>
                                        <p:cTn id="70" dur="500"/>
                                        <p:tgtEl>
                                          <p:spTgt spid="13"/>
                                        </p:tgtEl>
                                      </p:cBhvr>
                                    </p:animEffect>
                                  </p:childTnLst>
                                </p:cTn>
                              </p:par>
                            </p:childTnLst>
                          </p:cTn>
                        </p:par>
                      </p:childTnLst>
                    </p:cTn>
                  </p:par>
                  <p:par>
                    <p:cTn id="71" fill="hold">
                      <p:stCondLst>
                        <p:cond delay="indefinite"/>
                      </p:stCondLst>
                      <p:childTnLst>
                        <p:par>
                          <p:cTn id="72" fill="hold">
                            <p:stCondLst>
                              <p:cond delay="0"/>
                            </p:stCondLst>
                            <p:childTnLst>
                              <p:par>
                                <p:cTn id="73" presetID="7" presetClass="emph" presetSubtype="2" fill="hold" nodeType="clickEffect">
                                  <p:stCondLst>
                                    <p:cond delay="0"/>
                                  </p:stCondLst>
                                  <p:childTnLst>
                                    <p:animClr clrSpc="rgb" dir="cw">
                                      <p:cBhvr>
                                        <p:cTn id="74" dur="500" fill="hold"/>
                                        <p:tgtEl>
                                          <p:spTgt spid="65"/>
                                        </p:tgtEl>
                                        <p:attrNameLst>
                                          <p:attrName>stroke.color</p:attrName>
                                        </p:attrNameLst>
                                      </p:cBhvr>
                                      <p:to>
                                        <a:srgbClr val="FF0000"/>
                                      </p:to>
                                    </p:animClr>
                                    <p:set>
                                      <p:cBhvr>
                                        <p:cTn id="75" dur="500" fill="hold"/>
                                        <p:tgtEl>
                                          <p:spTgt spid="65"/>
                                        </p:tgtEl>
                                        <p:attrNameLst>
                                          <p:attrName>stroke.on</p:attrName>
                                        </p:attrNameLst>
                                      </p:cBhvr>
                                      <p:to>
                                        <p:strVal val="true"/>
                                      </p:to>
                                    </p:set>
                                  </p:childTnLst>
                                </p:cTn>
                              </p:par>
                              <p:par>
                                <p:cTn id="76" presetID="7" presetClass="emph" presetSubtype="2" fill="hold" nodeType="withEffect">
                                  <p:stCondLst>
                                    <p:cond delay="0"/>
                                  </p:stCondLst>
                                  <p:childTnLst>
                                    <p:animClr clrSpc="rgb" dir="cw">
                                      <p:cBhvr>
                                        <p:cTn id="77" dur="500" fill="hold"/>
                                        <p:tgtEl>
                                          <p:spTgt spid="66"/>
                                        </p:tgtEl>
                                        <p:attrNameLst>
                                          <p:attrName>stroke.color</p:attrName>
                                        </p:attrNameLst>
                                      </p:cBhvr>
                                      <p:to>
                                        <a:srgbClr val="FF0000"/>
                                      </p:to>
                                    </p:animClr>
                                    <p:set>
                                      <p:cBhvr>
                                        <p:cTn id="78" dur="500" fill="hold"/>
                                        <p:tgtEl>
                                          <p:spTgt spid="66"/>
                                        </p:tgtEl>
                                        <p:attrNameLst>
                                          <p:attrName>stroke.on</p:attrName>
                                        </p:attrNameLst>
                                      </p:cBhvr>
                                      <p:to>
                                        <p:strVal val="true"/>
                                      </p:to>
                                    </p:set>
                                  </p:childTnLst>
                                </p:cTn>
                              </p:par>
                              <p:par>
                                <p:cTn id="79" presetID="7" presetClass="emph" presetSubtype="2" fill="hold" nodeType="withEffect">
                                  <p:stCondLst>
                                    <p:cond delay="0"/>
                                  </p:stCondLst>
                                  <p:childTnLst>
                                    <p:animClr clrSpc="rgb" dir="cw">
                                      <p:cBhvr>
                                        <p:cTn id="80" dur="500" fill="hold"/>
                                        <p:tgtEl>
                                          <p:spTgt spid="51"/>
                                        </p:tgtEl>
                                        <p:attrNameLst>
                                          <p:attrName>stroke.color</p:attrName>
                                        </p:attrNameLst>
                                      </p:cBhvr>
                                      <p:to>
                                        <a:srgbClr val="FF0000"/>
                                      </p:to>
                                    </p:animClr>
                                    <p:set>
                                      <p:cBhvr>
                                        <p:cTn id="81" dur="500" fill="hold"/>
                                        <p:tgtEl>
                                          <p:spTgt spid="51"/>
                                        </p:tgtEl>
                                        <p:attrNameLst>
                                          <p:attrName>stroke.on</p:attrName>
                                        </p:attrNameLst>
                                      </p:cBhvr>
                                      <p:to>
                                        <p:strVal val="true"/>
                                      </p:to>
                                    </p:set>
                                  </p:childTnLst>
                                </p:cTn>
                              </p:par>
                              <p:par>
                                <p:cTn id="82" presetID="7" presetClass="emph" presetSubtype="2" fill="hold" nodeType="withEffect">
                                  <p:stCondLst>
                                    <p:cond delay="0"/>
                                  </p:stCondLst>
                                  <p:childTnLst>
                                    <p:animClr clrSpc="rgb" dir="cw">
                                      <p:cBhvr>
                                        <p:cTn id="83" dur="500" fill="hold"/>
                                        <p:tgtEl>
                                          <p:spTgt spid="59"/>
                                        </p:tgtEl>
                                        <p:attrNameLst>
                                          <p:attrName>stroke.color</p:attrName>
                                        </p:attrNameLst>
                                      </p:cBhvr>
                                      <p:to>
                                        <a:srgbClr val="FF0000"/>
                                      </p:to>
                                    </p:animClr>
                                    <p:set>
                                      <p:cBhvr>
                                        <p:cTn id="84" dur="500" fill="hold"/>
                                        <p:tgtEl>
                                          <p:spTgt spid="59"/>
                                        </p:tgtEl>
                                        <p:attrNameLst>
                                          <p:attrName>stroke.on</p:attrName>
                                        </p:attrNameLst>
                                      </p:cBhvr>
                                      <p:to>
                                        <p:strVal val="true"/>
                                      </p:to>
                                    </p:set>
                                  </p:childTnLst>
                                </p:cTn>
                              </p:par>
                              <p:par>
                                <p:cTn id="85" presetID="3" presetClass="emph" presetSubtype="2" fill="hold" grpId="1" nodeType="withEffect">
                                  <p:stCondLst>
                                    <p:cond delay="0"/>
                                  </p:stCondLst>
                                  <p:childTnLst>
                                    <p:animClr clrSpc="rgb" dir="cw">
                                      <p:cBhvr override="childStyle">
                                        <p:cTn id="86" dur="500" fill="hold"/>
                                        <p:tgtEl>
                                          <p:spTgt spid="67"/>
                                        </p:tgtEl>
                                        <p:attrNameLst>
                                          <p:attrName>style.color</p:attrName>
                                        </p:attrNameLst>
                                      </p:cBhvr>
                                      <p:to>
                                        <a:srgbClr val="FF0000"/>
                                      </p:to>
                                    </p:animClr>
                                  </p:childTnLst>
                                </p:cTn>
                              </p:par>
                              <p:par>
                                <p:cTn id="87" presetID="3" presetClass="emph" presetSubtype="2" fill="hold" grpId="1" nodeType="withEffect">
                                  <p:stCondLst>
                                    <p:cond delay="0"/>
                                  </p:stCondLst>
                                  <p:childTnLst>
                                    <p:animClr clrSpc="rgb" dir="cw">
                                      <p:cBhvr override="childStyle">
                                        <p:cTn id="88" dur="500" fill="hold"/>
                                        <p:tgtEl>
                                          <p:spTgt spid="64"/>
                                        </p:tgtEl>
                                        <p:attrNameLst>
                                          <p:attrName>style.color</p:attrName>
                                        </p:attrNameLst>
                                      </p:cBhvr>
                                      <p:to>
                                        <a:srgbClr val="FF0000"/>
                                      </p:to>
                                    </p:animClr>
                                  </p:childTnLst>
                                </p:cTn>
                              </p:par>
                              <p:par>
                                <p:cTn id="89" presetID="3" presetClass="emph" presetSubtype="2" fill="hold" grpId="1" nodeType="withEffect">
                                  <p:stCondLst>
                                    <p:cond delay="0"/>
                                  </p:stCondLst>
                                  <p:childTnLst>
                                    <p:animClr clrSpc="rgb" dir="cw">
                                      <p:cBhvr override="childStyle">
                                        <p:cTn id="90" dur="500" fill="hold"/>
                                        <p:tgtEl>
                                          <p:spTgt spid="63"/>
                                        </p:tgtEl>
                                        <p:attrNameLst>
                                          <p:attrName>style.color</p:attrName>
                                        </p:attrNameLst>
                                      </p:cBhvr>
                                      <p:to>
                                        <a:srgbClr val="FF0000"/>
                                      </p:to>
                                    </p:animClr>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grpId="0" nodeType="clickEffect">
                                  <p:stCondLst>
                                    <p:cond delay="0"/>
                                  </p:stCondLst>
                                  <p:childTnLst>
                                    <p:set>
                                      <p:cBhvr>
                                        <p:cTn id="94" dur="1" fill="hold">
                                          <p:stCondLst>
                                            <p:cond delay="0"/>
                                          </p:stCondLst>
                                        </p:cTn>
                                        <p:tgtEl>
                                          <p:spTgt spid="72"/>
                                        </p:tgtEl>
                                        <p:attrNameLst>
                                          <p:attrName>style.visibility</p:attrName>
                                        </p:attrNameLst>
                                      </p:cBhvr>
                                      <p:to>
                                        <p:strVal val="visible"/>
                                      </p:to>
                                    </p:set>
                                    <p:animEffect transition="in" filter="blinds(horizontal)">
                                      <p:cBhvr>
                                        <p:cTn id="95" dur="500"/>
                                        <p:tgtEl>
                                          <p:spTgt spid="72"/>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grpId="0" nodeType="clickEffect">
                                  <p:stCondLst>
                                    <p:cond delay="0"/>
                                  </p:stCondLst>
                                  <p:childTnLst>
                                    <p:set>
                                      <p:cBhvr>
                                        <p:cTn id="99" dur="1" fill="hold">
                                          <p:stCondLst>
                                            <p:cond delay="0"/>
                                          </p:stCondLst>
                                        </p:cTn>
                                        <p:tgtEl>
                                          <p:spTgt spid="73"/>
                                        </p:tgtEl>
                                        <p:attrNameLst>
                                          <p:attrName>style.visibility</p:attrName>
                                        </p:attrNameLst>
                                      </p:cBhvr>
                                      <p:to>
                                        <p:strVal val="visible"/>
                                      </p:to>
                                    </p:set>
                                    <p:animEffect transition="in" filter="blinds(horizontal)">
                                      <p:cBhvr>
                                        <p:cTn id="100" dur="500"/>
                                        <p:tgtEl>
                                          <p:spTgt spid="73"/>
                                        </p:tgtEl>
                                      </p:cBhvr>
                                    </p:animEffect>
                                  </p:childTnLst>
                                </p:cTn>
                              </p:par>
                            </p:childTnLst>
                          </p:cTn>
                        </p:par>
                      </p:childTnLst>
                    </p:cTn>
                  </p:par>
                  <p:par>
                    <p:cTn id="101" fill="hold">
                      <p:stCondLst>
                        <p:cond delay="indefinite"/>
                      </p:stCondLst>
                      <p:childTnLst>
                        <p:par>
                          <p:cTn id="102" fill="hold">
                            <p:stCondLst>
                              <p:cond delay="0"/>
                            </p:stCondLst>
                            <p:childTnLst>
                              <p:par>
                                <p:cTn id="103" presetID="3" presetClass="entr" presetSubtype="10" fill="hold" grpId="0" nodeType="click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blinds(horizontal)">
                                      <p:cBhvr>
                                        <p:cTn id="105" dur="500"/>
                                        <p:tgtEl>
                                          <p:spTgt spid="69"/>
                                        </p:tgtEl>
                                      </p:cBhvr>
                                    </p:animEffect>
                                  </p:childTnLst>
                                </p:cTn>
                              </p:par>
                            </p:childTnLst>
                          </p:cTn>
                        </p:par>
                      </p:childTnLst>
                    </p:cTn>
                  </p:par>
                  <p:par>
                    <p:cTn id="106" fill="hold">
                      <p:stCondLst>
                        <p:cond delay="indefinite"/>
                      </p:stCondLst>
                      <p:childTnLst>
                        <p:par>
                          <p:cTn id="107" fill="hold">
                            <p:stCondLst>
                              <p:cond delay="0"/>
                            </p:stCondLst>
                            <p:childTnLst>
                              <p:par>
                                <p:cTn id="108" presetID="3" presetClass="entr" presetSubtype="10" fill="hold" grpId="0" nodeType="click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blinds(horizontal)">
                                      <p:cBhvr>
                                        <p:cTn id="110" dur="500"/>
                                        <p:tgtEl>
                                          <p:spTgt spid="74"/>
                                        </p:tgtEl>
                                      </p:cBhvr>
                                    </p:animEffect>
                                  </p:childTnLst>
                                </p:cTn>
                              </p:par>
                            </p:childTnLst>
                          </p:cTn>
                        </p:par>
                      </p:childTnLst>
                    </p:cTn>
                  </p:par>
                  <p:par>
                    <p:cTn id="111" fill="hold">
                      <p:stCondLst>
                        <p:cond delay="indefinite"/>
                      </p:stCondLst>
                      <p:childTnLst>
                        <p:par>
                          <p:cTn id="112" fill="hold">
                            <p:stCondLst>
                              <p:cond delay="0"/>
                            </p:stCondLst>
                            <p:childTnLst>
                              <p:par>
                                <p:cTn id="113" presetID="3" presetClass="entr" presetSubtype="10" fill="hold" grpId="0" nodeType="clickEffect">
                                  <p:stCondLst>
                                    <p:cond delay="0"/>
                                  </p:stCondLst>
                                  <p:childTnLst>
                                    <p:set>
                                      <p:cBhvr>
                                        <p:cTn id="114" dur="1" fill="hold">
                                          <p:stCondLst>
                                            <p:cond delay="0"/>
                                          </p:stCondLst>
                                        </p:cTn>
                                        <p:tgtEl>
                                          <p:spTgt spid="77"/>
                                        </p:tgtEl>
                                        <p:attrNameLst>
                                          <p:attrName>style.visibility</p:attrName>
                                        </p:attrNameLst>
                                      </p:cBhvr>
                                      <p:to>
                                        <p:strVal val="visible"/>
                                      </p:to>
                                    </p:set>
                                    <p:animEffect transition="in" filter="blinds(horizontal)">
                                      <p:cBhvr>
                                        <p:cTn id="115" dur="500"/>
                                        <p:tgtEl>
                                          <p:spTgt spid="77"/>
                                        </p:tgtEl>
                                      </p:cBhvr>
                                    </p:animEffect>
                                  </p:childTnLst>
                                </p:cTn>
                              </p:par>
                            </p:childTnLst>
                          </p:cTn>
                        </p:par>
                      </p:childTnLst>
                    </p:cTn>
                  </p:par>
                  <p:par>
                    <p:cTn id="116" fill="hold">
                      <p:stCondLst>
                        <p:cond delay="indefinite"/>
                      </p:stCondLst>
                      <p:childTnLst>
                        <p:par>
                          <p:cTn id="117" fill="hold">
                            <p:stCondLst>
                              <p:cond delay="0"/>
                            </p:stCondLst>
                            <p:childTnLst>
                              <p:par>
                                <p:cTn id="118" presetID="3" presetClass="entr" presetSubtype="10" fill="hold" grpId="0" nodeType="clickEffect">
                                  <p:stCondLst>
                                    <p:cond delay="0"/>
                                  </p:stCondLst>
                                  <p:childTnLst>
                                    <p:set>
                                      <p:cBhvr>
                                        <p:cTn id="119" dur="1" fill="hold">
                                          <p:stCondLst>
                                            <p:cond delay="0"/>
                                          </p:stCondLst>
                                        </p:cTn>
                                        <p:tgtEl>
                                          <p:spTgt spid="70"/>
                                        </p:tgtEl>
                                        <p:attrNameLst>
                                          <p:attrName>style.visibility</p:attrName>
                                        </p:attrNameLst>
                                      </p:cBhvr>
                                      <p:to>
                                        <p:strVal val="visible"/>
                                      </p:to>
                                    </p:set>
                                    <p:animEffect transition="in" filter="blinds(horizontal)">
                                      <p:cBhvr>
                                        <p:cTn id="120" dur="500"/>
                                        <p:tgtEl>
                                          <p:spTgt spid="70"/>
                                        </p:tgtEl>
                                      </p:cBhvr>
                                    </p:animEffect>
                                  </p:childTnLst>
                                </p:cTn>
                              </p:par>
                            </p:childTnLst>
                          </p:cTn>
                        </p:par>
                      </p:childTnLst>
                    </p:cTn>
                  </p:par>
                  <p:par>
                    <p:cTn id="121" fill="hold">
                      <p:stCondLst>
                        <p:cond delay="indefinite"/>
                      </p:stCondLst>
                      <p:childTnLst>
                        <p:par>
                          <p:cTn id="122" fill="hold">
                            <p:stCondLst>
                              <p:cond delay="0"/>
                            </p:stCondLst>
                            <p:childTnLst>
                              <p:par>
                                <p:cTn id="123" presetID="3" presetClass="entr" presetSubtype="10" fill="hold" grpId="0" nodeType="clickEffect">
                                  <p:stCondLst>
                                    <p:cond delay="0"/>
                                  </p:stCondLst>
                                  <p:childTnLst>
                                    <p:set>
                                      <p:cBhvr>
                                        <p:cTn id="124" dur="1" fill="hold">
                                          <p:stCondLst>
                                            <p:cond delay="0"/>
                                          </p:stCondLst>
                                        </p:cTn>
                                        <p:tgtEl>
                                          <p:spTgt spid="75"/>
                                        </p:tgtEl>
                                        <p:attrNameLst>
                                          <p:attrName>style.visibility</p:attrName>
                                        </p:attrNameLst>
                                      </p:cBhvr>
                                      <p:to>
                                        <p:strVal val="visible"/>
                                      </p:to>
                                    </p:set>
                                    <p:animEffect transition="in" filter="blinds(horizontal)">
                                      <p:cBhvr>
                                        <p:cTn id="125" dur="500"/>
                                        <p:tgtEl>
                                          <p:spTgt spid="75"/>
                                        </p:tgtEl>
                                      </p:cBhvr>
                                    </p:animEffect>
                                  </p:childTnLst>
                                </p:cTn>
                              </p:par>
                            </p:childTnLst>
                          </p:cTn>
                        </p:par>
                      </p:childTnLst>
                    </p:cTn>
                  </p:par>
                  <p:par>
                    <p:cTn id="126" fill="hold">
                      <p:stCondLst>
                        <p:cond delay="indefinite"/>
                      </p:stCondLst>
                      <p:childTnLst>
                        <p:par>
                          <p:cTn id="127" fill="hold">
                            <p:stCondLst>
                              <p:cond delay="0"/>
                            </p:stCondLst>
                            <p:childTnLst>
                              <p:par>
                                <p:cTn id="128" presetID="3" presetClass="entr" presetSubtype="10" fill="hold" grpId="0" nodeType="clickEffect">
                                  <p:stCondLst>
                                    <p:cond delay="0"/>
                                  </p:stCondLst>
                                  <p:childTnLst>
                                    <p:set>
                                      <p:cBhvr>
                                        <p:cTn id="129" dur="1" fill="hold">
                                          <p:stCondLst>
                                            <p:cond delay="0"/>
                                          </p:stCondLst>
                                        </p:cTn>
                                        <p:tgtEl>
                                          <p:spTgt spid="82"/>
                                        </p:tgtEl>
                                        <p:attrNameLst>
                                          <p:attrName>style.visibility</p:attrName>
                                        </p:attrNameLst>
                                      </p:cBhvr>
                                      <p:to>
                                        <p:strVal val="visible"/>
                                      </p:to>
                                    </p:set>
                                    <p:animEffect transition="in" filter="blinds(horizontal)">
                                      <p:cBhvr>
                                        <p:cTn id="130" dur="500"/>
                                        <p:tgtEl>
                                          <p:spTgt spid="82"/>
                                        </p:tgtEl>
                                      </p:cBhvr>
                                    </p:animEffect>
                                  </p:childTnLst>
                                </p:cTn>
                              </p:par>
                            </p:childTnLst>
                          </p:cTn>
                        </p:par>
                      </p:childTnLst>
                    </p:cTn>
                  </p:par>
                  <p:par>
                    <p:cTn id="131" fill="hold">
                      <p:stCondLst>
                        <p:cond delay="indefinite"/>
                      </p:stCondLst>
                      <p:childTnLst>
                        <p:par>
                          <p:cTn id="132" fill="hold">
                            <p:stCondLst>
                              <p:cond delay="0"/>
                            </p:stCondLst>
                            <p:childTnLst>
                              <p:par>
                                <p:cTn id="133" presetID="3" presetClass="entr" presetSubtype="10" fill="hold" grpId="0" nodeType="click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blinds(horizontal)">
                                      <p:cBhvr>
                                        <p:cTn id="135" dur="500"/>
                                        <p:tgtEl>
                                          <p:spTgt spid="71"/>
                                        </p:tgtEl>
                                      </p:cBhvr>
                                    </p:animEffect>
                                  </p:childTnLst>
                                </p:cTn>
                              </p:par>
                            </p:childTnLst>
                          </p:cTn>
                        </p:par>
                      </p:childTnLst>
                    </p:cTn>
                  </p:par>
                  <p:par>
                    <p:cTn id="136" fill="hold">
                      <p:stCondLst>
                        <p:cond delay="indefinite"/>
                      </p:stCondLst>
                      <p:childTnLst>
                        <p:par>
                          <p:cTn id="137" fill="hold">
                            <p:stCondLst>
                              <p:cond delay="0"/>
                            </p:stCondLst>
                            <p:childTnLst>
                              <p:par>
                                <p:cTn id="138" presetID="3" presetClass="entr" presetSubtype="10" fill="hold" grpId="0" nodeType="clickEffect">
                                  <p:stCondLst>
                                    <p:cond delay="0"/>
                                  </p:stCondLst>
                                  <p:childTnLst>
                                    <p:set>
                                      <p:cBhvr>
                                        <p:cTn id="139" dur="1" fill="hold">
                                          <p:stCondLst>
                                            <p:cond delay="0"/>
                                          </p:stCondLst>
                                        </p:cTn>
                                        <p:tgtEl>
                                          <p:spTgt spid="83"/>
                                        </p:tgtEl>
                                        <p:attrNameLst>
                                          <p:attrName>style.visibility</p:attrName>
                                        </p:attrNameLst>
                                      </p:cBhvr>
                                      <p:to>
                                        <p:strVal val="visible"/>
                                      </p:to>
                                    </p:set>
                                    <p:animEffect transition="in" filter="blinds(horizontal)">
                                      <p:cBhvr>
                                        <p:cTn id="140"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44" grpId="0"/>
      <p:bldP spid="63" grpId="0"/>
      <p:bldP spid="63" grpId="1"/>
      <p:bldP spid="64" grpId="0"/>
      <p:bldP spid="64" grpId="1"/>
      <p:bldP spid="67" grpId="0"/>
      <p:bldP spid="67" grpId="1"/>
      <p:bldP spid="12" grpId="0"/>
      <p:bldP spid="13" grpId="0"/>
      <p:bldP spid="69" grpId="0"/>
      <p:bldP spid="70" grpId="0"/>
      <p:bldP spid="71" grpId="0"/>
      <p:bldP spid="72" grpId="0" animBg="1"/>
      <p:bldP spid="73" grpId="0"/>
      <p:bldP spid="74" grpId="0" animBg="1"/>
      <p:bldP spid="75" grpId="0" animBg="1"/>
      <p:bldP spid="77" grpId="0"/>
      <p:bldP spid="82" grpId="0"/>
      <p:bldP spid="8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Motion in a Circle</a:t>
            </a:r>
            <a:endParaRPr lang="en-GB" dirty="0">
              <a:latin typeface="Comic Sans MS" pitchFamily="66" charset="0"/>
            </a:endParaRPr>
          </a:p>
        </p:txBody>
      </p:sp>
      <p:sp>
        <p:nvSpPr>
          <p:cNvPr id="4" name="TextBox 3"/>
          <p:cNvSpPr txBox="1"/>
          <p:nvPr/>
        </p:nvSpPr>
        <p:spPr>
          <a:xfrm>
            <a:off x="8680632" y="6488668"/>
            <a:ext cx="470000" cy="369332"/>
          </a:xfrm>
          <a:prstGeom prst="rect">
            <a:avLst/>
          </a:prstGeom>
          <a:noFill/>
        </p:spPr>
        <p:txBody>
          <a:bodyPr wrap="none" rtlCol="0">
            <a:spAutoFit/>
          </a:bodyPr>
          <a:lstStyle/>
          <a:p>
            <a:r>
              <a:rPr lang="en-US" dirty="0" smtClean="0">
                <a:latin typeface="Comic Sans MS" panose="030F0702030302020204" pitchFamily="66" charset="0"/>
              </a:rPr>
              <a:t>4E</a:t>
            </a:r>
            <a:endParaRPr lang="en-US" dirty="0">
              <a:latin typeface="Comic Sans MS" panose="030F0702030302020204" pitchFamily="66" charset="0"/>
            </a:endParaRPr>
          </a:p>
        </p:txBody>
      </p:sp>
      <p:pic>
        <p:nvPicPr>
          <p:cNvPr id="5" name="Picture 8" descr="http://media-cache-ec0.pinimg.com/236x/5e/4e/e6/5e4ee61bfbfb939a6e091549c64997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1514373" cy="12192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idx="1"/>
          </p:nvPr>
        </p:nvSpPr>
        <p:spPr>
          <a:xfrm>
            <a:off x="228600" y="1600200"/>
            <a:ext cx="3429000" cy="4525963"/>
          </a:xfrm>
        </p:spPr>
        <p:txBody>
          <a:bodyPr>
            <a:normAutofit/>
          </a:bodyPr>
          <a:lstStyle/>
          <a:p>
            <a:pPr marL="0" indent="0" algn="ctr">
              <a:buNone/>
            </a:pPr>
            <a:r>
              <a:rPr lang="en-GB" sz="1400" b="1" dirty="0" smtClean="0">
                <a:latin typeface="Comic Sans MS" pitchFamily="66" charset="0"/>
              </a:rPr>
              <a:t>You can solve problems about objects moving in vertical circles</a:t>
            </a:r>
            <a:endParaRPr lang="en-GB" sz="1400" dirty="0" smtClean="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smtClean="0">
                <a:latin typeface="Comic Sans MS" pitchFamily="66" charset="0"/>
              </a:rPr>
              <a:t>A particle of mass 0.4kg is attached to one end of a light rod AB of length 0.3m. The rod is free to rotate in a vertical plane about B. The rod is hanging vertically with A below B when the particle is set in motion with a horizontal speed of ums</a:t>
            </a:r>
            <a:r>
              <a:rPr lang="en-GB" sz="1400" baseline="30000" dirty="0" smtClean="0">
                <a:latin typeface="Comic Sans MS" pitchFamily="66" charset="0"/>
              </a:rPr>
              <a:t>-1</a:t>
            </a:r>
            <a:r>
              <a:rPr lang="en-GB" sz="1400" dirty="0" smtClean="0">
                <a:latin typeface="Comic Sans MS" pitchFamily="66" charset="0"/>
              </a:rPr>
              <a:t>. Find:</a:t>
            </a:r>
          </a:p>
          <a:p>
            <a:pPr marL="0" indent="0" algn="ctr">
              <a:buNone/>
            </a:pPr>
            <a:endParaRPr lang="en-GB" sz="1400" dirty="0">
              <a:latin typeface="Comic Sans MS" pitchFamily="66" charset="0"/>
              <a:sym typeface="Wingdings" panose="05000000000000000000" pitchFamily="2" charset="2"/>
            </a:endParaRPr>
          </a:p>
          <a:p>
            <a:pPr algn="ctr">
              <a:buAutoNum type="alphaLcParenR"/>
            </a:pPr>
            <a:r>
              <a:rPr lang="en-GB" sz="1400" dirty="0" smtClean="0">
                <a:latin typeface="Comic Sans MS" pitchFamily="66" charset="0"/>
                <a:sym typeface="Wingdings" panose="05000000000000000000" pitchFamily="2" charset="2"/>
              </a:rPr>
              <a:t>An expression for the speed of the particle when the rod is at an angle of </a:t>
            </a:r>
            <a:r>
              <a:rPr lang="el-GR" sz="1400" dirty="0" smtClean="0">
                <a:latin typeface="Comic Sans MS" pitchFamily="66" charset="0"/>
                <a:sym typeface="Wingdings" panose="05000000000000000000" pitchFamily="2" charset="2"/>
              </a:rPr>
              <a:t>θ</a:t>
            </a:r>
            <a:r>
              <a:rPr lang="en-US" sz="1400" dirty="0" smtClean="0">
                <a:latin typeface="Comic Sans MS" pitchFamily="66" charset="0"/>
                <a:sym typeface="Wingdings" panose="05000000000000000000" pitchFamily="2" charset="2"/>
              </a:rPr>
              <a:t> to the downward vertical through B</a:t>
            </a:r>
          </a:p>
          <a:p>
            <a:pPr algn="ctr">
              <a:buAutoNum type="alphaLcParenR"/>
            </a:pPr>
            <a:endParaRPr lang="en-US" sz="1400" dirty="0">
              <a:latin typeface="Comic Sans MS" pitchFamily="66" charset="0"/>
              <a:sym typeface="Wingdings" panose="05000000000000000000" pitchFamily="2" charset="2"/>
            </a:endParaRPr>
          </a:p>
          <a:p>
            <a:pPr algn="ctr">
              <a:buAutoNum type="alphaLcParenR"/>
            </a:pPr>
            <a:r>
              <a:rPr lang="en-US" sz="1400" dirty="0" smtClean="0">
                <a:latin typeface="Comic Sans MS" pitchFamily="66" charset="0"/>
                <a:sym typeface="Wingdings" panose="05000000000000000000" pitchFamily="2" charset="2"/>
              </a:rPr>
              <a:t>The minimum value for u for which the particle will perform a complete circle</a:t>
            </a:r>
            <a:endParaRPr lang="en-GB" sz="1400" dirty="0" smtClean="0">
              <a:latin typeface="Comic Sans MS" pitchFamily="66" charset="0"/>
              <a:sym typeface="Wingdings" panose="05000000000000000000" pitchFamily="2" charset="2"/>
            </a:endParaRPr>
          </a:p>
          <a:p>
            <a:pPr marL="0" indent="0" algn="ctr">
              <a:buNone/>
            </a:pPr>
            <a:endParaRPr lang="en-GB" sz="1400" dirty="0">
              <a:latin typeface="Comic Sans MS" pitchFamily="66" charset="0"/>
              <a:sym typeface="Wingdings" panose="05000000000000000000" pitchFamily="2" charset="2"/>
            </a:endParaRPr>
          </a:p>
        </p:txBody>
      </p:sp>
      <mc:AlternateContent xmlns:mc="http://schemas.openxmlformats.org/markup-compatibility/2006" xmlns:a14="http://schemas.microsoft.com/office/drawing/2010/main">
        <mc:Choice Requires="a14">
          <p:sp>
            <p:nvSpPr>
              <p:cNvPr id="7" name="TextBox 6"/>
              <p:cNvSpPr txBox="1"/>
              <p:nvPr/>
            </p:nvSpPr>
            <p:spPr>
              <a:xfrm>
                <a:off x="5962403" y="0"/>
                <a:ext cx="781817"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𝑣</m:t>
                      </m:r>
                      <m:r>
                        <a:rPr lang="en-US" sz="1400" b="0" i="1" smtClean="0">
                          <a:latin typeface="Cambria Math"/>
                        </a:rPr>
                        <m:t>=</m:t>
                      </m:r>
                      <m:r>
                        <a:rPr lang="en-US" sz="1400" b="0" i="1" smtClean="0">
                          <a:latin typeface="Cambria Math"/>
                        </a:rPr>
                        <m:t>𝑟</m:t>
                      </m:r>
                      <m:r>
                        <m:rPr>
                          <m:sty m:val="p"/>
                        </m:rPr>
                        <a:rPr lang="el-GR" sz="1400" b="0" i="1" smtClean="0">
                          <a:latin typeface="Cambria Math"/>
                        </a:rPr>
                        <m:t>ω</m:t>
                      </m:r>
                    </m:oMath>
                  </m:oMathPara>
                </a14:m>
                <a:endParaRPr lang="en-GB" sz="1400" dirty="0"/>
              </a:p>
            </p:txBody>
          </p:sp>
        </mc:Choice>
        <mc:Fallback xmlns="">
          <p:sp>
            <p:nvSpPr>
              <p:cNvPr id="7" name="TextBox 6"/>
              <p:cNvSpPr txBox="1">
                <a:spLocks noRot="1" noChangeAspect="1" noMove="1" noResize="1" noEditPoints="1" noAdjustHandles="1" noChangeArrowheads="1" noChangeShapeType="1" noTextEdit="1"/>
              </p:cNvSpPr>
              <p:nvPr/>
            </p:nvSpPr>
            <p:spPr>
              <a:xfrm>
                <a:off x="5962403" y="0"/>
                <a:ext cx="781817" cy="307777"/>
              </a:xfrm>
              <a:prstGeom prst="rect">
                <a:avLst/>
              </a:prstGeom>
              <a:blipFill rotWithShape="1">
                <a:blip r:embed="rId3"/>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878780" y="0"/>
                <a:ext cx="1087670" cy="44300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1200" i="1" smtClean="0">
                          <a:latin typeface="Cambria Math"/>
                        </a:rPr>
                        <m:t>ω</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𝑟𝑎𝑑𝑖𝑎𝑛𝑠</m:t>
                          </m:r>
                        </m:num>
                        <m:den>
                          <m:r>
                            <a:rPr lang="en-US" sz="1200" b="0" i="1" smtClean="0">
                              <a:latin typeface="Cambria Math"/>
                            </a:rPr>
                            <m:t>𝑠𝑒𝑐𝑜𝑛𝑑𝑠</m:t>
                          </m:r>
                        </m:den>
                      </m:f>
                    </m:oMath>
                  </m:oMathPara>
                </a14:m>
                <a:endParaRPr lang="en-GB" sz="1200" dirty="0"/>
              </a:p>
            </p:txBody>
          </p:sp>
        </mc:Choice>
        <mc:Fallback xmlns="">
          <p:sp>
            <p:nvSpPr>
              <p:cNvPr id="8" name="TextBox 7"/>
              <p:cNvSpPr txBox="1">
                <a:spLocks noRot="1" noChangeAspect="1" noMove="1" noResize="1" noEditPoints="1" noAdjustHandles="1" noChangeArrowheads="1" noChangeShapeType="1" noTextEdit="1"/>
              </p:cNvSpPr>
              <p:nvPr/>
            </p:nvSpPr>
            <p:spPr>
              <a:xfrm>
                <a:off x="4878780" y="0"/>
                <a:ext cx="1087670" cy="443006"/>
              </a:xfrm>
              <a:prstGeom prst="rect">
                <a:avLst/>
              </a:prstGeom>
              <a:blipFill rotWithShape="1">
                <a:blip r:embed="rId4"/>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741226" y="0"/>
                <a:ext cx="79451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𝑣</m:t>
                      </m:r>
                      <m:r>
                        <a:rPr lang="en-US" sz="1400" b="0" i="1" smtClean="0">
                          <a:latin typeface="Cambria Math"/>
                          <a:ea typeface="Cambria Math"/>
                        </a:rPr>
                        <m:t>𝜔</m:t>
                      </m:r>
                    </m:oMath>
                  </m:oMathPara>
                </a14:m>
                <a:endParaRPr lang="en-GB" sz="1400" dirty="0"/>
              </a:p>
            </p:txBody>
          </p:sp>
        </mc:Choice>
        <mc:Fallback xmlns="">
          <p:sp>
            <p:nvSpPr>
              <p:cNvPr id="9" name="TextBox 8"/>
              <p:cNvSpPr txBox="1">
                <a:spLocks noRot="1" noChangeAspect="1" noMove="1" noResize="1" noEditPoints="1" noAdjustHandles="1" noChangeArrowheads="1" noChangeShapeType="1" noTextEdit="1"/>
              </p:cNvSpPr>
              <p:nvPr/>
            </p:nvSpPr>
            <p:spPr>
              <a:xfrm>
                <a:off x="6741226" y="0"/>
                <a:ext cx="794513" cy="307777"/>
              </a:xfrm>
              <a:prstGeom prst="rect">
                <a:avLst/>
              </a:prstGeom>
              <a:blipFill rotWithShape="1">
                <a:blip r:embed="rId5"/>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7543800" y="0"/>
                <a:ext cx="86844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𝑟</m:t>
                      </m:r>
                      <m:sSup>
                        <m:sSupPr>
                          <m:ctrlPr>
                            <a:rPr lang="en-US" sz="1400" b="0" i="1" smtClean="0">
                              <a:latin typeface="Cambria Math" panose="02040503050406030204" pitchFamily="18" charset="0"/>
                            </a:rPr>
                          </m:ctrlPr>
                        </m:sSupPr>
                        <m:e>
                          <m:r>
                            <a:rPr lang="en-US" sz="1400" b="0" i="1" smtClean="0">
                              <a:latin typeface="Cambria Math"/>
                              <a:ea typeface="Cambria Math"/>
                            </a:rPr>
                            <m:t>𝜔</m:t>
                          </m:r>
                        </m:e>
                        <m:sup>
                          <m:r>
                            <a:rPr lang="en-US" sz="1400" b="0" i="1" smtClean="0">
                              <a:latin typeface="Cambria Math"/>
                            </a:rPr>
                            <m:t>2</m:t>
                          </m:r>
                        </m:sup>
                      </m:sSup>
                    </m:oMath>
                  </m:oMathPara>
                </a14:m>
                <a:endParaRPr lang="en-GB" sz="1400" dirty="0"/>
              </a:p>
            </p:txBody>
          </p:sp>
        </mc:Choice>
        <mc:Fallback xmlns="">
          <p:sp>
            <p:nvSpPr>
              <p:cNvPr id="10" name="TextBox 9"/>
              <p:cNvSpPr txBox="1">
                <a:spLocks noRot="1" noChangeAspect="1" noMove="1" noResize="1" noEditPoints="1" noAdjustHandles="1" noChangeArrowheads="1" noChangeShapeType="1" noTextEdit="1"/>
              </p:cNvSpPr>
              <p:nvPr/>
            </p:nvSpPr>
            <p:spPr>
              <a:xfrm>
                <a:off x="7543800" y="0"/>
                <a:ext cx="868443" cy="307777"/>
              </a:xfrm>
              <a:prstGeom prst="rect">
                <a:avLst/>
              </a:prstGeom>
              <a:blipFill rotWithShape="1">
                <a:blip r:embed="rId6"/>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8390012" y="0"/>
                <a:ext cx="753988" cy="52315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a:rPr>
                                <m:t>𝑣</m:t>
                              </m:r>
                            </m:e>
                            <m:sup>
                              <m:r>
                                <a:rPr lang="en-US" sz="1400" b="0" i="1" smtClean="0">
                                  <a:latin typeface="Cambria Math"/>
                                </a:rPr>
                                <m:t>2</m:t>
                              </m:r>
                            </m:sup>
                          </m:sSup>
                        </m:num>
                        <m:den>
                          <m:r>
                            <a:rPr lang="en-US" sz="1400" b="0" i="1" smtClean="0">
                              <a:latin typeface="Cambria Math"/>
                            </a:rPr>
                            <m:t>𝑟</m:t>
                          </m:r>
                        </m:den>
                      </m:f>
                    </m:oMath>
                  </m:oMathPara>
                </a14:m>
                <a:endParaRPr lang="en-GB" sz="1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8390012" y="0"/>
                <a:ext cx="753988" cy="523157"/>
              </a:xfrm>
              <a:prstGeom prst="rect">
                <a:avLst/>
              </a:prstGeom>
              <a:blipFill rotWithShape="1">
                <a:blip r:embed="rId7"/>
                <a:stretch>
                  <a:fillRect/>
                </a:stretch>
              </a:blipFill>
              <a:ln w="25400">
                <a:solidFill>
                  <a:schemeClr val="tx1"/>
                </a:solidFill>
              </a:ln>
            </p:spPr>
            <p:txBody>
              <a:bodyPr/>
              <a:lstStyle/>
              <a:p>
                <a:r>
                  <a:rPr lang="en-US">
                    <a:noFill/>
                  </a:rPr>
                  <a:t> </a:t>
                </a:r>
              </a:p>
            </p:txBody>
          </p:sp>
        </mc:Fallback>
      </mc:AlternateContent>
      <p:sp>
        <p:nvSpPr>
          <p:cNvPr id="12" name="Oval 11"/>
          <p:cNvSpPr>
            <a:spLocks noChangeAspect="1"/>
          </p:cNvSpPr>
          <p:nvPr/>
        </p:nvSpPr>
        <p:spPr>
          <a:xfrm>
            <a:off x="6086475" y="1495425"/>
            <a:ext cx="2209800" cy="2209800"/>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flipH="1">
            <a:off x="7219950" y="2962275"/>
            <a:ext cx="106680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077075" y="2333625"/>
            <a:ext cx="288862" cy="276999"/>
          </a:xfrm>
          <a:prstGeom prst="rect">
            <a:avLst/>
          </a:prstGeom>
          <a:noFill/>
        </p:spPr>
        <p:txBody>
          <a:bodyPr wrap="none" rtlCol="0">
            <a:spAutoFit/>
          </a:bodyPr>
          <a:lstStyle/>
          <a:p>
            <a:r>
              <a:rPr lang="en-US" sz="1200" dirty="0" smtClean="0">
                <a:latin typeface="Comic Sans MS" panose="030F0702030302020204" pitchFamily="66" charset="0"/>
              </a:rPr>
              <a:t>B</a:t>
            </a:r>
            <a:endParaRPr lang="en-US" sz="1200" dirty="0">
              <a:latin typeface="Comic Sans MS" panose="030F0702030302020204" pitchFamily="66" charset="0"/>
            </a:endParaRPr>
          </a:p>
        </p:txBody>
      </p:sp>
      <p:sp>
        <p:nvSpPr>
          <p:cNvPr id="19" name="TextBox 18"/>
          <p:cNvSpPr txBox="1"/>
          <p:nvPr/>
        </p:nvSpPr>
        <p:spPr>
          <a:xfrm>
            <a:off x="6943725" y="3657600"/>
            <a:ext cx="304800" cy="276999"/>
          </a:xfrm>
          <a:prstGeom prst="rect">
            <a:avLst/>
          </a:prstGeom>
          <a:noFill/>
        </p:spPr>
        <p:txBody>
          <a:bodyPr wrap="square" rtlCol="0">
            <a:spAutoFit/>
          </a:bodyPr>
          <a:lstStyle/>
          <a:p>
            <a:r>
              <a:rPr lang="en-US" sz="1200" dirty="0" smtClean="0">
                <a:latin typeface="Comic Sans MS" panose="030F0702030302020204" pitchFamily="66" charset="0"/>
              </a:rPr>
              <a:t>A</a:t>
            </a:r>
            <a:endParaRPr lang="en-US" sz="1200" dirty="0">
              <a:latin typeface="Comic Sans MS" panose="030F0702030302020204" pitchFamily="66" charset="0"/>
            </a:endParaRPr>
          </a:p>
        </p:txBody>
      </p:sp>
      <p:cxnSp>
        <p:nvCxnSpPr>
          <p:cNvPr id="23" name="Straight Arrow Connector 22"/>
          <p:cNvCxnSpPr/>
          <p:nvPr/>
        </p:nvCxnSpPr>
        <p:spPr>
          <a:xfrm rot="16200000" flipH="1">
            <a:off x="7239000" y="3724275"/>
            <a:ext cx="0" cy="381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7153275" y="2562225"/>
            <a:ext cx="152400" cy="152400"/>
            <a:chOff x="7467600" y="4419600"/>
            <a:chExt cx="152400" cy="152400"/>
          </a:xfrm>
        </p:grpSpPr>
        <p:cxnSp>
          <p:nvCxnSpPr>
            <p:cNvPr id="25" name="Straight Connector 24"/>
            <p:cNvCxnSpPr/>
            <p:nvPr/>
          </p:nvCxnSpPr>
          <p:spPr>
            <a:xfrm flipH="1" flipV="1">
              <a:off x="7467600" y="4419600"/>
              <a:ext cx="152400" cy="1524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7467600" y="4419600"/>
              <a:ext cx="152400" cy="1524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cxnSp>
        <p:nvCxnSpPr>
          <p:cNvPr id="39" name="Straight Connector 38"/>
          <p:cNvCxnSpPr/>
          <p:nvPr/>
        </p:nvCxnSpPr>
        <p:spPr>
          <a:xfrm rot="16200000" flipH="1">
            <a:off x="6696075" y="3171825"/>
            <a:ext cx="106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7229475" y="2638425"/>
            <a:ext cx="990600" cy="304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7172325" y="3657600"/>
            <a:ext cx="111397" cy="1141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p:cNvSpPr/>
          <p:nvPr/>
        </p:nvSpPr>
        <p:spPr>
          <a:xfrm>
            <a:off x="8181975" y="2895600"/>
            <a:ext cx="111397" cy="1141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Box 41"/>
          <p:cNvSpPr txBox="1"/>
          <p:nvPr/>
        </p:nvSpPr>
        <p:spPr>
          <a:xfrm>
            <a:off x="7562850" y="2543175"/>
            <a:ext cx="532518" cy="276999"/>
          </a:xfrm>
          <a:prstGeom prst="rect">
            <a:avLst/>
          </a:prstGeom>
          <a:noFill/>
        </p:spPr>
        <p:txBody>
          <a:bodyPr wrap="none" rtlCol="0">
            <a:spAutoFit/>
          </a:bodyPr>
          <a:lstStyle/>
          <a:p>
            <a:r>
              <a:rPr lang="en-US" sz="1200" dirty="0" smtClean="0">
                <a:latin typeface="Comic Sans MS" panose="030F0702030302020204" pitchFamily="66" charset="0"/>
              </a:rPr>
              <a:t>0.3m</a:t>
            </a:r>
            <a:endParaRPr lang="en-US" sz="1200" dirty="0">
              <a:latin typeface="Comic Sans MS" panose="030F0702030302020204" pitchFamily="66" charset="0"/>
            </a:endParaRPr>
          </a:p>
        </p:txBody>
      </p:sp>
      <p:sp>
        <p:nvSpPr>
          <p:cNvPr id="43" name="Arc 42"/>
          <p:cNvSpPr/>
          <p:nvPr/>
        </p:nvSpPr>
        <p:spPr>
          <a:xfrm>
            <a:off x="6629400" y="1895475"/>
            <a:ext cx="914400" cy="914400"/>
          </a:xfrm>
          <a:prstGeom prst="arc">
            <a:avLst>
              <a:gd name="adj1" fmla="val 2932936"/>
              <a:gd name="adj2" fmla="val 423110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TextBox 43"/>
          <p:cNvSpPr txBox="1"/>
          <p:nvPr/>
        </p:nvSpPr>
        <p:spPr>
          <a:xfrm>
            <a:off x="7239000" y="2695575"/>
            <a:ext cx="279244" cy="276999"/>
          </a:xfrm>
          <a:prstGeom prst="rect">
            <a:avLst/>
          </a:prstGeom>
          <a:noFill/>
        </p:spPr>
        <p:txBody>
          <a:bodyPr wrap="none" rtlCol="0">
            <a:spAutoFit/>
          </a:bodyPr>
          <a:lstStyle/>
          <a:p>
            <a:r>
              <a:rPr lang="el-GR" sz="1200" dirty="0" smtClean="0">
                <a:latin typeface="Comic Sans MS" panose="030F0702030302020204" pitchFamily="66" charset="0"/>
              </a:rPr>
              <a:t>θ</a:t>
            </a:r>
            <a:endParaRPr lang="en-US" sz="1200" dirty="0">
              <a:latin typeface="Comic Sans MS" panose="030F0702030302020204" pitchFamily="66" charset="0"/>
            </a:endParaRPr>
          </a:p>
        </p:txBody>
      </p:sp>
      <p:sp>
        <p:nvSpPr>
          <p:cNvPr id="45" name="TextBox 44"/>
          <p:cNvSpPr txBox="1"/>
          <p:nvPr/>
        </p:nvSpPr>
        <p:spPr>
          <a:xfrm>
            <a:off x="6438900" y="2695575"/>
            <a:ext cx="769763" cy="276999"/>
          </a:xfrm>
          <a:prstGeom prst="rect">
            <a:avLst/>
          </a:prstGeom>
          <a:noFill/>
        </p:spPr>
        <p:txBody>
          <a:bodyPr wrap="none" rtlCol="0">
            <a:spAutoFit/>
          </a:bodyPr>
          <a:lstStyle/>
          <a:p>
            <a:r>
              <a:rPr lang="en-US" sz="1200" dirty="0" smtClean="0">
                <a:latin typeface="Comic Sans MS" panose="030F0702030302020204" pitchFamily="66" charset="0"/>
              </a:rPr>
              <a:t>0.3cos</a:t>
            </a:r>
            <a:r>
              <a:rPr lang="el-GR" sz="1200" dirty="0" smtClean="0">
                <a:latin typeface="Comic Sans MS" panose="030F0702030302020204" pitchFamily="66" charset="0"/>
              </a:rPr>
              <a:t>θ</a:t>
            </a:r>
            <a:endParaRPr lang="en-US" sz="1200" dirty="0">
              <a:latin typeface="Comic Sans MS" panose="030F0702030302020204" pitchFamily="66" charset="0"/>
            </a:endParaRPr>
          </a:p>
        </p:txBody>
      </p:sp>
      <p:sp>
        <p:nvSpPr>
          <p:cNvPr id="46" name="TextBox 45"/>
          <p:cNvSpPr txBox="1"/>
          <p:nvPr/>
        </p:nvSpPr>
        <p:spPr>
          <a:xfrm>
            <a:off x="6191250" y="3048000"/>
            <a:ext cx="1032655" cy="276999"/>
          </a:xfrm>
          <a:prstGeom prst="rect">
            <a:avLst/>
          </a:prstGeom>
          <a:noFill/>
        </p:spPr>
        <p:txBody>
          <a:bodyPr wrap="none" rtlCol="0">
            <a:spAutoFit/>
          </a:bodyPr>
          <a:lstStyle/>
          <a:p>
            <a:r>
              <a:rPr lang="en-US" sz="1200" dirty="0" smtClean="0">
                <a:latin typeface="Comic Sans MS" panose="030F0702030302020204" pitchFamily="66" charset="0"/>
              </a:rPr>
              <a:t>0.3-0.3cos</a:t>
            </a:r>
            <a:r>
              <a:rPr lang="el-GR" sz="1200" dirty="0" smtClean="0">
                <a:latin typeface="Comic Sans MS" panose="030F0702030302020204" pitchFamily="66" charset="0"/>
              </a:rPr>
              <a:t>θ</a:t>
            </a:r>
            <a:endParaRPr lang="en-US" sz="1200" dirty="0">
              <a:latin typeface="Comic Sans MS" panose="030F0702030302020204" pitchFamily="66" charset="0"/>
            </a:endParaRPr>
          </a:p>
        </p:txBody>
      </p:sp>
      <p:cxnSp>
        <p:nvCxnSpPr>
          <p:cNvPr id="47" name="Straight Arrow Connector 46"/>
          <p:cNvCxnSpPr/>
          <p:nvPr/>
        </p:nvCxnSpPr>
        <p:spPr>
          <a:xfrm>
            <a:off x="7143750" y="2628900"/>
            <a:ext cx="0" cy="352425"/>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7143750" y="2981325"/>
            <a:ext cx="0" cy="72390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6962775" y="3943350"/>
            <a:ext cx="550151" cy="276999"/>
          </a:xfrm>
          <a:prstGeom prst="rect">
            <a:avLst/>
          </a:prstGeom>
          <a:noFill/>
        </p:spPr>
        <p:txBody>
          <a:bodyPr wrap="none" rtlCol="0">
            <a:spAutoFit/>
          </a:bodyPr>
          <a:lstStyle/>
          <a:p>
            <a:r>
              <a:rPr lang="en-US" sz="1200" dirty="0" smtClean="0">
                <a:latin typeface="Comic Sans MS" panose="030F0702030302020204" pitchFamily="66" charset="0"/>
              </a:rPr>
              <a:t>ums</a:t>
            </a:r>
            <a:r>
              <a:rPr lang="en-US" sz="1200" baseline="30000" dirty="0" smtClean="0">
                <a:latin typeface="Comic Sans MS" panose="030F0702030302020204" pitchFamily="66" charset="0"/>
              </a:rPr>
              <a:t>-1</a:t>
            </a:r>
            <a:endParaRPr lang="en-US" sz="1200" baseline="30000" dirty="0">
              <a:latin typeface="Comic Sans MS" panose="030F0702030302020204" pitchFamily="66" charset="0"/>
            </a:endParaRPr>
          </a:p>
        </p:txBody>
      </p:sp>
      <p:cxnSp>
        <p:nvCxnSpPr>
          <p:cNvPr id="53" name="Straight Arrow Connector 52"/>
          <p:cNvCxnSpPr/>
          <p:nvPr/>
        </p:nvCxnSpPr>
        <p:spPr>
          <a:xfrm flipV="1">
            <a:off x="8353425" y="2847975"/>
            <a:ext cx="133350" cy="33337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8391525" y="2952750"/>
            <a:ext cx="550151" cy="276999"/>
          </a:xfrm>
          <a:prstGeom prst="rect">
            <a:avLst/>
          </a:prstGeom>
          <a:noFill/>
        </p:spPr>
        <p:txBody>
          <a:bodyPr wrap="none" rtlCol="0">
            <a:spAutoFit/>
          </a:bodyPr>
          <a:lstStyle/>
          <a:p>
            <a:r>
              <a:rPr lang="en-US" sz="1200" dirty="0" smtClean="0">
                <a:latin typeface="Comic Sans MS" panose="030F0702030302020204" pitchFamily="66" charset="0"/>
              </a:rPr>
              <a:t>vms</a:t>
            </a:r>
            <a:r>
              <a:rPr lang="en-US" sz="1200" baseline="30000" dirty="0" smtClean="0">
                <a:latin typeface="Comic Sans MS" panose="030F0702030302020204" pitchFamily="66" charset="0"/>
              </a:rPr>
              <a:t>-1</a:t>
            </a:r>
            <a:endParaRPr lang="en-US" sz="1200" baseline="30000" dirty="0">
              <a:latin typeface="Comic Sans MS" panose="030F0702030302020204" pitchFamily="66" charset="0"/>
            </a:endParaRPr>
          </a:p>
        </p:txBody>
      </p:sp>
      <p:sp>
        <p:nvSpPr>
          <p:cNvPr id="57" name="TextBox 56"/>
          <p:cNvSpPr txBox="1"/>
          <p:nvPr/>
        </p:nvSpPr>
        <p:spPr>
          <a:xfrm>
            <a:off x="3562350" y="1533525"/>
            <a:ext cx="2486025" cy="2462213"/>
          </a:xfrm>
          <a:prstGeom prst="rect">
            <a:avLst/>
          </a:prstGeom>
          <a:noFill/>
        </p:spPr>
        <p:txBody>
          <a:bodyPr wrap="square" rtlCol="0">
            <a:spAutoFit/>
          </a:bodyPr>
          <a:lstStyle/>
          <a:p>
            <a:pPr marL="285750" indent="-285750" algn="ctr">
              <a:buFont typeface="Wingdings"/>
              <a:buChar char="à"/>
            </a:pPr>
            <a:r>
              <a:rPr lang="en-US" sz="1400" dirty="0" smtClean="0">
                <a:solidFill>
                  <a:srgbClr val="FF0000"/>
                </a:solidFill>
                <a:latin typeface="Comic Sans MS" panose="030F0702030302020204" pitchFamily="66" charset="0"/>
                <a:sym typeface="Wingdings" panose="05000000000000000000" pitchFamily="2" charset="2"/>
              </a:rPr>
              <a:t>The Tension in the rod does not play a part in this question, so to keep the diagram clearer it will be left off. The same goes for the weight of the particle.</a:t>
            </a:r>
          </a:p>
          <a:p>
            <a:pPr marL="285750" indent="-285750" algn="ctr">
              <a:buFont typeface="Wingdings"/>
              <a:buChar char="à"/>
            </a:pPr>
            <a:endParaRPr lang="en-US" sz="14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a:buChar char="à"/>
            </a:pPr>
            <a:r>
              <a:rPr lang="en-US" sz="1400" dirty="0" smtClean="0">
                <a:solidFill>
                  <a:srgbClr val="FF0000"/>
                </a:solidFill>
                <a:latin typeface="Comic Sans MS" panose="030F0702030302020204" pitchFamily="66" charset="0"/>
                <a:sym typeface="Wingdings" panose="05000000000000000000" pitchFamily="2" charset="2"/>
              </a:rPr>
              <a:t>Again, at the bottom of the circle we will take the height as 0m</a:t>
            </a:r>
            <a:endParaRPr lang="en-US" sz="1400" dirty="0">
              <a:solidFill>
                <a:srgbClr val="FF0000"/>
              </a:solidFill>
              <a:latin typeface="Comic Sans MS" panose="030F0702030302020204" pitchFamily="66" charset="0"/>
            </a:endParaRPr>
          </a:p>
        </p:txBody>
      </p:sp>
      <p:sp>
        <p:nvSpPr>
          <p:cNvPr id="58" name="TextBox 57"/>
          <p:cNvSpPr txBox="1"/>
          <p:nvPr/>
        </p:nvSpPr>
        <p:spPr>
          <a:xfrm>
            <a:off x="4114800" y="4191000"/>
            <a:ext cx="766557" cy="307777"/>
          </a:xfrm>
          <a:prstGeom prst="rect">
            <a:avLst/>
          </a:prstGeom>
          <a:noFill/>
        </p:spPr>
        <p:txBody>
          <a:bodyPr wrap="none" rtlCol="0">
            <a:spAutoFit/>
          </a:bodyPr>
          <a:lstStyle/>
          <a:p>
            <a:r>
              <a:rPr lang="en-US" sz="1400" u="sng" dirty="0" smtClean="0">
                <a:latin typeface="Comic Sans MS" panose="030F0702030302020204" pitchFamily="66" charset="0"/>
              </a:rPr>
              <a:t>Before</a:t>
            </a:r>
            <a:endParaRPr lang="en-US" sz="1400" u="sng"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9" name="TextBox 58"/>
              <p:cNvSpPr txBox="1"/>
              <p:nvPr/>
            </p:nvSpPr>
            <p:spPr>
              <a:xfrm>
                <a:off x="3962400" y="4572000"/>
                <a:ext cx="92967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𝑃𝐸</m:t>
                      </m:r>
                      <m:r>
                        <a:rPr lang="en-US" sz="1200" b="0" i="1" smtClean="0">
                          <a:latin typeface="Cambria Math"/>
                        </a:rPr>
                        <m:t>=</m:t>
                      </m:r>
                      <m:r>
                        <a:rPr lang="en-US" sz="1200" b="0" i="1" smtClean="0">
                          <a:latin typeface="Cambria Math"/>
                        </a:rPr>
                        <m:t>𝑚𝑔h</m:t>
                      </m:r>
                    </m:oMath>
                  </m:oMathPara>
                </a14:m>
                <a:endParaRPr lang="en-US" sz="1200" dirty="0"/>
              </a:p>
            </p:txBody>
          </p:sp>
        </mc:Choice>
        <mc:Fallback xmlns="">
          <p:sp>
            <p:nvSpPr>
              <p:cNvPr id="59" name="TextBox 58"/>
              <p:cNvSpPr txBox="1">
                <a:spLocks noRot="1" noChangeAspect="1" noMove="1" noResize="1" noEditPoints="1" noAdjustHandles="1" noChangeArrowheads="1" noChangeShapeType="1" noTextEdit="1"/>
              </p:cNvSpPr>
              <p:nvPr/>
            </p:nvSpPr>
            <p:spPr>
              <a:xfrm>
                <a:off x="3962400" y="4572000"/>
                <a:ext cx="929677" cy="276999"/>
              </a:xfrm>
              <a:prstGeom prst="rect">
                <a:avLst/>
              </a:prstGeom>
              <a:blipFill rotWithShape="1">
                <a:blip r:embed="rId8"/>
                <a:stretch>
                  <a:fillRect b="-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3962400" y="5029200"/>
                <a:ext cx="138813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𝑃𝐸</m:t>
                      </m:r>
                      <m:r>
                        <a:rPr lang="en-US" sz="1200" b="0" i="1" smtClean="0">
                          <a:latin typeface="Cambria Math"/>
                        </a:rPr>
                        <m:t>=(0.4)(</m:t>
                      </m:r>
                      <m:r>
                        <a:rPr lang="en-US" sz="1200" b="0" i="1" smtClean="0">
                          <a:latin typeface="Cambria Math"/>
                        </a:rPr>
                        <m:t>𝑔</m:t>
                      </m:r>
                      <m:r>
                        <a:rPr lang="en-US" sz="1200" b="0" i="1" smtClean="0">
                          <a:latin typeface="Cambria Math"/>
                        </a:rPr>
                        <m:t>)(0)</m:t>
                      </m:r>
                    </m:oMath>
                  </m:oMathPara>
                </a14:m>
                <a:endParaRPr lang="en-US" sz="1200" dirty="0"/>
              </a:p>
            </p:txBody>
          </p:sp>
        </mc:Choice>
        <mc:Fallback xmlns="">
          <p:sp>
            <p:nvSpPr>
              <p:cNvPr id="60" name="TextBox 59"/>
              <p:cNvSpPr txBox="1">
                <a:spLocks noRot="1" noChangeAspect="1" noMove="1" noResize="1" noEditPoints="1" noAdjustHandles="1" noChangeArrowheads="1" noChangeShapeType="1" noTextEdit="1"/>
              </p:cNvSpPr>
              <p:nvPr/>
            </p:nvSpPr>
            <p:spPr>
              <a:xfrm>
                <a:off x="3962400" y="5029200"/>
                <a:ext cx="1388137" cy="276999"/>
              </a:xfrm>
              <a:prstGeom prst="rect">
                <a:avLst/>
              </a:prstGeom>
              <a:blipFill rotWithShape="1">
                <a:blip r:embed="rId9"/>
                <a:stretch>
                  <a:fillRect b="-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3962400" y="5486400"/>
                <a:ext cx="70423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𝑃𝐸</m:t>
                      </m:r>
                      <m:r>
                        <a:rPr lang="en-US" sz="1200" b="0" i="1" smtClean="0">
                          <a:latin typeface="Cambria Math"/>
                        </a:rPr>
                        <m:t>=0</m:t>
                      </m:r>
                    </m:oMath>
                  </m:oMathPara>
                </a14:m>
                <a:endParaRPr lang="en-US" sz="1200" dirty="0"/>
              </a:p>
            </p:txBody>
          </p:sp>
        </mc:Choice>
        <mc:Fallback xmlns="">
          <p:sp>
            <p:nvSpPr>
              <p:cNvPr id="61" name="TextBox 60"/>
              <p:cNvSpPr txBox="1">
                <a:spLocks noRot="1" noChangeAspect="1" noMove="1" noResize="1" noEditPoints="1" noAdjustHandles="1" noChangeArrowheads="1" noChangeShapeType="1" noTextEdit="1"/>
              </p:cNvSpPr>
              <p:nvPr/>
            </p:nvSpPr>
            <p:spPr>
              <a:xfrm>
                <a:off x="3962400" y="5486400"/>
                <a:ext cx="704231" cy="276999"/>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6629400" y="4495800"/>
                <a:ext cx="1298650" cy="4380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𝐾𝐸</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1</m:t>
                          </m:r>
                        </m:num>
                        <m:den>
                          <m:r>
                            <a:rPr lang="en-US" sz="1200" b="0" i="1" smtClean="0">
                              <a:latin typeface="Cambria Math"/>
                            </a:rPr>
                            <m:t>2</m:t>
                          </m:r>
                        </m:den>
                      </m:f>
                      <m:r>
                        <a:rPr lang="en-US" sz="1200" b="0" i="1" smtClean="0">
                          <a:latin typeface="Cambria Math"/>
                        </a:rPr>
                        <m:t>𝑚</m:t>
                      </m:r>
                      <m:sSup>
                        <m:sSupPr>
                          <m:ctrlPr>
                            <a:rPr lang="en-US" sz="1200" b="0" i="1" smtClean="0">
                              <a:latin typeface="Cambria Math" panose="02040503050406030204" pitchFamily="18" charset="0"/>
                            </a:rPr>
                          </m:ctrlPr>
                        </m:sSupPr>
                        <m:e>
                          <m:r>
                            <a:rPr lang="en-US" sz="1200" b="0" i="1" smtClean="0">
                              <a:latin typeface="Cambria Math"/>
                            </a:rPr>
                            <m:t>𝑣</m:t>
                          </m:r>
                        </m:e>
                        <m:sup>
                          <m:r>
                            <a:rPr lang="en-US" sz="1200" b="0" i="1" smtClean="0">
                              <a:latin typeface="Cambria Math"/>
                            </a:rPr>
                            <m:t>2</m:t>
                          </m:r>
                        </m:sup>
                      </m:sSup>
                    </m:oMath>
                  </m:oMathPara>
                </a14:m>
                <a:endParaRPr lang="en-US" sz="1200" dirty="0"/>
              </a:p>
            </p:txBody>
          </p:sp>
        </mc:Choice>
        <mc:Fallback xmlns="">
          <p:sp>
            <p:nvSpPr>
              <p:cNvPr id="62" name="TextBox 61"/>
              <p:cNvSpPr txBox="1">
                <a:spLocks noRot="1" noChangeAspect="1" noMove="1" noResize="1" noEditPoints="1" noAdjustHandles="1" noChangeArrowheads="1" noChangeShapeType="1" noTextEdit="1"/>
              </p:cNvSpPr>
              <p:nvPr/>
            </p:nvSpPr>
            <p:spPr>
              <a:xfrm>
                <a:off x="6629400" y="4495800"/>
                <a:ext cx="1298650" cy="438005"/>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6629400" y="5105400"/>
                <a:ext cx="1600200" cy="4380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𝐾𝐸</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1</m:t>
                          </m:r>
                        </m:num>
                        <m:den>
                          <m:r>
                            <a:rPr lang="en-US" sz="1200" b="0" i="1" smtClean="0">
                              <a:latin typeface="Cambria Math"/>
                            </a:rPr>
                            <m:t>2</m:t>
                          </m:r>
                        </m:den>
                      </m:f>
                      <m:r>
                        <a:rPr lang="en-US" sz="1200" b="0" i="1" smtClean="0">
                          <a:latin typeface="Cambria Math"/>
                        </a:rPr>
                        <m:t>(0.4)</m:t>
                      </m:r>
                      <m:sSup>
                        <m:sSupPr>
                          <m:ctrlPr>
                            <a:rPr lang="en-US" sz="1200" b="0" i="1" smtClean="0">
                              <a:latin typeface="Cambria Math" panose="02040503050406030204" pitchFamily="18" charset="0"/>
                            </a:rPr>
                          </m:ctrlPr>
                        </m:sSupPr>
                        <m:e>
                          <m:r>
                            <a:rPr lang="en-US" sz="1200" b="0" i="1" smtClean="0">
                              <a:latin typeface="Cambria Math"/>
                            </a:rPr>
                            <m:t>(</m:t>
                          </m:r>
                          <m:r>
                            <a:rPr lang="en-US" sz="1200" b="0" i="1" smtClean="0">
                              <a:latin typeface="Cambria Math"/>
                            </a:rPr>
                            <m:t>𝑢</m:t>
                          </m:r>
                          <m:r>
                            <a:rPr lang="en-US" sz="1200" b="0" i="1" smtClean="0">
                              <a:latin typeface="Cambria Math"/>
                            </a:rPr>
                            <m:t>)</m:t>
                          </m:r>
                        </m:e>
                        <m:sup>
                          <m:r>
                            <a:rPr lang="en-US" sz="1200" b="0" i="1" smtClean="0">
                              <a:latin typeface="Cambria Math"/>
                            </a:rPr>
                            <m:t>2</m:t>
                          </m:r>
                        </m:sup>
                      </m:sSup>
                    </m:oMath>
                  </m:oMathPara>
                </a14:m>
                <a:endParaRPr lang="en-US" sz="1200" dirty="0"/>
              </a:p>
            </p:txBody>
          </p:sp>
        </mc:Choice>
        <mc:Fallback xmlns="">
          <p:sp>
            <p:nvSpPr>
              <p:cNvPr id="63" name="TextBox 62"/>
              <p:cNvSpPr txBox="1">
                <a:spLocks noRot="1" noChangeAspect="1" noMove="1" noResize="1" noEditPoints="1" noAdjustHandles="1" noChangeArrowheads="1" noChangeShapeType="1" noTextEdit="1"/>
              </p:cNvSpPr>
              <p:nvPr/>
            </p:nvSpPr>
            <p:spPr>
              <a:xfrm>
                <a:off x="6629400" y="5105400"/>
                <a:ext cx="1600200" cy="438005"/>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a:xfrm>
                <a:off x="6762750" y="5724525"/>
                <a:ext cx="97155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𝐾𝐸</m:t>
                      </m:r>
                      <m:r>
                        <a:rPr lang="en-US" sz="1200" b="0" i="1" smtClean="0">
                          <a:latin typeface="Cambria Math"/>
                        </a:rPr>
                        <m:t>=0.2</m:t>
                      </m:r>
                      <m:sSup>
                        <m:sSupPr>
                          <m:ctrlPr>
                            <a:rPr lang="en-US" sz="1200" b="0" i="1" smtClean="0">
                              <a:latin typeface="Cambria Math" panose="02040503050406030204" pitchFamily="18" charset="0"/>
                            </a:rPr>
                          </m:ctrlPr>
                        </m:sSupPr>
                        <m:e>
                          <m:r>
                            <a:rPr lang="en-US" sz="1200" b="0" i="1" smtClean="0">
                              <a:latin typeface="Cambria Math"/>
                            </a:rPr>
                            <m:t>𝑢</m:t>
                          </m:r>
                        </m:e>
                        <m:sup>
                          <m:r>
                            <a:rPr lang="en-US" sz="1200" b="0" i="1" smtClean="0">
                              <a:latin typeface="Cambria Math"/>
                            </a:rPr>
                            <m:t>2</m:t>
                          </m:r>
                        </m:sup>
                      </m:sSup>
                    </m:oMath>
                  </m:oMathPara>
                </a14:m>
                <a:endParaRPr lang="en-US" sz="1200" dirty="0"/>
              </a:p>
            </p:txBody>
          </p:sp>
        </mc:Choice>
        <mc:Fallback xmlns="">
          <p:sp>
            <p:nvSpPr>
              <p:cNvPr id="64" name="TextBox 63"/>
              <p:cNvSpPr txBox="1">
                <a:spLocks noRot="1" noChangeAspect="1" noMove="1" noResize="1" noEditPoints="1" noAdjustHandles="1" noChangeArrowheads="1" noChangeShapeType="1" noTextEdit="1"/>
              </p:cNvSpPr>
              <p:nvPr/>
            </p:nvSpPr>
            <p:spPr>
              <a:xfrm>
                <a:off x="6762750" y="5724525"/>
                <a:ext cx="971550" cy="276999"/>
              </a:xfrm>
              <a:prstGeom prst="rect">
                <a:avLst/>
              </a:prstGeom>
              <a:blipFill rotWithShape="1">
                <a:blip r:embed="rId13"/>
                <a:stretch>
                  <a:fillRect/>
                </a:stretch>
              </a:blipFill>
            </p:spPr>
            <p:txBody>
              <a:bodyPr/>
              <a:lstStyle/>
              <a:p>
                <a:r>
                  <a:rPr lang="en-US">
                    <a:noFill/>
                  </a:rPr>
                  <a:t> </a:t>
                </a:r>
              </a:p>
            </p:txBody>
          </p:sp>
        </mc:Fallback>
      </mc:AlternateContent>
      <p:sp>
        <p:nvSpPr>
          <p:cNvPr id="65" name="Arc 64"/>
          <p:cNvSpPr/>
          <p:nvPr/>
        </p:nvSpPr>
        <p:spPr>
          <a:xfrm>
            <a:off x="5343525" y="4724400"/>
            <a:ext cx="228600" cy="450011"/>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6" name="TextBox 65"/>
          <p:cNvSpPr txBox="1"/>
          <p:nvPr/>
        </p:nvSpPr>
        <p:spPr>
          <a:xfrm>
            <a:off x="5495925" y="4724400"/>
            <a:ext cx="762000" cy="461665"/>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Sub in values</a:t>
            </a:r>
            <a:endParaRPr lang="en-GB" sz="1200" baseline="30000" dirty="0">
              <a:solidFill>
                <a:srgbClr val="FF0000"/>
              </a:solidFill>
              <a:latin typeface="Comic Sans MS" panose="030F0702030302020204" pitchFamily="66" charset="0"/>
            </a:endParaRPr>
          </a:p>
        </p:txBody>
      </p:sp>
      <p:sp>
        <p:nvSpPr>
          <p:cNvPr id="67" name="Arc 66"/>
          <p:cNvSpPr/>
          <p:nvPr/>
        </p:nvSpPr>
        <p:spPr>
          <a:xfrm>
            <a:off x="5343525" y="5181600"/>
            <a:ext cx="228600" cy="450011"/>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8" name="TextBox 67"/>
          <p:cNvSpPr txBox="1"/>
          <p:nvPr/>
        </p:nvSpPr>
        <p:spPr>
          <a:xfrm>
            <a:off x="5572125" y="5257800"/>
            <a:ext cx="838200"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Calculate</a:t>
            </a:r>
            <a:endParaRPr lang="en-GB" sz="1200" baseline="30000" dirty="0">
              <a:solidFill>
                <a:srgbClr val="FF0000"/>
              </a:solidFill>
              <a:latin typeface="Comic Sans MS" panose="030F0702030302020204" pitchFamily="66" charset="0"/>
            </a:endParaRPr>
          </a:p>
        </p:txBody>
      </p:sp>
      <p:sp>
        <p:nvSpPr>
          <p:cNvPr id="69" name="Arc 68"/>
          <p:cNvSpPr/>
          <p:nvPr/>
        </p:nvSpPr>
        <p:spPr>
          <a:xfrm>
            <a:off x="8001000" y="4724400"/>
            <a:ext cx="228600" cy="609600"/>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0" name="Arc 69"/>
          <p:cNvSpPr/>
          <p:nvPr/>
        </p:nvSpPr>
        <p:spPr>
          <a:xfrm>
            <a:off x="8001000" y="5334000"/>
            <a:ext cx="228600" cy="533400"/>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1" name="TextBox 70"/>
          <p:cNvSpPr txBox="1"/>
          <p:nvPr/>
        </p:nvSpPr>
        <p:spPr>
          <a:xfrm>
            <a:off x="8153400" y="4800600"/>
            <a:ext cx="838200" cy="461665"/>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Sub in values</a:t>
            </a:r>
            <a:endParaRPr lang="en-GB" sz="1200" baseline="30000" dirty="0">
              <a:solidFill>
                <a:srgbClr val="FF0000"/>
              </a:solidFill>
              <a:latin typeface="Comic Sans MS" panose="030F0702030302020204" pitchFamily="66" charset="0"/>
            </a:endParaRPr>
          </a:p>
        </p:txBody>
      </p:sp>
      <p:sp>
        <p:nvSpPr>
          <p:cNvPr id="72" name="TextBox 71"/>
          <p:cNvSpPr txBox="1"/>
          <p:nvPr/>
        </p:nvSpPr>
        <p:spPr>
          <a:xfrm>
            <a:off x="8229600" y="5486400"/>
            <a:ext cx="838200"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Calculate</a:t>
            </a:r>
            <a:endParaRPr lang="en-GB" sz="1200" baseline="30000" dirty="0">
              <a:solidFill>
                <a:srgbClr val="FF0000"/>
              </a:solidFill>
              <a:latin typeface="Comic Sans MS" panose="030F0702030302020204" pitchFamily="66" charset="0"/>
            </a:endParaRPr>
          </a:p>
        </p:txBody>
      </p:sp>
      <p:sp>
        <p:nvSpPr>
          <p:cNvPr id="73" name="TextBox 72"/>
          <p:cNvSpPr txBox="1"/>
          <p:nvPr/>
        </p:nvSpPr>
        <p:spPr>
          <a:xfrm>
            <a:off x="4876800" y="6172200"/>
            <a:ext cx="2819400"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So the total initial energy is 0.2u</a:t>
            </a:r>
            <a:r>
              <a:rPr lang="en-US" sz="1200" baseline="30000" dirty="0" smtClean="0">
                <a:solidFill>
                  <a:srgbClr val="FF0000"/>
                </a:solidFill>
                <a:latin typeface="Comic Sans MS" panose="030F0702030302020204" pitchFamily="66" charset="0"/>
              </a:rPr>
              <a:t>2</a:t>
            </a:r>
            <a:endParaRPr lang="en-GB" sz="1200" baseline="30000" dirty="0">
              <a:solidFill>
                <a:srgbClr val="FF0000"/>
              </a:solidFill>
              <a:latin typeface="Comic Sans MS" panose="030F0702030302020204" pitchFamily="66" charset="0"/>
            </a:endParaRPr>
          </a:p>
        </p:txBody>
      </p:sp>
      <p:sp>
        <p:nvSpPr>
          <p:cNvPr id="74" name="TextBox 73"/>
          <p:cNvSpPr txBox="1"/>
          <p:nvPr/>
        </p:nvSpPr>
        <p:spPr>
          <a:xfrm>
            <a:off x="7191375" y="3057525"/>
            <a:ext cx="532518" cy="276999"/>
          </a:xfrm>
          <a:prstGeom prst="rect">
            <a:avLst/>
          </a:prstGeom>
          <a:noFill/>
        </p:spPr>
        <p:txBody>
          <a:bodyPr wrap="none" rtlCol="0">
            <a:spAutoFit/>
          </a:bodyPr>
          <a:lstStyle/>
          <a:p>
            <a:r>
              <a:rPr lang="en-US" sz="1200" dirty="0" smtClean="0">
                <a:latin typeface="Comic Sans MS" panose="030F0702030302020204" pitchFamily="66" charset="0"/>
              </a:rPr>
              <a:t>0.3m</a:t>
            </a:r>
            <a:endParaRPr lang="en-US" sz="12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75" name="TextBox 74"/>
              <p:cNvSpPr txBox="1"/>
              <p:nvPr/>
            </p:nvSpPr>
            <p:spPr>
              <a:xfrm>
                <a:off x="1190625" y="5953125"/>
                <a:ext cx="1780424"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a:rPr>
                        <m:t>𝐼𝑛𝑖𝑡𝑖𝑎𝑙</m:t>
                      </m:r>
                      <m:r>
                        <a:rPr lang="en-US" sz="1200" b="0" i="1" smtClean="0">
                          <a:solidFill>
                            <a:srgbClr val="FF0000"/>
                          </a:solidFill>
                          <a:latin typeface="Cambria Math"/>
                        </a:rPr>
                        <m:t> </m:t>
                      </m:r>
                      <m:r>
                        <a:rPr lang="en-US" sz="1200" b="0" i="1" smtClean="0">
                          <a:solidFill>
                            <a:srgbClr val="FF0000"/>
                          </a:solidFill>
                          <a:latin typeface="Cambria Math"/>
                        </a:rPr>
                        <m:t>𝐸𝑛𝑒𝑟𝑔𝑦</m:t>
                      </m:r>
                      <m:r>
                        <a:rPr lang="en-US" sz="1200" b="0" i="1" smtClean="0">
                          <a:solidFill>
                            <a:srgbClr val="FF0000"/>
                          </a:solidFill>
                          <a:latin typeface="Cambria Math"/>
                        </a:rPr>
                        <m:t>=0.2</m:t>
                      </m:r>
                      <m:sSup>
                        <m:sSupPr>
                          <m:ctrlPr>
                            <a:rPr lang="en-US" sz="1200" b="0" i="1" smtClean="0">
                              <a:solidFill>
                                <a:srgbClr val="FF0000"/>
                              </a:solidFill>
                              <a:latin typeface="Cambria Math" panose="02040503050406030204" pitchFamily="18" charset="0"/>
                            </a:rPr>
                          </m:ctrlPr>
                        </m:sSupPr>
                        <m:e>
                          <m:r>
                            <a:rPr lang="en-US" sz="1200" b="0" i="1" smtClean="0">
                              <a:solidFill>
                                <a:srgbClr val="FF0000"/>
                              </a:solidFill>
                              <a:latin typeface="Cambria Math"/>
                            </a:rPr>
                            <m:t>𝑢</m:t>
                          </m:r>
                        </m:e>
                        <m:sup>
                          <m:r>
                            <a:rPr lang="en-US" sz="1200" b="0" i="1" smtClean="0">
                              <a:solidFill>
                                <a:srgbClr val="FF0000"/>
                              </a:solidFill>
                              <a:latin typeface="Cambria Math"/>
                            </a:rPr>
                            <m:t>2</m:t>
                          </m:r>
                        </m:sup>
                      </m:sSup>
                    </m:oMath>
                  </m:oMathPara>
                </a14:m>
                <a:endParaRPr lang="en-US" sz="1200" dirty="0">
                  <a:solidFill>
                    <a:srgbClr val="FF0000"/>
                  </a:solidFill>
                </a:endParaRPr>
              </a:p>
            </p:txBody>
          </p:sp>
        </mc:Choice>
        <mc:Fallback xmlns="">
          <p:sp>
            <p:nvSpPr>
              <p:cNvPr id="75" name="TextBox 74"/>
              <p:cNvSpPr txBox="1">
                <a:spLocks noRot="1" noChangeAspect="1" noMove="1" noResize="1" noEditPoints="1" noAdjustHandles="1" noChangeArrowheads="1" noChangeShapeType="1" noTextEdit="1"/>
              </p:cNvSpPr>
              <p:nvPr/>
            </p:nvSpPr>
            <p:spPr>
              <a:xfrm>
                <a:off x="1190625" y="5953125"/>
                <a:ext cx="1780424" cy="276999"/>
              </a:xfrm>
              <a:prstGeom prst="rect">
                <a:avLst/>
              </a:prstGeom>
              <a:blipFill rotWithShape="1">
                <a:blip r:embed="rId14"/>
                <a:stretch>
                  <a:fillRect b="-6667"/>
                </a:stretch>
              </a:blipFill>
            </p:spPr>
            <p:txBody>
              <a:bodyPr/>
              <a:lstStyle/>
              <a:p>
                <a:r>
                  <a:rPr lang="en-US">
                    <a:noFill/>
                  </a:rPr>
                  <a:t> </a:t>
                </a:r>
              </a:p>
            </p:txBody>
          </p:sp>
        </mc:Fallback>
      </mc:AlternateContent>
    </p:spTree>
    <p:extLst>
      <p:ext uri="{BB962C8B-B14F-4D97-AF65-F5344CB8AC3E}">
        <p14:creationId xmlns:p14="http://schemas.microsoft.com/office/powerpoint/2010/main" val="433792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blinds(horizontal)">
                                      <p:cBhvr>
                                        <p:cTn id="7" dur="500"/>
                                        <p:tgtEl>
                                          <p:spTgt spid="6">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6" end="6"/>
                                            </p:txEl>
                                          </p:spTgt>
                                        </p:tgtEl>
                                        <p:attrNameLst>
                                          <p:attrName>style.visibility</p:attrName>
                                        </p:attrNameLst>
                                      </p:cBhvr>
                                      <p:to>
                                        <p:strVal val="visible"/>
                                      </p:to>
                                    </p:set>
                                    <p:animEffect transition="in" filter="blinds(horizontal)">
                                      <p:cBhvr>
                                        <p:cTn id="12" dur="500"/>
                                        <p:tgtEl>
                                          <p:spTgt spid="6">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linds(horizontal)">
                                      <p:cBhvr>
                                        <p:cTn id="22" dur="500"/>
                                        <p:tgtEl>
                                          <p:spTgt spid="24"/>
                                        </p:tgtEl>
                                      </p:cBhvr>
                                    </p:animEffect>
                                  </p:childTnLst>
                                </p:cTn>
                              </p:par>
                              <p:par>
                                <p:cTn id="23" presetID="3" presetClass="entr" presetSubtype="10"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blinds(horizontal)">
                                      <p:cBhvr>
                                        <p:cTn id="25" dur="500"/>
                                        <p:tgtEl>
                                          <p:spTgt spid="39"/>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blinds(horizontal)">
                                      <p:cBhvr>
                                        <p:cTn id="28" dur="500"/>
                                        <p:tgtEl>
                                          <p:spTgt spid="20"/>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linds(horizontal)">
                                      <p:cBhvr>
                                        <p:cTn id="31" dur="500"/>
                                        <p:tgtEl>
                                          <p:spTgt spid="18"/>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74"/>
                                        </p:tgtEl>
                                        <p:attrNameLst>
                                          <p:attrName>style.visibility</p:attrName>
                                        </p:attrNameLst>
                                      </p:cBhvr>
                                      <p:to>
                                        <p:strVal val="visible"/>
                                      </p:to>
                                    </p:set>
                                    <p:animEffect transition="in" filter="blinds(horizontal)">
                                      <p:cBhvr>
                                        <p:cTn id="34" dur="500"/>
                                        <p:tgtEl>
                                          <p:spTgt spid="74"/>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linds(horizontal)">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linds(horizontal)">
                                      <p:cBhvr>
                                        <p:cTn id="42" dur="500"/>
                                        <p:tgtEl>
                                          <p:spTgt spid="23"/>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Effect transition="in" filter="blinds(horizontal)">
                                      <p:cBhvr>
                                        <p:cTn id="45" dur="500"/>
                                        <p:tgtEl>
                                          <p:spTgt spid="52"/>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blinds(horizontal)">
                                      <p:cBhvr>
                                        <p:cTn id="50" dur="500"/>
                                        <p:tgtEl>
                                          <p:spTgt spid="40"/>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blinds(horizontal)">
                                      <p:cBhvr>
                                        <p:cTn id="53" dur="500"/>
                                        <p:tgtEl>
                                          <p:spTgt spid="41"/>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blinds(horizontal)">
                                      <p:cBhvr>
                                        <p:cTn id="56" dur="500"/>
                                        <p:tgtEl>
                                          <p:spTgt spid="42"/>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nodeType="clickEffect">
                                  <p:stCondLst>
                                    <p:cond delay="0"/>
                                  </p:stCondLst>
                                  <p:childTnLst>
                                    <p:set>
                                      <p:cBhvr>
                                        <p:cTn id="60" dur="1" fill="hold">
                                          <p:stCondLst>
                                            <p:cond delay="0"/>
                                          </p:stCondLst>
                                        </p:cTn>
                                        <p:tgtEl>
                                          <p:spTgt spid="53"/>
                                        </p:tgtEl>
                                        <p:attrNameLst>
                                          <p:attrName>style.visibility</p:attrName>
                                        </p:attrNameLst>
                                      </p:cBhvr>
                                      <p:to>
                                        <p:strVal val="visible"/>
                                      </p:to>
                                    </p:set>
                                    <p:animEffect transition="in" filter="blinds(horizontal)">
                                      <p:cBhvr>
                                        <p:cTn id="61" dur="500"/>
                                        <p:tgtEl>
                                          <p:spTgt spid="53"/>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56"/>
                                        </p:tgtEl>
                                        <p:attrNameLst>
                                          <p:attrName>style.visibility</p:attrName>
                                        </p:attrNameLst>
                                      </p:cBhvr>
                                      <p:to>
                                        <p:strVal val="visible"/>
                                      </p:to>
                                    </p:set>
                                    <p:animEffect transition="in" filter="blinds(horizontal)">
                                      <p:cBhvr>
                                        <p:cTn id="64" dur="500"/>
                                        <p:tgtEl>
                                          <p:spTgt spid="56"/>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43"/>
                                        </p:tgtEl>
                                        <p:attrNameLst>
                                          <p:attrName>style.visibility</p:attrName>
                                        </p:attrNameLst>
                                      </p:cBhvr>
                                      <p:to>
                                        <p:strVal val="visible"/>
                                      </p:to>
                                    </p:set>
                                    <p:animEffect transition="in" filter="blinds(horizontal)">
                                      <p:cBhvr>
                                        <p:cTn id="69" dur="500"/>
                                        <p:tgtEl>
                                          <p:spTgt spid="43"/>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blinds(horizontal)">
                                      <p:cBhvr>
                                        <p:cTn id="72" dur="500"/>
                                        <p:tgtEl>
                                          <p:spTgt spid="44"/>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5" fill="hold" nodeType="click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blinds(vertical)">
                                      <p:cBhvr>
                                        <p:cTn id="77" dur="500"/>
                                        <p:tgtEl>
                                          <p:spTgt spid="15"/>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nodeType="click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blinds(horizontal)">
                                      <p:cBhvr>
                                        <p:cTn id="82" dur="500"/>
                                        <p:tgtEl>
                                          <p:spTgt spid="47"/>
                                        </p:tgtEl>
                                      </p:cBhvr>
                                    </p:animEffect>
                                  </p:childTnLst>
                                </p:cTn>
                              </p:par>
                              <p:par>
                                <p:cTn id="83" presetID="3" presetClass="entr" presetSubtype="10" fill="hold" grpId="0" nodeType="withEffect">
                                  <p:stCondLst>
                                    <p:cond delay="0"/>
                                  </p:stCondLst>
                                  <p:childTnLst>
                                    <p:set>
                                      <p:cBhvr>
                                        <p:cTn id="84" dur="1" fill="hold">
                                          <p:stCondLst>
                                            <p:cond delay="0"/>
                                          </p:stCondLst>
                                        </p:cTn>
                                        <p:tgtEl>
                                          <p:spTgt spid="45"/>
                                        </p:tgtEl>
                                        <p:attrNameLst>
                                          <p:attrName>style.visibility</p:attrName>
                                        </p:attrNameLst>
                                      </p:cBhvr>
                                      <p:to>
                                        <p:strVal val="visible"/>
                                      </p:to>
                                    </p:set>
                                    <p:animEffect transition="in" filter="blinds(horizontal)">
                                      <p:cBhvr>
                                        <p:cTn id="85" dur="500"/>
                                        <p:tgtEl>
                                          <p:spTgt spid="45"/>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grpId="0" nodeType="clickEffect">
                                  <p:stCondLst>
                                    <p:cond delay="0"/>
                                  </p:stCondLst>
                                  <p:childTnLst>
                                    <p:set>
                                      <p:cBhvr>
                                        <p:cTn id="89" dur="1" fill="hold">
                                          <p:stCondLst>
                                            <p:cond delay="0"/>
                                          </p:stCondLst>
                                        </p:cTn>
                                        <p:tgtEl>
                                          <p:spTgt spid="46"/>
                                        </p:tgtEl>
                                        <p:attrNameLst>
                                          <p:attrName>style.visibility</p:attrName>
                                        </p:attrNameLst>
                                      </p:cBhvr>
                                      <p:to>
                                        <p:strVal val="visible"/>
                                      </p:to>
                                    </p:set>
                                    <p:animEffect transition="in" filter="blinds(horizontal)">
                                      <p:cBhvr>
                                        <p:cTn id="90" dur="500"/>
                                        <p:tgtEl>
                                          <p:spTgt spid="46"/>
                                        </p:tgtEl>
                                      </p:cBhvr>
                                    </p:animEffect>
                                  </p:childTnLst>
                                </p:cTn>
                              </p:par>
                              <p:par>
                                <p:cTn id="91" presetID="3" presetClass="entr" presetSubtype="10" fill="hold" nodeType="with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blinds(horizontal)">
                                      <p:cBhvr>
                                        <p:cTn id="93" dur="500"/>
                                        <p:tgtEl>
                                          <p:spTgt spid="50"/>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nodeType="clickEffect">
                                  <p:stCondLst>
                                    <p:cond delay="0"/>
                                  </p:stCondLst>
                                  <p:childTnLst>
                                    <p:set>
                                      <p:cBhvr>
                                        <p:cTn id="97" dur="1" fill="hold">
                                          <p:stCondLst>
                                            <p:cond delay="0"/>
                                          </p:stCondLst>
                                        </p:cTn>
                                        <p:tgtEl>
                                          <p:spTgt spid="57">
                                            <p:txEl>
                                              <p:pRg st="0" end="0"/>
                                            </p:txEl>
                                          </p:spTgt>
                                        </p:tgtEl>
                                        <p:attrNameLst>
                                          <p:attrName>style.visibility</p:attrName>
                                        </p:attrNameLst>
                                      </p:cBhvr>
                                      <p:to>
                                        <p:strVal val="visible"/>
                                      </p:to>
                                    </p:set>
                                    <p:animEffect transition="in" filter="blinds(horizontal)">
                                      <p:cBhvr>
                                        <p:cTn id="98" dur="500"/>
                                        <p:tgtEl>
                                          <p:spTgt spid="57">
                                            <p:txEl>
                                              <p:pRg st="0" end="0"/>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3" presetClass="entr" presetSubtype="10" fill="hold" nodeType="clickEffect">
                                  <p:stCondLst>
                                    <p:cond delay="0"/>
                                  </p:stCondLst>
                                  <p:childTnLst>
                                    <p:set>
                                      <p:cBhvr>
                                        <p:cTn id="102" dur="1" fill="hold">
                                          <p:stCondLst>
                                            <p:cond delay="0"/>
                                          </p:stCondLst>
                                        </p:cTn>
                                        <p:tgtEl>
                                          <p:spTgt spid="57">
                                            <p:txEl>
                                              <p:pRg st="2" end="2"/>
                                            </p:txEl>
                                          </p:spTgt>
                                        </p:tgtEl>
                                        <p:attrNameLst>
                                          <p:attrName>style.visibility</p:attrName>
                                        </p:attrNameLst>
                                      </p:cBhvr>
                                      <p:to>
                                        <p:strVal val="visible"/>
                                      </p:to>
                                    </p:set>
                                    <p:animEffect transition="in" filter="blinds(horizontal)">
                                      <p:cBhvr>
                                        <p:cTn id="103" dur="500"/>
                                        <p:tgtEl>
                                          <p:spTgt spid="57">
                                            <p:txEl>
                                              <p:pRg st="2" end="2"/>
                                            </p:txEl>
                                          </p:spTgt>
                                        </p:tgtEl>
                                      </p:cBhvr>
                                    </p:animEffect>
                                  </p:childTnLst>
                                </p:cTn>
                              </p:par>
                            </p:childTnLst>
                          </p:cTn>
                        </p:par>
                      </p:childTnLst>
                    </p:cTn>
                  </p:par>
                  <p:par>
                    <p:cTn id="104" fill="hold">
                      <p:stCondLst>
                        <p:cond delay="indefinite"/>
                      </p:stCondLst>
                      <p:childTnLst>
                        <p:par>
                          <p:cTn id="105" fill="hold">
                            <p:stCondLst>
                              <p:cond delay="0"/>
                            </p:stCondLst>
                            <p:childTnLst>
                              <p:par>
                                <p:cTn id="106" presetID="3" presetClass="entr" presetSubtype="10" fill="hold" grpId="0" nodeType="clickEffect">
                                  <p:stCondLst>
                                    <p:cond delay="0"/>
                                  </p:stCondLst>
                                  <p:childTnLst>
                                    <p:set>
                                      <p:cBhvr>
                                        <p:cTn id="107" dur="1" fill="hold">
                                          <p:stCondLst>
                                            <p:cond delay="0"/>
                                          </p:stCondLst>
                                        </p:cTn>
                                        <p:tgtEl>
                                          <p:spTgt spid="58"/>
                                        </p:tgtEl>
                                        <p:attrNameLst>
                                          <p:attrName>style.visibility</p:attrName>
                                        </p:attrNameLst>
                                      </p:cBhvr>
                                      <p:to>
                                        <p:strVal val="visible"/>
                                      </p:to>
                                    </p:set>
                                    <p:animEffect transition="in" filter="blinds(horizontal)">
                                      <p:cBhvr>
                                        <p:cTn id="108" dur="500"/>
                                        <p:tgtEl>
                                          <p:spTgt spid="58"/>
                                        </p:tgtEl>
                                      </p:cBhvr>
                                    </p:animEffect>
                                  </p:childTnLst>
                                </p:cTn>
                              </p:par>
                            </p:childTnLst>
                          </p:cTn>
                        </p:par>
                      </p:childTnLst>
                    </p:cTn>
                  </p:par>
                  <p:par>
                    <p:cTn id="109" fill="hold">
                      <p:stCondLst>
                        <p:cond delay="indefinite"/>
                      </p:stCondLst>
                      <p:childTnLst>
                        <p:par>
                          <p:cTn id="110" fill="hold">
                            <p:stCondLst>
                              <p:cond delay="0"/>
                            </p:stCondLst>
                            <p:childTnLst>
                              <p:par>
                                <p:cTn id="111" presetID="3" presetClass="entr" presetSubtype="10" fill="hold" grpId="0" nodeType="clickEffect">
                                  <p:stCondLst>
                                    <p:cond delay="0"/>
                                  </p:stCondLst>
                                  <p:childTnLst>
                                    <p:set>
                                      <p:cBhvr>
                                        <p:cTn id="112" dur="1" fill="hold">
                                          <p:stCondLst>
                                            <p:cond delay="0"/>
                                          </p:stCondLst>
                                        </p:cTn>
                                        <p:tgtEl>
                                          <p:spTgt spid="59"/>
                                        </p:tgtEl>
                                        <p:attrNameLst>
                                          <p:attrName>style.visibility</p:attrName>
                                        </p:attrNameLst>
                                      </p:cBhvr>
                                      <p:to>
                                        <p:strVal val="visible"/>
                                      </p:to>
                                    </p:set>
                                    <p:animEffect transition="in" filter="blinds(horizontal)">
                                      <p:cBhvr>
                                        <p:cTn id="113" dur="500"/>
                                        <p:tgtEl>
                                          <p:spTgt spid="59"/>
                                        </p:tgtEl>
                                      </p:cBhvr>
                                    </p:animEffect>
                                  </p:childTnLst>
                                </p:cTn>
                              </p:par>
                            </p:childTnLst>
                          </p:cTn>
                        </p:par>
                      </p:childTnLst>
                    </p:cTn>
                  </p:par>
                  <p:par>
                    <p:cTn id="114" fill="hold">
                      <p:stCondLst>
                        <p:cond delay="indefinite"/>
                      </p:stCondLst>
                      <p:childTnLst>
                        <p:par>
                          <p:cTn id="115" fill="hold">
                            <p:stCondLst>
                              <p:cond delay="0"/>
                            </p:stCondLst>
                            <p:childTnLst>
                              <p:par>
                                <p:cTn id="116" presetID="3" presetClass="entr" presetSubtype="10" fill="hold" grpId="0" nodeType="clickEffect">
                                  <p:stCondLst>
                                    <p:cond delay="0"/>
                                  </p:stCondLst>
                                  <p:childTnLst>
                                    <p:set>
                                      <p:cBhvr>
                                        <p:cTn id="117" dur="1" fill="hold">
                                          <p:stCondLst>
                                            <p:cond delay="0"/>
                                          </p:stCondLst>
                                        </p:cTn>
                                        <p:tgtEl>
                                          <p:spTgt spid="65"/>
                                        </p:tgtEl>
                                        <p:attrNameLst>
                                          <p:attrName>style.visibility</p:attrName>
                                        </p:attrNameLst>
                                      </p:cBhvr>
                                      <p:to>
                                        <p:strVal val="visible"/>
                                      </p:to>
                                    </p:set>
                                    <p:animEffect transition="in" filter="blinds(horizontal)">
                                      <p:cBhvr>
                                        <p:cTn id="118" dur="500"/>
                                        <p:tgtEl>
                                          <p:spTgt spid="65"/>
                                        </p:tgtEl>
                                      </p:cBhvr>
                                    </p:animEffect>
                                  </p:childTnLst>
                                </p:cTn>
                              </p:par>
                            </p:childTnLst>
                          </p:cTn>
                        </p:par>
                      </p:childTnLst>
                    </p:cTn>
                  </p:par>
                  <p:par>
                    <p:cTn id="119" fill="hold">
                      <p:stCondLst>
                        <p:cond delay="indefinite"/>
                      </p:stCondLst>
                      <p:childTnLst>
                        <p:par>
                          <p:cTn id="120" fill="hold">
                            <p:stCondLst>
                              <p:cond delay="0"/>
                            </p:stCondLst>
                            <p:childTnLst>
                              <p:par>
                                <p:cTn id="121" presetID="3" presetClass="entr" presetSubtype="10" fill="hold" grpId="0" nodeType="clickEffect">
                                  <p:stCondLst>
                                    <p:cond delay="0"/>
                                  </p:stCondLst>
                                  <p:childTnLst>
                                    <p:set>
                                      <p:cBhvr>
                                        <p:cTn id="122" dur="1" fill="hold">
                                          <p:stCondLst>
                                            <p:cond delay="0"/>
                                          </p:stCondLst>
                                        </p:cTn>
                                        <p:tgtEl>
                                          <p:spTgt spid="66"/>
                                        </p:tgtEl>
                                        <p:attrNameLst>
                                          <p:attrName>style.visibility</p:attrName>
                                        </p:attrNameLst>
                                      </p:cBhvr>
                                      <p:to>
                                        <p:strVal val="visible"/>
                                      </p:to>
                                    </p:set>
                                    <p:animEffect transition="in" filter="blinds(horizontal)">
                                      <p:cBhvr>
                                        <p:cTn id="123" dur="500"/>
                                        <p:tgtEl>
                                          <p:spTgt spid="66"/>
                                        </p:tgtEl>
                                      </p:cBhvr>
                                    </p:animEffect>
                                  </p:childTnLst>
                                </p:cTn>
                              </p:par>
                            </p:childTnLst>
                          </p:cTn>
                        </p:par>
                      </p:childTnLst>
                    </p:cTn>
                  </p:par>
                  <p:par>
                    <p:cTn id="124" fill="hold">
                      <p:stCondLst>
                        <p:cond delay="indefinite"/>
                      </p:stCondLst>
                      <p:childTnLst>
                        <p:par>
                          <p:cTn id="125" fill="hold">
                            <p:stCondLst>
                              <p:cond delay="0"/>
                            </p:stCondLst>
                            <p:childTnLst>
                              <p:par>
                                <p:cTn id="126" presetID="3" presetClass="entr" presetSubtype="10" fill="hold" grpId="0" nodeType="clickEffect">
                                  <p:stCondLst>
                                    <p:cond delay="0"/>
                                  </p:stCondLst>
                                  <p:childTnLst>
                                    <p:set>
                                      <p:cBhvr>
                                        <p:cTn id="127" dur="1" fill="hold">
                                          <p:stCondLst>
                                            <p:cond delay="0"/>
                                          </p:stCondLst>
                                        </p:cTn>
                                        <p:tgtEl>
                                          <p:spTgt spid="60"/>
                                        </p:tgtEl>
                                        <p:attrNameLst>
                                          <p:attrName>style.visibility</p:attrName>
                                        </p:attrNameLst>
                                      </p:cBhvr>
                                      <p:to>
                                        <p:strVal val="visible"/>
                                      </p:to>
                                    </p:set>
                                    <p:animEffect transition="in" filter="blinds(horizontal)">
                                      <p:cBhvr>
                                        <p:cTn id="128" dur="500"/>
                                        <p:tgtEl>
                                          <p:spTgt spid="60"/>
                                        </p:tgtEl>
                                      </p:cBhvr>
                                    </p:animEffect>
                                  </p:childTnLst>
                                </p:cTn>
                              </p:par>
                            </p:childTnLst>
                          </p:cTn>
                        </p:par>
                      </p:childTnLst>
                    </p:cTn>
                  </p:par>
                  <p:par>
                    <p:cTn id="129" fill="hold">
                      <p:stCondLst>
                        <p:cond delay="indefinite"/>
                      </p:stCondLst>
                      <p:childTnLst>
                        <p:par>
                          <p:cTn id="130" fill="hold">
                            <p:stCondLst>
                              <p:cond delay="0"/>
                            </p:stCondLst>
                            <p:childTnLst>
                              <p:par>
                                <p:cTn id="131" presetID="3" presetClass="entr" presetSubtype="10" fill="hold" grpId="0" nodeType="click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blinds(horizontal)">
                                      <p:cBhvr>
                                        <p:cTn id="133" dur="500"/>
                                        <p:tgtEl>
                                          <p:spTgt spid="67"/>
                                        </p:tgtEl>
                                      </p:cBhvr>
                                    </p:animEffect>
                                  </p:childTnLst>
                                </p:cTn>
                              </p:par>
                            </p:childTnLst>
                          </p:cTn>
                        </p:par>
                      </p:childTnLst>
                    </p:cTn>
                  </p:par>
                  <p:par>
                    <p:cTn id="134" fill="hold">
                      <p:stCondLst>
                        <p:cond delay="indefinite"/>
                      </p:stCondLst>
                      <p:childTnLst>
                        <p:par>
                          <p:cTn id="135" fill="hold">
                            <p:stCondLst>
                              <p:cond delay="0"/>
                            </p:stCondLst>
                            <p:childTnLst>
                              <p:par>
                                <p:cTn id="136" presetID="3" presetClass="entr" presetSubtype="10" fill="hold" grpId="0" nodeType="clickEffect">
                                  <p:stCondLst>
                                    <p:cond delay="0"/>
                                  </p:stCondLst>
                                  <p:childTnLst>
                                    <p:set>
                                      <p:cBhvr>
                                        <p:cTn id="137" dur="1" fill="hold">
                                          <p:stCondLst>
                                            <p:cond delay="0"/>
                                          </p:stCondLst>
                                        </p:cTn>
                                        <p:tgtEl>
                                          <p:spTgt spid="68"/>
                                        </p:tgtEl>
                                        <p:attrNameLst>
                                          <p:attrName>style.visibility</p:attrName>
                                        </p:attrNameLst>
                                      </p:cBhvr>
                                      <p:to>
                                        <p:strVal val="visible"/>
                                      </p:to>
                                    </p:set>
                                    <p:animEffect transition="in" filter="blinds(horizontal)">
                                      <p:cBhvr>
                                        <p:cTn id="138" dur="500"/>
                                        <p:tgtEl>
                                          <p:spTgt spid="68"/>
                                        </p:tgtEl>
                                      </p:cBhvr>
                                    </p:animEffect>
                                  </p:childTnLst>
                                </p:cTn>
                              </p:par>
                            </p:childTnLst>
                          </p:cTn>
                        </p:par>
                      </p:childTnLst>
                    </p:cTn>
                  </p:par>
                  <p:par>
                    <p:cTn id="139" fill="hold">
                      <p:stCondLst>
                        <p:cond delay="indefinite"/>
                      </p:stCondLst>
                      <p:childTnLst>
                        <p:par>
                          <p:cTn id="140" fill="hold">
                            <p:stCondLst>
                              <p:cond delay="0"/>
                            </p:stCondLst>
                            <p:childTnLst>
                              <p:par>
                                <p:cTn id="141" presetID="3" presetClass="entr" presetSubtype="10" fill="hold" grpId="0" nodeType="clickEffect">
                                  <p:stCondLst>
                                    <p:cond delay="0"/>
                                  </p:stCondLst>
                                  <p:childTnLst>
                                    <p:set>
                                      <p:cBhvr>
                                        <p:cTn id="142" dur="1" fill="hold">
                                          <p:stCondLst>
                                            <p:cond delay="0"/>
                                          </p:stCondLst>
                                        </p:cTn>
                                        <p:tgtEl>
                                          <p:spTgt spid="61"/>
                                        </p:tgtEl>
                                        <p:attrNameLst>
                                          <p:attrName>style.visibility</p:attrName>
                                        </p:attrNameLst>
                                      </p:cBhvr>
                                      <p:to>
                                        <p:strVal val="visible"/>
                                      </p:to>
                                    </p:set>
                                    <p:animEffect transition="in" filter="blinds(horizontal)">
                                      <p:cBhvr>
                                        <p:cTn id="143" dur="500"/>
                                        <p:tgtEl>
                                          <p:spTgt spid="61"/>
                                        </p:tgtEl>
                                      </p:cBhvr>
                                    </p:animEffect>
                                  </p:childTnLst>
                                </p:cTn>
                              </p:par>
                            </p:childTnLst>
                          </p:cTn>
                        </p:par>
                      </p:childTnLst>
                    </p:cTn>
                  </p:par>
                  <p:par>
                    <p:cTn id="144" fill="hold">
                      <p:stCondLst>
                        <p:cond delay="indefinite"/>
                      </p:stCondLst>
                      <p:childTnLst>
                        <p:par>
                          <p:cTn id="145" fill="hold">
                            <p:stCondLst>
                              <p:cond delay="0"/>
                            </p:stCondLst>
                            <p:childTnLst>
                              <p:par>
                                <p:cTn id="146" presetID="3" presetClass="entr" presetSubtype="10" fill="hold" grpId="0" nodeType="clickEffect">
                                  <p:stCondLst>
                                    <p:cond delay="0"/>
                                  </p:stCondLst>
                                  <p:childTnLst>
                                    <p:set>
                                      <p:cBhvr>
                                        <p:cTn id="147" dur="1" fill="hold">
                                          <p:stCondLst>
                                            <p:cond delay="0"/>
                                          </p:stCondLst>
                                        </p:cTn>
                                        <p:tgtEl>
                                          <p:spTgt spid="62"/>
                                        </p:tgtEl>
                                        <p:attrNameLst>
                                          <p:attrName>style.visibility</p:attrName>
                                        </p:attrNameLst>
                                      </p:cBhvr>
                                      <p:to>
                                        <p:strVal val="visible"/>
                                      </p:to>
                                    </p:set>
                                    <p:animEffect transition="in" filter="blinds(horizontal)">
                                      <p:cBhvr>
                                        <p:cTn id="148" dur="500"/>
                                        <p:tgtEl>
                                          <p:spTgt spid="62"/>
                                        </p:tgtEl>
                                      </p:cBhvr>
                                    </p:animEffect>
                                  </p:childTnLst>
                                </p:cTn>
                              </p:par>
                            </p:childTnLst>
                          </p:cTn>
                        </p:par>
                      </p:childTnLst>
                    </p:cTn>
                  </p:par>
                  <p:par>
                    <p:cTn id="149" fill="hold">
                      <p:stCondLst>
                        <p:cond delay="indefinite"/>
                      </p:stCondLst>
                      <p:childTnLst>
                        <p:par>
                          <p:cTn id="150" fill="hold">
                            <p:stCondLst>
                              <p:cond delay="0"/>
                            </p:stCondLst>
                            <p:childTnLst>
                              <p:par>
                                <p:cTn id="151" presetID="3" presetClass="entr" presetSubtype="10" fill="hold" grpId="0" nodeType="clickEffect">
                                  <p:stCondLst>
                                    <p:cond delay="0"/>
                                  </p:stCondLst>
                                  <p:childTnLst>
                                    <p:set>
                                      <p:cBhvr>
                                        <p:cTn id="152" dur="1" fill="hold">
                                          <p:stCondLst>
                                            <p:cond delay="0"/>
                                          </p:stCondLst>
                                        </p:cTn>
                                        <p:tgtEl>
                                          <p:spTgt spid="69"/>
                                        </p:tgtEl>
                                        <p:attrNameLst>
                                          <p:attrName>style.visibility</p:attrName>
                                        </p:attrNameLst>
                                      </p:cBhvr>
                                      <p:to>
                                        <p:strVal val="visible"/>
                                      </p:to>
                                    </p:set>
                                    <p:animEffect transition="in" filter="blinds(horizontal)">
                                      <p:cBhvr>
                                        <p:cTn id="153" dur="500"/>
                                        <p:tgtEl>
                                          <p:spTgt spid="69"/>
                                        </p:tgtEl>
                                      </p:cBhvr>
                                    </p:animEffect>
                                  </p:childTnLst>
                                </p:cTn>
                              </p:par>
                            </p:childTnLst>
                          </p:cTn>
                        </p:par>
                      </p:childTnLst>
                    </p:cTn>
                  </p:par>
                  <p:par>
                    <p:cTn id="154" fill="hold">
                      <p:stCondLst>
                        <p:cond delay="indefinite"/>
                      </p:stCondLst>
                      <p:childTnLst>
                        <p:par>
                          <p:cTn id="155" fill="hold">
                            <p:stCondLst>
                              <p:cond delay="0"/>
                            </p:stCondLst>
                            <p:childTnLst>
                              <p:par>
                                <p:cTn id="156" presetID="3" presetClass="entr" presetSubtype="10" fill="hold" grpId="0" nodeType="clickEffect">
                                  <p:stCondLst>
                                    <p:cond delay="0"/>
                                  </p:stCondLst>
                                  <p:childTnLst>
                                    <p:set>
                                      <p:cBhvr>
                                        <p:cTn id="157" dur="1" fill="hold">
                                          <p:stCondLst>
                                            <p:cond delay="0"/>
                                          </p:stCondLst>
                                        </p:cTn>
                                        <p:tgtEl>
                                          <p:spTgt spid="71"/>
                                        </p:tgtEl>
                                        <p:attrNameLst>
                                          <p:attrName>style.visibility</p:attrName>
                                        </p:attrNameLst>
                                      </p:cBhvr>
                                      <p:to>
                                        <p:strVal val="visible"/>
                                      </p:to>
                                    </p:set>
                                    <p:animEffect transition="in" filter="blinds(horizontal)">
                                      <p:cBhvr>
                                        <p:cTn id="158" dur="500"/>
                                        <p:tgtEl>
                                          <p:spTgt spid="71"/>
                                        </p:tgtEl>
                                      </p:cBhvr>
                                    </p:animEffect>
                                  </p:childTnLst>
                                </p:cTn>
                              </p:par>
                            </p:childTnLst>
                          </p:cTn>
                        </p:par>
                      </p:childTnLst>
                    </p:cTn>
                  </p:par>
                  <p:par>
                    <p:cTn id="159" fill="hold">
                      <p:stCondLst>
                        <p:cond delay="indefinite"/>
                      </p:stCondLst>
                      <p:childTnLst>
                        <p:par>
                          <p:cTn id="160" fill="hold">
                            <p:stCondLst>
                              <p:cond delay="0"/>
                            </p:stCondLst>
                            <p:childTnLst>
                              <p:par>
                                <p:cTn id="161" presetID="3" presetClass="entr" presetSubtype="10" fill="hold" grpId="0" nodeType="clickEffect">
                                  <p:stCondLst>
                                    <p:cond delay="0"/>
                                  </p:stCondLst>
                                  <p:childTnLst>
                                    <p:set>
                                      <p:cBhvr>
                                        <p:cTn id="162" dur="1" fill="hold">
                                          <p:stCondLst>
                                            <p:cond delay="0"/>
                                          </p:stCondLst>
                                        </p:cTn>
                                        <p:tgtEl>
                                          <p:spTgt spid="63"/>
                                        </p:tgtEl>
                                        <p:attrNameLst>
                                          <p:attrName>style.visibility</p:attrName>
                                        </p:attrNameLst>
                                      </p:cBhvr>
                                      <p:to>
                                        <p:strVal val="visible"/>
                                      </p:to>
                                    </p:set>
                                    <p:animEffect transition="in" filter="blinds(horizontal)">
                                      <p:cBhvr>
                                        <p:cTn id="163" dur="500"/>
                                        <p:tgtEl>
                                          <p:spTgt spid="63"/>
                                        </p:tgtEl>
                                      </p:cBhvr>
                                    </p:animEffect>
                                  </p:childTnLst>
                                </p:cTn>
                              </p:par>
                            </p:childTnLst>
                          </p:cTn>
                        </p:par>
                      </p:childTnLst>
                    </p:cTn>
                  </p:par>
                  <p:par>
                    <p:cTn id="164" fill="hold">
                      <p:stCondLst>
                        <p:cond delay="indefinite"/>
                      </p:stCondLst>
                      <p:childTnLst>
                        <p:par>
                          <p:cTn id="165" fill="hold">
                            <p:stCondLst>
                              <p:cond delay="0"/>
                            </p:stCondLst>
                            <p:childTnLst>
                              <p:par>
                                <p:cTn id="166" presetID="3" presetClass="entr" presetSubtype="10" fill="hold" grpId="0" nodeType="clickEffect">
                                  <p:stCondLst>
                                    <p:cond delay="0"/>
                                  </p:stCondLst>
                                  <p:childTnLst>
                                    <p:set>
                                      <p:cBhvr>
                                        <p:cTn id="167" dur="1" fill="hold">
                                          <p:stCondLst>
                                            <p:cond delay="0"/>
                                          </p:stCondLst>
                                        </p:cTn>
                                        <p:tgtEl>
                                          <p:spTgt spid="70"/>
                                        </p:tgtEl>
                                        <p:attrNameLst>
                                          <p:attrName>style.visibility</p:attrName>
                                        </p:attrNameLst>
                                      </p:cBhvr>
                                      <p:to>
                                        <p:strVal val="visible"/>
                                      </p:to>
                                    </p:set>
                                    <p:animEffect transition="in" filter="blinds(horizontal)">
                                      <p:cBhvr>
                                        <p:cTn id="168" dur="500"/>
                                        <p:tgtEl>
                                          <p:spTgt spid="70"/>
                                        </p:tgtEl>
                                      </p:cBhvr>
                                    </p:animEffect>
                                  </p:childTnLst>
                                </p:cTn>
                              </p:par>
                            </p:childTnLst>
                          </p:cTn>
                        </p:par>
                      </p:childTnLst>
                    </p:cTn>
                  </p:par>
                  <p:par>
                    <p:cTn id="169" fill="hold">
                      <p:stCondLst>
                        <p:cond delay="indefinite"/>
                      </p:stCondLst>
                      <p:childTnLst>
                        <p:par>
                          <p:cTn id="170" fill="hold">
                            <p:stCondLst>
                              <p:cond delay="0"/>
                            </p:stCondLst>
                            <p:childTnLst>
                              <p:par>
                                <p:cTn id="171" presetID="3" presetClass="entr" presetSubtype="10" fill="hold" grpId="0" nodeType="clickEffect">
                                  <p:stCondLst>
                                    <p:cond delay="0"/>
                                  </p:stCondLst>
                                  <p:childTnLst>
                                    <p:set>
                                      <p:cBhvr>
                                        <p:cTn id="172" dur="1" fill="hold">
                                          <p:stCondLst>
                                            <p:cond delay="0"/>
                                          </p:stCondLst>
                                        </p:cTn>
                                        <p:tgtEl>
                                          <p:spTgt spid="72"/>
                                        </p:tgtEl>
                                        <p:attrNameLst>
                                          <p:attrName>style.visibility</p:attrName>
                                        </p:attrNameLst>
                                      </p:cBhvr>
                                      <p:to>
                                        <p:strVal val="visible"/>
                                      </p:to>
                                    </p:set>
                                    <p:animEffect transition="in" filter="blinds(horizontal)">
                                      <p:cBhvr>
                                        <p:cTn id="173" dur="500"/>
                                        <p:tgtEl>
                                          <p:spTgt spid="72"/>
                                        </p:tgtEl>
                                      </p:cBhvr>
                                    </p:animEffect>
                                  </p:childTnLst>
                                </p:cTn>
                              </p:par>
                            </p:childTnLst>
                          </p:cTn>
                        </p:par>
                      </p:childTnLst>
                    </p:cTn>
                  </p:par>
                  <p:par>
                    <p:cTn id="174" fill="hold">
                      <p:stCondLst>
                        <p:cond delay="indefinite"/>
                      </p:stCondLst>
                      <p:childTnLst>
                        <p:par>
                          <p:cTn id="175" fill="hold">
                            <p:stCondLst>
                              <p:cond delay="0"/>
                            </p:stCondLst>
                            <p:childTnLst>
                              <p:par>
                                <p:cTn id="176" presetID="3" presetClass="entr" presetSubtype="10" fill="hold" grpId="0" nodeType="clickEffect">
                                  <p:stCondLst>
                                    <p:cond delay="0"/>
                                  </p:stCondLst>
                                  <p:childTnLst>
                                    <p:set>
                                      <p:cBhvr>
                                        <p:cTn id="177" dur="1" fill="hold">
                                          <p:stCondLst>
                                            <p:cond delay="0"/>
                                          </p:stCondLst>
                                        </p:cTn>
                                        <p:tgtEl>
                                          <p:spTgt spid="64"/>
                                        </p:tgtEl>
                                        <p:attrNameLst>
                                          <p:attrName>style.visibility</p:attrName>
                                        </p:attrNameLst>
                                      </p:cBhvr>
                                      <p:to>
                                        <p:strVal val="visible"/>
                                      </p:to>
                                    </p:set>
                                    <p:animEffect transition="in" filter="blinds(horizontal)">
                                      <p:cBhvr>
                                        <p:cTn id="178" dur="500"/>
                                        <p:tgtEl>
                                          <p:spTgt spid="64"/>
                                        </p:tgtEl>
                                      </p:cBhvr>
                                    </p:animEffect>
                                  </p:childTnLst>
                                </p:cTn>
                              </p:par>
                            </p:childTnLst>
                          </p:cTn>
                        </p:par>
                      </p:childTnLst>
                    </p:cTn>
                  </p:par>
                  <p:par>
                    <p:cTn id="179" fill="hold">
                      <p:stCondLst>
                        <p:cond delay="indefinite"/>
                      </p:stCondLst>
                      <p:childTnLst>
                        <p:par>
                          <p:cTn id="180" fill="hold">
                            <p:stCondLst>
                              <p:cond delay="0"/>
                            </p:stCondLst>
                            <p:childTnLst>
                              <p:par>
                                <p:cTn id="181" presetID="3" presetClass="entr" presetSubtype="10" fill="hold" grpId="0" nodeType="clickEffect">
                                  <p:stCondLst>
                                    <p:cond delay="0"/>
                                  </p:stCondLst>
                                  <p:childTnLst>
                                    <p:set>
                                      <p:cBhvr>
                                        <p:cTn id="182" dur="1" fill="hold">
                                          <p:stCondLst>
                                            <p:cond delay="0"/>
                                          </p:stCondLst>
                                        </p:cTn>
                                        <p:tgtEl>
                                          <p:spTgt spid="73"/>
                                        </p:tgtEl>
                                        <p:attrNameLst>
                                          <p:attrName>style.visibility</p:attrName>
                                        </p:attrNameLst>
                                      </p:cBhvr>
                                      <p:to>
                                        <p:strVal val="visible"/>
                                      </p:to>
                                    </p:set>
                                    <p:animEffect transition="in" filter="blinds(horizontal)">
                                      <p:cBhvr>
                                        <p:cTn id="183" dur="500"/>
                                        <p:tgtEl>
                                          <p:spTgt spid="73"/>
                                        </p:tgtEl>
                                      </p:cBhvr>
                                    </p:animEffect>
                                  </p:childTnLst>
                                </p:cTn>
                              </p:par>
                            </p:childTnLst>
                          </p:cTn>
                        </p:par>
                      </p:childTnLst>
                    </p:cTn>
                  </p:par>
                  <p:par>
                    <p:cTn id="184" fill="hold">
                      <p:stCondLst>
                        <p:cond delay="indefinite"/>
                      </p:stCondLst>
                      <p:childTnLst>
                        <p:par>
                          <p:cTn id="185" fill="hold">
                            <p:stCondLst>
                              <p:cond delay="0"/>
                            </p:stCondLst>
                            <p:childTnLst>
                              <p:par>
                                <p:cTn id="186" presetID="3" presetClass="entr" presetSubtype="10" fill="hold" grpId="0" nodeType="clickEffect">
                                  <p:stCondLst>
                                    <p:cond delay="0"/>
                                  </p:stCondLst>
                                  <p:childTnLst>
                                    <p:set>
                                      <p:cBhvr>
                                        <p:cTn id="187" dur="1" fill="hold">
                                          <p:stCondLst>
                                            <p:cond delay="0"/>
                                          </p:stCondLst>
                                        </p:cTn>
                                        <p:tgtEl>
                                          <p:spTgt spid="75"/>
                                        </p:tgtEl>
                                        <p:attrNameLst>
                                          <p:attrName>style.visibility</p:attrName>
                                        </p:attrNameLst>
                                      </p:cBhvr>
                                      <p:to>
                                        <p:strVal val="visible"/>
                                      </p:to>
                                    </p:set>
                                    <p:animEffect transition="in" filter="blinds(horizontal)">
                                      <p:cBhvr>
                                        <p:cTn id="188"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8" grpId="0"/>
      <p:bldP spid="19" grpId="0"/>
      <p:bldP spid="20" grpId="0" animBg="1"/>
      <p:bldP spid="41" grpId="0" animBg="1"/>
      <p:bldP spid="42" grpId="0"/>
      <p:bldP spid="43" grpId="0" animBg="1"/>
      <p:bldP spid="44" grpId="0"/>
      <p:bldP spid="45" grpId="0"/>
      <p:bldP spid="46" grpId="0"/>
      <p:bldP spid="52" grpId="0"/>
      <p:bldP spid="56" grpId="0"/>
      <p:bldP spid="58" grpId="0"/>
      <p:bldP spid="59" grpId="0"/>
      <p:bldP spid="60" grpId="0"/>
      <p:bldP spid="61" grpId="0"/>
      <p:bldP spid="62" grpId="0"/>
      <p:bldP spid="63" grpId="0"/>
      <p:bldP spid="64" grpId="0"/>
      <p:bldP spid="65" grpId="0" animBg="1"/>
      <p:bldP spid="66" grpId="0"/>
      <p:bldP spid="67" grpId="0" animBg="1"/>
      <p:bldP spid="68" grpId="0"/>
      <p:bldP spid="69" grpId="0" animBg="1"/>
      <p:bldP spid="70" grpId="0" animBg="1"/>
      <p:bldP spid="71" grpId="0"/>
      <p:bldP spid="72" grpId="0"/>
      <p:bldP spid="73" grpId="0"/>
      <p:bldP spid="74" grpId="0"/>
      <p:bldP spid="7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Motion in a Circle</a:t>
            </a:r>
            <a:endParaRPr lang="en-GB" dirty="0">
              <a:latin typeface="Comic Sans MS" pitchFamily="66" charset="0"/>
            </a:endParaRPr>
          </a:p>
        </p:txBody>
      </p:sp>
      <p:sp>
        <p:nvSpPr>
          <p:cNvPr id="3" name="Content Placeholder 2"/>
          <p:cNvSpPr>
            <a:spLocks noGrp="1"/>
          </p:cNvSpPr>
          <p:nvPr>
            <p:ph idx="1"/>
          </p:nvPr>
        </p:nvSpPr>
        <p:spPr>
          <a:xfrm>
            <a:off x="228600" y="1600200"/>
            <a:ext cx="3221966" cy="4525963"/>
          </a:xfrm>
        </p:spPr>
        <p:txBody>
          <a:bodyPr>
            <a:normAutofit/>
          </a:bodyPr>
          <a:lstStyle/>
          <a:p>
            <a:pPr marL="0" indent="0" algn="ctr">
              <a:buNone/>
            </a:pPr>
            <a:r>
              <a:rPr lang="en-GB" sz="1400" b="1" dirty="0" smtClean="0">
                <a:latin typeface="Comic Sans MS" pitchFamily="66" charset="0"/>
              </a:rPr>
              <a:t>You can calculate the angular speed of an object moving in a circle</a:t>
            </a:r>
            <a:endParaRPr lang="en-GB" sz="1400" dirty="0" smtClean="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smtClean="0">
                <a:latin typeface="Comic Sans MS" pitchFamily="66" charset="0"/>
              </a:rPr>
              <a:t>A particle moves in a circle of radius 4m with speed 2ms</a:t>
            </a:r>
            <a:r>
              <a:rPr lang="en-US" sz="1400" baseline="30000" dirty="0" smtClean="0">
                <a:latin typeface="Comic Sans MS" pitchFamily="66" charset="0"/>
              </a:rPr>
              <a:t>-1</a:t>
            </a:r>
            <a:r>
              <a:rPr lang="en-US" sz="1400" dirty="0" smtClean="0">
                <a:latin typeface="Comic Sans MS" pitchFamily="66" charset="0"/>
              </a:rPr>
              <a:t>. Calculate its angular speed.</a:t>
            </a:r>
            <a:endParaRPr lang="en-GB" sz="1400" dirty="0">
              <a:latin typeface="Comic Sans MS" pitchFamily="66" charset="0"/>
            </a:endParaRPr>
          </a:p>
        </p:txBody>
      </p:sp>
      <p:pic>
        <p:nvPicPr>
          <p:cNvPr id="5" name="Picture 2" descr="http://astarmathsandphysics.com/gcse-physics-notes/gcse-physics-notes-motion-in-a-circle-html-m3278a5aa.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152400"/>
            <a:ext cx="2033500" cy="109162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7" name="TextBox 46"/>
              <p:cNvSpPr txBox="1"/>
              <p:nvPr/>
            </p:nvSpPr>
            <p:spPr>
              <a:xfrm>
                <a:off x="8362183" y="0"/>
                <a:ext cx="781817"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𝑣</m:t>
                      </m:r>
                      <m:r>
                        <a:rPr lang="en-US" sz="1400" b="0" i="1" smtClean="0">
                          <a:latin typeface="Cambria Math"/>
                        </a:rPr>
                        <m:t>=</m:t>
                      </m:r>
                      <m:r>
                        <a:rPr lang="en-US" sz="1400" b="0" i="1" smtClean="0">
                          <a:latin typeface="Cambria Math"/>
                        </a:rPr>
                        <m:t>𝑟</m:t>
                      </m:r>
                      <m:r>
                        <m:rPr>
                          <m:sty m:val="p"/>
                        </m:rPr>
                        <a:rPr lang="el-GR" sz="1400" b="0" i="1" smtClean="0">
                          <a:latin typeface="Cambria Math"/>
                        </a:rPr>
                        <m:t>ω</m:t>
                      </m:r>
                    </m:oMath>
                  </m:oMathPara>
                </a14:m>
                <a:endParaRPr lang="en-GB" sz="1400" dirty="0"/>
              </a:p>
            </p:txBody>
          </p:sp>
        </mc:Choice>
        <mc:Fallback xmlns="">
          <p:sp>
            <p:nvSpPr>
              <p:cNvPr id="47" name="TextBox 46"/>
              <p:cNvSpPr txBox="1">
                <a:spLocks noRot="1" noChangeAspect="1" noMove="1" noResize="1" noEditPoints="1" noAdjustHandles="1" noChangeArrowheads="1" noChangeShapeType="1" noTextEdit="1"/>
              </p:cNvSpPr>
              <p:nvPr/>
            </p:nvSpPr>
            <p:spPr>
              <a:xfrm>
                <a:off x="8362183" y="0"/>
                <a:ext cx="781817" cy="307777"/>
              </a:xfrm>
              <a:prstGeom prst="rect">
                <a:avLst/>
              </a:prstGeom>
              <a:blipFill rotWithShape="1">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7273505" y="0"/>
                <a:ext cx="1087670" cy="44300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1200" i="1" smtClean="0">
                          <a:latin typeface="Cambria Math"/>
                        </a:rPr>
                        <m:t>ω</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𝑟𝑎𝑑𝑖𝑎𝑛𝑠</m:t>
                          </m:r>
                        </m:num>
                        <m:den>
                          <m:r>
                            <a:rPr lang="en-US" sz="1200" b="0" i="1" smtClean="0">
                              <a:latin typeface="Cambria Math"/>
                            </a:rPr>
                            <m:t>𝑠𝑒𝑐𝑜𝑛𝑑𝑠</m:t>
                          </m:r>
                        </m:den>
                      </m:f>
                    </m:oMath>
                  </m:oMathPara>
                </a14:m>
                <a:endParaRPr lang="en-GB" sz="1200" dirty="0"/>
              </a:p>
            </p:txBody>
          </p:sp>
        </mc:Choice>
        <mc:Fallback xmlns="">
          <p:sp>
            <p:nvSpPr>
              <p:cNvPr id="35" name="TextBox 34"/>
              <p:cNvSpPr txBox="1">
                <a:spLocks noRot="1" noChangeAspect="1" noMove="1" noResize="1" noEditPoints="1" noAdjustHandles="1" noChangeArrowheads="1" noChangeShapeType="1" noTextEdit="1"/>
              </p:cNvSpPr>
              <p:nvPr/>
            </p:nvSpPr>
            <p:spPr>
              <a:xfrm>
                <a:off x="7273505" y="0"/>
                <a:ext cx="1087670" cy="443006"/>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1447800" y="3505200"/>
                <a:ext cx="8382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i="1">
                          <a:latin typeface="Cambria Math"/>
                        </a:rPr>
                        <m:t>𝑣</m:t>
                      </m:r>
                      <m:r>
                        <a:rPr lang="en-US" sz="1400" i="1">
                          <a:latin typeface="Cambria Math"/>
                        </a:rPr>
                        <m:t>=</m:t>
                      </m:r>
                      <m:r>
                        <a:rPr lang="en-US" sz="1400" i="1">
                          <a:latin typeface="Cambria Math"/>
                        </a:rPr>
                        <m:t>𝑟</m:t>
                      </m:r>
                      <m:r>
                        <m:rPr>
                          <m:sty m:val="p"/>
                        </m:rPr>
                        <a:rPr lang="el-GR" sz="1400" i="1">
                          <a:latin typeface="Cambria Math"/>
                        </a:rPr>
                        <m:t>ω</m:t>
                      </m:r>
                    </m:oMath>
                  </m:oMathPara>
                </a14:m>
                <a:endParaRPr lang="en-GB" sz="1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1447800" y="3505200"/>
                <a:ext cx="838200" cy="307777"/>
              </a:xfrm>
              <a:prstGeom prst="rect">
                <a:avLst/>
              </a:prstGeom>
              <a:blipFill rotWithShape="1">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1447800" y="4038600"/>
                <a:ext cx="8382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2</m:t>
                      </m:r>
                      <m:r>
                        <a:rPr lang="en-US" sz="1400" i="1">
                          <a:latin typeface="Cambria Math"/>
                        </a:rPr>
                        <m:t>=</m:t>
                      </m:r>
                      <m:r>
                        <a:rPr lang="en-US" sz="1400" b="0" i="1" smtClean="0">
                          <a:latin typeface="Cambria Math"/>
                        </a:rPr>
                        <m:t>4</m:t>
                      </m:r>
                      <m:r>
                        <m:rPr>
                          <m:sty m:val="p"/>
                        </m:rPr>
                        <a:rPr lang="el-GR" sz="1400" i="1">
                          <a:latin typeface="Cambria Math"/>
                        </a:rPr>
                        <m:t>ω</m:t>
                      </m:r>
                    </m:oMath>
                  </m:oMathPara>
                </a14:m>
                <a:endParaRPr lang="en-GB" sz="1400" dirty="0"/>
              </a:p>
            </p:txBody>
          </p:sp>
        </mc:Choice>
        <mc:Fallback xmlns="">
          <p:sp>
            <p:nvSpPr>
              <p:cNvPr id="25" name="TextBox 24"/>
              <p:cNvSpPr txBox="1">
                <a:spLocks noRot="1" noChangeAspect="1" noMove="1" noResize="1" noEditPoints="1" noAdjustHandles="1" noChangeArrowheads="1" noChangeShapeType="1" noTextEdit="1"/>
              </p:cNvSpPr>
              <p:nvPr/>
            </p:nvSpPr>
            <p:spPr>
              <a:xfrm>
                <a:off x="1447800" y="4038600"/>
                <a:ext cx="838200" cy="307777"/>
              </a:xfrm>
              <a:prstGeom prst="rect">
                <a:avLst/>
              </a:prstGeom>
              <a:blipFill rotWithShape="1">
                <a:blip r:embed="rId6"/>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6" name="TextBox 25"/>
              <p:cNvSpPr txBox="1"/>
              <p:nvPr/>
            </p:nvSpPr>
            <p:spPr>
              <a:xfrm>
                <a:off x="1295400" y="4572000"/>
                <a:ext cx="16764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l-GR" sz="1400" i="1" smtClean="0">
                          <a:latin typeface="Cambria Math"/>
                        </a:rPr>
                        <m:t>ω</m:t>
                      </m:r>
                      <m:r>
                        <a:rPr lang="en-US" sz="1400" b="0" i="1" smtClean="0">
                          <a:latin typeface="Cambria Math"/>
                        </a:rPr>
                        <m:t>=0.5 </m:t>
                      </m:r>
                      <m:r>
                        <a:rPr lang="en-US" sz="1400" b="0" i="1" smtClean="0">
                          <a:latin typeface="Cambria Math"/>
                        </a:rPr>
                        <m:t>𝑟𝑎𝑑</m:t>
                      </m:r>
                      <m:r>
                        <a:rPr lang="en-GB" sz="1400" b="0" i="1" smtClean="0">
                          <a:latin typeface="Cambria Math" panose="02040503050406030204" pitchFamily="18" charset="0"/>
                        </a:rPr>
                        <m:t> </m:t>
                      </m:r>
                      <m:sSup>
                        <m:sSupPr>
                          <m:ctrlPr>
                            <a:rPr lang="en-US" sz="1400" b="0" i="1" smtClean="0">
                              <a:latin typeface="Cambria Math" panose="02040503050406030204" pitchFamily="18" charset="0"/>
                            </a:rPr>
                          </m:ctrlPr>
                        </m:sSupPr>
                        <m:e>
                          <m:r>
                            <a:rPr lang="en-US" sz="1400" b="0" i="1" smtClean="0">
                              <a:latin typeface="Cambria Math"/>
                            </a:rPr>
                            <m:t>𝑠</m:t>
                          </m:r>
                        </m:e>
                        <m:sup>
                          <m:r>
                            <a:rPr lang="en-US" sz="1400" b="0" i="1" smtClean="0">
                              <a:latin typeface="Cambria Math"/>
                            </a:rPr>
                            <m:t>−1</m:t>
                          </m:r>
                        </m:sup>
                      </m:sSup>
                    </m:oMath>
                  </m:oMathPara>
                </a14:m>
                <a:endParaRPr lang="en-GB" sz="1400" dirty="0"/>
              </a:p>
            </p:txBody>
          </p:sp>
        </mc:Choice>
        <mc:Fallback>
          <p:sp>
            <p:nvSpPr>
              <p:cNvPr id="26" name="TextBox 25"/>
              <p:cNvSpPr txBox="1">
                <a:spLocks noRot="1" noChangeAspect="1" noMove="1" noResize="1" noEditPoints="1" noAdjustHandles="1" noChangeArrowheads="1" noChangeShapeType="1" noTextEdit="1"/>
              </p:cNvSpPr>
              <p:nvPr/>
            </p:nvSpPr>
            <p:spPr>
              <a:xfrm>
                <a:off x="1295400" y="4572000"/>
                <a:ext cx="1676400" cy="307777"/>
              </a:xfrm>
              <a:prstGeom prst="rect">
                <a:avLst/>
              </a:prstGeom>
              <a:blipFill>
                <a:blip r:embed="rId7"/>
                <a:stretch>
                  <a:fillRect/>
                </a:stretch>
              </a:blipFill>
            </p:spPr>
            <p:txBody>
              <a:bodyPr/>
              <a:lstStyle/>
              <a:p>
                <a:r>
                  <a:rPr lang="en-GB">
                    <a:noFill/>
                  </a:rPr>
                  <a:t> </a:t>
                </a:r>
              </a:p>
            </p:txBody>
          </p:sp>
        </mc:Fallback>
      </mc:AlternateContent>
      <p:sp>
        <p:nvSpPr>
          <p:cNvPr id="13" name="Arc 12"/>
          <p:cNvSpPr/>
          <p:nvPr/>
        </p:nvSpPr>
        <p:spPr>
          <a:xfrm>
            <a:off x="2057400" y="3657600"/>
            <a:ext cx="431321" cy="533400"/>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8" name="Arc 27"/>
          <p:cNvSpPr/>
          <p:nvPr/>
        </p:nvSpPr>
        <p:spPr>
          <a:xfrm>
            <a:off x="2590800" y="4191000"/>
            <a:ext cx="431321" cy="533400"/>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TextBox 14"/>
          <p:cNvSpPr txBox="1"/>
          <p:nvPr/>
        </p:nvSpPr>
        <p:spPr>
          <a:xfrm>
            <a:off x="2472906" y="3768306"/>
            <a:ext cx="1116011" cy="276999"/>
          </a:xfrm>
          <a:prstGeom prst="rect">
            <a:avLst/>
          </a:prstGeom>
          <a:noFill/>
        </p:spPr>
        <p:txBody>
          <a:bodyPr wrap="none" rtlCol="0">
            <a:spAutoFit/>
          </a:bodyPr>
          <a:lstStyle/>
          <a:p>
            <a:r>
              <a:rPr lang="en-US" sz="1200" dirty="0" smtClean="0">
                <a:solidFill>
                  <a:srgbClr val="FF0000"/>
                </a:solidFill>
                <a:latin typeface="Comic Sans MS" panose="030F0702030302020204" pitchFamily="66" charset="0"/>
              </a:rPr>
              <a:t>Sub in values</a:t>
            </a:r>
            <a:endParaRPr lang="en-GB" sz="1200" dirty="0">
              <a:solidFill>
                <a:srgbClr val="FF0000"/>
              </a:solidFill>
              <a:latin typeface="Comic Sans MS" panose="030F0702030302020204" pitchFamily="66" charset="0"/>
            </a:endParaRPr>
          </a:p>
        </p:txBody>
      </p:sp>
      <p:sp>
        <p:nvSpPr>
          <p:cNvPr id="30" name="TextBox 29"/>
          <p:cNvSpPr txBox="1"/>
          <p:nvPr/>
        </p:nvSpPr>
        <p:spPr>
          <a:xfrm>
            <a:off x="3048000" y="4343400"/>
            <a:ext cx="833883" cy="276999"/>
          </a:xfrm>
          <a:prstGeom prst="rect">
            <a:avLst/>
          </a:prstGeom>
          <a:noFill/>
        </p:spPr>
        <p:txBody>
          <a:bodyPr wrap="none" rtlCol="0">
            <a:spAutoFit/>
          </a:bodyPr>
          <a:lstStyle/>
          <a:p>
            <a:r>
              <a:rPr lang="en-US" sz="1200" dirty="0" smtClean="0">
                <a:solidFill>
                  <a:srgbClr val="FF0000"/>
                </a:solidFill>
                <a:latin typeface="Comic Sans MS" panose="030F0702030302020204" pitchFamily="66" charset="0"/>
              </a:rPr>
              <a:t>Calculate</a:t>
            </a:r>
            <a:endParaRPr lang="en-GB" sz="12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126035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linds(horizontal)">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linds(horizontal)">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linds(horizontal)">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linds(horizontal)">
                                      <p:cBhvr>
                                        <p:cTn id="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P spid="26" grpId="0"/>
      <p:bldP spid="13" grpId="0" animBg="1"/>
      <p:bldP spid="28" grpId="0" animBg="1"/>
      <p:bldP spid="15" grpId="0"/>
      <p:bldP spid="3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Motion in a Circle</a:t>
            </a:r>
            <a:endParaRPr lang="en-GB" dirty="0">
              <a:latin typeface="Comic Sans MS" pitchFamily="66" charset="0"/>
            </a:endParaRPr>
          </a:p>
        </p:txBody>
      </p:sp>
      <p:sp>
        <p:nvSpPr>
          <p:cNvPr id="4" name="TextBox 3"/>
          <p:cNvSpPr txBox="1"/>
          <p:nvPr/>
        </p:nvSpPr>
        <p:spPr>
          <a:xfrm>
            <a:off x="8680632" y="6488668"/>
            <a:ext cx="470000" cy="369332"/>
          </a:xfrm>
          <a:prstGeom prst="rect">
            <a:avLst/>
          </a:prstGeom>
          <a:noFill/>
        </p:spPr>
        <p:txBody>
          <a:bodyPr wrap="none" rtlCol="0">
            <a:spAutoFit/>
          </a:bodyPr>
          <a:lstStyle/>
          <a:p>
            <a:r>
              <a:rPr lang="en-US" dirty="0" smtClean="0">
                <a:latin typeface="Comic Sans MS" panose="030F0702030302020204" pitchFamily="66" charset="0"/>
              </a:rPr>
              <a:t>4E</a:t>
            </a:r>
            <a:endParaRPr lang="en-US" dirty="0">
              <a:latin typeface="Comic Sans MS" panose="030F0702030302020204" pitchFamily="66" charset="0"/>
            </a:endParaRPr>
          </a:p>
        </p:txBody>
      </p:sp>
      <p:pic>
        <p:nvPicPr>
          <p:cNvPr id="5" name="Picture 8" descr="http://media-cache-ec0.pinimg.com/236x/5e/4e/e6/5e4ee61bfbfb939a6e091549c64997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1514373" cy="12192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idx="1"/>
          </p:nvPr>
        </p:nvSpPr>
        <p:spPr>
          <a:xfrm>
            <a:off x="228600" y="1600200"/>
            <a:ext cx="3429000" cy="4525963"/>
          </a:xfrm>
        </p:spPr>
        <p:txBody>
          <a:bodyPr>
            <a:normAutofit/>
          </a:bodyPr>
          <a:lstStyle/>
          <a:p>
            <a:pPr marL="0" indent="0" algn="ctr">
              <a:buNone/>
            </a:pPr>
            <a:r>
              <a:rPr lang="en-GB" sz="1400" b="1" dirty="0" smtClean="0">
                <a:latin typeface="Comic Sans MS" pitchFamily="66" charset="0"/>
              </a:rPr>
              <a:t>You can solve problems about objects moving in vertical circles</a:t>
            </a:r>
            <a:endParaRPr lang="en-GB" sz="1400" dirty="0" smtClean="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smtClean="0">
                <a:latin typeface="Comic Sans MS" pitchFamily="66" charset="0"/>
              </a:rPr>
              <a:t>A particle of mass 0.4kg is attached to one end of a light rod AB of length 0.3m. The rod is free to rotate in a vertical plane about B. The rod is hanging vertically with A below B when the particle is set in motion with a horizontal speed of ums</a:t>
            </a:r>
            <a:r>
              <a:rPr lang="en-GB" sz="1400" baseline="30000" dirty="0" smtClean="0">
                <a:latin typeface="Comic Sans MS" pitchFamily="66" charset="0"/>
              </a:rPr>
              <a:t>-1</a:t>
            </a:r>
            <a:r>
              <a:rPr lang="en-GB" sz="1400" dirty="0" smtClean="0">
                <a:latin typeface="Comic Sans MS" pitchFamily="66" charset="0"/>
              </a:rPr>
              <a:t>. Find:</a:t>
            </a:r>
          </a:p>
          <a:p>
            <a:pPr marL="0" indent="0" algn="ctr">
              <a:buNone/>
            </a:pPr>
            <a:endParaRPr lang="en-GB" sz="1400" dirty="0">
              <a:latin typeface="Comic Sans MS" pitchFamily="66" charset="0"/>
              <a:sym typeface="Wingdings" panose="05000000000000000000" pitchFamily="2" charset="2"/>
            </a:endParaRPr>
          </a:p>
          <a:p>
            <a:pPr algn="ctr">
              <a:buAutoNum type="alphaLcParenR"/>
            </a:pPr>
            <a:r>
              <a:rPr lang="en-GB" sz="1400" dirty="0" smtClean="0">
                <a:latin typeface="Comic Sans MS" pitchFamily="66" charset="0"/>
                <a:sym typeface="Wingdings" panose="05000000000000000000" pitchFamily="2" charset="2"/>
              </a:rPr>
              <a:t>An expression for the speed of the particle when the rod is at an angle of </a:t>
            </a:r>
            <a:r>
              <a:rPr lang="el-GR" sz="1400" dirty="0" smtClean="0">
                <a:latin typeface="Comic Sans MS" pitchFamily="66" charset="0"/>
                <a:sym typeface="Wingdings" panose="05000000000000000000" pitchFamily="2" charset="2"/>
              </a:rPr>
              <a:t>θ</a:t>
            </a:r>
            <a:r>
              <a:rPr lang="en-US" sz="1400" dirty="0" smtClean="0">
                <a:latin typeface="Comic Sans MS" pitchFamily="66" charset="0"/>
                <a:sym typeface="Wingdings" panose="05000000000000000000" pitchFamily="2" charset="2"/>
              </a:rPr>
              <a:t> to the downward vertical through B</a:t>
            </a:r>
          </a:p>
          <a:p>
            <a:pPr algn="ctr">
              <a:buAutoNum type="alphaLcParenR"/>
            </a:pPr>
            <a:endParaRPr lang="en-US" sz="1400" dirty="0">
              <a:latin typeface="Comic Sans MS" pitchFamily="66" charset="0"/>
              <a:sym typeface="Wingdings" panose="05000000000000000000" pitchFamily="2" charset="2"/>
            </a:endParaRPr>
          </a:p>
          <a:p>
            <a:pPr algn="ctr">
              <a:buAutoNum type="alphaLcParenR"/>
            </a:pPr>
            <a:r>
              <a:rPr lang="en-US" sz="1400" dirty="0" smtClean="0">
                <a:latin typeface="Comic Sans MS" pitchFamily="66" charset="0"/>
                <a:sym typeface="Wingdings" panose="05000000000000000000" pitchFamily="2" charset="2"/>
              </a:rPr>
              <a:t>The minimum value for u for which the particle will perform a complete circle</a:t>
            </a:r>
            <a:endParaRPr lang="en-GB" sz="1400" dirty="0" smtClean="0">
              <a:latin typeface="Comic Sans MS" pitchFamily="66" charset="0"/>
              <a:sym typeface="Wingdings" panose="05000000000000000000" pitchFamily="2" charset="2"/>
            </a:endParaRPr>
          </a:p>
          <a:p>
            <a:pPr marL="0" indent="0" algn="ctr">
              <a:buNone/>
            </a:pPr>
            <a:endParaRPr lang="en-GB" sz="1400" dirty="0">
              <a:latin typeface="Comic Sans MS" pitchFamily="66" charset="0"/>
              <a:sym typeface="Wingdings" panose="05000000000000000000" pitchFamily="2" charset="2"/>
            </a:endParaRPr>
          </a:p>
        </p:txBody>
      </p:sp>
      <mc:AlternateContent xmlns:mc="http://schemas.openxmlformats.org/markup-compatibility/2006" xmlns:a14="http://schemas.microsoft.com/office/drawing/2010/main">
        <mc:Choice Requires="a14">
          <p:sp>
            <p:nvSpPr>
              <p:cNvPr id="7" name="TextBox 6"/>
              <p:cNvSpPr txBox="1"/>
              <p:nvPr/>
            </p:nvSpPr>
            <p:spPr>
              <a:xfrm>
                <a:off x="5962403" y="0"/>
                <a:ext cx="781817"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𝑣</m:t>
                      </m:r>
                      <m:r>
                        <a:rPr lang="en-US" sz="1400" b="0" i="1" smtClean="0">
                          <a:latin typeface="Cambria Math"/>
                        </a:rPr>
                        <m:t>=</m:t>
                      </m:r>
                      <m:r>
                        <a:rPr lang="en-US" sz="1400" b="0" i="1" smtClean="0">
                          <a:latin typeface="Cambria Math"/>
                        </a:rPr>
                        <m:t>𝑟</m:t>
                      </m:r>
                      <m:r>
                        <m:rPr>
                          <m:sty m:val="p"/>
                        </m:rPr>
                        <a:rPr lang="el-GR" sz="1400" b="0" i="1" smtClean="0">
                          <a:latin typeface="Cambria Math"/>
                        </a:rPr>
                        <m:t>ω</m:t>
                      </m:r>
                    </m:oMath>
                  </m:oMathPara>
                </a14:m>
                <a:endParaRPr lang="en-GB" sz="1400" dirty="0"/>
              </a:p>
            </p:txBody>
          </p:sp>
        </mc:Choice>
        <mc:Fallback xmlns="">
          <p:sp>
            <p:nvSpPr>
              <p:cNvPr id="7" name="TextBox 6"/>
              <p:cNvSpPr txBox="1">
                <a:spLocks noRot="1" noChangeAspect="1" noMove="1" noResize="1" noEditPoints="1" noAdjustHandles="1" noChangeArrowheads="1" noChangeShapeType="1" noTextEdit="1"/>
              </p:cNvSpPr>
              <p:nvPr/>
            </p:nvSpPr>
            <p:spPr>
              <a:xfrm>
                <a:off x="5962403" y="0"/>
                <a:ext cx="781817" cy="307777"/>
              </a:xfrm>
              <a:prstGeom prst="rect">
                <a:avLst/>
              </a:prstGeom>
              <a:blipFill rotWithShape="1">
                <a:blip r:embed="rId3"/>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878780" y="0"/>
                <a:ext cx="1087670" cy="44300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1200" i="1" smtClean="0">
                          <a:latin typeface="Cambria Math"/>
                        </a:rPr>
                        <m:t>ω</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𝑟𝑎𝑑𝑖𝑎𝑛𝑠</m:t>
                          </m:r>
                        </m:num>
                        <m:den>
                          <m:r>
                            <a:rPr lang="en-US" sz="1200" b="0" i="1" smtClean="0">
                              <a:latin typeface="Cambria Math"/>
                            </a:rPr>
                            <m:t>𝑠𝑒𝑐𝑜𝑛𝑑𝑠</m:t>
                          </m:r>
                        </m:den>
                      </m:f>
                    </m:oMath>
                  </m:oMathPara>
                </a14:m>
                <a:endParaRPr lang="en-GB" sz="1200" dirty="0"/>
              </a:p>
            </p:txBody>
          </p:sp>
        </mc:Choice>
        <mc:Fallback xmlns="">
          <p:sp>
            <p:nvSpPr>
              <p:cNvPr id="8" name="TextBox 7"/>
              <p:cNvSpPr txBox="1">
                <a:spLocks noRot="1" noChangeAspect="1" noMove="1" noResize="1" noEditPoints="1" noAdjustHandles="1" noChangeArrowheads="1" noChangeShapeType="1" noTextEdit="1"/>
              </p:cNvSpPr>
              <p:nvPr/>
            </p:nvSpPr>
            <p:spPr>
              <a:xfrm>
                <a:off x="4878780" y="0"/>
                <a:ext cx="1087670" cy="443006"/>
              </a:xfrm>
              <a:prstGeom prst="rect">
                <a:avLst/>
              </a:prstGeom>
              <a:blipFill rotWithShape="1">
                <a:blip r:embed="rId4"/>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741226" y="0"/>
                <a:ext cx="79451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𝑣</m:t>
                      </m:r>
                      <m:r>
                        <a:rPr lang="en-US" sz="1400" b="0" i="1" smtClean="0">
                          <a:latin typeface="Cambria Math"/>
                          <a:ea typeface="Cambria Math"/>
                        </a:rPr>
                        <m:t>𝜔</m:t>
                      </m:r>
                    </m:oMath>
                  </m:oMathPara>
                </a14:m>
                <a:endParaRPr lang="en-GB" sz="1400" dirty="0"/>
              </a:p>
            </p:txBody>
          </p:sp>
        </mc:Choice>
        <mc:Fallback xmlns="">
          <p:sp>
            <p:nvSpPr>
              <p:cNvPr id="9" name="TextBox 8"/>
              <p:cNvSpPr txBox="1">
                <a:spLocks noRot="1" noChangeAspect="1" noMove="1" noResize="1" noEditPoints="1" noAdjustHandles="1" noChangeArrowheads="1" noChangeShapeType="1" noTextEdit="1"/>
              </p:cNvSpPr>
              <p:nvPr/>
            </p:nvSpPr>
            <p:spPr>
              <a:xfrm>
                <a:off x="6741226" y="0"/>
                <a:ext cx="794513" cy="307777"/>
              </a:xfrm>
              <a:prstGeom prst="rect">
                <a:avLst/>
              </a:prstGeom>
              <a:blipFill rotWithShape="1">
                <a:blip r:embed="rId5"/>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7543800" y="0"/>
                <a:ext cx="86844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𝑟</m:t>
                      </m:r>
                      <m:sSup>
                        <m:sSupPr>
                          <m:ctrlPr>
                            <a:rPr lang="en-US" sz="1400" b="0" i="1" smtClean="0">
                              <a:latin typeface="Cambria Math" panose="02040503050406030204" pitchFamily="18" charset="0"/>
                            </a:rPr>
                          </m:ctrlPr>
                        </m:sSupPr>
                        <m:e>
                          <m:r>
                            <a:rPr lang="en-US" sz="1400" b="0" i="1" smtClean="0">
                              <a:latin typeface="Cambria Math"/>
                              <a:ea typeface="Cambria Math"/>
                            </a:rPr>
                            <m:t>𝜔</m:t>
                          </m:r>
                        </m:e>
                        <m:sup>
                          <m:r>
                            <a:rPr lang="en-US" sz="1400" b="0" i="1" smtClean="0">
                              <a:latin typeface="Cambria Math"/>
                            </a:rPr>
                            <m:t>2</m:t>
                          </m:r>
                        </m:sup>
                      </m:sSup>
                    </m:oMath>
                  </m:oMathPara>
                </a14:m>
                <a:endParaRPr lang="en-GB" sz="1400" dirty="0"/>
              </a:p>
            </p:txBody>
          </p:sp>
        </mc:Choice>
        <mc:Fallback xmlns="">
          <p:sp>
            <p:nvSpPr>
              <p:cNvPr id="10" name="TextBox 9"/>
              <p:cNvSpPr txBox="1">
                <a:spLocks noRot="1" noChangeAspect="1" noMove="1" noResize="1" noEditPoints="1" noAdjustHandles="1" noChangeArrowheads="1" noChangeShapeType="1" noTextEdit="1"/>
              </p:cNvSpPr>
              <p:nvPr/>
            </p:nvSpPr>
            <p:spPr>
              <a:xfrm>
                <a:off x="7543800" y="0"/>
                <a:ext cx="868443" cy="307777"/>
              </a:xfrm>
              <a:prstGeom prst="rect">
                <a:avLst/>
              </a:prstGeom>
              <a:blipFill rotWithShape="1">
                <a:blip r:embed="rId6"/>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8390012" y="0"/>
                <a:ext cx="753988" cy="52315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a:rPr>
                                <m:t>𝑣</m:t>
                              </m:r>
                            </m:e>
                            <m:sup>
                              <m:r>
                                <a:rPr lang="en-US" sz="1400" b="0" i="1" smtClean="0">
                                  <a:latin typeface="Cambria Math"/>
                                </a:rPr>
                                <m:t>2</m:t>
                              </m:r>
                            </m:sup>
                          </m:sSup>
                        </m:num>
                        <m:den>
                          <m:r>
                            <a:rPr lang="en-US" sz="1400" b="0" i="1" smtClean="0">
                              <a:latin typeface="Cambria Math"/>
                            </a:rPr>
                            <m:t>𝑟</m:t>
                          </m:r>
                        </m:den>
                      </m:f>
                    </m:oMath>
                  </m:oMathPara>
                </a14:m>
                <a:endParaRPr lang="en-GB" sz="1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8390012" y="0"/>
                <a:ext cx="753988" cy="523157"/>
              </a:xfrm>
              <a:prstGeom prst="rect">
                <a:avLst/>
              </a:prstGeom>
              <a:blipFill rotWithShape="1">
                <a:blip r:embed="rId7"/>
                <a:stretch>
                  <a:fillRect/>
                </a:stretch>
              </a:blipFill>
              <a:ln w="25400">
                <a:solidFill>
                  <a:schemeClr val="tx1"/>
                </a:solidFill>
              </a:ln>
            </p:spPr>
            <p:txBody>
              <a:bodyPr/>
              <a:lstStyle/>
              <a:p>
                <a:r>
                  <a:rPr lang="en-US">
                    <a:noFill/>
                  </a:rPr>
                  <a:t> </a:t>
                </a:r>
              </a:p>
            </p:txBody>
          </p:sp>
        </mc:Fallback>
      </mc:AlternateContent>
      <p:sp>
        <p:nvSpPr>
          <p:cNvPr id="12" name="Oval 11"/>
          <p:cNvSpPr>
            <a:spLocks noChangeAspect="1"/>
          </p:cNvSpPr>
          <p:nvPr/>
        </p:nvSpPr>
        <p:spPr>
          <a:xfrm>
            <a:off x="6086475" y="1495425"/>
            <a:ext cx="2209800" cy="2209800"/>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flipH="1">
            <a:off x="7219950" y="2962275"/>
            <a:ext cx="106680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077075" y="2333625"/>
            <a:ext cx="288862" cy="276999"/>
          </a:xfrm>
          <a:prstGeom prst="rect">
            <a:avLst/>
          </a:prstGeom>
          <a:noFill/>
        </p:spPr>
        <p:txBody>
          <a:bodyPr wrap="none" rtlCol="0">
            <a:spAutoFit/>
          </a:bodyPr>
          <a:lstStyle/>
          <a:p>
            <a:r>
              <a:rPr lang="en-US" sz="1200" dirty="0" smtClean="0">
                <a:latin typeface="Comic Sans MS" panose="030F0702030302020204" pitchFamily="66" charset="0"/>
              </a:rPr>
              <a:t>B</a:t>
            </a:r>
            <a:endParaRPr lang="en-US" sz="1200" dirty="0">
              <a:latin typeface="Comic Sans MS" panose="030F0702030302020204" pitchFamily="66" charset="0"/>
            </a:endParaRPr>
          </a:p>
        </p:txBody>
      </p:sp>
      <p:sp>
        <p:nvSpPr>
          <p:cNvPr id="19" name="TextBox 18"/>
          <p:cNvSpPr txBox="1"/>
          <p:nvPr/>
        </p:nvSpPr>
        <p:spPr>
          <a:xfrm>
            <a:off x="6943725" y="3657600"/>
            <a:ext cx="304800" cy="276999"/>
          </a:xfrm>
          <a:prstGeom prst="rect">
            <a:avLst/>
          </a:prstGeom>
          <a:noFill/>
        </p:spPr>
        <p:txBody>
          <a:bodyPr wrap="square" rtlCol="0">
            <a:spAutoFit/>
          </a:bodyPr>
          <a:lstStyle/>
          <a:p>
            <a:r>
              <a:rPr lang="en-US" sz="1200" dirty="0" smtClean="0">
                <a:latin typeface="Comic Sans MS" panose="030F0702030302020204" pitchFamily="66" charset="0"/>
              </a:rPr>
              <a:t>A</a:t>
            </a:r>
            <a:endParaRPr lang="en-US" sz="1200" dirty="0">
              <a:latin typeface="Comic Sans MS" panose="030F0702030302020204" pitchFamily="66" charset="0"/>
            </a:endParaRPr>
          </a:p>
        </p:txBody>
      </p:sp>
      <p:cxnSp>
        <p:nvCxnSpPr>
          <p:cNvPr id="23" name="Straight Arrow Connector 22"/>
          <p:cNvCxnSpPr/>
          <p:nvPr/>
        </p:nvCxnSpPr>
        <p:spPr>
          <a:xfrm rot="16200000" flipH="1">
            <a:off x="7239000" y="3724275"/>
            <a:ext cx="0" cy="381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7153275" y="2562225"/>
            <a:ext cx="152400" cy="152400"/>
            <a:chOff x="7467600" y="4419600"/>
            <a:chExt cx="152400" cy="152400"/>
          </a:xfrm>
        </p:grpSpPr>
        <p:cxnSp>
          <p:nvCxnSpPr>
            <p:cNvPr id="25" name="Straight Connector 24"/>
            <p:cNvCxnSpPr/>
            <p:nvPr/>
          </p:nvCxnSpPr>
          <p:spPr>
            <a:xfrm flipH="1" flipV="1">
              <a:off x="7467600" y="4419600"/>
              <a:ext cx="152400" cy="1524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7467600" y="4419600"/>
              <a:ext cx="152400" cy="1524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cxnSp>
        <p:nvCxnSpPr>
          <p:cNvPr id="39" name="Straight Connector 38"/>
          <p:cNvCxnSpPr/>
          <p:nvPr/>
        </p:nvCxnSpPr>
        <p:spPr>
          <a:xfrm rot="16200000" flipH="1">
            <a:off x="6696075" y="3171825"/>
            <a:ext cx="106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7229475" y="2638425"/>
            <a:ext cx="990600" cy="304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7172325" y="3657600"/>
            <a:ext cx="111397" cy="1141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p:cNvSpPr/>
          <p:nvPr/>
        </p:nvSpPr>
        <p:spPr>
          <a:xfrm>
            <a:off x="8181975" y="2895600"/>
            <a:ext cx="111397" cy="1141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Box 41"/>
          <p:cNvSpPr txBox="1"/>
          <p:nvPr/>
        </p:nvSpPr>
        <p:spPr>
          <a:xfrm>
            <a:off x="7562850" y="2543175"/>
            <a:ext cx="532518" cy="276999"/>
          </a:xfrm>
          <a:prstGeom prst="rect">
            <a:avLst/>
          </a:prstGeom>
          <a:noFill/>
        </p:spPr>
        <p:txBody>
          <a:bodyPr wrap="none" rtlCol="0">
            <a:spAutoFit/>
          </a:bodyPr>
          <a:lstStyle/>
          <a:p>
            <a:r>
              <a:rPr lang="en-US" sz="1200" dirty="0" smtClean="0">
                <a:latin typeface="Comic Sans MS" panose="030F0702030302020204" pitchFamily="66" charset="0"/>
              </a:rPr>
              <a:t>0.3m</a:t>
            </a:r>
            <a:endParaRPr lang="en-US" sz="1200" dirty="0">
              <a:latin typeface="Comic Sans MS" panose="030F0702030302020204" pitchFamily="66" charset="0"/>
            </a:endParaRPr>
          </a:p>
        </p:txBody>
      </p:sp>
      <p:sp>
        <p:nvSpPr>
          <p:cNvPr id="43" name="Arc 42"/>
          <p:cNvSpPr/>
          <p:nvPr/>
        </p:nvSpPr>
        <p:spPr>
          <a:xfrm>
            <a:off x="6629400" y="1895475"/>
            <a:ext cx="914400" cy="914400"/>
          </a:xfrm>
          <a:prstGeom prst="arc">
            <a:avLst>
              <a:gd name="adj1" fmla="val 2932936"/>
              <a:gd name="adj2" fmla="val 423110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TextBox 43"/>
          <p:cNvSpPr txBox="1"/>
          <p:nvPr/>
        </p:nvSpPr>
        <p:spPr>
          <a:xfrm>
            <a:off x="7239000" y="2695575"/>
            <a:ext cx="279244" cy="276999"/>
          </a:xfrm>
          <a:prstGeom prst="rect">
            <a:avLst/>
          </a:prstGeom>
          <a:noFill/>
        </p:spPr>
        <p:txBody>
          <a:bodyPr wrap="none" rtlCol="0">
            <a:spAutoFit/>
          </a:bodyPr>
          <a:lstStyle/>
          <a:p>
            <a:r>
              <a:rPr lang="el-GR" sz="1200" dirty="0" smtClean="0">
                <a:latin typeface="Comic Sans MS" panose="030F0702030302020204" pitchFamily="66" charset="0"/>
              </a:rPr>
              <a:t>θ</a:t>
            </a:r>
            <a:endParaRPr lang="en-US" sz="1200" dirty="0">
              <a:latin typeface="Comic Sans MS" panose="030F0702030302020204" pitchFamily="66" charset="0"/>
            </a:endParaRPr>
          </a:p>
        </p:txBody>
      </p:sp>
      <p:sp>
        <p:nvSpPr>
          <p:cNvPr id="45" name="TextBox 44"/>
          <p:cNvSpPr txBox="1"/>
          <p:nvPr/>
        </p:nvSpPr>
        <p:spPr>
          <a:xfrm>
            <a:off x="6438900" y="2695575"/>
            <a:ext cx="769763" cy="276999"/>
          </a:xfrm>
          <a:prstGeom prst="rect">
            <a:avLst/>
          </a:prstGeom>
          <a:noFill/>
        </p:spPr>
        <p:txBody>
          <a:bodyPr wrap="none" rtlCol="0">
            <a:spAutoFit/>
          </a:bodyPr>
          <a:lstStyle/>
          <a:p>
            <a:r>
              <a:rPr lang="en-US" sz="1200" dirty="0" smtClean="0">
                <a:latin typeface="Comic Sans MS" panose="030F0702030302020204" pitchFamily="66" charset="0"/>
              </a:rPr>
              <a:t>0.3cos</a:t>
            </a:r>
            <a:r>
              <a:rPr lang="el-GR" sz="1200" dirty="0" smtClean="0">
                <a:latin typeface="Comic Sans MS" panose="030F0702030302020204" pitchFamily="66" charset="0"/>
              </a:rPr>
              <a:t>θ</a:t>
            </a:r>
            <a:endParaRPr lang="en-US" sz="1200" dirty="0">
              <a:latin typeface="Comic Sans MS" panose="030F0702030302020204" pitchFamily="66" charset="0"/>
            </a:endParaRPr>
          </a:p>
        </p:txBody>
      </p:sp>
      <p:sp>
        <p:nvSpPr>
          <p:cNvPr id="46" name="TextBox 45"/>
          <p:cNvSpPr txBox="1"/>
          <p:nvPr/>
        </p:nvSpPr>
        <p:spPr>
          <a:xfrm>
            <a:off x="6191250" y="3048000"/>
            <a:ext cx="1032655" cy="276999"/>
          </a:xfrm>
          <a:prstGeom prst="rect">
            <a:avLst/>
          </a:prstGeom>
          <a:noFill/>
        </p:spPr>
        <p:txBody>
          <a:bodyPr wrap="none" rtlCol="0">
            <a:spAutoFit/>
          </a:bodyPr>
          <a:lstStyle/>
          <a:p>
            <a:r>
              <a:rPr lang="en-US" sz="1200" dirty="0" smtClean="0">
                <a:latin typeface="Comic Sans MS" panose="030F0702030302020204" pitchFamily="66" charset="0"/>
              </a:rPr>
              <a:t>0.3-0.3cos</a:t>
            </a:r>
            <a:r>
              <a:rPr lang="el-GR" sz="1200" dirty="0" smtClean="0">
                <a:latin typeface="Comic Sans MS" panose="030F0702030302020204" pitchFamily="66" charset="0"/>
              </a:rPr>
              <a:t>θ</a:t>
            </a:r>
            <a:endParaRPr lang="en-US" sz="1200" dirty="0">
              <a:latin typeface="Comic Sans MS" panose="030F0702030302020204" pitchFamily="66" charset="0"/>
            </a:endParaRPr>
          </a:p>
        </p:txBody>
      </p:sp>
      <p:cxnSp>
        <p:nvCxnSpPr>
          <p:cNvPr id="47" name="Straight Arrow Connector 46"/>
          <p:cNvCxnSpPr/>
          <p:nvPr/>
        </p:nvCxnSpPr>
        <p:spPr>
          <a:xfrm>
            <a:off x="7143750" y="2628900"/>
            <a:ext cx="0" cy="352425"/>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7143750" y="2981325"/>
            <a:ext cx="0" cy="72390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6962775" y="3943350"/>
            <a:ext cx="550151" cy="276999"/>
          </a:xfrm>
          <a:prstGeom prst="rect">
            <a:avLst/>
          </a:prstGeom>
          <a:noFill/>
        </p:spPr>
        <p:txBody>
          <a:bodyPr wrap="none" rtlCol="0">
            <a:spAutoFit/>
          </a:bodyPr>
          <a:lstStyle/>
          <a:p>
            <a:r>
              <a:rPr lang="en-US" sz="1200" dirty="0" smtClean="0">
                <a:latin typeface="Comic Sans MS" panose="030F0702030302020204" pitchFamily="66" charset="0"/>
              </a:rPr>
              <a:t>ums</a:t>
            </a:r>
            <a:r>
              <a:rPr lang="en-US" sz="1200" baseline="30000" dirty="0" smtClean="0">
                <a:latin typeface="Comic Sans MS" panose="030F0702030302020204" pitchFamily="66" charset="0"/>
              </a:rPr>
              <a:t>-1</a:t>
            </a:r>
            <a:endParaRPr lang="en-US" sz="1200" baseline="30000" dirty="0">
              <a:latin typeface="Comic Sans MS" panose="030F0702030302020204" pitchFamily="66" charset="0"/>
            </a:endParaRPr>
          </a:p>
        </p:txBody>
      </p:sp>
      <p:cxnSp>
        <p:nvCxnSpPr>
          <p:cNvPr id="53" name="Straight Arrow Connector 52"/>
          <p:cNvCxnSpPr/>
          <p:nvPr/>
        </p:nvCxnSpPr>
        <p:spPr>
          <a:xfrm flipV="1">
            <a:off x="8353425" y="2847975"/>
            <a:ext cx="133350" cy="33337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8391525" y="2952750"/>
            <a:ext cx="550151" cy="276999"/>
          </a:xfrm>
          <a:prstGeom prst="rect">
            <a:avLst/>
          </a:prstGeom>
          <a:noFill/>
        </p:spPr>
        <p:txBody>
          <a:bodyPr wrap="none" rtlCol="0">
            <a:spAutoFit/>
          </a:bodyPr>
          <a:lstStyle/>
          <a:p>
            <a:r>
              <a:rPr lang="en-US" sz="1200" dirty="0" smtClean="0">
                <a:latin typeface="Comic Sans MS" panose="030F0702030302020204" pitchFamily="66" charset="0"/>
              </a:rPr>
              <a:t>vms</a:t>
            </a:r>
            <a:r>
              <a:rPr lang="en-US" sz="1200" baseline="30000" dirty="0" smtClean="0">
                <a:latin typeface="Comic Sans MS" panose="030F0702030302020204" pitchFamily="66" charset="0"/>
              </a:rPr>
              <a:t>-1</a:t>
            </a:r>
            <a:endParaRPr lang="en-US" sz="1200" baseline="30000" dirty="0">
              <a:latin typeface="Comic Sans MS" panose="030F0702030302020204" pitchFamily="66" charset="0"/>
            </a:endParaRPr>
          </a:p>
        </p:txBody>
      </p:sp>
      <p:sp>
        <p:nvSpPr>
          <p:cNvPr id="57" name="TextBox 56"/>
          <p:cNvSpPr txBox="1"/>
          <p:nvPr/>
        </p:nvSpPr>
        <p:spPr>
          <a:xfrm>
            <a:off x="3562350" y="1533525"/>
            <a:ext cx="2486025" cy="2462213"/>
          </a:xfrm>
          <a:prstGeom prst="rect">
            <a:avLst/>
          </a:prstGeom>
          <a:noFill/>
        </p:spPr>
        <p:txBody>
          <a:bodyPr wrap="square" rtlCol="0">
            <a:spAutoFit/>
          </a:bodyPr>
          <a:lstStyle/>
          <a:p>
            <a:pPr marL="285750" indent="-285750" algn="ctr">
              <a:buFont typeface="Wingdings"/>
              <a:buChar char="à"/>
            </a:pPr>
            <a:r>
              <a:rPr lang="en-US" sz="1400" dirty="0" smtClean="0">
                <a:solidFill>
                  <a:srgbClr val="FF0000"/>
                </a:solidFill>
                <a:latin typeface="Comic Sans MS" panose="030F0702030302020204" pitchFamily="66" charset="0"/>
                <a:sym typeface="Wingdings" panose="05000000000000000000" pitchFamily="2" charset="2"/>
              </a:rPr>
              <a:t>The Tension in the rod does not play a part in this question, so to keep the diagram clearer it will be left off. The same goes for the weight of the particle.</a:t>
            </a:r>
          </a:p>
          <a:p>
            <a:pPr marL="285750" indent="-285750" algn="ctr">
              <a:buFont typeface="Wingdings"/>
              <a:buChar char="à"/>
            </a:pPr>
            <a:endParaRPr lang="en-US" sz="14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a:buChar char="à"/>
            </a:pPr>
            <a:r>
              <a:rPr lang="en-US" sz="1400" dirty="0" smtClean="0">
                <a:solidFill>
                  <a:srgbClr val="FF0000"/>
                </a:solidFill>
                <a:latin typeface="Comic Sans MS" panose="030F0702030302020204" pitchFamily="66" charset="0"/>
                <a:sym typeface="Wingdings" panose="05000000000000000000" pitchFamily="2" charset="2"/>
              </a:rPr>
              <a:t>Again, at the bottom of the circle we will take the height as 0m</a:t>
            </a:r>
            <a:endParaRPr lang="en-US" sz="1400" dirty="0">
              <a:solidFill>
                <a:srgbClr val="FF0000"/>
              </a:solidFill>
              <a:latin typeface="Comic Sans MS" panose="030F0702030302020204" pitchFamily="66" charset="0"/>
            </a:endParaRPr>
          </a:p>
        </p:txBody>
      </p:sp>
      <p:sp>
        <p:nvSpPr>
          <p:cNvPr id="58" name="TextBox 57"/>
          <p:cNvSpPr txBox="1"/>
          <p:nvPr/>
        </p:nvSpPr>
        <p:spPr>
          <a:xfrm>
            <a:off x="4114800" y="4191000"/>
            <a:ext cx="676788" cy="307777"/>
          </a:xfrm>
          <a:prstGeom prst="rect">
            <a:avLst/>
          </a:prstGeom>
          <a:noFill/>
        </p:spPr>
        <p:txBody>
          <a:bodyPr wrap="none" rtlCol="0">
            <a:spAutoFit/>
          </a:bodyPr>
          <a:lstStyle/>
          <a:p>
            <a:r>
              <a:rPr lang="en-US" sz="1400" u="sng" dirty="0" smtClean="0">
                <a:latin typeface="Comic Sans MS" panose="030F0702030302020204" pitchFamily="66" charset="0"/>
              </a:rPr>
              <a:t>After</a:t>
            </a:r>
            <a:endParaRPr lang="en-US" sz="1400" u="sng"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9" name="TextBox 58"/>
              <p:cNvSpPr txBox="1"/>
              <p:nvPr/>
            </p:nvSpPr>
            <p:spPr>
              <a:xfrm>
                <a:off x="3733800" y="4572000"/>
                <a:ext cx="92967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𝑃𝐸</m:t>
                      </m:r>
                      <m:r>
                        <a:rPr lang="en-US" sz="1200" b="0" i="1" smtClean="0">
                          <a:latin typeface="Cambria Math"/>
                        </a:rPr>
                        <m:t>=</m:t>
                      </m:r>
                      <m:r>
                        <a:rPr lang="en-US" sz="1200" b="0" i="1" smtClean="0">
                          <a:latin typeface="Cambria Math"/>
                        </a:rPr>
                        <m:t>𝑚𝑔h</m:t>
                      </m:r>
                    </m:oMath>
                  </m:oMathPara>
                </a14:m>
                <a:endParaRPr lang="en-US" sz="1200" dirty="0"/>
              </a:p>
            </p:txBody>
          </p:sp>
        </mc:Choice>
        <mc:Fallback xmlns="">
          <p:sp>
            <p:nvSpPr>
              <p:cNvPr id="59" name="TextBox 58"/>
              <p:cNvSpPr txBox="1">
                <a:spLocks noRot="1" noChangeAspect="1" noMove="1" noResize="1" noEditPoints="1" noAdjustHandles="1" noChangeArrowheads="1" noChangeShapeType="1" noTextEdit="1"/>
              </p:cNvSpPr>
              <p:nvPr/>
            </p:nvSpPr>
            <p:spPr>
              <a:xfrm>
                <a:off x="3733800" y="4572000"/>
                <a:ext cx="929677" cy="276999"/>
              </a:xfrm>
              <a:prstGeom prst="rect">
                <a:avLst/>
              </a:prstGeom>
              <a:blipFill rotWithShape="1">
                <a:blip r:embed="rId8"/>
                <a:stretch>
                  <a:fillRect b="-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3733800" y="5029200"/>
                <a:ext cx="220477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𝑃𝐸</m:t>
                      </m:r>
                      <m:r>
                        <a:rPr lang="en-US" sz="1200" b="0" i="1" smtClean="0">
                          <a:latin typeface="Cambria Math"/>
                        </a:rPr>
                        <m:t>=(0.4)(</m:t>
                      </m:r>
                      <m:r>
                        <a:rPr lang="en-US" sz="1200" b="0" i="1" smtClean="0">
                          <a:latin typeface="Cambria Math"/>
                        </a:rPr>
                        <m:t>𝑔</m:t>
                      </m:r>
                      <m:r>
                        <a:rPr lang="en-US" sz="1200" b="0" i="1" smtClean="0">
                          <a:latin typeface="Cambria Math"/>
                        </a:rPr>
                        <m:t>)(0.3−0.3</m:t>
                      </m:r>
                      <m:r>
                        <a:rPr lang="en-US" sz="1200" b="0" i="1" smtClean="0">
                          <a:latin typeface="Cambria Math"/>
                        </a:rPr>
                        <m:t>𝑐𝑜𝑠</m:t>
                      </m:r>
                      <m:r>
                        <a:rPr lang="en-US" sz="1200" b="0" i="1" smtClean="0">
                          <a:latin typeface="Cambria Math"/>
                          <a:ea typeface="Cambria Math"/>
                        </a:rPr>
                        <m:t>𝜃</m:t>
                      </m:r>
                      <m:r>
                        <a:rPr lang="en-US" sz="1200" b="0" i="1" smtClean="0">
                          <a:latin typeface="Cambria Math"/>
                        </a:rPr>
                        <m:t>)</m:t>
                      </m:r>
                    </m:oMath>
                  </m:oMathPara>
                </a14:m>
                <a:endParaRPr lang="en-US" sz="1200" dirty="0"/>
              </a:p>
            </p:txBody>
          </p:sp>
        </mc:Choice>
        <mc:Fallback xmlns="">
          <p:sp>
            <p:nvSpPr>
              <p:cNvPr id="60" name="TextBox 59"/>
              <p:cNvSpPr txBox="1">
                <a:spLocks noRot="1" noChangeAspect="1" noMove="1" noResize="1" noEditPoints="1" noAdjustHandles="1" noChangeArrowheads="1" noChangeShapeType="1" noTextEdit="1"/>
              </p:cNvSpPr>
              <p:nvPr/>
            </p:nvSpPr>
            <p:spPr>
              <a:xfrm>
                <a:off x="3733800" y="5029200"/>
                <a:ext cx="2204771" cy="276999"/>
              </a:xfrm>
              <a:prstGeom prst="rect">
                <a:avLst/>
              </a:prstGeom>
              <a:blipFill rotWithShape="1">
                <a:blip r:embed="rId9"/>
                <a:stretch>
                  <a:fillRect b="-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3733800" y="5486400"/>
                <a:ext cx="1714252"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𝑃𝐸</m:t>
                      </m:r>
                      <m:r>
                        <a:rPr lang="en-US" sz="1200" b="0" i="1" smtClean="0">
                          <a:latin typeface="Cambria Math"/>
                        </a:rPr>
                        <m:t>=0.12</m:t>
                      </m:r>
                      <m:r>
                        <a:rPr lang="en-US" sz="1200" b="0" i="1" smtClean="0">
                          <a:latin typeface="Cambria Math"/>
                        </a:rPr>
                        <m:t>𝑔</m:t>
                      </m:r>
                      <m:r>
                        <a:rPr lang="en-US" sz="1200" b="0" i="1" smtClean="0">
                          <a:latin typeface="Cambria Math"/>
                        </a:rPr>
                        <m:t>(1−</m:t>
                      </m:r>
                      <m:r>
                        <a:rPr lang="en-US" sz="1200" b="0" i="1" smtClean="0">
                          <a:latin typeface="Cambria Math"/>
                        </a:rPr>
                        <m:t>𝑐𝑜𝑠</m:t>
                      </m:r>
                      <m:r>
                        <a:rPr lang="en-US" sz="1200" b="0" i="1" smtClean="0">
                          <a:latin typeface="Cambria Math"/>
                          <a:ea typeface="Cambria Math"/>
                        </a:rPr>
                        <m:t>𝜃</m:t>
                      </m:r>
                      <m:r>
                        <a:rPr lang="en-US" sz="1200" b="0" i="1" smtClean="0">
                          <a:latin typeface="Cambria Math"/>
                          <a:ea typeface="Cambria Math"/>
                        </a:rPr>
                        <m:t>)</m:t>
                      </m:r>
                    </m:oMath>
                  </m:oMathPara>
                </a14:m>
                <a:endParaRPr lang="en-US" sz="1200" dirty="0"/>
              </a:p>
            </p:txBody>
          </p:sp>
        </mc:Choice>
        <mc:Fallback xmlns="">
          <p:sp>
            <p:nvSpPr>
              <p:cNvPr id="61" name="TextBox 60"/>
              <p:cNvSpPr txBox="1">
                <a:spLocks noRot="1" noChangeAspect="1" noMove="1" noResize="1" noEditPoints="1" noAdjustHandles="1" noChangeArrowheads="1" noChangeShapeType="1" noTextEdit="1"/>
              </p:cNvSpPr>
              <p:nvPr/>
            </p:nvSpPr>
            <p:spPr>
              <a:xfrm>
                <a:off x="3733800" y="5486400"/>
                <a:ext cx="1714252" cy="276999"/>
              </a:xfrm>
              <a:prstGeom prst="rect">
                <a:avLst/>
              </a:prstGeom>
              <a:blipFill rotWithShape="1">
                <a:blip r:embed="rId10"/>
                <a:stretch>
                  <a:fillRect b="-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6705600" y="4486275"/>
                <a:ext cx="1298650" cy="4380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𝐾𝐸</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1</m:t>
                          </m:r>
                        </m:num>
                        <m:den>
                          <m:r>
                            <a:rPr lang="en-US" sz="1200" b="0" i="1" smtClean="0">
                              <a:latin typeface="Cambria Math"/>
                            </a:rPr>
                            <m:t>2</m:t>
                          </m:r>
                        </m:den>
                      </m:f>
                      <m:r>
                        <a:rPr lang="en-US" sz="1200" b="0" i="1" smtClean="0">
                          <a:latin typeface="Cambria Math"/>
                        </a:rPr>
                        <m:t>𝑚</m:t>
                      </m:r>
                      <m:sSup>
                        <m:sSupPr>
                          <m:ctrlPr>
                            <a:rPr lang="en-US" sz="1200" b="0" i="1" smtClean="0">
                              <a:latin typeface="Cambria Math" panose="02040503050406030204" pitchFamily="18" charset="0"/>
                            </a:rPr>
                          </m:ctrlPr>
                        </m:sSupPr>
                        <m:e>
                          <m:r>
                            <a:rPr lang="en-US" sz="1200" b="0" i="1" smtClean="0">
                              <a:latin typeface="Cambria Math"/>
                            </a:rPr>
                            <m:t>𝑣</m:t>
                          </m:r>
                        </m:e>
                        <m:sup>
                          <m:r>
                            <a:rPr lang="en-US" sz="1200" b="0" i="1" smtClean="0">
                              <a:latin typeface="Cambria Math"/>
                            </a:rPr>
                            <m:t>2</m:t>
                          </m:r>
                        </m:sup>
                      </m:sSup>
                    </m:oMath>
                  </m:oMathPara>
                </a14:m>
                <a:endParaRPr lang="en-US" sz="1200" dirty="0"/>
              </a:p>
            </p:txBody>
          </p:sp>
        </mc:Choice>
        <mc:Fallback xmlns="">
          <p:sp>
            <p:nvSpPr>
              <p:cNvPr id="62" name="TextBox 61"/>
              <p:cNvSpPr txBox="1">
                <a:spLocks noRot="1" noChangeAspect="1" noMove="1" noResize="1" noEditPoints="1" noAdjustHandles="1" noChangeArrowheads="1" noChangeShapeType="1" noTextEdit="1"/>
              </p:cNvSpPr>
              <p:nvPr/>
            </p:nvSpPr>
            <p:spPr>
              <a:xfrm>
                <a:off x="6705600" y="4486275"/>
                <a:ext cx="1298650" cy="438005"/>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6705600" y="5095875"/>
                <a:ext cx="1600200" cy="4380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𝐾𝐸</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1</m:t>
                          </m:r>
                        </m:num>
                        <m:den>
                          <m:r>
                            <a:rPr lang="en-US" sz="1200" b="0" i="1" smtClean="0">
                              <a:latin typeface="Cambria Math"/>
                            </a:rPr>
                            <m:t>2</m:t>
                          </m:r>
                        </m:den>
                      </m:f>
                      <m:r>
                        <a:rPr lang="en-US" sz="1200" b="0" i="1" smtClean="0">
                          <a:latin typeface="Cambria Math"/>
                        </a:rPr>
                        <m:t>(0.4)</m:t>
                      </m:r>
                      <m:sSup>
                        <m:sSupPr>
                          <m:ctrlPr>
                            <a:rPr lang="en-US" sz="1200" b="0" i="1" smtClean="0">
                              <a:latin typeface="Cambria Math" panose="02040503050406030204" pitchFamily="18" charset="0"/>
                            </a:rPr>
                          </m:ctrlPr>
                        </m:sSupPr>
                        <m:e>
                          <m:r>
                            <a:rPr lang="en-US" sz="1200" b="0" i="1" smtClean="0">
                              <a:latin typeface="Cambria Math"/>
                            </a:rPr>
                            <m:t>(</m:t>
                          </m:r>
                          <m:r>
                            <a:rPr lang="en-US" sz="1200" b="0" i="1" smtClean="0">
                              <a:latin typeface="Cambria Math"/>
                            </a:rPr>
                            <m:t>𝑣</m:t>
                          </m:r>
                          <m:r>
                            <a:rPr lang="en-US" sz="1200" b="0" i="1" smtClean="0">
                              <a:latin typeface="Cambria Math"/>
                            </a:rPr>
                            <m:t>)</m:t>
                          </m:r>
                        </m:e>
                        <m:sup>
                          <m:r>
                            <a:rPr lang="en-US" sz="1200" b="0" i="1" smtClean="0">
                              <a:latin typeface="Cambria Math"/>
                            </a:rPr>
                            <m:t>2</m:t>
                          </m:r>
                        </m:sup>
                      </m:sSup>
                    </m:oMath>
                  </m:oMathPara>
                </a14:m>
                <a:endParaRPr lang="en-US" sz="1200" dirty="0"/>
              </a:p>
            </p:txBody>
          </p:sp>
        </mc:Choice>
        <mc:Fallback xmlns="">
          <p:sp>
            <p:nvSpPr>
              <p:cNvPr id="63" name="TextBox 62"/>
              <p:cNvSpPr txBox="1">
                <a:spLocks noRot="1" noChangeAspect="1" noMove="1" noResize="1" noEditPoints="1" noAdjustHandles="1" noChangeArrowheads="1" noChangeShapeType="1" noTextEdit="1"/>
              </p:cNvSpPr>
              <p:nvPr/>
            </p:nvSpPr>
            <p:spPr>
              <a:xfrm>
                <a:off x="6705600" y="5095875"/>
                <a:ext cx="1600200" cy="438005"/>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a:xfrm>
                <a:off x="6838950" y="5715000"/>
                <a:ext cx="97155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𝐾𝐸</m:t>
                      </m:r>
                      <m:r>
                        <a:rPr lang="en-US" sz="1200" b="0" i="1" smtClean="0">
                          <a:latin typeface="Cambria Math"/>
                        </a:rPr>
                        <m:t>=0.2</m:t>
                      </m:r>
                      <m:sSup>
                        <m:sSupPr>
                          <m:ctrlPr>
                            <a:rPr lang="en-US" sz="1200" b="0" i="1" smtClean="0">
                              <a:latin typeface="Cambria Math" panose="02040503050406030204" pitchFamily="18" charset="0"/>
                            </a:rPr>
                          </m:ctrlPr>
                        </m:sSupPr>
                        <m:e>
                          <m:r>
                            <a:rPr lang="en-US" sz="1200" b="0" i="1" smtClean="0">
                              <a:latin typeface="Cambria Math"/>
                            </a:rPr>
                            <m:t>𝑣</m:t>
                          </m:r>
                        </m:e>
                        <m:sup>
                          <m:r>
                            <a:rPr lang="en-US" sz="1200" b="0" i="1" smtClean="0">
                              <a:latin typeface="Cambria Math"/>
                            </a:rPr>
                            <m:t>2</m:t>
                          </m:r>
                        </m:sup>
                      </m:sSup>
                    </m:oMath>
                  </m:oMathPara>
                </a14:m>
                <a:endParaRPr lang="en-US" sz="1200" dirty="0"/>
              </a:p>
            </p:txBody>
          </p:sp>
        </mc:Choice>
        <mc:Fallback xmlns="">
          <p:sp>
            <p:nvSpPr>
              <p:cNvPr id="64" name="TextBox 63"/>
              <p:cNvSpPr txBox="1">
                <a:spLocks noRot="1" noChangeAspect="1" noMove="1" noResize="1" noEditPoints="1" noAdjustHandles="1" noChangeArrowheads="1" noChangeShapeType="1" noTextEdit="1"/>
              </p:cNvSpPr>
              <p:nvPr/>
            </p:nvSpPr>
            <p:spPr>
              <a:xfrm>
                <a:off x="6838950" y="5715000"/>
                <a:ext cx="971550" cy="276999"/>
              </a:xfrm>
              <a:prstGeom prst="rect">
                <a:avLst/>
              </a:prstGeom>
              <a:blipFill rotWithShape="1">
                <a:blip r:embed="rId13"/>
                <a:stretch>
                  <a:fillRect/>
                </a:stretch>
              </a:blipFill>
            </p:spPr>
            <p:txBody>
              <a:bodyPr/>
              <a:lstStyle/>
              <a:p>
                <a:r>
                  <a:rPr lang="en-US">
                    <a:noFill/>
                  </a:rPr>
                  <a:t> </a:t>
                </a:r>
              </a:p>
            </p:txBody>
          </p:sp>
        </mc:Fallback>
      </mc:AlternateContent>
      <p:sp>
        <p:nvSpPr>
          <p:cNvPr id="65" name="Arc 64"/>
          <p:cNvSpPr/>
          <p:nvPr/>
        </p:nvSpPr>
        <p:spPr>
          <a:xfrm>
            <a:off x="5743575" y="4733925"/>
            <a:ext cx="228600" cy="450011"/>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6" name="TextBox 65"/>
          <p:cNvSpPr txBox="1"/>
          <p:nvPr/>
        </p:nvSpPr>
        <p:spPr>
          <a:xfrm>
            <a:off x="5895975" y="4733925"/>
            <a:ext cx="762000" cy="461665"/>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Sub in values</a:t>
            </a:r>
            <a:endParaRPr lang="en-GB" sz="1200" baseline="30000" dirty="0">
              <a:solidFill>
                <a:srgbClr val="FF0000"/>
              </a:solidFill>
              <a:latin typeface="Comic Sans MS" panose="030F0702030302020204" pitchFamily="66" charset="0"/>
            </a:endParaRPr>
          </a:p>
        </p:txBody>
      </p:sp>
      <p:sp>
        <p:nvSpPr>
          <p:cNvPr id="67" name="Arc 66"/>
          <p:cNvSpPr/>
          <p:nvPr/>
        </p:nvSpPr>
        <p:spPr>
          <a:xfrm>
            <a:off x="5743575" y="5191125"/>
            <a:ext cx="228600" cy="450011"/>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8" name="TextBox 67"/>
          <p:cNvSpPr txBox="1"/>
          <p:nvPr/>
        </p:nvSpPr>
        <p:spPr>
          <a:xfrm>
            <a:off x="5972175" y="5267325"/>
            <a:ext cx="838200"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Calculate</a:t>
            </a:r>
            <a:endParaRPr lang="en-GB" sz="1200" baseline="30000" dirty="0">
              <a:solidFill>
                <a:srgbClr val="FF0000"/>
              </a:solidFill>
              <a:latin typeface="Comic Sans MS" panose="030F0702030302020204" pitchFamily="66" charset="0"/>
            </a:endParaRPr>
          </a:p>
        </p:txBody>
      </p:sp>
      <p:sp>
        <p:nvSpPr>
          <p:cNvPr id="69" name="Arc 68"/>
          <p:cNvSpPr/>
          <p:nvPr/>
        </p:nvSpPr>
        <p:spPr>
          <a:xfrm>
            <a:off x="8077200" y="4714875"/>
            <a:ext cx="228600" cy="609600"/>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0" name="Arc 69"/>
          <p:cNvSpPr/>
          <p:nvPr/>
        </p:nvSpPr>
        <p:spPr>
          <a:xfrm>
            <a:off x="8077200" y="5324475"/>
            <a:ext cx="228600" cy="533400"/>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1" name="TextBox 70"/>
          <p:cNvSpPr txBox="1"/>
          <p:nvPr/>
        </p:nvSpPr>
        <p:spPr>
          <a:xfrm>
            <a:off x="8229600" y="4791075"/>
            <a:ext cx="838200" cy="461665"/>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Sub in values</a:t>
            </a:r>
            <a:endParaRPr lang="en-GB" sz="1200" baseline="30000" dirty="0">
              <a:solidFill>
                <a:srgbClr val="FF0000"/>
              </a:solidFill>
              <a:latin typeface="Comic Sans MS" panose="030F0702030302020204" pitchFamily="66" charset="0"/>
            </a:endParaRPr>
          </a:p>
        </p:txBody>
      </p:sp>
      <p:sp>
        <p:nvSpPr>
          <p:cNvPr id="72" name="TextBox 71"/>
          <p:cNvSpPr txBox="1"/>
          <p:nvPr/>
        </p:nvSpPr>
        <p:spPr>
          <a:xfrm>
            <a:off x="8305800" y="5476875"/>
            <a:ext cx="838200"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Calculate</a:t>
            </a:r>
            <a:endParaRPr lang="en-GB" sz="1200" baseline="30000" dirty="0">
              <a:solidFill>
                <a:srgbClr val="FF0000"/>
              </a:solidFill>
              <a:latin typeface="Comic Sans MS" panose="030F0702030302020204" pitchFamily="66" charset="0"/>
            </a:endParaRPr>
          </a:p>
        </p:txBody>
      </p:sp>
      <p:sp>
        <p:nvSpPr>
          <p:cNvPr id="73" name="TextBox 72"/>
          <p:cNvSpPr txBox="1"/>
          <p:nvPr/>
        </p:nvSpPr>
        <p:spPr>
          <a:xfrm>
            <a:off x="4419600" y="6124575"/>
            <a:ext cx="3943350"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So the total final energy is 0.2v</a:t>
            </a:r>
            <a:r>
              <a:rPr lang="en-US" sz="1200" baseline="30000" dirty="0" smtClean="0">
                <a:solidFill>
                  <a:srgbClr val="FF0000"/>
                </a:solidFill>
                <a:latin typeface="Comic Sans MS" panose="030F0702030302020204" pitchFamily="66" charset="0"/>
              </a:rPr>
              <a:t>2</a:t>
            </a:r>
            <a:r>
              <a:rPr lang="en-US" sz="1200" dirty="0" smtClean="0">
                <a:solidFill>
                  <a:srgbClr val="FF0000"/>
                </a:solidFill>
                <a:latin typeface="Comic Sans MS" panose="030F0702030302020204" pitchFamily="66" charset="0"/>
              </a:rPr>
              <a:t> + 0.12g(1 – cos</a:t>
            </a:r>
            <a:r>
              <a:rPr lang="el-GR" sz="1200" dirty="0" smtClean="0">
                <a:solidFill>
                  <a:srgbClr val="FF0000"/>
                </a:solidFill>
                <a:latin typeface="Comic Sans MS" panose="030F0702030302020204" pitchFamily="66" charset="0"/>
              </a:rPr>
              <a:t>θ</a:t>
            </a:r>
            <a:r>
              <a:rPr lang="en-US" sz="1200" dirty="0" smtClean="0">
                <a:solidFill>
                  <a:srgbClr val="FF0000"/>
                </a:solidFill>
                <a:latin typeface="Comic Sans MS" panose="030F0702030302020204" pitchFamily="66" charset="0"/>
              </a:rPr>
              <a:t>)</a:t>
            </a:r>
            <a:endParaRPr lang="en-GB" sz="1200" dirty="0">
              <a:solidFill>
                <a:srgbClr val="FF0000"/>
              </a:solidFill>
              <a:latin typeface="Comic Sans MS" panose="030F0702030302020204" pitchFamily="66" charset="0"/>
            </a:endParaRPr>
          </a:p>
        </p:txBody>
      </p:sp>
      <p:sp>
        <p:nvSpPr>
          <p:cNvPr id="74" name="TextBox 73"/>
          <p:cNvSpPr txBox="1"/>
          <p:nvPr/>
        </p:nvSpPr>
        <p:spPr>
          <a:xfrm>
            <a:off x="7191375" y="3057525"/>
            <a:ext cx="532518" cy="276999"/>
          </a:xfrm>
          <a:prstGeom prst="rect">
            <a:avLst/>
          </a:prstGeom>
          <a:noFill/>
        </p:spPr>
        <p:txBody>
          <a:bodyPr wrap="none" rtlCol="0">
            <a:spAutoFit/>
          </a:bodyPr>
          <a:lstStyle/>
          <a:p>
            <a:r>
              <a:rPr lang="en-US" sz="1200" dirty="0" smtClean="0">
                <a:latin typeface="Comic Sans MS" panose="030F0702030302020204" pitchFamily="66" charset="0"/>
              </a:rPr>
              <a:t>0.3m</a:t>
            </a:r>
            <a:endParaRPr lang="en-US" sz="12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75" name="TextBox 74"/>
              <p:cNvSpPr txBox="1"/>
              <p:nvPr/>
            </p:nvSpPr>
            <p:spPr>
              <a:xfrm>
                <a:off x="1190625" y="5953125"/>
                <a:ext cx="1780424"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a:rPr>
                        <m:t>𝐼𝑛𝑖𝑡𝑖𝑎𝑙</m:t>
                      </m:r>
                      <m:r>
                        <a:rPr lang="en-US" sz="1200" b="0" i="1" smtClean="0">
                          <a:solidFill>
                            <a:srgbClr val="FF0000"/>
                          </a:solidFill>
                          <a:latin typeface="Cambria Math"/>
                        </a:rPr>
                        <m:t> </m:t>
                      </m:r>
                      <m:r>
                        <a:rPr lang="en-US" sz="1200" b="0" i="1" smtClean="0">
                          <a:solidFill>
                            <a:srgbClr val="FF0000"/>
                          </a:solidFill>
                          <a:latin typeface="Cambria Math"/>
                        </a:rPr>
                        <m:t>𝐸𝑛𝑒𝑟𝑔𝑦</m:t>
                      </m:r>
                      <m:r>
                        <a:rPr lang="en-US" sz="1200" b="0" i="1" smtClean="0">
                          <a:solidFill>
                            <a:srgbClr val="FF0000"/>
                          </a:solidFill>
                          <a:latin typeface="Cambria Math"/>
                        </a:rPr>
                        <m:t>=0.2</m:t>
                      </m:r>
                      <m:sSup>
                        <m:sSupPr>
                          <m:ctrlPr>
                            <a:rPr lang="en-US" sz="1200" b="0" i="1" smtClean="0">
                              <a:solidFill>
                                <a:srgbClr val="FF0000"/>
                              </a:solidFill>
                              <a:latin typeface="Cambria Math" panose="02040503050406030204" pitchFamily="18" charset="0"/>
                            </a:rPr>
                          </m:ctrlPr>
                        </m:sSupPr>
                        <m:e>
                          <m:r>
                            <a:rPr lang="en-US" sz="1200" b="0" i="1" smtClean="0">
                              <a:solidFill>
                                <a:srgbClr val="FF0000"/>
                              </a:solidFill>
                              <a:latin typeface="Cambria Math"/>
                            </a:rPr>
                            <m:t>𝑢</m:t>
                          </m:r>
                        </m:e>
                        <m:sup>
                          <m:r>
                            <a:rPr lang="en-US" sz="1200" b="0" i="1" smtClean="0">
                              <a:solidFill>
                                <a:srgbClr val="FF0000"/>
                              </a:solidFill>
                              <a:latin typeface="Cambria Math"/>
                            </a:rPr>
                            <m:t>2</m:t>
                          </m:r>
                        </m:sup>
                      </m:sSup>
                    </m:oMath>
                  </m:oMathPara>
                </a14:m>
                <a:endParaRPr lang="en-US" sz="1200" dirty="0">
                  <a:solidFill>
                    <a:srgbClr val="FF0000"/>
                  </a:solidFill>
                </a:endParaRPr>
              </a:p>
            </p:txBody>
          </p:sp>
        </mc:Choice>
        <mc:Fallback xmlns="">
          <p:sp>
            <p:nvSpPr>
              <p:cNvPr id="75" name="TextBox 74"/>
              <p:cNvSpPr txBox="1">
                <a:spLocks noRot="1" noChangeAspect="1" noMove="1" noResize="1" noEditPoints="1" noAdjustHandles="1" noChangeArrowheads="1" noChangeShapeType="1" noTextEdit="1"/>
              </p:cNvSpPr>
              <p:nvPr/>
            </p:nvSpPr>
            <p:spPr>
              <a:xfrm>
                <a:off x="1190625" y="5953125"/>
                <a:ext cx="1780424" cy="276999"/>
              </a:xfrm>
              <a:prstGeom prst="rect">
                <a:avLst/>
              </a:prstGeom>
              <a:blipFill rotWithShape="1">
                <a:blip r:embed="rId14"/>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533400" y="6210300"/>
                <a:ext cx="2987293"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a:rPr>
                        <m:t>𝐹𝑖𝑛𝑎𝑙</m:t>
                      </m:r>
                      <m:r>
                        <a:rPr lang="en-US" sz="1200" b="0" i="1" smtClean="0">
                          <a:solidFill>
                            <a:srgbClr val="FF0000"/>
                          </a:solidFill>
                          <a:latin typeface="Cambria Math"/>
                        </a:rPr>
                        <m:t> </m:t>
                      </m:r>
                      <m:r>
                        <a:rPr lang="en-US" sz="1200" b="0" i="1" smtClean="0">
                          <a:solidFill>
                            <a:srgbClr val="FF0000"/>
                          </a:solidFill>
                          <a:latin typeface="Cambria Math"/>
                        </a:rPr>
                        <m:t>𝐸𝑛𝑒𝑟𝑔𝑦</m:t>
                      </m:r>
                      <m:r>
                        <a:rPr lang="en-US" sz="1200" b="0" i="1" smtClean="0">
                          <a:solidFill>
                            <a:srgbClr val="FF0000"/>
                          </a:solidFill>
                          <a:latin typeface="Cambria Math"/>
                        </a:rPr>
                        <m:t>=0.2</m:t>
                      </m:r>
                      <m:sSup>
                        <m:sSupPr>
                          <m:ctrlPr>
                            <a:rPr lang="en-US" sz="1200" b="0" i="1" smtClean="0">
                              <a:solidFill>
                                <a:srgbClr val="FF0000"/>
                              </a:solidFill>
                              <a:latin typeface="Cambria Math" panose="02040503050406030204" pitchFamily="18" charset="0"/>
                            </a:rPr>
                          </m:ctrlPr>
                        </m:sSupPr>
                        <m:e>
                          <m:r>
                            <a:rPr lang="en-US" sz="1200" b="0" i="1" smtClean="0">
                              <a:solidFill>
                                <a:srgbClr val="FF0000"/>
                              </a:solidFill>
                              <a:latin typeface="Cambria Math"/>
                            </a:rPr>
                            <m:t>𝑣</m:t>
                          </m:r>
                        </m:e>
                        <m:sup>
                          <m:r>
                            <a:rPr lang="en-US" sz="1200" b="0" i="1" smtClean="0">
                              <a:solidFill>
                                <a:srgbClr val="FF0000"/>
                              </a:solidFill>
                              <a:latin typeface="Cambria Math"/>
                            </a:rPr>
                            <m:t>2</m:t>
                          </m:r>
                        </m:sup>
                      </m:sSup>
                      <m:r>
                        <a:rPr lang="en-US" sz="1200" b="0" i="1" smtClean="0">
                          <a:solidFill>
                            <a:srgbClr val="FF0000"/>
                          </a:solidFill>
                          <a:latin typeface="Cambria Math"/>
                        </a:rPr>
                        <m:t>+0.12</m:t>
                      </m:r>
                      <m:r>
                        <a:rPr lang="en-US" sz="1200" b="0" i="1" smtClean="0">
                          <a:solidFill>
                            <a:srgbClr val="FF0000"/>
                          </a:solidFill>
                          <a:latin typeface="Cambria Math"/>
                        </a:rPr>
                        <m:t>𝑔</m:t>
                      </m:r>
                      <m:r>
                        <a:rPr lang="en-US" sz="1200" b="0" i="1" smtClean="0">
                          <a:solidFill>
                            <a:srgbClr val="FF0000"/>
                          </a:solidFill>
                          <a:latin typeface="Cambria Math"/>
                        </a:rPr>
                        <m:t>(1−</m:t>
                      </m:r>
                      <m:r>
                        <a:rPr lang="en-US" sz="1200" b="0" i="1" smtClean="0">
                          <a:solidFill>
                            <a:srgbClr val="FF0000"/>
                          </a:solidFill>
                          <a:latin typeface="Cambria Math"/>
                        </a:rPr>
                        <m:t>𝑐𝑜𝑠</m:t>
                      </m:r>
                      <m:r>
                        <a:rPr lang="en-US" sz="1200" b="0" i="1" smtClean="0">
                          <a:solidFill>
                            <a:srgbClr val="FF0000"/>
                          </a:solidFill>
                          <a:latin typeface="Cambria Math"/>
                          <a:ea typeface="Cambria Math"/>
                        </a:rPr>
                        <m:t>𝜃</m:t>
                      </m:r>
                      <m:r>
                        <a:rPr lang="en-US" sz="1200" b="0" i="1" smtClean="0">
                          <a:solidFill>
                            <a:srgbClr val="FF0000"/>
                          </a:solidFill>
                          <a:latin typeface="Cambria Math"/>
                          <a:ea typeface="Cambria Math"/>
                        </a:rPr>
                        <m:t>)</m:t>
                      </m:r>
                    </m:oMath>
                  </m:oMathPara>
                </a14:m>
                <a:endParaRPr lang="en-US" sz="1200" dirty="0">
                  <a:solidFill>
                    <a:srgbClr val="FF0000"/>
                  </a:solidFill>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533400" y="6210300"/>
                <a:ext cx="2987293" cy="276999"/>
              </a:xfrm>
              <a:prstGeom prst="rect">
                <a:avLst/>
              </a:prstGeom>
              <a:blipFill rotWithShape="1">
                <a:blip r:embed="rId15"/>
                <a:stretch>
                  <a:fillRect b="-11111"/>
                </a:stretch>
              </a:blipFill>
            </p:spPr>
            <p:txBody>
              <a:bodyPr/>
              <a:lstStyle/>
              <a:p>
                <a:r>
                  <a:rPr lang="en-US">
                    <a:noFill/>
                  </a:rPr>
                  <a:t> </a:t>
                </a:r>
              </a:p>
            </p:txBody>
          </p:sp>
        </mc:Fallback>
      </mc:AlternateContent>
    </p:spTree>
    <p:extLst>
      <p:ext uri="{BB962C8B-B14F-4D97-AF65-F5344CB8AC3E}">
        <p14:creationId xmlns:p14="http://schemas.microsoft.com/office/powerpoint/2010/main" val="40701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linds(horizontal)">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blinds(horizontal)">
                                      <p:cBhvr>
                                        <p:cTn id="12" dur="500"/>
                                        <p:tgtEl>
                                          <p:spTgt spid="5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blinds(horizontal)">
                                      <p:cBhvr>
                                        <p:cTn id="17" dur="500"/>
                                        <p:tgtEl>
                                          <p:spTgt spid="6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blinds(horizontal)">
                                      <p:cBhvr>
                                        <p:cTn id="22" dur="500"/>
                                        <p:tgtEl>
                                          <p:spTgt spid="6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blinds(horizontal)">
                                      <p:cBhvr>
                                        <p:cTn id="27" dur="500"/>
                                        <p:tgtEl>
                                          <p:spTgt spid="6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blinds(horizontal)">
                                      <p:cBhvr>
                                        <p:cTn id="32" dur="500"/>
                                        <p:tgtEl>
                                          <p:spTgt spid="6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8"/>
                                        </p:tgtEl>
                                        <p:attrNameLst>
                                          <p:attrName>style.visibility</p:attrName>
                                        </p:attrNameLst>
                                      </p:cBhvr>
                                      <p:to>
                                        <p:strVal val="visible"/>
                                      </p:to>
                                    </p:set>
                                    <p:animEffect transition="in" filter="blinds(horizontal)">
                                      <p:cBhvr>
                                        <p:cTn id="37" dur="500"/>
                                        <p:tgtEl>
                                          <p:spTgt spid="6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blinds(horizontal)">
                                      <p:cBhvr>
                                        <p:cTn id="42" dur="500"/>
                                        <p:tgtEl>
                                          <p:spTgt spid="6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62"/>
                                        </p:tgtEl>
                                        <p:attrNameLst>
                                          <p:attrName>style.visibility</p:attrName>
                                        </p:attrNameLst>
                                      </p:cBhvr>
                                      <p:to>
                                        <p:strVal val="visible"/>
                                      </p:to>
                                    </p:set>
                                    <p:animEffect transition="in" filter="blinds(horizontal)">
                                      <p:cBhvr>
                                        <p:cTn id="47" dur="500"/>
                                        <p:tgtEl>
                                          <p:spTgt spid="6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blinds(horizontal)">
                                      <p:cBhvr>
                                        <p:cTn id="52" dur="500"/>
                                        <p:tgtEl>
                                          <p:spTgt spid="69"/>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blinds(horizontal)">
                                      <p:cBhvr>
                                        <p:cTn id="57" dur="500"/>
                                        <p:tgtEl>
                                          <p:spTgt spid="71"/>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blinds(horizontal)">
                                      <p:cBhvr>
                                        <p:cTn id="62" dur="500"/>
                                        <p:tgtEl>
                                          <p:spTgt spid="63"/>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70"/>
                                        </p:tgtEl>
                                        <p:attrNameLst>
                                          <p:attrName>style.visibility</p:attrName>
                                        </p:attrNameLst>
                                      </p:cBhvr>
                                      <p:to>
                                        <p:strVal val="visible"/>
                                      </p:to>
                                    </p:set>
                                    <p:animEffect transition="in" filter="blinds(horizontal)">
                                      <p:cBhvr>
                                        <p:cTn id="67" dur="500"/>
                                        <p:tgtEl>
                                          <p:spTgt spid="70"/>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blinds(horizontal)">
                                      <p:cBhvr>
                                        <p:cTn id="72" dur="500"/>
                                        <p:tgtEl>
                                          <p:spTgt spid="72"/>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blinds(horizontal)">
                                      <p:cBhvr>
                                        <p:cTn id="77" dur="500"/>
                                        <p:tgtEl>
                                          <p:spTgt spid="64"/>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blinds(horizontal)">
                                      <p:cBhvr>
                                        <p:cTn id="82" dur="500"/>
                                        <p:tgtEl>
                                          <p:spTgt spid="73"/>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54"/>
                                        </p:tgtEl>
                                        <p:attrNameLst>
                                          <p:attrName>style.visibility</p:attrName>
                                        </p:attrNameLst>
                                      </p:cBhvr>
                                      <p:to>
                                        <p:strVal val="visible"/>
                                      </p:to>
                                    </p:set>
                                    <p:animEffect transition="in" filter="blinds(horizontal)">
                                      <p:cBhvr>
                                        <p:cTn id="8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P spid="60" grpId="0"/>
      <p:bldP spid="61" grpId="0"/>
      <p:bldP spid="62" grpId="0"/>
      <p:bldP spid="63" grpId="0"/>
      <p:bldP spid="64" grpId="0"/>
      <p:bldP spid="65" grpId="0" animBg="1"/>
      <p:bldP spid="66" grpId="0"/>
      <p:bldP spid="67" grpId="0" animBg="1"/>
      <p:bldP spid="68" grpId="0"/>
      <p:bldP spid="69" grpId="0" animBg="1"/>
      <p:bldP spid="70" grpId="0" animBg="1"/>
      <p:bldP spid="71" grpId="0"/>
      <p:bldP spid="72" grpId="0"/>
      <p:bldP spid="73" grpId="0"/>
      <p:bldP spid="5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Motion in a Circle</a:t>
            </a:r>
            <a:endParaRPr lang="en-GB" dirty="0">
              <a:latin typeface="Comic Sans MS" pitchFamily="66" charset="0"/>
            </a:endParaRPr>
          </a:p>
        </p:txBody>
      </p:sp>
      <p:sp>
        <p:nvSpPr>
          <p:cNvPr id="4" name="TextBox 3"/>
          <p:cNvSpPr txBox="1"/>
          <p:nvPr/>
        </p:nvSpPr>
        <p:spPr>
          <a:xfrm>
            <a:off x="8680632" y="6488668"/>
            <a:ext cx="470000" cy="369332"/>
          </a:xfrm>
          <a:prstGeom prst="rect">
            <a:avLst/>
          </a:prstGeom>
          <a:noFill/>
        </p:spPr>
        <p:txBody>
          <a:bodyPr wrap="none" rtlCol="0">
            <a:spAutoFit/>
          </a:bodyPr>
          <a:lstStyle/>
          <a:p>
            <a:r>
              <a:rPr lang="en-US" dirty="0" smtClean="0">
                <a:latin typeface="Comic Sans MS" panose="030F0702030302020204" pitchFamily="66" charset="0"/>
              </a:rPr>
              <a:t>4E</a:t>
            </a:r>
            <a:endParaRPr lang="en-US" dirty="0">
              <a:latin typeface="Comic Sans MS" panose="030F0702030302020204" pitchFamily="66" charset="0"/>
            </a:endParaRPr>
          </a:p>
        </p:txBody>
      </p:sp>
      <p:pic>
        <p:nvPicPr>
          <p:cNvPr id="5" name="Picture 8" descr="http://media-cache-ec0.pinimg.com/236x/5e/4e/e6/5e4ee61bfbfb939a6e091549c64997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1514373" cy="12192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idx="1"/>
          </p:nvPr>
        </p:nvSpPr>
        <p:spPr>
          <a:xfrm>
            <a:off x="228600" y="1600200"/>
            <a:ext cx="3429000" cy="4525963"/>
          </a:xfrm>
        </p:spPr>
        <p:txBody>
          <a:bodyPr>
            <a:normAutofit/>
          </a:bodyPr>
          <a:lstStyle/>
          <a:p>
            <a:pPr marL="0" indent="0" algn="ctr">
              <a:buNone/>
            </a:pPr>
            <a:r>
              <a:rPr lang="en-GB" sz="1400" b="1" dirty="0" smtClean="0">
                <a:latin typeface="Comic Sans MS" pitchFamily="66" charset="0"/>
              </a:rPr>
              <a:t>You can solve problems about objects moving in vertical circles</a:t>
            </a:r>
            <a:endParaRPr lang="en-GB" sz="1400" dirty="0" smtClean="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smtClean="0">
                <a:latin typeface="Comic Sans MS" pitchFamily="66" charset="0"/>
              </a:rPr>
              <a:t>A particle of mass 0.4kg is attached to one end of a light rod AB of length 0.3m. The rod is free to rotate in a vertical plane about B. The rod is hanging vertically with A below B when the particle is set in motion with a horizontal speed of ums</a:t>
            </a:r>
            <a:r>
              <a:rPr lang="en-GB" sz="1400" baseline="30000" dirty="0" smtClean="0">
                <a:latin typeface="Comic Sans MS" pitchFamily="66" charset="0"/>
              </a:rPr>
              <a:t>-1</a:t>
            </a:r>
            <a:r>
              <a:rPr lang="en-GB" sz="1400" dirty="0" smtClean="0">
                <a:latin typeface="Comic Sans MS" pitchFamily="66" charset="0"/>
              </a:rPr>
              <a:t>. Find:</a:t>
            </a:r>
          </a:p>
          <a:p>
            <a:pPr marL="0" indent="0" algn="ctr">
              <a:buNone/>
            </a:pPr>
            <a:endParaRPr lang="en-GB" sz="1400" dirty="0">
              <a:latin typeface="Comic Sans MS" pitchFamily="66" charset="0"/>
              <a:sym typeface="Wingdings" panose="05000000000000000000" pitchFamily="2" charset="2"/>
            </a:endParaRPr>
          </a:p>
          <a:p>
            <a:pPr algn="ctr">
              <a:buAutoNum type="alphaLcParenR"/>
            </a:pPr>
            <a:r>
              <a:rPr lang="en-GB" sz="1400" dirty="0" smtClean="0">
                <a:latin typeface="Comic Sans MS" pitchFamily="66" charset="0"/>
                <a:sym typeface="Wingdings" panose="05000000000000000000" pitchFamily="2" charset="2"/>
              </a:rPr>
              <a:t>An expression for the speed of the particle when the rod is at an angle of </a:t>
            </a:r>
            <a:r>
              <a:rPr lang="el-GR" sz="1400" dirty="0" smtClean="0">
                <a:latin typeface="Comic Sans MS" pitchFamily="66" charset="0"/>
                <a:sym typeface="Wingdings" panose="05000000000000000000" pitchFamily="2" charset="2"/>
              </a:rPr>
              <a:t>θ</a:t>
            </a:r>
            <a:r>
              <a:rPr lang="en-US" sz="1400" dirty="0" smtClean="0">
                <a:latin typeface="Comic Sans MS" pitchFamily="66" charset="0"/>
                <a:sym typeface="Wingdings" panose="05000000000000000000" pitchFamily="2" charset="2"/>
              </a:rPr>
              <a:t> to the downward vertical through B</a:t>
            </a:r>
          </a:p>
          <a:p>
            <a:pPr algn="ctr">
              <a:buAutoNum type="alphaLcParenR"/>
            </a:pPr>
            <a:endParaRPr lang="en-US" sz="1400" dirty="0">
              <a:latin typeface="Comic Sans MS" pitchFamily="66" charset="0"/>
              <a:sym typeface="Wingdings" panose="05000000000000000000" pitchFamily="2" charset="2"/>
            </a:endParaRPr>
          </a:p>
          <a:p>
            <a:pPr algn="ctr">
              <a:buAutoNum type="alphaLcParenR"/>
            </a:pPr>
            <a:r>
              <a:rPr lang="en-US" sz="1400" dirty="0" smtClean="0">
                <a:latin typeface="Comic Sans MS" pitchFamily="66" charset="0"/>
                <a:sym typeface="Wingdings" panose="05000000000000000000" pitchFamily="2" charset="2"/>
              </a:rPr>
              <a:t>The minimum value for u for which the particle will perform a complete circle</a:t>
            </a:r>
            <a:endParaRPr lang="en-GB" sz="1400" dirty="0" smtClean="0">
              <a:latin typeface="Comic Sans MS" pitchFamily="66" charset="0"/>
              <a:sym typeface="Wingdings" panose="05000000000000000000" pitchFamily="2" charset="2"/>
            </a:endParaRPr>
          </a:p>
          <a:p>
            <a:pPr marL="0" indent="0" algn="ctr">
              <a:buNone/>
            </a:pPr>
            <a:endParaRPr lang="en-GB" sz="1400" dirty="0">
              <a:latin typeface="Comic Sans MS" pitchFamily="66" charset="0"/>
              <a:sym typeface="Wingdings" panose="05000000000000000000" pitchFamily="2" charset="2"/>
            </a:endParaRPr>
          </a:p>
        </p:txBody>
      </p:sp>
      <mc:AlternateContent xmlns:mc="http://schemas.openxmlformats.org/markup-compatibility/2006" xmlns:a14="http://schemas.microsoft.com/office/drawing/2010/main">
        <mc:Choice Requires="a14">
          <p:sp>
            <p:nvSpPr>
              <p:cNvPr id="7" name="TextBox 6"/>
              <p:cNvSpPr txBox="1"/>
              <p:nvPr/>
            </p:nvSpPr>
            <p:spPr>
              <a:xfrm>
                <a:off x="5962403" y="0"/>
                <a:ext cx="781817"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𝑣</m:t>
                      </m:r>
                      <m:r>
                        <a:rPr lang="en-US" sz="1400" b="0" i="1" smtClean="0">
                          <a:latin typeface="Cambria Math"/>
                        </a:rPr>
                        <m:t>=</m:t>
                      </m:r>
                      <m:r>
                        <a:rPr lang="en-US" sz="1400" b="0" i="1" smtClean="0">
                          <a:latin typeface="Cambria Math"/>
                        </a:rPr>
                        <m:t>𝑟</m:t>
                      </m:r>
                      <m:r>
                        <m:rPr>
                          <m:sty m:val="p"/>
                        </m:rPr>
                        <a:rPr lang="el-GR" sz="1400" b="0" i="1" smtClean="0">
                          <a:latin typeface="Cambria Math"/>
                        </a:rPr>
                        <m:t>ω</m:t>
                      </m:r>
                    </m:oMath>
                  </m:oMathPara>
                </a14:m>
                <a:endParaRPr lang="en-GB" sz="1400" dirty="0"/>
              </a:p>
            </p:txBody>
          </p:sp>
        </mc:Choice>
        <mc:Fallback xmlns="">
          <p:sp>
            <p:nvSpPr>
              <p:cNvPr id="7" name="TextBox 6"/>
              <p:cNvSpPr txBox="1">
                <a:spLocks noRot="1" noChangeAspect="1" noMove="1" noResize="1" noEditPoints="1" noAdjustHandles="1" noChangeArrowheads="1" noChangeShapeType="1" noTextEdit="1"/>
              </p:cNvSpPr>
              <p:nvPr/>
            </p:nvSpPr>
            <p:spPr>
              <a:xfrm>
                <a:off x="5962403" y="0"/>
                <a:ext cx="781817" cy="307777"/>
              </a:xfrm>
              <a:prstGeom prst="rect">
                <a:avLst/>
              </a:prstGeom>
              <a:blipFill rotWithShape="1">
                <a:blip r:embed="rId3"/>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878780" y="0"/>
                <a:ext cx="1087670" cy="44300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1200" i="1" smtClean="0">
                          <a:latin typeface="Cambria Math"/>
                        </a:rPr>
                        <m:t>ω</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𝑟𝑎𝑑𝑖𝑎𝑛𝑠</m:t>
                          </m:r>
                        </m:num>
                        <m:den>
                          <m:r>
                            <a:rPr lang="en-US" sz="1200" b="0" i="1" smtClean="0">
                              <a:latin typeface="Cambria Math"/>
                            </a:rPr>
                            <m:t>𝑠𝑒𝑐𝑜𝑛𝑑𝑠</m:t>
                          </m:r>
                        </m:den>
                      </m:f>
                    </m:oMath>
                  </m:oMathPara>
                </a14:m>
                <a:endParaRPr lang="en-GB" sz="1200" dirty="0"/>
              </a:p>
            </p:txBody>
          </p:sp>
        </mc:Choice>
        <mc:Fallback xmlns="">
          <p:sp>
            <p:nvSpPr>
              <p:cNvPr id="8" name="TextBox 7"/>
              <p:cNvSpPr txBox="1">
                <a:spLocks noRot="1" noChangeAspect="1" noMove="1" noResize="1" noEditPoints="1" noAdjustHandles="1" noChangeArrowheads="1" noChangeShapeType="1" noTextEdit="1"/>
              </p:cNvSpPr>
              <p:nvPr/>
            </p:nvSpPr>
            <p:spPr>
              <a:xfrm>
                <a:off x="4878780" y="0"/>
                <a:ext cx="1087670" cy="443006"/>
              </a:xfrm>
              <a:prstGeom prst="rect">
                <a:avLst/>
              </a:prstGeom>
              <a:blipFill rotWithShape="1">
                <a:blip r:embed="rId4"/>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741226" y="0"/>
                <a:ext cx="79451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𝑣</m:t>
                      </m:r>
                      <m:r>
                        <a:rPr lang="en-US" sz="1400" b="0" i="1" smtClean="0">
                          <a:latin typeface="Cambria Math"/>
                          <a:ea typeface="Cambria Math"/>
                        </a:rPr>
                        <m:t>𝜔</m:t>
                      </m:r>
                    </m:oMath>
                  </m:oMathPara>
                </a14:m>
                <a:endParaRPr lang="en-GB" sz="1400" dirty="0"/>
              </a:p>
            </p:txBody>
          </p:sp>
        </mc:Choice>
        <mc:Fallback xmlns="">
          <p:sp>
            <p:nvSpPr>
              <p:cNvPr id="9" name="TextBox 8"/>
              <p:cNvSpPr txBox="1">
                <a:spLocks noRot="1" noChangeAspect="1" noMove="1" noResize="1" noEditPoints="1" noAdjustHandles="1" noChangeArrowheads="1" noChangeShapeType="1" noTextEdit="1"/>
              </p:cNvSpPr>
              <p:nvPr/>
            </p:nvSpPr>
            <p:spPr>
              <a:xfrm>
                <a:off x="6741226" y="0"/>
                <a:ext cx="794513" cy="307777"/>
              </a:xfrm>
              <a:prstGeom prst="rect">
                <a:avLst/>
              </a:prstGeom>
              <a:blipFill rotWithShape="1">
                <a:blip r:embed="rId5"/>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7543800" y="0"/>
                <a:ext cx="86844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𝑟</m:t>
                      </m:r>
                      <m:sSup>
                        <m:sSupPr>
                          <m:ctrlPr>
                            <a:rPr lang="en-US" sz="1400" b="0" i="1" smtClean="0">
                              <a:latin typeface="Cambria Math" panose="02040503050406030204" pitchFamily="18" charset="0"/>
                            </a:rPr>
                          </m:ctrlPr>
                        </m:sSupPr>
                        <m:e>
                          <m:r>
                            <a:rPr lang="en-US" sz="1400" b="0" i="1" smtClean="0">
                              <a:latin typeface="Cambria Math"/>
                              <a:ea typeface="Cambria Math"/>
                            </a:rPr>
                            <m:t>𝜔</m:t>
                          </m:r>
                        </m:e>
                        <m:sup>
                          <m:r>
                            <a:rPr lang="en-US" sz="1400" b="0" i="1" smtClean="0">
                              <a:latin typeface="Cambria Math"/>
                            </a:rPr>
                            <m:t>2</m:t>
                          </m:r>
                        </m:sup>
                      </m:sSup>
                    </m:oMath>
                  </m:oMathPara>
                </a14:m>
                <a:endParaRPr lang="en-GB" sz="1400" dirty="0"/>
              </a:p>
            </p:txBody>
          </p:sp>
        </mc:Choice>
        <mc:Fallback xmlns="">
          <p:sp>
            <p:nvSpPr>
              <p:cNvPr id="10" name="TextBox 9"/>
              <p:cNvSpPr txBox="1">
                <a:spLocks noRot="1" noChangeAspect="1" noMove="1" noResize="1" noEditPoints="1" noAdjustHandles="1" noChangeArrowheads="1" noChangeShapeType="1" noTextEdit="1"/>
              </p:cNvSpPr>
              <p:nvPr/>
            </p:nvSpPr>
            <p:spPr>
              <a:xfrm>
                <a:off x="7543800" y="0"/>
                <a:ext cx="868443" cy="307777"/>
              </a:xfrm>
              <a:prstGeom prst="rect">
                <a:avLst/>
              </a:prstGeom>
              <a:blipFill rotWithShape="1">
                <a:blip r:embed="rId6"/>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8390012" y="0"/>
                <a:ext cx="753988" cy="52315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a:rPr>
                                <m:t>𝑣</m:t>
                              </m:r>
                            </m:e>
                            <m:sup>
                              <m:r>
                                <a:rPr lang="en-US" sz="1400" b="0" i="1" smtClean="0">
                                  <a:latin typeface="Cambria Math"/>
                                </a:rPr>
                                <m:t>2</m:t>
                              </m:r>
                            </m:sup>
                          </m:sSup>
                        </m:num>
                        <m:den>
                          <m:r>
                            <a:rPr lang="en-US" sz="1400" b="0" i="1" smtClean="0">
                              <a:latin typeface="Cambria Math"/>
                            </a:rPr>
                            <m:t>𝑟</m:t>
                          </m:r>
                        </m:den>
                      </m:f>
                    </m:oMath>
                  </m:oMathPara>
                </a14:m>
                <a:endParaRPr lang="en-GB" sz="1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8390012" y="0"/>
                <a:ext cx="753988" cy="523157"/>
              </a:xfrm>
              <a:prstGeom prst="rect">
                <a:avLst/>
              </a:prstGeom>
              <a:blipFill rotWithShape="1">
                <a:blip r:embed="rId7"/>
                <a:stretch>
                  <a:fillRect/>
                </a:stretch>
              </a:blipFill>
              <a:ln w="25400">
                <a:solidFill>
                  <a:schemeClr val="tx1"/>
                </a:solidFill>
              </a:ln>
            </p:spPr>
            <p:txBody>
              <a:bodyPr/>
              <a:lstStyle/>
              <a:p>
                <a:r>
                  <a:rPr lang="en-US">
                    <a:noFill/>
                  </a:rPr>
                  <a:t> </a:t>
                </a:r>
              </a:p>
            </p:txBody>
          </p:sp>
        </mc:Fallback>
      </mc:AlternateContent>
      <p:sp>
        <p:nvSpPr>
          <p:cNvPr id="12" name="Oval 11"/>
          <p:cNvSpPr>
            <a:spLocks noChangeAspect="1"/>
          </p:cNvSpPr>
          <p:nvPr/>
        </p:nvSpPr>
        <p:spPr>
          <a:xfrm>
            <a:off x="6086475" y="1495425"/>
            <a:ext cx="2209800" cy="2209800"/>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flipH="1">
            <a:off x="7219950" y="2962275"/>
            <a:ext cx="106680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077075" y="2333625"/>
            <a:ext cx="288862" cy="276999"/>
          </a:xfrm>
          <a:prstGeom prst="rect">
            <a:avLst/>
          </a:prstGeom>
          <a:noFill/>
        </p:spPr>
        <p:txBody>
          <a:bodyPr wrap="none" rtlCol="0">
            <a:spAutoFit/>
          </a:bodyPr>
          <a:lstStyle/>
          <a:p>
            <a:r>
              <a:rPr lang="en-US" sz="1200" dirty="0" smtClean="0">
                <a:latin typeface="Comic Sans MS" panose="030F0702030302020204" pitchFamily="66" charset="0"/>
              </a:rPr>
              <a:t>B</a:t>
            </a:r>
            <a:endParaRPr lang="en-US" sz="1200" dirty="0">
              <a:latin typeface="Comic Sans MS" panose="030F0702030302020204" pitchFamily="66" charset="0"/>
            </a:endParaRPr>
          </a:p>
        </p:txBody>
      </p:sp>
      <p:sp>
        <p:nvSpPr>
          <p:cNvPr id="19" name="TextBox 18"/>
          <p:cNvSpPr txBox="1"/>
          <p:nvPr/>
        </p:nvSpPr>
        <p:spPr>
          <a:xfrm>
            <a:off x="6943725" y="3657600"/>
            <a:ext cx="304800" cy="276999"/>
          </a:xfrm>
          <a:prstGeom prst="rect">
            <a:avLst/>
          </a:prstGeom>
          <a:noFill/>
        </p:spPr>
        <p:txBody>
          <a:bodyPr wrap="square" rtlCol="0">
            <a:spAutoFit/>
          </a:bodyPr>
          <a:lstStyle/>
          <a:p>
            <a:r>
              <a:rPr lang="en-US" sz="1200" dirty="0" smtClean="0">
                <a:latin typeface="Comic Sans MS" panose="030F0702030302020204" pitchFamily="66" charset="0"/>
              </a:rPr>
              <a:t>A</a:t>
            </a:r>
            <a:endParaRPr lang="en-US" sz="1200" dirty="0">
              <a:latin typeface="Comic Sans MS" panose="030F0702030302020204" pitchFamily="66" charset="0"/>
            </a:endParaRPr>
          </a:p>
        </p:txBody>
      </p:sp>
      <p:cxnSp>
        <p:nvCxnSpPr>
          <p:cNvPr id="23" name="Straight Arrow Connector 22"/>
          <p:cNvCxnSpPr/>
          <p:nvPr/>
        </p:nvCxnSpPr>
        <p:spPr>
          <a:xfrm rot="16200000" flipH="1">
            <a:off x="7239000" y="3724275"/>
            <a:ext cx="0" cy="381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7153275" y="2562225"/>
            <a:ext cx="152400" cy="152400"/>
            <a:chOff x="7467600" y="4419600"/>
            <a:chExt cx="152400" cy="152400"/>
          </a:xfrm>
        </p:grpSpPr>
        <p:cxnSp>
          <p:nvCxnSpPr>
            <p:cNvPr id="25" name="Straight Connector 24"/>
            <p:cNvCxnSpPr/>
            <p:nvPr/>
          </p:nvCxnSpPr>
          <p:spPr>
            <a:xfrm flipH="1" flipV="1">
              <a:off x="7467600" y="4419600"/>
              <a:ext cx="152400" cy="1524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7467600" y="4419600"/>
              <a:ext cx="152400" cy="1524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cxnSp>
        <p:nvCxnSpPr>
          <p:cNvPr id="39" name="Straight Connector 38"/>
          <p:cNvCxnSpPr/>
          <p:nvPr/>
        </p:nvCxnSpPr>
        <p:spPr>
          <a:xfrm rot="16200000" flipH="1">
            <a:off x="6696075" y="3171825"/>
            <a:ext cx="106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7229475" y="2638425"/>
            <a:ext cx="990600" cy="304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7172325" y="3657600"/>
            <a:ext cx="111397" cy="1141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p:cNvSpPr/>
          <p:nvPr/>
        </p:nvSpPr>
        <p:spPr>
          <a:xfrm>
            <a:off x="8181975" y="2895600"/>
            <a:ext cx="111397" cy="1141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Box 41"/>
          <p:cNvSpPr txBox="1"/>
          <p:nvPr/>
        </p:nvSpPr>
        <p:spPr>
          <a:xfrm>
            <a:off x="7562850" y="2543175"/>
            <a:ext cx="532518" cy="276999"/>
          </a:xfrm>
          <a:prstGeom prst="rect">
            <a:avLst/>
          </a:prstGeom>
          <a:noFill/>
        </p:spPr>
        <p:txBody>
          <a:bodyPr wrap="none" rtlCol="0">
            <a:spAutoFit/>
          </a:bodyPr>
          <a:lstStyle/>
          <a:p>
            <a:r>
              <a:rPr lang="en-US" sz="1200" dirty="0" smtClean="0">
                <a:latin typeface="Comic Sans MS" panose="030F0702030302020204" pitchFamily="66" charset="0"/>
              </a:rPr>
              <a:t>0.3m</a:t>
            </a:r>
            <a:endParaRPr lang="en-US" sz="1200" dirty="0">
              <a:latin typeface="Comic Sans MS" panose="030F0702030302020204" pitchFamily="66" charset="0"/>
            </a:endParaRPr>
          </a:p>
        </p:txBody>
      </p:sp>
      <p:sp>
        <p:nvSpPr>
          <p:cNvPr id="43" name="Arc 42"/>
          <p:cNvSpPr/>
          <p:nvPr/>
        </p:nvSpPr>
        <p:spPr>
          <a:xfrm>
            <a:off x="6629400" y="1895475"/>
            <a:ext cx="914400" cy="914400"/>
          </a:xfrm>
          <a:prstGeom prst="arc">
            <a:avLst>
              <a:gd name="adj1" fmla="val 2932936"/>
              <a:gd name="adj2" fmla="val 423110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TextBox 43"/>
          <p:cNvSpPr txBox="1"/>
          <p:nvPr/>
        </p:nvSpPr>
        <p:spPr>
          <a:xfrm>
            <a:off x="7239000" y="2695575"/>
            <a:ext cx="279244" cy="276999"/>
          </a:xfrm>
          <a:prstGeom prst="rect">
            <a:avLst/>
          </a:prstGeom>
          <a:noFill/>
        </p:spPr>
        <p:txBody>
          <a:bodyPr wrap="none" rtlCol="0">
            <a:spAutoFit/>
          </a:bodyPr>
          <a:lstStyle/>
          <a:p>
            <a:r>
              <a:rPr lang="el-GR" sz="1200" dirty="0" smtClean="0">
                <a:latin typeface="Comic Sans MS" panose="030F0702030302020204" pitchFamily="66" charset="0"/>
              </a:rPr>
              <a:t>θ</a:t>
            </a:r>
            <a:endParaRPr lang="en-US" sz="1200" dirty="0">
              <a:latin typeface="Comic Sans MS" panose="030F0702030302020204" pitchFamily="66" charset="0"/>
            </a:endParaRPr>
          </a:p>
        </p:txBody>
      </p:sp>
      <p:sp>
        <p:nvSpPr>
          <p:cNvPr id="45" name="TextBox 44"/>
          <p:cNvSpPr txBox="1"/>
          <p:nvPr/>
        </p:nvSpPr>
        <p:spPr>
          <a:xfrm>
            <a:off x="6438900" y="2695575"/>
            <a:ext cx="769763" cy="276999"/>
          </a:xfrm>
          <a:prstGeom prst="rect">
            <a:avLst/>
          </a:prstGeom>
          <a:noFill/>
        </p:spPr>
        <p:txBody>
          <a:bodyPr wrap="none" rtlCol="0">
            <a:spAutoFit/>
          </a:bodyPr>
          <a:lstStyle/>
          <a:p>
            <a:r>
              <a:rPr lang="en-US" sz="1200" dirty="0" smtClean="0">
                <a:latin typeface="Comic Sans MS" panose="030F0702030302020204" pitchFamily="66" charset="0"/>
              </a:rPr>
              <a:t>0.3cos</a:t>
            </a:r>
            <a:r>
              <a:rPr lang="el-GR" sz="1200" dirty="0" smtClean="0">
                <a:latin typeface="Comic Sans MS" panose="030F0702030302020204" pitchFamily="66" charset="0"/>
              </a:rPr>
              <a:t>θ</a:t>
            </a:r>
            <a:endParaRPr lang="en-US" sz="1200" dirty="0">
              <a:latin typeface="Comic Sans MS" panose="030F0702030302020204" pitchFamily="66" charset="0"/>
            </a:endParaRPr>
          </a:p>
        </p:txBody>
      </p:sp>
      <p:sp>
        <p:nvSpPr>
          <p:cNvPr id="46" name="TextBox 45"/>
          <p:cNvSpPr txBox="1"/>
          <p:nvPr/>
        </p:nvSpPr>
        <p:spPr>
          <a:xfrm>
            <a:off x="6191250" y="3048000"/>
            <a:ext cx="1032655" cy="276999"/>
          </a:xfrm>
          <a:prstGeom prst="rect">
            <a:avLst/>
          </a:prstGeom>
          <a:noFill/>
        </p:spPr>
        <p:txBody>
          <a:bodyPr wrap="none" rtlCol="0">
            <a:spAutoFit/>
          </a:bodyPr>
          <a:lstStyle/>
          <a:p>
            <a:r>
              <a:rPr lang="en-US" sz="1200" dirty="0" smtClean="0">
                <a:latin typeface="Comic Sans MS" panose="030F0702030302020204" pitchFamily="66" charset="0"/>
              </a:rPr>
              <a:t>0.3-0.3cos</a:t>
            </a:r>
            <a:r>
              <a:rPr lang="el-GR" sz="1200" dirty="0" smtClean="0">
                <a:latin typeface="Comic Sans MS" panose="030F0702030302020204" pitchFamily="66" charset="0"/>
              </a:rPr>
              <a:t>θ</a:t>
            </a:r>
            <a:endParaRPr lang="en-US" sz="1200" dirty="0">
              <a:latin typeface="Comic Sans MS" panose="030F0702030302020204" pitchFamily="66" charset="0"/>
            </a:endParaRPr>
          </a:p>
        </p:txBody>
      </p:sp>
      <p:cxnSp>
        <p:nvCxnSpPr>
          <p:cNvPr id="47" name="Straight Arrow Connector 46"/>
          <p:cNvCxnSpPr/>
          <p:nvPr/>
        </p:nvCxnSpPr>
        <p:spPr>
          <a:xfrm>
            <a:off x="7143750" y="2628900"/>
            <a:ext cx="0" cy="352425"/>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7143750" y="2981325"/>
            <a:ext cx="0" cy="72390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6962775" y="3943350"/>
            <a:ext cx="550151" cy="276999"/>
          </a:xfrm>
          <a:prstGeom prst="rect">
            <a:avLst/>
          </a:prstGeom>
          <a:noFill/>
        </p:spPr>
        <p:txBody>
          <a:bodyPr wrap="none" rtlCol="0">
            <a:spAutoFit/>
          </a:bodyPr>
          <a:lstStyle/>
          <a:p>
            <a:r>
              <a:rPr lang="en-US" sz="1200" dirty="0" smtClean="0">
                <a:latin typeface="Comic Sans MS" panose="030F0702030302020204" pitchFamily="66" charset="0"/>
              </a:rPr>
              <a:t>ums</a:t>
            </a:r>
            <a:r>
              <a:rPr lang="en-US" sz="1200" baseline="30000" dirty="0" smtClean="0">
                <a:latin typeface="Comic Sans MS" panose="030F0702030302020204" pitchFamily="66" charset="0"/>
              </a:rPr>
              <a:t>-1</a:t>
            </a:r>
            <a:endParaRPr lang="en-US" sz="1200" baseline="30000" dirty="0">
              <a:latin typeface="Comic Sans MS" panose="030F0702030302020204" pitchFamily="66" charset="0"/>
            </a:endParaRPr>
          </a:p>
        </p:txBody>
      </p:sp>
      <p:cxnSp>
        <p:nvCxnSpPr>
          <p:cNvPr id="53" name="Straight Arrow Connector 52"/>
          <p:cNvCxnSpPr/>
          <p:nvPr/>
        </p:nvCxnSpPr>
        <p:spPr>
          <a:xfrm flipV="1">
            <a:off x="8353425" y="2847975"/>
            <a:ext cx="133350" cy="33337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8391525" y="2952750"/>
            <a:ext cx="550151" cy="276999"/>
          </a:xfrm>
          <a:prstGeom prst="rect">
            <a:avLst/>
          </a:prstGeom>
          <a:noFill/>
        </p:spPr>
        <p:txBody>
          <a:bodyPr wrap="none" rtlCol="0">
            <a:spAutoFit/>
          </a:bodyPr>
          <a:lstStyle/>
          <a:p>
            <a:r>
              <a:rPr lang="en-US" sz="1200" dirty="0" smtClean="0">
                <a:latin typeface="Comic Sans MS" panose="030F0702030302020204" pitchFamily="66" charset="0"/>
              </a:rPr>
              <a:t>vms</a:t>
            </a:r>
            <a:r>
              <a:rPr lang="en-US" sz="1200" baseline="30000" dirty="0" smtClean="0">
                <a:latin typeface="Comic Sans MS" panose="030F0702030302020204" pitchFamily="66" charset="0"/>
              </a:rPr>
              <a:t>-1</a:t>
            </a:r>
            <a:endParaRPr lang="en-US" sz="1200" baseline="30000" dirty="0">
              <a:latin typeface="Comic Sans MS" panose="030F0702030302020204" pitchFamily="66" charset="0"/>
            </a:endParaRPr>
          </a:p>
        </p:txBody>
      </p:sp>
      <p:sp>
        <p:nvSpPr>
          <p:cNvPr id="57" name="TextBox 56"/>
          <p:cNvSpPr txBox="1"/>
          <p:nvPr/>
        </p:nvSpPr>
        <p:spPr>
          <a:xfrm>
            <a:off x="3562350" y="1533525"/>
            <a:ext cx="2486025" cy="2462213"/>
          </a:xfrm>
          <a:prstGeom prst="rect">
            <a:avLst/>
          </a:prstGeom>
          <a:noFill/>
        </p:spPr>
        <p:txBody>
          <a:bodyPr wrap="square" rtlCol="0">
            <a:spAutoFit/>
          </a:bodyPr>
          <a:lstStyle/>
          <a:p>
            <a:pPr marL="285750" indent="-285750" algn="ctr">
              <a:buFont typeface="Wingdings"/>
              <a:buChar char="à"/>
            </a:pPr>
            <a:r>
              <a:rPr lang="en-US" sz="1400" dirty="0" smtClean="0">
                <a:solidFill>
                  <a:srgbClr val="FF0000"/>
                </a:solidFill>
                <a:latin typeface="Comic Sans MS" panose="030F0702030302020204" pitchFamily="66" charset="0"/>
                <a:sym typeface="Wingdings" panose="05000000000000000000" pitchFamily="2" charset="2"/>
              </a:rPr>
              <a:t>The Tension in the rod does not play a part in this question, so to keep the diagram clearer it will be left off. The same goes for the weight of the particle.</a:t>
            </a:r>
          </a:p>
          <a:p>
            <a:pPr marL="285750" indent="-285750" algn="ctr">
              <a:buFont typeface="Wingdings"/>
              <a:buChar char="à"/>
            </a:pPr>
            <a:endParaRPr lang="en-US" sz="14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a:buChar char="à"/>
            </a:pPr>
            <a:r>
              <a:rPr lang="en-US" sz="1400" dirty="0" smtClean="0">
                <a:solidFill>
                  <a:srgbClr val="FF0000"/>
                </a:solidFill>
                <a:latin typeface="Comic Sans MS" panose="030F0702030302020204" pitchFamily="66" charset="0"/>
                <a:sym typeface="Wingdings" panose="05000000000000000000" pitchFamily="2" charset="2"/>
              </a:rPr>
              <a:t>Again, at the bottom of the circle we will take the height as 0m</a:t>
            </a:r>
            <a:endParaRPr lang="en-US" sz="1400" dirty="0">
              <a:solidFill>
                <a:srgbClr val="FF0000"/>
              </a:solidFill>
              <a:latin typeface="Comic Sans MS" panose="030F0702030302020204" pitchFamily="66" charset="0"/>
            </a:endParaRPr>
          </a:p>
        </p:txBody>
      </p:sp>
      <p:sp>
        <p:nvSpPr>
          <p:cNvPr id="74" name="TextBox 73"/>
          <p:cNvSpPr txBox="1"/>
          <p:nvPr/>
        </p:nvSpPr>
        <p:spPr>
          <a:xfrm>
            <a:off x="7191375" y="3057525"/>
            <a:ext cx="532518" cy="276999"/>
          </a:xfrm>
          <a:prstGeom prst="rect">
            <a:avLst/>
          </a:prstGeom>
          <a:noFill/>
        </p:spPr>
        <p:txBody>
          <a:bodyPr wrap="none" rtlCol="0">
            <a:spAutoFit/>
          </a:bodyPr>
          <a:lstStyle/>
          <a:p>
            <a:r>
              <a:rPr lang="en-US" sz="1200" dirty="0" smtClean="0">
                <a:latin typeface="Comic Sans MS" panose="030F0702030302020204" pitchFamily="66" charset="0"/>
              </a:rPr>
              <a:t>0.3m</a:t>
            </a:r>
            <a:endParaRPr lang="en-US" sz="12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75" name="TextBox 74"/>
              <p:cNvSpPr txBox="1"/>
              <p:nvPr/>
            </p:nvSpPr>
            <p:spPr>
              <a:xfrm>
                <a:off x="1190625" y="5953125"/>
                <a:ext cx="1780424"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a:rPr>
                        <m:t>𝐼𝑛𝑖𝑡𝑖𝑎𝑙</m:t>
                      </m:r>
                      <m:r>
                        <a:rPr lang="en-US" sz="1200" b="0" i="1" smtClean="0">
                          <a:solidFill>
                            <a:srgbClr val="FF0000"/>
                          </a:solidFill>
                          <a:latin typeface="Cambria Math"/>
                        </a:rPr>
                        <m:t> </m:t>
                      </m:r>
                      <m:r>
                        <a:rPr lang="en-US" sz="1200" b="0" i="1" smtClean="0">
                          <a:solidFill>
                            <a:srgbClr val="FF0000"/>
                          </a:solidFill>
                          <a:latin typeface="Cambria Math"/>
                        </a:rPr>
                        <m:t>𝐸𝑛𝑒𝑟𝑔𝑦</m:t>
                      </m:r>
                      <m:r>
                        <a:rPr lang="en-US" sz="1200" b="0" i="1" smtClean="0">
                          <a:solidFill>
                            <a:srgbClr val="FF0000"/>
                          </a:solidFill>
                          <a:latin typeface="Cambria Math"/>
                        </a:rPr>
                        <m:t>=0.2</m:t>
                      </m:r>
                      <m:sSup>
                        <m:sSupPr>
                          <m:ctrlPr>
                            <a:rPr lang="en-US" sz="1200" b="0" i="1" smtClean="0">
                              <a:solidFill>
                                <a:srgbClr val="FF0000"/>
                              </a:solidFill>
                              <a:latin typeface="Cambria Math" panose="02040503050406030204" pitchFamily="18" charset="0"/>
                            </a:rPr>
                          </m:ctrlPr>
                        </m:sSupPr>
                        <m:e>
                          <m:r>
                            <a:rPr lang="en-US" sz="1200" b="0" i="1" smtClean="0">
                              <a:solidFill>
                                <a:srgbClr val="FF0000"/>
                              </a:solidFill>
                              <a:latin typeface="Cambria Math"/>
                            </a:rPr>
                            <m:t>𝑢</m:t>
                          </m:r>
                        </m:e>
                        <m:sup>
                          <m:r>
                            <a:rPr lang="en-US" sz="1200" b="0" i="1" smtClean="0">
                              <a:solidFill>
                                <a:srgbClr val="FF0000"/>
                              </a:solidFill>
                              <a:latin typeface="Cambria Math"/>
                            </a:rPr>
                            <m:t>2</m:t>
                          </m:r>
                        </m:sup>
                      </m:sSup>
                    </m:oMath>
                  </m:oMathPara>
                </a14:m>
                <a:endParaRPr lang="en-US" sz="1200" dirty="0">
                  <a:solidFill>
                    <a:srgbClr val="FF0000"/>
                  </a:solidFill>
                </a:endParaRPr>
              </a:p>
            </p:txBody>
          </p:sp>
        </mc:Choice>
        <mc:Fallback xmlns="">
          <p:sp>
            <p:nvSpPr>
              <p:cNvPr id="75" name="TextBox 74"/>
              <p:cNvSpPr txBox="1">
                <a:spLocks noRot="1" noChangeAspect="1" noMove="1" noResize="1" noEditPoints="1" noAdjustHandles="1" noChangeArrowheads="1" noChangeShapeType="1" noTextEdit="1"/>
              </p:cNvSpPr>
              <p:nvPr/>
            </p:nvSpPr>
            <p:spPr>
              <a:xfrm>
                <a:off x="1190625" y="5953125"/>
                <a:ext cx="1780424" cy="276999"/>
              </a:xfrm>
              <a:prstGeom prst="rect">
                <a:avLst/>
              </a:prstGeom>
              <a:blipFill rotWithShape="1">
                <a:blip r:embed="rId8"/>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533400" y="6210300"/>
                <a:ext cx="2987293"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a:rPr>
                        <m:t>𝐹𝑖𝑛𝑎𝑙</m:t>
                      </m:r>
                      <m:r>
                        <a:rPr lang="en-US" sz="1200" b="0" i="1" smtClean="0">
                          <a:solidFill>
                            <a:srgbClr val="FF0000"/>
                          </a:solidFill>
                          <a:latin typeface="Cambria Math"/>
                        </a:rPr>
                        <m:t> </m:t>
                      </m:r>
                      <m:r>
                        <a:rPr lang="en-US" sz="1200" b="0" i="1" smtClean="0">
                          <a:solidFill>
                            <a:srgbClr val="FF0000"/>
                          </a:solidFill>
                          <a:latin typeface="Cambria Math"/>
                        </a:rPr>
                        <m:t>𝐸𝑛𝑒𝑟𝑔𝑦</m:t>
                      </m:r>
                      <m:r>
                        <a:rPr lang="en-US" sz="1200" b="0" i="1" smtClean="0">
                          <a:solidFill>
                            <a:srgbClr val="FF0000"/>
                          </a:solidFill>
                          <a:latin typeface="Cambria Math"/>
                        </a:rPr>
                        <m:t>=0.2</m:t>
                      </m:r>
                      <m:sSup>
                        <m:sSupPr>
                          <m:ctrlPr>
                            <a:rPr lang="en-US" sz="1200" b="0" i="1" smtClean="0">
                              <a:solidFill>
                                <a:srgbClr val="FF0000"/>
                              </a:solidFill>
                              <a:latin typeface="Cambria Math" panose="02040503050406030204" pitchFamily="18" charset="0"/>
                            </a:rPr>
                          </m:ctrlPr>
                        </m:sSupPr>
                        <m:e>
                          <m:r>
                            <a:rPr lang="en-US" sz="1200" b="0" i="1" smtClean="0">
                              <a:solidFill>
                                <a:srgbClr val="FF0000"/>
                              </a:solidFill>
                              <a:latin typeface="Cambria Math"/>
                            </a:rPr>
                            <m:t>𝑣</m:t>
                          </m:r>
                        </m:e>
                        <m:sup>
                          <m:r>
                            <a:rPr lang="en-US" sz="1200" b="0" i="1" smtClean="0">
                              <a:solidFill>
                                <a:srgbClr val="FF0000"/>
                              </a:solidFill>
                              <a:latin typeface="Cambria Math"/>
                            </a:rPr>
                            <m:t>2</m:t>
                          </m:r>
                        </m:sup>
                      </m:sSup>
                      <m:r>
                        <a:rPr lang="en-US" sz="1200" b="0" i="1" smtClean="0">
                          <a:solidFill>
                            <a:srgbClr val="FF0000"/>
                          </a:solidFill>
                          <a:latin typeface="Cambria Math"/>
                        </a:rPr>
                        <m:t>+0.12</m:t>
                      </m:r>
                      <m:r>
                        <a:rPr lang="en-US" sz="1200" b="0" i="1" smtClean="0">
                          <a:solidFill>
                            <a:srgbClr val="FF0000"/>
                          </a:solidFill>
                          <a:latin typeface="Cambria Math"/>
                        </a:rPr>
                        <m:t>𝑔</m:t>
                      </m:r>
                      <m:r>
                        <a:rPr lang="en-US" sz="1200" b="0" i="1" smtClean="0">
                          <a:solidFill>
                            <a:srgbClr val="FF0000"/>
                          </a:solidFill>
                          <a:latin typeface="Cambria Math"/>
                        </a:rPr>
                        <m:t>(1−</m:t>
                      </m:r>
                      <m:r>
                        <a:rPr lang="en-US" sz="1200" b="0" i="1" smtClean="0">
                          <a:solidFill>
                            <a:srgbClr val="FF0000"/>
                          </a:solidFill>
                          <a:latin typeface="Cambria Math"/>
                        </a:rPr>
                        <m:t>𝑐𝑜𝑠</m:t>
                      </m:r>
                      <m:r>
                        <a:rPr lang="en-US" sz="1200" b="0" i="1" smtClean="0">
                          <a:solidFill>
                            <a:srgbClr val="FF0000"/>
                          </a:solidFill>
                          <a:latin typeface="Cambria Math"/>
                          <a:ea typeface="Cambria Math"/>
                        </a:rPr>
                        <m:t>𝜃</m:t>
                      </m:r>
                      <m:r>
                        <a:rPr lang="en-US" sz="1200" b="0" i="1" smtClean="0">
                          <a:solidFill>
                            <a:srgbClr val="FF0000"/>
                          </a:solidFill>
                          <a:latin typeface="Cambria Math"/>
                          <a:ea typeface="Cambria Math"/>
                        </a:rPr>
                        <m:t>)</m:t>
                      </m:r>
                    </m:oMath>
                  </m:oMathPara>
                </a14:m>
                <a:endParaRPr lang="en-US" sz="1200" dirty="0">
                  <a:solidFill>
                    <a:srgbClr val="FF0000"/>
                  </a:solidFill>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533400" y="6210300"/>
                <a:ext cx="2987293" cy="276999"/>
              </a:xfrm>
              <a:prstGeom prst="rect">
                <a:avLst/>
              </a:prstGeom>
              <a:blipFill rotWithShape="1">
                <a:blip r:embed="rId9"/>
                <a:stretch>
                  <a:fillRect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3914775" y="4552950"/>
                <a:ext cx="280499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a:rPr>
                        <m:t>0.2</m:t>
                      </m:r>
                      <m:sSup>
                        <m:sSupPr>
                          <m:ctrlPr>
                            <a:rPr lang="en-US" sz="1400" b="0" i="1" smtClean="0">
                              <a:solidFill>
                                <a:schemeClr val="tx1"/>
                              </a:solidFill>
                              <a:latin typeface="Cambria Math" panose="02040503050406030204" pitchFamily="18" charset="0"/>
                            </a:rPr>
                          </m:ctrlPr>
                        </m:sSupPr>
                        <m:e>
                          <m:r>
                            <a:rPr lang="en-US" sz="1400" b="0" i="1" smtClean="0">
                              <a:solidFill>
                                <a:schemeClr val="tx1"/>
                              </a:solidFill>
                              <a:latin typeface="Cambria Math"/>
                            </a:rPr>
                            <m:t>𝑢</m:t>
                          </m:r>
                        </m:e>
                        <m:sup>
                          <m:r>
                            <a:rPr lang="en-US" sz="1400" b="0" i="1" smtClean="0">
                              <a:solidFill>
                                <a:schemeClr val="tx1"/>
                              </a:solidFill>
                              <a:latin typeface="Cambria Math"/>
                            </a:rPr>
                            <m:t>2</m:t>
                          </m:r>
                        </m:sup>
                      </m:sSup>
                      <m:r>
                        <a:rPr lang="en-US" sz="1400" b="0" i="1" smtClean="0">
                          <a:solidFill>
                            <a:schemeClr val="tx1"/>
                          </a:solidFill>
                          <a:latin typeface="Cambria Math"/>
                        </a:rPr>
                        <m:t>=</m:t>
                      </m:r>
                      <m:r>
                        <a:rPr lang="en-US" sz="1400" i="1">
                          <a:solidFill>
                            <a:schemeClr val="tx1"/>
                          </a:solidFill>
                          <a:latin typeface="Cambria Math"/>
                        </a:rPr>
                        <m:t>0.2</m:t>
                      </m:r>
                      <m:sSup>
                        <m:sSupPr>
                          <m:ctrlPr>
                            <a:rPr lang="en-US" sz="1400" i="1">
                              <a:solidFill>
                                <a:schemeClr val="tx1"/>
                              </a:solidFill>
                              <a:latin typeface="Cambria Math" panose="02040503050406030204" pitchFamily="18" charset="0"/>
                            </a:rPr>
                          </m:ctrlPr>
                        </m:sSupPr>
                        <m:e>
                          <m:r>
                            <a:rPr lang="en-US" sz="1400" i="1">
                              <a:solidFill>
                                <a:schemeClr val="tx1"/>
                              </a:solidFill>
                              <a:latin typeface="Cambria Math"/>
                            </a:rPr>
                            <m:t>𝑣</m:t>
                          </m:r>
                        </m:e>
                        <m:sup>
                          <m:r>
                            <a:rPr lang="en-US" sz="1400" i="1">
                              <a:solidFill>
                                <a:schemeClr val="tx1"/>
                              </a:solidFill>
                              <a:latin typeface="Cambria Math"/>
                            </a:rPr>
                            <m:t>2</m:t>
                          </m:r>
                        </m:sup>
                      </m:sSup>
                      <m:r>
                        <a:rPr lang="en-US" sz="1400" i="1">
                          <a:solidFill>
                            <a:schemeClr val="tx1"/>
                          </a:solidFill>
                          <a:latin typeface="Cambria Math"/>
                        </a:rPr>
                        <m:t>+0.12</m:t>
                      </m:r>
                      <m:r>
                        <a:rPr lang="en-US" sz="1400" i="1">
                          <a:solidFill>
                            <a:schemeClr val="tx1"/>
                          </a:solidFill>
                          <a:latin typeface="Cambria Math"/>
                        </a:rPr>
                        <m:t>𝑔</m:t>
                      </m:r>
                      <m:r>
                        <a:rPr lang="en-US" sz="1400" i="1">
                          <a:solidFill>
                            <a:schemeClr val="tx1"/>
                          </a:solidFill>
                          <a:latin typeface="Cambria Math"/>
                        </a:rPr>
                        <m:t>(1−</m:t>
                      </m:r>
                      <m:r>
                        <a:rPr lang="en-US" sz="1400" i="1">
                          <a:solidFill>
                            <a:schemeClr val="tx1"/>
                          </a:solidFill>
                          <a:latin typeface="Cambria Math"/>
                        </a:rPr>
                        <m:t>𝑐𝑜𝑠</m:t>
                      </m:r>
                      <m:r>
                        <a:rPr lang="en-US" sz="1400" i="1">
                          <a:solidFill>
                            <a:schemeClr val="tx1"/>
                          </a:solidFill>
                          <a:latin typeface="Cambria Math"/>
                          <a:ea typeface="Cambria Math"/>
                        </a:rPr>
                        <m:t>𝜃</m:t>
                      </m:r>
                      <m:r>
                        <a:rPr lang="en-US" sz="1400" i="1">
                          <a:solidFill>
                            <a:schemeClr val="tx1"/>
                          </a:solidFill>
                          <a:latin typeface="Cambria Math"/>
                          <a:ea typeface="Cambria Math"/>
                        </a:rPr>
                        <m:t>)</m:t>
                      </m:r>
                    </m:oMath>
                  </m:oMathPara>
                </a14:m>
                <a:endParaRPr lang="en-US" sz="1400" dirty="0">
                  <a:solidFill>
                    <a:schemeClr val="tx1"/>
                  </a:solidFill>
                </a:endParaRPr>
              </a:p>
            </p:txBody>
          </p:sp>
        </mc:Choice>
        <mc:Fallback xmlns="">
          <p:sp>
            <p:nvSpPr>
              <p:cNvPr id="55" name="TextBox 54"/>
              <p:cNvSpPr txBox="1">
                <a:spLocks noRot="1" noChangeAspect="1" noMove="1" noResize="1" noEditPoints="1" noAdjustHandles="1" noChangeArrowheads="1" noChangeShapeType="1" noTextEdit="1"/>
              </p:cNvSpPr>
              <p:nvPr/>
            </p:nvSpPr>
            <p:spPr>
              <a:xfrm>
                <a:off x="3914775" y="4552950"/>
                <a:ext cx="2804999" cy="307777"/>
              </a:xfrm>
              <a:prstGeom prst="rect">
                <a:avLst/>
              </a:prstGeom>
              <a:blipFill rotWithShape="1">
                <a:blip r:embed="rId10"/>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TextBox 75"/>
              <p:cNvSpPr txBox="1"/>
              <p:nvPr/>
            </p:nvSpPr>
            <p:spPr>
              <a:xfrm>
                <a:off x="3924300" y="5048250"/>
                <a:ext cx="280499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a:rPr>
                        <m:t>0.2</m:t>
                      </m:r>
                      <m:sSup>
                        <m:sSupPr>
                          <m:ctrlPr>
                            <a:rPr lang="en-US" sz="1400" b="0" i="1" smtClean="0">
                              <a:solidFill>
                                <a:schemeClr val="tx1"/>
                              </a:solidFill>
                              <a:latin typeface="Cambria Math" panose="02040503050406030204" pitchFamily="18" charset="0"/>
                            </a:rPr>
                          </m:ctrlPr>
                        </m:sSupPr>
                        <m:e>
                          <m:r>
                            <a:rPr lang="en-US" sz="1400" b="0" i="1" smtClean="0">
                              <a:solidFill>
                                <a:schemeClr val="tx1"/>
                              </a:solidFill>
                              <a:latin typeface="Cambria Math"/>
                            </a:rPr>
                            <m:t>𝑣</m:t>
                          </m:r>
                        </m:e>
                        <m:sup>
                          <m:r>
                            <a:rPr lang="en-US" sz="1400" b="0" i="1" smtClean="0">
                              <a:solidFill>
                                <a:schemeClr val="tx1"/>
                              </a:solidFill>
                              <a:latin typeface="Cambria Math"/>
                            </a:rPr>
                            <m:t>2</m:t>
                          </m:r>
                        </m:sup>
                      </m:sSup>
                      <m:r>
                        <a:rPr lang="en-US" sz="1400" b="0" i="1" smtClean="0">
                          <a:solidFill>
                            <a:schemeClr val="tx1"/>
                          </a:solidFill>
                          <a:latin typeface="Cambria Math"/>
                        </a:rPr>
                        <m:t>=</m:t>
                      </m:r>
                      <m:r>
                        <a:rPr lang="en-US" sz="1400" i="1">
                          <a:solidFill>
                            <a:schemeClr val="tx1"/>
                          </a:solidFill>
                          <a:latin typeface="Cambria Math"/>
                        </a:rPr>
                        <m:t>0.2</m:t>
                      </m:r>
                      <m:sSup>
                        <m:sSupPr>
                          <m:ctrlPr>
                            <a:rPr lang="en-US" sz="1400" i="1">
                              <a:solidFill>
                                <a:schemeClr val="tx1"/>
                              </a:solidFill>
                              <a:latin typeface="Cambria Math" panose="02040503050406030204" pitchFamily="18" charset="0"/>
                            </a:rPr>
                          </m:ctrlPr>
                        </m:sSupPr>
                        <m:e>
                          <m:r>
                            <a:rPr lang="en-US" sz="1400" b="0" i="1" smtClean="0">
                              <a:solidFill>
                                <a:schemeClr val="tx1"/>
                              </a:solidFill>
                              <a:latin typeface="Cambria Math"/>
                            </a:rPr>
                            <m:t>𝑢</m:t>
                          </m:r>
                        </m:e>
                        <m:sup>
                          <m:r>
                            <a:rPr lang="en-US" sz="1400" i="1">
                              <a:solidFill>
                                <a:schemeClr val="tx1"/>
                              </a:solidFill>
                              <a:latin typeface="Cambria Math"/>
                            </a:rPr>
                            <m:t>2</m:t>
                          </m:r>
                        </m:sup>
                      </m:sSup>
                      <m:r>
                        <a:rPr lang="en-US" sz="1400" b="0" i="1" smtClean="0">
                          <a:solidFill>
                            <a:schemeClr val="tx1"/>
                          </a:solidFill>
                          <a:latin typeface="Cambria Math"/>
                        </a:rPr>
                        <m:t>−</m:t>
                      </m:r>
                      <m:r>
                        <a:rPr lang="en-US" sz="1400" i="1">
                          <a:solidFill>
                            <a:schemeClr val="tx1"/>
                          </a:solidFill>
                          <a:latin typeface="Cambria Math"/>
                        </a:rPr>
                        <m:t>0.12</m:t>
                      </m:r>
                      <m:r>
                        <a:rPr lang="en-US" sz="1400" i="1">
                          <a:solidFill>
                            <a:schemeClr val="tx1"/>
                          </a:solidFill>
                          <a:latin typeface="Cambria Math"/>
                        </a:rPr>
                        <m:t>𝑔</m:t>
                      </m:r>
                      <m:r>
                        <a:rPr lang="en-US" sz="1400" i="1">
                          <a:solidFill>
                            <a:schemeClr val="tx1"/>
                          </a:solidFill>
                          <a:latin typeface="Cambria Math"/>
                        </a:rPr>
                        <m:t>(1−</m:t>
                      </m:r>
                      <m:r>
                        <a:rPr lang="en-US" sz="1400" i="1">
                          <a:solidFill>
                            <a:schemeClr val="tx1"/>
                          </a:solidFill>
                          <a:latin typeface="Cambria Math"/>
                        </a:rPr>
                        <m:t>𝑐𝑜𝑠</m:t>
                      </m:r>
                      <m:r>
                        <a:rPr lang="en-US" sz="1400" i="1">
                          <a:solidFill>
                            <a:schemeClr val="tx1"/>
                          </a:solidFill>
                          <a:latin typeface="Cambria Math"/>
                          <a:ea typeface="Cambria Math"/>
                        </a:rPr>
                        <m:t>𝜃</m:t>
                      </m:r>
                      <m:r>
                        <a:rPr lang="en-US" sz="1400" i="1">
                          <a:solidFill>
                            <a:schemeClr val="tx1"/>
                          </a:solidFill>
                          <a:latin typeface="Cambria Math"/>
                          <a:ea typeface="Cambria Math"/>
                        </a:rPr>
                        <m:t>)</m:t>
                      </m:r>
                    </m:oMath>
                  </m:oMathPara>
                </a14:m>
                <a:endParaRPr lang="en-US" sz="1400" dirty="0">
                  <a:solidFill>
                    <a:schemeClr val="tx1"/>
                  </a:solidFill>
                </a:endParaRPr>
              </a:p>
            </p:txBody>
          </p:sp>
        </mc:Choice>
        <mc:Fallback xmlns="">
          <p:sp>
            <p:nvSpPr>
              <p:cNvPr id="76" name="TextBox 75"/>
              <p:cNvSpPr txBox="1">
                <a:spLocks noRot="1" noChangeAspect="1" noMove="1" noResize="1" noEditPoints="1" noAdjustHandles="1" noChangeArrowheads="1" noChangeShapeType="1" noTextEdit="1"/>
              </p:cNvSpPr>
              <p:nvPr/>
            </p:nvSpPr>
            <p:spPr>
              <a:xfrm>
                <a:off x="3924300" y="5048250"/>
                <a:ext cx="2804999" cy="307777"/>
              </a:xfrm>
              <a:prstGeom prst="rect">
                <a:avLst/>
              </a:prstGeom>
              <a:blipFill rotWithShape="1">
                <a:blip r:embed="rId11"/>
                <a:stretch>
                  <a:fillRect b="-78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p:cNvSpPr txBox="1"/>
              <p:nvPr/>
            </p:nvSpPr>
            <p:spPr>
              <a:xfrm>
                <a:off x="4152900" y="5534025"/>
                <a:ext cx="223433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solidFill>
                                <a:schemeClr val="tx1"/>
                              </a:solidFill>
                              <a:latin typeface="Cambria Math" panose="02040503050406030204" pitchFamily="18" charset="0"/>
                            </a:rPr>
                          </m:ctrlPr>
                        </m:sSupPr>
                        <m:e>
                          <m:r>
                            <a:rPr lang="en-US" sz="1400" b="0" i="1" smtClean="0">
                              <a:solidFill>
                                <a:schemeClr val="tx1"/>
                              </a:solidFill>
                              <a:latin typeface="Cambria Math"/>
                            </a:rPr>
                            <m:t>𝑣</m:t>
                          </m:r>
                        </m:e>
                        <m:sup>
                          <m:r>
                            <a:rPr lang="en-US" sz="1400" b="0" i="1" smtClean="0">
                              <a:solidFill>
                                <a:schemeClr val="tx1"/>
                              </a:solidFill>
                              <a:latin typeface="Cambria Math"/>
                            </a:rPr>
                            <m:t>2</m:t>
                          </m:r>
                        </m:sup>
                      </m:sSup>
                      <m:r>
                        <a:rPr lang="en-US" sz="1400" b="0" i="1" smtClean="0">
                          <a:solidFill>
                            <a:schemeClr val="tx1"/>
                          </a:solidFill>
                          <a:latin typeface="Cambria Math"/>
                        </a:rPr>
                        <m:t>=</m:t>
                      </m:r>
                      <m:sSup>
                        <m:sSupPr>
                          <m:ctrlPr>
                            <a:rPr lang="en-US" sz="1400" i="1">
                              <a:solidFill>
                                <a:schemeClr val="tx1"/>
                              </a:solidFill>
                              <a:latin typeface="Cambria Math" panose="02040503050406030204" pitchFamily="18" charset="0"/>
                            </a:rPr>
                          </m:ctrlPr>
                        </m:sSupPr>
                        <m:e>
                          <m:r>
                            <a:rPr lang="en-US" sz="1400" b="0" i="1" smtClean="0">
                              <a:solidFill>
                                <a:schemeClr val="tx1"/>
                              </a:solidFill>
                              <a:latin typeface="Cambria Math"/>
                            </a:rPr>
                            <m:t>𝑢</m:t>
                          </m:r>
                        </m:e>
                        <m:sup>
                          <m:r>
                            <a:rPr lang="en-US" sz="1400" i="1">
                              <a:solidFill>
                                <a:schemeClr val="tx1"/>
                              </a:solidFill>
                              <a:latin typeface="Cambria Math"/>
                            </a:rPr>
                            <m:t>2</m:t>
                          </m:r>
                        </m:sup>
                      </m:sSup>
                      <m:r>
                        <a:rPr lang="en-US" sz="1400" b="0" i="1" smtClean="0">
                          <a:solidFill>
                            <a:schemeClr val="tx1"/>
                          </a:solidFill>
                          <a:latin typeface="Cambria Math"/>
                        </a:rPr>
                        <m:t>−</m:t>
                      </m:r>
                      <m:r>
                        <a:rPr lang="en-US" sz="1400" i="1">
                          <a:solidFill>
                            <a:schemeClr val="tx1"/>
                          </a:solidFill>
                          <a:latin typeface="Cambria Math"/>
                        </a:rPr>
                        <m:t>0.</m:t>
                      </m:r>
                      <m:r>
                        <a:rPr lang="en-US" sz="1400" b="0" i="1" smtClean="0">
                          <a:solidFill>
                            <a:schemeClr val="tx1"/>
                          </a:solidFill>
                          <a:latin typeface="Cambria Math"/>
                        </a:rPr>
                        <m:t>6</m:t>
                      </m:r>
                      <m:r>
                        <a:rPr lang="en-US" sz="1400" i="1">
                          <a:solidFill>
                            <a:schemeClr val="tx1"/>
                          </a:solidFill>
                          <a:latin typeface="Cambria Math"/>
                        </a:rPr>
                        <m:t>𝑔</m:t>
                      </m:r>
                      <m:r>
                        <a:rPr lang="en-US" sz="1400" i="1">
                          <a:solidFill>
                            <a:schemeClr val="tx1"/>
                          </a:solidFill>
                          <a:latin typeface="Cambria Math"/>
                        </a:rPr>
                        <m:t>(1−</m:t>
                      </m:r>
                      <m:r>
                        <a:rPr lang="en-US" sz="1400" i="1">
                          <a:solidFill>
                            <a:schemeClr val="tx1"/>
                          </a:solidFill>
                          <a:latin typeface="Cambria Math"/>
                        </a:rPr>
                        <m:t>𝑐𝑜𝑠</m:t>
                      </m:r>
                      <m:r>
                        <a:rPr lang="en-US" sz="1400" i="1">
                          <a:solidFill>
                            <a:schemeClr val="tx1"/>
                          </a:solidFill>
                          <a:latin typeface="Cambria Math"/>
                          <a:ea typeface="Cambria Math"/>
                        </a:rPr>
                        <m:t>𝜃</m:t>
                      </m:r>
                      <m:r>
                        <a:rPr lang="en-US" sz="1400" i="1">
                          <a:solidFill>
                            <a:schemeClr val="tx1"/>
                          </a:solidFill>
                          <a:latin typeface="Cambria Math"/>
                          <a:ea typeface="Cambria Math"/>
                        </a:rPr>
                        <m:t>)</m:t>
                      </m:r>
                    </m:oMath>
                  </m:oMathPara>
                </a14:m>
                <a:endParaRPr lang="en-US" sz="1400" dirty="0">
                  <a:solidFill>
                    <a:schemeClr val="tx1"/>
                  </a:solidFill>
                </a:endParaRPr>
              </a:p>
            </p:txBody>
          </p:sp>
        </mc:Choice>
        <mc:Fallback xmlns="">
          <p:sp>
            <p:nvSpPr>
              <p:cNvPr id="78" name="TextBox 77"/>
              <p:cNvSpPr txBox="1">
                <a:spLocks noRot="1" noChangeAspect="1" noMove="1" noResize="1" noEditPoints="1" noAdjustHandles="1" noChangeArrowheads="1" noChangeShapeType="1" noTextEdit="1"/>
              </p:cNvSpPr>
              <p:nvPr/>
            </p:nvSpPr>
            <p:spPr>
              <a:xfrm>
                <a:off x="4152900" y="5534025"/>
                <a:ext cx="2234330" cy="307777"/>
              </a:xfrm>
              <a:prstGeom prst="rect">
                <a:avLst/>
              </a:prstGeom>
              <a:blipFill rotWithShape="1">
                <a:blip r:embed="rId12"/>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TextBox 78"/>
              <p:cNvSpPr txBox="1"/>
              <p:nvPr/>
            </p:nvSpPr>
            <p:spPr>
              <a:xfrm>
                <a:off x="4238625" y="6010275"/>
                <a:ext cx="2319674" cy="35323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a:rPr>
                        <m:t>𝑣</m:t>
                      </m:r>
                      <m:r>
                        <a:rPr lang="en-US" sz="1400" b="0" i="1" smtClean="0">
                          <a:solidFill>
                            <a:schemeClr val="tx1"/>
                          </a:solidFill>
                          <a:latin typeface="Cambria Math"/>
                        </a:rPr>
                        <m:t>=</m:t>
                      </m:r>
                      <m:rad>
                        <m:radPr>
                          <m:degHide m:val="on"/>
                          <m:ctrlPr>
                            <a:rPr lang="en-US" sz="1400" b="0" i="1" smtClean="0">
                              <a:solidFill>
                                <a:schemeClr val="tx1"/>
                              </a:solidFill>
                              <a:latin typeface="Cambria Math" panose="02040503050406030204" pitchFamily="18" charset="0"/>
                            </a:rPr>
                          </m:ctrlPr>
                        </m:radPr>
                        <m:deg/>
                        <m:e>
                          <m:sSup>
                            <m:sSupPr>
                              <m:ctrlPr>
                                <a:rPr lang="en-US" sz="1400" i="1">
                                  <a:latin typeface="Cambria Math" panose="02040503050406030204" pitchFamily="18" charset="0"/>
                                </a:rPr>
                              </m:ctrlPr>
                            </m:sSupPr>
                            <m:e>
                              <m:r>
                                <a:rPr lang="en-US" sz="1400" i="1">
                                  <a:latin typeface="Cambria Math"/>
                                </a:rPr>
                                <m:t>𝑢</m:t>
                              </m:r>
                            </m:e>
                            <m:sup>
                              <m:r>
                                <a:rPr lang="en-US" sz="1400" i="1">
                                  <a:latin typeface="Cambria Math"/>
                                </a:rPr>
                                <m:t>2</m:t>
                              </m:r>
                            </m:sup>
                          </m:sSup>
                          <m:r>
                            <a:rPr lang="en-US" sz="1400" i="1">
                              <a:latin typeface="Cambria Math"/>
                            </a:rPr>
                            <m:t>−0.6</m:t>
                          </m:r>
                          <m:r>
                            <a:rPr lang="en-US" sz="1400" i="1">
                              <a:latin typeface="Cambria Math"/>
                            </a:rPr>
                            <m:t>𝑔</m:t>
                          </m:r>
                          <m:r>
                            <a:rPr lang="en-US" sz="1400" i="1">
                              <a:latin typeface="Cambria Math"/>
                            </a:rPr>
                            <m:t>(1−</m:t>
                          </m:r>
                          <m:r>
                            <a:rPr lang="en-US" sz="1400" i="1">
                              <a:latin typeface="Cambria Math"/>
                            </a:rPr>
                            <m:t>𝑐𝑜𝑠</m:t>
                          </m:r>
                          <m:r>
                            <a:rPr lang="en-US" sz="1400" i="1">
                              <a:latin typeface="Cambria Math"/>
                              <a:ea typeface="Cambria Math"/>
                            </a:rPr>
                            <m:t>𝜃</m:t>
                          </m:r>
                          <m:r>
                            <a:rPr lang="en-US" sz="1400" i="1">
                              <a:latin typeface="Cambria Math"/>
                              <a:ea typeface="Cambria Math"/>
                            </a:rPr>
                            <m:t>)</m:t>
                          </m:r>
                          <m:r>
                            <m:rPr>
                              <m:nor/>
                            </m:rPr>
                            <a:rPr lang="en-US" sz="1400" dirty="0"/>
                            <m:t> </m:t>
                          </m:r>
                        </m:e>
                      </m:rad>
                    </m:oMath>
                  </m:oMathPara>
                </a14:m>
                <a:endParaRPr lang="en-US" sz="1400" dirty="0">
                  <a:solidFill>
                    <a:schemeClr val="tx1"/>
                  </a:solidFill>
                </a:endParaRPr>
              </a:p>
            </p:txBody>
          </p:sp>
        </mc:Choice>
        <mc:Fallback xmlns="">
          <p:sp>
            <p:nvSpPr>
              <p:cNvPr id="79" name="TextBox 78"/>
              <p:cNvSpPr txBox="1">
                <a:spLocks noRot="1" noChangeAspect="1" noMove="1" noResize="1" noEditPoints="1" noAdjustHandles="1" noChangeArrowheads="1" noChangeShapeType="1" noTextEdit="1"/>
              </p:cNvSpPr>
              <p:nvPr/>
            </p:nvSpPr>
            <p:spPr>
              <a:xfrm>
                <a:off x="4238625" y="6010275"/>
                <a:ext cx="2319674" cy="353238"/>
              </a:xfrm>
              <a:prstGeom prst="rect">
                <a:avLst/>
              </a:prstGeom>
              <a:blipFill rotWithShape="1">
                <a:blip r:embed="rId13"/>
                <a:stretch>
                  <a:fillRect b="-6897"/>
                </a:stretch>
              </a:blipFill>
            </p:spPr>
            <p:txBody>
              <a:bodyPr/>
              <a:lstStyle/>
              <a:p>
                <a:r>
                  <a:rPr lang="en-US">
                    <a:noFill/>
                  </a:rPr>
                  <a:t> </a:t>
                </a:r>
              </a:p>
            </p:txBody>
          </p:sp>
        </mc:Fallback>
      </mc:AlternateContent>
      <p:sp>
        <p:nvSpPr>
          <p:cNvPr id="80" name="Arc 79"/>
          <p:cNvSpPr/>
          <p:nvPr/>
        </p:nvSpPr>
        <p:spPr>
          <a:xfrm>
            <a:off x="6657974" y="4705350"/>
            <a:ext cx="238125" cy="542925"/>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1" name="TextBox 80"/>
          <p:cNvSpPr txBox="1"/>
          <p:nvPr/>
        </p:nvSpPr>
        <p:spPr>
          <a:xfrm>
            <a:off x="6905625" y="4733925"/>
            <a:ext cx="1695450" cy="461665"/>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Rearrange to get v on one side</a:t>
            </a:r>
            <a:endParaRPr lang="en-GB" sz="1200" baseline="30000" dirty="0">
              <a:solidFill>
                <a:srgbClr val="FF0000"/>
              </a:solidFill>
              <a:latin typeface="Comic Sans MS" panose="030F0702030302020204" pitchFamily="66" charset="0"/>
            </a:endParaRPr>
          </a:p>
        </p:txBody>
      </p:sp>
      <p:sp>
        <p:nvSpPr>
          <p:cNvPr id="82" name="Arc 81"/>
          <p:cNvSpPr/>
          <p:nvPr/>
        </p:nvSpPr>
        <p:spPr>
          <a:xfrm>
            <a:off x="6534149" y="5248275"/>
            <a:ext cx="238126" cy="466725"/>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3" name="Arc 82"/>
          <p:cNvSpPr/>
          <p:nvPr/>
        </p:nvSpPr>
        <p:spPr>
          <a:xfrm>
            <a:off x="6505574" y="5724525"/>
            <a:ext cx="238126" cy="466725"/>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4" name="TextBox 83"/>
          <p:cNvSpPr txBox="1"/>
          <p:nvPr/>
        </p:nvSpPr>
        <p:spPr>
          <a:xfrm>
            <a:off x="6724650" y="5353050"/>
            <a:ext cx="1238250"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Multiply by 5</a:t>
            </a:r>
            <a:endParaRPr lang="en-GB" sz="1200" baseline="30000" dirty="0">
              <a:solidFill>
                <a:srgbClr val="FF0000"/>
              </a:solidFill>
              <a:latin typeface="Comic Sans MS" panose="030F0702030302020204" pitchFamily="66" charset="0"/>
            </a:endParaRPr>
          </a:p>
        </p:txBody>
      </p:sp>
      <p:sp>
        <p:nvSpPr>
          <p:cNvPr id="85" name="TextBox 84"/>
          <p:cNvSpPr txBox="1"/>
          <p:nvPr/>
        </p:nvSpPr>
        <p:spPr>
          <a:xfrm>
            <a:off x="6705600" y="5829300"/>
            <a:ext cx="1238250"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Square root</a:t>
            </a:r>
            <a:endParaRPr lang="en-GB" sz="1200" baseline="300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86" name="TextBox 85"/>
              <p:cNvSpPr txBox="1"/>
              <p:nvPr/>
            </p:nvSpPr>
            <p:spPr>
              <a:xfrm>
                <a:off x="942975" y="4972050"/>
                <a:ext cx="2319674" cy="35323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a:rPr>
                        <m:t>𝑣</m:t>
                      </m:r>
                      <m:r>
                        <a:rPr lang="en-US" sz="1400" b="0" i="1" smtClean="0">
                          <a:solidFill>
                            <a:srgbClr val="FF0000"/>
                          </a:solidFill>
                          <a:latin typeface="Cambria Math"/>
                        </a:rPr>
                        <m:t>=</m:t>
                      </m:r>
                      <m:rad>
                        <m:radPr>
                          <m:degHide m:val="on"/>
                          <m:ctrlPr>
                            <a:rPr lang="en-US" sz="1400" b="0" i="1" smtClean="0">
                              <a:solidFill>
                                <a:srgbClr val="FF0000"/>
                              </a:solidFill>
                              <a:latin typeface="Cambria Math" panose="02040503050406030204" pitchFamily="18" charset="0"/>
                            </a:rPr>
                          </m:ctrlPr>
                        </m:radPr>
                        <m:deg/>
                        <m:e>
                          <m:sSup>
                            <m:sSupPr>
                              <m:ctrlPr>
                                <a:rPr lang="en-US" sz="1400" i="1">
                                  <a:solidFill>
                                    <a:srgbClr val="FF0000"/>
                                  </a:solidFill>
                                  <a:latin typeface="Cambria Math" panose="02040503050406030204" pitchFamily="18" charset="0"/>
                                </a:rPr>
                              </m:ctrlPr>
                            </m:sSupPr>
                            <m:e>
                              <m:r>
                                <a:rPr lang="en-US" sz="1400" i="1">
                                  <a:solidFill>
                                    <a:srgbClr val="FF0000"/>
                                  </a:solidFill>
                                  <a:latin typeface="Cambria Math"/>
                                </a:rPr>
                                <m:t>𝑢</m:t>
                              </m:r>
                            </m:e>
                            <m:sup>
                              <m:r>
                                <a:rPr lang="en-US" sz="1400" i="1">
                                  <a:solidFill>
                                    <a:srgbClr val="FF0000"/>
                                  </a:solidFill>
                                  <a:latin typeface="Cambria Math"/>
                                </a:rPr>
                                <m:t>2</m:t>
                              </m:r>
                            </m:sup>
                          </m:sSup>
                          <m:r>
                            <a:rPr lang="en-US" sz="1400" i="1">
                              <a:solidFill>
                                <a:srgbClr val="FF0000"/>
                              </a:solidFill>
                              <a:latin typeface="Cambria Math"/>
                            </a:rPr>
                            <m:t>−0.6</m:t>
                          </m:r>
                          <m:r>
                            <a:rPr lang="en-US" sz="1400" i="1">
                              <a:solidFill>
                                <a:srgbClr val="FF0000"/>
                              </a:solidFill>
                              <a:latin typeface="Cambria Math"/>
                            </a:rPr>
                            <m:t>𝑔</m:t>
                          </m:r>
                          <m:r>
                            <a:rPr lang="en-US" sz="1400" i="1">
                              <a:solidFill>
                                <a:srgbClr val="FF0000"/>
                              </a:solidFill>
                              <a:latin typeface="Cambria Math"/>
                            </a:rPr>
                            <m:t>(1−</m:t>
                          </m:r>
                          <m:r>
                            <a:rPr lang="en-US" sz="1400" i="1">
                              <a:solidFill>
                                <a:srgbClr val="FF0000"/>
                              </a:solidFill>
                              <a:latin typeface="Cambria Math"/>
                            </a:rPr>
                            <m:t>𝑐𝑜𝑠</m:t>
                          </m:r>
                          <m:r>
                            <a:rPr lang="en-US" sz="1400" i="1">
                              <a:solidFill>
                                <a:srgbClr val="FF0000"/>
                              </a:solidFill>
                              <a:latin typeface="Cambria Math"/>
                              <a:ea typeface="Cambria Math"/>
                            </a:rPr>
                            <m:t>𝜃</m:t>
                          </m:r>
                          <m:r>
                            <a:rPr lang="en-US" sz="1400" i="1">
                              <a:solidFill>
                                <a:srgbClr val="FF0000"/>
                              </a:solidFill>
                              <a:latin typeface="Cambria Math"/>
                              <a:ea typeface="Cambria Math"/>
                            </a:rPr>
                            <m:t>)</m:t>
                          </m:r>
                          <m:r>
                            <m:rPr>
                              <m:nor/>
                            </m:rPr>
                            <a:rPr lang="en-US" sz="1400" dirty="0">
                              <a:solidFill>
                                <a:srgbClr val="FF0000"/>
                              </a:solidFill>
                            </a:rPr>
                            <m:t> </m:t>
                          </m:r>
                        </m:e>
                      </m:rad>
                    </m:oMath>
                  </m:oMathPara>
                </a14:m>
                <a:endParaRPr lang="en-US" sz="1400" dirty="0">
                  <a:solidFill>
                    <a:srgbClr val="FF0000"/>
                  </a:solidFill>
                </a:endParaRPr>
              </a:p>
            </p:txBody>
          </p:sp>
        </mc:Choice>
        <mc:Fallback xmlns="">
          <p:sp>
            <p:nvSpPr>
              <p:cNvPr id="86" name="TextBox 85"/>
              <p:cNvSpPr txBox="1">
                <a:spLocks noRot="1" noChangeAspect="1" noMove="1" noResize="1" noEditPoints="1" noAdjustHandles="1" noChangeArrowheads="1" noChangeShapeType="1" noTextEdit="1"/>
              </p:cNvSpPr>
              <p:nvPr/>
            </p:nvSpPr>
            <p:spPr>
              <a:xfrm>
                <a:off x="942975" y="4972050"/>
                <a:ext cx="2319674" cy="353238"/>
              </a:xfrm>
              <a:prstGeom prst="rect">
                <a:avLst/>
              </a:prstGeom>
              <a:blipFill rotWithShape="1">
                <a:blip r:embed="rId14"/>
                <a:stretch>
                  <a:fillRect b="-6897"/>
                </a:stretch>
              </a:blipFill>
            </p:spPr>
            <p:txBody>
              <a:bodyPr/>
              <a:lstStyle/>
              <a:p>
                <a:r>
                  <a:rPr lang="en-US">
                    <a:noFill/>
                  </a:rPr>
                  <a:t> </a:t>
                </a:r>
              </a:p>
            </p:txBody>
          </p:sp>
        </mc:Fallback>
      </mc:AlternateContent>
    </p:spTree>
    <p:extLst>
      <p:ext uri="{BB962C8B-B14F-4D97-AF65-F5344CB8AC3E}">
        <p14:creationId xmlns:p14="http://schemas.microsoft.com/office/powerpoint/2010/main" val="332831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linds(horizontal)">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0"/>
                                        </p:tgtEl>
                                        <p:attrNameLst>
                                          <p:attrName>style.visibility</p:attrName>
                                        </p:attrNameLst>
                                      </p:cBhvr>
                                      <p:to>
                                        <p:strVal val="visible"/>
                                      </p:to>
                                    </p:set>
                                    <p:animEffect transition="in" filter="blinds(horizontal)">
                                      <p:cBhvr>
                                        <p:cTn id="12" dur="500"/>
                                        <p:tgtEl>
                                          <p:spTgt spid="8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1"/>
                                        </p:tgtEl>
                                        <p:attrNameLst>
                                          <p:attrName>style.visibility</p:attrName>
                                        </p:attrNameLst>
                                      </p:cBhvr>
                                      <p:to>
                                        <p:strVal val="visible"/>
                                      </p:to>
                                    </p:set>
                                    <p:animEffect transition="in" filter="blinds(horizontal)">
                                      <p:cBhvr>
                                        <p:cTn id="17" dur="500"/>
                                        <p:tgtEl>
                                          <p:spTgt spid="8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blinds(horizontal)">
                                      <p:cBhvr>
                                        <p:cTn id="22" dur="500"/>
                                        <p:tgtEl>
                                          <p:spTgt spid="7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2"/>
                                        </p:tgtEl>
                                        <p:attrNameLst>
                                          <p:attrName>style.visibility</p:attrName>
                                        </p:attrNameLst>
                                      </p:cBhvr>
                                      <p:to>
                                        <p:strVal val="visible"/>
                                      </p:to>
                                    </p:set>
                                    <p:animEffect transition="in" filter="blinds(horizontal)">
                                      <p:cBhvr>
                                        <p:cTn id="27" dur="500"/>
                                        <p:tgtEl>
                                          <p:spTgt spid="8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4"/>
                                        </p:tgtEl>
                                        <p:attrNameLst>
                                          <p:attrName>style.visibility</p:attrName>
                                        </p:attrNameLst>
                                      </p:cBhvr>
                                      <p:to>
                                        <p:strVal val="visible"/>
                                      </p:to>
                                    </p:set>
                                    <p:animEffect transition="in" filter="blinds(horizontal)">
                                      <p:cBhvr>
                                        <p:cTn id="32" dur="500"/>
                                        <p:tgtEl>
                                          <p:spTgt spid="8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8"/>
                                        </p:tgtEl>
                                        <p:attrNameLst>
                                          <p:attrName>style.visibility</p:attrName>
                                        </p:attrNameLst>
                                      </p:cBhvr>
                                      <p:to>
                                        <p:strVal val="visible"/>
                                      </p:to>
                                    </p:set>
                                    <p:animEffect transition="in" filter="blinds(horizontal)">
                                      <p:cBhvr>
                                        <p:cTn id="37" dur="500"/>
                                        <p:tgtEl>
                                          <p:spTgt spid="7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83"/>
                                        </p:tgtEl>
                                        <p:attrNameLst>
                                          <p:attrName>style.visibility</p:attrName>
                                        </p:attrNameLst>
                                      </p:cBhvr>
                                      <p:to>
                                        <p:strVal val="visible"/>
                                      </p:to>
                                    </p:set>
                                    <p:animEffect transition="in" filter="blinds(horizontal)">
                                      <p:cBhvr>
                                        <p:cTn id="42" dur="500"/>
                                        <p:tgtEl>
                                          <p:spTgt spid="8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blinds(horizontal)">
                                      <p:cBhvr>
                                        <p:cTn id="47" dur="500"/>
                                        <p:tgtEl>
                                          <p:spTgt spid="85"/>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79"/>
                                        </p:tgtEl>
                                        <p:attrNameLst>
                                          <p:attrName>style.visibility</p:attrName>
                                        </p:attrNameLst>
                                      </p:cBhvr>
                                      <p:to>
                                        <p:strVal val="visible"/>
                                      </p:to>
                                    </p:set>
                                    <p:animEffect transition="in" filter="blinds(horizontal)">
                                      <p:cBhvr>
                                        <p:cTn id="52" dur="500"/>
                                        <p:tgtEl>
                                          <p:spTgt spid="79"/>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blinds(horizontal)">
                                      <p:cBhvr>
                                        <p:cTn id="5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76" grpId="0"/>
      <p:bldP spid="78" grpId="0"/>
      <p:bldP spid="79" grpId="0"/>
      <p:bldP spid="80" grpId="0" animBg="1"/>
      <p:bldP spid="81" grpId="0"/>
      <p:bldP spid="82" grpId="0" animBg="1"/>
      <p:bldP spid="83" grpId="0" animBg="1"/>
      <p:bldP spid="84" grpId="0"/>
      <p:bldP spid="85" grpId="0"/>
      <p:bldP spid="8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Motion in a Circle</a:t>
            </a:r>
            <a:endParaRPr lang="en-GB" dirty="0">
              <a:latin typeface="Comic Sans MS" pitchFamily="66" charset="0"/>
            </a:endParaRPr>
          </a:p>
        </p:txBody>
      </p:sp>
      <p:sp>
        <p:nvSpPr>
          <p:cNvPr id="4" name="TextBox 3"/>
          <p:cNvSpPr txBox="1"/>
          <p:nvPr/>
        </p:nvSpPr>
        <p:spPr>
          <a:xfrm>
            <a:off x="8680632" y="6488668"/>
            <a:ext cx="470000" cy="369332"/>
          </a:xfrm>
          <a:prstGeom prst="rect">
            <a:avLst/>
          </a:prstGeom>
          <a:noFill/>
        </p:spPr>
        <p:txBody>
          <a:bodyPr wrap="none" rtlCol="0">
            <a:spAutoFit/>
          </a:bodyPr>
          <a:lstStyle/>
          <a:p>
            <a:r>
              <a:rPr lang="en-US" dirty="0" smtClean="0">
                <a:latin typeface="Comic Sans MS" panose="030F0702030302020204" pitchFamily="66" charset="0"/>
              </a:rPr>
              <a:t>4E</a:t>
            </a:r>
            <a:endParaRPr lang="en-US" dirty="0">
              <a:latin typeface="Comic Sans MS" panose="030F0702030302020204" pitchFamily="66" charset="0"/>
            </a:endParaRPr>
          </a:p>
        </p:txBody>
      </p:sp>
      <p:pic>
        <p:nvPicPr>
          <p:cNvPr id="5" name="Picture 8" descr="http://media-cache-ec0.pinimg.com/236x/5e/4e/e6/5e4ee61bfbfb939a6e091549c64997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1514373" cy="12192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idx="1"/>
          </p:nvPr>
        </p:nvSpPr>
        <p:spPr>
          <a:xfrm>
            <a:off x="228600" y="1600200"/>
            <a:ext cx="3429000" cy="4525963"/>
          </a:xfrm>
        </p:spPr>
        <p:txBody>
          <a:bodyPr>
            <a:normAutofit/>
          </a:bodyPr>
          <a:lstStyle/>
          <a:p>
            <a:pPr marL="0" indent="0" algn="ctr">
              <a:buNone/>
            </a:pPr>
            <a:r>
              <a:rPr lang="en-GB" sz="1400" b="1" dirty="0" smtClean="0">
                <a:latin typeface="Comic Sans MS" pitchFamily="66" charset="0"/>
              </a:rPr>
              <a:t>You can solve problems about objects moving in vertical circles</a:t>
            </a:r>
            <a:endParaRPr lang="en-GB" sz="1400" dirty="0" smtClean="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smtClean="0">
                <a:latin typeface="Comic Sans MS" pitchFamily="66" charset="0"/>
              </a:rPr>
              <a:t>A particle of mass 0.4kg is attached to one end of a light rod AB of length 0.3m. The rod is free to rotate in a vertical plane about B. The rod is hanging vertically with A below B when the particle is set in motion with a horizontal speed of ums</a:t>
            </a:r>
            <a:r>
              <a:rPr lang="en-GB" sz="1400" baseline="30000" dirty="0" smtClean="0">
                <a:latin typeface="Comic Sans MS" pitchFamily="66" charset="0"/>
              </a:rPr>
              <a:t>-1</a:t>
            </a:r>
            <a:r>
              <a:rPr lang="en-GB" sz="1400" dirty="0" smtClean="0">
                <a:latin typeface="Comic Sans MS" pitchFamily="66" charset="0"/>
              </a:rPr>
              <a:t>. Find:</a:t>
            </a:r>
          </a:p>
          <a:p>
            <a:pPr marL="0" indent="0" algn="ctr">
              <a:buNone/>
            </a:pPr>
            <a:endParaRPr lang="en-GB" sz="1400" dirty="0">
              <a:latin typeface="Comic Sans MS" pitchFamily="66" charset="0"/>
              <a:sym typeface="Wingdings" panose="05000000000000000000" pitchFamily="2" charset="2"/>
            </a:endParaRPr>
          </a:p>
          <a:p>
            <a:pPr algn="ctr">
              <a:buAutoNum type="alphaLcParenR"/>
            </a:pPr>
            <a:r>
              <a:rPr lang="en-GB" sz="1400" dirty="0" smtClean="0">
                <a:latin typeface="Comic Sans MS" pitchFamily="66" charset="0"/>
                <a:sym typeface="Wingdings" panose="05000000000000000000" pitchFamily="2" charset="2"/>
              </a:rPr>
              <a:t>An expression for the speed of the particle when the rod is at an angle of </a:t>
            </a:r>
            <a:r>
              <a:rPr lang="el-GR" sz="1400" dirty="0" smtClean="0">
                <a:latin typeface="Comic Sans MS" pitchFamily="66" charset="0"/>
                <a:sym typeface="Wingdings" panose="05000000000000000000" pitchFamily="2" charset="2"/>
              </a:rPr>
              <a:t>θ</a:t>
            </a:r>
            <a:r>
              <a:rPr lang="en-US" sz="1400" dirty="0" smtClean="0">
                <a:latin typeface="Comic Sans MS" pitchFamily="66" charset="0"/>
                <a:sym typeface="Wingdings" panose="05000000000000000000" pitchFamily="2" charset="2"/>
              </a:rPr>
              <a:t> to the downward vertical through B</a:t>
            </a:r>
          </a:p>
          <a:p>
            <a:pPr algn="ctr">
              <a:buAutoNum type="alphaLcParenR"/>
            </a:pPr>
            <a:endParaRPr lang="en-US" sz="1400" dirty="0">
              <a:latin typeface="Comic Sans MS" pitchFamily="66" charset="0"/>
              <a:sym typeface="Wingdings" panose="05000000000000000000" pitchFamily="2" charset="2"/>
            </a:endParaRPr>
          </a:p>
          <a:p>
            <a:pPr algn="ctr">
              <a:buAutoNum type="alphaLcParenR"/>
            </a:pPr>
            <a:r>
              <a:rPr lang="en-US" sz="1400" dirty="0" smtClean="0">
                <a:latin typeface="Comic Sans MS" pitchFamily="66" charset="0"/>
                <a:sym typeface="Wingdings" panose="05000000000000000000" pitchFamily="2" charset="2"/>
              </a:rPr>
              <a:t>The minimum value for u for which the particle will perform a complete circle</a:t>
            </a:r>
            <a:endParaRPr lang="en-GB" sz="1400" dirty="0" smtClean="0">
              <a:latin typeface="Comic Sans MS" pitchFamily="66" charset="0"/>
              <a:sym typeface="Wingdings" panose="05000000000000000000" pitchFamily="2" charset="2"/>
            </a:endParaRPr>
          </a:p>
          <a:p>
            <a:pPr marL="0" indent="0" algn="ctr">
              <a:buNone/>
            </a:pPr>
            <a:endParaRPr lang="en-GB" sz="1400" dirty="0">
              <a:latin typeface="Comic Sans MS" pitchFamily="66" charset="0"/>
              <a:sym typeface="Wingdings" panose="05000000000000000000" pitchFamily="2" charset="2"/>
            </a:endParaRPr>
          </a:p>
        </p:txBody>
      </p:sp>
      <mc:AlternateContent xmlns:mc="http://schemas.openxmlformats.org/markup-compatibility/2006" xmlns:a14="http://schemas.microsoft.com/office/drawing/2010/main">
        <mc:Choice Requires="a14">
          <p:sp>
            <p:nvSpPr>
              <p:cNvPr id="7" name="TextBox 6"/>
              <p:cNvSpPr txBox="1"/>
              <p:nvPr/>
            </p:nvSpPr>
            <p:spPr>
              <a:xfrm>
                <a:off x="5962403" y="0"/>
                <a:ext cx="781817"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𝑣</m:t>
                      </m:r>
                      <m:r>
                        <a:rPr lang="en-US" sz="1400" b="0" i="1" smtClean="0">
                          <a:latin typeface="Cambria Math"/>
                        </a:rPr>
                        <m:t>=</m:t>
                      </m:r>
                      <m:r>
                        <a:rPr lang="en-US" sz="1400" b="0" i="1" smtClean="0">
                          <a:latin typeface="Cambria Math"/>
                        </a:rPr>
                        <m:t>𝑟</m:t>
                      </m:r>
                      <m:r>
                        <m:rPr>
                          <m:sty m:val="p"/>
                        </m:rPr>
                        <a:rPr lang="el-GR" sz="1400" b="0" i="1" smtClean="0">
                          <a:latin typeface="Cambria Math"/>
                        </a:rPr>
                        <m:t>ω</m:t>
                      </m:r>
                    </m:oMath>
                  </m:oMathPara>
                </a14:m>
                <a:endParaRPr lang="en-GB" sz="1400" dirty="0"/>
              </a:p>
            </p:txBody>
          </p:sp>
        </mc:Choice>
        <mc:Fallback xmlns="">
          <p:sp>
            <p:nvSpPr>
              <p:cNvPr id="7" name="TextBox 6"/>
              <p:cNvSpPr txBox="1">
                <a:spLocks noRot="1" noChangeAspect="1" noMove="1" noResize="1" noEditPoints="1" noAdjustHandles="1" noChangeArrowheads="1" noChangeShapeType="1" noTextEdit="1"/>
              </p:cNvSpPr>
              <p:nvPr/>
            </p:nvSpPr>
            <p:spPr>
              <a:xfrm>
                <a:off x="5962403" y="0"/>
                <a:ext cx="781817" cy="307777"/>
              </a:xfrm>
              <a:prstGeom prst="rect">
                <a:avLst/>
              </a:prstGeom>
              <a:blipFill rotWithShape="1">
                <a:blip r:embed="rId3"/>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878780" y="0"/>
                <a:ext cx="1087670" cy="44300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1200" i="1" smtClean="0">
                          <a:latin typeface="Cambria Math"/>
                        </a:rPr>
                        <m:t>ω</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𝑟𝑎𝑑𝑖𝑎𝑛𝑠</m:t>
                          </m:r>
                        </m:num>
                        <m:den>
                          <m:r>
                            <a:rPr lang="en-US" sz="1200" b="0" i="1" smtClean="0">
                              <a:latin typeface="Cambria Math"/>
                            </a:rPr>
                            <m:t>𝑠𝑒𝑐𝑜𝑛𝑑𝑠</m:t>
                          </m:r>
                        </m:den>
                      </m:f>
                    </m:oMath>
                  </m:oMathPara>
                </a14:m>
                <a:endParaRPr lang="en-GB" sz="1200" dirty="0"/>
              </a:p>
            </p:txBody>
          </p:sp>
        </mc:Choice>
        <mc:Fallback xmlns="">
          <p:sp>
            <p:nvSpPr>
              <p:cNvPr id="8" name="TextBox 7"/>
              <p:cNvSpPr txBox="1">
                <a:spLocks noRot="1" noChangeAspect="1" noMove="1" noResize="1" noEditPoints="1" noAdjustHandles="1" noChangeArrowheads="1" noChangeShapeType="1" noTextEdit="1"/>
              </p:cNvSpPr>
              <p:nvPr/>
            </p:nvSpPr>
            <p:spPr>
              <a:xfrm>
                <a:off x="4878780" y="0"/>
                <a:ext cx="1087670" cy="443006"/>
              </a:xfrm>
              <a:prstGeom prst="rect">
                <a:avLst/>
              </a:prstGeom>
              <a:blipFill rotWithShape="1">
                <a:blip r:embed="rId4"/>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741226" y="0"/>
                <a:ext cx="79451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𝑣</m:t>
                      </m:r>
                      <m:r>
                        <a:rPr lang="en-US" sz="1400" b="0" i="1" smtClean="0">
                          <a:latin typeface="Cambria Math"/>
                          <a:ea typeface="Cambria Math"/>
                        </a:rPr>
                        <m:t>𝜔</m:t>
                      </m:r>
                    </m:oMath>
                  </m:oMathPara>
                </a14:m>
                <a:endParaRPr lang="en-GB" sz="1400" dirty="0"/>
              </a:p>
            </p:txBody>
          </p:sp>
        </mc:Choice>
        <mc:Fallback xmlns="">
          <p:sp>
            <p:nvSpPr>
              <p:cNvPr id="9" name="TextBox 8"/>
              <p:cNvSpPr txBox="1">
                <a:spLocks noRot="1" noChangeAspect="1" noMove="1" noResize="1" noEditPoints="1" noAdjustHandles="1" noChangeArrowheads="1" noChangeShapeType="1" noTextEdit="1"/>
              </p:cNvSpPr>
              <p:nvPr/>
            </p:nvSpPr>
            <p:spPr>
              <a:xfrm>
                <a:off x="6741226" y="0"/>
                <a:ext cx="794513" cy="307777"/>
              </a:xfrm>
              <a:prstGeom prst="rect">
                <a:avLst/>
              </a:prstGeom>
              <a:blipFill rotWithShape="1">
                <a:blip r:embed="rId5"/>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7543800" y="0"/>
                <a:ext cx="86844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𝑟</m:t>
                      </m:r>
                      <m:sSup>
                        <m:sSupPr>
                          <m:ctrlPr>
                            <a:rPr lang="en-US" sz="1400" b="0" i="1" smtClean="0">
                              <a:latin typeface="Cambria Math" panose="02040503050406030204" pitchFamily="18" charset="0"/>
                            </a:rPr>
                          </m:ctrlPr>
                        </m:sSupPr>
                        <m:e>
                          <m:r>
                            <a:rPr lang="en-US" sz="1400" b="0" i="1" smtClean="0">
                              <a:latin typeface="Cambria Math"/>
                              <a:ea typeface="Cambria Math"/>
                            </a:rPr>
                            <m:t>𝜔</m:t>
                          </m:r>
                        </m:e>
                        <m:sup>
                          <m:r>
                            <a:rPr lang="en-US" sz="1400" b="0" i="1" smtClean="0">
                              <a:latin typeface="Cambria Math"/>
                            </a:rPr>
                            <m:t>2</m:t>
                          </m:r>
                        </m:sup>
                      </m:sSup>
                    </m:oMath>
                  </m:oMathPara>
                </a14:m>
                <a:endParaRPr lang="en-GB" sz="1400" dirty="0"/>
              </a:p>
            </p:txBody>
          </p:sp>
        </mc:Choice>
        <mc:Fallback xmlns="">
          <p:sp>
            <p:nvSpPr>
              <p:cNvPr id="10" name="TextBox 9"/>
              <p:cNvSpPr txBox="1">
                <a:spLocks noRot="1" noChangeAspect="1" noMove="1" noResize="1" noEditPoints="1" noAdjustHandles="1" noChangeArrowheads="1" noChangeShapeType="1" noTextEdit="1"/>
              </p:cNvSpPr>
              <p:nvPr/>
            </p:nvSpPr>
            <p:spPr>
              <a:xfrm>
                <a:off x="7543800" y="0"/>
                <a:ext cx="868443" cy="307777"/>
              </a:xfrm>
              <a:prstGeom prst="rect">
                <a:avLst/>
              </a:prstGeom>
              <a:blipFill rotWithShape="1">
                <a:blip r:embed="rId6"/>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8390012" y="0"/>
                <a:ext cx="753988" cy="52315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a:rPr>
                                <m:t>𝑣</m:t>
                              </m:r>
                            </m:e>
                            <m:sup>
                              <m:r>
                                <a:rPr lang="en-US" sz="1400" b="0" i="1" smtClean="0">
                                  <a:latin typeface="Cambria Math"/>
                                </a:rPr>
                                <m:t>2</m:t>
                              </m:r>
                            </m:sup>
                          </m:sSup>
                        </m:num>
                        <m:den>
                          <m:r>
                            <a:rPr lang="en-US" sz="1400" b="0" i="1" smtClean="0">
                              <a:latin typeface="Cambria Math"/>
                            </a:rPr>
                            <m:t>𝑟</m:t>
                          </m:r>
                        </m:den>
                      </m:f>
                    </m:oMath>
                  </m:oMathPara>
                </a14:m>
                <a:endParaRPr lang="en-GB" sz="1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8390012" y="0"/>
                <a:ext cx="753988" cy="523157"/>
              </a:xfrm>
              <a:prstGeom prst="rect">
                <a:avLst/>
              </a:prstGeom>
              <a:blipFill rotWithShape="1">
                <a:blip r:embed="rId7"/>
                <a:stretch>
                  <a:fillRect/>
                </a:stretch>
              </a:blipFill>
              <a:ln w="25400">
                <a:solidFill>
                  <a:schemeClr val="tx1"/>
                </a:solidFill>
              </a:ln>
            </p:spPr>
            <p:txBody>
              <a:bodyPr/>
              <a:lstStyle/>
              <a:p>
                <a:r>
                  <a:rPr lang="en-US">
                    <a:noFill/>
                  </a:rPr>
                  <a:t> </a:t>
                </a:r>
              </a:p>
            </p:txBody>
          </p:sp>
        </mc:Fallback>
      </mc:AlternateContent>
      <p:sp>
        <p:nvSpPr>
          <p:cNvPr id="12" name="Oval 11"/>
          <p:cNvSpPr>
            <a:spLocks noChangeAspect="1"/>
          </p:cNvSpPr>
          <p:nvPr/>
        </p:nvSpPr>
        <p:spPr>
          <a:xfrm>
            <a:off x="6086475" y="1495425"/>
            <a:ext cx="2209800" cy="2209800"/>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flipH="1">
            <a:off x="7219950" y="2962275"/>
            <a:ext cx="106680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077075" y="2333625"/>
            <a:ext cx="288862" cy="276999"/>
          </a:xfrm>
          <a:prstGeom prst="rect">
            <a:avLst/>
          </a:prstGeom>
          <a:noFill/>
        </p:spPr>
        <p:txBody>
          <a:bodyPr wrap="none" rtlCol="0">
            <a:spAutoFit/>
          </a:bodyPr>
          <a:lstStyle/>
          <a:p>
            <a:r>
              <a:rPr lang="en-US" sz="1200" dirty="0" smtClean="0">
                <a:latin typeface="Comic Sans MS" panose="030F0702030302020204" pitchFamily="66" charset="0"/>
              </a:rPr>
              <a:t>B</a:t>
            </a:r>
            <a:endParaRPr lang="en-US" sz="1200" dirty="0">
              <a:latin typeface="Comic Sans MS" panose="030F0702030302020204" pitchFamily="66" charset="0"/>
            </a:endParaRPr>
          </a:p>
        </p:txBody>
      </p:sp>
      <p:sp>
        <p:nvSpPr>
          <p:cNvPr id="19" name="TextBox 18"/>
          <p:cNvSpPr txBox="1"/>
          <p:nvPr/>
        </p:nvSpPr>
        <p:spPr>
          <a:xfrm>
            <a:off x="6943725" y="3657600"/>
            <a:ext cx="304800" cy="276999"/>
          </a:xfrm>
          <a:prstGeom prst="rect">
            <a:avLst/>
          </a:prstGeom>
          <a:noFill/>
        </p:spPr>
        <p:txBody>
          <a:bodyPr wrap="square" rtlCol="0">
            <a:spAutoFit/>
          </a:bodyPr>
          <a:lstStyle/>
          <a:p>
            <a:r>
              <a:rPr lang="en-US" sz="1200" dirty="0" smtClean="0">
                <a:latin typeface="Comic Sans MS" panose="030F0702030302020204" pitchFamily="66" charset="0"/>
              </a:rPr>
              <a:t>A</a:t>
            </a:r>
            <a:endParaRPr lang="en-US" sz="1200" dirty="0">
              <a:latin typeface="Comic Sans MS" panose="030F0702030302020204" pitchFamily="66" charset="0"/>
            </a:endParaRPr>
          </a:p>
        </p:txBody>
      </p:sp>
      <p:cxnSp>
        <p:nvCxnSpPr>
          <p:cNvPr id="23" name="Straight Arrow Connector 22"/>
          <p:cNvCxnSpPr/>
          <p:nvPr/>
        </p:nvCxnSpPr>
        <p:spPr>
          <a:xfrm rot="16200000" flipH="1">
            <a:off x="7239000" y="3724275"/>
            <a:ext cx="0" cy="381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7153275" y="2562225"/>
            <a:ext cx="152400" cy="152400"/>
            <a:chOff x="7467600" y="4419600"/>
            <a:chExt cx="152400" cy="152400"/>
          </a:xfrm>
        </p:grpSpPr>
        <p:cxnSp>
          <p:nvCxnSpPr>
            <p:cNvPr id="25" name="Straight Connector 24"/>
            <p:cNvCxnSpPr/>
            <p:nvPr/>
          </p:nvCxnSpPr>
          <p:spPr>
            <a:xfrm flipH="1" flipV="1">
              <a:off x="7467600" y="4419600"/>
              <a:ext cx="152400" cy="1524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7467600" y="4419600"/>
              <a:ext cx="152400" cy="1524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cxnSp>
        <p:nvCxnSpPr>
          <p:cNvPr id="39" name="Straight Connector 38"/>
          <p:cNvCxnSpPr/>
          <p:nvPr/>
        </p:nvCxnSpPr>
        <p:spPr>
          <a:xfrm rot="16200000" flipH="1">
            <a:off x="6696075" y="3171825"/>
            <a:ext cx="106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7229475" y="2638425"/>
            <a:ext cx="990600" cy="304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7172325" y="3657600"/>
            <a:ext cx="111397" cy="1141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p:cNvSpPr/>
          <p:nvPr/>
        </p:nvSpPr>
        <p:spPr>
          <a:xfrm>
            <a:off x="8181975" y="2895600"/>
            <a:ext cx="111397" cy="1141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Box 41"/>
          <p:cNvSpPr txBox="1"/>
          <p:nvPr/>
        </p:nvSpPr>
        <p:spPr>
          <a:xfrm>
            <a:off x="7562850" y="2543175"/>
            <a:ext cx="532518" cy="276999"/>
          </a:xfrm>
          <a:prstGeom prst="rect">
            <a:avLst/>
          </a:prstGeom>
          <a:noFill/>
        </p:spPr>
        <p:txBody>
          <a:bodyPr wrap="none" rtlCol="0">
            <a:spAutoFit/>
          </a:bodyPr>
          <a:lstStyle/>
          <a:p>
            <a:r>
              <a:rPr lang="en-US" sz="1200" dirty="0" smtClean="0">
                <a:latin typeface="Comic Sans MS" panose="030F0702030302020204" pitchFamily="66" charset="0"/>
              </a:rPr>
              <a:t>0.3m</a:t>
            </a:r>
            <a:endParaRPr lang="en-US" sz="1200" dirty="0">
              <a:latin typeface="Comic Sans MS" panose="030F0702030302020204" pitchFamily="66" charset="0"/>
            </a:endParaRPr>
          </a:p>
        </p:txBody>
      </p:sp>
      <p:sp>
        <p:nvSpPr>
          <p:cNvPr id="43" name="Arc 42"/>
          <p:cNvSpPr/>
          <p:nvPr/>
        </p:nvSpPr>
        <p:spPr>
          <a:xfrm>
            <a:off x="6629400" y="1895475"/>
            <a:ext cx="914400" cy="914400"/>
          </a:xfrm>
          <a:prstGeom prst="arc">
            <a:avLst>
              <a:gd name="adj1" fmla="val 2932936"/>
              <a:gd name="adj2" fmla="val 423110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TextBox 43"/>
          <p:cNvSpPr txBox="1"/>
          <p:nvPr/>
        </p:nvSpPr>
        <p:spPr>
          <a:xfrm>
            <a:off x="7239000" y="2695575"/>
            <a:ext cx="279244" cy="276999"/>
          </a:xfrm>
          <a:prstGeom prst="rect">
            <a:avLst/>
          </a:prstGeom>
          <a:noFill/>
        </p:spPr>
        <p:txBody>
          <a:bodyPr wrap="none" rtlCol="0">
            <a:spAutoFit/>
          </a:bodyPr>
          <a:lstStyle/>
          <a:p>
            <a:r>
              <a:rPr lang="el-GR" sz="1200" dirty="0" smtClean="0">
                <a:latin typeface="Comic Sans MS" panose="030F0702030302020204" pitchFamily="66" charset="0"/>
              </a:rPr>
              <a:t>θ</a:t>
            </a:r>
            <a:endParaRPr lang="en-US" sz="1200" dirty="0">
              <a:latin typeface="Comic Sans MS" panose="030F0702030302020204" pitchFamily="66" charset="0"/>
            </a:endParaRPr>
          </a:p>
        </p:txBody>
      </p:sp>
      <p:sp>
        <p:nvSpPr>
          <p:cNvPr id="45" name="TextBox 44"/>
          <p:cNvSpPr txBox="1"/>
          <p:nvPr/>
        </p:nvSpPr>
        <p:spPr>
          <a:xfrm>
            <a:off x="6438900" y="2695575"/>
            <a:ext cx="769763" cy="276999"/>
          </a:xfrm>
          <a:prstGeom prst="rect">
            <a:avLst/>
          </a:prstGeom>
          <a:noFill/>
        </p:spPr>
        <p:txBody>
          <a:bodyPr wrap="none" rtlCol="0">
            <a:spAutoFit/>
          </a:bodyPr>
          <a:lstStyle/>
          <a:p>
            <a:r>
              <a:rPr lang="en-US" sz="1200" dirty="0" smtClean="0">
                <a:latin typeface="Comic Sans MS" panose="030F0702030302020204" pitchFamily="66" charset="0"/>
              </a:rPr>
              <a:t>0.3cos</a:t>
            </a:r>
            <a:r>
              <a:rPr lang="el-GR" sz="1200" dirty="0" smtClean="0">
                <a:latin typeface="Comic Sans MS" panose="030F0702030302020204" pitchFamily="66" charset="0"/>
              </a:rPr>
              <a:t>θ</a:t>
            </a:r>
            <a:endParaRPr lang="en-US" sz="1200" dirty="0">
              <a:latin typeface="Comic Sans MS" panose="030F0702030302020204" pitchFamily="66" charset="0"/>
            </a:endParaRPr>
          </a:p>
        </p:txBody>
      </p:sp>
      <p:sp>
        <p:nvSpPr>
          <p:cNvPr id="46" name="TextBox 45"/>
          <p:cNvSpPr txBox="1"/>
          <p:nvPr/>
        </p:nvSpPr>
        <p:spPr>
          <a:xfrm>
            <a:off x="6191250" y="3048000"/>
            <a:ext cx="1032655" cy="276999"/>
          </a:xfrm>
          <a:prstGeom prst="rect">
            <a:avLst/>
          </a:prstGeom>
          <a:noFill/>
        </p:spPr>
        <p:txBody>
          <a:bodyPr wrap="none" rtlCol="0">
            <a:spAutoFit/>
          </a:bodyPr>
          <a:lstStyle/>
          <a:p>
            <a:r>
              <a:rPr lang="en-US" sz="1200" dirty="0" smtClean="0">
                <a:latin typeface="Comic Sans MS" panose="030F0702030302020204" pitchFamily="66" charset="0"/>
              </a:rPr>
              <a:t>0.3-0.3cos</a:t>
            </a:r>
            <a:r>
              <a:rPr lang="el-GR" sz="1200" dirty="0" smtClean="0">
                <a:latin typeface="Comic Sans MS" panose="030F0702030302020204" pitchFamily="66" charset="0"/>
              </a:rPr>
              <a:t>θ</a:t>
            </a:r>
            <a:endParaRPr lang="en-US" sz="1200" dirty="0">
              <a:latin typeface="Comic Sans MS" panose="030F0702030302020204" pitchFamily="66" charset="0"/>
            </a:endParaRPr>
          </a:p>
        </p:txBody>
      </p:sp>
      <p:cxnSp>
        <p:nvCxnSpPr>
          <p:cNvPr id="47" name="Straight Arrow Connector 46"/>
          <p:cNvCxnSpPr/>
          <p:nvPr/>
        </p:nvCxnSpPr>
        <p:spPr>
          <a:xfrm>
            <a:off x="7143750" y="2628900"/>
            <a:ext cx="0" cy="352425"/>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7143750" y="2981325"/>
            <a:ext cx="0" cy="72390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6962775" y="3943350"/>
            <a:ext cx="550151" cy="276999"/>
          </a:xfrm>
          <a:prstGeom prst="rect">
            <a:avLst/>
          </a:prstGeom>
          <a:noFill/>
        </p:spPr>
        <p:txBody>
          <a:bodyPr wrap="none" rtlCol="0">
            <a:spAutoFit/>
          </a:bodyPr>
          <a:lstStyle/>
          <a:p>
            <a:r>
              <a:rPr lang="en-US" sz="1200" dirty="0" smtClean="0">
                <a:latin typeface="Comic Sans MS" panose="030F0702030302020204" pitchFamily="66" charset="0"/>
              </a:rPr>
              <a:t>ums</a:t>
            </a:r>
            <a:r>
              <a:rPr lang="en-US" sz="1200" baseline="30000" dirty="0" smtClean="0">
                <a:latin typeface="Comic Sans MS" panose="030F0702030302020204" pitchFamily="66" charset="0"/>
              </a:rPr>
              <a:t>-1</a:t>
            </a:r>
            <a:endParaRPr lang="en-US" sz="1200" baseline="30000" dirty="0">
              <a:latin typeface="Comic Sans MS" panose="030F0702030302020204" pitchFamily="66" charset="0"/>
            </a:endParaRPr>
          </a:p>
        </p:txBody>
      </p:sp>
      <p:cxnSp>
        <p:nvCxnSpPr>
          <p:cNvPr id="53" name="Straight Arrow Connector 52"/>
          <p:cNvCxnSpPr/>
          <p:nvPr/>
        </p:nvCxnSpPr>
        <p:spPr>
          <a:xfrm flipV="1">
            <a:off x="8353425" y="2847975"/>
            <a:ext cx="133350" cy="33337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8391525" y="2952750"/>
            <a:ext cx="550151" cy="276999"/>
          </a:xfrm>
          <a:prstGeom prst="rect">
            <a:avLst/>
          </a:prstGeom>
          <a:noFill/>
        </p:spPr>
        <p:txBody>
          <a:bodyPr wrap="none" rtlCol="0">
            <a:spAutoFit/>
          </a:bodyPr>
          <a:lstStyle/>
          <a:p>
            <a:r>
              <a:rPr lang="en-US" sz="1200" dirty="0" smtClean="0">
                <a:latin typeface="Comic Sans MS" panose="030F0702030302020204" pitchFamily="66" charset="0"/>
              </a:rPr>
              <a:t>vms</a:t>
            </a:r>
            <a:r>
              <a:rPr lang="en-US" sz="1200" baseline="30000" dirty="0" smtClean="0">
                <a:latin typeface="Comic Sans MS" panose="030F0702030302020204" pitchFamily="66" charset="0"/>
              </a:rPr>
              <a:t>-1</a:t>
            </a:r>
            <a:endParaRPr lang="en-US" sz="1200" baseline="30000" dirty="0">
              <a:latin typeface="Comic Sans MS" panose="030F0702030302020204" pitchFamily="66" charset="0"/>
            </a:endParaRPr>
          </a:p>
        </p:txBody>
      </p:sp>
      <p:sp>
        <p:nvSpPr>
          <p:cNvPr id="57" name="TextBox 56"/>
          <p:cNvSpPr txBox="1"/>
          <p:nvPr/>
        </p:nvSpPr>
        <p:spPr>
          <a:xfrm>
            <a:off x="3562350" y="1533525"/>
            <a:ext cx="2486025" cy="2462213"/>
          </a:xfrm>
          <a:prstGeom prst="rect">
            <a:avLst/>
          </a:prstGeom>
          <a:noFill/>
        </p:spPr>
        <p:txBody>
          <a:bodyPr wrap="square" rtlCol="0">
            <a:spAutoFit/>
          </a:bodyPr>
          <a:lstStyle/>
          <a:p>
            <a:pPr marL="285750" indent="-285750" algn="ctr">
              <a:buFont typeface="Wingdings"/>
              <a:buChar char="à"/>
            </a:pPr>
            <a:r>
              <a:rPr lang="en-US" sz="1400" dirty="0" smtClean="0">
                <a:solidFill>
                  <a:srgbClr val="FF0000"/>
                </a:solidFill>
                <a:latin typeface="Comic Sans MS" panose="030F0702030302020204" pitchFamily="66" charset="0"/>
                <a:sym typeface="Wingdings" panose="05000000000000000000" pitchFamily="2" charset="2"/>
              </a:rPr>
              <a:t>The Tension in the rod does not play a part in this question, so to keep the diagram clearer it will be left off. The same goes for the weight of the particle.</a:t>
            </a:r>
          </a:p>
          <a:p>
            <a:pPr marL="285750" indent="-285750" algn="ctr">
              <a:buFont typeface="Wingdings"/>
              <a:buChar char="à"/>
            </a:pPr>
            <a:endParaRPr lang="en-US" sz="14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a:buChar char="à"/>
            </a:pPr>
            <a:r>
              <a:rPr lang="en-US" sz="1400" dirty="0" smtClean="0">
                <a:solidFill>
                  <a:srgbClr val="FF0000"/>
                </a:solidFill>
                <a:latin typeface="Comic Sans MS" panose="030F0702030302020204" pitchFamily="66" charset="0"/>
                <a:sym typeface="Wingdings" panose="05000000000000000000" pitchFamily="2" charset="2"/>
              </a:rPr>
              <a:t>Again, at the bottom of the circle we will take the height as 0m</a:t>
            </a:r>
            <a:endParaRPr lang="en-US" sz="1400" dirty="0">
              <a:solidFill>
                <a:srgbClr val="FF0000"/>
              </a:solidFill>
              <a:latin typeface="Comic Sans MS" panose="030F0702030302020204" pitchFamily="66" charset="0"/>
            </a:endParaRPr>
          </a:p>
        </p:txBody>
      </p:sp>
      <p:sp>
        <p:nvSpPr>
          <p:cNvPr id="74" name="TextBox 73"/>
          <p:cNvSpPr txBox="1"/>
          <p:nvPr/>
        </p:nvSpPr>
        <p:spPr>
          <a:xfrm>
            <a:off x="7191375" y="3057525"/>
            <a:ext cx="532518" cy="276999"/>
          </a:xfrm>
          <a:prstGeom prst="rect">
            <a:avLst/>
          </a:prstGeom>
          <a:noFill/>
        </p:spPr>
        <p:txBody>
          <a:bodyPr wrap="none" rtlCol="0">
            <a:spAutoFit/>
          </a:bodyPr>
          <a:lstStyle/>
          <a:p>
            <a:r>
              <a:rPr lang="en-US" sz="1200" dirty="0" smtClean="0">
                <a:latin typeface="Comic Sans MS" panose="030F0702030302020204" pitchFamily="66" charset="0"/>
              </a:rPr>
              <a:t>0.3m</a:t>
            </a:r>
            <a:endParaRPr lang="en-US" sz="12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86" name="TextBox 85"/>
              <p:cNvSpPr txBox="1"/>
              <p:nvPr/>
            </p:nvSpPr>
            <p:spPr>
              <a:xfrm>
                <a:off x="942975" y="4972050"/>
                <a:ext cx="2319674" cy="35323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a:rPr>
                        <m:t>𝑣</m:t>
                      </m:r>
                      <m:r>
                        <a:rPr lang="en-US" sz="1400" b="0" i="1" smtClean="0">
                          <a:solidFill>
                            <a:srgbClr val="FF0000"/>
                          </a:solidFill>
                          <a:latin typeface="Cambria Math"/>
                        </a:rPr>
                        <m:t>=</m:t>
                      </m:r>
                      <m:rad>
                        <m:radPr>
                          <m:degHide m:val="on"/>
                          <m:ctrlPr>
                            <a:rPr lang="en-US" sz="1400" b="0" i="1" smtClean="0">
                              <a:solidFill>
                                <a:srgbClr val="FF0000"/>
                              </a:solidFill>
                              <a:latin typeface="Cambria Math" panose="02040503050406030204" pitchFamily="18" charset="0"/>
                            </a:rPr>
                          </m:ctrlPr>
                        </m:radPr>
                        <m:deg/>
                        <m:e>
                          <m:sSup>
                            <m:sSupPr>
                              <m:ctrlPr>
                                <a:rPr lang="en-US" sz="1400" i="1">
                                  <a:solidFill>
                                    <a:srgbClr val="FF0000"/>
                                  </a:solidFill>
                                  <a:latin typeface="Cambria Math" panose="02040503050406030204" pitchFamily="18" charset="0"/>
                                </a:rPr>
                              </m:ctrlPr>
                            </m:sSupPr>
                            <m:e>
                              <m:r>
                                <a:rPr lang="en-US" sz="1400" i="1">
                                  <a:solidFill>
                                    <a:srgbClr val="FF0000"/>
                                  </a:solidFill>
                                  <a:latin typeface="Cambria Math"/>
                                </a:rPr>
                                <m:t>𝑢</m:t>
                              </m:r>
                            </m:e>
                            <m:sup>
                              <m:r>
                                <a:rPr lang="en-US" sz="1400" i="1">
                                  <a:solidFill>
                                    <a:srgbClr val="FF0000"/>
                                  </a:solidFill>
                                  <a:latin typeface="Cambria Math"/>
                                </a:rPr>
                                <m:t>2</m:t>
                              </m:r>
                            </m:sup>
                          </m:sSup>
                          <m:r>
                            <a:rPr lang="en-US" sz="1400" i="1">
                              <a:solidFill>
                                <a:srgbClr val="FF0000"/>
                              </a:solidFill>
                              <a:latin typeface="Cambria Math"/>
                            </a:rPr>
                            <m:t>−0.6</m:t>
                          </m:r>
                          <m:r>
                            <a:rPr lang="en-US" sz="1400" i="1">
                              <a:solidFill>
                                <a:srgbClr val="FF0000"/>
                              </a:solidFill>
                              <a:latin typeface="Cambria Math"/>
                            </a:rPr>
                            <m:t>𝑔</m:t>
                          </m:r>
                          <m:r>
                            <a:rPr lang="en-US" sz="1400" i="1">
                              <a:solidFill>
                                <a:srgbClr val="FF0000"/>
                              </a:solidFill>
                              <a:latin typeface="Cambria Math"/>
                            </a:rPr>
                            <m:t>(1−</m:t>
                          </m:r>
                          <m:r>
                            <a:rPr lang="en-US" sz="1400" i="1">
                              <a:solidFill>
                                <a:srgbClr val="FF0000"/>
                              </a:solidFill>
                              <a:latin typeface="Cambria Math"/>
                            </a:rPr>
                            <m:t>𝑐𝑜𝑠</m:t>
                          </m:r>
                          <m:r>
                            <a:rPr lang="en-US" sz="1400" i="1">
                              <a:solidFill>
                                <a:srgbClr val="FF0000"/>
                              </a:solidFill>
                              <a:latin typeface="Cambria Math"/>
                              <a:ea typeface="Cambria Math"/>
                            </a:rPr>
                            <m:t>𝜃</m:t>
                          </m:r>
                          <m:r>
                            <a:rPr lang="en-US" sz="1400" i="1">
                              <a:solidFill>
                                <a:srgbClr val="FF0000"/>
                              </a:solidFill>
                              <a:latin typeface="Cambria Math"/>
                              <a:ea typeface="Cambria Math"/>
                            </a:rPr>
                            <m:t>)</m:t>
                          </m:r>
                          <m:r>
                            <m:rPr>
                              <m:nor/>
                            </m:rPr>
                            <a:rPr lang="en-US" sz="1400" dirty="0">
                              <a:solidFill>
                                <a:srgbClr val="FF0000"/>
                              </a:solidFill>
                            </a:rPr>
                            <m:t> </m:t>
                          </m:r>
                        </m:e>
                      </m:rad>
                    </m:oMath>
                  </m:oMathPara>
                </a14:m>
                <a:endParaRPr lang="en-US" sz="1400" dirty="0">
                  <a:solidFill>
                    <a:srgbClr val="FF0000"/>
                  </a:solidFill>
                </a:endParaRPr>
              </a:p>
            </p:txBody>
          </p:sp>
        </mc:Choice>
        <mc:Fallback xmlns="">
          <p:sp>
            <p:nvSpPr>
              <p:cNvPr id="86" name="TextBox 85"/>
              <p:cNvSpPr txBox="1">
                <a:spLocks noRot="1" noChangeAspect="1" noMove="1" noResize="1" noEditPoints="1" noAdjustHandles="1" noChangeArrowheads="1" noChangeShapeType="1" noTextEdit="1"/>
              </p:cNvSpPr>
              <p:nvPr/>
            </p:nvSpPr>
            <p:spPr>
              <a:xfrm>
                <a:off x="942975" y="4972050"/>
                <a:ext cx="2319674" cy="353238"/>
              </a:xfrm>
              <a:prstGeom prst="rect">
                <a:avLst/>
              </a:prstGeom>
              <a:blipFill rotWithShape="1">
                <a:blip r:embed="rId8"/>
                <a:stretch>
                  <a:fillRect b="-68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5314950" y="4314825"/>
                <a:ext cx="2319674" cy="35323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a:rPr>
                        <m:t>𝑣</m:t>
                      </m:r>
                      <m:r>
                        <a:rPr lang="en-US" sz="1400" b="0" i="1" smtClean="0">
                          <a:solidFill>
                            <a:schemeClr val="tx1"/>
                          </a:solidFill>
                          <a:latin typeface="Cambria Math"/>
                        </a:rPr>
                        <m:t>=</m:t>
                      </m:r>
                      <m:rad>
                        <m:radPr>
                          <m:degHide m:val="on"/>
                          <m:ctrlPr>
                            <a:rPr lang="en-US" sz="1400" b="0" i="1" smtClean="0">
                              <a:solidFill>
                                <a:schemeClr val="tx1"/>
                              </a:solidFill>
                              <a:latin typeface="Cambria Math" panose="02040503050406030204" pitchFamily="18" charset="0"/>
                            </a:rPr>
                          </m:ctrlPr>
                        </m:radPr>
                        <m:deg/>
                        <m:e>
                          <m:sSup>
                            <m:sSupPr>
                              <m:ctrlPr>
                                <a:rPr lang="en-US" sz="1400" i="1">
                                  <a:solidFill>
                                    <a:schemeClr val="tx1"/>
                                  </a:solidFill>
                                  <a:latin typeface="Cambria Math" panose="02040503050406030204" pitchFamily="18" charset="0"/>
                                </a:rPr>
                              </m:ctrlPr>
                            </m:sSupPr>
                            <m:e>
                              <m:r>
                                <a:rPr lang="en-US" sz="1400" i="1">
                                  <a:solidFill>
                                    <a:schemeClr val="tx1"/>
                                  </a:solidFill>
                                  <a:latin typeface="Cambria Math"/>
                                </a:rPr>
                                <m:t>𝑢</m:t>
                              </m:r>
                            </m:e>
                            <m:sup>
                              <m:r>
                                <a:rPr lang="en-US" sz="1400" i="1">
                                  <a:solidFill>
                                    <a:schemeClr val="tx1"/>
                                  </a:solidFill>
                                  <a:latin typeface="Cambria Math"/>
                                </a:rPr>
                                <m:t>2</m:t>
                              </m:r>
                            </m:sup>
                          </m:sSup>
                          <m:r>
                            <a:rPr lang="en-US" sz="1400" i="1">
                              <a:solidFill>
                                <a:schemeClr val="tx1"/>
                              </a:solidFill>
                              <a:latin typeface="Cambria Math"/>
                            </a:rPr>
                            <m:t>−0.6</m:t>
                          </m:r>
                          <m:r>
                            <a:rPr lang="en-US" sz="1400" i="1">
                              <a:solidFill>
                                <a:schemeClr val="tx1"/>
                              </a:solidFill>
                              <a:latin typeface="Cambria Math"/>
                            </a:rPr>
                            <m:t>𝑔</m:t>
                          </m:r>
                          <m:r>
                            <a:rPr lang="en-US" sz="1400" i="1">
                              <a:solidFill>
                                <a:schemeClr val="tx1"/>
                              </a:solidFill>
                              <a:latin typeface="Cambria Math"/>
                            </a:rPr>
                            <m:t>(1−</m:t>
                          </m:r>
                          <m:r>
                            <a:rPr lang="en-US" sz="1400" i="1">
                              <a:solidFill>
                                <a:schemeClr val="tx1"/>
                              </a:solidFill>
                              <a:latin typeface="Cambria Math"/>
                            </a:rPr>
                            <m:t>𝑐𝑜𝑠</m:t>
                          </m:r>
                          <m:r>
                            <a:rPr lang="en-US" sz="1400" i="1">
                              <a:solidFill>
                                <a:schemeClr val="tx1"/>
                              </a:solidFill>
                              <a:latin typeface="Cambria Math"/>
                              <a:ea typeface="Cambria Math"/>
                            </a:rPr>
                            <m:t>𝜃</m:t>
                          </m:r>
                          <m:r>
                            <a:rPr lang="en-US" sz="1400" i="1">
                              <a:solidFill>
                                <a:schemeClr val="tx1"/>
                              </a:solidFill>
                              <a:latin typeface="Cambria Math"/>
                              <a:ea typeface="Cambria Math"/>
                            </a:rPr>
                            <m:t>)</m:t>
                          </m:r>
                          <m:r>
                            <m:rPr>
                              <m:nor/>
                            </m:rPr>
                            <a:rPr lang="en-US" sz="1400" dirty="0">
                              <a:solidFill>
                                <a:schemeClr val="tx1"/>
                              </a:solidFill>
                            </a:rPr>
                            <m:t> </m:t>
                          </m:r>
                        </m:e>
                      </m:rad>
                    </m:oMath>
                  </m:oMathPara>
                </a14:m>
                <a:endParaRPr lang="en-US" sz="1400" dirty="0">
                  <a:solidFill>
                    <a:schemeClr val="tx1"/>
                  </a:solidFill>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5314950" y="4314825"/>
                <a:ext cx="2319674" cy="353238"/>
              </a:xfrm>
              <a:prstGeom prst="rect">
                <a:avLst/>
              </a:prstGeom>
              <a:blipFill rotWithShape="1">
                <a:blip r:embed="rId9"/>
                <a:stretch>
                  <a:fillRect b="-6897"/>
                </a:stretch>
              </a:blipFill>
            </p:spPr>
            <p:txBody>
              <a:bodyPr/>
              <a:lstStyle/>
              <a:p>
                <a:r>
                  <a:rPr lang="en-US">
                    <a:noFill/>
                  </a:rPr>
                  <a:t> </a:t>
                </a:r>
              </a:p>
            </p:txBody>
          </p:sp>
        </mc:Fallback>
      </mc:AlternateContent>
      <p:sp>
        <p:nvSpPr>
          <p:cNvPr id="3" name="TextBox 2"/>
          <p:cNvSpPr txBox="1"/>
          <p:nvPr/>
        </p:nvSpPr>
        <p:spPr>
          <a:xfrm>
            <a:off x="3733801" y="4714875"/>
            <a:ext cx="5248274" cy="1815882"/>
          </a:xfrm>
          <a:prstGeom prst="rect">
            <a:avLst/>
          </a:prstGeom>
          <a:noFill/>
        </p:spPr>
        <p:txBody>
          <a:bodyPr wrap="square" rtlCol="0">
            <a:spAutoFit/>
          </a:bodyPr>
          <a:lstStyle/>
          <a:p>
            <a:pPr algn="ctr"/>
            <a:r>
              <a:rPr lang="en-US" sz="1400" dirty="0" smtClean="0">
                <a:solidFill>
                  <a:srgbClr val="FF0000"/>
                </a:solidFill>
                <a:latin typeface="Comic Sans MS" panose="030F0702030302020204" pitchFamily="66" charset="0"/>
              </a:rPr>
              <a:t>This is the expression for the velocity of the particle after it has turned through an angle </a:t>
            </a:r>
            <a:r>
              <a:rPr lang="el-GR" sz="1400" dirty="0" smtClean="0">
                <a:solidFill>
                  <a:srgbClr val="FF0000"/>
                </a:solidFill>
                <a:latin typeface="Comic Sans MS" panose="030F0702030302020204" pitchFamily="66" charset="0"/>
              </a:rPr>
              <a:t>θ</a:t>
            </a:r>
            <a:endParaRPr lang="en-US" sz="1400" dirty="0" smtClean="0">
              <a:solidFill>
                <a:srgbClr val="FF0000"/>
              </a:solidFill>
              <a:latin typeface="Comic Sans MS" panose="030F0702030302020204" pitchFamily="66" charset="0"/>
            </a:endParaRPr>
          </a:p>
          <a:p>
            <a:pPr algn="ctr"/>
            <a:endParaRPr lang="en-US" sz="1400" dirty="0">
              <a:solidFill>
                <a:srgbClr val="FF0000"/>
              </a:solidFill>
              <a:latin typeface="Comic Sans MS" panose="030F0702030302020204" pitchFamily="66" charset="0"/>
            </a:endParaRPr>
          </a:p>
          <a:p>
            <a:pPr marL="285750" indent="-285750" algn="ctr">
              <a:buFont typeface="Wingdings"/>
              <a:buChar char="à"/>
            </a:pPr>
            <a:r>
              <a:rPr lang="en-US" sz="1400" dirty="0" smtClean="0">
                <a:solidFill>
                  <a:srgbClr val="FF0000"/>
                </a:solidFill>
                <a:latin typeface="Comic Sans MS" panose="030F0702030302020204" pitchFamily="66" charset="0"/>
                <a:sym typeface="Wingdings" panose="05000000000000000000" pitchFamily="2" charset="2"/>
              </a:rPr>
              <a:t>If the particle is to perform complete circles, when </a:t>
            </a:r>
            <a:r>
              <a:rPr lang="el-GR" sz="1400" dirty="0" smtClean="0">
                <a:solidFill>
                  <a:srgbClr val="FF0000"/>
                </a:solidFill>
                <a:latin typeface="Comic Sans MS" panose="030F0702030302020204" pitchFamily="66" charset="0"/>
                <a:sym typeface="Wingdings" panose="05000000000000000000" pitchFamily="2" charset="2"/>
              </a:rPr>
              <a:t>θ</a:t>
            </a:r>
            <a:r>
              <a:rPr lang="en-US" sz="1400" dirty="0" smtClean="0">
                <a:solidFill>
                  <a:srgbClr val="FF0000"/>
                </a:solidFill>
                <a:latin typeface="Comic Sans MS" panose="030F0702030302020204" pitchFamily="66" charset="0"/>
                <a:sym typeface="Wingdings" panose="05000000000000000000" pitchFamily="2" charset="2"/>
              </a:rPr>
              <a:t> = 180 degrees, v has to be &gt; 0</a:t>
            </a:r>
          </a:p>
          <a:p>
            <a:pPr marL="285750" indent="-285750" algn="ctr">
              <a:buFont typeface="Wingdings"/>
              <a:buChar char="à"/>
            </a:pPr>
            <a:endParaRPr lang="en-US" sz="14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a:buChar char="à"/>
            </a:pPr>
            <a:r>
              <a:rPr lang="en-US" sz="1400" dirty="0" smtClean="0">
                <a:solidFill>
                  <a:srgbClr val="FF0000"/>
                </a:solidFill>
                <a:latin typeface="Comic Sans MS" panose="030F0702030302020204" pitchFamily="66" charset="0"/>
                <a:sym typeface="Wingdings" panose="05000000000000000000" pitchFamily="2" charset="2"/>
              </a:rPr>
              <a:t>Therefore, when </a:t>
            </a:r>
            <a:r>
              <a:rPr lang="el-GR" sz="1400" dirty="0" smtClean="0">
                <a:solidFill>
                  <a:srgbClr val="FF0000"/>
                </a:solidFill>
                <a:latin typeface="Comic Sans MS" panose="030F0702030302020204" pitchFamily="66" charset="0"/>
                <a:sym typeface="Wingdings" panose="05000000000000000000" pitchFamily="2" charset="2"/>
              </a:rPr>
              <a:t>θ</a:t>
            </a:r>
            <a:r>
              <a:rPr lang="en-US" sz="1400" dirty="0" smtClean="0">
                <a:solidFill>
                  <a:srgbClr val="FF0000"/>
                </a:solidFill>
                <a:latin typeface="Comic Sans MS" panose="030F0702030302020204" pitchFamily="66" charset="0"/>
                <a:sym typeface="Wingdings" panose="05000000000000000000" pitchFamily="2" charset="2"/>
              </a:rPr>
              <a:t> = 180 degrees, u</a:t>
            </a:r>
            <a:r>
              <a:rPr lang="en-US" sz="1400" baseline="30000" dirty="0" smtClean="0">
                <a:solidFill>
                  <a:srgbClr val="FF0000"/>
                </a:solidFill>
                <a:latin typeface="Comic Sans MS" panose="030F0702030302020204" pitchFamily="66" charset="0"/>
                <a:sym typeface="Wingdings" panose="05000000000000000000" pitchFamily="2" charset="2"/>
              </a:rPr>
              <a:t>2</a:t>
            </a:r>
            <a:r>
              <a:rPr lang="en-US" sz="1400" dirty="0" smtClean="0">
                <a:solidFill>
                  <a:srgbClr val="FF0000"/>
                </a:solidFill>
                <a:latin typeface="Comic Sans MS" panose="030F0702030302020204" pitchFamily="66" charset="0"/>
                <a:sym typeface="Wingdings" panose="05000000000000000000" pitchFamily="2" charset="2"/>
              </a:rPr>
              <a:t> must be greater than 0.6g(1 – cos</a:t>
            </a:r>
            <a:r>
              <a:rPr lang="el-GR" sz="1400" dirty="0" smtClean="0">
                <a:solidFill>
                  <a:srgbClr val="FF0000"/>
                </a:solidFill>
                <a:latin typeface="Comic Sans MS" panose="030F0702030302020204" pitchFamily="66" charset="0"/>
                <a:sym typeface="Wingdings" panose="05000000000000000000" pitchFamily="2" charset="2"/>
              </a:rPr>
              <a:t>θ</a:t>
            </a:r>
            <a:r>
              <a:rPr lang="en-US" sz="1400" dirty="0" smtClean="0">
                <a:solidFill>
                  <a:srgbClr val="FF0000"/>
                </a:solidFill>
                <a:latin typeface="Comic Sans MS" panose="030F0702030302020204" pitchFamily="66" charset="0"/>
                <a:sym typeface="Wingdings" panose="05000000000000000000" pitchFamily="2" charset="2"/>
              </a:rPr>
              <a:t>)…</a:t>
            </a:r>
            <a:endParaRPr lang="en-US" sz="1400" dirty="0">
              <a:solidFill>
                <a:srgbClr val="FF0000"/>
              </a:solidFill>
              <a:latin typeface="Comic Sans MS" panose="030F0702030302020204" pitchFamily="66" charset="0"/>
            </a:endParaRPr>
          </a:p>
        </p:txBody>
      </p:sp>
      <p:sp>
        <p:nvSpPr>
          <p:cNvPr id="13" name="Rectangle 12"/>
          <p:cNvSpPr/>
          <p:nvPr/>
        </p:nvSpPr>
        <p:spPr>
          <a:xfrm>
            <a:off x="5886450" y="4400550"/>
            <a:ext cx="1590675" cy="24765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530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linds(horizontal)">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1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Motion in a Circle</a:t>
            </a:r>
            <a:endParaRPr lang="en-GB" dirty="0">
              <a:latin typeface="Comic Sans MS" pitchFamily="66" charset="0"/>
            </a:endParaRPr>
          </a:p>
        </p:txBody>
      </p:sp>
      <p:sp>
        <p:nvSpPr>
          <p:cNvPr id="4" name="TextBox 3"/>
          <p:cNvSpPr txBox="1"/>
          <p:nvPr/>
        </p:nvSpPr>
        <p:spPr>
          <a:xfrm>
            <a:off x="8680632" y="6488668"/>
            <a:ext cx="470000" cy="369332"/>
          </a:xfrm>
          <a:prstGeom prst="rect">
            <a:avLst/>
          </a:prstGeom>
          <a:noFill/>
        </p:spPr>
        <p:txBody>
          <a:bodyPr wrap="none" rtlCol="0">
            <a:spAutoFit/>
          </a:bodyPr>
          <a:lstStyle/>
          <a:p>
            <a:r>
              <a:rPr lang="en-US" dirty="0" smtClean="0">
                <a:latin typeface="Comic Sans MS" panose="030F0702030302020204" pitchFamily="66" charset="0"/>
              </a:rPr>
              <a:t>4E</a:t>
            </a:r>
            <a:endParaRPr lang="en-US" dirty="0">
              <a:latin typeface="Comic Sans MS" panose="030F0702030302020204" pitchFamily="66" charset="0"/>
            </a:endParaRPr>
          </a:p>
        </p:txBody>
      </p:sp>
      <p:pic>
        <p:nvPicPr>
          <p:cNvPr id="5" name="Picture 8" descr="http://media-cache-ec0.pinimg.com/236x/5e/4e/e6/5e4ee61bfbfb939a6e091549c64997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1514373" cy="12192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idx="1"/>
          </p:nvPr>
        </p:nvSpPr>
        <p:spPr>
          <a:xfrm>
            <a:off x="228600" y="1600200"/>
            <a:ext cx="3429000" cy="4525963"/>
          </a:xfrm>
        </p:spPr>
        <p:txBody>
          <a:bodyPr>
            <a:normAutofit/>
          </a:bodyPr>
          <a:lstStyle/>
          <a:p>
            <a:pPr marL="0" indent="0" algn="ctr">
              <a:buNone/>
            </a:pPr>
            <a:r>
              <a:rPr lang="en-GB" sz="1400" b="1" dirty="0" smtClean="0">
                <a:latin typeface="Comic Sans MS" pitchFamily="66" charset="0"/>
              </a:rPr>
              <a:t>You can solve problems about objects moving in vertical circles</a:t>
            </a:r>
            <a:endParaRPr lang="en-GB" sz="1400" dirty="0" smtClean="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smtClean="0">
                <a:latin typeface="Comic Sans MS" pitchFamily="66" charset="0"/>
              </a:rPr>
              <a:t>A particle of mass 0.4kg is attached to one end of a light rod AB of length 0.3m. The rod is free to rotate in a vertical plane about B. The rod is hanging vertically with A below B when the particle is set in motion with a horizontal speed of ums</a:t>
            </a:r>
            <a:r>
              <a:rPr lang="en-GB" sz="1400" baseline="30000" dirty="0" smtClean="0">
                <a:latin typeface="Comic Sans MS" pitchFamily="66" charset="0"/>
              </a:rPr>
              <a:t>-1</a:t>
            </a:r>
            <a:r>
              <a:rPr lang="en-GB" sz="1400" dirty="0" smtClean="0">
                <a:latin typeface="Comic Sans MS" pitchFamily="66" charset="0"/>
              </a:rPr>
              <a:t>. Find:</a:t>
            </a:r>
          </a:p>
          <a:p>
            <a:pPr marL="0" indent="0" algn="ctr">
              <a:buNone/>
            </a:pPr>
            <a:endParaRPr lang="en-GB" sz="1400" dirty="0">
              <a:latin typeface="Comic Sans MS" pitchFamily="66" charset="0"/>
              <a:sym typeface="Wingdings" panose="05000000000000000000" pitchFamily="2" charset="2"/>
            </a:endParaRPr>
          </a:p>
          <a:p>
            <a:pPr algn="ctr">
              <a:buAutoNum type="alphaLcParenR"/>
            </a:pPr>
            <a:r>
              <a:rPr lang="en-GB" sz="1400" dirty="0" smtClean="0">
                <a:latin typeface="Comic Sans MS" pitchFamily="66" charset="0"/>
                <a:sym typeface="Wingdings" panose="05000000000000000000" pitchFamily="2" charset="2"/>
              </a:rPr>
              <a:t>An expression for the speed of the particle when the rod is at an angle of </a:t>
            </a:r>
            <a:r>
              <a:rPr lang="el-GR" sz="1400" dirty="0" smtClean="0">
                <a:latin typeface="Comic Sans MS" pitchFamily="66" charset="0"/>
                <a:sym typeface="Wingdings" panose="05000000000000000000" pitchFamily="2" charset="2"/>
              </a:rPr>
              <a:t>θ</a:t>
            </a:r>
            <a:r>
              <a:rPr lang="en-US" sz="1400" dirty="0" smtClean="0">
                <a:latin typeface="Comic Sans MS" pitchFamily="66" charset="0"/>
                <a:sym typeface="Wingdings" panose="05000000000000000000" pitchFamily="2" charset="2"/>
              </a:rPr>
              <a:t> to the downward vertical through B</a:t>
            </a:r>
          </a:p>
          <a:p>
            <a:pPr algn="ctr">
              <a:buAutoNum type="alphaLcParenR"/>
            </a:pPr>
            <a:endParaRPr lang="en-US" sz="1400" dirty="0">
              <a:latin typeface="Comic Sans MS" pitchFamily="66" charset="0"/>
              <a:sym typeface="Wingdings" panose="05000000000000000000" pitchFamily="2" charset="2"/>
            </a:endParaRPr>
          </a:p>
          <a:p>
            <a:pPr algn="ctr">
              <a:buAutoNum type="alphaLcParenR"/>
            </a:pPr>
            <a:r>
              <a:rPr lang="en-US" sz="1400" dirty="0" smtClean="0">
                <a:latin typeface="Comic Sans MS" pitchFamily="66" charset="0"/>
                <a:sym typeface="Wingdings" panose="05000000000000000000" pitchFamily="2" charset="2"/>
              </a:rPr>
              <a:t>The minimum value for u for which the particle will perform a complete circle</a:t>
            </a:r>
            <a:endParaRPr lang="en-GB" sz="1400" dirty="0" smtClean="0">
              <a:latin typeface="Comic Sans MS" pitchFamily="66" charset="0"/>
              <a:sym typeface="Wingdings" panose="05000000000000000000" pitchFamily="2" charset="2"/>
            </a:endParaRPr>
          </a:p>
          <a:p>
            <a:pPr marL="0" indent="0" algn="ctr">
              <a:buNone/>
            </a:pPr>
            <a:endParaRPr lang="en-GB" sz="1400" dirty="0">
              <a:latin typeface="Comic Sans MS" pitchFamily="66" charset="0"/>
              <a:sym typeface="Wingdings" panose="05000000000000000000" pitchFamily="2" charset="2"/>
            </a:endParaRPr>
          </a:p>
        </p:txBody>
      </p:sp>
      <mc:AlternateContent xmlns:mc="http://schemas.openxmlformats.org/markup-compatibility/2006" xmlns:a14="http://schemas.microsoft.com/office/drawing/2010/main">
        <mc:Choice Requires="a14">
          <p:sp>
            <p:nvSpPr>
              <p:cNvPr id="7" name="TextBox 6"/>
              <p:cNvSpPr txBox="1"/>
              <p:nvPr/>
            </p:nvSpPr>
            <p:spPr>
              <a:xfrm>
                <a:off x="5962403" y="0"/>
                <a:ext cx="781817"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𝑣</m:t>
                      </m:r>
                      <m:r>
                        <a:rPr lang="en-US" sz="1400" b="0" i="1" smtClean="0">
                          <a:latin typeface="Cambria Math"/>
                        </a:rPr>
                        <m:t>=</m:t>
                      </m:r>
                      <m:r>
                        <a:rPr lang="en-US" sz="1400" b="0" i="1" smtClean="0">
                          <a:latin typeface="Cambria Math"/>
                        </a:rPr>
                        <m:t>𝑟</m:t>
                      </m:r>
                      <m:r>
                        <m:rPr>
                          <m:sty m:val="p"/>
                        </m:rPr>
                        <a:rPr lang="el-GR" sz="1400" b="0" i="1" smtClean="0">
                          <a:latin typeface="Cambria Math"/>
                        </a:rPr>
                        <m:t>ω</m:t>
                      </m:r>
                    </m:oMath>
                  </m:oMathPara>
                </a14:m>
                <a:endParaRPr lang="en-GB" sz="1400" dirty="0"/>
              </a:p>
            </p:txBody>
          </p:sp>
        </mc:Choice>
        <mc:Fallback xmlns="">
          <p:sp>
            <p:nvSpPr>
              <p:cNvPr id="7" name="TextBox 6"/>
              <p:cNvSpPr txBox="1">
                <a:spLocks noRot="1" noChangeAspect="1" noMove="1" noResize="1" noEditPoints="1" noAdjustHandles="1" noChangeArrowheads="1" noChangeShapeType="1" noTextEdit="1"/>
              </p:cNvSpPr>
              <p:nvPr/>
            </p:nvSpPr>
            <p:spPr>
              <a:xfrm>
                <a:off x="5962403" y="0"/>
                <a:ext cx="781817" cy="307777"/>
              </a:xfrm>
              <a:prstGeom prst="rect">
                <a:avLst/>
              </a:prstGeom>
              <a:blipFill rotWithShape="1">
                <a:blip r:embed="rId3"/>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878780" y="0"/>
                <a:ext cx="1087670" cy="44300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1200" i="1" smtClean="0">
                          <a:latin typeface="Cambria Math"/>
                        </a:rPr>
                        <m:t>ω</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𝑟𝑎𝑑𝑖𝑎𝑛𝑠</m:t>
                          </m:r>
                        </m:num>
                        <m:den>
                          <m:r>
                            <a:rPr lang="en-US" sz="1200" b="0" i="1" smtClean="0">
                              <a:latin typeface="Cambria Math"/>
                            </a:rPr>
                            <m:t>𝑠𝑒𝑐𝑜𝑛𝑑𝑠</m:t>
                          </m:r>
                        </m:den>
                      </m:f>
                    </m:oMath>
                  </m:oMathPara>
                </a14:m>
                <a:endParaRPr lang="en-GB" sz="1200" dirty="0"/>
              </a:p>
            </p:txBody>
          </p:sp>
        </mc:Choice>
        <mc:Fallback xmlns="">
          <p:sp>
            <p:nvSpPr>
              <p:cNvPr id="8" name="TextBox 7"/>
              <p:cNvSpPr txBox="1">
                <a:spLocks noRot="1" noChangeAspect="1" noMove="1" noResize="1" noEditPoints="1" noAdjustHandles="1" noChangeArrowheads="1" noChangeShapeType="1" noTextEdit="1"/>
              </p:cNvSpPr>
              <p:nvPr/>
            </p:nvSpPr>
            <p:spPr>
              <a:xfrm>
                <a:off x="4878780" y="0"/>
                <a:ext cx="1087670" cy="443006"/>
              </a:xfrm>
              <a:prstGeom prst="rect">
                <a:avLst/>
              </a:prstGeom>
              <a:blipFill rotWithShape="1">
                <a:blip r:embed="rId4"/>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741226" y="0"/>
                <a:ext cx="79451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𝑣</m:t>
                      </m:r>
                      <m:r>
                        <a:rPr lang="en-US" sz="1400" b="0" i="1" smtClean="0">
                          <a:latin typeface="Cambria Math"/>
                          <a:ea typeface="Cambria Math"/>
                        </a:rPr>
                        <m:t>𝜔</m:t>
                      </m:r>
                    </m:oMath>
                  </m:oMathPara>
                </a14:m>
                <a:endParaRPr lang="en-GB" sz="1400" dirty="0"/>
              </a:p>
            </p:txBody>
          </p:sp>
        </mc:Choice>
        <mc:Fallback xmlns="">
          <p:sp>
            <p:nvSpPr>
              <p:cNvPr id="9" name="TextBox 8"/>
              <p:cNvSpPr txBox="1">
                <a:spLocks noRot="1" noChangeAspect="1" noMove="1" noResize="1" noEditPoints="1" noAdjustHandles="1" noChangeArrowheads="1" noChangeShapeType="1" noTextEdit="1"/>
              </p:cNvSpPr>
              <p:nvPr/>
            </p:nvSpPr>
            <p:spPr>
              <a:xfrm>
                <a:off x="6741226" y="0"/>
                <a:ext cx="794513" cy="307777"/>
              </a:xfrm>
              <a:prstGeom prst="rect">
                <a:avLst/>
              </a:prstGeom>
              <a:blipFill rotWithShape="1">
                <a:blip r:embed="rId5"/>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7543800" y="0"/>
                <a:ext cx="86844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𝑟</m:t>
                      </m:r>
                      <m:sSup>
                        <m:sSupPr>
                          <m:ctrlPr>
                            <a:rPr lang="en-US" sz="1400" b="0" i="1" smtClean="0">
                              <a:latin typeface="Cambria Math" panose="02040503050406030204" pitchFamily="18" charset="0"/>
                            </a:rPr>
                          </m:ctrlPr>
                        </m:sSupPr>
                        <m:e>
                          <m:r>
                            <a:rPr lang="en-US" sz="1400" b="0" i="1" smtClean="0">
                              <a:latin typeface="Cambria Math"/>
                              <a:ea typeface="Cambria Math"/>
                            </a:rPr>
                            <m:t>𝜔</m:t>
                          </m:r>
                        </m:e>
                        <m:sup>
                          <m:r>
                            <a:rPr lang="en-US" sz="1400" b="0" i="1" smtClean="0">
                              <a:latin typeface="Cambria Math"/>
                            </a:rPr>
                            <m:t>2</m:t>
                          </m:r>
                        </m:sup>
                      </m:sSup>
                    </m:oMath>
                  </m:oMathPara>
                </a14:m>
                <a:endParaRPr lang="en-GB" sz="1400" dirty="0"/>
              </a:p>
            </p:txBody>
          </p:sp>
        </mc:Choice>
        <mc:Fallback xmlns="">
          <p:sp>
            <p:nvSpPr>
              <p:cNvPr id="10" name="TextBox 9"/>
              <p:cNvSpPr txBox="1">
                <a:spLocks noRot="1" noChangeAspect="1" noMove="1" noResize="1" noEditPoints="1" noAdjustHandles="1" noChangeArrowheads="1" noChangeShapeType="1" noTextEdit="1"/>
              </p:cNvSpPr>
              <p:nvPr/>
            </p:nvSpPr>
            <p:spPr>
              <a:xfrm>
                <a:off x="7543800" y="0"/>
                <a:ext cx="868443" cy="307777"/>
              </a:xfrm>
              <a:prstGeom prst="rect">
                <a:avLst/>
              </a:prstGeom>
              <a:blipFill rotWithShape="1">
                <a:blip r:embed="rId6"/>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8390012" y="0"/>
                <a:ext cx="753988" cy="52315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a:rPr>
                                <m:t>𝑣</m:t>
                              </m:r>
                            </m:e>
                            <m:sup>
                              <m:r>
                                <a:rPr lang="en-US" sz="1400" b="0" i="1" smtClean="0">
                                  <a:latin typeface="Cambria Math"/>
                                </a:rPr>
                                <m:t>2</m:t>
                              </m:r>
                            </m:sup>
                          </m:sSup>
                        </m:num>
                        <m:den>
                          <m:r>
                            <a:rPr lang="en-US" sz="1400" b="0" i="1" smtClean="0">
                              <a:latin typeface="Cambria Math"/>
                            </a:rPr>
                            <m:t>𝑟</m:t>
                          </m:r>
                        </m:den>
                      </m:f>
                    </m:oMath>
                  </m:oMathPara>
                </a14:m>
                <a:endParaRPr lang="en-GB" sz="1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8390012" y="0"/>
                <a:ext cx="753988" cy="523157"/>
              </a:xfrm>
              <a:prstGeom prst="rect">
                <a:avLst/>
              </a:prstGeom>
              <a:blipFill rotWithShape="1">
                <a:blip r:embed="rId7"/>
                <a:stretch>
                  <a:fillRect/>
                </a:stretch>
              </a:blipFill>
              <a:ln w="25400">
                <a:solidFill>
                  <a:schemeClr val="tx1"/>
                </a:solidFill>
              </a:ln>
            </p:spPr>
            <p:txBody>
              <a:bodyPr/>
              <a:lstStyle/>
              <a:p>
                <a:r>
                  <a:rPr lang="en-US">
                    <a:noFill/>
                  </a:rPr>
                  <a:t> </a:t>
                </a:r>
              </a:p>
            </p:txBody>
          </p:sp>
        </mc:Fallback>
      </mc:AlternateContent>
      <p:sp>
        <p:nvSpPr>
          <p:cNvPr id="12" name="Oval 11"/>
          <p:cNvSpPr>
            <a:spLocks noChangeAspect="1"/>
          </p:cNvSpPr>
          <p:nvPr/>
        </p:nvSpPr>
        <p:spPr>
          <a:xfrm>
            <a:off x="6086475" y="1495425"/>
            <a:ext cx="2209800" cy="2209800"/>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flipH="1">
            <a:off x="7219950" y="2962275"/>
            <a:ext cx="106680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077075" y="2333625"/>
            <a:ext cx="288862" cy="276999"/>
          </a:xfrm>
          <a:prstGeom prst="rect">
            <a:avLst/>
          </a:prstGeom>
          <a:noFill/>
        </p:spPr>
        <p:txBody>
          <a:bodyPr wrap="none" rtlCol="0">
            <a:spAutoFit/>
          </a:bodyPr>
          <a:lstStyle/>
          <a:p>
            <a:r>
              <a:rPr lang="en-US" sz="1200" dirty="0" smtClean="0">
                <a:latin typeface="Comic Sans MS" panose="030F0702030302020204" pitchFamily="66" charset="0"/>
              </a:rPr>
              <a:t>B</a:t>
            </a:r>
            <a:endParaRPr lang="en-US" sz="1200" dirty="0">
              <a:latin typeface="Comic Sans MS" panose="030F0702030302020204" pitchFamily="66" charset="0"/>
            </a:endParaRPr>
          </a:p>
        </p:txBody>
      </p:sp>
      <p:sp>
        <p:nvSpPr>
          <p:cNvPr id="19" name="TextBox 18"/>
          <p:cNvSpPr txBox="1"/>
          <p:nvPr/>
        </p:nvSpPr>
        <p:spPr>
          <a:xfrm>
            <a:off x="6943725" y="3657600"/>
            <a:ext cx="304800" cy="276999"/>
          </a:xfrm>
          <a:prstGeom prst="rect">
            <a:avLst/>
          </a:prstGeom>
          <a:noFill/>
        </p:spPr>
        <p:txBody>
          <a:bodyPr wrap="square" rtlCol="0">
            <a:spAutoFit/>
          </a:bodyPr>
          <a:lstStyle/>
          <a:p>
            <a:r>
              <a:rPr lang="en-US" sz="1200" dirty="0" smtClean="0">
                <a:latin typeface="Comic Sans MS" panose="030F0702030302020204" pitchFamily="66" charset="0"/>
              </a:rPr>
              <a:t>A</a:t>
            </a:r>
            <a:endParaRPr lang="en-US" sz="1200" dirty="0">
              <a:latin typeface="Comic Sans MS" panose="030F0702030302020204" pitchFamily="66" charset="0"/>
            </a:endParaRPr>
          </a:p>
        </p:txBody>
      </p:sp>
      <p:cxnSp>
        <p:nvCxnSpPr>
          <p:cNvPr id="23" name="Straight Arrow Connector 22"/>
          <p:cNvCxnSpPr/>
          <p:nvPr/>
        </p:nvCxnSpPr>
        <p:spPr>
          <a:xfrm rot="16200000" flipH="1">
            <a:off x="7239000" y="3724275"/>
            <a:ext cx="0" cy="381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7153275" y="2562225"/>
            <a:ext cx="152400" cy="152400"/>
            <a:chOff x="7467600" y="4419600"/>
            <a:chExt cx="152400" cy="152400"/>
          </a:xfrm>
        </p:grpSpPr>
        <p:cxnSp>
          <p:nvCxnSpPr>
            <p:cNvPr id="25" name="Straight Connector 24"/>
            <p:cNvCxnSpPr/>
            <p:nvPr/>
          </p:nvCxnSpPr>
          <p:spPr>
            <a:xfrm flipH="1" flipV="1">
              <a:off x="7467600" y="4419600"/>
              <a:ext cx="152400" cy="1524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7467600" y="4419600"/>
              <a:ext cx="152400" cy="1524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cxnSp>
        <p:nvCxnSpPr>
          <p:cNvPr id="39" name="Straight Connector 38"/>
          <p:cNvCxnSpPr/>
          <p:nvPr/>
        </p:nvCxnSpPr>
        <p:spPr>
          <a:xfrm rot="16200000" flipH="1">
            <a:off x="6696075" y="3171825"/>
            <a:ext cx="106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7229475" y="2638425"/>
            <a:ext cx="990600" cy="304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7172325" y="3657600"/>
            <a:ext cx="111397" cy="1141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p:cNvSpPr/>
          <p:nvPr/>
        </p:nvSpPr>
        <p:spPr>
          <a:xfrm>
            <a:off x="8181975" y="2895600"/>
            <a:ext cx="111397" cy="1141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Box 41"/>
          <p:cNvSpPr txBox="1"/>
          <p:nvPr/>
        </p:nvSpPr>
        <p:spPr>
          <a:xfrm>
            <a:off x="7562850" y="2543175"/>
            <a:ext cx="532518" cy="276999"/>
          </a:xfrm>
          <a:prstGeom prst="rect">
            <a:avLst/>
          </a:prstGeom>
          <a:noFill/>
        </p:spPr>
        <p:txBody>
          <a:bodyPr wrap="none" rtlCol="0">
            <a:spAutoFit/>
          </a:bodyPr>
          <a:lstStyle/>
          <a:p>
            <a:r>
              <a:rPr lang="en-US" sz="1200" dirty="0" smtClean="0">
                <a:latin typeface="Comic Sans MS" panose="030F0702030302020204" pitchFamily="66" charset="0"/>
              </a:rPr>
              <a:t>0.3m</a:t>
            </a:r>
            <a:endParaRPr lang="en-US" sz="1200" dirty="0">
              <a:latin typeface="Comic Sans MS" panose="030F0702030302020204" pitchFamily="66" charset="0"/>
            </a:endParaRPr>
          </a:p>
        </p:txBody>
      </p:sp>
      <p:sp>
        <p:nvSpPr>
          <p:cNvPr id="43" name="Arc 42"/>
          <p:cNvSpPr/>
          <p:nvPr/>
        </p:nvSpPr>
        <p:spPr>
          <a:xfrm>
            <a:off x="6629400" y="1895475"/>
            <a:ext cx="914400" cy="914400"/>
          </a:xfrm>
          <a:prstGeom prst="arc">
            <a:avLst>
              <a:gd name="adj1" fmla="val 2932936"/>
              <a:gd name="adj2" fmla="val 423110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TextBox 43"/>
          <p:cNvSpPr txBox="1"/>
          <p:nvPr/>
        </p:nvSpPr>
        <p:spPr>
          <a:xfrm>
            <a:off x="7239000" y="2695575"/>
            <a:ext cx="279244" cy="276999"/>
          </a:xfrm>
          <a:prstGeom prst="rect">
            <a:avLst/>
          </a:prstGeom>
          <a:noFill/>
        </p:spPr>
        <p:txBody>
          <a:bodyPr wrap="none" rtlCol="0">
            <a:spAutoFit/>
          </a:bodyPr>
          <a:lstStyle/>
          <a:p>
            <a:r>
              <a:rPr lang="el-GR" sz="1200" dirty="0" smtClean="0">
                <a:latin typeface="Comic Sans MS" panose="030F0702030302020204" pitchFamily="66" charset="0"/>
              </a:rPr>
              <a:t>θ</a:t>
            </a:r>
            <a:endParaRPr lang="en-US" sz="1200" dirty="0">
              <a:latin typeface="Comic Sans MS" panose="030F0702030302020204" pitchFamily="66" charset="0"/>
            </a:endParaRPr>
          </a:p>
        </p:txBody>
      </p:sp>
      <p:sp>
        <p:nvSpPr>
          <p:cNvPr id="45" name="TextBox 44"/>
          <p:cNvSpPr txBox="1"/>
          <p:nvPr/>
        </p:nvSpPr>
        <p:spPr>
          <a:xfrm>
            <a:off x="6438900" y="2695575"/>
            <a:ext cx="769763" cy="276999"/>
          </a:xfrm>
          <a:prstGeom prst="rect">
            <a:avLst/>
          </a:prstGeom>
          <a:noFill/>
        </p:spPr>
        <p:txBody>
          <a:bodyPr wrap="none" rtlCol="0">
            <a:spAutoFit/>
          </a:bodyPr>
          <a:lstStyle/>
          <a:p>
            <a:r>
              <a:rPr lang="en-US" sz="1200" dirty="0" smtClean="0">
                <a:latin typeface="Comic Sans MS" panose="030F0702030302020204" pitchFamily="66" charset="0"/>
              </a:rPr>
              <a:t>0.3cos</a:t>
            </a:r>
            <a:r>
              <a:rPr lang="el-GR" sz="1200" dirty="0" smtClean="0">
                <a:latin typeface="Comic Sans MS" panose="030F0702030302020204" pitchFamily="66" charset="0"/>
              </a:rPr>
              <a:t>θ</a:t>
            </a:r>
            <a:endParaRPr lang="en-US" sz="1200" dirty="0">
              <a:latin typeface="Comic Sans MS" panose="030F0702030302020204" pitchFamily="66" charset="0"/>
            </a:endParaRPr>
          </a:p>
        </p:txBody>
      </p:sp>
      <p:sp>
        <p:nvSpPr>
          <p:cNvPr id="46" name="TextBox 45"/>
          <p:cNvSpPr txBox="1"/>
          <p:nvPr/>
        </p:nvSpPr>
        <p:spPr>
          <a:xfrm>
            <a:off x="6191250" y="3048000"/>
            <a:ext cx="1032655" cy="276999"/>
          </a:xfrm>
          <a:prstGeom prst="rect">
            <a:avLst/>
          </a:prstGeom>
          <a:noFill/>
        </p:spPr>
        <p:txBody>
          <a:bodyPr wrap="none" rtlCol="0">
            <a:spAutoFit/>
          </a:bodyPr>
          <a:lstStyle/>
          <a:p>
            <a:r>
              <a:rPr lang="en-US" sz="1200" dirty="0" smtClean="0">
                <a:latin typeface="Comic Sans MS" panose="030F0702030302020204" pitchFamily="66" charset="0"/>
              </a:rPr>
              <a:t>0.3-0.3cos</a:t>
            </a:r>
            <a:r>
              <a:rPr lang="el-GR" sz="1200" dirty="0" smtClean="0">
                <a:latin typeface="Comic Sans MS" panose="030F0702030302020204" pitchFamily="66" charset="0"/>
              </a:rPr>
              <a:t>θ</a:t>
            </a:r>
            <a:endParaRPr lang="en-US" sz="1200" dirty="0">
              <a:latin typeface="Comic Sans MS" panose="030F0702030302020204" pitchFamily="66" charset="0"/>
            </a:endParaRPr>
          </a:p>
        </p:txBody>
      </p:sp>
      <p:cxnSp>
        <p:nvCxnSpPr>
          <p:cNvPr id="47" name="Straight Arrow Connector 46"/>
          <p:cNvCxnSpPr/>
          <p:nvPr/>
        </p:nvCxnSpPr>
        <p:spPr>
          <a:xfrm>
            <a:off x="7143750" y="2628900"/>
            <a:ext cx="0" cy="352425"/>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7143750" y="2981325"/>
            <a:ext cx="0" cy="72390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6962775" y="3943350"/>
            <a:ext cx="550151" cy="276999"/>
          </a:xfrm>
          <a:prstGeom prst="rect">
            <a:avLst/>
          </a:prstGeom>
          <a:noFill/>
        </p:spPr>
        <p:txBody>
          <a:bodyPr wrap="none" rtlCol="0">
            <a:spAutoFit/>
          </a:bodyPr>
          <a:lstStyle/>
          <a:p>
            <a:r>
              <a:rPr lang="en-US" sz="1200" dirty="0" smtClean="0">
                <a:latin typeface="Comic Sans MS" panose="030F0702030302020204" pitchFamily="66" charset="0"/>
              </a:rPr>
              <a:t>ums</a:t>
            </a:r>
            <a:r>
              <a:rPr lang="en-US" sz="1200" baseline="30000" dirty="0" smtClean="0">
                <a:latin typeface="Comic Sans MS" panose="030F0702030302020204" pitchFamily="66" charset="0"/>
              </a:rPr>
              <a:t>-1</a:t>
            </a:r>
            <a:endParaRPr lang="en-US" sz="1200" baseline="30000" dirty="0">
              <a:latin typeface="Comic Sans MS" panose="030F0702030302020204" pitchFamily="66" charset="0"/>
            </a:endParaRPr>
          </a:p>
        </p:txBody>
      </p:sp>
      <p:cxnSp>
        <p:nvCxnSpPr>
          <p:cNvPr id="53" name="Straight Arrow Connector 52"/>
          <p:cNvCxnSpPr/>
          <p:nvPr/>
        </p:nvCxnSpPr>
        <p:spPr>
          <a:xfrm flipV="1">
            <a:off x="8353425" y="2847975"/>
            <a:ext cx="133350" cy="33337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8391525" y="2952750"/>
            <a:ext cx="550151" cy="276999"/>
          </a:xfrm>
          <a:prstGeom prst="rect">
            <a:avLst/>
          </a:prstGeom>
          <a:noFill/>
        </p:spPr>
        <p:txBody>
          <a:bodyPr wrap="none" rtlCol="0">
            <a:spAutoFit/>
          </a:bodyPr>
          <a:lstStyle/>
          <a:p>
            <a:r>
              <a:rPr lang="en-US" sz="1200" dirty="0" smtClean="0">
                <a:latin typeface="Comic Sans MS" panose="030F0702030302020204" pitchFamily="66" charset="0"/>
              </a:rPr>
              <a:t>vms</a:t>
            </a:r>
            <a:r>
              <a:rPr lang="en-US" sz="1200" baseline="30000" dirty="0" smtClean="0">
                <a:latin typeface="Comic Sans MS" panose="030F0702030302020204" pitchFamily="66" charset="0"/>
              </a:rPr>
              <a:t>-1</a:t>
            </a:r>
            <a:endParaRPr lang="en-US" sz="1200" baseline="30000" dirty="0">
              <a:latin typeface="Comic Sans MS" panose="030F0702030302020204" pitchFamily="66" charset="0"/>
            </a:endParaRPr>
          </a:p>
        </p:txBody>
      </p:sp>
      <p:sp>
        <p:nvSpPr>
          <p:cNvPr id="57" name="TextBox 56"/>
          <p:cNvSpPr txBox="1"/>
          <p:nvPr/>
        </p:nvSpPr>
        <p:spPr>
          <a:xfrm>
            <a:off x="3562350" y="1533525"/>
            <a:ext cx="2486025" cy="2462213"/>
          </a:xfrm>
          <a:prstGeom prst="rect">
            <a:avLst/>
          </a:prstGeom>
          <a:noFill/>
        </p:spPr>
        <p:txBody>
          <a:bodyPr wrap="square" rtlCol="0">
            <a:spAutoFit/>
          </a:bodyPr>
          <a:lstStyle/>
          <a:p>
            <a:pPr marL="285750" indent="-285750" algn="ctr">
              <a:buFont typeface="Wingdings"/>
              <a:buChar char="à"/>
            </a:pPr>
            <a:r>
              <a:rPr lang="en-US" sz="1400" dirty="0" smtClean="0">
                <a:solidFill>
                  <a:srgbClr val="FF0000"/>
                </a:solidFill>
                <a:latin typeface="Comic Sans MS" panose="030F0702030302020204" pitchFamily="66" charset="0"/>
                <a:sym typeface="Wingdings" panose="05000000000000000000" pitchFamily="2" charset="2"/>
              </a:rPr>
              <a:t>The Tension in the rod does not play a part in this question, so to keep the diagram clearer it will be left off. The same goes for the weight of the particle.</a:t>
            </a:r>
          </a:p>
          <a:p>
            <a:pPr marL="285750" indent="-285750" algn="ctr">
              <a:buFont typeface="Wingdings"/>
              <a:buChar char="à"/>
            </a:pPr>
            <a:endParaRPr lang="en-US" sz="14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a:buChar char="à"/>
            </a:pPr>
            <a:r>
              <a:rPr lang="en-US" sz="1400" dirty="0" smtClean="0">
                <a:solidFill>
                  <a:srgbClr val="FF0000"/>
                </a:solidFill>
                <a:latin typeface="Comic Sans MS" panose="030F0702030302020204" pitchFamily="66" charset="0"/>
                <a:sym typeface="Wingdings" panose="05000000000000000000" pitchFamily="2" charset="2"/>
              </a:rPr>
              <a:t>Again, at the bottom of the circle we will take the height as 0m</a:t>
            </a:r>
            <a:endParaRPr lang="en-US" sz="1400" dirty="0">
              <a:solidFill>
                <a:srgbClr val="FF0000"/>
              </a:solidFill>
              <a:latin typeface="Comic Sans MS" panose="030F0702030302020204" pitchFamily="66" charset="0"/>
            </a:endParaRPr>
          </a:p>
        </p:txBody>
      </p:sp>
      <p:sp>
        <p:nvSpPr>
          <p:cNvPr id="74" name="TextBox 73"/>
          <p:cNvSpPr txBox="1"/>
          <p:nvPr/>
        </p:nvSpPr>
        <p:spPr>
          <a:xfrm>
            <a:off x="7191375" y="3057525"/>
            <a:ext cx="532518" cy="276999"/>
          </a:xfrm>
          <a:prstGeom prst="rect">
            <a:avLst/>
          </a:prstGeom>
          <a:noFill/>
        </p:spPr>
        <p:txBody>
          <a:bodyPr wrap="none" rtlCol="0">
            <a:spAutoFit/>
          </a:bodyPr>
          <a:lstStyle/>
          <a:p>
            <a:r>
              <a:rPr lang="en-US" sz="1200" dirty="0" smtClean="0">
                <a:latin typeface="Comic Sans MS" panose="030F0702030302020204" pitchFamily="66" charset="0"/>
              </a:rPr>
              <a:t>0.3m</a:t>
            </a:r>
            <a:endParaRPr lang="en-US" sz="12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86" name="TextBox 85"/>
              <p:cNvSpPr txBox="1"/>
              <p:nvPr/>
            </p:nvSpPr>
            <p:spPr>
              <a:xfrm>
                <a:off x="942975" y="4972050"/>
                <a:ext cx="2319674" cy="35323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a:rPr>
                        <m:t>𝑣</m:t>
                      </m:r>
                      <m:r>
                        <a:rPr lang="en-US" sz="1400" b="0" i="1" smtClean="0">
                          <a:solidFill>
                            <a:srgbClr val="FF0000"/>
                          </a:solidFill>
                          <a:latin typeface="Cambria Math"/>
                        </a:rPr>
                        <m:t>=</m:t>
                      </m:r>
                      <m:rad>
                        <m:radPr>
                          <m:degHide m:val="on"/>
                          <m:ctrlPr>
                            <a:rPr lang="en-US" sz="1400" b="0" i="1" smtClean="0">
                              <a:solidFill>
                                <a:srgbClr val="FF0000"/>
                              </a:solidFill>
                              <a:latin typeface="Cambria Math" panose="02040503050406030204" pitchFamily="18" charset="0"/>
                            </a:rPr>
                          </m:ctrlPr>
                        </m:radPr>
                        <m:deg/>
                        <m:e>
                          <m:sSup>
                            <m:sSupPr>
                              <m:ctrlPr>
                                <a:rPr lang="en-US" sz="1400" i="1">
                                  <a:solidFill>
                                    <a:srgbClr val="FF0000"/>
                                  </a:solidFill>
                                  <a:latin typeface="Cambria Math" panose="02040503050406030204" pitchFamily="18" charset="0"/>
                                </a:rPr>
                              </m:ctrlPr>
                            </m:sSupPr>
                            <m:e>
                              <m:r>
                                <a:rPr lang="en-US" sz="1400" i="1">
                                  <a:solidFill>
                                    <a:srgbClr val="FF0000"/>
                                  </a:solidFill>
                                  <a:latin typeface="Cambria Math"/>
                                </a:rPr>
                                <m:t>𝑢</m:t>
                              </m:r>
                            </m:e>
                            <m:sup>
                              <m:r>
                                <a:rPr lang="en-US" sz="1400" i="1">
                                  <a:solidFill>
                                    <a:srgbClr val="FF0000"/>
                                  </a:solidFill>
                                  <a:latin typeface="Cambria Math"/>
                                </a:rPr>
                                <m:t>2</m:t>
                              </m:r>
                            </m:sup>
                          </m:sSup>
                          <m:r>
                            <a:rPr lang="en-US" sz="1400" i="1">
                              <a:solidFill>
                                <a:srgbClr val="FF0000"/>
                              </a:solidFill>
                              <a:latin typeface="Cambria Math"/>
                            </a:rPr>
                            <m:t>−0.6</m:t>
                          </m:r>
                          <m:r>
                            <a:rPr lang="en-US" sz="1400" i="1">
                              <a:solidFill>
                                <a:srgbClr val="FF0000"/>
                              </a:solidFill>
                              <a:latin typeface="Cambria Math"/>
                            </a:rPr>
                            <m:t>𝑔</m:t>
                          </m:r>
                          <m:r>
                            <a:rPr lang="en-US" sz="1400" i="1">
                              <a:solidFill>
                                <a:srgbClr val="FF0000"/>
                              </a:solidFill>
                              <a:latin typeface="Cambria Math"/>
                            </a:rPr>
                            <m:t>(1−</m:t>
                          </m:r>
                          <m:r>
                            <a:rPr lang="en-US" sz="1400" i="1">
                              <a:solidFill>
                                <a:srgbClr val="FF0000"/>
                              </a:solidFill>
                              <a:latin typeface="Cambria Math"/>
                            </a:rPr>
                            <m:t>𝑐𝑜𝑠</m:t>
                          </m:r>
                          <m:r>
                            <a:rPr lang="en-US" sz="1400" i="1">
                              <a:solidFill>
                                <a:srgbClr val="FF0000"/>
                              </a:solidFill>
                              <a:latin typeface="Cambria Math"/>
                              <a:ea typeface="Cambria Math"/>
                            </a:rPr>
                            <m:t>𝜃</m:t>
                          </m:r>
                          <m:r>
                            <a:rPr lang="en-US" sz="1400" i="1">
                              <a:solidFill>
                                <a:srgbClr val="FF0000"/>
                              </a:solidFill>
                              <a:latin typeface="Cambria Math"/>
                              <a:ea typeface="Cambria Math"/>
                            </a:rPr>
                            <m:t>)</m:t>
                          </m:r>
                          <m:r>
                            <m:rPr>
                              <m:nor/>
                            </m:rPr>
                            <a:rPr lang="en-US" sz="1400" dirty="0">
                              <a:solidFill>
                                <a:srgbClr val="FF0000"/>
                              </a:solidFill>
                            </a:rPr>
                            <m:t> </m:t>
                          </m:r>
                        </m:e>
                      </m:rad>
                    </m:oMath>
                  </m:oMathPara>
                </a14:m>
                <a:endParaRPr lang="en-US" sz="1400" dirty="0">
                  <a:solidFill>
                    <a:srgbClr val="FF0000"/>
                  </a:solidFill>
                </a:endParaRPr>
              </a:p>
            </p:txBody>
          </p:sp>
        </mc:Choice>
        <mc:Fallback xmlns="">
          <p:sp>
            <p:nvSpPr>
              <p:cNvPr id="86" name="TextBox 85"/>
              <p:cNvSpPr txBox="1">
                <a:spLocks noRot="1" noChangeAspect="1" noMove="1" noResize="1" noEditPoints="1" noAdjustHandles="1" noChangeArrowheads="1" noChangeShapeType="1" noTextEdit="1"/>
              </p:cNvSpPr>
              <p:nvPr/>
            </p:nvSpPr>
            <p:spPr>
              <a:xfrm>
                <a:off x="942975" y="4972050"/>
                <a:ext cx="2319674" cy="353238"/>
              </a:xfrm>
              <a:prstGeom prst="rect">
                <a:avLst/>
              </a:prstGeom>
              <a:blipFill rotWithShape="1">
                <a:blip r:embed="rId8"/>
                <a:stretch>
                  <a:fillRect b="-68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4000500" y="4476750"/>
                <a:ext cx="1828834"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400" i="1" smtClean="0">
                              <a:latin typeface="Cambria Math" panose="02040503050406030204" pitchFamily="18" charset="0"/>
                            </a:rPr>
                          </m:ctrlPr>
                        </m:sSupPr>
                        <m:e>
                          <m:r>
                            <a:rPr lang="en-US" sz="1400" i="1">
                              <a:latin typeface="Cambria Math"/>
                            </a:rPr>
                            <m:t>𝑢</m:t>
                          </m:r>
                        </m:e>
                        <m:sup>
                          <m:r>
                            <a:rPr lang="en-US" sz="1400" i="1">
                              <a:latin typeface="Cambria Math"/>
                            </a:rPr>
                            <m:t>2</m:t>
                          </m:r>
                        </m:sup>
                      </m:sSup>
                      <m:r>
                        <a:rPr lang="en-US" sz="1400" b="0" i="1" smtClean="0">
                          <a:latin typeface="Cambria Math"/>
                        </a:rPr>
                        <m:t>&gt;</m:t>
                      </m:r>
                      <m:r>
                        <a:rPr lang="en-US" sz="1400" i="1">
                          <a:latin typeface="Cambria Math"/>
                        </a:rPr>
                        <m:t>0.6</m:t>
                      </m:r>
                      <m:r>
                        <a:rPr lang="en-US" sz="1400" i="1">
                          <a:latin typeface="Cambria Math"/>
                        </a:rPr>
                        <m:t>𝑔</m:t>
                      </m:r>
                      <m:r>
                        <a:rPr lang="en-US" sz="1400" i="1">
                          <a:latin typeface="Cambria Math"/>
                        </a:rPr>
                        <m:t>(1−</m:t>
                      </m:r>
                      <m:r>
                        <a:rPr lang="en-US" sz="1400" i="1">
                          <a:latin typeface="Cambria Math"/>
                        </a:rPr>
                        <m:t>𝑐𝑜𝑠</m:t>
                      </m:r>
                      <m:r>
                        <a:rPr lang="en-US" sz="1400" i="1">
                          <a:latin typeface="Cambria Math"/>
                          <a:ea typeface="Cambria Math"/>
                        </a:rPr>
                        <m:t>𝜃</m:t>
                      </m:r>
                      <m:r>
                        <a:rPr lang="en-US" sz="1400" i="1">
                          <a:latin typeface="Cambria Math"/>
                          <a:ea typeface="Cambria Math"/>
                        </a:rPr>
                        <m:t>)</m:t>
                      </m:r>
                    </m:oMath>
                  </m:oMathPara>
                </a14:m>
                <a:endParaRPr lang="en-US" sz="1400" dirty="0">
                  <a:solidFill>
                    <a:schemeClr val="tx1"/>
                  </a:solidFill>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4000500" y="4476750"/>
                <a:ext cx="1828834" cy="307777"/>
              </a:xfrm>
              <a:prstGeom prst="rect">
                <a:avLst/>
              </a:prstGeom>
              <a:blipFill rotWithShape="1">
                <a:blip r:embed="rId9"/>
                <a:stretch>
                  <a:fillRect b="-78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4000500" y="5000625"/>
                <a:ext cx="202074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400" i="1" smtClean="0">
                              <a:latin typeface="Cambria Math" panose="02040503050406030204" pitchFamily="18" charset="0"/>
                            </a:rPr>
                          </m:ctrlPr>
                        </m:sSupPr>
                        <m:e>
                          <m:r>
                            <a:rPr lang="en-US" sz="1400" i="1">
                              <a:latin typeface="Cambria Math"/>
                            </a:rPr>
                            <m:t>𝑢</m:t>
                          </m:r>
                        </m:e>
                        <m:sup>
                          <m:r>
                            <a:rPr lang="en-US" sz="1400" i="1">
                              <a:latin typeface="Cambria Math"/>
                            </a:rPr>
                            <m:t>2</m:t>
                          </m:r>
                        </m:sup>
                      </m:sSup>
                      <m:r>
                        <a:rPr lang="en-US" sz="1400" b="0" i="1" smtClean="0">
                          <a:latin typeface="Cambria Math"/>
                        </a:rPr>
                        <m:t>&gt;</m:t>
                      </m:r>
                      <m:r>
                        <a:rPr lang="en-US" sz="1400" i="1">
                          <a:latin typeface="Cambria Math"/>
                        </a:rPr>
                        <m:t>0.6</m:t>
                      </m:r>
                      <m:r>
                        <a:rPr lang="en-US" sz="1400" i="1">
                          <a:latin typeface="Cambria Math"/>
                        </a:rPr>
                        <m:t>𝑔</m:t>
                      </m:r>
                      <m:r>
                        <a:rPr lang="en-US" sz="1400" i="1">
                          <a:latin typeface="Cambria Math"/>
                        </a:rPr>
                        <m:t>(1−</m:t>
                      </m:r>
                      <m:r>
                        <a:rPr lang="en-US" sz="1400" i="1">
                          <a:latin typeface="Cambria Math"/>
                        </a:rPr>
                        <m:t>𝑐𝑜𝑠</m:t>
                      </m:r>
                      <m:r>
                        <a:rPr lang="en-US" sz="1400" b="0" i="1" smtClean="0">
                          <a:latin typeface="Cambria Math"/>
                        </a:rPr>
                        <m:t>180</m:t>
                      </m:r>
                      <m:r>
                        <a:rPr lang="en-US" sz="1400" i="1">
                          <a:latin typeface="Cambria Math"/>
                          <a:ea typeface="Cambria Math"/>
                        </a:rPr>
                        <m:t>)</m:t>
                      </m:r>
                    </m:oMath>
                  </m:oMathPara>
                </a14:m>
                <a:endParaRPr lang="en-US" sz="1400" dirty="0">
                  <a:solidFill>
                    <a:schemeClr val="tx1"/>
                  </a:solidFill>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4000500" y="5000625"/>
                <a:ext cx="2020746" cy="307777"/>
              </a:xfrm>
              <a:prstGeom prst="rect">
                <a:avLst/>
              </a:prstGeom>
              <a:blipFill rotWithShape="1">
                <a:blip r:embed="rId10"/>
                <a:stretch>
                  <a:fillRect b="-78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4010025" y="5505450"/>
                <a:ext cx="998415"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400" i="1" smtClean="0">
                              <a:latin typeface="Cambria Math" panose="02040503050406030204" pitchFamily="18" charset="0"/>
                            </a:rPr>
                          </m:ctrlPr>
                        </m:sSupPr>
                        <m:e>
                          <m:r>
                            <a:rPr lang="en-US" sz="1400" i="1">
                              <a:latin typeface="Cambria Math"/>
                            </a:rPr>
                            <m:t>𝑢</m:t>
                          </m:r>
                        </m:e>
                        <m:sup>
                          <m:r>
                            <a:rPr lang="en-US" sz="1400" i="1">
                              <a:latin typeface="Cambria Math"/>
                            </a:rPr>
                            <m:t>2</m:t>
                          </m:r>
                        </m:sup>
                      </m:sSup>
                      <m:r>
                        <a:rPr lang="en-US" sz="1400" b="0" i="1" smtClean="0">
                          <a:latin typeface="Cambria Math"/>
                        </a:rPr>
                        <m:t>&gt;</m:t>
                      </m:r>
                      <m:r>
                        <a:rPr lang="en-US" sz="1400" i="1" smtClean="0">
                          <a:latin typeface="Cambria Math"/>
                        </a:rPr>
                        <m:t>1</m:t>
                      </m:r>
                      <m:r>
                        <a:rPr lang="en-US" sz="1400" b="0" i="1" smtClean="0">
                          <a:latin typeface="Cambria Math"/>
                        </a:rPr>
                        <m:t>.2</m:t>
                      </m:r>
                      <m:r>
                        <a:rPr lang="en-US" sz="1400" b="0" i="1" smtClean="0">
                          <a:latin typeface="Cambria Math"/>
                        </a:rPr>
                        <m:t>𝑔</m:t>
                      </m:r>
                    </m:oMath>
                  </m:oMathPara>
                </a14:m>
                <a:endParaRPr lang="en-US" sz="1400" dirty="0">
                  <a:solidFill>
                    <a:schemeClr val="tx1"/>
                  </a:solidFill>
                </a:endParaRPr>
              </a:p>
            </p:txBody>
          </p:sp>
        </mc:Choice>
        <mc:Fallback xmlns="">
          <p:sp>
            <p:nvSpPr>
              <p:cNvPr id="51" name="TextBox 50"/>
              <p:cNvSpPr txBox="1">
                <a:spLocks noRot="1" noChangeAspect="1" noMove="1" noResize="1" noEditPoints="1" noAdjustHandles="1" noChangeArrowheads="1" noChangeShapeType="1" noTextEdit="1"/>
              </p:cNvSpPr>
              <p:nvPr/>
            </p:nvSpPr>
            <p:spPr>
              <a:xfrm>
                <a:off x="4010025" y="5505450"/>
                <a:ext cx="998415" cy="307777"/>
              </a:xfrm>
              <a:prstGeom prst="rect">
                <a:avLst/>
              </a:prstGeom>
              <a:blipFill rotWithShape="1">
                <a:blip r:embed="rId11"/>
                <a:stretch>
                  <a:fillRect b="-58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4086225" y="5991225"/>
                <a:ext cx="1048942" cy="35323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𝑢</m:t>
                      </m:r>
                      <m:r>
                        <a:rPr lang="en-US" sz="1400" b="0" i="1" smtClean="0">
                          <a:latin typeface="Cambria Math"/>
                        </a:rPr>
                        <m:t>&gt;</m:t>
                      </m:r>
                      <m:rad>
                        <m:radPr>
                          <m:degHide m:val="on"/>
                          <m:ctrlPr>
                            <a:rPr lang="en-US" sz="1400" b="0" i="1" smtClean="0">
                              <a:latin typeface="Cambria Math" panose="02040503050406030204" pitchFamily="18" charset="0"/>
                            </a:rPr>
                          </m:ctrlPr>
                        </m:radPr>
                        <m:deg/>
                        <m:e>
                          <m:r>
                            <a:rPr lang="en-US" sz="1400" b="0" i="1" smtClean="0">
                              <a:latin typeface="Cambria Math"/>
                            </a:rPr>
                            <m:t>1.2</m:t>
                          </m:r>
                          <m:r>
                            <a:rPr lang="en-US" sz="1400" b="0" i="1" smtClean="0">
                              <a:latin typeface="Cambria Math"/>
                            </a:rPr>
                            <m:t>𝑔</m:t>
                          </m:r>
                        </m:e>
                      </m:rad>
                    </m:oMath>
                  </m:oMathPara>
                </a14:m>
                <a:endParaRPr lang="en-US" sz="1400" dirty="0">
                  <a:solidFill>
                    <a:schemeClr val="tx1"/>
                  </a:solidFill>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4086225" y="5991225"/>
                <a:ext cx="1048942" cy="353238"/>
              </a:xfrm>
              <a:prstGeom prst="rect">
                <a:avLst/>
              </a:prstGeom>
              <a:blipFill rotWithShape="1">
                <a:blip r:embed="rId12"/>
                <a:stretch>
                  <a:fillRect b="-1724"/>
                </a:stretch>
              </a:blipFill>
            </p:spPr>
            <p:txBody>
              <a:bodyPr/>
              <a:lstStyle/>
              <a:p>
                <a:r>
                  <a:rPr lang="en-US">
                    <a:noFill/>
                  </a:rPr>
                  <a:t> </a:t>
                </a:r>
              </a:p>
            </p:txBody>
          </p:sp>
        </mc:Fallback>
      </mc:AlternateContent>
      <p:sp>
        <p:nvSpPr>
          <p:cNvPr id="55" name="Arc 54"/>
          <p:cNvSpPr/>
          <p:nvPr/>
        </p:nvSpPr>
        <p:spPr>
          <a:xfrm>
            <a:off x="5857874" y="4705350"/>
            <a:ext cx="238126" cy="466725"/>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8" name="TextBox 57"/>
          <p:cNvSpPr txBox="1"/>
          <p:nvPr/>
        </p:nvSpPr>
        <p:spPr>
          <a:xfrm>
            <a:off x="6067425" y="4772025"/>
            <a:ext cx="1238250"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Sub in </a:t>
            </a:r>
            <a:r>
              <a:rPr lang="el-GR" sz="1200" dirty="0" smtClean="0">
                <a:solidFill>
                  <a:srgbClr val="FF0000"/>
                </a:solidFill>
                <a:latin typeface="Comic Sans MS" panose="030F0702030302020204" pitchFamily="66" charset="0"/>
              </a:rPr>
              <a:t>θ</a:t>
            </a:r>
            <a:r>
              <a:rPr lang="en-US" sz="1200" dirty="0" smtClean="0">
                <a:solidFill>
                  <a:srgbClr val="FF0000"/>
                </a:solidFill>
                <a:latin typeface="Comic Sans MS" panose="030F0702030302020204" pitchFamily="66" charset="0"/>
              </a:rPr>
              <a:t> = 180</a:t>
            </a:r>
            <a:endParaRPr lang="en-GB" sz="1200" baseline="30000" dirty="0">
              <a:solidFill>
                <a:srgbClr val="FF0000"/>
              </a:solidFill>
              <a:latin typeface="Comic Sans MS" panose="030F0702030302020204" pitchFamily="66" charset="0"/>
            </a:endParaRPr>
          </a:p>
        </p:txBody>
      </p:sp>
      <p:sp>
        <p:nvSpPr>
          <p:cNvPr id="59" name="Arc 58"/>
          <p:cNvSpPr/>
          <p:nvPr/>
        </p:nvSpPr>
        <p:spPr>
          <a:xfrm>
            <a:off x="5838824" y="5191125"/>
            <a:ext cx="238126" cy="466725"/>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0" name="Arc 59"/>
          <p:cNvSpPr/>
          <p:nvPr/>
        </p:nvSpPr>
        <p:spPr>
          <a:xfrm>
            <a:off x="5048249" y="5705475"/>
            <a:ext cx="238126" cy="466725"/>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1" name="TextBox 60"/>
          <p:cNvSpPr txBox="1"/>
          <p:nvPr/>
        </p:nvSpPr>
        <p:spPr>
          <a:xfrm>
            <a:off x="6000749" y="5191125"/>
            <a:ext cx="1628775" cy="461665"/>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Simplify/Calculate right side</a:t>
            </a:r>
            <a:endParaRPr lang="en-GB" sz="1200" baseline="30000" dirty="0">
              <a:solidFill>
                <a:srgbClr val="FF0000"/>
              </a:solidFill>
              <a:latin typeface="Comic Sans MS" panose="030F0702030302020204" pitchFamily="66" charset="0"/>
            </a:endParaRPr>
          </a:p>
        </p:txBody>
      </p:sp>
      <p:sp>
        <p:nvSpPr>
          <p:cNvPr id="62" name="TextBox 61"/>
          <p:cNvSpPr txBox="1"/>
          <p:nvPr/>
        </p:nvSpPr>
        <p:spPr>
          <a:xfrm>
            <a:off x="5267325" y="5810250"/>
            <a:ext cx="1085850"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Square root</a:t>
            </a:r>
            <a:endParaRPr lang="en-GB" sz="1200" baseline="300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3" name="TextBox 62"/>
              <p:cNvSpPr txBox="1"/>
              <p:nvPr/>
            </p:nvSpPr>
            <p:spPr>
              <a:xfrm>
                <a:off x="1571625" y="5981700"/>
                <a:ext cx="1048942" cy="35323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a:rPr>
                        <m:t>𝑢</m:t>
                      </m:r>
                      <m:r>
                        <a:rPr lang="en-US" sz="1400" b="0" i="1" smtClean="0">
                          <a:solidFill>
                            <a:srgbClr val="FF0000"/>
                          </a:solidFill>
                          <a:latin typeface="Cambria Math"/>
                        </a:rPr>
                        <m:t>&gt;</m:t>
                      </m:r>
                      <m:rad>
                        <m:radPr>
                          <m:degHide m:val="on"/>
                          <m:ctrlPr>
                            <a:rPr lang="en-US" sz="1400" b="0" i="1" smtClean="0">
                              <a:solidFill>
                                <a:srgbClr val="FF0000"/>
                              </a:solidFill>
                              <a:latin typeface="Cambria Math" panose="02040503050406030204" pitchFamily="18" charset="0"/>
                            </a:rPr>
                          </m:ctrlPr>
                        </m:radPr>
                        <m:deg/>
                        <m:e>
                          <m:r>
                            <a:rPr lang="en-US" sz="1400" b="0" i="1" smtClean="0">
                              <a:solidFill>
                                <a:srgbClr val="FF0000"/>
                              </a:solidFill>
                              <a:latin typeface="Cambria Math"/>
                            </a:rPr>
                            <m:t>1.2</m:t>
                          </m:r>
                          <m:r>
                            <a:rPr lang="en-US" sz="1400" b="0" i="1" smtClean="0">
                              <a:solidFill>
                                <a:srgbClr val="FF0000"/>
                              </a:solidFill>
                              <a:latin typeface="Cambria Math"/>
                            </a:rPr>
                            <m:t>𝑔</m:t>
                          </m:r>
                        </m:e>
                      </m:rad>
                    </m:oMath>
                  </m:oMathPara>
                </a14:m>
                <a:endParaRPr lang="en-US" sz="1400" dirty="0">
                  <a:solidFill>
                    <a:srgbClr val="FF0000"/>
                  </a:solidFill>
                </a:endParaRPr>
              </a:p>
            </p:txBody>
          </p:sp>
        </mc:Choice>
        <mc:Fallback xmlns="">
          <p:sp>
            <p:nvSpPr>
              <p:cNvPr id="63" name="TextBox 62"/>
              <p:cNvSpPr txBox="1">
                <a:spLocks noRot="1" noChangeAspect="1" noMove="1" noResize="1" noEditPoints="1" noAdjustHandles="1" noChangeArrowheads="1" noChangeShapeType="1" noTextEdit="1"/>
              </p:cNvSpPr>
              <p:nvPr/>
            </p:nvSpPr>
            <p:spPr>
              <a:xfrm>
                <a:off x="1571625" y="5981700"/>
                <a:ext cx="1048942" cy="353238"/>
              </a:xfrm>
              <a:prstGeom prst="rect">
                <a:avLst/>
              </a:prstGeom>
              <a:blipFill rotWithShape="1">
                <a:blip r:embed="rId13"/>
                <a:stretch>
                  <a:fillRect b="-1724"/>
                </a:stretch>
              </a:blipFill>
            </p:spPr>
            <p:txBody>
              <a:bodyPr/>
              <a:lstStyle/>
              <a:p>
                <a:r>
                  <a:rPr lang="en-US">
                    <a:noFill/>
                  </a:rPr>
                  <a:t> </a:t>
                </a:r>
              </a:p>
            </p:txBody>
          </p:sp>
        </mc:Fallback>
      </mc:AlternateContent>
    </p:spTree>
    <p:extLst>
      <p:ext uri="{BB962C8B-B14F-4D97-AF65-F5344CB8AC3E}">
        <p14:creationId xmlns:p14="http://schemas.microsoft.com/office/powerpoint/2010/main" val="3256154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linds(horizontal)">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blinds(horizontal)">
                                      <p:cBhvr>
                                        <p:cTn id="12" dur="500"/>
                                        <p:tgtEl>
                                          <p:spTgt spid="5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blinds(horizontal)">
                                      <p:cBhvr>
                                        <p:cTn id="17" dur="500"/>
                                        <p:tgtEl>
                                          <p:spTgt spid="5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blinds(horizontal)">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blinds(horizontal)">
                                      <p:cBhvr>
                                        <p:cTn id="27" dur="500"/>
                                        <p:tgtEl>
                                          <p:spTgt spid="5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blinds(horizontal)">
                                      <p:cBhvr>
                                        <p:cTn id="32" dur="500"/>
                                        <p:tgtEl>
                                          <p:spTgt spid="6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blinds(horizontal)">
                                      <p:cBhvr>
                                        <p:cTn id="37" dur="500"/>
                                        <p:tgtEl>
                                          <p:spTgt spid="5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blinds(horizontal)">
                                      <p:cBhvr>
                                        <p:cTn id="42" dur="500"/>
                                        <p:tgtEl>
                                          <p:spTgt spid="6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62"/>
                                        </p:tgtEl>
                                        <p:attrNameLst>
                                          <p:attrName>style.visibility</p:attrName>
                                        </p:attrNameLst>
                                      </p:cBhvr>
                                      <p:to>
                                        <p:strVal val="visible"/>
                                      </p:to>
                                    </p:set>
                                    <p:animEffect transition="in" filter="blinds(horizontal)">
                                      <p:cBhvr>
                                        <p:cTn id="47" dur="500"/>
                                        <p:tgtEl>
                                          <p:spTgt spid="6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blinds(horizontal)">
                                      <p:cBhvr>
                                        <p:cTn id="52" dur="500"/>
                                        <p:tgtEl>
                                          <p:spTgt spid="54"/>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blinds(horizontal)">
                                      <p:cBhvr>
                                        <p:cTn id="5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1" grpId="0"/>
      <p:bldP spid="54" grpId="0"/>
      <p:bldP spid="55" grpId="0" animBg="1"/>
      <p:bldP spid="58" grpId="0"/>
      <p:bldP spid="59" grpId="0" animBg="1"/>
      <p:bldP spid="60" grpId="0" animBg="1"/>
      <p:bldP spid="61" grpId="0"/>
      <p:bldP spid="62" grpId="0"/>
      <p:bldP spid="6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Motion in a Circle</a:t>
            </a:r>
            <a:endParaRPr lang="en-GB" dirty="0">
              <a:latin typeface="Comic Sans MS" pitchFamily="66" charset="0"/>
            </a:endParaRPr>
          </a:p>
        </p:txBody>
      </p:sp>
      <p:sp>
        <p:nvSpPr>
          <p:cNvPr id="4" name="TextBox 3"/>
          <p:cNvSpPr txBox="1"/>
          <p:nvPr/>
        </p:nvSpPr>
        <p:spPr>
          <a:xfrm>
            <a:off x="8680632" y="6488668"/>
            <a:ext cx="470000" cy="369332"/>
          </a:xfrm>
          <a:prstGeom prst="rect">
            <a:avLst/>
          </a:prstGeom>
          <a:noFill/>
        </p:spPr>
        <p:txBody>
          <a:bodyPr wrap="none" rtlCol="0">
            <a:spAutoFit/>
          </a:bodyPr>
          <a:lstStyle/>
          <a:p>
            <a:r>
              <a:rPr lang="en-US" dirty="0" smtClean="0">
                <a:latin typeface="Comic Sans MS" panose="030F0702030302020204" pitchFamily="66" charset="0"/>
              </a:rPr>
              <a:t>4E</a:t>
            </a:r>
            <a:endParaRPr lang="en-US" dirty="0">
              <a:latin typeface="Comic Sans MS" panose="030F0702030302020204" pitchFamily="66" charset="0"/>
            </a:endParaRPr>
          </a:p>
        </p:txBody>
      </p:sp>
      <p:pic>
        <p:nvPicPr>
          <p:cNvPr id="5" name="Picture 8" descr="http://media-cache-ec0.pinimg.com/236x/5e/4e/e6/5e4ee61bfbfb939a6e091549c64997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1514373" cy="12192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idx="1"/>
          </p:nvPr>
        </p:nvSpPr>
        <p:spPr>
          <a:xfrm>
            <a:off x="228600" y="1600200"/>
            <a:ext cx="3429000" cy="4525963"/>
          </a:xfrm>
        </p:spPr>
        <p:txBody>
          <a:bodyPr>
            <a:normAutofit/>
          </a:bodyPr>
          <a:lstStyle/>
          <a:p>
            <a:pPr marL="0" indent="0" algn="ctr">
              <a:buNone/>
            </a:pPr>
            <a:r>
              <a:rPr lang="en-GB" sz="1400" b="1" dirty="0" smtClean="0">
                <a:latin typeface="Comic Sans MS" pitchFamily="66" charset="0"/>
              </a:rPr>
              <a:t>You can solve problems about objects moving in vertical circles</a:t>
            </a:r>
            <a:endParaRPr lang="en-GB" sz="1400" dirty="0" smtClean="0">
              <a:latin typeface="Comic Sans MS" pitchFamily="66" charset="0"/>
            </a:endParaRPr>
          </a:p>
          <a:p>
            <a:pPr marL="0" indent="0" algn="ctr">
              <a:buNone/>
            </a:pPr>
            <a:endParaRPr lang="en-GB" sz="1400" dirty="0">
              <a:latin typeface="Comic Sans MS" pitchFamily="66" charset="0"/>
            </a:endParaRPr>
          </a:p>
          <a:p>
            <a:pPr marL="0" indent="0" algn="ctr">
              <a:buNone/>
            </a:pPr>
            <a:r>
              <a:rPr lang="en-US" sz="1400" dirty="0" smtClean="0">
                <a:latin typeface="Comic Sans MS" pitchFamily="66" charset="0"/>
              </a:rPr>
              <a:t>A particle A of mass 0.4kg is attached to one end of a light inextensible </a:t>
            </a:r>
            <a:r>
              <a:rPr lang="en-US" sz="1400" b="1" u="sng" dirty="0" smtClean="0">
                <a:latin typeface="Comic Sans MS" pitchFamily="66" charset="0"/>
              </a:rPr>
              <a:t>string</a:t>
            </a:r>
            <a:r>
              <a:rPr lang="en-US" sz="1400" dirty="0" smtClean="0">
                <a:latin typeface="Comic Sans MS" pitchFamily="66" charset="0"/>
              </a:rPr>
              <a:t> of length 0.3m. The other end of the string is attached to a fixed point B. The particle is hanging in equilibrium when it is set into motion with a horizontal speed of ums</a:t>
            </a:r>
            <a:r>
              <a:rPr lang="en-US" sz="1400" baseline="30000" dirty="0" smtClean="0">
                <a:latin typeface="Comic Sans MS" pitchFamily="66" charset="0"/>
              </a:rPr>
              <a:t>-1</a:t>
            </a:r>
            <a:r>
              <a:rPr lang="en-US" sz="1400" dirty="0" smtClean="0">
                <a:latin typeface="Comic Sans MS" pitchFamily="66" charset="0"/>
              </a:rPr>
              <a:t>. Find:</a:t>
            </a:r>
          </a:p>
          <a:p>
            <a:pPr marL="0" indent="0" algn="ctr">
              <a:buNone/>
            </a:pPr>
            <a:endParaRPr lang="en-US" sz="1400" dirty="0">
              <a:latin typeface="Comic Sans MS" pitchFamily="66" charset="0"/>
              <a:sym typeface="Wingdings" panose="05000000000000000000" pitchFamily="2" charset="2"/>
            </a:endParaRPr>
          </a:p>
          <a:p>
            <a:pPr algn="ctr">
              <a:buAutoNum type="alphaLcParenR"/>
            </a:pPr>
            <a:r>
              <a:rPr lang="en-US" sz="1400" dirty="0" smtClean="0">
                <a:latin typeface="Comic Sans MS" pitchFamily="66" charset="0"/>
                <a:sym typeface="Wingdings" panose="05000000000000000000" pitchFamily="2" charset="2"/>
              </a:rPr>
              <a:t>An expression for the Tension in the string when it is at an angle of </a:t>
            </a:r>
            <a:r>
              <a:rPr lang="el-GR" sz="1400" dirty="0" smtClean="0">
                <a:latin typeface="Comic Sans MS" pitchFamily="66" charset="0"/>
                <a:sym typeface="Wingdings" panose="05000000000000000000" pitchFamily="2" charset="2"/>
              </a:rPr>
              <a:t>θ</a:t>
            </a:r>
            <a:r>
              <a:rPr lang="en-US" sz="1400" dirty="0" smtClean="0">
                <a:latin typeface="Comic Sans MS" pitchFamily="66" charset="0"/>
                <a:sym typeface="Wingdings" panose="05000000000000000000" pitchFamily="2" charset="2"/>
              </a:rPr>
              <a:t> to the downward vertical through B</a:t>
            </a:r>
          </a:p>
          <a:p>
            <a:pPr algn="ctr">
              <a:buAutoNum type="alphaLcParenR"/>
            </a:pPr>
            <a:endParaRPr lang="en-US" sz="1400" dirty="0">
              <a:latin typeface="Comic Sans MS" pitchFamily="66" charset="0"/>
              <a:sym typeface="Wingdings" panose="05000000000000000000" pitchFamily="2" charset="2"/>
            </a:endParaRPr>
          </a:p>
          <a:p>
            <a:pPr algn="ctr">
              <a:buAutoNum type="alphaLcParenR"/>
            </a:pPr>
            <a:r>
              <a:rPr lang="en-US" sz="1400" dirty="0" smtClean="0">
                <a:latin typeface="Comic Sans MS" pitchFamily="66" charset="0"/>
                <a:sym typeface="Wingdings" panose="05000000000000000000" pitchFamily="2" charset="2"/>
              </a:rPr>
              <a:t>The minimum value of u for which the particle will perform a complete circle</a:t>
            </a:r>
          </a:p>
          <a:p>
            <a:pPr marL="0" indent="0" algn="ctr">
              <a:buNone/>
            </a:pPr>
            <a:endParaRPr lang="en-GB" sz="1400" dirty="0" smtClean="0">
              <a:latin typeface="Comic Sans MS" pitchFamily="66" charset="0"/>
              <a:sym typeface="Wingdings" panose="05000000000000000000" pitchFamily="2" charset="2"/>
            </a:endParaRPr>
          </a:p>
          <a:p>
            <a:pPr marL="0" indent="0" algn="ctr">
              <a:buNone/>
            </a:pPr>
            <a:endParaRPr lang="en-GB" sz="1400" dirty="0">
              <a:latin typeface="Comic Sans MS" pitchFamily="66" charset="0"/>
              <a:sym typeface="Wingdings" panose="05000000000000000000" pitchFamily="2" charset="2"/>
            </a:endParaRPr>
          </a:p>
        </p:txBody>
      </p:sp>
      <mc:AlternateContent xmlns:mc="http://schemas.openxmlformats.org/markup-compatibility/2006" xmlns:a14="http://schemas.microsoft.com/office/drawing/2010/main">
        <mc:Choice Requires="a14">
          <p:sp>
            <p:nvSpPr>
              <p:cNvPr id="7" name="TextBox 6"/>
              <p:cNvSpPr txBox="1"/>
              <p:nvPr/>
            </p:nvSpPr>
            <p:spPr>
              <a:xfrm>
                <a:off x="5962403" y="0"/>
                <a:ext cx="781817"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𝑣</m:t>
                      </m:r>
                      <m:r>
                        <a:rPr lang="en-US" sz="1400" b="0" i="1" smtClean="0">
                          <a:latin typeface="Cambria Math"/>
                        </a:rPr>
                        <m:t>=</m:t>
                      </m:r>
                      <m:r>
                        <a:rPr lang="en-US" sz="1400" b="0" i="1" smtClean="0">
                          <a:latin typeface="Cambria Math"/>
                        </a:rPr>
                        <m:t>𝑟</m:t>
                      </m:r>
                      <m:r>
                        <m:rPr>
                          <m:sty m:val="p"/>
                        </m:rPr>
                        <a:rPr lang="el-GR" sz="1400" b="0" i="1" smtClean="0">
                          <a:latin typeface="Cambria Math"/>
                        </a:rPr>
                        <m:t>ω</m:t>
                      </m:r>
                    </m:oMath>
                  </m:oMathPara>
                </a14:m>
                <a:endParaRPr lang="en-GB" sz="1400" dirty="0"/>
              </a:p>
            </p:txBody>
          </p:sp>
        </mc:Choice>
        <mc:Fallback xmlns="">
          <p:sp>
            <p:nvSpPr>
              <p:cNvPr id="7" name="TextBox 6"/>
              <p:cNvSpPr txBox="1">
                <a:spLocks noRot="1" noChangeAspect="1" noMove="1" noResize="1" noEditPoints="1" noAdjustHandles="1" noChangeArrowheads="1" noChangeShapeType="1" noTextEdit="1"/>
              </p:cNvSpPr>
              <p:nvPr/>
            </p:nvSpPr>
            <p:spPr>
              <a:xfrm>
                <a:off x="5962403" y="0"/>
                <a:ext cx="781817" cy="307777"/>
              </a:xfrm>
              <a:prstGeom prst="rect">
                <a:avLst/>
              </a:prstGeom>
              <a:blipFill rotWithShape="1">
                <a:blip r:embed="rId3"/>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878780" y="0"/>
                <a:ext cx="1087670" cy="44300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1200" i="1" smtClean="0">
                          <a:latin typeface="Cambria Math"/>
                        </a:rPr>
                        <m:t>ω</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𝑟𝑎𝑑𝑖𝑎𝑛𝑠</m:t>
                          </m:r>
                        </m:num>
                        <m:den>
                          <m:r>
                            <a:rPr lang="en-US" sz="1200" b="0" i="1" smtClean="0">
                              <a:latin typeface="Cambria Math"/>
                            </a:rPr>
                            <m:t>𝑠𝑒𝑐𝑜𝑛𝑑𝑠</m:t>
                          </m:r>
                        </m:den>
                      </m:f>
                    </m:oMath>
                  </m:oMathPara>
                </a14:m>
                <a:endParaRPr lang="en-GB" sz="1200" dirty="0"/>
              </a:p>
            </p:txBody>
          </p:sp>
        </mc:Choice>
        <mc:Fallback xmlns="">
          <p:sp>
            <p:nvSpPr>
              <p:cNvPr id="8" name="TextBox 7"/>
              <p:cNvSpPr txBox="1">
                <a:spLocks noRot="1" noChangeAspect="1" noMove="1" noResize="1" noEditPoints="1" noAdjustHandles="1" noChangeArrowheads="1" noChangeShapeType="1" noTextEdit="1"/>
              </p:cNvSpPr>
              <p:nvPr/>
            </p:nvSpPr>
            <p:spPr>
              <a:xfrm>
                <a:off x="4878780" y="0"/>
                <a:ext cx="1087670" cy="443006"/>
              </a:xfrm>
              <a:prstGeom prst="rect">
                <a:avLst/>
              </a:prstGeom>
              <a:blipFill rotWithShape="1">
                <a:blip r:embed="rId4"/>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741226" y="0"/>
                <a:ext cx="79451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𝑣</m:t>
                      </m:r>
                      <m:r>
                        <a:rPr lang="en-US" sz="1400" b="0" i="1" smtClean="0">
                          <a:latin typeface="Cambria Math"/>
                          <a:ea typeface="Cambria Math"/>
                        </a:rPr>
                        <m:t>𝜔</m:t>
                      </m:r>
                    </m:oMath>
                  </m:oMathPara>
                </a14:m>
                <a:endParaRPr lang="en-GB" sz="1400" dirty="0"/>
              </a:p>
            </p:txBody>
          </p:sp>
        </mc:Choice>
        <mc:Fallback xmlns="">
          <p:sp>
            <p:nvSpPr>
              <p:cNvPr id="9" name="TextBox 8"/>
              <p:cNvSpPr txBox="1">
                <a:spLocks noRot="1" noChangeAspect="1" noMove="1" noResize="1" noEditPoints="1" noAdjustHandles="1" noChangeArrowheads="1" noChangeShapeType="1" noTextEdit="1"/>
              </p:cNvSpPr>
              <p:nvPr/>
            </p:nvSpPr>
            <p:spPr>
              <a:xfrm>
                <a:off x="6741226" y="0"/>
                <a:ext cx="794513" cy="307777"/>
              </a:xfrm>
              <a:prstGeom prst="rect">
                <a:avLst/>
              </a:prstGeom>
              <a:blipFill rotWithShape="1">
                <a:blip r:embed="rId5"/>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7543800" y="0"/>
                <a:ext cx="86844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𝑟</m:t>
                      </m:r>
                      <m:sSup>
                        <m:sSupPr>
                          <m:ctrlPr>
                            <a:rPr lang="en-US" sz="1400" b="0" i="1" smtClean="0">
                              <a:latin typeface="Cambria Math" panose="02040503050406030204" pitchFamily="18" charset="0"/>
                            </a:rPr>
                          </m:ctrlPr>
                        </m:sSupPr>
                        <m:e>
                          <m:r>
                            <a:rPr lang="en-US" sz="1400" b="0" i="1" smtClean="0">
                              <a:latin typeface="Cambria Math"/>
                              <a:ea typeface="Cambria Math"/>
                            </a:rPr>
                            <m:t>𝜔</m:t>
                          </m:r>
                        </m:e>
                        <m:sup>
                          <m:r>
                            <a:rPr lang="en-US" sz="1400" b="0" i="1" smtClean="0">
                              <a:latin typeface="Cambria Math"/>
                            </a:rPr>
                            <m:t>2</m:t>
                          </m:r>
                        </m:sup>
                      </m:sSup>
                    </m:oMath>
                  </m:oMathPara>
                </a14:m>
                <a:endParaRPr lang="en-GB" sz="1400" dirty="0"/>
              </a:p>
            </p:txBody>
          </p:sp>
        </mc:Choice>
        <mc:Fallback xmlns="">
          <p:sp>
            <p:nvSpPr>
              <p:cNvPr id="10" name="TextBox 9"/>
              <p:cNvSpPr txBox="1">
                <a:spLocks noRot="1" noChangeAspect="1" noMove="1" noResize="1" noEditPoints="1" noAdjustHandles="1" noChangeArrowheads="1" noChangeShapeType="1" noTextEdit="1"/>
              </p:cNvSpPr>
              <p:nvPr/>
            </p:nvSpPr>
            <p:spPr>
              <a:xfrm>
                <a:off x="7543800" y="0"/>
                <a:ext cx="868443" cy="307777"/>
              </a:xfrm>
              <a:prstGeom prst="rect">
                <a:avLst/>
              </a:prstGeom>
              <a:blipFill rotWithShape="1">
                <a:blip r:embed="rId6"/>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8390012" y="0"/>
                <a:ext cx="753988" cy="52315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a:rPr>
                                <m:t>𝑣</m:t>
                              </m:r>
                            </m:e>
                            <m:sup>
                              <m:r>
                                <a:rPr lang="en-US" sz="1400" b="0" i="1" smtClean="0">
                                  <a:latin typeface="Cambria Math"/>
                                </a:rPr>
                                <m:t>2</m:t>
                              </m:r>
                            </m:sup>
                          </m:sSup>
                        </m:num>
                        <m:den>
                          <m:r>
                            <a:rPr lang="en-US" sz="1400" b="0" i="1" smtClean="0">
                              <a:latin typeface="Cambria Math"/>
                            </a:rPr>
                            <m:t>𝑟</m:t>
                          </m:r>
                        </m:den>
                      </m:f>
                    </m:oMath>
                  </m:oMathPara>
                </a14:m>
                <a:endParaRPr lang="en-GB" sz="1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8390012" y="0"/>
                <a:ext cx="753988" cy="523157"/>
              </a:xfrm>
              <a:prstGeom prst="rect">
                <a:avLst/>
              </a:prstGeom>
              <a:blipFill rotWithShape="1">
                <a:blip r:embed="rId7"/>
                <a:stretch>
                  <a:fillRect/>
                </a:stretch>
              </a:blipFill>
              <a:ln w="25400">
                <a:solidFill>
                  <a:schemeClr val="tx1"/>
                </a:solidFill>
              </a:ln>
            </p:spPr>
            <p:txBody>
              <a:bodyPr/>
              <a:lstStyle/>
              <a:p>
                <a:r>
                  <a:rPr lang="en-US">
                    <a:noFill/>
                  </a:rPr>
                  <a:t> </a:t>
                </a:r>
              </a:p>
            </p:txBody>
          </p:sp>
        </mc:Fallback>
      </mc:AlternateContent>
      <p:sp>
        <p:nvSpPr>
          <p:cNvPr id="3" name="TextBox 2"/>
          <p:cNvSpPr txBox="1"/>
          <p:nvPr/>
        </p:nvSpPr>
        <p:spPr>
          <a:xfrm>
            <a:off x="3619500" y="1362075"/>
            <a:ext cx="2457450" cy="2462213"/>
          </a:xfrm>
          <a:prstGeom prst="rect">
            <a:avLst/>
          </a:prstGeom>
          <a:noFill/>
        </p:spPr>
        <p:txBody>
          <a:bodyPr wrap="square" rtlCol="0">
            <a:spAutoFit/>
          </a:bodyPr>
          <a:lstStyle/>
          <a:p>
            <a:pPr marL="285750" indent="-285750" algn="ctr">
              <a:buFont typeface="Wingdings"/>
              <a:buChar char="à"/>
            </a:pPr>
            <a:r>
              <a:rPr lang="en-US" sz="1400" dirty="0" smtClean="0">
                <a:solidFill>
                  <a:srgbClr val="FF0000"/>
                </a:solidFill>
                <a:latin typeface="Comic Sans MS" panose="030F0702030302020204" pitchFamily="66" charset="0"/>
                <a:sym typeface="Wingdings" panose="05000000000000000000" pitchFamily="2" charset="2"/>
              </a:rPr>
              <a:t>You need to start this in the same way as the previous question, by finding an expression for v</a:t>
            </a:r>
            <a:r>
              <a:rPr lang="en-US" sz="1400" baseline="30000" dirty="0" smtClean="0">
                <a:solidFill>
                  <a:srgbClr val="FF0000"/>
                </a:solidFill>
                <a:latin typeface="Comic Sans MS" panose="030F0702030302020204" pitchFamily="66" charset="0"/>
                <a:sym typeface="Wingdings" panose="05000000000000000000" pitchFamily="2" charset="2"/>
              </a:rPr>
              <a:t>2</a:t>
            </a:r>
            <a:r>
              <a:rPr lang="en-US" sz="1400" dirty="0" smtClean="0">
                <a:solidFill>
                  <a:srgbClr val="FF0000"/>
                </a:solidFill>
                <a:latin typeface="Comic Sans MS" panose="030F0702030302020204" pitchFamily="66" charset="0"/>
                <a:sym typeface="Wingdings" panose="05000000000000000000" pitchFamily="2" charset="2"/>
              </a:rPr>
              <a:t>. This can then be used to find the Tension in the string</a:t>
            </a:r>
          </a:p>
          <a:p>
            <a:pPr marL="285750" indent="-285750" algn="ctr">
              <a:buFont typeface="Wingdings"/>
              <a:buChar char="à"/>
            </a:pPr>
            <a:endParaRPr lang="en-US" sz="14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a:buChar char="à"/>
            </a:pPr>
            <a:r>
              <a:rPr lang="en-US" sz="1400" dirty="0" smtClean="0">
                <a:solidFill>
                  <a:srgbClr val="FF0000"/>
                </a:solidFill>
                <a:latin typeface="Comic Sans MS" panose="030F0702030302020204" pitchFamily="66" charset="0"/>
                <a:sym typeface="Wingdings" panose="05000000000000000000" pitchFamily="2" charset="2"/>
              </a:rPr>
              <a:t>We will add the weights and Tension onto the diagram after this…</a:t>
            </a:r>
            <a:endParaRPr lang="en-US" sz="1400" dirty="0">
              <a:solidFill>
                <a:srgbClr val="FF0000"/>
              </a:solidFill>
              <a:latin typeface="Comic Sans MS" panose="030F0702030302020204" pitchFamily="66" charset="0"/>
            </a:endParaRPr>
          </a:p>
        </p:txBody>
      </p:sp>
      <p:sp>
        <p:nvSpPr>
          <p:cNvPr id="35" name="TextBox 34"/>
          <p:cNvSpPr txBox="1"/>
          <p:nvPr/>
        </p:nvSpPr>
        <p:spPr>
          <a:xfrm>
            <a:off x="4114800" y="4191000"/>
            <a:ext cx="766557" cy="307777"/>
          </a:xfrm>
          <a:prstGeom prst="rect">
            <a:avLst/>
          </a:prstGeom>
          <a:noFill/>
        </p:spPr>
        <p:txBody>
          <a:bodyPr wrap="none" rtlCol="0">
            <a:spAutoFit/>
          </a:bodyPr>
          <a:lstStyle/>
          <a:p>
            <a:r>
              <a:rPr lang="en-US" sz="1400" u="sng" dirty="0" smtClean="0">
                <a:latin typeface="Comic Sans MS" panose="030F0702030302020204" pitchFamily="66" charset="0"/>
              </a:rPr>
              <a:t>Before</a:t>
            </a:r>
            <a:endParaRPr lang="en-US" sz="1400" u="sng"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6" name="TextBox 35"/>
              <p:cNvSpPr txBox="1"/>
              <p:nvPr/>
            </p:nvSpPr>
            <p:spPr>
              <a:xfrm>
                <a:off x="3962400" y="4572000"/>
                <a:ext cx="92967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𝑃𝐸</m:t>
                      </m:r>
                      <m:r>
                        <a:rPr lang="en-US" sz="1200" b="0" i="1" smtClean="0">
                          <a:latin typeface="Cambria Math"/>
                        </a:rPr>
                        <m:t>=</m:t>
                      </m:r>
                      <m:r>
                        <a:rPr lang="en-US" sz="1200" b="0" i="1" smtClean="0">
                          <a:latin typeface="Cambria Math"/>
                        </a:rPr>
                        <m:t>𝑚𝑔h</m:t>
                      </m:r>
                    </m:oMath>
                  </m:oMathPara>
                </a14:m>
                <a:endParaRPr lang="en-US" sz="1200" dirty="0"/>
              </a:p>
            </p:txBody>
          </p:sp>
        </mc:Choice>
        <mc:Fallback xmlns="">
          <p:sp>
            <p:nvSpPr>
              <p:cNvPr id="36" name="TextBox 35"/>
              <p:cNvSpPr txBox="1">
                <a:spLocks noRot="1" noChangeAspect="1" noMove="1" noResize="1" noEditPoints="1" noAdjustHandles="1" noChangeArrowheads="1" noChangeShapeType="1" noTextEdit="1"/>
              </p:cNvSpPr>
              <p:nvPr/>
            </p:nvSpPr>
            <p:spPr>
              <a:xfrm>
                <a:off x="3962400" y="4572000"/>
                <a:ext cx="929677" cy="276999"/>
              </a:xfrm>
              <a:prstGeom prst="rect">
                <a:avLst/>
              </a:prstGeom>
              <a:blipFill rotWithShape="1">
                <a:blip r:embed="rId8"/>
                <a:stretch>
                  <a:fillRect b="-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3962400" y="5029200"/>
                <a:ext cx="138813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𝑃𝐸</m:t>
                      </m:r>
                      <m:r>
                        <a:rPr lang="en-US" sz="1200" b="0" i="1" smtClean="0">
                          <a:latin typeface="Cambria Math"/>
                        </a:rPr>
                        <m:t>=(0.4)(</m:t>
                      </m:r>
                      <m:r>
                        <a:rPr lang="en-US" sz="1200" b="0" i="1" smtClean="0">
                          <a:latin typeface="Cambria Math"/>
                        </a:rPr>
                        <m:t>𝑔</m:t>
                      </m:r>
                      <m:r>
                        <a:rPr lang="en-US" sz="1200" b="0" i="1" smtClean="0">
                          <a:latin typeface="Cambria Math"/>
                        </a:rPr>
                        <m:t>)(0)</m:t>
                      </m:r>
                    </m:oMath>
                  </m:oMathPara>
                </a14:m>
                <a:endParaRPr lang="en-US" sz="1200" dirty="0"/>
              </a:p>
            </p:txBody>
          </p:sp>
        </mc:Choice>
        <mc:Fallback xmlns="">
          <p:sp>
            <p:nvSpPr>
              <p:cNvPr id="37" name="TextBox 36"/>
              <p:cNvSpPr txBox="1">
                <a:spLocks noRot="1" noChangeAspect="1" noMove="1" noResize="1" noEditPoints="1" noAdjustHandles="1" noChangeArrowheads="1" noChangeShapeType="1" noTextEdit="1"/>
              </p:cNvSpPr>
              <p:nvPr/>
            </p:nvSpPr>
            <p:spPr>
              <a:xfrm>
                <a:off x="3962400" y="5029200"/>
                <a:ext cx="1388137" cy="276999"/>
              </a:xfrm>
              <a:prstGeom prst="rect">
                <a:avLst/>
              </a:prstGeom>
              <a:blipFill rotWithShape="1">
                <a:blip r:embed="rId9"/>
                <a:stretch>
                  <a:fillRect b="-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3962400" y="5486400"/>
                <a:ext cx="70423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𝑃𝐸</m:t>
                      </m:r>
                      <m:r>
                        <a:rPr lang="en-US" sz="1200" b="0" i="1" smtClean="0">
                          <a:latin typeface="Cambria Math"/>
                        </a:rPr>
                        <m:t>=0</m:t>
                      </m:r>
                    </m:oMath>
                  </m:oMathPara>
                </a14:m>
                <a:endParaRPr lang="en-US" sz="1200" dirty="0"/>
              </a:p>
            </p:txBody>
          </p:sp>
        </mc:Choice>
        <mc:Fallback xmlns="">
          <p:sp>
            <p:nvSpPr>
              <p:cNvPr id="38" name="TextBox 37"/>
              <p:cNvSpPr txBox="1">
                <a:spLocks noRot="1" noChangeAspect="1" noMove="1" noResize="1" noEditPoints="1" noAdjustHandles="1" noChangeArrowheads="1" noChangeShapeType="1" noTextEdit="1"/>
              </p:cNvSpPr>
              <p:nvPr/>
            </p:nvSpPr>
            <p:spPr>
              <a:xfrm>
                <a:off x="3962400" y="5486400"/>
                <a:ext cx="704231" cy="276999"/>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6629400" y="4495800"/>
                <a:ext cx="1298650" cy="4380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𝐾𝐸</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1</m:t>
                          </m:r>
                        </m:num>
                        <m:den>
                          <m:r>
                            <a:rPr lang="en-US" sz="1200" b="0" i="1" smtClean="0">
                              <a:latin typeface="Cambria Math"/>
                            </a:rPr>
                            <m:t>2</m:t>
                          </m:r>
                        </m:den>
                      </m:f>
                      <m:r>
                        <a:rPr lang="en-US" sz="1200" b="0" i="1" smtClean="0">
                          <a:latin typeface="Cambria Math"/>
                        </a:rPr>
                        <m:t>𝑚</m:t>
                      </m:r>
                      <m:sSup>
                        <m:sSupPr>
                          <m:ctrlPr>
                            <a:rPr lang="en-US" sz="1200" b="0" i="1" smtClean="0">
                              <a:latin typeface="Cambria Math" panose="02040503050406030204" pitchFamily="18" charset="0"/>
                            </a:rPr>
                          </m:ctrlPr>
                        </m:sSupPr>
                        <m:e>
                          <m:r>
                            <a:rPr lang="en-US" sz="1200" b="0" i="1" smtClean="0">
                              <a:latin typeface="Cambria Math"/>
                            </a:rPr>
                            <m:t>𝑣</m:t>
                          </m:r>
                        </m:e>
                        <m:sup>
                          <m:r>
                            <a:rPr lang="en-US" sz="1200" b="0" i="1" smtClean="0">
                              <a:latin typeface="Cambria Math"/>
                            </a:rPr>
                            <m:t>2</m:t>
                          </m:r>
                        </m:sup>
                      </m:sSup>
                    </m:oMath>
                  </m:oMathPara>
                </a14:m>
                <a:endParaRPr lang="en-US" sz="1200" dirty="0"/>
              </a:p>
            </p:txBody>
          </p:sp>
        </mc:Choice>
        <mc:Fallback xmlns="">
          <p:sp>
            <p:nvSpPr>
              <p:cNvPr id="39" name="TextBox 38"/>
              <p:cNvSpPr txBox="1">
                <a:spLocks noRot="1" noChangeAspect="1" noMove="1" noResize="1" noEditPoints="1" noAdjustHandles="1" noChangeArrowheads="1" noChangeShapeType="1" noTextEdit="1"/>
              </p:cNvSpPr>
              <p:nvPr/>
            </p:nvSpPr>
            <p:spPr>
              <a:xfrm>
                <a:off x="6629400" y="4495800"/>
                <a:ext cx="1298650" cy="438005"/>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6629400" y="5105400"/>
                <a:ext cx="1600200" cy="4380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𝐾𝐸</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1</m:t>
                          </m:r>
                        </m:num>
                        <m:den>
                          <m:r>
                            <a:rPr lang="en-US" sz="1200" b="0" i="1" smtClean="0">
                              <a:latin typeface="Cambria Math"/>
                            </a:rPr>
                            <m:t>2</m:t>
                          </m:r>
                        </m:den>
                      </m:f>
                      <m:r>
                        <a:rPr lang="en-US" sz="1200" b="0" i="1" smtClean="0">
                          <a:latin typeface="Cambria Math"/>
                        </a:rPr>
                        <m:t>(0.4)</m:t>
                      </m:r>
                      <m:sSup>
                        <m:sSupPr>
                          <m:ctrlPr>
                            <a:rPr lang="en-US" sz="1200" b="0" i="1" smtClean="0">
                              <a:latin typeface="Cambria Math" panose="02040503050406030204" pitchFamily="18" charset="0"/>
                            </a:rPr>
                          </m:ctrlPr>
                        </m:sSupPr>
                        <m:e>
                          <m:r>
                            <a:rPr lang="en-US" sz="1200" b="0" i="1" smtClean="0">
                              <a:latin typeface="Cambria Math"/>
                            </a:rPr>
                            <m:t>(</m:t>
                          </m:r>
                          <m:r>
                            <a:rPr lang="en-US" sz="1200" b="0" i="1" smtClean="0">
                              <a:latin typeface="Cambria Math"/>
                            </a:rPr>
                            <m:t>𝑢</m:t>
                          </m:r>
                          <m:r>
                            <a:rPr lang="en-US" sz="1200" b="0" i="1" smtClean="0">
                              <a:latin typeface="Cambria Math"/>
                            </a:rPr>
                            <m:t>)</m:t>
                          </m:r>
                        </m:e>
                        <m:sup>
                          <m:r>
                            <a:rPr lang="en-US" sz="1200" b="0" i="1" smtClean="0">
                              <a:latin typeface="Cambria Math"/>
                            </a:rPr>
                            <m:t>2</m:t>
                          </m:r>
                        </m:sup>
                      </m:sSup>
                    </m:oMath>
                  </m:oMathPara>
                </a14:m>
                <a:endParaRPr lang="en-US" sz="1200" dirty="0"/>
              </a:p>
            </p:txBody>
          </p:sp>
        </mc:Choice>
        <mc:Fallback xmlns="">
          <p:sp>
            <p:nvSpPr>
              <p:cNvPr id="40" name="TextBox 39"/>
              <p:cNvSpPr txBox="1">
                <a:spLocks noRot="1" noChangeAspect="1" noMove="1" noResize="1" noEditPoints="1" noAdjustHandles="1" noChangeArrowheads="1" noChangeShapeType="1" noTextEdit="1"/>
              </p:cNvSpPr>
              <p:nvPr/>
            </p:nvSpPr>
            <p:spPr>
              <a:xfrm>
                <a:off x="6629400" y="5105400"/>
                <a:ext cx="1600200" cy="438005"/>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6762750" y="5724525"/>
                <a:ext cx="97155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𝐾𝐸</m:t>
                      </m:r>
                      <m:r>
                        <a:rPr lang="en-US" sz="1200" b="0" i="1" smtClean="0">
                          <a:latin typeface="Cambria Math"/>
                        </a:rPr>
                        <m:t>=0.2</m:t>
                      </m:r>
                      <m:sSup>
                        <m:sSupPr>
                          <m:ctrlPr>
                            <a:rPr lang="en-US" sz="1200" b="0" i="1" smtClean="0">
                              <a:latin typeface="Cambria Math" panose="02040503050406030204" pitchFamily="18" charset="0"/>
                            </a:rPr>
                          </m:ctrlPr>
                        </m:sSupPr>
                        <m:e>
                          <m:r>
                            <a:rPr lang="en-US" sz="1200" b="0" i="1" smtClean="0">
                              <a:latin typeface="Cambria Math"/>
                            </a:rPr>
                            <m:t>𝑢</m:t>
                          </m:r>
                        </m:e>
                        <m:sup>
                          <m:r>
                            <a:rPr lang="en-US" sz="1200" b="0" i="1" smtClean="0">
                              <a:latin typeface="Cambria Math"/>
                            </a:rPr>
                            <m:t>2</m:t>
                          </m:r>
                        </m:sup>
                      </m:sSup>
                    </m:oMath>
                  </m:oMathPara>
                </a14:m>
                <a:endParaRPr lang="en-US" sz="1200" dirty="0"/>
              </a:p>
            </p:txBody>
          </p:sp>
        </mc:Choice>
        <mc:Fallback xmlns="">
          <p:sp>
            <p:nvSpPr>
              <p:cNvPr id="41" name="TextBox 40"/>
              <p:cNvSpPr txBox="1">
                <a:spLocks noRot="1" noChangeAspect="1" noMove="1" noResize="1" noEditPoints="1" noAdjustHandles="1" noChangeArrowheads="1" noChangeShapeType="1" noTextEdit="1"/>
              </p:cNvSpPr>
              <p:nvPr/>
            </p:nvSpPr>
            <p:spPr>
              <a:xfrm>
                <a:off x="6762750" y="5724525"/>
                <a:ext cx="971550" cy="276999"/>
              </a:xfrm>
              <a:prstGeom prst="rect">
                <a:avLst/>
              </a:prstGeom>
              <a:blipFill rotWithShape="1">
                <a:blip r:embed="rId13"/>
                <a:stretch>
                  <a:fillRect/>
                </a:stretch>
              </a:blipFill>
            </p:spPr>
            <p:txBody>
              <a:bodyPr/>
              <a:lstStyle/>
              <a:p>
                <a:r>
                  <a:rPr lang="en-US">
                    <a:noFill/>
                  </a:rPr>
                  <a:t> </a:t>
                </a:r>
              </a:p>
            </p:txBody>
          </p:sp>
        </mc:Fallback>
      </mc:AlternateContent>
      <p:sp>
        <p:nvSpPr>
          <p:cNvPr id="42" name="Arc 41"/>
          <p:cNvSpPr/>
          <p:nvPr/>
        </p:nvSpPr>
        <p:spPr>
          <a:xfrm>
            <a:off x="5343525" y="4724400"/>
            <a:ext cx="228600" cy="450011"/>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3" name="TextBox 42"/>
          <p:cNvSpPr txBox="1"/>
          <p:nvPr/>
        </p:nvSpPr>
        <p:spPr>
          <a:xfrm>
            <a:off x="5495925" y="4724400"/>
            <a:ext cx="762000" cy="461665"/>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Sub in values</a:t>
            </a:r>
            <a:endParaRPr lang="en-GB" sz="1200" baseline="30000" dirty="0">
              <a:solidFill>
                <a:srgbClr val="FF0000"/>
              </a:solidFill>
              <a:latin typeface="Comic Sans MS" panose="030F0702030302020204" pitchFamily="66" charset="0"/>
            </a:endParaRPr>
          </a:p>
        </p:txBody>
      </p:sp>
      <p:sp>
        <p:nvSpPr>
          <p:cNvPr id="44" name="Arc 43"/>
          <p:cNvSpPr/>
          <p:nvPr/>
        </p:nvSpPr>
        <p:spPr>
          <a:xfrm>
            <a:off x="5343525" y="5181600"/>
            <a:ext cx="228600" cy="450011"/>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5" name="TextBox 44"/>
          <p:cNvSpPr txBox="1"/>
          <p:nvPr/>
        </p:nvSpPr>
        <p:spPr>
          <a:xfrm>
            <a:off x="5572125" y="5257800"/>
            <a:ext cx="838200"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Calculate</a:t>
            </a:r>
            <a:endParaRPr lang="en-GB" sz="1200" baseline="30000" dirty="0">
              <a:solidFill>
                <a:srgbClr val="FF0000"/>
              </a:solidFill>
              <a:latin typeface="Comic Sans MS" panose="030F0702030302020204" pitchFamily="66" charset="0"/>
            </a:endParaRPr>
          </a:p>
        </p:txBody>
      </p:sp>
      <p:sp>
        <p:nvSpPr>
          <p:cNvPr id="46" name="Arc 45"/>
          <p:cNvSpPr/>
          <p:nvPr/>
        </p:nvSpPr>
        <p:spPr>
          <a:xfrm>
            <a:off x="8001000" y="4724400"/>
            <a:ext cx="228600" cy="609600"/>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7" name="Arc 46"/>
          <p:cNvSpPr/>
          <p:nvPr/>
        </p:nvSpPr>
        <p:spPr>
          <a:xfrm>
            <a:off x="8001000" y="5334000"/>
            <a:ext cx="228600" cy="533400"/>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TextBox 47"/>
          <p:cNvSpPr txBox="1"/>
          <p:nvPr/>
        </p:nvSpPr>
        <p:spPr>
          <a:xfrm>
            <a:off x="8153400" y="4800600"/>
            <a:ext cx="838200" cy="461665"/>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Sub in values</a:t>
            </a:r>
            <a:endParaRPr lang="en-GB" sz="1200" baseline="30000" dirty="0">
              <a:solidFill>
                <a:srgbClr val="FF0000"/>
              </a:solidFill>
              <a:latin typeface="Comic Sans MS" panose="030F0702030302020204" pitchFamily="66" charset="0"/>
            </a:endParaRPr>
          </a:p>
        </p:txBody>
      </p:sp>
      <p:sp>
        <p:nvSpPr>
          <p:cNvPr id="49" name="TextBox 48"/>
          <p:cNvSpPr txBox="1"/>
          <p:nvPr/>
        </p:nvSpPr>
        <p:spPr>
          <a:xfrm>
            <a:off x="8229600" y="5486400"/>
            <a:ext cx="838200"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Calculate</a:t>
            </a:r>
            <a:endParaRPr lang="en-GB" sz="1200" baseline="30000" dirty="0">
              <a:solidFill>
                <a:srgbClr val="FF0000"/>
              </a:solidFill>
              <a:latin typeface="Comic Sans MS" panose="030F0702030302020204" pitchFamily="66" charset="0"/>
            </a:endParaRPr>
          </a:p>
        </p:txBody>
      </p:sp>
      <p:sp>
        <p:nvSpPr>
          <p:cNvPr id="50" name="TextBox 49"/>
          <p:cNvSpPr txBox="1"/>
          <p:nvPr/>
        </p:nvSpPr>
        <p:spPr>
          <a:xfrm>
            <a:off x="4876800" y="6172200"/>
            <a:ext cx="2819400"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So the total initial energy is 0.2u</a:t>
            </a:r>
            <a:r>
              <a:rPr lang="en-US" sz="1200" baseline="30000" dirty="0" smtClean="0">
                <a:solidFill>
                  <a:srgbClr val="FF0000"/>
                </a:solidFill>
                <a:latin typeface="Comic Sans MS" panose="030F0702030302020204" pitchFamily="66" charset="0"/>
              </a:rPr>
              <a:t>2</a:t>
            </a:r>
            <a:endParaRPr lang="en-GB" sz="1200" baseline="30000" dirty="0">
              <a:solidFill>
                <a:srgbClr val="FF0000"/>
              </a:solidFill>
              <a:latin typeface="Comic Sans MS" panose="030F0702030302020204" pitchFamily="66" charset="0"/>
            </a:endParaRPr>
          </a:p>
        </p:txBody>
      </p:sp>
      <p:sp>
        <p:nvSpPr>
          <p:cNvPr id="51" name="Oval 50"/>
          <p:cNvSpPr>
            <a:spLocks noChangeAspect="1"/>
          </p:cNvSpPr>
          <p:nvPr/>
        </p:nvSpPr>
        <p:spPr>
          <a:xfrm>
            <a:off x="6288799" y="1428750"/>
            <a:ext cx="2209800" cy="2209800"/>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p:nvPr/>
        </p:nvCxnSpPr>
        <p:spPr>
          <a:xfrm flipH="1">
            <a:off x="7422274" y="2895600"/>
            <a:ext cx="106680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7279399" y="2266950"/>
            <a:ext cx="288862" cy="276999"/>
          </a:xfrm>
          <a:prstGeom prst="rect">
            <a:avLst/>
          </a:prstGeom>
          <a:noFill/>
        </p:spPr>
        <p:txBody>
          <a:bodyPr wrap="none" rtlCol="0">
            <a:spAutoFit/>
          </a:bodyPr>
          <a:lstStyle/>
          <a:p>
            <a:r>
              <a:rPr lang="en-US" sz="1200" dirty="0" smtClean="0">
                <a:latin typeface="Comic Sans MS" panose="030F0702030302020204" pitchFamily="66" charset="0"/>
              </a:rPr>
              <a:t>B</a:t>
            </a:r>
            <a:endParaRPr lang="en-US" sz="1200" dirty="0">
              <a:latin typeface="Comic Sans MS" panose="030F0702030302020204" pitchFamily="66" charset="0"/>
            </a:endParaRPr>
          </a:p>
        </p:txBody>
      </p:sp>
      <p:sp>
        <p:nvSpPr>
          <p:cNvPr id="54" name="TextBox 53"/>
          <p:cNvSpPr txBox="1"/>
          <p:nvPr/>
        </p:nvSpPr>
        <p:spPr>
          <a:xfrm>
            <a:off x="7146049" y="3590925"/>
            <a:ext cx="304800" cy="276999"/>
          </a:xfrm>
          <a:prstGeom prst="rect">
            <a:avLst/>
          </a:prstGeom>
          <a:noFill/>
        </p:spPr>
        <p:txBody>
          <a:bodyPr wrap="square" rtlCol="0">
            <a:spAutoFit/>
          </a:bodyPr>
          <a:lstStyle/>
          <a:p>
            <a:r>
              <a:rPr lang="en-US" sz="1200" dirty="0" smtClean="0">
                <a:latin typeface="Comic Sans MS" panose="030F0702030302020204" pitchFamily="66" charset="0"/>
              </a:rPr>
              <a:t>A</a:t>
            </a:r>
            <a:endParaRPr lang="en-US" sz="1200" dirty="0">
              <a:latin typeface="Comic Sans MS" panose="030F0702030302020204" pitchFamily="66" charset="0"/>
            </a:endParaRPr>
          </a:p>
        </p:txBody>
      </p:sp>
      <p:cxnSp>
        <p:nvCxnSpPr>
          <p:cNvPr id="55" name="Straight Arrow Connector 54"/>
          <p:cNvCxnSpPr/>
          <p:nvPr/>
        </p:nvCxnSpPr>
        <p:spPr>
          <a:xfrm rot="16200000" flipH="1">
            <a:off x="7441324" y="3657600"/>
            <a:ext cx="0" cy="381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a:off x="7355599" y="2495550"/>
            <a:ext cx="152400" cy="152400"/>
            <a:chOff x="7467600" y="4419600"/>
            <a:chExt cx="152400" cy="152400"/>
          </a:xfrm>
        </p:grpSpPr>
        <p:cxnSp>
          <p:nvCxnSpPr>
            <p:cNvPr id="57" name="Straight Connector 56"/>
            <p:cNvCxnSpPr/>
            <p:nvPr/>
          </p:nvCxnSpPr>
          <p:spPr>
            <a:xfrm flipH="1" flipV="1">
              <a:off x="7467600" y="4419600"/>
              <a:ext cx="152400" cy="1524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7467600" y="4419600"/>
              <a:ext cx="152400" cy="1524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cxnSp>
        <p:nvCxnSpPr>
          <p:cNvPr id="59" name="Straight Connector 58"/>
          <p:cNvCxnSpPr/>
          <p:nvPr/>
        </p:nvCxnSpPr>
        <p:spPr>
          <a:xfrm rot="16200000" flipH="1">
            <a:off x="6898399" y="3105150"/>
            <a:ext cx="106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flipV="1">
            <a:off x="7431799" y="2571750"/>
            <a:ext cx="990600" cy="304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Oval 60"/>
          <p:cNvSpPr/>
          <p:nvPr/>
        </p:nvSpPr>
        <p:spPr>
          <a:xfrm>
            <a:off x="7374649" y="3590925"/>
            <a:ext cx="111397" cy="1141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p:cNvSpPr/>
          <p:nvPr/>
        </p:nvSpPr>
        <p:spPr>
          <a:xfrm>
            <a:off x="8384299" y="2828925"/>
            <a:ext cx="111397" cy="1141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TextBox 62"/>
          <p:cNvSpPr txBox="1"/>
          <p:nvPr/>
        </p:nvSpPr>
        <p:spPr>
          <a:xfrm>
            <a:off x="7765174" y="2476500"/>
            <a:ext cx="532518" cy="276999"/>
          </a:xfrm>
          <a:prstGeom prst="rect">
            <a:avLst/>
          </a:prstGeom>
          <a:noFill/>
        </p:spPr>
        <p:txBody>
          <a:bodyPr wrap="none" rtlCol="0">
            <a:spAutoFit/>
          </a:bodyPr>
          <a:lstStyle/>
          <a:p>
            <a:r>
              <a:rPr lang="en-US" sz="1200" dirty="0" smtClean="0">
                <a:latin typeface="Comic Sans MS" panose="030F0702030302020204" pitchFamily="66" charset="0"/>
              </a:rPr>
              <a:t>0.3m</a:t>
            </a:r>
            <a:endParaRPr lang="en-US" sz="1200" dirty="0">
              <a:latin typeface="Comic Sans MS" panose="030F0702030302020204" pitchFamily="66" charset="0"/>
            </a:endParaRPr>
          </a:p>
        </p:txBody>
      </p:sp>
      <p:sp>
        <p:nvSpPr>
          <p:cNvPr id="64" name="Arc 63"/>
          <p:cNvSpPr/>
          <p:nvPr/>
        </p:nvSpPr>
        <p:spPr>
          <a:xfrm>
            <a:off x="6831724" y="1828800"/>
            <a:ext cx="914400" cy="914400"/>
          </a:xfrm>
          <a:prstGeom prst="arc">
            <a:avLst>
              <a:gd name="adj1" fmla="val 2932936"/>
              <a:gd name="adj2" fmla="val 423110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TextBox 64"/>
          <p:cNvSpPr txBox="1"/>
          <p:nvPr/>
        </p:nvSpPr>
        <p:spPr>
          <a:xfrm>
            <a:off x="7441324" y="2628900"/>
            <a:ext cx="279244" cy="276999"/>
          </a:xfrm>
          <a:prstGeom prst="rect">
            <a:avLst/>
          </a:prstGeom>
          <a:noFill/>
        </p:spPr>
        <p:txBody>
          <a:bodyPr wrap="none" rtlCol="0">
            <a:spAutoFit/>
          </a:bodyPr>
          <a:lstStyle/>
          <a:p>
            <a:r>
              <a:rPr lang="el-GR" sz="1200" dirty="0" smtClean="0">
                <a:latin typeface="Comic Sans MS" panose="030F0702030302020204" pitchFamily="66" charset="0"/>
              </a:rPr>
              <a:t>θ</a:t>
            </a:r>
            <a:endParaRPr lang="en-US" sz="1200" dirty="0">
              <a:latin typeface="Comic Sans MS" panose="030F0702030302020204" pitchFamily="66" charset="0"/>
            </a:endParaRPr>
          </a:p>
        </p:txBody>
      </p:sp>
      <p:sp>
        <p:nvSpPr>
          <p:cNvPr id="66" name="TextBox 65"/>
          <p:cNvSpPr txBox="1"/>
          <p:nvPr/>
        </p:nvSpPr>
        <p:spPr>
          <a:xfrm>
            <a:off x="6641224" y="2628900"/>
            <a:ext cx="769763" cy="276999"/>
          </a:xfrm>
          <a:prstGeom prst="rect">
            <a:avLst/>
          </a:prstGeom>
          <a:noFill/>
        </p:spPr>
        <p:txBody>
          <a:bodyPr wrap="none" rtlCol="0">
            <a:spAutoFit/>
          </a:bodyPr>
          <a:lstStyle/>
          <a:p>
            <a:r>
              <a:rPr lang="en-US" sz="1200" dirty="0" smtClean="0">
                <a:latin typeface="Comic Sans MS" panose="030F0702030302020204" pitchFamily="66" charset="0"/>
              </a:rPr>
              <a:t>0.3cos</a:t>
            </a:r>
            <a:r>
              <a:rPr lang="el-GR" sz="1200" dirty="0" smtClean="0">
                <a:latin typeface="Comic Sans MS" panose="030F0702030302020204" pitchFamily="66" charset="0"/>
              </a:rPr>
              <a:t>θ</a:t>
            </a:r>
            <a:endParaRPr lang="en-US" sz="1200" dirty="0">
              <a:latin typeface="Comic Sans MS" panose="030F0702030302020204" pitchFamily="66" charset="0"/>
            </a:endParaRPr>
          </a:p>
        </p:txBody>
      </p:sp>
      <p:sp>
        <p:nvSpPr>
          <p:cNvPr id="67" name="TextBox 66"/>
          <p:cNvSpPr txBox="1"/>
          <p:nvPr/>
        </p:nvSpPr>
        <p:spPr>
          <a:xfrm>
            <a:off x="6393574" y="2981325"/>
            <a:ext cx="1032655" cy="276999"/>
          </a:xfrm>
          <a:prstGeom prst="rect">
            <a:avLst/>
          </a:prstGeom>
          <a:noFill/>
        </p:spPr>
        <p:txBody>
          <a:bodyPr wrap="none" rtlCol="0">
            <a:spAutoFit/>
          </a:bodyPr>
          <a:lstStyle/>
          <a:p>
            <a:r>
              <a:rPr lang="en-US" sz="1200" dirty="0" smtClean="0">
                <a:latin typeface="Comic Sans MS" panose="030F0702030302020204" pitchFamily="66" charset="0"/>
              </a:rPr>
              <a:t>0.3-0.3cos</a:t>
            </a:r>
            <a:r>
              <a:rPr lang="el-GR" sz="1200" dirty="0" smtClean="0">
                <a:latin typeface="Comic Sans MS" panose="030F0702030302020204" pitchFamily="66" charset="0"/>
              </a:rPr>
              <a:t>θ</a:t>
            </a:r>
            <a:endParaRPr lang="en-US" sz="1200" dirty="0">
              <a:latin typeface="Comic Sans MS" panose="030F0702030302020204" pitchFamily="66" charset="0"/>
            </a:endParaRPr>
          </a:p>
        </p:txBody>
      </p:sp>
      <p:cxnSp>
        <p:nvCxnSpPr>
          <p:cNvPr id="68" name="Straight Arrow Connector 67"/>
          <p:cNvCxnSpPr/>
          <p:nvPr/>
        </p:nvCxnSpPr>
        <p:spPr>
          <a:xfrm>
            <a:off x="7346074" y="2562225"/>
            <a:ext cx="0" cy="352425"/>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7346074" y="2914650"/>
            <a:ext cx="0" cy="72390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7165099" y="3876675"/>
            <a:ext cx="550151" cy="276999"/>
          </a:xfrm>
          <a:prstGeom prst="rect">
            <a:avLst/>
          </a:prstGeom>
          <a:noFill/>
        </p:spPr>
        <p:txBody>
          <a:bodyPr wrap="none" rtlCol="0">
            <a:spAutoFit/>
          </a:bodyPr>
          <a:lstStyle/>
          <a:p>
            <a:r>
              <a:rPr lang="en-US" sz="1200" dirty="0" smtClean="0">
                <a:latin typeface="Comic Sans MS" panose="030F0702030302020204" pitchFamily="66" charset="0"/>
              </a:rPr>
              <a:t>ums</a:t>
            </a:r>
            <a:r>
              <a:rPr lang="en-US" sz="1200" baseline="30000" dirty="0" smtClean="0">
                <a:latin typeface="Comic Sans MS" panose="030F0702030302020204" pitchFamily="66" charset="0"/>
              </a:rPr>
              <a:t>-1</a:t>
            </a:r>
            <a:endParaRPr lang="en-US" sz="1200" baseline="30000" dirty="0">
              <a:latin typeface="Comic Sans MS" panose="030F0702030302020204" pitchFamily="66" charset="0"/>
            </a:endParaRPr>
          </a:p>
        </p:txBody>
      </p:sp>
      <p:sp>
        <p:nvSpPr>
          <p:cNvPr id="73" name="TextBox 72"/>
          <p:cNvSpPr txBox="1"/>
          <p:nvPr/>
        </p:nvSpPr>
        <p:spPr>
          <a:xfrm>
            <a:off x="7393699" y="2990850"/>
            <a:ext cx="532518" cy="276999"/>
          </a:xfrm>
          <a:prstGeom prst="rect">
            <a:avLst/>
          </a:prstGeom>
          <a:noFill/>
        </p:spPr>
        <p:txBody>
          <a:bodyPr wrap="none" rtlCol="0">
            <a:spAutoFit/>
          </a:bodyPr>
          <a:lstStyle/>
          <a:p>
            <a:r>
              <a:rPr lang="en-US" sz="1200" dirty="0" smtClean="0">
                <a:latin typeface="Comic Sans MS" panose="030F0702030302020204" pitchFamily="66" charset="0"/>
              </a:rPr>
              <a:t>0.3m</a:t>
            </a:r>
            <a:endParaRPr lang="en-US" sz="12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74" name="TextBox 73"/>
              <p:cNvSpPr txBox="1"/>
              <p:nvPr/>
            </p:nvSpPr>
            <p:spPr>
              <a:xfrm>
                <a:off x="1190625" y="5953125"/>
                <a:ext cx="1780424"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a:rPr>
                        <m:t>𝐼𝑛𝑖𝑡𝑖𝑎𝑙</m:t>
                      </m:r>
                      <m:r>
                        <a:rPr lang="en-US" sz="1200" b="0" i="1" smtClean="0">
                          <a:solidFill>
                            <a:srgbClr val="FF0000"/>
                          </a:solidFill>
                          <a:latin typeface="Cambria Math"/>
                        </a:rPr>
                        <m:t> </m:t>
                      </m:r>
                      <m:r>
                        <a:rPr lang="en-US" sz="1200" b="0" i="1" smtClean="0">
                          <a:solidFill>
                            <a:srgbClr val="FF0000"/>
                          </a:solidFill>
                          <a:latin typeface="Cambria Math"/>
                        </a:rPr>
                        <m:t>𝐸𝑛𝑒𝑟𝑔𝑦</m:t>
                      </m:r>
                      <m:r>
                        <a:rPr lang="en-US" sz="1200" b="0" i="1" smtClean="0">
                          <a:solidFill>
                            <a:srgbClr val="FF0000"/>
                          </a:solidFill>
                          <a:latin typeface="Cambria Math"/>
                        </a:rPr>
                        <m:t>=0.2</m:t>
                      </m:r>
                      <m:sSup>
                        <m:sSupPr>
                          <m:ctrlPr>
                            <a:rPr lang="en-US" sz="1200" b="0" i="1" smtClean="0">
                              <a:solidFill>
                                <a:srgbClr val="FF0000"/>
                              </a:solidFill>
                              <a:latin typeface="Cambria Math" panose="02040503050406030204" pitchFamily="18" charset="0"/>
                            </a:rPr>
                          </m:ctrlPr>
                        </m:sSupPr>
                        <m:e>
                          <m:r>
                            <a:rPr lang="en-US" sz="1200" b="0" i="1" smtClean="0">
                              <a:solidFill>
                                <a:srgbClr val="FF0000"/>
                              </a:solidFill>
                              <a:latin typeface="Cambria Math"/>
                            </a:rPr>
                            <m:t>𝑢</m:t>
                          </m:r>
                        </m:e>
                        <m:sup>
                          <m:r>
                            <a:rPr lang="en-US" sz="1200" b="0" i="1" smtClean="0">
                              <a:solidFill>
                                <a:srgbClr val="FF0000"/>
                              </a:solidFill>
                              <a:latin typeface="Cambria Math"/>
                            </a:rPr>
                            <m:t>2</m:t>
                          </m:r>
                        </m:sup>
                      </m:sSup>
                    </m:oMath>
                  </m:oMathPara>
                </a14:m>
                <a:endParaRPr lang="en-US" sz="1200" dirty="0">
                  <a:solidFill>
                    <a:srgbClr val="FF0000"/>
                  </a:solidFill>
                </a:endParaRPr>
              </a:p>
            </p:txBody>
          </p:sp>
        </mc:Choice>
        <mc:Fallback xmlns="">
          <p:sp>
            <p:nvSpPr>
              <p:cNvPr id="74" name="TextBox 73"/>
              <p:cNvSpPr txBox="1">
                <a:spLocks noRot="1" noChangeAspect="1" noMove="1" noResize="1" noEditPoints="1" noAdjustHandles="1" noChangeArrowheads="1" noChangeShapeType="1" noTextEdit="1"/>
              </p:cNvSpPr>
              <p:nvPr/>
            </p:nvSpPr>
            <p:spPr>
              <a:xfrm>
                <a:off x="1190625" y="5953125"/>
                <a:ext cx="1780424" cy="276999"/>
              </a:xfrm>
              <a:prstGeom prst="rect">
                <a:avLst/>
              </a:prstGeom>
              <a:blipFill rotWithShape="1">
                <a:blip r:embed="rId14"/>
                <a:stretch>
                  <a:fillRect b="-6667"/>
                </a:stretch>
              </a:blipFill>
            </p:spPr>
            <p:txBody>
              <a:bodyPr/>
              <a:lstStyle/>
              <a:p>
                <a:r>
                  <a:rPr lang="en-US">
                    <a:noFill/>
                  </a:rPr>
                  <a:t> </a:t>
                </a:r>
              </a:p>
            </p:txBody>
          </p:sp>
        </mc:Fallback>
      </mc:AlternateContent>
      <p:cxnSp>
        <p:nvCxnSpPr>
          <p:cNvPr id="75" name="Straight Arrow Connector 74"/>
          <p:cNvCxnSpPr/>
          <p:nvPr/>
        </p:nvCxnSpPr>
        <p:spPr>
          <a:xfrm flipV="1">
            <a:off x="8555749" y="2743200"/>
            <a:ext cx="113798" cy="37147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8593849" y="2834316"/>
            <a:ext cx="550151" cy="276999"/>
          </a:xfrm>
          <a:prstGeom prst="rect">
            <a:avLst/>
          </a:prstGeom>
          <a:noFill/>
        </p:spPr>
        <p:txBody>
          <a:bodyPr wrap="none" rtlCol="0">
            <a:spAutoFit/>
          </a:bodyPr>
          <a:lstStyle/>
          <a:p>
            <a:r>
              <a:rPr lang="en-US" sz="1200" dirty="0" smtClean="0">
                <a:latin typeface="Comic Sans MS" panose="030F0702030302020204" pitchFamily="66" charset="0"/>
              </a:rPr>
              <a:t>vms</a:t>
            </a:r>
            <a:r>
              <a:rPr lang="en-US" sz="1200" baseline="30000" dirty="0" smtClean="0">
                <a:latin typeface="Comic Sans MS" panose="030F0702030302020204" pitchFamily="66" charset="0"/>
              </a:rPr>
              <a:t>-1</a:t>
            </a:r>
            <a:endParaRPr lang="en-US" sz="1200" baseline="30000" dirty="0">
              <a:latin typeface="Comic Sans MS" panose="030F0702030302020204" pitchFamily="66" charset="0"/>
            </a:endParaRPr>
          </a:p>
        </p:txBody>
      </p:sp>
    </p:spTree>
    <p:extLst>
      <p:ext uri="{BB962C8B-B14F-4D97-AF65-F5344CB8AC3E}">
        <p14:creationId xmlns:p14="http://schemas.microsoft.com/office/powerpoint/2010/main" val="3254616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blinds(horizontal)">
                                      <p:cBhvr>
                                        <p:cTn id="7" dur="500"/>
                                        <p:tgtEl>
                                          <p:spTgt spid="6">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6" end="6"/>
                                            </p:txEl>
                                          </p:spTgt>
                                        </p:tgtEl>
                                        <p:attrNameLst>
                                          <p:attrName>style.visibility</p:attrName>
                                        </p:attrNameLst>
                                      </p:cBhvr>
                                      <p:to>
                                        <p:strVal val="visible"/>
                                      </p:to>
                                    </p:set>
                                    <p:animEffect transition="in" filter="blinds(horizontal)">
                                      <p:cBhvr>
                                        <p:cTn id="12" dur="500"/>
                                        <p:tgtEl>
                                          <p:spTgt spid="6">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linds(horizont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blinds(horizontal)">
                                      <p:cBhvr>
                                        <p:cTn id="27" dur="500"/>
                                        <p:tgtEl>
                                          <p:spTgt spid="5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blinds(horizontal)">
                                      <p:cBhvr>
                                        <p:cTn id="32" dur="500"/>
                                        <p:tgtEl>
                                          <p:spTgt spid="56"/>
                                        </p:tgtEl>
                                      </p:cBhvr>
                                    </p:animEffect>
                                  </p:childTnLst>
                                </p:cTn>
                              </p:par>
                              <p:par>
                                <p:cTn id="33" presetID="3" presetClass="entr" presetSubtype="10" fill="hold" nodeType="with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blinds(horizontal)">
                                      <p:cBhvr>
                                        <p:cTn id="35" dur="500"/>
                                        <p:tgtEl>
                                          <p:spTgt spid="59"/>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61"/>
                                        </p:tgtEl>
                                        <p:attrNameLst>
                                          <p:attrName>style.visibility</p:attrName>
                                        </p:attrNameLst>
                                      </p:cBhvr>
                                      <p:to>
                                        <p:strVal val="visible"/>
                                      </p:to>
                                    </p:set>
                                    <p:animEffect transition="in" filter="blinds(horizontal)">
                                      <p:cBhvr>
                                        <p:cTn id="38" dur="500"/>
                                        <p:tgtEl>
                                          <p:spTgt spid="61"/>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blinds(horizontal)">
                                      <p:cBhvr>
                                        <p:cTn id="41" dur="500"/>
                                        <p:tgtEl>
                                          <p:spTgt spid="53"/>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73"/>
                                        </p:tgtEl>
                                        <p:attrNameLst>
                                          <p:attrName>style.visibility</p:attrName>
                                        </p:attrNameLst>
                                      </p:cBhvr>
                                      <p:to>
                                        <p:strVal val="visible"/>
                                      </p:to>
                                    </p:set>
                                    <p:animEffect transition="in" filter="blinds(horizontal)">
                                      <p:cBhvr>
                                        <p:cTn id="44" dur="500"/>
                                        <p:tgtEl>
                                          <p:spTgt spid="73"/>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blinds(horizontal)">
                                      <p:cBhvr>
                                        <p:cTn id="47" dur="500"/>
                                        <p:tgtEl>
                                          <p:spTgt spid="54"/>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blinds(horizontal)">
                                      <p:cBhvr>
                                        <p:cTn id="52" dur="500"/>
                                        <p:tgtEl>
                                          <p:spTgt spid="55"/>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70"/>
                                        </p:tgtEl>
                                        <p:attrNameLst>
                                          <p:attrName>style.visibility</p:attrName>
                                        </p:attrNameLst>
                                      </p:cBhvr>
                                      <p:to>
                                        <p:strVal val="visible"/>
                                      </p:to>
                                    </p:set>
                                    <p:animEffect transition="in" filter="blinds(horizontal)">
                                      <p:cBhvr>
                                        <p:cTn id="55" dur="500"/>
                                        <p:tgtEl>
                                          <p:spTgt spid="70"/>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nodeType="clickEffect">
                                  <p:stCondLst>
                                    <p:cond delay="0"/>
                                  </p:stCondLst>
                                  <p:childTnLst>
                                    <p:set>
                                      <p:cBhvr>
                                        <p:cTn id="59" dur="1" fill="hold">
                                          <p:stCondLst>
                                            <p:cond delay="0"/>
                                          </p:stCondLst>
                                        </p:cTn>
                                        <p:tgtEl>
                                          <p:spTgt spid="60"/>
                                        </p:tgtEl>
                                        <p:attrNameLst>
                                          <p:attrName>style.visibility</p:attrName>
                                        </p:attrNameLst>
                                      </p:cBhvr>
                                      <p:to>
                                        <p:strVal val="visible"/>
                                      </p:to>
                                    </p:set>
                                    <p:animEffect transition="in" filter="blinds(horizontal)">
                                      <p:cBhvr>
                                        <p:cTn id="60" dur="500"/>
                                        <p:tgtEl>
                                          <p:spTgt spid="60"/>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62"/>
                                        </p:tgtEl>
                                        <p:attrNameLst>
                                          <p:attrName>style.visibility</p:attrName>
                                        </p:attrNameLst>
                                      </p:cBhvr>
                                      <p:to>
                                        <p:strVal val="visible"/>
                                      </p:to>
                                    </p:set>
                                    <p:animEffect transition="in" filter="blinds(horizontal)">
                                      <p:cBhvr>
                                        <p:cTn id="63" dur="500"/>
                                        <p:tgtEl>
                                          <p:spTgt spid="62"/>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blinds(horizontal)">
                                      <p:cBhvr>
                                        <p:cTn id="66" dur="500"/>
                                        <p:tgtEl>
                                          <p:spTgt spid="63"/>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nodeType="click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blinds(horizontal)">
                                      <p:cBhvr>
                                        <p:cTn id="71" dur="500"/>
                                        <p:tgtEl>
                                          <p:spTgt spid="75"/>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Effect transition="in" filter="blinds(horizontal)">
                                      <p:cBhvr>
                                        <p:cTn id="74" dur="500"/>
                                        <p:tgtEl>
                                          <p:spTgt spid="76"/>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64"/>
                                        </p:tgtEl>
                                        <p:attrNameLst>
                                          <p:attrName>style.visibility</p:attrName>
                                        </p:attrNameLst>
                                      </p:cBhvr>
                                      <p:to>
                                        <p:strVal val="visible"/>
                                      </p:to>
                                    </p:set>
                                    <p:animEffect transition="in" filter="blinds(horizontal)">
                                      <p:cBhvr>
                                        <p:cTn id="79" dur="500"/>
                                        <p:tgtEl>
                                          <p:spTgt spid="64"/>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65"/>
                                        </p:tgtEl>
                                        <p:attrNameLst>
                                          <p:attrName>style.visibility</p:attrName>
                                        </p:attrNameLst>
                                      </p:cBhvr>
                                      <p:to>
                                        <p:strVal val="visible"/>
                                      </p:to>
                                    </p:set>
                                    <p:animEffect transition="in" filter="blinds(horizontal)">
                                      <p:cBhvr>
                                        <p:cTn id="82" dur="500"/>
                                        <p:tgtEl>
                                          <p:spTgt spid="65"/>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5" fill="hold" nodeType="clickEffect">
                                  <p:stCondLst>
                                    <p:cond delay="0"/>
                                  </p:stCondLst>
                                  <p:childTnLst>
                                    <p:set>
                                      <p:cBhvr>
                                        <p:cTn id="86" dur="1" fill="hold">
                                          <p:stCondLst>
                                            <p:cond delay="0"/>
                                          </p:stCondLst>
                                        </p:cTn>
                                        <p:tgtEl>
                                          <p:spTgt spid="52"/>
                                        </p:tgtEl>
                                        <p:attrNameLst>
                                          <p:attrName>style.visibility</p:attrName>
                                        </p:attrNameLst>
                                      </p:cBhvr>
                                      <p:to>
                                        <p:strVal val="visible"/>
                                      </p:to>
                                    </p:set>
                                    <p:animEffect transition="in" filter="blinds(vertical)">
                                      <p:cBhvr>
                                        <p:cTn id="87" dur="500"/>
                                        <p:tgtEl>
                                          <p:spTgt spid="52"/>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nodeType="clickEffect">
                                  <p:stCondLst>
                                    <p:cond delay="0"/>
                                  </p:stCondLst>
                                  <p:childTnLst>
                                    <p:set>
                                      <p:cBhvr>
                                        <p:cTn id="91" dur="1" fill="hold">
                                          <p:stCondLst>
                                            <p:cond delay="0"/>
                                          </p:stCondLst>
                                        </p:cTn>
                                        <p:tgtEl>
                                          <p:spTgt spid="68"/>
                                        </p:tgtEl>
                                        <p:attrNameLst>
                                          <p:attrName>style.visibility</p:attrName>
                                        </p:attrNameLst>
                                      </p:cBhvr>
                                      <p:to>
                                        <p:strVal val="visible"/>
                                      </p:to>
                                    </p:set>
                                    <p:animEffect transition="in" filter="blinds(horizontal)">
                                      <p:cBhvr>
                                        <p:cTn id="92" dur="500"/>
                                        <p:tgtEl>
                                          <p:spTgt spid="68"/>
                                        </p:tgtEl>
                                      </p:cBhvr>
                                    </p:animEffect>
                                  </p:childTnLst>
                                </p:cTn>
                              </p:par>
                              <p:par>
                                <p:cTn id="93" presetID="3" presetClass="entr" presetSubtype="10" fill="hold" grpId="0" nodeType="withEffect">
                                  <p:stCondLst>
                                    <p:cond delay="0"/>
                                  </p:stCondLst>
                                  <p:childTnLst>
                                    <p:set>
                                      <p:cBhvr>
                                        <p:cTn id="94" dur="1" fill="hold">
                                          <p:stCondLst>
                                            <p:cond delay="0"/>
                                          </p:stCondLst>
                                        </p:cTn>
                                        <p:tgtEl>
                                          <p:spTgt spid="66"/>
                                        </p:tgtEl>
                                        <p:attrNameLst>
                                          <p:attrName>style.visibility</p:attrName>
                                        </p:attrNameLst>
                                      </p:cBhvr>
                                      <p:to>
                                        <p:strVal val="visible"/>
                                      </p:to>
                                    </p:set>
                                    <p:animEffect transition="in" filter="blinds(horizontal)">
                                      <p:cBhvr>
                                        <p:cTn id="95" dur="500"/>
                                        <p:tgtEl>
                                          <p:spTgt spid="66"/>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grpId="0" nodeType="clickEffect">
                                  <p:stCondLst>
                                    <p:cond delay="0"/>
                                  </p:stCondLst>
                                  <p:childTnLst>
                                    <p:set>
                                      <p:cBhvr>
                                        <p:cTn id="99" dur="1" fill="hold">
                                          <p:stCondLst>
                                            <p:cond delay="0"/>
                                          </p:stCondLst>
                                        </p:cTn>
                                        <p:tgtEl>
                                          <p:spTgt spid="67"/>
                                        </p:tgtEl>
                                        <p:attrNameLst>
                                          <p:attrName>style.visibility</p:attrName>
                                        </p:attrNameLst>
                                      </p:cBhvr>
                                      <p:to>
                                        <p:strVal val="visible"/>
                                      </p:to>
                                    </p:set>
                                    <p:animEffect transition="in" filter="blinds(horizontal)">
                                      <p:cBhvr>
                                        <p:cTn id="100" dur="500"/>
                                        <p:tgtEl>
                                          <p:spTgt spid="67"/>
                                        </p:tgtEl>
                                      </p:cBhvr>
                                    </p:animEffect>
                                  </p:childTnLst>
                                </p:cTn>
                              </p:par>
                              <p:par>
                                <p:cTn id="101" presetID="3" presetClass="entr" presetSubtype="10" fill="hold" nodeType="withEffect">
                                  <p:stCondLst>
                                    <p:cond delay="0"/>
                                  </p:stCondLst>
                                  <p:childTnLst>
                                    <p:set>
                                      <p:cBhvr>
                                        <p:cTn id="102" dur="1" fill="hold">
                                          <p:stCondLst>
                                            <p:cond delay="0"/>
                                          </p:stCondLst>
                                        </p:cTn>
                                        <p:tgtEl>
                                          <p:spTgt spid="69"/>
                                        </p:tgtEl>
                                        <p:attrNameLst>
                                          <p:attrName>style.visibility</p:attrName>
                                        </p:attrNameLst>
                                      </p:cBhvr>
                                      <p:to>
                                        <p:strVal val="visible"/>
                                      </p:to>
                                    </p:set>
                                    <p:animEffect transition="in" filter="blinds(horizontal)">
                                      <p:cBhvr>
                                        <p:cTn id="103" dur="500"/>
                                        <p:tgtEl>
                                          <p:spTgt spid="69"/>
                                        </p:tgtEl>
                                      </p:cBhvr>
                                    </p:animEffect>
                                  </p:childTnLst>
                                </p:cTn>
                              </p:par>
                            </p:childTnLst>
                          </p:cTn>
                        </p:par>
                      </p:childTnLst>
                    </p:cTn>
                  </p:par>
                  <p:par>
                    <p:cTn id="104" fill="hold">
                      <p:stCondLst>
                        <p:cond delay="indefinite"/>
                      </p:stCondLst>
                      <p:childTnLst>
                        <p:par>
                          <p:cTn id="105" fill="hold">
                            <p:stCondLst>
                              <p:cond delay="0"/>
                            </p:stCondLst>
                            <p:childTnLst>
                              <p:par>
                                <p:cTn id="106" presetID="3" presetClass="entr" presetSubtype="10" fill="hold" grpId="0" nodeType="clickEffect">
                                  <p:stCondLst>
                                    <p:cond delay="0"/>
                                  </p:stCondLst>
                                  <p:childTnLst>
                                    <p:set>
                                      <p:cBhvr>
                                        <p:cTn id="107" dur="1" fill="hold">
                                          <p:stCondLst>
                                            <p:cond delay="0"/>
                                          </p:stCondLst>
                                        </p:cTn>
                                        <p:tgtEl>
                                          <p:spTgt spid="35"/>
                                        </p:tgtEl>
                                        <p:attrNameLst>
                                          <p:attrName>style.visibility</p:attrName>
                                        </p:attrNameLst>
                                      </p:cBhvr>
                                      <p:to>
                                        <p:strVal val="visible"/>
                                      </p:to>
                                    </p:set>
                                    <p:animEffect transition="in" filter="blinds(horizontal)">
                                      <p:cBhvr>
                                        <p:cTn id="108" dur="500"/>
                                        <p:tgtEl>
                                          <p:spTgt spid="35"/>
                                        </p:tgtEl>
                                      </p:cBhvr>
                                    </p:animEffect>
                                  </p:childTnLst>
                                </p:cTn>
                              </p:par>
                            </p:childTnLst>
                          </p:cTn>
                        </p:par>
                      </p:childTnLst>
                    </p:cTn>
                  </p:par>
                  <p:par>
                    <p:cTn id="109" fill="hold">
                      <p:stCondLst>
                        <p:cond delay="indefinite"/>
                      </p:stCondLst>
                      <p:childTnLst>
                        <p:par>
                          <p:cTn id="110" fill="hold">
                            <p:stCondLst>
                              <p:cond delay="0"/>
                            </p:stCondLst>
                            <p:childTnLst>
                              <p:par>
                                <p:cTn id="111" presetID="3" presetClass="entr" presetSubtype="10" fill="hold" grpId="0" nodeType="click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blinds(horizontal)">
                                      <p:cBhvr>
                                        <p:cTn id="113" dur="500"/>
                                        <p:tgtEl>
                                          <p:spTgt spid="36"/>
                                        </p:tgtEl>
                                      </p:cBhvr>
                                    </p:animEffect>
                                  </p:childTnLst>
                                </p:cTn>
                              </p:par>
                            </p:childTnLst>
                          </p:cTn>
                        </p:par>
                      </p:childTnLst>
                    </p:cTn>
                  </p:par>
                  <p:par>
                    <p:cTn id="114" fill="hold">
                      <p:stCondLst>
                        <p:cond delay="indefinite"/>
                      </p:stCondLst>
                      <p:childTnLst>
                        <p:par>
                          <p:cTn id="115" fill="hold">
                            <p:stCondLst>
                              <p:cond delay="0"/>
                            </p:stCondLst>
                            <p:childTnLst>
                              <p:par>
                                <p:cTn id="116" presetID="3" presetClass="entr" presetSubtype="10" fill="hold" grpId="0" nodeType="clickEffect">
                                  <p:stCondLst>
                                    <p:cond delay="0"/>
                                  </p:stCondLst>
                                  <p:childTnLst>
                                    <p:set>
                                      <p:cBhvr>
                                        <p:cTn id="117" dur="1" fill="hold">
                                          <p:stCondLst>
                                            <p:cond delay="0"/>
                                          </p:stCondLst>
                                        </p:cTn>
                                        <p:tgtEl>
                                          <p:spTgt spid="42"/>
                                        </p:tgtEl>
                                        <p:attrNameLst>
                                          <p:attrName>style.visibility</p:attrName>
                                        </p:attrNameLst>
                                      </p:cBhvr>
                                      <p:to>
                                        <p:strVal val="visible"/>
                                      </p:to>
                                    </p:set>
                                    <p:animEffect transition="in" filter="blinds(horizontal)">
                                      <p:cBhvr>
                                        <p:cTn id="118" dur="500"/>
                                        <p:tgtEl>
                                          <p:spTgt spid="42"/>
                                        </p:tgtEl>
                                      </p:cBhvr>
                                    </p:animEffect>
                                  </p:childTnLst>
                                </p:cTn>
                              </p:par>
                            </p:childTnLst>
                          </p:cTn>
                        </p:par>
                      </p:childTnLst>
                    </p:cTn>
                  </p:par>
                  <p:par>
                    <p:cTn id="119" fill="hold">
                      <p:stCondLst>
                        <p:cond delay="indefinite"/>
                      </p:stCondLst>
                      <p:childTnLst>
                        <p:par>
                          <p:cTn id="120" fill="hold">
                            <p:stCondLst>
                              <p:cond delay="0"/>
                            </p:stCondLst>
                            <p:childTnLst>
                              <p:par>
                                <p:cTn id="121" presetID="3" presetClass="entr" presetSubtype="10" fill="hold" grpId="0" nodeType="clickEffect">
                                  <p:stCondLst>
                                    <p:cond delay="0"/>
                                  </p:stCondLst>
                                  <p:childTnLst>
                                    <p:set>
                                      <p:cBhvr>
                                        <p:cTn id="122" dur="1" fill="hold">
                                          <p:stCondLst>
                                            <p:cond delay="0"/>
                                          </p:stCondLst>
                                        </p:cTn>
                                        <p:tgtEl>
                                          <p:spTgt spid="43"/>
                                        </p:tgtEl>
                                        <p:attrNameLst>
                                          <p:attrName>style.visibility</p:attrName>
                                        </p:attrNameLst>
                                      </p:cBhvr>
                                      <p:to>
                                        <p:strVal val="visible"/>
                                      </p:to>
                                    </p:set>
                                    <p:animEffect transition="in" filter="blinds(horizontal)">
                                      <p:cBhvr>
                                        <p:cTn id="123" dur="500"/>
                                        <p:tgtEl>
                                          <p:spTgt spid="43"/>
                                        </p:tgtEl>
                                      </p:cBhvr>
                                    </p:animEffect>
                                  </p:childTnLst>
                                </p:cTn>
                              </p:par>
                            </p:childTnLst>
                          </p:cTn>
                        </p:par>
                      </p:childTnLst>
                    </p:cTn>
                  </p:par>
                  <p:par>
                    <p:cTn id="124" fill="hold">
                      <p:stCondLst>
                        <p:cond delay="indefinite"/>
                      </p:stCondLst>
                      <p:childTnLst>
                        <p:par>
                          <p:cTn id="125" fill="hold">
                            <p:stCondLst>
                              <p:cond delay="0"/>
                            </p:stCondLst>
                            <p:childTnLst>
                              <p:par>
                                <p:cTn id="126" presetID="3" presetClass="entr" presetSubtype="10" fill="hold" grpId="0" nodeType="clickEffect">
                                  <p:stCondLst>
                                    <p:cond delay="0"/>
                                  </p:stCondLst>
                                  <p:childTnLst>
                                    <p:set>
                                      <p:cBhvr>
                                        <p:cTn id="127" dur="1" fill="hold">
                                          <p:stCondLst>
                                            <p:cond delay="0"/>
                                          </p:stCondLst>
                                        </p:cTn>
                                        <p:tgtEl>
                                          <p:spTgt spid="37"/>
                                        </p:tgtEl>
                                        <p:attrNameLst>
                                          <p:attrName>style.visibility</p:attrName>
                                        </p:attrNameLst>
                                      </p:cBhvr>
                                      <p:to>
                                        <p:strVal val="visible"/>
                                      </p:to>
                                    </p:set>
                                    <p:animEffect transition="in" filter="blinds(horizontal)">
                                      <p:cBhvr>
                                        <p:cTn id="128" dur="500"/>
                                        <p:tgtEl>
                                          <p:spTgt spid="37"/>
                                        </p:tgtEl>
                                      </p:cBhvr>
                                    </p:animEffect>
                                  </p:childTnLst>
                                </p:cTn>
                              </p:par>
                            </p:childTnLst>
                          </p:cTn>
                        </p:par>
                      </p:childTnLst>
                    </p:cTn>
                  </p:par>
                  <p:par>
                    <p:cTn id="129" fill="hold">
                      <p:stCondLst>
                        <p:cond delay="indefinite"/>
                      </p:stCondLst>
                      <p:childTnLst>
                        <p:par>
                          <p:cTn id="130" fill="hold">
                            <p:stCondLst>
                              <p:cond delay="0"/>
                            </p:stCondLst>
                            <p:childTnLst>
                              <p:par>
                                <p:cTn id="131" presetID="3" presetClass="entr" presetSubtype="10" fill="hold" grpId="0" nodeType="clickEffect">
                                  <p:stCondLst>
                                    <p:cond delay="0"/>
                                  </p:stCondLst>
                                  <p:childTnLst>
                                    <p:set>
                                      <p:cBhvr>
                                        <p:cTn id="132" dur="1" fill="hold">
                                          <p:stCondLst>
                                            <p:cond delay="0"/>
                                          </p:stCondLst>
                                        </p:cTn>
                                        <p:tgtEl>
                                          <p:spTgt spid="44"/>
                                        </p:tgtEl>
                                        <p:attrNameLst>
                                          <p:attrName>style.visibility</p:attrName>
                                        </p:attrNameLst>
                                      </p:cBhvr>
                                      <p:to>
                                        <p:strVal val="visible"/>
                                      </p:to>
                                    </p:set>
                                    <p:animEffect transition="in" filter="blinds(horizontal)">
                                      <p:cBhvr>
                                        <p:cTn id="133" dur="500"/>
                                        <p:tgtEl>
                                          <p:spTgt spid="44"/>
                                        </p:tgtEl>
                                      </p:cBhvr>
                                    </p:animEffect>
                                  </p:childTnLst>
                                </p:cTn>
                              </p:par>
                            </p:childTnLst>
                          </p:cTn>
                        </p:par>
                      </p:childTnLst>
                    </p:cTn>
                  </p:par>
                  <p:par>
                    <p:cTn id="134" fill="hold">
                      <p:stCondLst>
                        <p:cond delay="indefinite"/>
                      </p:stCondLst>
                      <p:childTnLst>
                        <p:par>
                          <p:cTn id="135" fill="hold">
                            <p:stCondLst>
                              <p:cond delay="0"/>
                            </p:stCondLst>
                            <p:childTnLst>
                              <p:par>
                                <p:cTn id="136" presetID="3" presetClass="entr" presetSubtype="10" fill="hold" grpId="0" nodeType="clickEffect">
                                  <p:stCondLst>
                                    <p:cond delay="0"/>
                                  </p:stCondLst>
                                  <p:childTnLst>
                                    <p:set>
                                      <p:cBhvr>
                                        <p:cTn id="137" dur="1" fill="hold">
                                          <p:stCondLst>
                                            <p:cond delay="0"/>
                                          </p:stCondLst>
                                        </p:cTn>
                                        <p:tgtEl>
                                          <p:spTgt spid="45"/>
                                        </p:tgtEl>
                                        <p:attrNameLst>
                                          <p:attrName>style.visibility</p:attrName>
                                        </p:attrNameLst>
                                      </p:cBhvr>
                                      <p:to>
                                        <p:strVal val="visible"/>
                                      </p:to>
                                    </p:set>
                                    <p:animEffect transition="in" filter="blinds(horizontal)">
                                      <p:cBhvr>
                                        <p:cTn id="138" dur="500"/>
                                        <p:tgtEl>
                                          <p:spTgt spid="45"/>
                                        </p:tgtEl>
                                      </p:cBhvr>
                                    </p:animEffect>
                                  </p:childTnLst>
                                </p:cTn>
                              </p:par>
                            </p:childTnLst>
                          </p:cTn>
                        </p:par>
                      </p:childTnLst>
                    </p:cTn>
                  </p:par>
                  <p:par>
                    <p:cTn id="139" fill="hold">
                      <p:stCondLst>
                        <p:cond delay="indefinite"/>
                      </p:stCondLst>
                      <p:childTnLst>
                        <p:par>
                          <p:cTn id="140" fill="hold">
                            <p:stCondLst>
                              <p:cond delay="0"/>
                            </p:stCondLst>
                            <p:childTnLst>
                              <p:par>
                                <p:cTn id="141" presetID="3" presetClass="entr" presetSubtype="10" fill="hold" grpId="0" nodeType="clickEffect">
                                  <p:stCondLst>
                                    <p:cond delay="0"/>
                                  </p:stCondLst>
                                  <p:childTnLst>
                                    <p:set>
                                      <p:cBhvr>
                                        <p:cTn id="142" dur="1" fill="hold">
                                          <p:stCondLst>
                                            <p:cond delay="0"/>
                                          </p:stCondLst>
                                        </p:cTn>
                                        <p:tgtEl>
                                          <p:spTgt spid="38"/>
                                        </p:tgtEl>
                                        <p:attrNameLst>
                                          <p:attrName>style.visibility</p:attrName>
                                        </p:attrNameLst>
                                      </p:cBhvr>
                                      <p:to>
                                        <p:strVal val="visible"/>
                                      </p:to>
                                    </p:set>
                                    <p:animEffect transition="in" filter="blinds(horizontal)">
                                      <p:cBhvr>
                                        <p:cTn id="143" dur="500"/>
                                        <p:tgtEl>
                                          <p:spTgt spid="38"/>
                                        </p:tgtEl>
                                      </p:cBhvr>
                                    </p:animEffect>
                                  </p:childTnLst>
                                </p:cTn>
                              </p:par>
                            </p:childTnLst>
                          </p:cTn>
                        </p:par>
                      </p:childTnLst>
                    </p:cTn>
                  </p:par>
                  <p:par>
                    <p:cTn id="144" fill="hold">
                      <p:stCondLst>
                        <p:cond delay="indefinite"/>
                      </p:stCondLst>
                      <p:childTnLst>
                        <p:par>
                          <p:cTn id="145" fill="hold">
                            <p:stCondLst>
                              <p:cond delay="0"/>
                            </p:stCondLst>
                            <p:childTnLst>
                              <p:par>
                                <p:cTn id="146" presetID="3" presetClass="entr" presetSubtype="10" fill="hold" grpId="0" nodeType="clickEffect">
                                  <p:stCondLst>
                                    <p:cond delay="0"/>
                                  </p:stCondLst>
                                  <p:childTnLst>
                                    <p:set>
                                      <p:cBhvr>
                                        <p:cTn id="147" dur="1" fill="hold">
                                          <p:stCondLst>
                                            <p:cond delay="0"/>
                                          </p:stCondLst>
                                        </p:cTn>
                                        <p:tgtEl>
                                          <p:spTgt spid="39"/>
                                        </p:tgtEl>
                                        <p:attrNameLst>
                                          <p:attrName>style.visibility</p:attrName>
                                        </p:attrNameLst>
                                      </p:cBhvr>
                                      <p:to>
                                        <p:strVal val="visible"/>
                                      </p:to>
                                    </p:set>
                                    <p:animEffect transition="in" filter="blinds(horizontal)">
                                      <p:cBhvr>
                                        <p:cTn id="148" dur="500"/>
                                        <p:tgtEl>
                                          <p:spTgt spid="39"/>
                                        </p:tgtEl>
                                      </p:cBhvr>
                                    </p:animEffect>
                                  </p:childTnLst>
                                </p:cTn>
                              </p:par>
                            </p:childTnLst>
                          </p:cTn>
                        </p:par>
                      </p:childTnLst>
                    </p:cTn>
                  </p:par>
                  <p:par>
                    <p:cTn id="149" fill="hold">
                      <p:stCondLst>
                        <p:cond delay="indefinite"/>
                      </p:stCondLst>
                      <p:childTnLst>
                        <p:par>
                          <p:cTn id="150" fill="hold">
                            <p:stCondLst>
                              <p:cond delay="0"/>
                            </p:stCondLst>
                            <p:childTnLst>
                              <p:par>
                                <p:cTn id="151" presetID="3" presetClass="entr" presetSubtype="10" fill="hold" grpId="0" nodeType="clickEffect">
                                  <p:stCondLst>
                                    <p:cond delay="0"/>
                                  </p:stCondLst>
                                  <p:childTnLst>
                                    <p:set>
                                      <p:cBhvr>
                                        <p:cTn id="152" dur="1" fill="hold">
                                          <p:stCondLst>
                                            <p:cond delay="0"/>
                                          </p:stCondLst>
                                        </p:cTn>
                                        <p:tgtEl>
                                          <p:spTgt spid="46"/>
                                        </p:tgtEl>
                                        <p:attrNameLst>
                                          <p:attrName>style.visibility</p:attrName>
                                        </p:attrNameLst>
                                      </p:cBhvr>
                                      <p:to>
                                        <p:strVal val="visible"/>
                                      </p:to>
                                    </p:set>
                                    <p:animEffect transition="in" filter="blinds(horizontal)">
                                      <p:cBhvr>
                                        <p:cTn id="153" dur="500"/>
                                        <p:tgtEl>
                                          <p:spTgt spid="46"/>
                                        </p:tgtEl>
                                      </p:cBhvr>
                                    </p:animEffect>
                                  </p:childTnLst>
                                </p:cTn>
                              </p:par>
                            </p:childTnLst>
                          </p:cTn>
                        </p:par>
                      </p:childTnLst>
                    </p:cTn>
                  </p:par>
                  <p:par>
                    <p:cTn id="154" fill="hold">
                      <p:stCondLst>
                        <p:cond delay="indefinite"/>
                      </p:stCondLst>
                      <p:childTnLst>
                        <p:par>
                          <p:cTn id="155" fill="hold">
                            <p:stCondLst>
                              <p:cond delay="0"/>
                            </p:stCondLst>
                            <p:childTnLst>
                              <p:par>
                                <p:cTn id="156" presetID="3" presetClass="entr" presetSubtype="10" fill="hold" grpId="0" nodeType="clickEffect">
                                  <p:stCondLst>
                                    <p:cond delay="0"/>
                                  </p:stCondLst>
                                  <p:childTnLst>
                                    <p:set>
                                      <p:cBhvr>
                                        <p:cTn id="157" dur="1" fill="hold">
                                          <p:stCondLst>
                                            <p:cond delay="0"/>
                                          </p:stCondLst>
                                        </p:cTn>
                                        <p:tgtEl>
                                          <p:spTgt spid="48"/>
                                        </p:tgtEl>
                                        <p:attrNameLst>
                                          <p:attrName>style.visibility</p:attrName>
                                        </p:attrNameLst>
                                      </p:cBhvr>
                                      <p:to>
                                        <p:strVal val="visible"/>
                                      </p:to>
                                    </p:set>
                                    <p:animEffect transition="in" filter="blinds(horizontal)">
                                      <p:cBhvr>
                                        <p:cTn id="158" dur="500"/>
                                        <p:tgtEl>
                                          <p:spTgt spid="48"/>
                                        </p:tgtEl>
                                      </p:cBhvr>
                                    </p:animEffect>
                                  </p:childTnLst>
                                </p:cTn>
                              </p:par>
                            </p:childTnLst>
                          </p:cTn>
                        </p:par>
                      </p:childTnLst>
                    </p:cTn>
                  </p:par>
                  <p:par>
                    <p:cTn id="159" fill="hold">
                      <p:stCondLst>
                        <p:cond delay="indefinite"/>
                      </p:stCondLst>
                      <p:childTnLst>
                        <p:par>
                          <p:cTn id="160" fill="hold">
                            <p:stCondLst>
                              <p:cond delay="0"/>
                            </p:stCondLst>
                            <p:childTnLst>
                              <p:par>
                                <p:cTn id="161" presetID="3" presetClass="entr" presetSubtype="10" fill="hold" grpId="0" nodeType="clickEffect">
                                  <p:stCondLst>
                                    <p:cond delay="0"/>
                                  </p:stCondLst>
                                  <p:childTnLst>
                                    <p:set>
                                      <p:cBhvr>
                                        <p:cTn id="162" dur="1" fill="hold">
                                          <p:stCondLst>
                                            <p:cond delay="0"/>
                                          </p:stCondLst>
                                        </p:cTn>
                                        <p:tgtEl>
                                          <p:spTgt spid="40"/>
                                        </p:tgtEl>
                                        <p:attrNameLst>
                                          <p:attrName>style.visibility</p:attrName>
                                        </p:attrNameLst>
                                      </p:cBhvr>
                                      <p:to>
                                        <p:strVal val="visible"/>
                                      </p:to>
                                    </p:set>
                                    <p:animEffect transition="in" filter="blinds(horizontal)">
                                      <p:cBhvr>
                                        <p:cTn id="163" dur="500"/>
                                        <p:tgtEl>
                                          <p:spTgt spid="40"/>
                                        </p:tgtEl>
                                      </p:cBhvr>
                                    </p:animEffect>
                                  </p:childTnLst>
                                </p:cTn>
                              </p:par>
                            </p:childTnLst>
                          </p:cTn>
                        </p:par>
                      </p:childTnLst>
                    </p:cTn>
                  </p:par>
                  <p:par>
                    <p:cTn id="164" fill="hold">
                      <p:stCondLst>
                        <p:cond delay="indefinite"/>
                      </p:stCondLst>
                      <p:childTnLst>
                        <p:par>
                          <p:cTn id="165" fill="hold">
                            <p:stCondLst>
                              <p:cond delay="0"/>
                            </p:stCondLst>
                            <p:childTnLst>
                              <p:par>
                                <p:cTn id="166" presetID="3" presetClass="entr" presetSubtype="10" fill="hold" grpId="0" nodeType="clickEffect">
                                  <p:stCondLst>
                                    <p:cond delay="0"/>
                                  </p:stCondLst>
                                  <p:childTnLst>
                                    <p:set>
                                      <p:cBhvr>
                                        <p:cTn id="167" dur="1" fill="hold">
                                          <p:stCondLst>
                                            <p:cond delay="0"/>
                                          </p:stCondLst>
                                        </p:cTn>
                                        <p:tgtEl>
                                          <p:spTgt spid="47"/>
                                        </p:tgtEl>
                                        <p:attrNameLst>
                                          <p:attrName>style.visibility</p:attrName>
                                        </p:attrNameLst>
                                      </p:cBhvr>
                                      <p:to>
                                        <p:strVal val="visible"/>
                                      </p:to>
                                    </p:set>
                                    <p:animEffect transition="in" filter="blinds(horizontal)">
                                      <p:cBhvr>
                                        <p:cTn id="168" dur="500"/>
                                        <p:tgtEl>
                                          <p:spTgt spid="47"/>
                                        </p:tgtEl>
                                      </p:cBhvr>
                                    </p:animEffect>
                                  </p:childTnLst>
                                </p:cTn>
                              </p:par>
                            </p:childTnLst>
                          </p:cTn>
                        </p:par>
                      </p:childTnLst>
                    </p:cTn>
                  </p:par>
                  <p:par>
                    <p:cTn id="169" fill="hold">
                      <p:stCondLst>
                        <p:cond delay="indefinite"/>
                      </p:stCondLst>
                      <p:childTnLst>
                        <p:par>
                          <p:cTn id="170" fill="hold">
                            <p:stCondLst>
                              <p:cond delay="0"/>
                            </p:stCondLst>
                            <p:childTnLst>
                              <p:par>
                                <p:cTn id="171" presetID="3" presetClass="entr" presetSubtype="10" fill="hold" grpId="0" nodeType="clickEffect">
                                  <p:stCondLst>
                                    <p:cond delay="0"/>
                                  </p:stCondLst>
                                  <p:childTnLst>
                                    <p:set>
                                      <p:cBhvr>
                                        <p:cTn id="172" dur="1" fill="hold">
                                          <p:stCondLst>
                                            <p:cond delay="0"/>
                                          </p:stCondLst>
                                        </p:cTn>
                                        <p:tgtEl>
                                          <p:spTgt spid="49"/>
                                        </p:tgtEl>
                                        <p:attrNameLst>
                                          <p:attrName>style.visibility</p:attrName>
                                        </p:attrNameLst>
                                      </p:cBhvr>
                                      <p:to>
                                        <p:strVal val="visible"/>
                                      </p:to>
                                    </p:set>
                                    <p:animEffect transition="in" filter="blinds(horizontal)">
                                      <p:cBhvr>
                                        <p:cTn id="173" dur="500"/>
                                        <p:tgtEl>
                                          <p:spTgt spid="49"/>
                                        </p:tgtEl>
                                      </p:cBhvr>
                                    </p:animEffect>
                                  </p:childTnLst>
                                </p:cTn>
                              </p:par>
                            </p:childTnLst>
                          </p:cTn>
                        </p:par>
                      </p:childTnLst>
                    </p:cTn>
                  </p:par>
                  <p:par>
                    <p:cTn id="174" fill="hold">
                      <p:stCondLst>
                        <p:cond delay="indefinite"/>
                      </p:stCondLst>
                      <p:childTnLst>
                        <p:par>
                          <p:cTn id="175" fill="hold">
                            <p:stCondLst>
                              <p:cond delay="0"/>
                            </p:stCondLst>
                            <p:childTnLst>
                              <p:par>
                                <p:cTn id="176" presetID="3" presetClass="entr" presetSubtype="10" fill="hold" grpId="0" nodeType="clickEffect">
                                  <p:stCondLst>
                                    <p:cond delay="0"/>
                                  </p:stCondLst>
                                  <p:childTnLst>
                                    <p:set>
                                      <p:cBhvr>
                                        <p:cTn id="177" dur="1" fill="hold">
                                          <p:stCondLst>
                                            <p:cond delay="0"/>
                                          </p:stCondLst>
                                        </p:cTn>
                                        <p:tgtEl>
                                          <p:spTgt spid="41"/>
                                        </p:tgtEl>
                                        <p:attrNameLst>
                                          <p:attrName>style.visibility</p:attrName>
                                        </p:attrNameLst>
                                      </p:cBhvr>
                                      <p:to>
                                        <p:strVal val="visible"/>
                                      </p:to>
                                    </p:set>
                                    <p:animEffect transition="in" filter="blinds(horizontal)">
                                      <p:cBhvr>
                                        <p:cTn id="178" dur="500"/>
                                        <p:tgtEl>
                                          <p:spTgt spid="41"/>
                                        </p:tgtEl>
                                      </p:cBhvr>
                                    </p:animEffect>
                                  </p:childTnLst>
                                </p:cTn>
                              </p:par>
                            </p:childTnLst>
                          </p:cTn>
                        </p:par>
                      </p:childTnLst>
                    </p:cTn>
                  </p:par>
                  <p:par>
                    <p:cTn id="179" fill="hold">
                      <p:stCondLst>
                        <p:cond delay="indefinite"/>
                      </p:stCondLst>
                      <p:childTnLst>
                        <p:par>
                          <p:cTn id="180" fill="hold">
                            <p:stCondLst>
                              <p:cond delay="0"/>
                            </p:stCondLst>
                            <p:childTnLst>
                              <p:par>
                                <p:cTn id="181" presetID="3" presetClass="entr" presetSubtype="10" fill="hold" grpId="0" nodeType="clickEffect">
                                  <p:stCondLst>
                                    <p:cond delay="0"/>
                                  </p:stCondLst>
                                  <p:childTnLst>
                                    <p:set>
                                      <p:cBhvr>
                                        <p:cTn id="182" dur="1" fill="hold">
                                          <p:stCondLst>
                                            <p:cond delay="0"/>
                                          </p:stCondLst>
                                        </p:cTn>
                                        <p:tgtEl>
                                          <p:spTgt spid="50"/>
                                        </p:tgtEl>
                                        <p:attrNameLst>
                                          <p:attrName>style.visibility</p:attrName>
                                        </p:attrNameLst>
                                      </p:cBhvr>
                                      <p:to>
                                        <p:strVal val="visible"/>
                                      </p:to>
                                    </p:set>
                                    <p:animEffect transition="in" filter="blinds(horizontal)">
                                      <p:cBhvr>
                                        <p:cTn id="183" dur="500"/>
                                        <p:tgtEl>
                                          <p:spTgt spid="50"/>
                                        </p:tgtEl>
                                      </p:cBhvr>
                                    </p:animEffect>
                                  </p:childTnLst>
                                </p:cTn>
                              </p:par>
                            </p:childTnLst>
                          </p:cTn>
                        </p:par>
                      </p:childTnLst>
                    </p:cTn>
                  </p:par>
                  <p:par>
                    <p:cTn id="184" fill="hold">
                      <p:stCondLst>
                        <p:cond delay="indefinite"/>
                      </p:stCondLst>
                      <p:childTnLst>
                        <p:par>
                          <p:cTn id="185" fill="hold">
                            <p:stCondLst>
                              <p:cond delay="0"/>
                            </p:stCondLst>
                            <p:childTnLst>
                              <p:par>
                                <p:cTn id="186" presetID="3" presetClass="entr" presetSubtype="10" fill="hold" grpId="0" nodeType="clickEffect">
                                  <p:stCondLst>
                                    <p:cond delay="0"/>
                                  </p:stCondLst>
                                  <p:childTnLst>
                                    <p:set>
                                      <p:cBhvr>
                                        <p:cTn id="187" dur="1" fill="hold">
                                          <p:stCondLst>
                                            <p:cond delay="0"/>
                                          </p:stCondLst>
                                        </p:cTn>
                                        <p:tgtEl>
                                          <p:spTgt spid="74"/>
                                        </p:tgtEl>
                                        <p:attrNameLst>
                                          <p:attrName>style.visibility</p:attrName>
                                        </p:attrNameLst>
                                      </p:cBhvr>
                                      <p:to>
                                        <p:strVal val="visible"/>
                                      </p:to>
                                    </p:set>
                                    <p:animEffect transition="in" filter="blinds(horizontal)">
                                      <p:cBhvr>
                                        <p:cTn id="188"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p:bldP spid="39" grpId="0"/>
      <p:bldP spid="40" grpId="0"/>
      <p:bldP spid="41" grpId="0"/>
      <p:bldP spid="42" grpId="0" animBg="1"/>
      <p:bldP spid="43" grpId="0"/>
      <p:bldP spid="44" grpId="0" animBg="1"/>
      <p:bldP spid="45" grpId="0"/>
      <p:bldP spid="46" grpId="0" animBg="1"/>
      <p:bldP spid="47" grpId="0" animBg="1"/>
      <p:bldP spid="48" grpId="0"/>
      <p:bldP spid="49" grpId="0"/>
      <p:bldP spid="50" grpId="0"/>
      <p:bldP spid="51" grpId="0" animBg="1"/>
      <p:bldP spid="53" grpId="0"/>
      <p:bldP spid="54" grpId="0"/>
      <p:bldP spid="61" grpId="0" animBg="1"/>
      <p:bldP spid="62" grpId="0" animBg="1"/>
      <p:bldP spid="63" grpId="0"/>
      <p:bldP spid="64" grpId="0" animBg="1"/>
      <p:bldP spid="65" grpId="0"/>
      <p:bldP spid="66" grpId="0"/>
      <p:bldP spid="67" grpId="0"/>
      <p:bldP spid="70" grpId="0"/>
      <p:bldP spid="73" grpId="0"/>
      <p:bldP spid="74" grpId="0"/>
      <p:bldP spid="7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Motion in a Circle</a:t>
            </a:r>
            <a:endParaRPr lang="en-GB" dirty="0">
              <a:latin typeface="Comic Sans MS" pitchFamily="66" charset="0"/>
            </a:endParaRPr>
          </a:p>
        </p:txBody>
      </p:sp>
      <p:sp>
        <p:nvSpPr>
          <p:cNvPr id="4" name="TextBox 3"/>
          <p:cNvSpPr txBox="1"/>
          <p:nvPr/>
        </p:nvSpPr>
        <p:spPr>
          <a:xfrm>
            <a:off x="8680632" y="6488668"/>
            <a:ext cx="470000" cy="369332"/>
          </a:xfrm>
          <a:prstGeom prst="rect">
            <a:avLst/>
          </a:prstGeom>
          <a:noFill/>
        </p:spPr>
        <p:txBody>
          <a:bodyPr wrap="none" rtlCol="0">
            <a:spAutoFit/>
          </a:bodyPr>
          <a:lstStyle/>
          <a:p>
            <a:r>
              <a:rPr lang="en-US" dirty="0" smtClean="0">
                <a:latin typeface="Comic Sans MS" panose="030F0702030302020204" pitchFamily="66" charset="0"/>
              </a:rPr>
              <a:t>4E</a:t>
            </a:r>
            <a:endParaRPr lang="en-US" dirty="0">
              <a:latin typeface="Comic Sans MS" panose="030F0702030302020204" pitchFamily="66" charset="0"/>
            </a:endParaRPr>
          </a:p>
        </p:txBody>
      </p:sp>
      <p:pic>
        <p:nvPicPr>
          <p:cNvPr id="5" name="Picture 8" descr="http://media-cache-ec0.pinimg.com/236x/5e/4e/e6/5e4ee61bfbfb939a6e091549c64997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1514373" cy="12192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idx="1"/>
          </p:nvPr>
        </p:nvSpPr>
        <p:spPr>
          <a:xfrm>
            <a:off x="228600" y="1600200"/>
            <a:ext cx="3429000" cy="4525963"/>
          </a:xfrm>
        </p:spPr>
        <p:txBody>
          <a:bodyPr>
            <a:normAutofit/>
          </a:bodyPr>
          <a:lstStyle/>
          <a:p>
            <a:pPr marL="0" indent="0" algn="ctr">
              <a:buNone/>
            </a:pPr>
            <a:r>
              <a:rPr lang="en-GB" sz="1400" b="1" dirty="0" smtClean="0">
                <a:latin typeface="Comic Sans MS" pitchFamily="66" charset="0"/>
              </a:rPr>
              <a:t>You can solve problems about objects moving in vertical circles</a:t>
            </a:r>
            <a:endParaRPr lang="en-GB" sz="1400" dirty="0" smtClean="0">
              <a:latin typeface="Comic Sans MS" pitchFamily="66" charset="0"/>
            </a:endParaRPr>
          </a:p>
          <a:p>
            <a:pPr marL="0" indent="0" algn="ctr">
              <a:buNone/>
            </a:pPr>
            <a:endParaRPr lang="en-GB" sz="1400" dirty="0">
              <a:latin typeface="Comic Sans MS" pitchFamily="66" charset="0"/>
            </a:endParaRPr>
          </a:p>
          <a:p>
            <a:pPr marL="0" indent="0" algn="ctr">
              <a:buNone/>
            </a:pPr>
            <a:r>
              <a:rPr lang="en-US" sz="1400" dirty="0" smtClean="0">
                <a:latin typeface="Comic Sans MS" pitchFamily="66" charset="0"/>
              </a:rPr>
              <a:t>A particle A of mass 0.4kg is attached to one end of a light inextensible </a:t>
            </a:r>
            <a:r>
              <a:rPr lang="en-US" sz="1400" b="1" u="sng" dirty="0" smtClean="0">
                <a:latin typeface="Comic Sans MS" pitchFamily="66" charset="0"/>
              </a:rPr>
              <a:t>string</a:t>
            </a:r>
            <a:r>
              <a:rPr lang="en-US" sz="1400" dirty="0" smtClean="0">
                <a:latin typeface="Comic Sans MS" pitchFamily="66" charset="0"/>
              </a:rPr>
              <a:t> of length 0.3m. The other end of the string is attached to a fixed point B. The particle is hanging in equilibrium when it is set into motion with a horizontal speed of ums</a:t>
            </a:r>
            <a:r>
              <a:rPr lang="en-US" sz="1400" baseline="30000" dirty="0" smtClean="0">
                <a:latin typeface="Comic Sans MS" pitchFamily="66" charset="0"/>
              </a:rPr>
              <a:t>-1</a:t>
            </a:r>
            <a:r>
              <a:rPr lang="en-US" sz="1400" dirty="0" smtClean="0">
                <a:latin typeface="Comic Sans MS" pitchFamily="66" charset="0"/>
              </a:rPr>
              <a:t>. Find:</a:t>
            </a:r>
          </a:p>
          <a:p>
            <a:pPr marL="0" indent="0" algn="ctr">
              <a:buNone/>
            </a:pPr>
            <a:endParaRPr lang="en-US" sz="1400" dirty="0">
              <a:latin typeface="Comic Sans MS" pitchFamily="66" charset="0"/>
              <a:sym typeface="Wingdings" panose="05000000000000000000" pitchFamily="2" charset="2"/>
            </a:endParaRPr>
          </a:p>
          <a:p>
            <a:pPr algn="ctr">
              <a:buAutoNum type="alphaLcParenR"/>
            </a:pPr>
            <a:r>
              <a:rPr lang="en-US" sz="1400" dirty="0" smtClean="0">
                <a:latin typeface="Comic Sans MS" pitchFamily="66" charset="0"/>
                <a:sym typeface="Wingdings" panose="05000000000000000000" pitchFamily="2" charset="2"/>
              </a:rPr>
              <a:t>An expression for the Tension in the string when it is at an angle of </a:t>
            </a:r>
            <a:r>
              <a:rPr lang="el-GR" sz="1400" dirty="0" smtClean="0">
                <a:latin typeface="Comic Sans MS" pitchFamily="66" charset="0"/>
                <a:sym typeface="Wingdings" panose="05000000000000000000" pitchFamily="2" charset="2"/>
              </a:rPr>
              <a:t>θ</a:t>
            </a:r>
            <a:r>
              <a:rPr lang="en-US" sz="1400" dirty="0" smtClean="0">
                <a:latin typeface="Comic Sans MS" pitchFamily="66" charset="0"/>
                <a:sym typeface="Wingdings" panose="05000000000000000000" pitchFamily="2" charset="2"/>
              </a:rPr>
              <a:t> to the downward vertical through B</a:t>
            </a:r>
          </a:p>
          <a:p>
            <a:pPr algn="ctr">
              <a:buAutoNum type="alphaLcParenR"/>
            </a:pPr>
            <a:endParaRPr lang="en-US" sz="1400" dirty="0">
              <a:latin typeface="Comic Sans MS" pitchFamily="66" charset="0"/>
              <a:sym typeface="Wingdings" panose="05000000000000000000" pitchFamily="2" charset="2"/>
            </a:endParaRPr>
          </a:p>
          <a:p>
            <a:pPr algn="ctr">
              <a:buAutoNum type="alphaLcParenR"/>
            </a:pPr>
            <a:r>
              <a:rPr lang="en-US" sz="1400" dirty="0" smtClean="0">
                <a:latin typeface="Comic Sans MS" pitchFamily="66" charset="0"/>
                <a:sym typeface="Wingdings" panose="05000000000000000000" pitchFamily="2" charset="2"/>
              </a:rPr>
              <a:t>The minimum value of u for which the particle will perform a complete circle</a:t>
            </a:r>
          </a:p>
          <a:p>
            <a:pPr marL="0" indent="0" algn="ctr">
              <a:buNone/>
            </a:pPr>
            <a:endParaRPr lang="en-GB" sz="1400" dirty="0" smtClean="0">
              <a:latin typeface="Comic Sans MS" pitchFamily="66" charset="0"/>
              <a:sym typeface="Wingdings" panose="05000000000000000000" pitchFamily="2" charset="2"/>
            </a:endParaRPr>
          </a:p>
          <a:p>
            <a:pPr marL="0" indent="0" algn="ctr">
              <a:buNone/>
            </a:pPr>
            <a:endParaRPr lang="en-GB" sz="1400" dirty="0">
              <a:latin typeface="Comic Sans MS" pitchFamily="66" charset="0"/>
              <a:sym typeface="Wingdings" panose="05000000000000000000" pitchFamily="2" charset="2"/>
            </a:endParaRPr>
          </a:p>
        </p:txBody>
      </p:sp>
      <mc:AlternateContent xmlns:mc="http://schemas.openxmlformats.org/markup-compatibility/2006" xmlns:a14="http://schemas.microsoft.com/office/drawing/2010/main">
        <mc:Choice Requires="a14">
          <p:sp>
            <p:nvSpPr>
              <p:cNvPr id="7" name="TextBox 6"/>
              <p:cNvSpPr txBox="1"/>
              <p:nvPr/>
            </p:nvSpPr>
            <p:spPr>
              <a:xfrm>
                <a:off x="5962403" y="0"/>
                <a:ext cx="781817"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𝑣</m:t>
                      </m:r>
                      <m:r>
                        <a:rPr lang="en-US" sz="1400" b="0" i="1" smtClean="0">
                          <a:latin typeface="Cambria Math"/>
                        </a:rPr>
                        <m:t>=</m:t>
                      </m:r>
                      <m:r>
                        <a:rPr lang="en-US" sz="1400" b="0" i="1" smtClean="0">
                          <a:latin typeface="Cambria Math"/>
                        </a:rPr>
                        <m:t>𝑟</m:t>
                      </m:r>
                      <m:r>
                        <m:rPr>
                          <m:sty m:val="p"/>
                        </m:rPr>
                        <a:rPr lang="el-GR" sz="1400" b="0" i="1" smtClean="0">
                          <a:latin typeface="Cambria Math"/>
                        </a:rPr>
                        <m:t>ω</m:t>
                      </m:r>
                    </m:oMath>
                  </m:oMathPara>
                </a14:m>
                <a:endParaRPr lang="en-GB" sz="1400" dirty="0"/>
              </a:p>
            </p:txBody>
          </p:sp>
        </mc:Choice>
        <mc:Fallback xmlns="">
          <p:sp>
            <p:nvSpPr>
              <p:cNvPr id="7" name="TextBox 6"/>
              <p:cNvSpPr txBox="1">
                <a:spLocks noRot="1" noChangeAspect="1" noMove="1" noResize="1" noEditPoints="1" noAdjustHandles="1" noChangeArrowheads="1" noChangeShapeType="1" noTextEdit="1"/>
              </p:cNvSpPr>
              <p:nvPr/>
            </p:nvSpPr>
            <p:spPr>
              <a:xfrm>
                <a:off x="5962403" y="0"/>
                <a:ext cx="781817" cy="307777"/>
              </a:xfrm>
              <a:prstGeom prst="rect">
                <a:avLst/>
              </a:prstGeom>
              <a:blipFill rotWithShape="1">
                <a:blip r:embed="rId3"/>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878780" y="0"/>
                <a:ext cx="1087670" cy="44300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1200" i="1" smtClean="0">
                          <a:latin typeface="Cambria Math"/>
                        </a:rPr>
                        <m:t>ω</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𝑟𝑎𝑑𝑖𝑎𝑛𝑠</m:t>
                          </m:r>
                        </m:num>
                        <m:den>
                          <m:r>
                            <a:rPr lang="en-US" sz="1200" b="0" i="1" smtClean="0">
                              <a:latin typeface="Cambria Math"/>
                            </a:rPr>
                            <m:t>𝑠𝑒𝑐𝑜𝑛𝑑𝑠</m:t>
                          </m:r>
                        </m:den>
                      </m:f>
                    </m:oMath>
                  </m:oMathPara>
                </a14:m>
                <a:endParaRPr lang="en-GB" sz="1200" dirty="0"/>
              </a:p>
            </p:txBody>
          </p:sp>
        </mc:Choice>
        <mc:Fallback xmlns="">
          <p:sp>
            <p:nvSpPr>
              <p:cNvPr id="8" name="TextBox 7"/>
              <p:cNvSpPr txBox="1">
                <a:spLocks noRot="1" noChangeAspect="1" noMove="1" noResize="1" noEditPoints="1" noAdjustHandles="1" noChangeArrowheads="1" noChangeShapeType="1" noTextEdit="1"/>
              </p:cNvSpPr>
              <p:nvPr/>
            </p:nvSpPr>
            <p:spPr>
              <a:xfrm>
                <a:off x="4878780" y="0"/>
                <a:ext cx="1087670" cy="443006"/>
              </a:xfrm>
              <a:prstGeom prst="rect">
                <a:avLst/>
              </a:prstGeom>
              <a:blipFill rotWithShape="1">
                <a:blip r:embed="rId4"/>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741226" y="0"/>
                <a:ext cx="79451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𝑣</m:t>
                      </m:r>
                      <m:r>
                        <a:rPr lang="en-US" sz="1400" b="0" i="1" smtClean="0">
                          <a:latin typeface="Cambria Math"/>
                          <a:ea typeface="Cambria Math"/>
                        </a:rPr>
                        <m:t>𝜔</m:t>
                      </m:r>
                    </m:oMath>
                  </m:oMathPara>
                </a14:m>
                <a:endParaRPr lang="en-GB" sz="1400" dirty="0"/>
              </a:p>
            </p:txBody>
          </p:sp>
        </mc:Choice>
        <mc:Fallback xmlns="">
          <p:sp>
            <p:nvSpPr>
              <p:cNvPr id="9" name="TextBox 8"/>
              <p:cNvSpPr txBox="1">
                <a:spLocks noRot="1" noChangeAspect="1" noMove="1" noResize="1" noEditPoints="1" noAdjustHandles="1" noChangeArrowheads="1" noChangeShapeType="1" noTextEdit="1"/>
              </p:cNvSpPr>
              <p:nvPr/>
            </p:nvSpPr>
            <p:spPr>
              <a:xfrm>
                <a:off x="6741226" y="0"/>
                <a:ext cx="794513" cy="307777"/>
              </a:xfrm>
              <a:prstGeom prst="rect">
                <a:avLst/>
              </a:prstGeom>
              <a:blipFill rotWithShape="1">
                <a:blip r:embed="rId5"/>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7543800" y="0"/>
                <a:ext cx="86844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𝑟</m:t>
                      </m:r>
                      <m:sSup>
                        <m:sSupPr>
                          <m:ctrlPr>
                            <a:rPr lang="en-US" sz="1400" b="0" i="1" smtClean="0">
                              <a:latin typeface="Cambria Math" panose="02040503050406030204" pitchFamily="18" charset="0"/>
                            </a:rPr>
                          </m:ctrlPr>
                        </m:sSupPr>
                        <m:e>
                          <m:r>
                            <a:rPr lang="en-US" sz="1400" b="0" i="1" smtClean="0">
                              <a:latin typeface="Cambria Math"/>
                              <a:ea typeface="Cambria Math"/>
                            </a:rPr>
                            <m:t>𝜔</m:t>
                          </m:r>
                        </m:e>
                        <m:sup>
                          <m:r>
                            <a:rPr lang="en-US" sz="1400" b="0" i="1" smtClean="0">
                              <a:latin typeface="Cambria Math"/>
                            </a:rPr>
                            <m:t>2</m:t>
                          </m:r>
                        </m:sup>
                      </m:sSup>
                    </m:oMath>
                  </m:oMathPara>
                </a14:m>
                <a:endParaRPr lang="en-GB" sz="1400" dirty="0"/>
              </a:p>
            </p:txBody>
          </p:sp>
        </mc:Choice>
        <mc:Fallback xmlns="">
          <p:sp>
            <p:nvSpPr>
              <p:cNvPr id="10" name="TextBox 9"/>
              <p:cNvSpPr txBox="1">
                <a:spLocks noRot="1" noChangeAspect="1" noMove="1" noResize="1" noEditPoints="1" noAdjustHandles="1" noChangeArrowheads="1" noChangeShapeType="1" noTextEdit="1"/>
              </p:cNvSpPr>
              <p:nvPr/>
            </p:nvSpPr>
            <p:spPr>
              <a:xfrm>
                <a:off x="7543800" y="0"/>
                <a:ext cx="868443" cy="307777"/>
              </a:xfrm>
              <a:prstGeom prst="rect">
                <a:avLst/>
              </a:prstGeom>
              <a:blipFill rotWithShape="1">
                <a:blip r:embed="rId6"/>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8390012" y="0"/>
                <a:ext cx="753988" cy="52315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a:rPr>
                                <m:t>𝑣</m:t>
                              </m:r>
                            </m:e>
                            <m:sup>
                              <m:r>
                                <a:rPr lang="en-US" sz="1400" b="0" i="1" smtClean="0">
                                  <a:latin typeface="Cambria Math"/>
                                </a:rPr>
                                <m:t>2</m:t>
                              </m:r>
                            </m:sup>
                          </m:sSup>
                        </m:num>
                        <m:den>
                          <m:r>
                            <a:rPr lang="en-US" sz="1400" b="0" i="1" smtClean="0">
                              <a:latin typeface="Cambria Math"/>
                            </a:rPr>
                            <m:t>𝑟</m:t>
                          </m:r>
                        </m:den>
                      </m:f>
                    </m:oMath>
                  </m:oMathPara>
                </a14:m>
                <a:endParaRPr lang="en-GB" sz="1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8390012" y="0"/>
                <a:ext cx="753988" cy="523157"/>
              </a:xfrm>
              <a:prstGeom prst="rect">
                <a:avLst/>
              </a:prstGeom>
              <a:blipFill rotWithShape="1">
                <a:blip r:embed="rId7"/>
                <a:stretch>
                  <a:fillRect/>
                </a:stretch>
              </a:blipFill>
              <a:ln w="25400">
                <a:solidFill>
                  <a:schemeClr val="tx1"/>
                </a:solidFill>
              </a:ln>
            </p:spPr>
            <p:txBody>
              <a:bodyPr/>
              <a:lstStyle/>
              <a:p>
                <a:r>
                  <a:rPr lang="en-US">
                    <a:noFill/>
                  </a:rPr>
                  <a:t> </a:t>
                </a:r>
              </a:p>
            </p:txBody>
          </p:sp>
        </mc:Fallback>
      </mc:AlternateContent>
      <p:sp>
        <p:nvSpPr>
          <p:cNvPr id="3" name="TextBox 2"/>
          <p:cNvSpPr txBox="1"/>
          <p:nvPr/>
        </p:nvSpPr>
        <p:spPr>
          <a:xfrm>
            <a:off x="3619500" y="1362075"/>
            <a:ext cx="2457450" cy="2462213"/>
          </a:xfrm>
          <a:prstGeom prst="rect">
            <a:avLst/>
          </a:prstGeom>
          <a:noFill/>
        </p:spPr>
        <p:txBody>
          <a:bodyPr wrap="square" rtlCol="0">
            <a:spAutoFit/>
          </a:bodyPr>
          <a:lstStyle/>
          <a:p>
            <a:pPr marL="285750" indent="-285750" algn="ctr">
              <a:buFont typeface="Wingdings"/>
              <a:buChar char="à"/>
            </a:pPr>
            <a:r>
              <a:rPr lang="en-US" sz="1400" dirty="0" smtClean="0">
                <a:solidFill>
                  <a:srgbClr val="FF0000"/>
                </a:solidFill>
                <a:latin typeface="Comic Sans MS" panose="030F0702030302020204" pitchFamily="66" charset="0"/>
                <a:sym typeface="Wingdings" panose="05000000000000000000" pitchFamily="2" charset="2"/>
              </a:rPr>
              <a:t>You need to start this in the same way as the previous question, by finding an expression for v</a:t>
            </a:r>
            <a:r>
              <a:rPr lang="en-US" sz="1400" baseline="30000" dirty="0" smtClean="0">
                <a:solidFill>
                  <a:srgbClr val="FF0000"/>
                </a:solidFill>
                <a:latin typeface="Comic Sans MS" panose="030F0702030302020204" pitchFamily="66" charset="0"/>
                <a:sym typeface="Wingdings" panose="05000000000000000000" pitchFamily="2" charset="2"/>
              </a:rPr>
              <a:t>2</a:t>
            </a:r>
            <a:r>
              <a:rPr lang="en-US" sz="1400" dirty="0" smtClean="0">
                <a:solidFill>
                  <a:srgbClr val="FF0000"/>
                </a:solidFill>
                <a:latin typeface="Comic Sans MS" panose="030F0702030302020204" pitchFamily="66" charset="0"/>
                <a:sym typeface="Wingdings" panose="05000000000000000000" pitchFamily="2" charset="2"/>
              </a:rPr>
              <a:t>. This can then be used to find the Tension in the string</a:t>
            </a:r>
          </a:p>
          <a:p>
            <a:pPr marL="285750" indent="-285750" algn="ctr">
              <a:buFont typeface="Wingdings"/>
              <a:buChar char="à"/>
            </a:pPr>
            <a:endParaRPr lang="en-US" sz="14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a:buChar char="à"/>
            </a:pPr>
            <a:r>
              <a:rPr lang="en-US" sz="1400" dirty="0" smtClean="0">
                <a:solidFill>
                  <a:srgbClr val="FF0000"/>
                </a:solidFill>
                <a:latin typeface="Comic Sans MS" panose="030F0702030302020204" pitchFamily="66" charset="0"/>
                <a:sym typeface="Wingdings" panose="05000000000000000000" pitchFamily="2" charset="2"/>
              </a:rPr>
              <a:t>We will add the weights and Tension onto the diagram after this…</a:t>
            </a:r>
            <a:endParaRPr lang="en-US" sz="1400" dirty="0">
              <a:solidFill>
                <a:srgbClr val="FF0000"/>
              </a:solidFill>
              <a:latin typeface="Comic Sans MS" panose="030F0702030302020204" pitchFamily="66" charset="0"/>
            </a:endParaRPr>
          </a:p>
        </p:txBody>
      </p:sp>
      <p:sp>
        <p:nvSpPr>
          <p:cNvPr id="51" name="Oval 50"/>
          <p:cNvSpPr>
            <a:spLocks noChangeAspect="1"/>
          </p:cNvSpPr>
          <p:nvPr/>
        </p:nvSpPr>
        <p:spPr>
          <a:xfrm>
            <a:off x="6288799" y="1428750"/>
            <a:ext cx="2209800" cy="2209800"/>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p:nvPr/>
        </p:nvCxnSpPr>
        <p:spPr>
          <a:xfrm flipH="1">
            <a:off x="7422274" y="2895600"/>
            <a:ext cx="106680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7279399" y="2266950"/>
            <a:ext cx="288862" cy="276999"/>
          </a:xfrm>
          <a:prstGeom prst="rect">
            <a:avLst/>
          </a:prstGeom>
          <a:noFill/>
        </p:spPr>
        <p:txBody>
          <a:bodyPr wrap="none" rtlCol="0">
            <a:spAutoFit/>
          </a:bodyPr>
          <a:lstStyle/>
          <a:p>
            <a:r>
              <a:rPr lang="en-US" sz="1200" dirty="0" smtClean="0">
                <a:latin typeface="Comic Sans MS" panose="030F0702030302020204" pitchFamily="66" charset="0"/>
              </a:rPr>
              <a:t>B</a:t>
            </a:r>
            <a:endParaRPr lang="en-US" sz="1200" dirty="0">
              <a:latin typeface="Comic Sans MS" panose="030F0702030302020204" pitchFamily="66" charset="0"/>
            </a:endParaRPr>
          </a:p>
        </p:txBody>
      </p:sp>
      <p:sp>
        <p:nvSpPr>
          <p:cNvPr id="54" name="TextBox 53"/>
          <p:cNvSpPr txBox="1"/>
          <p:nvPr/>
        </p:nvSpPr>
        <p:spPr>
          <a:xfrm>
            <a:off x="7146049" y="3590925"/>
            <a:ext cx="304800" cy="276999"/>
          </a:xfrm>
          <a:prstGeom prst="rect">
            <a:avLst/>
          </a:prstGeom>
          <a:noFill/>
        </p:spPr>
        <p:txBody>
          <a:bodyPr wrap="square" rtlCol="0">
            <a:spAutoFit/>
          </a:bodyPr>
          <a:lstStyle/>
          <a:p>
            <a:r>
              <a:rPr lang="en-US" sz="1200" dirty="0" smtClean="0">
                <a:latin typeface="Comic Sans MS" panose="030F0702030302020204" pitchFamily="66" charset="0"/>
              </a:rPr>
              <a:t>A</a:t>
            </a:r>
            <a:endParaRPr lang="en-US" sz="1200" dirty="0">
              <a:latin typeface="Comic Sans MS" panose="030F0702030302020204" pitchFamily="66" charset="0"/>
            </a:endParaRPr>
          </a:p>
        </p:txBody>
      </p:sp>
      <p:cxnSp>
        <p:nvCxnSpPr>
          <p:cNvPr id="55" name="Straight Arrow Connector 54"/>
          <p:cNvCxnSpPr/>
          <p:nvPr/>
        </p:nvCxnSpPr>
        <p:spPr>
          <a:xfrm rot="16200000" flipH="1">
            <a:off x="7441324" y="3657600"/>
            <a:ext cx="0" cy="381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a:off x="7355599" y="2495550"/>
            <a:ext cx="152400" cy="152400"/>
            <a:chOff x="7467600" y="4419600"/>
            <a:chExt cx="152400" cy="152400"/>
          </a:xfrm>
        </p:grpSpPr>
        <p:cxnSp>
          <p:nvCxnSpPr>
            <p:cNvPr id="57" name="Straight Connector 56"/>
            <p:cNvCxnSpPr/>
            <p:nvPr/>
          </p:nvCxnSpPr>
          <p:spPr>
            <a:xfrm flipH="1" flipV="1">
              <a:off x="7467600" y="4419600"/>
              <a:ext cx="152400" cy="1524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7467600" y="4419600"/>
              <a:ext cx="152400" cy="1524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cxnSp>
        <p:nvCxnSpPr>
          <p:cNvPr id="59" name="Straight Connector 58"/>
          <p:cNvCxnSpPr/>
          <p:nvPr/>
        </p:nvCxnSpPr>
        <p:spPr>
          <a:xfrm rot="16200000" flipH="1">
            <a:off x="6898399" y="3105150"/>
            <a:ext cx="106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flipV="1">
            <a:off x="7431799" y="2571750"/>
            <a:ext cx="990600" cy="304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Oval 60"/>
          <p:cNvSpPr/>
          <p:nvPr/>
        </p:nvSpPr>
        <p:spPr>
          <a:xfrm>
            <a:off x="7374649" y="3590925"/>
            <a:ext cx="111397" cy="1141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p:cNvSpPr/>
          <p:nvPr/>
        </p:nvSpPr>
        <p:spPr>
          <a:xfrm>
            <a:off x="8384299" y="2828925"/>
            <a:ext cx="111397" cy="1141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TextBox 62"/>
          <p:cNvSpPr txBox="1"/>
          <p:nvPr/>
        </p:nvSpPr>
        <p:spPr>
          <a:xfrm>
            <a:off x="7765174" y="2476500"/>
            <a:ext cx="532518" cy="276999"/>
          </a:xfrm>
          <a:prstGeom prst="rect">
            <a:avLst/>
          </a:prstGeom>
          <a:noFill/>
        </p:spPr>
        <p:txBody>
          <a:bodyPr wrap="none" rtlCol="0">
            <a:spAutoFit/>
          </a:bodyPr>
          <a:lstStyle/>
          <a:p>
            <a:r>
              <a:rPr lang="en-US" sz="1200" dirty="0" smtClean="0">
                <a:latin typeface="Comic Sans MS" panose="030F0702030302020204" pitchFamily="66" charset="0"/>
              </a:rPr>
              <a:t>0.3m</a:t>
            </a:r>
            <a:endParaRPr lang="en-US" sz="1200" dirty="0">
              <a:latin typeface="Comic Sans MS" panose="030F0702030302020204" pitchFamily="66" charset="0"/>
            </a:endParaRPr>
          </a:p>
        </p:txBody>
      </p:sp>
      <p:sp>
        <p:nvSpPr>
          <p:cNvPr id="64" name="Arc 63"/>
          <p:cNvSpPr/>
          <p:nvPr/>
        </p:nvSpPr>
        <p:spPr>
          <a:xfrm>
            <a:off x="6831724" y="1828800"/>
            <a:ext cx="914400" cy="914400"/>
          </a:xfrm>
          <a:prstGeom prst="arc">
            <a:avLst>
              <a:gd name="adj1" fmla="val 2932936"/>
              <a:gd name="adj2" fmla="val 423110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TextBox 64"/>
          <p:cNvSpPr txBox="1"/>
          <p:nvPr/>
        </p:nvSpPr>
        <p:spPr>
          <a:xfrm>
            <a:off x="7441324" y="2628900"/>
            <a:ext cx="279244" cy="276999"/>
          </a:xfrm>
          <a:prstGeom prst="rect">
            <a:avLst/>
          </a:prstGeom>
          <a:noFill/>
        </p:spPr>
        <p:txBody>
          <a:bodyPr wrap="none" rtlCol="0">
            <a:spAutoFit/>
          </a:bodyPr>
          <a:lstStyle/>
          <a:p>
            <a:r>
              <a:rPr lang="el-GR" sz="1200" dirty="0" smtClean="0">
                <a:latin typeface="Comic Sans MS" panose="030F0702030302020204" pitchFamily="66" charset="0"/>
              </a:rPr>
              <a:t>θ</a:t>
            </a:r>
            <a:endParaRPr lang="en-US" sz="1200" dirty="0">
              <a:latin typeface="Comic Sans MS" panose="030F0702030302020204" pitchFamily="66" charset="0"/>
            </a:endParaRPr>
          </a:p>
        </p:txBody>
      </p:sp>
      <p:sp>
        <p:nvSpPr>
          <p:cNvPr id="66" name="TextBox 65"/>
          <p:cNvSpPr txBox="1"/>
          <p:nvPr/>
        </p:nvSpPr>
        <p:spPr>
          <a:xfrm>
            <a:off x="6641224" y="2628900"/>
            <a:ext cx="769763" cy="276999"/>
          </a:xfrm>
          <a:prstGeom prst="rect">
            <a:avLst/>
          </a:prstGeom>
          <a:noFill/>
        </p:spPr>
        <p:txBody>
          <a:bodyPr wrap="none" rtlCol="0">
            <a:spAutoFit/>
          </a:bodyPr>
          <a:lstStyle/>
          <a:p>
            <a:r>
              <a:rPr lang="en-US" sz="1200" dirty="0" smtClean="0">
                <a:latin typeface="Comic Sans MS" panose="030F0702030302020204" pitchFamily="66" charset="0"/>
              </a:rPr>
              <a:t>0.3cos</a:t>
            </a:r>
            <a:r>
              <a:rPr lang="el-GR" sz="1200" dirty="0" smtClean="0">
                <a:latin typeface="Comic Sans MS" panose="030F0702030302020204" pitchFamily="66" charset="0"/>
              </a:rPr>
              <a:t>θ</a:t>
            </a:r>
            <a:endParaRPr lang="en-US" sz="1200" dirty="0">
              <a:latin typeface="Comic Sans MS" panose="030F0702030302020204" pitchFamily="66" charset="0"/>
            </a:endParaRPr>
          </a:p>
        </p:txBody>
      </p:sp>
      <p:sp>
        <p:nvSpPr>
          <p:cNvPr id="67" name="TextBox 66"/>
          <p:cNvSpPr txBox="1"/>
          <p:nvPr/>
        </p:nvSpPr>
        <p:spPr>
          <a:xfrm>
            <a:off x="6393574" y="2981325"/>
            <a:ext cx="1032655" cy="276999"/>
          </a:xfrm>
          <a:prstGeom prst="rect">
            <a:avLst/>
          </a:prstGeom>
          <a:noFill/>
        </p:spPr>
        <p:txBody>
          <a:bodyPr wrap="none" rtlCol="0">
            <a:spAutoFit/>
          </a:bodyPr>
          <a:lstStyle/>
          <a:p>
            <a:r>
              <a:rPr lang="en-US" sz="1200" dirty="0" smtClean="0">
                <a:latin typeface="Comic Sans MS" panose="030F0702030302020204" pitchFamily="66" charset="0"/>
              </a:rPr>
              <a:t>0.3-0.3cos</a:t>
            </a:r>
            <a:r>
              <a:rPr lang="el-GR" sz="1200" dirty="0" smtClean="0">
                <a:latin typeface="Comic Sans MS" panose="030F0702030302020204" pitchFamily="66" charset="0"/>
              </a:rPr>
              <a:t>θ</a:t>
            </a:r>
            <a:endParaRPr lang="en-US" sz="1200" dirty="0">
              <a:latin typeface="Comic Sans MS" panose="030F0702030302020204" pitchFamily="66" charset="0"/>
            </a:endParaRPr>
          </a:p>
        </p:txBody>
      </p:sp>
      <p:cxnSp>
        <p:nvCxnSpPr>
          <p:cNvPr id="68" name="Straight Arrow Connector 67"/>
          <p:cNvCxnSpPr/>
          <p:nvPr/>
        </p:nvCxnSpPr>
        <p:spPr>
          <a:xfrm>
            <a:off x="7346074" y="2562225"/>
            <a:ext cx="0" cy="352425"/>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7346074" y="2914650"/>
            <a:ext cx="0" cy="72390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7165099" y="3876675"/>
            <a:ext cx="550151" cy="276999"/>
          </a:xfrm>
          <a:prstGeom prst="rect">
            <a:avLst/>
          </a:prstGeom>
          <a:noFill/>
        </p:spPr>
        <p:txBody>
          <a:bodyPr wrap="none" rtlCol="0">
            <a:spAutoFit/>
          </a:bodyPr>
          <a:lstStyle/>
          <a:p>
            <a:r>
              <a:rPr lang="en-US" sz="1200" dirty="0" smtClean="0">
                <a:latin typeface="Comic Sans MS" panose="030F0702030302020204" pitchFamily="66" charset="0"/>
              </a:rPr>
              <a:t>ums</a:t>
            </a:r>
            <a:r>
              <a:rPr lang="en-US" sz="1200" baseline="30000" dirty="0" smtClean="0">
                <a:latin typeface="Comic Sans MS" panose="030F0702030302020204" pitchFamily="66" charset="0"/>
              </a:rPr>
              <a:t>-1</a:t>
            </a:r>
            <a:endParaRPr lang="en-US" sz="1200" baseline="30000" dirty="0">
              <a:latin typeface="Comic Sans MS" panose="030F0702030302020204" pitchFamily="66" charset="0"/>
            </a:endParaRPr>
          </a:p>
        </p:txBody>
      </p:sp>
      <p:cxnSp>
        <p:nvCxnSpPr>
          <p:cNvPr id="71" name="Straight Arrow Connector 70"/>
          <p:cNvCxnSpPr/>
          <p:nvPr/>
        </p:nvCxnSpPr>
        <p:spPr>
          <a:xfrm flipV="1">
            <a:off x="8555749" y="2743200"/>
            <a:ext cx="113798" cy="37147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8593849" y="2834316"/>
            <a:ext cx="550151" cy="276999"/>
          </a:xfrm>
          <a:prstGeom prst="rect">
            <a:avLst/>
          </a:prstGeom>
          <a:noFill/>
        </p:spPr>
        <p:txBody>
          <a:bodyPr wrap="none" rtlCol="0">
            <a:spAutoFit/>
          </a:bodyPr>
          <a:lstStyle/>
          <a:p>
            <a:r>
              <a:rPr lang="en-US" sz="1200" dirty="0" smtClean="0">
                <a:latin typeface="Comic Sans MS" panose="030F0702030302020204" pitchFamily="66" charset="0"/>
              </a:rPr>
              <a:t>vms</a:t>
            </a:r>
            <a:r>
              <a:rPr lang="en-US" sz="1200" baseline="30000" dirty="0" smtClean="0">
                <a:latin typeface="Comic Sans MS" panose="030F0702030302020204" pitchFamily="66" charset="0"/>
              </a:rPr>
              <a:t>-1</a:t>
            </a:r>
            <a:endParaRPr lang="en-US" sz="1200" baseline="30000" dirty="0">
              <a:latin typeface="Comic Sans MS" panose="030F0702030302020204" pitchFamily="66" charset="0"/>
            </a:endParaRPr>
          </a:p>
        </p:txBody>
      </p:sp>
      <p:sp>
        <p:nvSpPr>
          <p:cNvPr id="73" name="TextBox 72"/>
          <p:cNvSpPr txBox="1"/>
          <p:nvPr/>
        </p:nvSpPr>
        <p:spPr>
          <a:xfrm>
            <a:off x="7393699" y="2990850"/>
            <a:ext cx="532518" cy="276999"/>
          </a:xfrm>
          <a:prstGeom prst="rect">
            <a:avLst/>
          </a:prstGeom>
          <a:noFill/>
        </p:spPr>
        <p:txBody>
          <a:bodyPr wrap="none" rtlCol="0">
            <a:spAutoFit/>
          </a:bodyPr>
          <a:lstStyle/>
          <a:p>
            <a:r>
              <a:rPr lang="en-US" sz="1200" dirty="0" smtClean="0">
                <a:latin typeface="Comic Sans MS" panose="030F0702030302020204" pitchFamily="66" charset="0"/>
              </a:rPr>
              <a:t>0.3m</a:t>
            </a:r>
            <a:endParaRPr lang="en-US" sz="12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74" name="TextBox 73"/>
              <p:cNvSpPr txBox="1"/>
              <p:nvPr/>
            </p:nvSpPr>
            <p:spPr>
              <a:xfrm>
                <a:off x="1190625" y="5953125"/>
                <a:ext cx="1780424"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a:rPr>
                        <m:t>𝐼𝑛𝑖𝑡𝑖𝑎𝑙</m:t>
                      </m:r>
                      <m:r>
                        <a:rPr lang="en-US" sz="1200" b="0" i="1" smtClean="0">
                          <a:solidFill>
                            <a:srgbClr val="FF0000"/>
                          </a:solidFill>
                          <a:latin typeface="Cambria Math"/>
                        </a:rPr>
                        <m:t> </m:t>
                      </m:r>
                      <m:r>
                        <a:rPr lang="en-US" sz="1200" b="0" i="1" smtClean="0">
                          <a:solidFill>
                            <a:srgbClr val="FF0000"/>
                          </a:solidFill>
                          <a:latin typeface="Cambria Math"/>
                        </a:rPr>
                        <m:t>𝐸𝑛𝑒𝑟𝑔𝑦</m:t>
                      </m:r>
                      <m:r>
                        <a:rPr lang="en-US" sz="1200" b="0" i="1" smtClean="0">
                          <a:solidFill>
                            <a:srgbClr val="FF0000"/>
                          </a:solidFill>
                          <a:latin typeface="Cambria Math"/>
                        </a:rPr>
                        <m:t>=0.2</m:t>
                      </m:r>
                      <m:sSup>
                        <m:sSupPr>
                          <m:ctrlPr>
                            <a:rPr lang="en-US" sz="1200" b="0" i="1" smtClean="0">
                              <a:solidFill>
                                <a:srgbClr val="FF0000"/>
                              </a:solidFill>
                              <a:latin typeface="Cambria Math" panose="02040503050406030204" pitchFamily="18" charset="0"/>
                            </a:rPr>
                          </m:ctrlPr>
                        </m:sSupPr>
                        <m:e>
                          <m:r>
                            <a:rPr lang="en-US" sz="1200" b="0" i="1" smtClean="0">
                              <a:solidFill>
                                <a:srgbClr val="FF0000"/>
                              </a:solidFill>
                              <a:latin typeface="Cambria Math"/>
                            </a:rPr>
                            <m:t>𝑢</m:t>
                          </m:r>
                        </m:e>
                        <m:sup>
                          <m:r>
                            <a:rPr lang="en-US" sz="1200" b="0" i="1" smtClean="0">
                              <a:solidFill>
                                <a:srgbClr val="FF0000"/>
                              </a:solidFill>
                              <a:latin typeface="Cambria Math"/>
                            </a:rPr>
                            <m:t>2</m:t>
                          </m:r>
                        </m:sup>
                      </m:sSup>
                    </m:oMath>
                  </m:oMathPara>
                </a14:m>
                <a:endParaRPr lang="en-US" sz="1200" dirty="0">
                  <a:solidFill>
                    <a:srgbClr val="FF0000"/>
                  </a:solidFill>
                </a:endParaRPr>
              </a:p>
            </p:txBody>
          </p:sp>
        </mc:Choice>
        <mc:Fallback xmlns="">
          <p:sp>
            <p:nvSpPr>
              <p:cNvPr id="74" name="TextBox 73"/>
              <p:cNvSpPr txBox="1">
                <a:spLocks noRot="1" noChangeAspect="1" noMove="1" noResize="1" noEditPoints="1" noAdjustHandles="1" noChangeArrowheads="1" noChangeShapeType="1" noTextEdit="1"/>
              </p:cNvSpPr>
              <p:nvPr/>
            </p:nvSpPr>
            <p:spPr>
              <a:xfrm>
                <a:off x="1190625" y="5953125"/>
                <a:ext cx="1780424" cy="276999"/>
              </a:xfrm>
              <a:prstGeom prst="rect">
                <a:avLst/>
              </a:prstGeom>
              <a:blipFill rotWithShape="1">
                <a:blip r:embed="rId8"/>
                <a:stretch>
                  <a:fillRect b="-6667"/>
                </a:stretch>
              </a:blipFill>
            </p:spPr>
            <p:txBody>
              <a:bodyPr/>
              <a:lstStyle/>
              <a:p>
                <a:r>
                  <a:rPr lang="en-US">
                    <a:noFill/>
                  </a:rPr>
                  <a:t> </a:t>
                </a:r>
              </a:p>
            </p:txBody>
          </p:sp>
        </mc:Fallback>
      </mc:AlternateContent>
      <p:sp>
        <p:nvSpPr>
          <p:cNvPr id="75" name="TextBox 74"/>
          <p:cNvSpPr txBox="1"/>
          <p:nvPr/>
        </p:nvSpPr>
        <p:spPr>
          <a:xfrm>
            <a:off x="4114800" y="4191000"/>
            <a:ext cx="676788" cy="307777"/>
          </a:xfrm>
          <a:prstGeom prst="rect">
            <a:avLst/>
          </a:prstGeom>
          <a:noFill/>
        </p:spPr>
        <p:txBody>
          <a:bodyPr wrap="none" rtlCol="0">
            <a:spAutoFit/>
          </a:bodyPr>
          <a:lstStyle/>
          <a:p>
            <a:r>
              <a:rPr lang="en-US" sz="1400" u="sng" dirty="0" smtClean="0">
                <a:latin typeface="Comic Sans MS" panose="030F0702030302020204" pitchFamily="66" charset="0"/>
              </a:rPr>
              <a:t>After</a:t>
            </a:r>
            <a:endParaRPr lang="en-US" sz="1400" u="sng"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76" name="TextBox 75"/>
              <p:cNvSpPr txBox="1"/>
              <p:nvPr/>
            </p:nvSpPr>
            <p:spPr>
              <a:xfrm>
                <a:off x="3733800" y="4572000"/>
                <a:ext cx="92967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𝑃𝐸</m:t>
                      </m:r>
                      <m:r>
                        <a:rPr lang="en-US" sz="1200" b="0" i="1" smtClean="0">
                          <a:latin typeface="Cambria Math"/>
                        </a:rPr>
                        <m:t>=</m:t>
                      </m:r>
                      <m:r>
                        <a:rPr lang="en-US" sz="1200" b="0" i="1" smtClean="0">
                          <a:latin typeface="Cambria Math"/>
                        </a:rPr>
                        <m:t>𝑚𝑔h</m:t>
                      </m:r>
                    </m:oMath>
                  </m:oMathPara>
                </a14:m>
                <a:endParaRPr lang="en-US" sz="1200" dirty="0"/>
              </a:p>
            </p:txBody>
          </p:sp>
        </mc:Choice>
        <mc:Fallback xmlns="">
          <p:sp>
            <p:nvSpPr>
              <p:cNvPr id="76" name="TextBox 75"/>
              <p:cNvSpPr txBox="1">
                <a:spLocks noRot="1" noChangeAspect="1" noMove="1" noResize="1" noEditPoints="1" noAdjustHandles="1" noChangeArrowheads="1" noChangeShapeType="1" noTextEdit="1"/>
              </p:cNvSpPr>
              <p:nvPr/>
            </p:nvSpPr>
            <p:spPr>
              <a:xfrm>
                <a:off x="3733800" y="4572000"/>
                <a:ext cx="929677" cy="276999"/>
              </a:xfrm>
              <a:prstGeom prst="rect">
                <a:avLst/>
              </a:prstGeom>
              <a:blipFill rotWithShape="1">
                <a:blip r:embed="rId9"/>
                <a:stretch>
                  <a:fillRect b="-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TextBox 76"/>
              <p:cNvSpPr txBox="1"/>
              <p:nvPr/>
            </p:nvSpPr>
            <p:spPr>
              <a:xfrm>
                <a:off x="3733800" y="5029200"/>
                <a:ext cx="220477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𝑃𝐸</m:t>
                      </m:r>
                      <m:r>
                        <a:rPr lang="en-US" sz="1200" b="0" i="1" smtClean="0">
                          <a:latin typeface="Cambria Math"/>
                        </a:rPr>
                        <m:t>=(0.4)(</m:t>
                      </m:r>
                      <m:r>
                        <a:rPr lang="en-US" sz="1200" b="0" i="1" smtClean="0">
                          <a:latin typeface="Cambria Math"/>
                        </a:rPr>
                        <m:t>𝑔</m:t>
                      </m:r>
                      <m:r>
                        <a:rPr lang="en-US" sz="1200" b="0" i="1" smtClean="0">
                          <a:latin typeface="Cambria Math"/>
                        </a:rPr>
                        <m:t>)(0.3−0.3</m:t>
                      </m:r>
                      <m:r>
                        <a:rPr lang="en-US" sz="1200" b="0" i="1" smtClean="0">
                          <a:latin typeface="Cambria Math"/>
                        </a:rPr>
                        <m:t>𝑐𝑜𝑠</m:t>
                      </m:r>
                      <m:r>
                        <a:rPr lang="en-US" sz="1200" b="0" i="1" smtClean="0">
                          <a:latin typeface="Cambria Math"/>
                          <a:ea typeface="Cambria Math"/>
                        </a:rPr>
                        <m:t>𝜃</m:t>
                      </m:r>
                      <m:r>
                        <a:rPr lang="en-US" sz="1200" b="0" i="1" smtClean="0">
                          <a:latin typeface="Cambria Math"/>
                        </a:rPr>
                        <m:t>)</m:t>
                      </m:r>
                    </m:oMath>
                  </m:oMathPara>
                </a14:m>
                <a:endParaRPr lang="en-US" sz="1200" dirty="0"/>
              </a:p>
            </p:txBody>
          </p:sp>
        </mc:Choice>
        <mc:Fallback xmlns="">
          <p:sp>
            <p:nvSpPr>
              <p:cNvPr id="77" name="TextBox 76"/>
              <p:cNvSpPr txBox="1">
                <a:spLocks noRot="1" noChangeAspect="1" noMove="1" noResize="1" noEditPoints="1" noAdjustHandles="1" noChangeArrowheads="1" noChangeShapeType="1" noTextEdit="1"/>
              </p:cNvSpPr>
              <p:nvPr/>
            </p:nvSpPr>
            <p:spPr>
              <a:xfrm>
                <a:off x="3733800" y="5029200"/>
                <a:ext cx="2204771" cy="276999"/>
              </a:xfrm>
              <a:prstGeom prst="rect">
                <a:avLst/>
              </a:prstGeom>
              <a:blipFill rotWithShape="1">
                <a:blip r:embed="rId10"/>
                <a:stretch>
                  <a:fillRect b="-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p:cNvSpPr txBox="1"/>
              <p:nvPr/>
            </p:nvSpPr>
            <p:spPr>
              <a:xfrm>
                <a:off x="3733800" y="5486400"/>
                <a:ext cx="1714252"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𝑃𝐸</m:t>
                      </m:r>
                      <m:r>
                        <a:rPr lang="en-US" sz="1200" b="0" i="1" smtClean="0">
                          <a:latin typeface="Cambria Math"/>
                        </a:rPr>
                        <m:t>=0.12</m:t>
                      </m:r>
                      <m:r>
                        <a:rPr lang="en-US" sz="1200" b="0" i="1" smtClean="0">
                          <a:latin typeface="Cambria Math"/>
                        </a:rPr>
                        <m:t>𝑔</m:t>
                      </m:r>
                      <m:r>
                        <a:rPr lang="en-US" sz="1200" b="0" i="1" smtClean="0">
                          <a:latin typeface="Cambria Math"/>
                        </a:rPr>
                        <m:t>(1−</m:t>
                      </m:r>
                      <m:r>
                        <a:rPr lang="en-US" sz="1200" b="0" i="1" smtClean="0">
                          <a:latin typeface="Cambria Math"/>
                        </a:rPr>
                        <m:t>𝑐𝑜𝑠</m:t>
                      </m:r>
                      <m:r>
                        <a:rPr lang="en-US" sz="1200" b="0" i="1" smtClean="0">
                          <a:latin typeface="Cambria Math"/>
                          <a:ea typeface="Cambria Math"/>
                        </a:rPr>
                        <m:t>𝜃</m:t>
                      </m:r>
                      <m:r>
                        <a:rPr lang="en-US" sz="1200" b="0" i="1" smtClean="0">
                          <a:latin typeface="Cambria Math"/>
                          <a:ea typeface="Cambria Math"/>
                        </a:rPr>
                        <m:t>)</m:t>
                      </m:r>
                    </m:oMath>
                  </m:oMathPara>
                </a14:m>
                <a:endParaRPr lang="en-US" sz="1200" dirty="0"/>
              </a:p>
            </p:txBody>
          </p:sp>
        </mc:Choice>
        <mc:Fallback xmlns="">
          <p:sp>
            <p:nvSpPr>
              <p:cNvPr id="78" name="TextBox 77"/>
              <p:cNvSpPr txBox="1">
                <a:spLocks noRot="1" noChangeAspect="1" noMove="1" noResize="1" noEditPoints="1" noAdjustHandles="1" noChangeArrowheads="1" noChangeShapeType="1" noTextEdit="1"/>
              </p:cNvSpPr>
              <p:nvPr/>
            </p:nvSpPr>
            <p:spPr>
              <a:xfrm>
                <a:off x="3733800" y="5486400"/>
                <a:ext cx="1714252" cy="276999"/>
              </a:xfrm>
              <a:prstGeom prst="rect">
                <a:avLst/>
              </a:prstGeom>
              <a:blipFill rotWithShape="1">
                <a:blip r:embed="rId11"/>
                <a:stretch>
                  <a:fillRect b="-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TextBox 78"/>
              <p:cNvSpPr txBox="1"/>
              <p:nvPr/>
            </p:nvSpPr>
            <p:spPr>
              <a:xfrm>
                <a:off x="6705600" y="4486275"/>
                <a:ext cx="1298650" cy="4380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𝐾𝐸</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1</m:t>
                          </m:r>
                        </m:num>
                        <m:den>
                          <m:r>
                            <a:rPr lang="en-US" sz="1200" b="0" i="1" smtClean="0">
                              <a:latin typeface="Cambria Math"/>
                            </a:rPr>
                            <m:t>2</m:t>
                          </m:r>
                        </m:den>
                      </m:f>
                      <m:r>
                        <a:rPr lang="en-US" sz="1200" b="0" i="1" smtClean="0">
                          <a:latin typeface="Cambria Math"/>
                        </a:rPr>
                        <m:t>𝑚</m:t>
                      </m:r>
                      <m:sSup>
                        <m:sSupPr>
                          <m:ctrlPr>
                            <a:rPr lang="en-US" sz="1200" b="0" i="1" smtClean="0">
                              <a:latin typeface="Cambria Math" panose="02040503050406030204" pitchFamily="18" charset="0"/>
                            </a:rPr>
                          </m:ctrlPr>
                        </m:sSupPr>
                        <m:e>
                          <m:r>
                            <a:rPr lang="en-US" sz="1200" b="0" i="1" smtClean="0">
                              <a:latin typeface="Cambria Math"/>
                            </a:rPr>
                            <m:t>𝑣</m:t>
                          </m:r>
                        </m:e>
                        <m:sup>
                          <m:r>
                            <a:rPr lang="en-US" sz="1200" b="0" i="1" smtClean="0">
                              <a:latin typeface="Cambria Math"/>
                            </a:rPr>
                            <m:t>2</m:t>
                          </m:r>
                        </m:sup>
                      </m:sSup>
                    </m:oMath>
                  </m:oMathPara>
                </a14:m>
                <a:endParaRPr lang="en-US" sz="1200" dirty="0"/>
              </a:p>
            </p:txBody>
          </p:sp>
        </mc:Choice>
        <mc:Fallback xmlns="">
          <p:sp>
            <p:nvSpPr>
              <p:cNvPr id="79" name="TextBox 78"/>
              <p:cNvSpPr txBox="1">
                <a:spLocks noRot="1" noChangeAspect="1" noMove="1" noResize="1" noEditPoints="1" noAdjustHandles="1" noChangeArrowheads="1" noChangeShapeType="1" noTextEdit="1"/>
              </p:cNvSpPr>
              <p:nvPr/>
            </p:nvSpPr>
            <p:spPr>
              <a:xfrm>
                <a:off x="6705600" y="4486275"/>
                <a:ext cx="1298650" cy="438005"/>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TextBox 79"/>
              <p:cNvSpPr txBox="1"/>
              <p:nvPr/>
            </p:nvSpPr>
            <p:spPr>
              <a:xfrm>
                <a:off x="6705600" y="5095875"/>
                <a:ext cx="1600200" cy="4380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𝐾𝐸</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1</m:t>
                          </m:r>
                        </m:num>
                        <m:den>
                          <m:r>
                            <a:rPr lang="en-US" sz="1200" b="0" i="1" smtClean="0">
                              <a:latin typeface="Cambria Math"/>
                            </a:rPr>
                            <m:t>2</m:t>
                          </m:r>
                        </m:den>
                      </m:f>
                      <m:r>
                        <a:rPr lang="en-US" sz="1200" b="0" i="1" smtClean="0">
                          <a:latin typeface="Cambria Math"/>
                        </a:rPr>
                        <m:t>(0.4)</m:t>
                      </m:r>
                      <m:sSup>
                        <m:sSupPr>
                          <m:ctrlPr>
                            <a:rPr lang="en-US" sz="1200" b="0" i="1" smtClean="0">
                              <a:latin typeface="Cambria Math" panose="02040503050406030204" pitchFamily="18" charset="0"/>
                            </a:rPr>
                          </m:ctrlPr>
                        </m:sSupPr>
                        <m:e>
                          <m:r>
                            <a:rPr lang="en-US" sz="1200" b="0" i="1" smtClean="0">
                              <a:latin typeface="Cambria Math"/>
                            </a:rPr>
                            <m:t>(</m:t>
                          </m:r>
                          <m:r>
                            <a:rPr lang="en-US" sz="1200" b="0" i="1" smtClean="0">
                              <a:latin typeface="Cambria Math"/>
                            </a:rPr>
                            <m:t>𝑣</m:t>
                          </m:r>
                          <m:r>
                            <a:rPr lang="en-US" sz="1200" b="0" i="1" smtClean="0">
                              <a:latin typeface="Cambria Math"/>
                            </a:rPr>
                            <m:t>)</m:t>
                          </m:r>
                        </m:e>
                        <m:sup>
                          <m:r>
                            <a:rPr lang="en-US" sz="1200" b="0" i="1" smtClean="0">
                              <a:latin typeface="Cambria Math"/>
                            </a:rPr>
                            <m:t>2</m:t>
                          </m:r>
                        </m:sup>
                      </m:sSup>
                    </m:oMath>
                  </m:oMathPara>
                </a14:m>
                <a:endParaRPr lang="en-US" sz="1200" dirty="0"/>
              </a:p>
            </p:txBody>
          </p:sp>
        </mc:Choice>
        <mc:Fallback xmlns="">
          <p:sp>
            <p:nvSpPr>
              <p:cNvPr id="80" name="TextBox 79"/>
              <p:cNvSpPr txBox="1">
                <a:spLocks noRot="1" noChangeAspect="1" noMove="1" noResize="1" noEditPoints="1" noAdjustHandles="1" noChangeArrowheads="1" noChangeShapeType="1" noTextEdit="1"/>
              </p:cNvSpPr>
              <p:nvPr/>
            </p:nvSpPr>
            <p:spPr>
              <a:xfrm>
                <a:off x="6705600" y="5095875"/>
                <a:ext cx="1600200" cy="438005"/>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TextBox 80"/>
              <p:cNvSpPr txBox="1"/>
              <p:nvPr/>
            </p:nvSpPr>
            <p:spPr>
              <a:xfrm>
                <a:off x="6838950" y="5715000"/>
                <a:ext cx="97155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𝐾𝐸</m:t>
                      </m:r>
                      <m:r>
                        <a:rPr lang="en-US" sz="1200" b="0" i="1" smtClean="0">
                          <a:latin typeface="Cambria Math"/>
                        </a:rPr>
                        <m:t>=0.2</m:t>
                      </m:r>
                      <m:sSup>
                        <m:sSupPr>
                          <m:ctrlPr>
                            <a:rPr lang="en-US" sz="1200" b="0" i="1" smtClean="0">
                              <a:latin typeface="Cambria Math" panose="02040503050406030204" pitchFamily="18" charset="0"/>
                            </a:rPr>
                          </m:ctrlPr>
                        </m:sSupPr>
                        <m:e>
                          <m:r>
                            <a:rPr lang="en-US" sz="1200" b="0" i="1" smtClean="0">
                              <a:latin typeface="Cambria Math"/>
                            </a:rPr>
                            <m:t>𝑣</m:t>
                          </m:r>
                        </m:e>
                        <m:sup>
                          <m:r>
                            <a:rPr lang="en-US" sz="1200" b="0" i="1" smtClean="0">
                              <a:latin typeface="Cambria Math"/>
                            </a:rPr>
                            <m:t>2</m:t>
                          </m:r>
                        </m:sup>
                      </m:sSup>
                    </m:oMath>
                  </m:oMathPara>
                </a14:m>
                <a:endParaRPr lang="en-US" sz="1200" dirty="0"/>
              </a:p>
            </p:txBody>
          </p:sp>
        </mc:Choice>
        <mc:Fallback xmlns="">
          <p:sp>
            <p:nvSpPr>
              <p:cNvPr id="81" name="TextBox 80"/>
              <p:cNvSpPr txBox="1">
                <a:spLocks noRot="1" noChangeAspect="1" noMove="1" noResize="1" noEditPoints="1" noAdjustHandles="1" noChangeArrowheads="1" noChangeShapeType="1" noTextEdit="1"/>
              </p:cNvSpPr>
              <p:nvPr/>
            </p:nvSpPr>
            <p:spPr>
              <a:xfrm>
                <a:off x="6838950" y="5715000"/>
                <a:ext cx="971550" cy="276999"/>
              </a:xfrm>
              <a:prstGeom prst="rect">
                <a:avLst/>
              </a:prstGeom>
              <a:blipFill rotWithShape="1">
                <a:blip r:embed="rId14"/>
                <a:stretch>
                  <a:fillRect/>
                </a:stretch>
              </a:blipFill>
            </p:spPr>
            <p:txBody>
              <a:bodyPr/>
              <a:lstStyle/>
              <a:p>
                <a:r>
                  <a:rPr lang="en-US">
                    <a:noFill/>
                  </a:rPr>
                  <a:t> </a:t>
                </a:r>
              </a:p>
            </p:txBody>
          </p:sp>
        </mc:Fallback>
      </mc:AlternateContent>
      <p:sp>
        <p:nvSpPr>
          <p:cNvPr id="82" name="Arc 81"/>
          <p:cNvSpPr/>
          <p:nvPr/>
        </p:nvSpPr>
        <p:spPr>
          <a:xfrm>
            <a:off x="5743575" y="4733925"/>
            <a:ext cx="228600" cy="450011"/>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3" name="TextBox 82"/>
          <p:cNvSpPr txBox="1"/>
          <p:nvPr/>
        </p:nvSpPr>
        <p:spPr>
          <a:xfrm>
            <a:off x="5895975" y="4733925"/>
            <a:ext cx="762000" cy="461665"/>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Sub in values</a:t>
            </a:r>
            <a:endParaRPr lang="en-GB" sz="1200" baseline="30000" dirty="0">
              <a:solidFill>
                <a:srgbClr val="FF0000"/>
              </a:solidFill>
              <a:latin typeface="Comic Sans MS" panose="030F0702030302020204" pitchFamily="66" charset="0"/>
            </a:endParaRPr>
          </a:p>
        </p:txBody>
      </p:sp>
      <p:sp>
        <p:nvSpPr>
          <p:cNvPr id="84" name="Arc 83"/>
          <p:cNvSpPr/>
          <p:nvPr/>
        </p:nvSpPr>
        <p:spPr>
          <a:xfrm>
            <a:off x="5743575" y="5191125"/>
            <a:ext cx="228600" cy="450011"/>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5" name="TextBox 84"/>
          <p:cNvSpPr txBox="1"/>
          <p:nvPr/>
        </p:nvSpPr>
        <p:spPr>
          <a:xfrm>
            <a:off x="5972175" y="5267325"/>
            <a:ext cx="838200"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Calculate</a:t>
            </a:r>
            <a:endParaRPr lang="en-GB" sz="1200" baseline="30000" dirty="0">
              <a:solidFill>
                <a:srgbClr val="FF0000"/>
              </a:solidFill>
              <a:latin typeface="Comic Sans MS" panose="030F0702030302020204" pitchFamily="66" charset="0"/>
            </a:endParaRPr>
          </a:p>
        </p:txBody>
      </p:sp>
      <p:sp>
        <p:nvSpPr>
          <p:cNvPr id="86" name="Arc 85"/>
          <p:cNvSpPr/>
          <p:nvPr/>
        </p:nvSpPr>
        <p:spPr>
          <a:xfrm>
            <a:off x="8077200" y="4714875"/>
            <a:ext cx="228600" cy="609600"/>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7" name="Arc 86"/>
          <p:cNvSpPr/>
          <p:nvPr/>
        </p:nvSpPr>
        <p:spPr>
          <a:xfrm>
            <a:off x="8077200" y="5324475"/>
            <a:ext cx="228600" cy="533400"/>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8" name="TextBox 87"/>
          <p:cNvSpPr txBox="1"/>
          <p:nvPr/>
        </p:nvSpPr>
        <p:spPr>
          <a:xfrm>
            <a:off x="8229600" y="4791075"/>
            <a:ext cx="838200" cy="461665"/>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Sub in values</a:t>
            </a:r>
            <a:endParaRPr lang="en-GB" sz="1200" baseline="30000" dirty="0">
              <a:solidFill>
                <a:srgbClr val="FF0000"/>
              </a:solidFill>
              <a:latin typeface="Comic Sans MS" panose="030F0702030302020204" pitchFamily="66" charset="0"/>
            </a:endParaRPr>
          </a:p>
        </p:txBody>
      </p:sp>
      <p:sp>
        <p:nvSpPr>
          <p:cNvPr id="89" name="TextBox 88"/>
          <p:cNvSpPr txBox="1"/>
          <p:nvPr/>
        </p:nvSpPr>
        <p:spPr>
          <a:xfrm>
            <a:off x="8305800" y="5476875"/>
            <a:ext cx="838200"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Calculate</a:t>
            </a:r>
            <a:endParaRPr lang="en-GB" sz="1200" baseline="30000" dirty="0">
              <a:solidFill>
                <a:srgbClr val="FF0000"/>
              </a:solidFill>
              <a:latin typeface="Comic Sans MS" panose="030F0702030302020204" pitchFamily="66" charset="0"/>
            </a:endParaRPr>
          </a:p>
        </p:txBody>
      </p:sp>
      <p:sp>
        <p:nvSpPr>
          <p:cNvPr id="90" name="TextBox 89"/>
          <p:cNvSpPr txBox="1"/>
          <p:nvPr/>
        </p:nvSpPr>
        <p:spPr>
          <a:xfrm>
            <a:off x="4419600" y="6124575"/>
            <a:ext cx="3943350"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So the total final energy is 0.2v</a:t>
            </a:r>
            <a:r>
              <a:rPr lang="en-US" sz="1200" baseline="30000" dirty="0" smtClean="0">
                <a:solidFill>
                  <a:srgbClr val="FF0000"/>
                </a:solidFill>
                <a:latin typeface="Comic Sans MS" panose="030F0702030302020204" pitchFamily="66" charset="0"/>
              </a:rPr>
              <a:t>2</a:t>
            </a:r>
            <a:r>
              <a:rPr lang="en-US" sz="1200" dirty="0" smtClean="0">
                <a:solidFill>
                  <a:srgbClr val="FF0000"/>
                </a:solidFill>
                <a:latin typeface="Comic Sans MS" panose="030F0702030302020204" pitchFamily="66" charset="0"/>
              </a:rPr>
              <a:t> + 0.12g(1 – cos</a:t>
            </a:r>
            <a:r>
              <a:rPr lang="el-GR" sz="1200" dirty="0" smtClean="0">
                <a:solidFill>
                  <a:srgbClr val="FF0000"/>
                </a:solidFill>
                <a:latin typeface="Comic Sans MS" panose="030F0702030302020204" pitchFamily="66" charset="0"/>
              </a:rPr>
              <a:t>θ</a:t>
            </a:r>
            <a:r>
              <a:rPr lang="en-US" sz="1200" dirty="0" smtClean="0">
                <a:solidFill>
                  <a:srgbClr val="FF0000"/>
                </a:solidFill>
                <a:latin typeface="Comic Sans MS" panose="030F0702030302020204" pitchFamily="66" charset="0"/>
              </a:rPr>
              <a:t>)</a:t>
            </a:r>
            <a:endParaRPr lang="en-GB" sz="12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91" name="TextBox 90"/>
              <p:cNvSpPr txBox="1"/>
              <p:nvPr/>
            </p:nvSpPr>
            <p:spPr>
              <a:xfrm>
                <a:off x="533400" y="6210300"/>
                <a:ext cx="2987293"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a:rPr>
                        <m:t>𝐹𝑖𝑛𝑎𝑙</m:t>
                      </m:r>
                      <m:r>
                        <a:rPr lang="en-US" sz="1200" b="0" i="1" smtClean="0">
                          <a:solidFill>
                            <a:srgbClr val="FF0000"/>
                          </a:solidFill>
                          <a:latin typeface="Cambria Math"/>
                        </a:rPr>
                        <m:t> </m:t>
                      </m:r>
                      <m:r>
                        <a:rPr lang="en-US" sz="1200" b="0" i="1" smtClean="0">
                          <a:solidFill>
                            <a:srgbClr val="FF0000"/>
                          </a:solidFill>
                          <a:latin typeface="Cambria Math"/>
                        </a:rPr>
                        <m:t>𝐸𝑛𝑒𝑟𝑔𝑦</m:t>
                      </m:r>
                      <m:r>
                        <a:rPr lang="en-US" sz="1200" b="0" i="1" smtClean="0">
                          <a:solidFill>
                            <a:srgbClr val="FF0000"/>
                          </a:solidFill>
                          <a:latin typeface="Cambria Math"/>
                        </a:rPr>
                        <m:t>=0.2</m:t>
                      </m:r>
                      <m:sSup>
                        <m:sSupPr>
                          <m:ctrlPr>
                            <a:rPr lang="en-US" sz="1200" b="0" i="1" smtClean="0">
                              <a:solidFill>
                                <a:srgbClr val="FF0000"/>
                              </a:solidFill>
                              <a:latin typeface="Cambria Math" panose="02040503050406030204" pitchFamily="18" charset="0"/>
                            </a:rPr>
                          </m:ctrlPr>
                        </m:sSupPr>
                        <m:e>
                          <m:r>
                            <a:rPr lang="en-US" sz="1200" b="0" i="1" smtClean="0">
                              <a:solidFill>
                                <a:srgbClr val="FF0000"/>
                              </a:solidFill>
                              <a:latin typeface="Cambria Math"/>
                            </a:rPr>
                            <m:t>𝑣</m:t>
                          </m:r>
                        </m:e>
                        <m:sup>
                          <m:r>
                            <a:rPr lang="en-US" sz="1200" b="0" i="1" smtClean="0">
                              <a:solidFill>
                                <a:srgbClr val="FF0000"/>
                              </a:solidFill>
                              <a:latin typeface="Cambria Math"/>
                            </a:rPr>
                            <m:t>2</m:t>
                          </m:r>
                        </m:sup>
                      </m:sSup>
                      <m:r>
                        <a:rPr lang="en-US" sz="1200" b="0" i="1" smtClean="0">
                          <a:solidFill>
                            <a:srgbClr val="FF0000"/>
                          </a:solidFill>
                          <a:latin typeface="Cambria Math"/>
                        </a:rPr>
                        <m:t>+0.12</m:t>
                      </m:r>
                      <m:r>
                        <a:rPr lang="en-US" sz="1200" b="0" i="1" smtClean="0">
                          <a:solidFill>
                            <a:srgbClr val="FF0000"/>
                          </a:solidFill>
                          <a:latin typeface="Cambria Math"/>
                        </a:rPr>
                        <m:t>𝑔</m:t>
                      </m:r>
                      <m:r>
                        <a:rPr lang="en-US" sz="1200" b="0" i="1" smtClean="0">
                          <a:solidFill>
                            <a:srgbClr val="FF0000"/>
                          </a:solidFill>
                          <a:latin typeface="Cambria Math"/>
                        </a:rPr>
                        <m:t>(1−</m:t>
                      </m:r>
                      <m:r>
                        <a:rPr lang="en-US" sz="1200" b="0" i="1" smtClean="0">
                          <a:solidFill>
                            <a:srgbClr val="FF0000"/>
                          </a:solidFill>
                          <a:latin typeface="Cambria Math"/>
                        </a:rPr>
                        <m:t>𝑐𝑜𝑠</m:t>
                      </m:r>
                      <m:r>
                        <a:rPr lang="en-US" sz="1200" b="0" i="1" smtClean="0">
                          <a:solidFill>
                            <a:srgbClr val="FF0000"/>
                          </a:solidFill>
                          <a:latin typeface="Cambria Math"/>
                          <a:ea typeface="Cambria Math"/>
                        </a:rPr>
                        <m:t>𝜃</m:t>
                      </m:r>
                      <m:r>
                        <a:rPr lang="en-US" sz="1200" b="0" i="1" smtClean="0">
                          <a:solidFill>
                            <a:srgbClr val="FF0000"/>
                          </a:solidFill>
                          <a:latin typeface="Cambria Math"/>
                          <a:ea typeface="Cambria Math"/>
                        </a:rPr>
                        <m:t>)</m:t>
                      </m:r>
                    </m:oMath>
                  </m:oMathPara>
                </a14:m>
                <a:endParaRPr lang="en-US" sz="1200" dirty="0">
                  <a:solidFill>
                    <a:srgbClr val="FF0000"/>
                  </a:solidFill>
                </a:endParaRPr>
              </a:p>
            </p:txBody>
          </p:sp>
        </mc:Choice>
        <mc:Fallback xmlns="">
          <p:sp>
            <p:nvSpPr>
              <p:cNvPr id="91" name="TextBox 90"/>
              <p:cNvSpPr txBox="1">
                <a:spLocks noRot="1" noChangeAspect="1" noMove="1" noResize="1" noEditPoints="1" noAdjustHandles="1" noChangeArrowheads="1" noChangeShapeType="1" noTextEdit="1"/>
              </p:cNvSpPr>
              <p:nvPr/>
            </p:nvSpPr>
            <p:spPr>
              <a:xfrm>
                <a:off x="533400" y="6210300"/>
                <a:ext cx="2987293" cy="276999"/>
              </a:xfrm>
              <a:prstGeom prst="rect">
                <a:avLst/>
              </a:prstGeom>
              <a:blipFill rotWithShape="1">
                <a:blip r:embed="rId15"/>
                <a:stretch>
                  <a:fillRect b="-11111"/>
                </a:stretch>
              </a:blipFill>
            </p:spPr>
            <p:txBody>
              <a:bodyPr/>
              <a:lstStyle/>
              <a:p>
                <a:r>
                  <a:rPr lang="en-US">
                    <a:noFill/>
                  </a:rPr>
                  <a:t> </a:t>
                </a:r>
              </a:p>
            </p:txBody>
          </p:sp>
        </mc:Fallback>
      </mc:AlternateContent>
    </p:spTree>
    <p:extLst>
      <p:ext uri="{BB962C8B-B14F-4D97-AF65-F5344CB8AC3E}">
        <p14:creationId xmlns:p14="http://schemas.microsoft.com/office/powerpoint/2010/main" val="782228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linds(horizontal)">
                                      <p:cBhvr>
                                        <p:cTn id="7" dur="500"/>
                                        <p:tgtEl>
                                          <p:spTgt spid="7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blinds(horizontal)">
                                      <p:cBhvr>
                                        <p:cTn id="12" dur="500"/>
                                        <p:tgtEl>
                                          <p:spTgt spid="7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blinds(horizontal)">
                                      <p:cBhvr>
                                        <p:cTn id="17" dur="500"/>
                                        <p:tgtEl>
                                          <p:spTgt spid="8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3"/>
                                        </p:tgtEl>
                                        <p:attrNameLst>
                                          <p:attrName>style.visibility</p:attrName>
                                        </p:attrNameLst>
                                      </p:cBhvr>
                                      <p:to>
                                        <p:strVal val="visible"/>
                                      </p:to>
                                    </p:set>
                                    <p:animEffect transition="in" filter="blinds(horizontal)">
                                      <p:cBhvr>
                                        <p:cTn id="22" dur="500"/>
                                        <p:tgtEl>
                                          <p:spTgt spid="8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blinds(horizontal)">
                                      <p:cBhvr>
                                        <p:cTn id="27" dur="500"/>
                                        <p:tgtEl>
                                          <p:spTgt spid="7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4"/>
                                        </p:tgtEl>
                                        <p:attrNameLst>
                                          <p:attrName>style.visibility</p:attrName>
                                        </p:attrNameLst>
                                      </p:cBhvr>
                                      <p:to>
                                        <p:strVal val="visible"/>
                                      </p:to>
                                    </p:set>
                                    <p:animEffect transition="in" filter="blinds(horizontal)">
                                      <p:cBhvr>
                                        <p:cTn id="32" dur="500"/>
                                        <p:tgtEl>
                                          <p:spTgt spid="8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5"/>
                                        </p:tgtEl>
                                        <p:attrNameLst>
                                          <p:attrName>style.visibility</p:attrName>
                                        </p:attrNameLst>
                                      </p:cBhvr>
                                      <p:to>
                                        <p:strVal val="visible"/>
                                      </p:to>
                                    </p:set>
                                    <p:animEffect transition="in" filter="blinds(horizontal)">
                                      <p:cBhvr>
                                        <p:cTn id="37" dur="500"/>
                                        <p:tgtEl>
                                          <p:spTgt spid="8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blinds(horizontal)">
                                      <p:cBhvr>
                                        <p:cTn id="42" dur="500"/>
                                        <p:tgtEl>
                                          <p:spTgt spid="7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79"/>
                                        </p:tgtEl>
                                        <p:attrNameLst>
                                          <p:attrName>style.visibility</p:attrName>
                                        </p:attrNameLst>
                                      </p:cBhvr>
                                      <p:to>
                                        <p:strVal val="visible"/>
                                      </p:to>
                                    </p:set>
                                    <p:animEffect transition="in" filter="blinds(horizontal)">
                                      <p:cBhvr>
                                        <p:cTn id="47" dur="500"/>
                                        <p:tgtEl>
                                          <p:spTgt spid="7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86"/>
                                        </p:tgtEl>
                                        <p:attrNameLst>
                                          <p:attrName>style.visibility</p:attrName>
                                        </p:attrNameLst>
                                      </p:cBhvr>
                                      <p:to>
                                        <p:strVal val="visible"/>
                                      </p:to>
                                    </p:set>
                                    <p:animEffect transition="in" filter="blinds(horizontal)">
                                      <p:cBhvr>
                                        <p:cTn id="52" dur="500"/>
                                        <p:tgtEl>
                                          <p:spTgt spid="86"/>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88"/>
                                        </p:tgtEl>
                                        <p:attrNameLst>
                                          <p:attrName>style.visibility</p:attrName>
                                        </p:attrNameLst>
                                      </p:cBhvr>
                                      <p:to>
                                        <p:strVal val="visible"/>
                                      </p:to>
                                    </p:set>
                                    <p:animEffect transition="in" filter="blinds(horizontal)">
                                      <p:cBhvr>
                                        <p:cTn id="57" dur="500"/>
                                        <p:tgtEl>
                                          <p:spTgt spid="88"/>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80"/>
                                        </p:tgtEl>
                                        <p:attrNameLst>
                                          <p:attrName>style.visibility</p:attrName>
                                        </p:attrNameLst>
                                      </p:cBhvr>
                                      <p:to>
                                        <p:strVal val="visible"/>
                                      </p:to>
                                    </p:set>
                                    <p:animEffect transition="in" filter="blinds(horizontal)">
                                      <p:cBhvr>
                                        <p:cTn id="62" dur="500"/>
                                        <p:tgtEl>
                                          <p:spTgt spid="80"/>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87"/>
                                        </p:tgtEl>
                                        <p:attrNameLst>
                                          <p:attrName>style.visibility</p:attrName>
                                        </p:attrNameLst>
                                      </p:cBhvr>
                                      <p:to>
                                        <p:strVal val="visible"/>
                                      </p:to>
                                    </p:set>
                                    <p:animEffect transition="in" filter="blinds(horizontal)">
                                      <p:cBhvr>
                                        <p:cTn id="67" dur="500"/>
                                        <p:tgtEl>
                                          <p:spTgt spid="87"/>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89"/>
                                        </p:tgtEl>
                                        <p:attrNameLst>
                                          <p:attrName>style.visibility</p:attrName>
                                        </p:attrNameLst>
                                      </p:cBhvr>
                                      <p:to>
                                        <p:strVal val="visible"/>
                                      </p:to>
                                    </p:set>
                                    <p:animEffect transition="in" filter="blinds(horizontal)">
                                      <p:cBhvr>
                                        <p:cTn id="72" dur="500"/>
                                        <p:tgtEl>
                                          <p:spTgt spid="89"/>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81"/>
                                        </p:tgtEl>
                                        <p:attrNameLst>
                                          <p:attrName>style.visibility</p:attrName>
                                        </p:attrNameLst>
                                      </p:cBhvr>
                                      <p:to>
                                        <p:strVal val="visible"/>
                                      </p:to>
                                    </p:set>
                                    <p:animEffect transition="in" filter="blinds(horizontal)">
                                      <p:cBhvr>
                                        <p:cTn id="77" dur="500"/>
                                        <p:tgtEl>
                                          <p:spTgt spid="81"/>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90"/>
                                        </p:tgtEl>
                                        <p:attrNameLst>
                                          <p:attrName>style.visibility</p:attrName>
                                        </p:attrNameLst>
                                      </p:cBhvr>
                                      <p:to>
                                        <p:strVal val="visible"/>
                                      </p:to>
                                    </p:set>
                                    <p:animEffect transition="in" filter="blinds(horizontal)">
                                      <p:cBhvr>
                                        <p:cTn id="82" dur="500"/>
                                        <p:tgtEl>
                                          <p:spTgt spid="90"/>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91"/>
                                        </p:tgtEl>
                                        <p:attrNameLst>
                                          <p:attrName>style.visibility</p:attrName>
                                        </p:attrNameLst>
                                      </p:cBhvr>
                                      <p:to>
                                        <p:strVal val="visible"/>
                                      </p:to>
                                    </p:set>
                                    <p:animEffect transition="in" filter="blinds(horizontal)">
                                      <p:cBhvr>
                                        <p:cTn id="87"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P spid="81" grpId="0"/>
      <p:bldP spid="82" grpId="0" animBg="1"/>
      <p:bldP spid="83" grpId="0"/>
      <p:bldP spid="84" grpId="0" animBg="1"/>
      <p:bldP spid="85" grpId="0"/>
      <p:bldP spid="86" grpId="0" animBg="1"/>
      <p:bldP spid="87" grpId="0" animBg="1"/>
      <p:bldP spid="88" grpId="0"/>
      <p:bldP spid="89" grpId="0"/>
      <p:bldP spid="90" grpId="0"/>
      <p:bldP spid="91"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Motion in a Circle</a:t>
            </a:r>
            <a:endParaRPr lang="en-GB" dirty="0">
              <a:latin typeface="Comic Sans MS" pitchFamily="66" charset="0"/>
            </a:endParaRPr>
          </a:p>
        </p:txBody>
      </p:sp>
      <p:sp>
        <p:nvSpPr>
          <p:cNvPr id="4" name="TextBox 3"/>
          <p:cNvSpPr txBox="1"/>
          <p:nvPr/>
        </p:nvSpPr>
        <p:spPr>
          <a:xfrm>
            <a:off x="8680632" y="6488668"/>
            <a:ext cx="470000" cy="369332"/>
          </a:xfrm>
          <a:prstGeom prst="rect">
            <a:avLst/>
          </a:prstGeom>
          <a:noFill/>
        </p:spPr>
        <p:txBody>
          <a:bodyPr wrap="none" rtlCol="0">
            <a:spAutoFit/>
          </a:bodyPr>
          <a:lstStyle/>
          <a:p>
            <a:r>
              <a:rPr lang="en-US" dirty="0" smtClean="0">
                <a:latin typeface="Comic Sans MS" panose="030F0702030302020204" pitchFamily="66" charset="0"/>
              </a:rPr>
              <a:t>4E</a:t>
            </a:r>
            <a:endParaRPr lang="en-US" dirty="0">
              <a:latin typeface="Comic Sans MS" panose="030F0702030302020204" pitchFamily="66" charset="0"/>
            </a:endParaRPr>
          </a:p>
        </p:txBody>
      </p:sp>
      <p:pic>
        <p:nvPicPr>
          <p:cNvPr id="5" name="Picture 8" descr="http://media-cache-ec0.pinimg.com/236x/5e/4e/e6/5e4ee61bfbfb939a6e091549c64997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1514373" cy="12192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idx="1"/>
          </p:nvPr>
        </p:nvSpPr>
        <p:spPr>
          <a:xfrm>
            <a:off x="228600" y="1600200"/>
            <a:ext cx="3429000" cy="4525963"/>
          </a:xfrm>
        </p:spPr>
        <p:txBody>
          <a:bodyPr>
            <a:normAutofit/>
          </a:bodyPr>
          <a:lstStyle/>
          <a:p>
            <a:pPr marL="0" indent="0" algn="ctr">
              <a:buNone/>
            </a:pPr>
            <a:r>
              <a:rPr lang="en-GB" sz="1400" b="1" dirty="0" smtClean="0">
                <a:latin typeface="Comic Sans MS" pitchFamily="66" charset="0"/>
              </a:rPr>
              <a:t>You can solve problems about objects moving in vertical circles</a:t>
            </a:r>
            <a:endParaRPr lang="en-GB" sz="1400" dirty="0" smtClean="0">
              <a:latin typeface="Comic Sans MS" pitchFamily="66" charset="0"/>
            </a:endParaRPr>
          </a:p>
          <a:p>
            <a:pPr marL="0" indent="0" algn="ctr">
              <a:buNone/>
            </a:pPr>
            <a:endParaRPr lang="en-GB" sz="1400" dirty="0">
              <a:latin typeface="Comic Sans MS" pitchFamily="66" charset="0"/>
            </a:endParaRPr>
          </a:p>
          <a:p>
            <a:pPr marL="0" indent="0" algn="ctr">
              <a:buNone/>
            </a:pPr>
            <a:r>
              <a:rPr lang="en-US" sz="1400" dirty="0" smtClean="0">
                <a:latin typeface="Comic Sans MS" pitchFamily="66" charset="0"/>
              </a:rPr>
              <a:t>A particle A of mass 0.4kg is attached to one end of a light inextensible </a:t>
            </a:r>
            <a:r>
              <a:rPr lang="en-US" sz="1400" b="1" u="sng" dirty="0" smtClean="0">
                <a:latin typeface="Comic Sans MS" pitchFamily="66" charset="0"/>
              </a:rPr>
              <a:t>string</a:t>
            </a:r>
            <a:r>
              <a:rPr lang="en-US" sz="1400" dirty="0" smtClean="0">
                <a:latin typeface="Comic Sans MS" pitchFamily="66" charset="0"/>
              </a:rPr>
              <a:t> of length 0.3m. The other end of the string is attached to a fixed point B. The particle is hanging in equilibrium when it is set into motion with a horizontal speed of ums</a:t>
            </a:r>
            <a:r>
              <a:rPr lang="en-US" sz="1400" baseline="30000" dirty="0" smtClean="0">
                <a:latin typeface="Comic Sans MS" pitchFamily="66" charset="0"/>
              </a:rPr>
              <a:t>-1</a:t>
            </a:r>
            <a:r>
              <a:rPr lang="en-US" sz="1400" dirty="0" smtClean="0">
                <a:latin typeface="Comic Sans MS" pitchFamily="66" charset="0"/>
              </a:rPr>
              <a:t>. Find:</a:t>
            </a:r>
          </a:p>
          <a:p>
            <a:pPr marL="0" indent="0" algn="ctr">
              <a:buNone/>
            </a:pPr>
            <a:endParaRPr lang="en-US" sz="1400" dirty="0">
              <a:latin typeface="Comic Sans MS" pitchFamily="66" charset="0"/>
              <a:sym typeface="Wingdings" panose="05000000000000000000" pitchFamily="2" charset="2"/>
            </a:endParaRPr>
          </a:p>
          <a:p>
            <a:pPr algn="ctr">
              <a:buAutoNum type="alphaLcParenR"/>
            </a:pPr>
            <a:r>
              <a:rPr lang="en-US" sz="1400" dirty="0" smtClean="0">
                <a:latin typeface="Comic Sans MS" pitchFamily="66" charset="0"/>
                <a:sym typeface="Wingdings" panose="05000000000000000000" pitchFamily="2" charset="2"/>
              </a:rPr>
              <a:t>An expression for the Tension in the string when it is at an angle of </a:t>
            </a:r>
            <a:r>
              <a:rPr lang="el-GR" sz="1400" dirty="0" smtClean="0">
                <a:latin typeface="Comic Sans MS" pitchFamily="66" charset="0"/>
                <a:sym typeface="Wingdings" panose="05000000000000000000" pitchFamily="2" charset="2"/>
              </a:rPr>
              <a:t>θ</a:t>
            </a:r>
            <a:r>
              <a:rPr lang="en-US" sz="1400" dirty="0" smtClean="0">
                <a:latin typeface="Comic Sans MS" pitchFamily="66" charset="0"/>
                <a:sym typeface="Wingdings" panose="05000000000000000000" pitchFamily="2" charset="2"/>
              </a:rPr>
              <a:t> to the downward vertical through B</a:t>
            </a:r>
          </a:p>
          <a:p>
            <a:pPr algn="ctr">
              <a:buAutoNum type="alphaLcParenR"/>
            </a:pPr>
            <a:endParaRPr lang="en-US" sz="1400" dirty="0">
              <a:latin typeface="Comic Sans MS" pitchFamily="66" charset="0"/>
              <a:sym typeface="Wingdings" panose="05000000000000000000" pitchFamily="2" charset="2"/>
            </a:endParaRPr>
          </a:p>
          <a:p>
            <a:pPr algn="ctr">
              <a:buAutoNum type="alphaLcParenR"/>
            </a:pPr>
            <a:r>
              <a:rPr lang="en-US" sz="1400" dirty="0" smtClean="0">
                <a:latin typeface="Comic Sans MS" pitchFamily="66" charset="0"/>
                <a:sym typeface="Wingdings" panose="05000000000000000000" pitchFamily="2" charset="2"/>
              </a:rPr>
              <a:t>The minimum value of u for which the particle will perform a complete circle</a:t>
            </a:r>
          </a:p>
          <a:p>
            <a:pPr marL="0" indent="0" algn="ctr">
              <a:buNone/>
            </a:pPr>
            <a:endParaRPr lang="en-GB" sz="1400" dirty="0" smtClean="0">
              <a:latin typeface="Comic Sans MS" pitchFamily="66" charset="0"/>
              <a:sym typeface="Wingdings" panose="05000000000000000000" pitchFamily="2" charset="2"/>
            </a:endParaRPr>
          </a:p>
          <a:p>
            <a:pPr marL="0" indent="0" algn="ctr">
              <a:buNone/>
            </a:pPr>
            <a:endParaRPr lang="en-GB" sz="1400" dirty="0">
              <a:latin typeface="Comic Sans MS" pitchFamily="66" charset="0"/>
              <a:sym typeface="Wingdings" panose="05000000000000000000" pitchFamily="2" charset="2"/>
            </a:endParaRPr>
          </a:p>
        </p:txBody>
      </p:sp>
      <mc:AlternateContent xmlns:mc="http://schemas.openxmlformats.org/markup-compatibility/2006" xmlns:a14="http://schemas.microsoft.com/office/drawing/2010/main">
        <mc:Choice Requires="a14">
          <p:sp>
            <p:nvSpPr>
              <p:cNvPr id="7" name="TextBox 6"/>
              <p:cNvSpPr txBox="1"/>
              <p:nvPr/>
            </p:nvSpPr>
            <p:spPr>
              <a:xfrm>
                <a:off x="5962403" y="0"/>
                <a:ext cx="781817"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𝑣</m:t>
                      </m:r>
                      <m:r>
                        <a:rPr lang="en-US" sz="1400" b="0" i="1" smtClean="0">
                          <a:latin typeface="Cambria Math"/>
                        </a:rPr>
                        <m:t>=</m:t>
                      </m:r>
                      <m:r>
                        <a:rPr lang="en-US" sz="1400" b="0" i="1" smtClean="0">
                          <a:latin typeface="Cambria Math"/>
                        </a:rPr>
                        <m:t>𝑟</m:t>
                      </m:r>
                      <m:r>
                        <m:rPr>
                          <m:sty m:val="p"/>
                        </m:rPr>
                        <a:rPr lang="el-GR" sz="1400" b="0" i="1" smtClean="0">
                          <a:latin typeface="Cambria Math"/>
                        </a:rPr>
                        <m:t>ω</m:t>
                      </m:r>
                    </m:oMath>
                  </m:oMathPara>
                </a14:m>
                <a:endParaRPr lang="en-GB" sz="1400" dirty="0"/>
              </a:p>
            </p:txBody>
          </p:sp>
        </mc:Choice>
        <mc:Fallback xmlns="">
          <p:sp>
            <p:nvSpPr>
              <p:cNvPr id="7" name="TextBox 6"/>
              <p:cNvSpPr txBox="1">
                <a:spLocks noRot="1" noChangeAspect="1" noMove="1" noResize="1" noEditPoints="1" noAdjustHandles="1" noChangeArrowheads="1" noChangeShapeType="1" noTextEdit="1"/>
              </p:cNvSpPr>
              <p:nvPr/>
            </p:nvSpPr>
            <p:spPr>
              <a:xfrm>
                <a:off x="5962403" y="0"/>
                <a:ext cx="781817" cy="307777"/>
              </a:xfrm>
              <a:prstGeom prst="rect">
                <a:avLst/>
              </a:prstGeom>
              <a:blipFill rotWithShape="1">
                <a:blip r:embed="rId3"/>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878780" y="0"/>
                <a:ext cx="1087670" cy="44300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1200" i="1" smtClean="0">
                          <a:latin typeface="Cambria Math"/>
                        </a:rPr>
                        <m:t>ω</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𝑟𝑎𝑑𝑖𝑎𝑛𝑠</m:t>
                          </m:r>
                        </m:num>
                        <m:den>
                          <m:r>
                            <a:rPr lang="en-US" sz="1200" b="0" i="1" smtClean="0">
                              <a:latin typeface="Cambria Math"/>
                            </a:rPr>
                            <m:t>𝑠𝑒𝑐𝑜𝑛𝑑𝑠</m:t>
                          </m:r>
                        </m:den>
                      </m:f>
                    </m:oMath>
                  </m:oMathPara>
                </a14:m>
                <a:endParaRPr lang="en-GB" sz="1200" dirty="0"/>
              </a:p>
            </p:txBody>
          </p:sp>
        </mc:Choice>
        <mc:Fallback xmlns="">
          <p:sp>
            <p:nvSpPr>
              <p:cNvPr id="8" name="TextBox 7"/>
              <p:cNvSpPr txBox="1">
                <a:spLocks noRot="1" noChangeAspect="1" noMove="1" noResize="1" noEditPoints="1" noAdjustHandles="1" noChangeArrowheads="1" noChangeShapeType="1" noTextEdit="1"/>
              </p:cNvSpPr>
              <p:nvPr/>
            </p:nvSpPr>
            <p:spPr>
              <a:xfrm>
                <a:off x="4878780" y="0"/>
                <a:ext cx="1087670" cy="443006"/>
              </a:xfrm>
              <a:prstGeom prst="rect">
                <a:avLst/>
              </a:prstGeom>
              <a:blipFill rotWithShape="1">
                <a:blip r:embed="rId4"/>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741226" y="0"/>
                <a:ext cx="79451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𝑣</m:t>
                      </m:r>
                      <m:r>
                        <a:rPr lang="en-US" sz="1400" b="0" i="1" smtClean="0">
                          <a:latin typeface="Cambria Math"/>
                          <a:ea typeface="Cambria Math"/>
                        </a:rPr>
                        <m:t>𝜔</m:t>
                      </m:r>
                    </m:oMath>
                  </m:oMathPara>
                </a14:m>
                <a:endParaRPr lang="en-GB" sz="1400" dirty="0"/>
              </a:p>
            </p:txBody>
          </p:sp>
        </mc:Choice>
        <mc:Fallback xmlns="">
          <p:sp>
            <p:nvSpPr>
              <p:cNvPr id="9" name="TextBox 8"/>
              <p:cNvSpPr txBox="1">
                <a:spLocks noRot="1" noChangeAspect="1" noMove="1" noResize="1" noEditPoints="1" noAdjustHandles="1" noChangeArrowheads="1" noChangeShapeType="1" noTextEdit="1"/>
              </p:cNvSpPr>
              <p:nvPr/>
            </p:nvSpPr>
            <p:spPr>
              <a:xfrm>
                <a:off x="6741226" y="0"/>
                <a:ext cx="794513" cy="307777"/>
              </a:xfrm>
              <a:prstGeom prst="rect">
                <a:avLst/>
              </a:prstGeom>
              <a:blipFill rotWithShape="1">
                <a:blip r:embed="rId5"/>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7543800" y="0"/>
                <a:ext cx="86844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𝑟</m:t>
                      </m:r>
                      <m:sSup>
                        <m:sSupPr>
                          <m:ctrlPr>
                            <a:rPr lang="en-US" sz="1400" b="0" i="1" smtClean="0">
                              <a:latin typeface="Cambria Math" panose="02040503050406030204" pitchFamily="18" charset="0"/>
                            </a:rPr>
                          </m:ctrlPr>
                        </m:sSupPr>
                        <m:e>
                          <m:r>
                            <a:rPr lang="en-US" sz="1400" b="0" i="1" smtClean="0">
                              <a:latin typeface="Cambria Math"/>
                              <a:ea typeface="Cambria Math"/>
                            </a:rPr>
                            <m:t>𝜔</m:t>
                          </m:r>
                        </m:e>
                        <m:sup>
                          <m:r>
                            <a:rPr lang="en-US" sz="1400" b="0" i="1" smtClean="0">
                              <a:latin typeface="Cambria Math"/>
                            </a:rPr>
                            <m:t>2</m:t>
                          </m:r>
                        </m:sup>
                      </m:sSup>
                    </m:oMath>
                  </m:oMathPara>
                </a14:m>
                <a:endParaRPr lang="en-GB" sz="1400" dirty="0"/>
              </a:p>
            </p:txBody>
          </p:sp>
        </mc:Choice>
        <mc:Fallback xmlns="">
          <p:sp>
            <p:nvSpPr>
              <p:cNvPr id="10" name="TextBox 9"/>
              <p:cNvSpPr txBox="1">
                <a:spLocks noRot="1" noChangeAspect="1" noMove="1" noResize="1" noEditPoints="1" noAdjustHandles="1" noChangeArrowheads="1" noChangeShapeType="1" noTextEdit="1"/>
              </p:cNvSpPr>
              <p:nvPr/>
            </p:nvSpPr>
            <p:spPr>
              <a:xfrm>
                <a:off x="7543800" y="0"/>
                <a:ext cx="868443" cy="307777"/>
              </a:xfrm>
              <a:prstGeom prst="rect">
                <a:avLst/>
              </a:prstGeom>
              <a:blipFill rotWithShape="1">
                <a:blip r:embed="rId6"/>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8390012" y="0"/>
                <a:ext cx="753988" cy="52315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a:rPr>
                                <m:t>𝑣</m:t>
                              </m:r>
                            </m:e>
                            <m:sup>
                              <m:r>
                                <a:rPr lang="en-US" sz="1400" b="0" i="1" smtClean="0">
                                  <a:latin typeface="Cambria Math"/>
                                </a:rPr>
                                <m:t>2</m:t>
                              </m:r>
                            </m:sup>
                          </m:sSup>
                        </m:num>
                        <m:den>
                          <m:r>
                            <a:rPr lang="en-US" sz="1400" b="0" i="1" smtClean="0">
                              <a:latin typeface="Cambria Math"/>
                            </a:rPr>
                            <m:t>𝑟</m:t>
                          </m:r>
                        </m:den>
                      </m:f>
                    </m:oMath>
                  </m:oMathPara>
                </a14:m>
                <a:endParaRPr lang="en-GB" sz="1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8390012" y="0"/>
                <a:ext cx="753988" cy="523157"/>
              </a:xfrm>
              <a:prstGeom prst="rect">
                <a:avLst/>
              </a:prstGeom>
              <a:blipFill rotWithShape="1">
                <a:blip r:embed="rId7"/>
                <a:stretch>
                  <a:fillRect/>
                </a:stretch>
              </a:blipFill>
              <a:ln w="25400">
                <a:solidFill>
                  <a:schemeClr val="tx1"/>
                </a:solidFill>
              </a:ln>
            </p:spPr>
            <p:txBody>
              <a:bodyPr/>
              <a:lstStyle/>
              <a:p>
                <a:r>
                  <a:rPr lang="en-US">
                    <a:noFill/>
                  </a:rPr>
                  <a:t> </a:t>
                </a:r>
              </a:p>
            </p:txBody>
          </p:sp>
        </mc:Fallback>
      </mc:AlternateContent>
      <p:sp>
        <p:nvSpPr>
          <p:cNvPr id="3" name="TextBox 2"/>
          <p:cNvSpPr txBox="1"/>
          <p:nvPr/>
        </p:nvSpPr>
        <p:spPr>
          <a:xfrm>
            <a:off x="3619500" y="1362075"/>
            <a:ext cx="2457450" cy="2462213"/>
          </a:xfrm>
          <a:prstGeom prst="rect">
            <a:avLst/>
          </a:prstGeom>
          <a:noFill/>
        </p:spPr>
        <p:txBody>
          <a:bodyPr wrap="square" rtlCol="0">
            <a:spAutoFit/>
          </a:bodyPr>
          <a:lstStyle/>
          <a:p>
            <a:pPr marL="285750" indent="-285750" algn="ctr">
              <a:buFont typeface="Wingdings"/>
              <a:buChar char="à"/>
            </a:pPr>
            <a:r>
              <a:rPr lang="en-US" sz="1400" dirty="0" smtClean="0">
                <a:solidFill>
                  <a:srgbClr val="FF0000"/>
                </a:solidFill>
                <a:latin typeface="Comic Sans MS" panose="030F0702030302020204" pitchFamily="66" charset="0"/>
                <a:sym typeface="Wingdings" panose="05000000000000000000" pitchFamily="2" charset="2"/>
              </a:rPr>
              <a:t>You need to start this in the same way as the previous question, by finding an expression for v</a:t>
            </a:r>
            <a:r>
              <a:rPr lang="en-US" sz="1400" baseline="30000" dirty="0" smtClean="0">
                <a:solidFill>
                  <a:srgbClr val="FF0000"/>
                </a:solidFill>
                <a:latin typeface="Comic Sans MS" panose="030F0702030302020204" pitchFamily="66" charset="0"/>
                <a:sym typeface="Wingdings" panose="05000000000000000000" pitchFamily="2" charset="2"/>
              </a:rPr>
              <a:t>2</a:t>
            </a:r>
            <a:r>
              <a:rPr lang="en-US" sz="1400" dirty="0" smtClean="0">
                <a:solidFill>
                  <a:srgbClr val="FF0000"/>
                </a:solidFill>
                <a:latin typeface="Comic Sans MS" panose="030F0702030302020204" pitchFamily="66" charset="0"/>
                <a:sym typeface="Wingdings" panose="05000000000000000000" pitchFamily="2" charset="2"/>
              </a:rPr>
              <a:t>. This can then be used to find the Tension in the string</a:t>
            </a:r>
          </a:p>
          <a:p>
            <a:pPr marL="285750" indent="-285750" algn="ctr">
              <a:buFont typeface="Wingdings"/>
              <a:buChar char="à"/>
            </a:pPr>
            <a:endParaRPr lang="en-US" sz="14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a:buChar char="à"/>
            </a:pPr>
            <a:r>
              <a:rPr lang="en-US" sz="1400" dirty="0" smtClean="0">
                <a:solidFill>
                  <a:srgbClr val="FF0000"/>
                </a:solidFill>
                <a:latin typeface="Comic Sans MS" panose="030F0702030302020204" pitchFamily="66" charset="0"/>
                <a:sym typeface="Wingdings" panose="05000000000000000000" pitchFamily="2" charset="2"/>
              </a:rPr>
              <a:t>We will add the weights and Tension onto the diagram after this…</a:t>
            </a:r>
            <a:endParaRPr lang="en-US" sz="1400" dirty="0">
              <a:solidFill>
                <a:srgbClr val="FF0000"/>
              </a:solidFill>
              <a:latin typeface="Comic Sans MS" panose="030F0702030302020204" pitchFamily="66" charset="0"/>
            </a:endParaRPr>
          </a:p>
        </p:txBody>
      </p:sp>
      <p:sp>
        <p:nvSpPr>
          <p:cNvPr id="51" name="Oval 50"/>
          <p:cNvSpPr>
            <a:spLocks noChangeAspect="1"/>
          </p:cNvSpPr>
          <p:nvPr/>
        </p:nvSpPr>
        <p:spPr>
          <a:xfrm>
            <a:off x="6288799" y="1428750"/>
            <a:ext cx="2209800" cy="2209800"/>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p:nvPr/>
        </p:nvCxnSpPr>
        <p:spPr>
          <a:xfrm flipH="1">
            <a:off x="7422274" y="2895600"/>
            <a:ext cx="106680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7279399" y="2266950"/>
            <a:ext cx="288862" cy="276999"/>
          </a:xfrm>
          <a:prstGeom prst="rect">
            <a:avLst/>
          </a:prstGeom>
          <a:noFill/>
        </p:spPr>
        <p:txBody>
          <a:bodyPr wrap="none" rtlCol="0">
            <a:spAutoFit/>
          </a:bodyPr>
          <a:lstStyle/>
          <a:p>
            <a:r>
              <a:rPr lang="en-US" sz="1200" dirty="0" smtClean="0">
                <a:latin typeface="Comic Sans MS" panose="030F0702030302020204" pitchFamily="66" charset="0"/>
              </a:rPr>
              <a:t>B</a:t>
            </a:r>
            <a:endParaRPr lang="en-US" sz="1200" dirty="0">
              <a:latin typeface="Comic Sans MS" panose="030F0702030302020204" pitchFamily="66" charset="0"/>
            </a:endParaRPr>
          </a:p>
        </p:txBody>
      </p:sp>
      <p:sp>
        <p:nvSpPr>
          <p:cNvPr id="54" name="TextBox 53"/>
          <p:cNvSpPr txBox="1"/>
          <p:nvPr/>
        </p:nvSpPr>
        <p:spPr>
          <a:xfrm>
            <a:off x="7146049" y="3590925"/>
            <a:ext cx="304800" cy="276999"/>
          </a:xfrm>
          <a:prstGeom prst="rect">
            <a:avLst/>
          </a:prstGeom>
          <a:noFill/>
        </p:spPr>
        <p:txBody>
          <a:bodyPr wrap="square" rtlCol="0">
            <a:spAutoFit/>
          </a:bodyPr>
          <a:lstStyle/>
          <a:p>
            <a:r>
              <a:rPr lang="en-US" sz="1200" dirty="0" smtClean="0">
                <a:latin typeface="Comic Sans MS" panose="030F0702030302020204" pitchFamily="66" charset="0"/>
              </a:rPr>
              <a:t>A</a:t>
            </a:r>
            <a:endParaRPr lang="en-US" sz="1200" dirty="0">
              <a:latin typeface="Comic Sans MS" panose="030F0702030302020204" pitchFamily="66" charset="0"/>
            </a:endParaRPr>
          </a:p>
        </p:txBody>
      </p:sp>
      <p:cxnSp>
        <p:nvCxnSpPr>
          <p:cNvPr id="55" name="Straight Arrow Connector 54"/>
          <p:cNvCxnSpPr/>
          <p:nvPr/>
        </p:nvCxnSpPr>
        <p:spPr>
          <a:xfrm rot="16200000" flipH="1">
            <a:off x="7441324" y="3657600"/>
            <a:ext cx="0" cy="381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a:off x="7355599" y="2495550"/>
            <a:ext cx="152400" cy="152400"/>
            <a:chOff x="7467600" y="4419600"/>
            <a:chExt cx="152400" cy="152400"/>
          </a:xfrm>
        </p:grpSpPr>
        <p:cxnSp>
          <p:nvCxnSpPr>
            <p:cNvPr id="57" name="Straight Connector 56"/>
            <p:cNvCxnSpPr/>
            <p:nvPr/>
          </p:nvCxnSpPr>
          <p:spPr>
            <a:xfrm flipH="1" flipV="1">
              <a:off x="7467600" y="4419600"/>
              <a:ext cx="152400" cy="1524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7467600" y="4419600"/>
              <a:ext cx="152400" cy="1524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cxnSp>
        <p:nvCxnSpPr>
          <p:cNvPr id="59" name="Straight Connector 58"/>
          <p:cNvCxnSpPr/>
          <p:nvPr/>
        </p:nvCxnSpPr>
        <p:spPr>
          <a:xfrm rot="16200000" flipH="1">
            <a:off x="6898399" y="3105150"/>
            <a:ext cx="106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flipV="1">
            <a:off x="7431799" y="2571750"/>
            <a:ext cx="990600" cy="304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Oval 60"/>
          <p:cNvSpPr/>
          <p:nvPr/>
        </p:nvSpPr>
        <p:spPr>
          <a:xfrm>
            <a:off x="7374649" y="3590925"/>
            <a:ext cx="111397" cy="1141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p:cNvSpPr/>
          <p:nvPr/>
        </p:nvSpPr>
        <p:spPr>
          <a:xfrm>
            <a:off x="8384299" y="2828925"/>
            <a:ext cx="111397" cy="1141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TextBox 62"/>
          <p:cNvSpPr txBox="1"/>
          <p:nvPr/>
        </p:nvSpPr>
        <p:spPr>
          <a:xfrm>
            <a:off x="7765174" y="2476500"/>
            <a:ext cx="532518" cy="276999"/>
          </a:xfrm>
          <a:prstGeom prst="rect">
            <a:avLst/>
          </a:prstGeom>
          <a:noFill/>
        </p:spPr>
        <p:txBody>
          <a:bodyPr wrap="none" rtlCol="0">
            <a:spAutoFit/>
          </a:bodyPr>
          <a:lstStyle/>
          <a:p>
            <a:r>
              <a:rPr lang="en-US" sz="1200" dirty="0" smtClean="0">
                <a:latin typeface="Comic Sans MS" panose="030F0702030302020204" pitchFamily="66" charset="0"/>
              </a:rPr>
              <a:t>0.3m</a:t>
            </a:r>
            <a:endParaRPr lang="en-US" sz="1200" dirty="0">
              <a:latin typeface="Comic Sans MS" panose="030F0702030302020204" pitchFamily="66" charset="0"/>
            </a:endParaRPr>
          </a:p>
        </p:txBody>
      </p:sp>
      <p:sp>
        <p:nvSpPr>
          <p:cNvPr id="64" name="Arc 63"/>
          <p:cNvSpPr/>
          <p:nvPr/>
        </p:nvSpPr>
        <p:spPr>
          <a:xfrm>
            <a:off x="6831724" y="1828800"/>
            <a:ext cx="914400" cy="914400"/>
          </a:xfrm>
          <a:prstGeom prst="arc">
            <a:avLst>
              <a:gd name="adj1" fmla="val 2932936"/>
              <a:gd name="adj2" fmla="val 423110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TextBox 64"/>
          <p:cNvSpPr txBox="1"/>
          <p:nvPr/>
        </p:nvSpPr>
        <p:spPr>
          <a:xfrm>
            <a:off x="7441324" y="2628900"/>
            <a:ext cx="279244" cy="276999"/>
          </a:xfrm>
          <a:prstGeom prst="rect">
            <a:avLst/>
          </a:prstGeom>
          <a:noFill/>
        </p:spPr>
        <p:txBody>
          <a:bodyPr wrap="none" rtlCol="0">
            <a:spAutoFit/>
          </a:bodyPr>
          <a:lstStyle/>
          <a:p>
            <a:r>
              <a:rPr lang="el-GR" sz="1200" dirty="0" smtClean="0">
                <a:latin typeface="Comic Sans MS" panose="030F0702030302020204" pitchFamily="66" charset="0"/>
              </a:rPr>
              <a:t>θ</a:t>
            </a:r>
            <a:endParaRPr lang="en-US" sz="1200" dirty="0">
              <a:latin typeface="Comic Sans MS" panose="030F0702030302020204" pitchFamily="66" charset="0"/>
            </a:endParaRPr>
          </a:p>
        </p:txBody>
      </p:sp>
      <p:sp>
        <p:nvSpPr>
          <p:cNvPr id="66" name="TextBox 65"/>
          <p:cNvSpPr txBox="1"/>
          <p:nvPr/>
        </p:nvSpPr>
        <p:spPr>
          <a:xfrm>
            <a:off x="6641224" y="2628900"/>
            <a:ext cx="769763" cy="276999"/>
          </a:xfrm>
          <a:prstGeom prst="rect">
            <a:avLst/>
          </a:prstGeom>
          <a:noFill/>
        </p:spPr>
        <p:txBody>
          <a:bodyPr wrap="none" rtlCol="0">
            <a:spAutoFit/>
          </a:bodyPr>
          <a:lstStyle/>
          <a:p>
            <a:r>
              <a:rPr lang="en-US" sz="1200" dirty="0" smtClean="0">
                <a:latin typeface="Comic Sans MS" panose="030F0702030302020204" pitchFamily="66" charset="0"/>
              </a:rPr>
              <a:t>0.3cos</a:t>
            </a:r>
            <a:r>
              <a:rPr lang="el-GR" sz="1200" dirty="0" smtClean="0">
                <a:latin typeface="Comic Sans MS" panose="030F0702030302020204" pitchFamily="66" charset="0"/>
              </a:rPr>
              <a:t>θ</a:t>
            </a:r>
            <a:endParaRPr lang="en-US" sz="1200" dirty="0">
              <a:latin typeface="Comic Sans MS" panose="030F0702030302020204" pitchFamily="66" charset="0"/>
            </a:endParaRPr>
          </a:p>
        </p:txBody>
      </p:sp>
      <p:sp>
        <p:nvSpPr>
          <p:cNvPr id="67" name="TextBox 66"/>
          <p:cNvSpPr txBox="1"/>
          <p:nvPr/>
        </p:nvSpPr>
        <p:spPr>
          <a:xfrm>
            <a:off x="6393574" y="2981325"/>
            <a:ext cx="1032655" cy="276999"/>
          </a:xfrm>
          <a:prstGeom prst="rect">
            <a:avLst/>
          </a:prstGeom>
          <a:noFill/>
        </p:spPr>
        <p:txBody>
          <a:bodyPr wrap="none" rtlCol="0">
            <a:spAutoFit/>
          </a:bodyPr>
          <a:lstStyle/>
          <a:p>
            <a:r>
              <a:rPr lang="en-US" sz="1200" dirty="0" smtClean="0">
                <a:latin typeface="Comic Sans MS" panose="030F0702030302020204" pitchFamily="66" charset="0"/>
              </a:rPr>
              <a:t>0.3-0.3cos</a:t>
            </a:r>
            <a:r>
              <a:rPr lang="el-GR" sz="1200" dirty="0" smtClean="0">
                <a:latin typeface="Comic Sans MS" panose="030F0702030302020204" pitchFamily="66" charset="0"/>
              </a:rPr>
              <a:t>θ</a:t>
            </a:r>
            <a:endParaRPr lang="en-US" sz="1200" dirty="0">
              <a:latin typeface="Comic Sans MS" panose="030F0702030302020204" pitchFamily="66" charset="0"/>
            </a:endParaRPr>
          </a:p>
        </p:txBody>
      </p:sp>
      <p:cxnSp>
        <p:nvCxnSpPr>
          <p:cNvPr id="68" name="Straight Arrow Connector 67"/>
          <p:cNvCxnSpPr/>
          <p:nvPr/>
        </p:nvCxnSpPr>
        <p:spPr>
          <a:xfrm>
            <a:off x="7346074" y="2562225"/>
            <a:ext cx="0" cy="352425"/>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7346074" y="2914650"/>
            <a:ext cx="0" cy="72390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7165099" y="3876675"/>
            <a:ext cx="550151" cy="276999"/>
          </a:xfrm>
          <a:prstGeom prst="rect">
            <a:avLst/>
          </a:prstGeom>
          <a:noFill/>
        </p:spPr>
        <p:txBody>
          <a:bodyPr wrap="none" rtlCol="0">
            <a:spAutoFit/>
          </a:bodyPr>
          <a:lstStyle/>
          <a:p>
            <a:r>
              <a:rPr lang="en-US" sz="1200" dirty="0" smtClean="0">
                <a:latin typeface="Comic Sans MS" panose="030F0702030302020204" pitchFamily="66" charset="0"/>
              </a:rPr>
              <a:t>ums</a:t>
            </a:r>
            <a:r>
              <a:rPr lang="en-US" sz="1200" baseline="30000" dirty="0" smtClean="0">
                <a:latin typeface="Comic Sans MS" panose="030F0702030302020204" pitchFamily="66" charset="0"/>
              </a:rPr>
              <a:t>-1</a:t>
            </a:r>
            <a:endParaRPr lang="en-US" sz="1200" baseline="30000" dirty="0">
              <a:latin typeface="Comic Sans MS" panose="030F0702030302020204" pitchFamily="66" charset="0"/>
            </a:endParaRPr>
          </a:p>
        </p:txBody>
      </p:sp>
      <p:sp>
        <p:nvSpPr>
          <p:cNvPr id="73" name="TextBox 72"/>
          <p:cNvSpPr txBox="1"/>
          <p:nvPr/>
        </p:nvSpPr>
        <p:spPr>
          <a:xfrm>
            <a:off x="7393699" y="2990850"/>
            <a:ext cx="532518" cy="276999"/>
          </a:xfrm>
          <a:prstGeom prst="rect">
            <a:avLst/>
          </a:prstGeom>
          <a:noFill/>
        </p:spPr>
        <p:txBody>
          <a:bodyPr wrap="none" rtlCol="0">
            <a:spAutoFit/>
          </a:bodyPr>
          <a:lstStyle/>
          <a:p>
            <a:r>
              <a:rPr lang="en-US" sz="1200" dirty="0" smtClean="0">
                <a:latin typeface="Comic Sans MS" panose="030F0702030302020204" pitchFamily="66" charset="0"/>
              </a:rPr>
              <a:t>0.3m</a:t>
            </a:r>
            <a:endParaRPr lang="en-US" sz="12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74" name="TextBox 73"/>
              <p:cNvSpPr txBox="1"/>
              <p:nvPr/>
            </p:nvSpPr>
            <p:spPr>
              <a:xfrm>
                <a:off x="1190625" y="5953125"/>
                <a:ext cx="1780424"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a:rPr>
                        <m:t>𝐼𝑛𝑖𝑡𝑖𝑎𝑙</m:t>
                      </m:r>
                      <m:r>
                        <a:rPr lang="en-US" sz="1200" b="0" i="1" smtClean="0">
                          <a:solidFill>
                            <a:srgbClr val="FF0000"/>
                          </a:solidFill>
                          <a:latin typeface="Cambria Math"/>
                        </a:rPr>
                        <m:t> </m:t>
                      </m:r>
                      <m:r>
                        <a:rPr lang="en-US" sz="1200" b="0" i="1" smtClean="0">
                          <a:solidFill>
                            <a:srgbClr val="FF0000"/>
                          </a:solidFill>
                          <a:latin typeface="Cambria Math"/>
                        </a:rPr>
                        <m:t>𝐸𝑛𝑒𝑟𝑔𝑦</m:t>
                      </m:r>
                      <m:r>
                        <a:rPr lang="en-US" sz="1200" b="0" i="1" smtClean="0">
                          <a:solidFill>
                            <a:srgbClr val="FF0000"/>
                          </a:solidFill>
                          <a:latin typeface="Cambria Math"/>
                        </a:rPr>
                        <m:t>=0.2</m:t>
                      </m:r>
                      <m:sSup>
                        <m:sSupPr>
                          <m:ctrlPr>
                            <a:rPr lang="en-US" sz="1200" b="0" i="1" smtClean="0">
                              <a:solidFill>
                                <a:srgbClr val="FF0000"/>
                              </a:solidFill>
                              <a:latin typeface="Cambria Math" panose="02040503050406030204" pitchFamily="18" charset="0"/>
                            </a:rPr>
                          </m:ctrlPr>
                        </m:sSupPr>
                        <m:e>
                          <m:r>
                            <a:rPr lang="en-US" sz="1200" b="0" i="1" smtClean="0">
                              <a:solidFill>
                                <a:srgbClr val="FF0000"/>
                              </a:solidFill>
                              <a:latin typeface="Cambria Math"/>
                            </a:rPr>
                            <m:t>𝑢</m:t>
                          </m:r>
                        </m:e>
                        <m:sup>
                          <m:r>
                            <a:rPr lang="en-US" sz="1200" b="0" i="1" smtClean="0">
                              <a:solidFill>
                                <a:srgbClr val="FF0000"/>
                              </a:solidFill>
                              <a:latin typeface="Cambria Math"/>
                            </a:rPr>
                            <m:t>2</m:t>
                          </m:r>
                        </m:sup>
                      </m:sSup>
                    </m:oMath>
                  </m:oMathPara>
                </a14:m>
                <a:endParaRPr lang="en-US" sz="1200" dirty="0">
                  <a:solidFill>
                    <a:srgbClr val="FF0000"/>
                  </a:solidFill>
                </a:endParaRPr>
              </a:p>
            </p:txBody>
          </p:sp>
        </mc:Choice>
        <mc:Fallback xmlns="">
          <p:sp>
            <p:nvSpPr>
              <p:cNvPr id="74" name="TextBox 73"/>
              <p:cNvSpPr txBox="1">
                <a:spLocks noRot="1" noChangeAspect="1" noMove="1" noResize="1" noEditPoints="1" noAdjustHandles="1" noChangeArrowheads="1" noChangeShapeType="1" noTextEdit="1"/>
              </p:cNvSpPr>
              <p:nvPr/>
            </p:nvSpPr>
            <p:spPr>
              <a:xfrm>
                <a:off x="1190625" y="5953125"/>
                <a:ext cx="1780424" cy="276999"/>
              </a:xfrm>
              <a:prstGeom prst="rect">
                <a:avLst/>
              </a:prstGeom>
              <a:blipFill rotWithShape="1">
                <a:blip r:embed="rId8"/>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TextBox 90"/>
              <p:cNvSpPr txBox="1"/>
              <p:nvPr/>
            </p:nvSpPr>
            <p:spPr>
              <a:xfrm>
                <a:off x="533400" y="6210300"/>
                <a:ext cx="2987293"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a:rPr>
                        <m:t>𝐹𝑖𝑛𝑎𝑙</m:t>
                      </m:r>
                      <m:r>
                        <a:rPr lang="en-US" sz="1200" b="0" i="1" smtClean="0">
                          <a:solidFill>
                            <a:srgbClr val="FF0000"/>
                          </a:solidFill>
                          <a:latin typeface="Cambria Math"/>
                        </a:rPr>
                        <m:t> </m:t>
                      </m:r>
                      <m:r>
                        <a:rPr lang="en-US" sz="1200" b="0" i="1" smtClean="0">
                          <a:solidFill>
                            <a:srgbClr val="FF0000"/>
                          </a:solidFill>
                          <a:latin typeface="Cambria Math"/>
                        </a:rPr>
                        <m:t>𝐸𝑛𝑒𝑟𝑔𝑦</m:t>
                      </m:r>
                      <m:r>
                        <a:rPr lang="en-US" sz="1200" b="0" i="1" smtClean="0">
                          <a:solidFill>
                            <a:srgbClr val="FF0000"/>
                          </a:solidFill>
                          <a:latin typeface="Cambria Math"/>
                        </a:rPr>
                        <m:t>=0.2</m:t>
                      </m:r>
                      <m:sSup>
                        <m:sSupPr>
                          <m:ctrlPr>
                            <a:rPr lang="en-US" sz="1200" b="0" i="1" smtClean="0">
                              <a:solidFill>
                                <a:srgbClr val="FF0000"/>
                              </a:solidFill>
                              <a:latin typeface="Cambria Math" panose="02040503050406030204" pitchFamily="18" charset="0"/>
                            </a:rPr>
                          </m:ctrlPr>
                        </m:sSupPr>
                        <m:e>
                          <m:r>
                            <a:rPr lang="en-US" sz="1200" b="0" i="1" smtClean="0">
                              <a:solidFill>
                                <a:srgbClr val="FF0000"/>
                              </a:solidFill>
                              <a:latin typeface="Cambria Math"/>
                            </a:rPr>
                            <m:t>𝑣</m:t>
                          </m:r>
                        </m:e>
                        <m:sup>
                          <m:r>
                            <a:rPr lang="en-US" sz="1200" b="0" i="1" smtClean="0">
                              <a:solidFill>
                                <a:srgbClr val="FF0000"/>
                              </a:solidFill>
                              <a:latin typeface="Cambria Math"/>
                            </a:rPr>
                            <m:t>2</m:t>
                          </m:r>
                        </m:sup>
                      </m:sSup>
                      <m:r>
                        <a:rPr lang="en-US" sz="1200" b="0" i="1" smtClean="0">
                          <a:solidFill>
                            <a:srgbClr val="FF0000"/>
                          </a:solidFill>
                          <a:latin typeface="Cambria Math"/>
                        </a:rPr>
                        <m:t>+0.12</m:t>
                      </m:r>
                      <m:r>
                        <a:rPr lang="en-US" sz="1200" b="0" i="1" smtClean="0">
                          <a:solidFill>
                            <a:srgbClr val="FF0000"/>
                          </a:solidFill>
                          <a:latin typeface="Cambria Math"/>
                        </a:rPr>
                        <m:t>𝑔</m:t>
                      </m:r>
                      <m:r>
                        <a:rPr lang="en-US" sz="1200" b="0" i="1" smtClean="0">
                          <a:solidFill>
                            <a:srgbClr val="FF0000"/>
                          </a:solidFill>
                          <a:latin typeface="Cambria Math"/>
                        </a:rPr>
                        <m:t>(1−</m:t>
                      </m:r>
                      <m:r>
                        <a:rPr lang="en-US" sz="1200" b="0" i="1" smtClean="0">
                          <a:solidFill>
                            <a:srgbClr val="FF0000"/>
                          </a:solidFill>
                          <a:latin typeface="Cambria Math"/>
                        </a:rPr>
                        <m:t>𝑐𝑜𝑠</m:t>
                      </m:r>
                      <m:r>
                        <a:rPr lang="en-US" sz="1200" b="0" i="1" smtClean="0">
                          <a:solidFill>
                            <a:srgbClr val="FF0000"/>
                          </a:solidFill>
                          <a:latin typeface="Cambria Math"/>
                          <a:ea typeface="Cambria Math"/>
                        </a:rPr>
                        <m:t>𝜃</m:t>
                      </m:r>
                      <m:r>
                        <a:rPr lang="en-US" sz="1200" b="0" i="1" smtClean="0">
                          <a:solidFill>
                            <a:srgbClr val="FF0000"/>
                          </a:solidFill>
                          <a:latin typeface="Cambria Math"/>
                          <a:ea typeface="Cambria Math"/>
                        </a:rPr>
                        <m:t>)</m:t>
                      </m:r>
                    </m:oMath>
                  </m:oMathPara>
                </a14:m>
                <a:endParaRPr lang="en-US" sz="1200" dirty="0">
                  <a:solidFill>
                    <a:srgbClr val="FF0000"/>
                  </a:solidFill>
                </a:endParaRPr>
              </a:p>
            </p:txBody>
          </p:sp>
        </mc:Choice>
        <mc:Fallback xmlns="">
          <p:sp>
            <p:nvSpPr>
              <p:cNvPr id="91" name="TextBox 90"/>
              <p:cNvSpPr txBox="1">
                <a:spLocks noRot="1" noChangeAspect="1" noMove="1" noResize="1" noEditPoints="1" noAdjustHandles="1" noChangeArrowheads="1" noChangeShapeType="1" noTextEdit="1"/>
              </p:cNvSpPr>
              <p:nvPr/>
            </p:nvSpPr>
            <p:spPr>
              <a:xfrm>
                <a:off x="533400" y="6210300"/>
                <a:ext cx="2987293" cy="276999"/>
              </a:xfrm>
              <a:prstGeom prst="rect">
                <a:avLst/>
              </a:prstGeom>
              <a:blipFill rotWithShape="1">
                <a:blip r:embed="rId9"/>
                <a:stretch>
                  <a:fillRect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 name="TextBox 91"/>
              <p:cNvSpPr txBox="1"/>
              <p:nvPr/>
            </p:nvSpPr>
            <p:spPr>
              <a:xfrm>
                <a:off x="3933825" y="4495800"/>
                <a:ext cx="280499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a:rPr>
                        <m:t>0.2</m:t>
                      </m:r>
                      <m:sSup>
                        <m:sSupPr>
                          <m:ctrlPr>
                            <a:rPr lang="en-US" sz="1400" b="0" i="1" smtClean="0">
                              <a:solidFill>
                                <a:schemeClr val="tx1"/>
                              </a:solidFill>
                              <a:latin typeface="Cambria Math" panose="02040503050406030204" pitchFamily="18" charset="0"/>
                            </a:rPr>
                          </m:ctrlPr>
                        </m:sSupPr>
                        <m:e>
                          <m:r>
                            <a:rPr lang="en-US" sz="1400" b="0" i="1" smtClean="0">
                              <a:solidFill>
                                <a:schemeClr val="tx1"/>
                              </a:solidFill>
                              <a:latin typeface="Cambria Math"/>
                            </a:rPr>
                            <m:t>𝑢</m:t>
                          </m:r>
                        </m:e>
                        <m:sup>
                          <m:r>
                            <a:rPr lang="en-US" sz="1400" b="0" i="1" smtClean="0">
                              <a:solidFill>
                                <a:schemeClr val="tx1"/>
                              </a:solidFill>
                              <a:latin typeface="Cambria Math"/>
                            </a:rPr>
                            <m:t>2</m:t>
                          </m:r>
                        </m:sup>
                      </m:sSup>
                      <m:r>
                        <a:rPr lang="en-US" sz="1400" b="0" i="1" smtClean="0">
                          <a:solidFill>
                            <a:schemeClr val="tx1"/>
                          </a:solidFill>
                          <a:latin typeface="Cambria Math"/>
                        </a:rPr>
                        <m:t>=</m:t>
                      </m:r>
                      <m:r>
                        <a:rPr lang="en-US" sz="1400" i="1">
                          <a:solidFill>
                            <a:schemeClr val="tx1"/>
                          </a:solidFill>
                          <a:latin typeface="Cambria Math"/>
                        </a:rPr>
                        <m:t>0.2</m:t>
                      </m:r>
                      <m:sSup>
                        <m:sSupPr>
                          <m:ctrlPr>
                            <a:rPr lang="en-US" sz="1400" i="1">
                              <a:solidFill>
                                <a:schemeClr val="tx1"/>
                              </a:solidFill>
                              <a:latin typeface="Cambria Math" panose="02040503050406030204" pitchFamily="18" charset="0"/>
                            </a:rPr>
                          </m:ctrlPr>
                        </m:sSupPr>
                        <m:e>
                          <m:r>
                            <a:rPr lang="en-US" sz="1400" i="1">
                              <a:solidFill>
                                <a:schemeClr val="tx1"/>
                              </a:solidFill>
                              <a:latin typeface="Cambria Math"/>
                            </a:rPr>
                            <m:t>𝑣</m:t>
                          </m:r>
                        </m:e>
                        <m:sup>
                          <m:r>
                            <a:rPr lang="en-US" sz="1400" i="1">
                              <a:solidFill>
                                <a:schemeClr val="tx1"/>
                              </a:solidFill>
                              <a:latin typeface="Cambria Math"/>
                            </a:rPr>
                            <m:t>2</m:t>
                          </m:r>
                        </m:sup>
                      </m:sSup>
                      <m:r>
                        <a:rPr lang="en-US" sz="1400" i="1">
                          <a:solidFill>
                            <a:schemeClr val="tx1"/>
                          </a:solidFill>
                          <a:latin typeface="Cambria Math"/>
                        </a:rPr>
                        <m:t>+0.12</m:t>
                      </m:r>
                      <m:r>
                        <a:rPr lang="en-US" sz="1400" i="1">
                          <a:solidFill>
                            <a:schemeClr val="tx1"/>
                          </a:solidFill>
                          <a:latin typeface="Cambria Math"/>
                        </a:rPr>
                        <m:t>𝑔</m:t>
                      </m:r>
                      <m:r>
                        <a:rPr lang="en-US" sz="1400" i="1">
                          <a:solidFill>
                            <a:schemeClr val="tx1"/>
                          </a:solidFill>
                          <a:latin typeface="Cambria Math"/>
                        </a:rPr>
                        <m:t>(1−</m:t>
                      </m:r>
                      <m:r>
                        <a:rPr lang="en-US" sz="1400" i="1">
                          <a:solidFill>
                            <a:schemeClr val="tx1"/>
                          </a:solidFill>
                          <a:latin typeface="Cambria Math"/>
                        </a:rPr>
                        <m:t>𝑐𝑜𝑠</m:t>
                      </m:r>
                      <m:r>
                        <a:rPr lang="en-US" sz="1400" i="1">
                          <a:solidFill>
                            <a:schemeClr val="tx1"/>
                          </a:solidFill>
                          <a:latin typeface="Cambria Math"/>
                          <a:ea typeface="Cambria Math"/>
                        </a:rPr>
                        <m:t>𝜃</m:t>
                      </m:r>
                      <m:r>
                        <a:rPr lang="en-US" sz="1400" i="1">
                          <a:solidFill>
                            <a:schemeClr val="tx1"/>
                          </a:solidFill>
                          <a:latin typeface="Cambria Math"/>
                          <a:ea typeface="Cambria Math"/>
                        </a:rPr>
                        <m:t>)</m:t>
                      </m:r>
                    </m:oMath>
                  </m:oMathPara>
                </a14:m>
                <a:endParaRPr lang="en-US" sz="1400" dirty="0">
                  <a:solidFill>
                    <a:schemeClr val="tx1"/>
                  </a:solidFill>
                </a:endParaRPr>
              </a:p>
            </p:txBody>
          </p:sp>
        </mc:Choice>
        <mc:Fallback xmlns="">
          <p:sp>
            <p:nvSpPr>
              <p:cNvPr id="92" name="TextBox 91"/>
              <p:cNvSpPr txBox="1">
                <a:spLocks noRot="1" noChangeAspect="1" noMove="1" noResize="1" noEditPoints="1" noAdjustHandles="1" noChangeArrowheads="1" noChangeShapeType="1" noTextEdit="1"/>
              </p:cNvSpPr>
              <p:nvPr/>
            </p:nvSpPr>
            <p:spPr>
              <a:xfrm>
                <a:off x="3933825" y="4495800"/>
                <a:ext cx="2804999" cy="307777"/>
              </a:xfrm>
              <a:prstGeom prst="rect">
                <a:avLst/>
              </a:prstGeom>
              <a:blipFill rotWithShape="1">
                <a:blip r:embed="rId10"/>
                <a:stretch>
                  <a:fillRect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TextBox 92"/>
              <p:cNvSpPr txBox="1"/>
              <p:nvPr/>
            </p:nvSpPr>
            <p:spPr>
              <a:xfrm>
                <a:off x="3933825" y="5000625"/>
                <a:ext cx="280499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a:rPr>
                        <m:t>0.2</m:t>
                      </m:r>
                      <m:sSup>
                        <m:sSupPr>
                          <m:ctrlPr>
                            <a:rPr lang="en-US" sz="1400" b="0" i="1" smtClean="0">
                              <a:solidFill>
                                <a:schemeClr val="tx1"/>
                              </a:solidFill>
                              <a:latin typeface="Cambria Math" panose="02040503050406030204" pitchFamily="18" charset="0"/>
                            </a:rPr>
                          </m:ctrlPr>
                        </m:sSupPr>
                        <m:e>
                          <m:r>
                            <a:rPr lang="en-US" sz="1400" b="0" i="1" smtClean="0">
                              <a:solidFill>
                                <a:schemeClr val="tx1"/>
                              </a:solidFill>
                              <a:latin typeface="Cambria Math"/>
                            </a:rPr>
                            <m:t>𝑣</m:t>
                          </m:r>
                        </m:e>
                        <m:sup>
                          <m:r>
                            <a:rPr lang="en-US" sz="1400" b="0" i="1" smtClean="0">
                              <a:solidFill>
                                <a:schemeClr val="tx1"/>
                              </a:solidFill>
                              <a:latin typeface="Cambria Math"/>
                            </a:rPr>
                            <m:t>2</m:t>
                          </m:r>
                        </m:sup>
                      </m:sSup>
                      <m:r>
                        <a:rPr lang="en-US" sz="1400" b="0" i="1" smtClean="0">
                          <a:solidFill>
                            <a:schemeClr val="tx1"/>
                          </a:solidFill>
                          <a:latin typeface="Cambria Math"/>
                        </a:rPr>
                        <m:t>=</m:t>
                      </m:r>
                      <m:r>
                        <a:rPr lang="en-US" sz="1400" i="1">
                          <a:solidFill>
                            <a:schemeClr val="tx1"/>
                          </a:solidFill>
                          <a:latin typeface="Cambria Math"/>
                        </a:rPr>
                        <m:t>0.2</m:t>
                      </m:r>
                      <m:sSup>
                        <m:sSupPr>
                          <m:ctrlPr>
                            <a:rPr lang="en-US" sz="1400" i="1">
                              <a:solidFill>
                                <a:schemeClr val="tx1"/>
                              </a:solidFill>
                              <a:latin typeface="Cambria Math" panose="02040503050406030204" pitchFamily="18" charset="0"/>
                            </a:rPr>
                          </m:ctrlPr>
                        </m:sSupPr>
                        <m:e>
                          <m:r>
                            <a:rPr lang="en-US" sz="1400" b="0" i="1" smtClean="0">
                              <a:solidFill>
                                <a:schemeClr val="tx1"/>
                              </a:solidFill>
                              <a:latin typeface="Cambria Math"/>
                            </a:rPr>
                            <m:t>𝑢</m:t>
                          </m:r>
                        </m:e>
                        <m:sup>
                          <m:r>
                            <a:rPr lang="en-US" sz="1400" i="1">
                              <a:solidFill>
                                <a:schemeClr val="tx1"/>
                              </a:solidFill>
                              <a:latin typeface="Cambria Math"/>
                            </a:rPr>
                            <m:t>2</m:t>
                          </m:r>
                        </m:sup>
                      </m:sSup>
                      <m:r>
                        <a:rPr lang="en-US" sz="1400" b="0" i="1" smtClean="0">
                          <a:solidFill>
                            <a:schemeClr val="tx1"/>
                          </a:solidFill>
                          <a:latin typeface="Cambria Math"/>
                        </a:rPr>
                        <m:t>−</m:t>
                      </m:r>
                      <m:r>
                        <a:rPr lang="en-US" sz="1400" i="1">
                          <a:solidFill>
                            <a:schemeClr val="tx1"/>
                          </a:solidFill>
                          <a:latin typeface="Cambria Math"/>
                        </a:rPr>
                        <m:t>0.12</m:t>
                      </m:r>
                      <m:r>
                        <a:rPr lang="en-US" sz="1400" i="1">
                          <a:solidFill>
                            <a:schemeClr val="tx1"/>
                          </a:solidFill>
                          <a:latin typeface="Cambria Math"/>
                        </a:rPr>
                        <m:t>𝑔</m:t>
                      </m:r>
                      <m:r>
                        <a:rPr lang="en-US" sz="1400" i="1">
                          <a:solidFill>
                            <a:schemeClr val="tx1"/>
                          </a:solidFill>
                          <a:latin typeface="Cambria Math"/>
                        </a:rPr>
                        <m:t>(1−</m:t>
                      </m:r>
                      <m:r>
                        <a:rPr lang="en-US" sz="1400" i="1">
                          <a:solidFill>
                            <a:schemeClr val="tx1"/>
                          </a:solidFill>
                          <a:latin typeface="Cambria Math"/>
                        </a:rPr>
                        <m:t>𝑐𝑜𝑠</m:t>
                      </m:r>
                      <m:r>
                        <a:rPr lang="en-US" sz="1400" i="1">
                          <a:solidFill>
                            <a:schemeClr val="tx1"/>
                          </a:solidFill>
                          <a:latin typeface="Cambria Math"/>
                          <a:ea typeface="Cambria Math"/>
                        </a:rPr>
                        <m:t>𝜃</m:t>
                      </m:r>
                      <m:r>
                        <a:rPr lang="en-US" sz="1400" i="1">
                          <a:solidFill>
                            <a:schemeClr val="tx1"/>
                          </a:solidFill>
                          <a:latin typeface="Cambria Math"/>
                          <a:ea typeface="Cambria Math"/>
                        </a:rPr>
                        <m:t>)</m:t>
                      </m:r>
                    </m:oMath>
                  </m:oMathPara>
                </a14:m>
                <a:endParaRPr lang="en-US" sz="1400" dirty="0">
                  <a:solidFill>
                    <a:schemeClr val="tx1"/>
                  </a:solidFill>
                </a:endParaRPr>
              </a:p>
            </p:txBody>
          </p:sp>
        </mc:Choice>
        <mc:Fallback xmlns="">
          <p:sp>
            <p:nvSpPr>
              <p:cNvPr id="93" name="TextBox 92"/>
              <p:cNvSpPr txBox="1">
                <a:spLocks noRot="1" noChangeAspect="1" noMove="1" noResize="1" noEditPoints="1" noAdjustHandles="1" noChangeArrowheads="1" noChangeShapeType="1" noTextEdit="1"/>
              </p:cNvSpPr>
              <p:nvPr/>
            </p:nvSpPr>
            <p:spPr>
              <a:xfrm>
                <a:off x="3933825" y="5000625"/>
                <a:ext cx="2804999" cy="307777"/>
              </a:xfrm>
              <a:prstGeom prst="rect">
                <a:avLst/>
              </a:prstGeom>
              <a:blipFill rotWithShape="1">
                <a:blip r:embed="rId11"/>
                <a:stretch>
                  <a:fillRect b="-78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TextBox 93"/>
              <p:cNvSpPr txBox="1"/>
              <p:nvPr/>
            </p:nvSpPr>
            <p:spPr>
              <a:xfrm>
                <a:off x="4181475" y="5467350"/>
                <a:ext cx="223433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solidFill>
                                <a:schemeClr val="tx1"/>
                              </a:solidFill>
                              <a:latin typeface="Cambria Math" panose="02040503050406030204" pitchFamily="18" charset="0"/>
                            </a:rPr>
                          </m:ctrlPr>
                        </m:sSupPr>
                        <m:e>
                          <m:r>
                            <a:rPr lang="en-US" sz="1400" b="0" i="1" smtClean="0">
                              <a:solidFill>
                                <a:schemeClr val="tx1"/>
                              </a:solidFill>
                              <a:latin typeface="Cambria Math"/>
                            </a:rPr>
                            <m:t>𝑣</m:t>
                          </m:r>
                        </m:e>
                        <m:sup>
                          <m:r>
                            <a:rPr lang="en-US" sz="1400" b="0" i="1" smtClean="0">
                              <a:solidFill>
                                <a:schemeClr val="tx1"/>
                              </a:solidFill>
                              <a:latin typeface="Cambria Math"/>
                            </a:rPr>
                            <m:t>2</m:t>
                          </m:r>
                        </m:sup>
                      </m:sSup>
                      <m:r>
                        <a:rPr lang="en-US" sz="1400" b="0" i="1" smtClean="0">
                          <a:solidFill>
                            <a:schemeClr val="tx1"/>
                          </a:solidFill>
                          <a:latin typeface="Cambria Math"/>
                        </a:rPr>
                        <m:t>=</m:t>
                      </m:r>
                      <m:sSup>
                        <m:sSupPr>
                          <m:ctrlPr>
                            <a:rPr lang="en-US" sz="1400" i="1">
                              <a:solidFill>
                                <a:schemeClr val="tx1"/>
                              </a:solidFill>
                              <a:latin typeface="Cambria Math" panose="02040503050406030204" pitchFamily="18" charset="0"/>
                            </a:rPr>
                          </m:ctrlPr>
                        </m:sSupPr>
                        <m:e>
                          <m:r>
                            <a:rPr lang="en-US" sz="1400" b="0" i="1" smtClean="0">
                              <a:solidFill>
                                <a:schemeClr val="tx1"/>
                              </a:solidFill>
                              <a:latin typeface="Cambria Math"/>
                            </a:rPr>
                            <m:t>𝑢</m:t>
                          </m:r>
                        </m:e>
                        <m:sup>
                          <m:r>
                            <a:rPr lang="en-US" sz="1400" i="1">
                              <a:solidFill>
                                <a:schemeClr val="tx1"/>
                              </a:solidFill>
                              <a:latin typeface="Cambria Math"/>
                            </a:rPr>
                            <m:t>2</m:t>
                          </m:r>
                        </m:sup>
                      </m:sSup>
                      <m:r>
                        <a:rPr lang="en-US" sz="1400" b="0" i="1" smtClean="0">
                          <a:solidFill>
                            <a:schemeClr val="tx1"/>
                          </a:solidFill>
                          <a:latin typeface="Cambria Math"/>
                        </a:rPr>
                        <m:t>−</m:t>
                      </m:r>
                      <m:r>
                        <a:rPr lang="en-US" sz="1400" i="1">
                          <a:solidFill>
                            <a:schemeClr val="tx1"/>
                          </a:solidFill>
                          <a:latin typeface="Cambria Math"/>
                        </a:rPr>
                        <m:t>0</m:t>
                      </m:r>
                      <m:r>
                        <a:rPr lang="en-US" sz="1400" b="0" i="1" smtClean="0">
                          <a:solidFill>
                            <a:schemeClr val="tx1"/>
                          </a:solidFill>
                          <a:latin typeface="Cambria Math"/>
                        </a:rPr>
                        <m:t>.6</m:t>
                      </m:r>
                      <m:r>
                        <a:rPr lang="en-US" sz="1400" i="1">
                          <a:solidFill>
                            <a:schemeClr val="tx1"/>
                          </a:solidFill>
                          <a:latin typeface="Cambria Math"/>
                        </a:rPr>
                        <m:t>𝑔</m:t>
                      </m:r>
                      <m:r>
                        <a:rPr lang="en-US" sz="1400" i="1">
                          <a:solidFill>
                            <a:schemeClr val="tx1"/>
                          </a:solidFill>
                          <a:latin typeface="Cambria Math"/>
                        </a:rPr>
                        <m:t>(1−</m:t>
                      </m:r>
                      <m:r>
                        <a:rPr lang="en-US" sz="1400" i="1">
                          <a:solidFill>
                            <a:schemeClr val="tx1"/>
                          </a:solidFill>
                          <a:latin typeface="Cambria Math"/>
                        </a:rPr>
                        <m:t>𝑐𝑜𝑠</m:t>
                      </m:r>
                      <m:r>
                        <a:rPr lang="en-US" sz="1400" i="1">
                          <a:solidFill>
                            <a:schemeClr val="tx1"/>
                          </a:solidFill>
                          <a:latin typeface="Cambria Math"/>
                          <a:ea typeface="Cambria Math"/>
                        </a:rPr>
                        <m:t>𝜃</m:t>
                      </m:r>
                      <m:r>
                        <a:rPr lang="en-US" sz="1400" i="1">
                          <a:solidFill>
                            <a:schemeClr val="tx1"/>
                          </a:solidFill>
                          <a:latin typeface="Cambria Math"/>
                          <a:ea typeface="Cambria Math"/>
                        </a:rPr>
                        <m:t>)</m:t>
                      </m:r>
                    </m:oMath>
                  </m:oMathPara>
                </a14:m>
                <a:endParaRPr lang="en-US" sz="1400" dirty="0">
                  <a:solidFill>
                    <a:schemeClr val="tx1"/>
                  </a:solidFill>
                </a:endParaRPr>
              </a:p>
            </p:txBody>
          </p:sp>
        </mc:Choice>
        <mc:Fallback xmlns="">
          <p:sp>
            <p:nvSpPr>
              <p:cNvPr id="94" name="TextBox 93"/>
              <p:cNvSpPr txBox="1">
                <a:spLocks noRot="1" noChangeAspect="1" noMove="1" noResize="1" noEditPoints="1" noAdjustHandles="1" noChangeArrowheads="1" noChangeShapeType="1" noTextEdit="1"/>
              </p:cNvSpPr>
              <p:nvPr/>
            </p:nvSpPr>
            <p:spPr>
              <a:xfrm>
                <a:off x="4181475" y="5467350"/>
                <a:ext cx="2234330" cy="307777"/>
              </a:xfrm>
              <a:prstGeom prst="rect">
                <a:avLst/>
              </a:prstGeom>
              <a:blipFill rotWithShape="1">
                <a:blip r:embed="rId12"/>
                <a:stretch>
                  <a:fillRect b="-10000"/>
                </a:stretch>
              </a:blipFill>
            </p:spPr>
            <p:txBody>
              <a:bodyPr/>
              <a:lstStyle/>
              <a:p>
                <a:r>
                  <a:rPr lang="en-US">
                    <a:noFill/>
                  </a:rPr>
                  <a:t> </a:t>
                </a:r>
              </a:p>
            </p:txBody>
          </p:sp>
        </mc:Fallback>
      </mc:AlternateContent>
      <p:sp>
        <p:nvSpPr>
          <p:cNvPr id="95" name="Arc 94"/>
          <p:cNvSpPr/>
          <p:nvPr/>
        </p:nvSpPr>
        <p:spPr>
          <a:xfrm>
            <a:off x="6743700" y="4676775"/>
            <a:ext cx="228600" cy="450011"/>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6" name="TextBox 95"/>
          <p:cNvSpPr txBox="1"/>
          <p:nvPr/>
        </p:nvSpPr>
        <p:spPr>
          <a:xfrm>
            <a:off x="6829424" y="5162550"/>
            <a:ext cx="1876425" cy="461665"/>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Multiply by 5 (it is fine to leave this as ‘v</a:t>
            </a:r>
            <a:r>
              <a:rPr lang="en-US" sz="1200" baseline="30000" dirty="0" smtClean="0">
                <a:solidFill>
                  <a:srgbClr val="FF0000"/>
                </a:solidFill>
                <a:latin typeface="Comic Sans MS" panose="030F0702030302020204" pitchFamily="66" charset="0"/>
              </a:rPr>
              <a:t>2</a:t>
            </a:r>
            <a:r>
              <a:rPr lang="en-US" sz="1200" dirty="0" smtClean="0">
                <a:solidFill>
                  <a:srgbClr val="FF0000"/>
                </a:solidFill>
                <a:latin typeface="Comic Sans MS" panose="030F0702030302020204" pitchFamily="66" charset="0"/>
              </a:rPr>
              <a:t>’)</a:t>
            </a:r>
            <a:endParaRPr lang="en-GB" sz="1200" baseline="30000" dirty="0">
              <a:solidFill>
                <a:srgbClr val="FF0000"/>
              </a:solidFill>
              <a:latin typeface="Comic Sans MS" panose="030F0702030302020204" pitchFamily="66" charset="0"/>
            </a:endParaRPr>
          </a:p>
        </p:txBody>
      </p:sp>
      <p:sp>
        <p:nvSpPr>
          <p:cNvPr id="97" name="Arc 96"/>
          <p:cNvSpPr/>
          <p:nvPr/>
        </p:nvSpPr>
        <p:spPr>
          <a:xfrm>
            <a:off x="6677025" y="5162550"/>
            <a:ext cx="228600" cy="450011"/>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8" name="TextBox 97"/>
          <p:cNvSpPr txBox="1"/>
          <p:nvPr/>
        </p:nvSpPr>
        <p:spPr>
          <a:xfrm>
            <a:off x="6934199" y="4657725"/>
            <a:ext cx="1609725" cy="461665"/>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Rearrange to get v on its own</a:t>
            </a:r>
            <a:endParaRPr lang="en-GB" sz="1200" baseline="300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99" name="TextBox 98"/>
              <p:cNvSpPr txBox="1"/>
              <p:nvPr/>
            </p:nvSpPr>
            <p:spPr>
              <a:xfrm>
                <a:off x="6909670" y="1076325"/>
                <a:ext cx="223433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solidFill>
                                <a:srgbClr val="FF0000"/>
                              </a:solidFill>
                              <a:latin typeface="Cambria Math" panose="02040503050406030204" pitchFamily="18" charset="0"/>
                            </a:rPr>
                          </m:ctrlPr>
                        </m:sSupPr>
                        <m:e>
                          <m:r>
                            <a:rPr lang="en-US" sz="1400" b="0" i="1" smtClean="0">
                              <a:solidFill>
                                <a:srgbClr val="FF0000"/>
                              </a:solidFill>
                              <a:latin typeface="Cambria Math"/>
                            </a:rPr>
                            <m:t>𝑣</m:t>
                          </m:r>
                        </m:e>
                        <m:sup>
                          <m:r>
                            <a:rPr lang="en-US" sz="1400" b="0" i="1" smtClean="0">
                              <a:solidFill>
                                <a:srgbClr val="FF0000"/>
                              </a:solidFill>
                              <a:latin typeface="Cambria Math"/>
                            </a:rPr>
                            <m:t>2</m:t>
                          </m:r>
                        </m:sup>
                      </m:sSup>
                      <m:r>
                        <a:rPr lang="en-US" sz="1400" b="0" i="1" smtClean="0">
                          <a:solidFill>
                            <a:srgbClr val="FF0000"/>
                          </a:solidFill>
                          <a:latin typeface="Cambria Math"/>
                        </a:rPr>
                        <m:t>=</m:t>
                      </m:r>
                      <m:sSup>
                        <m:sSupPr>
                          <m:ctrlPr>
                            <a:rPr lang="en-US" sz="1400" i="1">
                              <a:solidFill>
                                <a:srgbClr val="FF0000"/>
                              </a:solidFill>
                              <a:latin typeface="Cambria Math" panose="02040503050406030204" pitchFamily="18" charset="0"/>
                            </a:rPr>
                          </m:ctrlPr>
                        </m:sSupPr>
                        <m:e>
                          <m:r>
                            <a:rPr lang="en-US" sz="1400" b="0" i="1" smtClean="0">
                              <a:solidFill>
                                <a:srgbClr val="FF0000"/>
                              </a:solidFill>
                              <a:latin typeface="Cambria Math"/>
                            </a:rPr>
                            <m:t>𝑢</m:t>
                          </m:r>
                        </m:e>
                        <m:sup>
                          <m:r>
                            <a:rPr lang="en-US" sz="1400" i="1">
                              <a:solidFill>
                                <a:srgbClr val="FF0000"/>
                              </a:solidFill>
                              <a:latin typeface="Cambria Math"/>
                            </a:rPr>
                            <m:t>2</m:t>
                          </m:r>
                        </m:sup>
                      </m:sSup>
                      <m:r>
                        <a:rPr lang="en-US" sz="1400" b="0" i="1" smtClean="0">
                          <a:solidFill>
                            <a:srgbClr val="FF0000"/>
                          </a:solidFill>
                          <a:latin typeface="Cambria Math"/>
                        </a:rPr>
                        <m:t>−</m:t>
                      </m:r>
                      <m:r>
                        <a:rPr lang="en-US" sz="1400" i="1">
                          <a:solidFill>
                            <a:srgbClr val="FF0000"/>
                          </a:solidFill>
                          <a:latin typeface="Cambria Math"/>
                        </a:rPr>
                        <m:t>0</m:t>
                      </m:r>
                      <m:r>
                        <a:rPr lang="en-US" sz="1400" b="0" i="1" smtClean="0">
                          <a:solidFill>
                            <a:srgbClr val="FF0000"/>
                          </a:solidFill>
                          <a:latin typeface="Cambria Math"/>
                        </a:rPr>
                        <m:t>.6</m:t>
                      </m:r>
                      <m:r>
                        <a:rPr lang="en-US" sz="1400" i="1">
                          <a:solidFill>
                            <a:srgbClr val="FF0000"/>
                          </a:solidFill>
                          <a:latin typeface="Cambria Math"/>
                        </a:rPr>
                        <m:t>𝑔</m:t>
                      </m:r>
                      <m:r>
                        <a:rPr lang="en-US" sz="1400" i="1">
                          <a:solidFill>
                            <a:srgbClr val="FF0000"/>
                          </a:solidFill>
                          <a:latin typeface="Cambria Math"/>
                        </a:rPr>
                        <m:t>(1−</m:t>
                      </m:r>
                      <m:r>
                        <a:rPr lang="en-US" sz="1400" i="1">
                          <a:solidFill>
                            <a:srgbClr val="FF0000"/>
                          </a:solidFill>
                          <a:latin typeface="Cambria Math"/>
                        </a:rPr>
                        <m:t>𝑐𝑜𝑠</m:t>
                      </m:r>
                      <m:r>
                        <a:rPr lang="en-US" sz="1400" i="1">
                          <a:solidFill>
                            <a:srgbClr val="FF0000"/>
                          </a:solidFill>
                          <a:latin typeface="Cambria Math"/>
                          <a:ea typeface="Cambria Math"/>
                        </a:rPr>
                        <m:t>𝜃</m:t>
                      </m:r>
                      <m:r>
                        <a:rPr lang="en-US" sz="1400" i="1">
                          <a:solidFill>
                            <a:srgbClr val="FF0000"/>
                          </a:solidFill>
                          <a:latin typeface="Cambria Math"/>
                          <a:ea typeface="Cambria Math"/>
                        </a:rPr>
                        <m:t>)</m:t>
                      </m:r>
                    </m:oMath>
                  </m:oMathPara>
                </a14:m>
                <a:endParaRPr lang="en-US" sz="1400" dirty="0">
                  <a:solidFill>
                    <a:srgbClr val="FF0000"/>
                  </a:solidFill>
                </a:endParaRPr>
              </a:p>
            </p:txBody>
          </p:sp>
        </mc:Choice>
        <mc:Fallback xmlns="">
          <p:sp>
            <p:nvSpPr>
              <p:cNvPr id="99" name="TextBox 98"/>
              <p:cNvSpPr txBox="1">
                <a:spLocks noRot="1" noChangeAspect="1" noMove="1" noResize="1" noEditPoints="1" noAdjustHandles="1" noChangeArrowheads="1" noChangeShapeType="1" noTextEdit="1"/>
              </p:cNvSpPr>
              <p:nvPr/>
            </p:nvSpPr>
            <p:spPr>
              <a:xfrm>
                <a:off x="6909670" y="1076325"/>
                <a:ext cx="2234330" cy="307777"/>
              </a:xfrm>
              <a:prstGeom prst="rect">
                <a:avLst/>
              </a:prstGeom>
              <a:blipFill rotWithShape="1">
                <a:blip r:embed="rId13"/>
                <a:stretch>
                  <a:fillRect b="-10000"/>
                </a:stretch>
              </a:blipFill>
            </p:spPr>
            <p:txBody>
              <a:bodyPr/>
              <a:lstStyle/>
              <a:p>
                <a:r>
                  <a:rPr lang="en-US">
                    <a:noFill/>
                  </a:rPr>
                  <a:t> </a:t>
                </a:r>
              </a:p>
            </p:txBody>
          </p:sp>
        </mc:Fallback>
      </mc:AlternateContent>
      <p:cxnSp>
        <p:nvCxnSpPr>
          <p:cNvPr id="100" name="Straight Arrow Connector 99"/>
          <p:cNvCxnSpPr/>
          <p:nvPr/>
        </p:nvCxnSpPr>
        <p:spPr>
          <a:xfrm flipV="1">
            <a:off x="8555749" y="2743200"/>
            <a:ext cx="113798" cy="37147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1" name="TextBox 100"/>
          <p:cNvSpPr txBox="1"/>
          <p:nvPr/>
        </p:nvSpPr>
        <p:spPr>
          <a:xfrm>
            <a:off x="8593849" y="2834316"/>
            <a:ext cx="550151" cy="276999"/>
          </a:xfrm>
          <a:prstGeom prst="rect">
            <a:avLst/>
          </a:prstGeom>
          <a:noFill/>
        </p:spPr>
        <p:txBody>
          <a:bodyPr wrap="none" rtlCol="0">
            <a:spAutoFit/>
          </a:bodyPr>
          <a:lstStyle/>
          <a:p>
            <a:r>
              <a:rPr lang="en-US" sz="1200" dirty="0" smtClean="0">
                <a:latin typeface="Comic Sans MS" panose="030F0702030302020204" pitchFamily="66" charset="0"/>
              </a:rPr>
              <a:t>vms</a:t>
            </a:r>
            <a:r>
              <a:rPr lang="en-US" sz="1200" baseline="30000" dirty="0" smtClean="0">
                <a:latin typeface="Comic Sans MS" panose="030F0702030302020204" pitchFamily="66" charset="0"/>
              </a:rPr>
              <a:t>-1</a:t>
            </a:r>
            <a:endParaRPr lang="en-US" sz="1200" baseline="30000" dirty="0">
              <a:latin typeface="Comic Sans MS" panose="030F0702030302020204" pitchFamily="66" charset="0"/>
            </a:endParaRPr>
          </a:p>
        </p:txBody>
      </p:sp>
    </p:spTree>
    <p:extLst>
      <p:ext uri="{BB962C8B-B14F-4D97-AF65-F5344CB8AC3E}">
        <p14:creationId xmlns:p14="http://schemas.microsoft.com/office/powerpoint/2010/main" val="121073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blinds(horizontal)">
                                      <p:cBhvr>
                                        <p:cTn id="7" dur="500"/>
                                        <p:tgtEl>
                                          <p:spTgt spid="9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5"/>
                                        </p:tgtEl>
                                        <p:attrNameLst>
                                          <p:attrName>style.visibility</p:attrName>
                                        </p:attrNameLst>
                                      </p:cBhvr>
                                      <p:to>
                                        <p:strVal val="visible"/>
                                      </p:to>
                                    </p:set>
                                    <p:animEffect transition="in" filter="blinds(horizontal)">
                                      <p:cBhvr>
                                        <p:cTn id="12" dur="500"/>
                                        <p:tgtEl>
                                          <p:spTgt spid="9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8"/>
                                        </p:tgtEl>
                                        <p:attrNameLst>
                                          <p:attrName>style.visibility</p:attrName>
                                        </p:attrNameLst>
                                      </p:cBhvr>
                                      <p:to>
                                        <p:strVal val="visible"/>
                                      </p:to>
                                    </p:set>
                                    <p:animEffect transition="in" filter="blinds(horizontal)">
                                      <p:cBhvr>
                                        <p:cTn id="17" dur="500"/>
                                        <p:tgtEl>
                                          <p:spTgt spid="9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blinds(horizontal)">
                                      <p:cBhvr>
                                        <p:cTn id="22" dur="500"/>
                                        <p:tgtEl>
                                          <p:spTgt spid="9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7"/>
                                        </p:tgtEl>
                                        <p:attrNameLst>
                                          <p:attrName>style.visibility</p:attrName>
                                        </p:attrNameLst>
                                      </p:cBhvr>
                                      <p:to>
                                        <p:strVal val="visible"/>
                                      </p:to>
                                    </p:set>
                                    <p:animEffect transition="in" filter="blinds(horizontal)">
                                      <p:cBhvr>
                                        <p:cTn id="27" dur="500"/>
                                        <p:tgtEl>
                                          <p:spTgt spid="9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blinds(horizontal)">
                                      <p:cBhvr>
                                        <p:cTn id="32" dur="500"/>
                                        <p:tgtEl>
                                          <p:spTgt spid="9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94"/>
                                        </p:tgtEl>
                                        <p:attrNameLst>
                                          <p:attrName>style.visibility</p:attrName>
                                        </p:attrNameLst>
                                      </p:cBhvr>
                                      <p:to>
                                        <p:strVal val="visible"/>
                                      </p:to>
                                    </p:set>
                                    <p:animEffect transition="in" filter="blinds(horizontal)">
                                      <p:cBhvr>
                                        <p:cTn id="37" dur="500"/>
                                        <p:tgtEl>
                                          <p:spTgt spid="9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99"/>
                                        </p:tgtEl>
                                        <p:attrNameLst>
                                          <p:attrName>style.visibility</p:attrName>
                                        </p:attrNameLst>
                                      </p:cBhvr>
                                      <p:to>
                                        <p:strVal val="visible"/>
                                      </p:to>
                                    </p:set>
                                    <p:animEffect transition="in" filter="blinds(horizontal)">
                                      <p:cBhvr>
                                        <p:cTn id="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93" grpId="0"/>
      <p:bldP spid="94" grpId="0"/>
      <p:bldP spid="95" grpId="0" animBg="1"/>
      <p:bldP spid="96" grpId="0"/>
      <p:bldP spid="97" grpId="0" animBg="1"/>
      <p:bldP spid="98" grpId="0"/>
      <p:bldP spid="9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Motion in a Circle</a:t>
            </a:r>
            <a:endParaRPr lang="en-GB" dirty="0">
              <a:latin typeface="Comic Sans MS" pitchFamily="66" charset="0"/>
            </a:endParaRPr>
          </a:p>
        </p:txBody>
      </p:sp>
      <p:sp>
        <p:nvSpPr>
          <p:cNvPr id="4" name="TextBox 3"/>
          <p:cNvSpPr txBox="1"/>
          <p:nvPr/>
        </p:nvSpPr>
        <p:spPr>
          <a:xfrm>
            <a:off x="8680632" y="6488668"/>
            <a:ext cx="470000" cy="369332"/>
          </a:xfrm>
          <a:prstGeom prst="rect">
            <a:avLst/>
          </a:prstGeom>
          <a:noFill/>
        </p:spPr>
        <p:txBody>
          <a:bodyPr wrap="none" rtlCol="0">
            <a:spAutoFit/>
          </a:bodyPr>
          <a:lstStyle/>
          <a:p>
            <a:r>
              <a:rPr lang="en-US" dirty="0" smtClean="0">
                <a:latin typeface="Comic Sans MS" panose="030F0702030302020204" pitchFamily="66" charset="0"/>
              </a:rPr>
              <a:t>4E</a:t>
            </a:r>
            <a:endParaRPr lang="en-US" dirty="0">
              <a:latin typeface="Comic Sans MS" panose="030F0702030302020204" pitchFamily="66" charset="0"/>
            </a:endParaRPr>
          </a:p>
        </p:txBody>
      </p:sp>
      <p:pic>
        <p:nvPicPr>
          <p:cNvPr id="5" name="Picture 8" descr="http://media-cache-ec0.pinimg.com/236x/5e/4e/e6/5e4ee61bfbfb939a6e091549c64997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1514373" cy="12192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idx="1"/>
          </p:nvPr>
        </p:nvSpPr>
        <p:spPr>
          <a:xfrm>
            <a:off x="228600" y="1600200"/>
            <a:ext cx="3429000" cy="4525963"/>
          </a:xfrm>
        </p:spPr>
        <p:txBody>
          <a:bodyPr>
            <a:normAutofit/>
          </a:bodyPr>
          <a:lstStyle/>
          <a:p>
            <a:pPr marL="0" indent="0" algn="ctr">
              <a:buNone/>
            </a:pPr>
            <a:r>
              <a:rPr lang="en-GB" sz="1400" b="1" dirty="0" smtClean="0">
                <a:latin typeface="Comic Sans MS" pitchFamily="66" charset="0"/>
              </a:rPr>
              <a:t>You can solve problems about objects moving in vertical circles</a:t>
            </a:r>
            <a:endParaRPr lang="en-GB" sz="1400" dirty="0" smtClean="0">
              <a:latin typeface="Comic Sans MS" pitchFamily="66" charset="0"/>
            </a:endParaRPr>
          </a:p>
          <a:p>
            <a:pPr marL="0" indent="0" algn="ctr">
              <a:buNone/>
            </a:pPr>
            <a:endParaRPr lang="en-GB" sz="1400" dirty="0">
              <a:latin typeface="Comic Sans MS" pitchFamily="66" charset="0"/>
            </a:endParaRPr>
          </a:p>
          <a:p>
            <a:pPr marL="0" indent="0" algn="ctr">
              <a:buNone/>
            </a:pPr>
            <a:r>
              <a:rPr lang="en-US" sz="1400" dirty="0" smtClean="0">
                <a:latin typeface="Comic Sans MS" pitchFamily="66" charset="0"/>
              </a:rPr>
              <a:t>A particle A of mass 0.4kg is attached to one end of a light inextensible </a:t>
            </a:r>
            <a:r>
              <a:rPr lang="en-US" sz="1400" b="1" u="sng" dirty="0" smtClean="0">
                <a:latin typeface="Comic Sans MS" pitchFamily="66" charset="0"/>
              </a:rPr>
              <a:t>string</a:t>
            </a:r>
            <a:r>
              <a:rPr lang="en-US" sz="1400" dirty="0" smtClean="0">
                <a:latin typeface="Comic Sans MS" pitchFamily="66" charset="0"/>
              </a:rPr>
              <a:t> of length 0.3m. The other end of the string is attached to a fixed point B. The particle is hanging in equilibrium when it is set into motion with a horizontal speed of ums</a:t>
            </a:r>
            <a:r>
              <a:rPr lang="en-US" sz="1400" baseline="30000" dirty="0" smtClean="0">
                <a:latin typeface="Comic Sans MS" pitchFamily="66" charset="0"/>
              </a:rPr>
              <a:t>-1</a:t>
            </a:r>
            <a:r>
              <a:rPr lang="en-US" sz="1400" dirty="0" smtClean="0">
                <a:latin typeface="Comic Sans MS" pitchFamily="66" charset="0"/>
              </a:rPr>
              <a:t>. Find:</a:t>
            </a:r>
          </a:p>
          <a:p>
            <a:pPr marL="0" indent="0" algn="ctr">
              <a:buNone/>
            </a:pPr>
            <a:endParaRPr lang="en-US" sz="1400" dirty="0">
              <a:latin typeface="Comic Sans MS" pitchFamily="66" charset="0"/>
              <a:sym typeface="Wingdings" panose="05000000000000000000" pitchFamily="2" charset="2"/>
            </a:endParaRPr>
          </a:p>
          <a:p>
            <a:pPr algn="ctr">
              <a:buAutoNum type="alphaLcParenR"/>
            </a:pPr>
            <a:r>
              <a:rPr lang="en-US" sz="1400" dirty="0" smtClean="0">
                <a:latin typeface="Comic Sans MS" pitchFamily="66" charset="0"/>
                <a:sym typeface="Wingdings" panose="05000000000000000000" pitchFamily="2" charset="2"/>
              </a:rPr>
              <a:t>An expression for the Tension in the string when it is at an angle of </a:t>
            </a:r>
            <a:r>
              <a:rPr lang="el-GR" sz="1400" dirty="0" smtClean="0">
                <a:latin typeface="Comic Sans MS" pitchFamily="66" charset="0"/>
                <a:sym typeface="Wingdings" panose="05000000000000000000" pitchFamily="2" charset="2"/>
              </a:rPr>
              <a:t>θ</a:t>
            </a:r>
            <a:r>
              <a:rPr lang="en-US" sz="1400" dirty="0" smtClean="0">
                <a:latin typeface="Comic Sans MS" pitchFamily="66" charset="0"/>
                <a:sym typeface="Wingdings" panose="05000000000000000000" pitchFamily="2" charset="2"/>
              </a:rPr>
              <a:t> to the downward vertical through B</a:t>
            </a:r>
          </a:p>
          <a:p>
            <a:pPr algn="ctr">
              <a:buAutoNum type="alphaLcParenR"/>
            </a:pPr>
            <a:endParaRPr lang="en-US" sz="1400" dirty="0">
              <a:latin typeface="Comic Sans MS" pitchFamily="66" charset="0"/>
              <a:sym typeface="Wingdings" panose="05000000000000000000" pitchFamily="2" charset="2"/>
            </a:endParaRPr>
          </a:p>
          <a:p>
            <a:pPr algn="ctr">
              <a:buAutoNum type="alphaLcParenR"/>
            </a:pPr>
            <a:r>
              <a:rPr lang="en-US" sz="1400" dirty="0" smtClean="0">
                <a:latin typeface="Comic Sans MS" pitchFamily="66" charset="0"/>
                <a:sym typeface="Wingdings" panose="05000000000000000000" pitchFamily="2" charset="2"/>
              </a:rPr>
              <a:t>The minimum value of u for which the particle will perform a complete circle</a:t>
            </a:r>
          </a:p>
          <a:p>
            <a:pPr marL="0" indent="0" algn="ctr">
              <a:buNone/>
            </a:pPr>
            <a:endParaRPr lang="en-GB" sz="1400" dirty="0" smtClean="0">
              <a:latin typeface="Comic Sans MS" pitchFamily="66" charset="0"/>
              <a:sym typeface="Wingdings" panose="05000000000000000000" pitchFamily="2" charset="2"/>
            </a:endParaRPr>
          </a:p>
          <a:p>
            <a:pPr marL="0" indent="0" algn="ctr">
              <a:buNone/>
            </a:pPr>
            <a:endParaRPr lang="en-GB" sz="1400" dirty="0">
              <a:latin typeface="Comic Sans MS" pitchFamily="66" charset="0"/>
              <a:sym typeface="Wingdings" panose="05000000000000000000" pitchFamily="2" charset="2"/>
            </a:endParaRPr>
          </a:p>
        </p:txBody>
      </p:sp>
      <mc:AlternateContent xmlns:mc="http://schemas.openxmlformats.org/markup-compatibility/2006" xmlns:a14="http://schemas.microsoft.com/office/drawing/2010/main">
        <mc:Choice Requires="a14">
          <p:sp>
            <p:nvSpPr>
              <p:cNvPr id="7" name="TextBox 6"/>
              <p:cNvSpPr txBox="1"/>
              <p:nvPr/>
            </p:nvSpPr>
            <p:spPr>
              <a:xfrm>
                <a:off x="5962403" y="0"/>
                <a:ext cx="781817"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𝑣</m:t>
                      </m:r>
                      <m:r>
                        <a:rPr lang="en-US" sz="1400" b="0" i="1" smtClean="0">
                          <a:latin typeface="Cambria Math"/>
                        </a:rPr>
                        <m:t>=</m:t>
                      </m:r>
                      <m:r>
                        <a:rPr lang="en-US" sz="1400" b="0" i="1" smtClean="0">
                          <a:latin typeface="Cambria Math"/>
                        </a:rPr>
                        <m:t>𝑟</m:t>
                      </m:r>
                      <m:r>
                        <m:rPr>
                          <m:sty m:val="p"/>
                        </m:rPr>
                        <a:rPr lang="el-GR" sz="1400" b="0" i="1" smtClean="0">
                          <a:latin typeface="Cambria Math"/>
                        </a:rPr>
                        <m:t>ω</m:t>
                      </m:r>
                    </m:oMath>
                  </m:oMathPara>
                </a14:m>
                <a:endParaRPr lang="en-GB" sz="1400" dirty="0"/>
              </a:p>
            </p:txBody>
          </p:sp>
        </mc:Choice>
        <mc:Fallback xmlns="">
          <p:sp>
            <p:nvSpPr>
              <p:cNvPr id="7" name="TextBox 6"/>
              <p:cNvSpPr txBox="1">
                <a:spLocks noRot="1" noChangeAspect="1" noMove="1" noResize="1" noEditPoints="1" noAdjustHandles="1" noChangeArrowheads="1" noChangeShapeType="1" noTextEdit="1"/>
              </p:cNvSpPr>
              <p:nvPr/>
            </p:nvSpPr>
            <p:spPr>
              <a:xfrm>
                <a:off x="5962403" y="0"/>
                <a:ext cx="781817" cy="307777"/>
              </a:xfrm>
              <a:prstGeom prst="rect">
                <a:avLst/>
              </a:prstGeom>
              <a:blipFill rotWithShape="1">
                <a:blip r:embed="rId3"/>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878780" y="0"/>
                <a:ext cx="1087670" cy="44300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1200" i="1" smtClean="0">
                          <a:latin typeface="Cambria Math"/>
                        </a:rPr>
                        <m:t>ω</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𝑟𝑎𝑑𝑖𝑎𝑛𝑠</m:t>
                          </m:r>
                        </m:num>
                        <m:den>
                          <m:r>
                            <a:rPr lang="en-US" sz="1200" b="0" i="1" smtClean="0">
                              <a:latin typeface="Cambria Math"/>
                            </a:rPr>
                            <m:t>𝑠𝑒𝑐𝑜𝑛𝑑𝑠</m:t>
                          </m:r>
                        </m:den>
                      </m:f>
                    </m:oMath>
                  </m:oMathPara>
                </a14:m>
                <a:endParaRPr lang="en-GB" sz="1200" dirty="0"/>
              </a:p>
            </p:txBody>
          </p:sp>
        </mc:Choice>
        <mc:Fallback xmlns="">
          <p:sp>
            <p:nvSpPr>
              <p:cNvPr id="8" name="TextBox 7"/>
              <p:cNvSpPr txBox="1">
                <a:spLocks noRot="1" noChangeAspect="1" noMove="1" noResize="1" noEditPoints="1" noAdjustHandles="1" noChangeArrowheads="1" noChangeShapeType="1" noTextEdit="1"/>
              </p:cNvSpPr>
              <p:nvPr/>
            </p:nvSpPr>
            <p:spPr>
              <a:xfrm>
                <a:off x="4878780" y="0"/>
                <a:ext cx="1087670" cy="443006"/>
              </a:xfrm>
              <a:prstGeom prst="rect">
                <a:avLst/>
              </a:prstGeom>
              <a:blipFill rotWithShape="1">
                <a:blip r:embed="rId4"/>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741226" y="0"/>
                <a:ext cx="79451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𝑣</m:t>
                      </m:r>
                      <m:r>
                        <a:rPr lang="en-US" sz="1400" b="0" i="1" smtClean="0">
                          <a:latin typeface="Cambria Math"/>
                          <a:ea typeface="Cambria Math"/>
                        </a:rPr>
                        <m:t>𝜔</m:t>
                      </m:r>
                    </m:oMath>
                  </m:oMathPara>
                </a14:m>
                <a:endParaRPr lang="en-GB" sz="1400" dirty="0"/>
              </a:p>
            </p:txBody>
          </p:sp>
        </mc:Choice>
        <mc:Fallback xmlns="">
          <p:sp>
            <p:nvSpPr>
              <p:cNvPr id="9" name="TextBox 8"/>
              <p:cNvSpPr txBox="1">
                <a:spLocks noRot="1" noChangeAspect="1" noMove="1" noResize="1" noEditPoints="1" noAdjustHandles="1" noChangeArrowheads="1" noChangeShapeType="1" noTextEdit="1"/>
              </p:cNvSpPr>
              <p:nvPr/>
            </p:nvSpPr>
            <p:spPr>
              <a:xfrm>
                <a:off x="6741226" y="0"/>
                <a:ext cx="794513" cy="307777"/>
              </a:xfrm>
              <a:prstGeom prst="rect">
                <a:avLst/>
              </a:prstGeom>
              <a:blipFill rotWithShape="1">
                <a:blip r:embed="rId5"/>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7543800" y="0"/>
                <a:ext cx="86844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𝑟</m:t>
                      </m:r>
                      <m:sSup>
                        <m:sSupPr>
                          <m:ctrlPr>
                            <a:rPr lang="en-US" sz="1400" b="0" i="1" smtClean="0">
                              <a:latin typeface="Cambria Math" panose="02040503050406030204" pitchFamily="18" charset="0"/>
                            </a:rPr>
                          </m:ctrlPr>
                        </m:sSupPr>
                        <m:e>
                          <m:r>
                            <a:rPr lang="en-US" sz="1400" b="0" i="1" smtClean="0">
                              <a:latin typeface="Cambria Math"/>
                              <a:ea typeface="Cambria Math"/>
                            </a:rPr>
                            <m:t>𝜔</m:t>
                          </m:r>
                        </m:e>
                        <m:sup>
                          <m:r>
                            <a:rPr lang="en-US" sz="1400" b="0" i="1" smtClean="0">
                              <a:latin typeface="Cambria Math"/>
                            </a:rPr>
                            <m:t>2</m:t>
                          </m:r>
                        </m:sup>
                      </m:sSup>
                    </m:oMath>
                  </m:oMathPara>
                </a14:m>
                <a:endParaRPr lang="en-GB" sz="1400" dirty="0"/>
              </a:p>
            </p:txBody>
          </p:sp>
        </mc:Choice>
        <mc:Fallback xmlns="">
          <p:sp>
            <p:nvSpPr>
              <p:cNvPr id="10" name="TextBox 9"/>
              <p:cNvSpPr txBox="1">
                <a:spLocks noRot="1" noChangeAspect="1" noMove="1" noResize="1" noEditPoints="1" noAdjustHandles="1" noChangeArrowheads="1" noChangeShapeType="1" noTextEdit="1"/>
              </p:cNvSpPr>
              <p:nvPr/>
            </p:nvSpPr>
            <p:spPr>
              <a:xfrm>
                <a:off x="7543800" y="0"/>
                <a:ext cx="868443" cy="307777"/>
              </a:xfrm>
              <a:prstGeom prst="rect">
                <a:avLst/>
              </a:prstGeom>
              <a:blipFill rotWithShape="1">
                <a:blip r:embed="rId6"/>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8390012" y="0"/>
                <a:ext cx="753988" cy="52315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a:rPr>
                                <m:t>𝑣</m:t>
                              </m:r>
                            </m:e>
                            <m:sup>
                              <m:r>
                                <a:rPr lang="en-US" sz="1400" b="0" i="1" smtClean="0">
                                  <a:latin typeface="Cambria Math"/>
                                </a:rPr>
                                <m:t>2</m:t>
                              </m:r>
                            </m:sup>
                          </m:sSup>
                        </m:num>
                        <m:den>
                          <m:r>
                            <a:rPr lang="en-US" sz="1400" b="0" i="1" smtClean="0">
                              <a:latin typeface="Cambria Math"/>
                            </a:rPr>
                            <m:t>𝑟</m:t>
                          </m:r>
                        </m:den>
                      </m:f>
                    </m:oMath>
                  </m:oMathPara>
                </a14:m>
                <a:endParaRPr lang="en-GB" sz="1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8390012" y="0"/>
                <a:ext cx="753988" cy="523157"/>
              </a:xfrm>
              <a:prstGeom prst="rect">
                <a:avLst/>
              </a:prstGeom>
              <a:blipFill rotWithShape="1">
                <a:blip r:embed="rId7"/>
                <a:stretch>
                  <a:fillRect/>
                </a:stretch>
              </a:blipFill>
              <a:ln w="25400">
                <a:solidFill>
                  <a:schemeClr val="tx1"/>
                </a:solidFill>
              </a:ln>
            </p:spPr>
            <p:txBody>
              <a:bodyPr/>
              <a:lstStyle/>
              <a:p>
                <a:r>
                  <a:rPr lang="en-US">
                    <a:noFill/>
                  </a:rPr>
                  <a:t> </a:t>
                </a:r>
              </a:p>
            </p:txBody>
          </p:sp>
        </mc:Fallback>
      </mc:AlternateContent>
      <p:sp>
        <p:nvSpPr>
          <p:cNvPr id="3" name="TextBox 2"/>
          <p:cNvSpPr txBox="1"/>
          <p:nvPr/>
        </p:nvSpPr>
        <p:spPr>
          <a:xfrm>
            <a:off x="3619500" y="1362075"/>
            <a:ext cx="2457450" cy="2246769"/>
          </a:xfrm>
          <a:prstGeom prst="rect">
            <a:avLst/>
          </a:prstGeom>
          <a:noFill/>
        </p:spPr>
        <p:txBody>
          <a:bodyPr wrap="square" rtlCol="0">
            <a:spAutoFit/>
          </a:bodyPr>
          <a:lstStyle/>
          <a:p>
            <a:pPr marL="285750" indent="-285750" algn="ctr">
              <a:buFont typeface="Wingdings"/>
              <a:buChar char="à"/>
            </a:pPr>
            <a:r>
              <a:rPr lang="en-US" sz="1400" dirty="0" smtClean="0">
                <a:solidFill>
                  <a:srgbClr val="FF0000"/>
                </a:solidFill>
                <a:latin typeface="Comic Sans MS" panose="030F0702030302020204" pitchFamily="66" charset="0"/>
                <a:sym typeface="Wingdings" panose="05000000000000000000" pitchFamily="2" charset="2"/>
              </a:rPr>
              <a:t>Now, we need to resolve towards the </a:t>
            </a:r>
            <a:r>
              <a:rPr lang="en-US" sz="1400" dirty="0" err="1" smtClean="0">
                <a:solidFill>
                  <a:srgbClr val="FF0000"/>
                </a:solidFill>
                <a:latin typeface="Comic Sans MS" panose="030F0702030302020204" pitchFamily="66" charset="0"/>
                <a:sym typeface="Wingdings" panose="05000000000000000000" pitchFamily="2" charset="2"/>
              </a:rPr>
              <a:t>centre</a:t>
            </a:r>
            <a:r>
              <a:rPr lang="en-US" sz="1400" dirty="0" smtClean="0">
                <a:solidFill>
                  <a:srgbClr val="FF0000"/>
                </a:solidFill>
                <a:latin typeface="Comic Sans MS" panose="030F0702030302020204" pitchFamily="66" charset="0"/>
                <a:sym typeface="Wingdings" panose="05000000000000000000" pitchFamily="2" charset="2"/>
              </a:rPr>
              <a:t> of the circle at the point the particle has moved to</a:t>
            </a:r>
          </a:p>
          <a:p>
            <a:pPr marL="285750" indent="-285750" algn="ctr">
              <a:buFont typeface="Wingdings"/>
              <a:buChar char="à"/>
            </a:pPr>
            <a:endParaRPr lang="en-US" sz="14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a:buChar char="à"/>
            </a:pPr>
            <a:r>
              <a:rPr lang="en-US" sz="1400" dirty="0" smtClean="0">
                <a:solidFill>
                  <a:srgbClr val="FF0000"/>
                </a:solidFill>
                <a:latin typeface="Comic Sans MS" panose="030F0702030302020204" pitchFamily="66" charset="0"/>
                <a:sym typeface="Wingdings" panose="05000000000000000000" pitchFamily="2" charset="2"/>
              </a:rPr>
              <a:t>We therefore need to include the forces (Tension and weight) on the diagram</a:t>
            </a:r>
            <a:endParaRPr lang="en-US" sz="1400" dirty="0">
              <a:solidFill>
                <a:srgbClr val="FF0000"/>
              </a:solidFill>
              <a:latin typeface="Comic Sans MS" panose="030F0702030302020204" pitchFamily="66" charset="0"/>
            </a:endParaRPr>
          </a:p>
        </p:txBody>
      </p:sp>
      <p:sp>
        <p:nvSpPr>
          <p:cNvPr id="51" name="Oval 50"/>
          <p:cNvSpPr>
            <a:spLocks noChangeAspect="1"/>
          </p:cNvSpPr>
          <p:nvPr/>
        </p:nvSpPr>
        <p:spPr>
          <a:xfrm>
            <a:off x="6288799" y="1428750"/>
            <a:ext cx="2209800" cy="2209800"/>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p:nvPr/>
        </p:nvCxnSpPr>
        <p:spPr>
          <a:xfrm flipH="1">
            <a:off x="7422274" y="2895600"/>
            <a:ext cx="106680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7279399" y="2266950"/>
            <a:ext cx="288862" cy="276999"/>
          </a:xfrm>
          <a:prstGeom prst="rect">
            <a:avLst/>
          </a:prstGeom>
          <a:noFill/>
        </p:spPr>
        <p:txBody>
          <a:bodyPr wrap="none" rtlCol="0">
            <a:spAutoFit/>
          </a:bodyPr>
          <a:lstStyle/>
          <a:p>
            <a:r>
              <a:rPr lang="en-US" sz="1200" dirty="0" smtClean="0">
                <a:latin typeface="Comic Sans MS" panose="030F0702030302020204" pitchFamily="66" charset="0"/>
              </a:rPr>
              <a:t>B</a:t>
            </a:r>
            <a:endParaRPr lang="en-US" sz="1200" dirty="0">
              <a:latin typeface="Comic Sans MS" panose="030F0702030302020204" pitchFamily="66" charset="0"/>
            </a:endParaRPr>
          </a:p>
        </p:txBody>
      </p:sp>
      <p:sp>
        <p:nvSpPr>
          <p:cNvPr id="54" name="TextBox 53"/>
          <p:cNvSpPr txBox="1"/>
          <p:nvPr/>
        </p:nvSpPr>
        <p:spPr>
          <a:xfrm>
            <a:off x="7146049" y="3590925"/>
            <a:ext cx="304800" cy="276999"/>
          </a:xfrm>
          <a:prstGeom prst="rect">
            <a:avLst/>
          </a:prstGeom>
          <a:noFill/>
        </p:spPr>
        <p:txBody>
          <a:bodyPr wrap="square" rtlCol="0">
            <a:spAutoFit/>
          </a:bodyPr>
          <a:lstStyle/>
          <a:p>
            <a:r>
              <a:rPr lang="en-US" sz="1200" dirty="0" smtClean="0">
                <a:latin typeface="Comic Sans MS" panose="030F0702030302020204" pitchFamily="66" charset="0"/>
              </a:rPr>
              <a:t>A</a:t>
            </a:r>
            <a:endParaRPr lang="en-US" sz="1200" dirty="0">
              <a:latin typeface="Comic Sans MS" panose="030F0702030302020204" pitchFamily="66" charset="0"/>
            </a:endParaRPr>
          </a:p>
        </p:txBody>
      </p:sp>
      <p:cxnSp>
        <p:nvCxnSpPr>
          <p:cNvPr id="55" name="Straight Arrow Connector 54"/>
          <p:cNvCxnSpPr/>
          <p:nvPr/>
        </p:nvCxnSpPr>
        <p:spPr>
          <a:xfrm rot="16200000" flipH="1">
            <a:off x="7441324" y="3657600"/>
            <a:ext cx="0" cy="381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a:off x="7355599" y="2495550"/>
            <a:ext cx="152400" cy="152400"/>
            <a:chOff x="7467600" y="4419600"/>
            <a:chExt cx="152400" cy="152400"/>
          </a:xfrm>
        </p:grpSpPr>
        <p:cxnSp>
          <p:nvCxnSpPr>
            <p:cNvPr id="57" name="Straight Connector 56"/>
            <p:cNvCxnSpPr/>
            <p:nvPr/>
          </p:nvCxnSpPr>
          <p:spPr>
            <a:xfrm flipH="1" flipV="1">
              <a:off x="7467600" y="4419600"/>
              <a:ext cx="152400" cy="1524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7467600" y="4419600"/>
              <a:ext cx="152400" cy="1524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cxnSp>
        <p:nvCxnSpPr>
          <p:cNvPr id="59" name="Straight Connector 58"/>
          <p:cNvCxnSpPr/>
          <p:nvPr/>
        </p:nvCxnSpPr>
        <p:spPr>
          <a:xfrm rot="16200000" flipH="1">
            <a:off x="6898399" y="3105150"/>
            <a:ext cx="106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flipV="1">
            <a:off x="7431799" y="2571750"/>
            <a:ext cx="990600" cy="304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Oval 60"/>
          <p:cNvSpPr/>
          <p:nvPr/>
        </p:nvSpPr>
        <p:spPr>
          <a:xfrm>
            <a:off x="7374649" y="3590925"/>
            <a:ext cx="111397" cy="1141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p:cNvSpPr/>
          <p:nvPr/>
        </p:nvSpPr>
        <p:spPr>
          <a:xfrm>
            <a:off x="8384299" y="2828925"/>
            <a:ext cx="111397" cy="1141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TextBox 62"/>
          <p:cNvSpPr txBox="1"/>
          <p:nvPr/>
        </p:nvSpPr>
        <p:spPr>
          <a:xfrm>
            <a:off x="7765174" y="2476500"/>
            <a:ext cx="532518" cy="276999"/>
          </a:xfrm>
          <a:prstGeom prst="rect">
            <a:avLst/>
          </a:prstGeom>
          <a:noFill/>
        </p:spPr>
        <p:txBody>
          <a:bodyPr wrap="none" rtlCol="0">
            <a:spAutoFit/>
          </a:bodyPr>
          <a:lstStyle/>
          <a:p>
            <a:r>
              <a:rPr lang="en-US" sz="1200" dirty="0" smtClean="0">
                <a:latin typeface="Comic Sans MS" panose="030F0702030302020204" pitchFamily="66" charset="0"/>
              </a:rPr>
              <a:t>0.3m</a:t>
            </a:r>
            <a:endParaRPr lang="en-US" sz="1200" dirty="0">
              <a:latin typeface="Comic Sans MS" panose="030F0702030302020204" pitchFamily="66" charset="0"/>
            </a:endParaRPr>
          </a:p>
        </p:txBody>
      </p:sp>
      <p:sp>
        <p:nvSpPr>
          <p:cNvPr id="64" name="Arc 63"/>
          <p:cNvSpPr/>
          <p:nvPr/>
        </p:nvSpPr>
        <p:spPr>
          <a:xfrm>
            <a:off x="6831724" y="1828800"/>
            <a:ext cx="914400" cy="914400"/>
          </a:xfrm>
          <a:prstGeom prst="arc">
            <a:avLst>
              <a:gd name="adj1" fmla="val 2932936"/>
              <a:gd name="adj2" fmla="val 423110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TextBox 64"/>
          <p:cNvSpPr txBox="1"/>
          <p:nvPr/>
        </p:nvSpPr>
        <p:spPr>
          <a:xfrm>
            <a:off x="7441324" y="2628900"/>
            <a:ext cx="279244" cy="276999"/>
          </a:xfrm>
          <a:prstGeom prst="rect">
            <a:avLst/>
          </a:prstGeom>
          <a:noFill/>
        </p:spPr>
        <p:txBody>
          <a:bodyPr wrap="none" rtlCol="0">
            <a:spAutoFit/>
          </a:bodyPr>
          <a:lstStyle/>
          <a:p>
            <a:r>
              <a:rPr lang="el-GR" sz="1200" dirty="0" smtClean="0">
                <a:latin typeface="Comic Sans MS" panose="030F0702030302020204" pitchFamily="66" charset="0"/>
              </a:rPr>
              <a:t>θ</a:t>
            </a:r>
            <a:endParaRPr lang="en-US" sz="1200" dirty="0">
              <a:latin typeface="Comic Sans MS" panose="030F0702030302020204" pitchFamily="66" charset="0"/>
            </a:endParaRPr>
          </a:p>
        </p:txBody>
      </p:sp>
      <p:sp>
        <p:nvSpPr>
          <p:cNvPr id="66" name="TextBox 65"/>
          <p:cNvSpPr txBox="1"/>
          <p:nvPr/>
        </p:nvSpPr>
        <p:spPr>
          <a:xfrm>
            <a:off x="6641224" y="2628900"/>
            <a:ext cx="769763" cy="276999"/>
          </a:xfrm>
          <a:prstGeom prst="rect">
            <a:avLst/>
          </a:prstGeom>
          <a:noFill/>
        </p:spPr>
        <p:txBody>
          <a:bodyPr wrap="none" rtlCol="0">
            <a:spAutoFit/>
          </a:bodyPr>
          <a:lstStyle/>
          <a:p>
            <a:r>
              <a:rPr lang="en-US" sz="1200" dirty="0" smtClean="0">
                <a:latin typeface="Comic Sans MS" panose="030F0702030302020204" pitchFamily="66" charset="0"/>
              </a:rPr>
              <a:t>0.3cos</a:t>
            </a:r>
            <a:r>
              <a:rPr lang="el-GR" sz="1200" dirty="0" smtClean="0">
                <a:latin typeface="Comic Sans MS" panose="030F0702030302020204" pitchFamily="66" charset="0"/>
              </a:rPr>
              <a:t>θ</a:t>
            </a:r>
            <a:endParaRPr lang="en-US" sz="1200" dirty="0">
              <a:latin typeface="Comic Sans MS" panose="030F0702030302020204" pitchFamily="66" charset="0"/>
            </a:endParaRPr>
          </a:p>
        </p:txBody>
      </p:sp>
      <p:sp>
        <p:nvSpPr>
          <p:cNvPr id="67" name="TextBox 66"/>
          <p:cNvSpPr txBox="1"/>
          <p:nvPr/>
        </p:nvSpPr>
        <p:spPr>
          <a:xfrm>
            <a:off x="6393574" y="2981325"/>
            <a:ext cx="1032655" cy="276999"/>
          </a:xfrm>
          <a:prstGeom prst="rect">
            <a:avLst/>
          </a:prstGeom>
          <a:noFill/>
        </p:spPr>
        <p:txBody>
          <a:bodyPr wrap="none" rtlCol="0">
            <a:spAutoFit/>
          </a:bodyPr>
          <a:lstStyle/>
          <a:p>
            <a:r>
              <a:rPr lang="en-US" sz="1200" dirty="0" smtClean="0">
                <a:latin typeface="Comic Sans MS" panose="030F0702030302020204" pitchFamily="66" charset="0"/>
              </a:rPr>
              <a:t>0.3-0.3cos</a:t>
            </a:r>
            <a:r>
              <a:rPr lang="el-GR" sz="1200" dirty="0" smtClean="0">
                <a:latin typeface="Comic Sans MS" panose="030F0702030302020204" pitchFamily="66" charset="0"/>
              </a:rPr>
              <a:t>θ</a:t>
            </a:r>
            <a:endParaRPr lang="en-US" sz="1200" dirty="0">
              <a:latin typeface="Comic Sans MS" panose="030F0702030302020204" pitchFamily="66" charset="0"/>
            </a:endParaRPr>
          </a:p>
        </p:txBody>
      </p:sp>
      <p:cxnSp>
        <p:nvCxnSpPr>
          <p:cNvPr id="68" name="Straight Arrow Connector 67"/>
          <p:cNvCxnSpPr/>
          <p:nvPr/>
        </p:nvCxnSpPr>
        <p:spPr>
          <a:xfrm>
            <a:off x="7346074" y="2562225"/>
            <a:ext cx="0" cy="352425"/>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7346074" y="2914650"/>
            <a:ext cx="0" cy="72390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7165099" y="3876675"/>
            <a:ext cx="550151" cy="276999"/>
          </a:xfrm>
          <a:prstGeom prst="rect">
            <a:avLst/>
          </a:prstGeom>
          <a:noFill/>
        </p:spPr>
        <p:txBody>
          <a:bodyPr wrap="none" rtlCol="0">
            <a:spAutoFit/>
          </a:bodyPr>
          <a:lstStyle/>
          <a:p>
            <a:r>
              <a:rPr lang="en-US" sz="1200" dirty="0" smtClean="0">
                <a:latin typeface="Comic Sans MS" panose="030F0702030302020204" pitchFamily="66" charset="0"/>
              </a:rPr>
              <a:t>ums</a:t>
            </a:r>
            <a:r>
              <a:rPr lang="en-US" sz="1200" baseline="30000" dirty="0" smtClean="0">
                <a:latin typeface="Comic Sans MS" panose="030F0702030302020204" pitchFamily="66" charset="0"/>
              </a:rPr>
              <a:t>-1</a:t>
            </a:r>
            <a:endParaRPr lang="en-US" sz="1200" baseline="30000" dirty="0">
              <a:latin typeface="Comic Sans MS" panose="030F0702030302020204" pitchFamily="66" charset="0"/>
            </a:endParaRPr>
          </a:p>
        </p:txBody>
      </p:sp>
      <p:sp>
        <p:nvSpPr>
          <p:cNvPr id="73" name="TextBox 72"/>
          <p:cNvSpPr txBox="1"/>
          <p:nvPr/>
        </p:nvSpPr>
        <p:spPr>
          <a:xfrm>
            <a:off x="7393699" y="2990850"/>
            <a:ext cx="532518" cy="276999"/>
          </a:xfrm>
          <a:prstGeom prst="rect">
            <a:avLst/>
          </a:prstGeom>
          <a:noFill/>
        </p:spPr>
        <p:txBody>
          <a:bodyPr wrap="none" rtlCol="0">
            <a:spAutoFit/>
          </a:bodyPr>
          <a:lstStyle/>
          <a:p>
            <a:r>
              <a:rPr lang="en-US" sz="1200" dirty="0" smtClean="0">
                <a:latin typeface="Comic Sans MS" panose="030F0702030302020204" pitchFamily="66" charset="0"/>
              </a:rPr>
              <a:t>0.3m</a:t>
            </a:r>
            <a:endParaRPr lang="en-US" sz="12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99" name="TextBox 98"/>
              <p:cNvSpPr txBox="1"/>
              <p:nvPr/>
            </p:nvSpPr>
            <p:spPr>
              <a:xfrm>
                <a:off x="6909670" y="1076325"/>
                <a:ext cx="223433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solidFill>
                                <a:srgbClr val="FF0000"/>
                              </a:solidFill>
                              <a:latin typeface="Cambria Math" panose="02040503050406030204" pitchFamily="18" charset="0"/>
                            </a:rPr>
                          </m:ctrlPr>
                        </m:sSupPr>
                        <m:e>
                          <m:r>
                            <a:rPr lang="en-US" sz="1400" b="0" i="1" smtClean="0">
                              <a:solidFill>
                                <a:srgbClr val="FF0000"/>
                              </a:solidFill>
                              <a:latin typeface="Cambria Math"/>
                            </a:rPr>
                            <m:t>𝑣</m:t>
                          </m:r>
                        </m:e>
                        <m:sup>
                          <m:r>
                            <a:rPr lang="en-US" sz="1400" b="0" i="1" smtClean="0">
                              <a:solidFill>
                                <a:srgbClr val="FF0000"/>
                              </a:solidFill>
                              <a:latin typeface="Cambria Math"/>
                            </a:rPr>
                            <m:t>2</m:t>
                          </m:r>
                        </m:sup>
                      </m:sSup>
                      <m:r>
                        <a:rPr lang="en-US" sz="1400" b="0" i="1" smtClean="0">
                          <a:solidFill>
                            <a:srgbClr val="FF0000"/>
                          </a:solidFill>
                          <a:latin typeface="Cambria Math"/>
                        </a:rPr>
                        <m:t>=</m:t>
                      </m:r>
                      <m:sSup>
                        <m:sSupPr>
                          <m:ctrlPr>
                            <a:rPr lang="en-US" sz="1400" i="1">
                              <a:solidFill>
                                <a:srgbClr val="FF0000"/>
                              </a:solidFill>
                              <a:latin typeface="Cambria Math" panose="02040503050406030204" pitchFamily="18" charset="0"/>
                            </a:rPr>
                          </m:ctrlPr>
                        </m:sSupPr>
                        <m:e>
                          <m:r>
                            <a:rPr lang="en-US" sz="1400" b="0" i="1" smtClean="0">
                              <a:solidFill>
                                <a:srgbClr val="FF0000"/>
                              </a:solidFill>
                              <a:latin typeface="Cambria Math"/>
                            </a:rPr>
                            <m:t>𝑢</m:t>
                          </m:r>
                        </m:e>
                        <m:sup>
                          <m:r>
                            <a:rPr lang="en-US" sz="1400" i="1">
                              <a:solidFill>
                                <a:srgbClr val="FF0000"/>
                              </a:solidFill>
                              <a:latin typeface="Cambria Math"/>
                            </a:rPr>
                            <m:t>2</m:t>
                          </m:r>
                        </m:sup>
                      </m:sSup>
                      <m:r>
                        <a:rPr lang="en-US" sz="1400" b="0" i="1" smtClean="0">
                          <a:solidFill>
                            <a:srgbClr val="FF0000"/>
                          </a:solidFill>
                          <a:latin typeface="Cambria Math"/>
                        </a:rPr>
                        <m:t>−</m:t>
                      </m:r>
                      <m:r>
                        <a:rPr lang="en-US" sz="1400" i="1">
                          <a:solidFill>
                            <a:srgbClr val="FF0000"/>
                          </a:solidFill>
                          <a:latin typeface="Cambria Math"/>
                        </a:rPr>
                        <m:t>0</m:t>
                      </m:r>
                      <m:r>
                        <a:rPr lang="en-US" sz="1400" b="0" i="1" smtClean="0">
                          <a:solidFill>
                            <a:srgbClr val="FF0000"/>
                          </a:solidFill>
                          <a:latin typeface="Cambria Math"/>
                        </a:rPr>
                        <m:t>.6</m:t>
                      </m:r>
                      <m:r>
                        <a:rPr lang="en-US" sz="1400" i="1">
                          <a:solidFill>
                            <a:srgbClr val="FF0000"/>
                          </a:solidFill>
                          <a:latin typeface="Cambria Math"/>
                        </a:rPr>
                        <m:t>𝑔</m:t>
                      </m:r>
                      <m:r>
                        <a:rPr lang="en-US" sz="1400" i="1">
                          <a:solidFill>
                            <a:srgbClr val="FF0000"/>
                          </a:solidFill>
                          <a:latin typeface="Cambria Math"/>
                        </a:rPr>
                        <m:t>(1−</m:t>
                      </m:r>
                      <m:r>
                        <a:rPr lang="en-US" sz="1400" i="1">
                          <a:solidFill>
                            <a:srgbClr val="FF0000"/>
                          </a:solidFill>
                          <a:latin typeface="Cambria Math"/>
                        </a:rPr>
                        <m:t>𝑐𝑜𝑠</m:t>
                      </m:r>
                      <m:r>
                        <a:rPr lang="en-US" sz="1400" i="1">
                          <a:solidFill>
                            <a:srgbClr val="FF0000"/>
                          </a:solidFill>
                          <a:latin typeface="Cambria Math"/>
                          <a:ea typeface="Cambria Math"/>
                        </a:rPr>
                        <m:t>𝜃</m:t>
                      </m:r>
                      <m:r>
                        <a:rPr lang="en-US" sz="1400" i="1">
                          <a:solidFill>
                            <a:srgbClr val="FF0000"/>
                          </a:solidFill>
                          <a:latin typeface="Cambria Math"/>
                          <a:ea typeface="Cambria Math"/>
                        </a:rPr>
                        <m:t>)</m:t>
                      </m:r>
                    </m:oMath>
                  </m:oMathPara>
                </a14:m>
                <a:endParaRPr lang="en-US" sz="1400" dirty="0">
                  <a:solidFill>
                    <a:srgbClr val="FF0000"/>
                  </a:solidFill>
                </a:endParaRPr>
              </a:p>
            </p:txBody>
          </p:sp>
        </mc:Choice>
        <mc:Fallback xmlns="">
          <p:sp>
            <p:nvSpPr>
              <p:cNvPr id="99" name="TextBox 98"/>
              <p:cNvSpPr txBox="1">
                <a:spLocks noRot="1" noChangeAspect="1" noMove="1" noResize="1" noEditPoints="1" noAdjustHandles="1" noChangeArrowheads="1" noChangeShapeType="1" noTextEdit="1"/>
              </p:cNvSpPr>
              <p:nvPr/>
            </p:nvSpPr>
            <p:spPr>
              <a:xfrm>
                <a:off x="6909670" y="1076325"/>
                <a:ext cx="2234330" cy="307777"/>
              </a:xfrm>
              <a:prstGeom prst="rect">
                <a:avLst/>
              </a:prstGeom>
              <a:blipFill rotWithShape="1">
                <a:blip r:embed="rId8"/>
                <a:stretch>
                  <a:fillRect b="-10000"/>
                </a:stretch>
              </a:blipFill>
            </p:spPr>
            <p:txBody>
              <a:bodyPr/>
              <a:lstStyle/>
              <a:p>
                <a:r>
                  <a:rPr lang="en-US">
                    <a:noFill/>
                  </a:rPr>
                  <a:t> </a:t>
                </a:r>
              </a:p>
            </p:txBody>
          </p:sp>
        </mc:Fallback>
      </mc:AlternateContent>
      <p:cxnSp>
        <p:nvCxnSpPr>
          <p:cNvPr id="45" name="Straight Arrow Connector 44"/>
          <p:cNvCxnSpPr/>
          <p:nvPr/>
        </p:nvCxnSpPr>
        <p:spPr>
          <a:xfrm flipV="1">
            <a:off x="8555749" y="2743200"/>
            <a:ext cx="113798" cy="37147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8593849" y="2834316"/>
            <a:ext cx="550151" cy="276999"/>
          </a:xfrm>
          <a:prstGeom prst="rect">
            <a:avLst/>
          </a:prstGeom>
          <a:noFill/>
        </p:spPr>
        <p:txBody>
          <a:bodyPr wrap="none" rtlCol="0">
            <a:spAutoFit/>
          </a:bodyPr>
          <a:lstStyle/>
          <a:p>
            <a:r>
              <a:rPr lang="en-US" sz="1200" dirty="0" smtClean="0">
                <a:latin typeface="Comic Sans MS" panose="030F0702030302020204" pitchFamily="66" charset="0"/>
              </a:rPr>
              <a:t>vms</a:t>
            </a:r>
            <a:r>
              <a:rPr lang="en-US" sz="1200" baseline="30000" dirty="0" smtClean="0">
                <a:latin typeface="Comic Sans MS" panose="030F0702030302020204" pitchFamily="66" charset="0"/>
              </a:rPr>
              <a:t>-1</a:t>
            </a:r>
            <a:endParaRPr lang="en-US" sz="1200" baseline="30000" dirty="0">
              <a:latin typeface="Comic Sans MS" panose="030F0702030302020204" pitchFamily="66" charset="0"/>
            </a:endParaRPr>
          </a:p>
        </p:txBody>
      </p:sp>
      <p:cxnSp>
        <p:nvCxnSpPr>
          <p:cNvPr id="47" name="Straight Arrow Connector 46"/>
          <p:cNvCxnSpPr/>
          <p:nvPr/>
        </p:nvCxnSpPr>
        <p:spPr>
          <a:xfrm flipV="1">
            <a:off x="8590255" y="2222740"/>
            <a:ext cx="113798" cy="37147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8628355" y="2313856"/>
            <a:ext cx="550151" cy="276999"/>
          </a:xfrm>
          <a:prstGeom prst="rect">
            <a:avLst/>
          </a:prstGeom>
          <a:noFill/>
        </p:spPr>
        <p:txBody>
          <a:bodyPr wrap="none" rtlCol="0">
            <a:spAutoFit/>
          </a:bodyPr>
          <a:lstStyle/>
          <a:p>
            <a:r>
              <a:rPr lang="en-US" sz="1200" dirty="0" smtClean="0">
                <a:latin typeface="Comic Sans MS" panose="030F0702030302020204" pitchFamily="66" charset="0"/>
              </a:rPr>
              <a:t>vms</a:t>
            </a:r>
            <a:r>
              <a:rPr lang="en-US" sz="1200" baseline="30000" dirty="0" smtClean="0">
                <a:latin typeface="Comic Sans MS" panose="030F0702030302020204" pitchFamily="66" charset="0"/>
              </a:rPr>
              <a:t>-1</a:t>
            </a:r>
            <a:endParaRPr lang="en-US" sz="1200" baseline="30000" dirty="0">
              <a:latin typeface="Comic Sans MS" panose="030F0702030302020204" pitchFamily="66" charset="0"/>
            </a:endParaRPr>
          </a:p>
        </p:txBody>
      </p:sp>
    </p:spTree>
    <p:extLst>
      <p:ext uri="{BB962C8B-B14F-4D97-AF65-F5344CB8AC3E}">
        <p14:creationId xmlns:p14="http://schemas.microsoft.com/office/powerpoint/2010/main" val="2856162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nodeType="clickEffect">
                                  <p:stCondLst>
                                    <p:cond delay="0"/>
                                  </p:stCondLst>
                                  <p:childTnLst>
                                    <p:animEffect transition="out" filter="blinds(horizontal)">
                                      <p:cBhvr>
                                        <p:cTn id="16" dur="500"/>
                                        <p:tgtEl>
                                          <p:spTgt spid="68"/>
                                        </p:tgtEl>
                                      </p:cBhvr>
                                    </p:animEffect>
                                    <p:set>
                                      <p:cBhvr>
                                        <p:cTn id="17" dur="1" fill="hold">
                                          <p:stCondLst>
                                            <p:cond delay="499"/>
                                          </p:stCondLst>
                                        </p:cTn>
                                        <p:tgtEl>
                                          <p:spTgt spid="68"/>
                                        </p:tgtEl>
                                        <p:attrNameLst>
                                          <p:attrName>style.visibility</p:attrName>
                                        </p:attrNameLst>
                                      </p:cBhvr>
                                      <p:to>
                                        <p:strVal val="hidden"/>
                                      </p:to>
                                    </p:set>
                                  </p:childTnLst>
                                </p:cTn>
                              </p:par>
                              <p:par>
                                <p:cTn id="18" presetID="3" presetClass="exit" presetSubtype="10" fill="hold" grpId="0" nodeType="withEffect">
                                  <p:stCondLst>
                                    <p:cond delay="0"/>
                                  </p:stCondLst>
                                  <p:childTnLst>
                                    <p:animEffect transition="out" filter="blinds(horizontal)">
                                      <p:cBhvr>
                                        <p:cTn id="19" dur="500"/>
                                        <p:tgtEl>
                                          <p:spTgt spid="66"/>
                                        </p:tgtEl>
                                      </p:cBhvr>
                                    </p:animEffect>
                                    <p:set>
                                      <p:cBhvr>
                                        <p:cTn id="20" dur="1" fill="hold">
                                          <p:stCondLst>
                                            <p:cond delay="499"/>
                                          </p:stCondLst>
                                        </p:cTn>
                                        <p:tgtEl>
                                          <p:spTgt spid="66"/>
                                        </p:tgtEl>
                                        <p:attrNameLst>
                                          <p:attrName>style.visibility</p:attrName>
                                        </p:attrNameLst>
                                      </p:cBhvr>
                                      <p:to>
                                        <p:strVal val="hidden"/>
                                      </p:to>
                                    </p:set>
                                  </p:childTnLst>
                                </p:cTn>
                              </p:par>
                              <p:par>
                                <p:cTn id="21" presetID="3" presetClass="exit" presetSubtype="10" fill="hold" grpId="0" nodeType="withEffect">
                                  <p:stCondLst>
                                    <p:cond delay="0"/>
                                  </p:stCondLst>
                                  <p:childTnLst>
                                    <p:animEffect transition="out" filter="blinds(horizontal)">
                                      <p:cBhvr>
                                        <p:cTn id="22" dur="500"/>
                                        <p:tgtEl>
                                          <p:spTgt spid="67"/>
                                        </p:tgtEl>
                                      </p:cBhvr>
                                    </p:animEffect>
                                    <p:set>
                                      <p:cBhvr>
                                        <p:cTn id="23" dur="1" fill="hold">
                                          <p:stCondLst>
                                            <p:cond delay="499"/>
                                          </p:stCondLst>
                                        </p:cTn>
                                        <p:tgtEl>
                                          <p:spTgt spid="67"/>
                                        </p:tgtEl>
                                        <p:attrNameLst>
                                          <p:attrName>style.visibility</p:attrName>
                                        </p:attrNameLst>
                                      </p:cBhvr>
                                      <p:to>
                                        <p:strVal val="hidden"/>
                                      </p:to>
                                    </p:set>
                                  </p:childTnLst>
                                </p:cTn>
                              </p:par>
                              <p:par>
                                <p:cTn id="24" presetID="3" presetClass="exit" presetSubtype="10" fill="hold" nodeType="withEffect">
                                  <p:stCondLst>
                                    <p:cond delay="0"/>
                                  </p:stCondLst>
                                  <p:childTnLst>
                                    <p:animEffect transition="out" filter="blinds(horizontal)">
                                      <p:cBhvr>
                                        <p:cTn id="25" dur="500"/>
                                        <p:tgtEl>
                                          <p:spTgt spid="69"/>
                                        </p:tgtEl>
                                      </p:cBhvr>
                                    </p:animEffect>
                                    <p:set>
                                      <p:cBhvr>
                                        <p:cTn id="26" dur="1" fill="hold">
                                          <p:stCondLst>
                                            <p:cond delay="499"/>
                                          </p:stCondLst>
                                        </p:cTn>
                                        <p:tgtEl>
                                          <p:spTgt spid="69"/>
                                        </p:tgtEl>
                                        <p:attrNameLst>
                                          <p:attrName>style.visibility</p:attrName>
                                        </p:attrNameLst>
                                      </p:cBhvr>
                                      <p:to>
                                        <p:strVal val="hidden"/>
                                      </p:to>
                                    </p:set>
                                  </p:childTnLst>
                                </p:cTn>
                              </p:par>
                              <p:par>
                                <p:cTn id="27" presetID="3" presetClass="exit" presetSubtype="10" fill="hold" grpId="0" nodeType="withEffect">
                                  <p:stCondLst>
                                    <p:cond delay="0"/>
                                  </p:stCondLst>
                                  <p:childTnLst>
                                    <p:animEffect transition="out" filter="blinds(horizontal)">
                                      <p:cBhvr>
                                        <p:cTn id="28" dur="500"/>
                                        <p:tgtEl>
                                          <p:spTgt spid="73"/>
                                        </p:tgtEl>
                                      </p:cBhvr>
                                    </p:animEffect>
                                    <p:set>
                                      <p:cBhvr>
                                        <p:cTn id="29" dur="1" fill="hold">
                                          <p:stCondLst>
                                            <p:cond delay="499"/>
                                          </p:stCondLst>
                                        </p:cTn>
                                        <p:tgtEl>
                                          <p:spTgt spid="73"/>
                                        </p:tgtEl>
                                        <p:attrNameLst>
                                          <p:attrName>style.visibility</p:attrName>
                                        </p:attrNameLst>
                                      </p:cBhvr>
                                      <p:to>
                                        <p:strVal val="hidden"/>
                                      </p:to>
                                    </p:set>
                                  </p:childTnLst>
                                </p:cTn>
                              </p:par>
                              <p:par>
                                <p:cTn id="30" presetID="3" presetClass="exit" presetSubtype="10" fill="hold" grpId="0" nodeType="withEffect">
                                  <p:stCondLst>
                                    <p:cond delay="0"/>
                                  </p:stCondLst>
                                  <p:childTnLst>
                                    <p:animEffect transition="out" filter="blinds(horizontal)">
                                      <p:cBhvr>
                                        <p:cTn id="31" dur="500"/>
                                        <p:tgtEl>
                                          <p:spTgt spid="63"/>
                                        </p:tgtEl>
                                      </p:cBhvr>
                                    </p:animEffect>
                                    <p:set>
                                      <p:cBhvr>
                                        <p:cTn id="32" dur="1" fill="hold">
                                          <p:stCondLst>
                                            <p:cond delay="499"/>
                                          </p:stCondLst>
                                        </p:cTn>
                                        <p:tgtEl>
                                          <p:spTgt spid="63"/>
                                        </p:tgtEl>
                                        <p:attrNameLst>
                                          <p:attrName>style.visibility</p:attrName>
                                        </p:attrNameLst>
                                      </p:cBhvr>
                                      <p:to>
                                        <p:strVal val="hidden"/>
                                      </p:to>
                                    </p:set>
                                  </p:childTnLst>
                                </p:cTn>
                              </p:par>
                              <p:par>
                                <p:cTn id="33" presetID="3" presetClass="exit" presetSubtype="10" fill="hold" nodeType="withEffect">
                                  <p:stCondLst>
                                    <p:cond delay="0"/>
                                  </p:stCondLst>
                                  <p:childTnLst>
                                    <p:animEffect transition="out" filter="blinds(horizontal)">
                                      <p:cBhvr>
                                        <p:cTn id="34" dur="500"/>
                                        <p:tgtEl>
                                          <p:spTgt spid="52"/>
                                        </p:tgtEl>
                                      </p:cBhvr>
                                    </p:animEffect>
                                    <p:set>
                                      <p:cBhvr>
                                        <p:cTn id="35" dur="1" fill="hold">
                                          <p:stCondLst>
                                            <p:cond delay="499"/>
                                          </p:stCondLst>
                                        </p:cTn>
                                        <p:tgtEl>
                                          <p:spTgt spid="52"/>
                                        </p:tgtEl>
                                        <p:attrNameLst>
                                          <p:attrName>style.visibility</p:attrName>
                                        </p:attrNameLst>
                                      </p:cBhvr>
                                      <p:to>
                                        <p:strVal val="hidden"/>
                                      </p:to>
                                    </p:set>
                                  </p:childTnLst>
                                </p:cTn>
                              </p:par>
                              <p:par>
                                <p:cTn id="36" presetID="3" presetClass="exit" presetSubtype="10" fill="hold" nodeType="withEffect">
                                  <p:stCondLst>
                                    <p:cond delay="0"/>
                                  </p:stCondLst>
                                  <p:childTnLst>
                                    <p:animEffect transition="out" filter="blinds(horizontal)">
                                      <p:cBhvr>
                                        <p:cTn id="37" dur="500"/>
                                        <p:tgtEl>
                                          <p:spTgt spid="55"/>
                                        </p:tgtEl>
                                      </p:cBhvr>
                                    </p:animEffect>
                                    <p:set>
                                      <p:cBhvr>
                                        <p:cTn id="38" dur="1" fill="hold">
                                          <p:stCondLst>
                                            <p:cond delay="499"/>
                                          </p:stCondLst>
                                        </p:cTn>
                                        <p:tgtEl>
                                          <p:spTgt spid="55"/>
                                        </p:tgtEl>
                                        <p:attrNameLst>
                                          <p:attrName>style.visibility</p:attrName>
                                        </p:attrNameLst>
                                      </p:cBhvr>
                                      <p:to>
                                        <p:strVal val="hidden"/>
                                      </p:to>
                                    </p:set>
                                  </p:childTnLst>
                                </p:cTn>
                              </p:par>
                              <p:par>
                                <p:cTn id="39" presetID="3" presetClass="exit" presetSubtype="10" fill="hold" grpId="0" nodeType="withEffect">
                                  <p:stCondLst>
                                    <p:cond delay="0"/>
                                  </p:stCondLst>
                                  <p:childTnLst>
                                    <p:animEffect transition="out" filter="blinds(horizontal)">
                                      <p:cBhvr>
                                        <p:cTn id="40" dur="500"/>
                                        <p:tgtEl>
                                          <p:spTgt spid="70"/>
                                        </p:tgtEl>
                                      </p:cBhvr>
                                    </p:animEffect>
                                    <p:set>
                                      <p:cBhvr>
                                        <p:cTn id="41" dur="1" fill="hold">
                                          <p:stCondLst>
                                            <p:cond delay="499"/>
                                          </p:stCondLst>
                                        </p:cTn>
                                        <p:tgtEl>
                                          <p:spTgt spid="70"/>
                                        </p:tgtEl>
                                        <p:attrNameLst>
                                          <p:attrName>style.visibility</p:attrName>
                                        </p:attrNameLst>
                                      </p:cBhvr>
                                      <p:to>
                                        <p:strVal val="hidden"/>
                                      </p:to>
                                    </p:set>
                                  </p:childTnLst>
                                </p:cTn>
                              </p:par>
                              <p:par>
                                <p:cTn id="42" presetID="3" presetClass="exit" presetSubtype="10" fill="hold" nodeType="withEffect">
                                  <p:stCondLst>
                                    <p:cond delay="0"/>
                                  </p:stCondLst>
                                  <p:childTnLst>
                                    <p:animEffect transition="out" filter="blinds(horizontal)">
                                      <p:cBhvr>
                                        <p:cTn id="43" dur="500"/>
                                        <p:tgtEl>
                                          <p:spTgt spid="45"/>
                                        </p:tgtEl>
                                      </p:cBhvr>
                                    </p:animEffect>
                                    <p:set>
                                      <p:cBhvr>
                                        <p:cTn id="44" dur="1" fill="hold">
                                          <p:stCondLst>
                                            <p:cond delay="499"/>
                                          </p:stCondLst>
                                        </p:cTn>
                                        <p:tgtEl>
                                          <p:spTgt spid="45"/>
                                        </p:tgtEl>
                                        <p:attrNameLst>
                                          <p:attrName>style.visibility</p:attrName>
                                        </p:attrNameLst>
                                      </p:cBhvr>
                                      <p:to>
                                        <p:strVal val="hidden"/>
                                      </p:to>
                                    </p:set>
                                  </p:childTnLst>
                                </p:cTn>
                              </p:par>
                              <p:par>
                                <p:cTn id="45" presetID="3" presetClass="exit" presetSubtype="10" fill="hold" grpId="0" nodeType="withEffect">
                                  <p:stCondLst>
                                    <p:cond delay="0"/>
                                  </p:stCondLst>
                                  <p:childTnLst>
                                    <p:animEffect transition="out" filter="blinds(horizontal)">
                                      <p:cBhvr>
                                        <p:cTn id="46" dur="500"/>
                                        <p:tgtEl>
                                          <p:spTgt spid="46"/>
                                        </p:tgtEl>
                                      </p:cBhvr>
                                    </p:animEffect>
                                    <p:set>
                                      <p:cBhvr>
                                        <p:cTn id="47" dur="1" fill="hold">
                                          <p:stCondLst>
                                            <p:cond delay="499"/>
                                          </p:stCondLst>
                                        </p:cTn>
                                        <p:tgtEl>
                                          <p:spTgt spid="46"/>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blinds(horizontal)">
                                      <p:cBhvr>
                                        <p:cTn id="52" dur="500"/>
                                        <p:tgtEl>
                                          <p:spTgt spid="47"/>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blinds(horizontal)">
                                      <p:cBhvr>
                                        <p:cTn id="5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6" grpId="0"/>
      <p:bldP spid="67" grpId="0"/>
      <p:bldP spid="70" grpId="0"/>
      <p:bldP spid="73" grpId="0"/>
      <p:bldP spid="46" grpId="0"/>
      <p:bldP spid="48"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Motion in a Circle</a:t>
            </a:r>
            <a:endParaRPr lang="en-GB" dirty="0">
              <a:latin typeface="Comic Sans MS" pitchFamily="66" charset="0"/>
            </a:endParaRPr>
          </a:p>
        </p:txBody>
      </p:sp>
      <p:sp>
        <p:nvSpPr>
          <p:cNvPr id="4" name="TextBox 3"/>
          <p:cNvSpPr txBox="1"/>
          <p:nvPr/>
        </p:nvSpPr>
        <p:spPr>
          <a:xfrm>
            <a:off x="8680632" y="6488668"/>
            <a:ext cx="470000" cy="369332"/>
          </a:xfrm>
          <a:prstGeom prst="rect">
            <a:avLst/>
          </a:prstGeom>
          <a:noFill/>
        </p:spPr>
        <p:txBody>
          <a:bodyPr wrap="none" rtlCol="0">
            <a:spAutoFit/>
          </a:bodyPr>
          <a:lstStyle/>
          <a:p>
            <a:r>
              <a:rPr lang="en-US" dirty="0" smtClean="0">
                <a:latin typeface="Comic Sans MS" panose="030F0702030302020204" pitchFamily="66" charset="0"/>
              </a:rPr>
              <a:t>4E</a:t>
            </a:r>
            <a:endParaRPr lang="en-US" dirty="0">
              <a:latin typeface="Comic Sans MS" panose="030F0702030302020204" pitchFamily="66" charset="0"/>
            </a:endParaRPr>
          </a:p>
        </p:txBody>
      </p:sp>
      <p:pic>
        <p:nvPicPr>
          <p:cNvPr id="5" name="Picture 8" descr="http://media-cache-ec0.pinimg.com/236x/5e/4e/e6/5e4ee61bfbfb939a6e091549c64997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1514373" cy="12192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idx="1"/>
          </p:nvPr>
        </p:nvSpPr>
        <p:spPr>
          <a:xfrm>
            <a:off x="228600" y="1600200"/>
            <a:ext cx="3429000" cy="4525963"/>
          </a:xfrm>
        </p:spPr>
        <p:txBody>
          <a:bodyPr>
            <a:normAutofit/>
          </a:bodyPr>
          <a:lstStyle/>
          <a:p>
            <a:pPr marL="0" indent="0" algn="ctr">
              <a:buNone/>
            </a:pPr>
            <a:r>
              <a:rPr lang="en-GB" sz="1400" b="1" dirty="0" smtClean="0">
                <a:latin typeface="Comic Sans MS" pitchFamily="66" charset="0"/>
              </a:rPr>
              <a:t>You can solve problems about objects moving in vertical circles</a:t>
            </a:r>
            <a:endParaRPr lang="en-GB" sz="1400" dirty="0" smtClean="0">
              <a:latin typeface="Comic Sans MS" pitchFamily="66" charset="0"/>
            </a:endParaRPr>
          </a:p>
          <a:p>
            <a:pPr marL="0" indent="0" algn="ctr">
              <a:buNone/>
            </a:pPr>
            <a:endParaRPr lang="en-GB" sz="1400" dirty="0">
              <a:latin typeface="Comic Sans MS" pitchFamily="66" charset="0"/>
            </a:endParaRPr>
          </a:p>
          <a:p>
            <a:pPr marL="0" indent="0" algn="ctr">
              <a:buNone/>
            </a:pPr>
            <a:r>
              <a:rPr lang="en-US" sz="1400" dirty="0" smtClean="0">
                <a:latin typeface="Comic Sans MS" pitchFamily="66" charset="0"/>
              </a:rPr>
              <a:t>A particle A of mass 0.4kg is attached to one end of a light inextensible </a:t>
            </a:r>
            <a:r>
              <a:rPr lang="en-US" sz="1400" b="1" u="sng" dirty="0" smtClean="0">
                <a:latin typeface="Comic Sans MS" pitchFamily="66" charset="0"/>
              </a:rPr>
              <a:t>string</a:t>
            </a:r>
            <a:r>
              <a:rPr lang="en-US" sz="1400" dirty="0" smtClean="0">
                <a:latin typeface="Comic Sans MS" pitchFamily="66" charset="0"/>
              </a:rPr>
              <a:t> of length 0.3m. The other end of the string is attached to a fixed point B. The particle is hanging in equilibrium when it is set into motion with a horizontal speed of ums</a:t>
            </a:r>
            <a:r>
              <a:rPr lang="en-US" sz="1400" baseline="30000" dirty="0" smtClean="0">
                <a:latin typeface="Comic Sans MS" pitchFamily="66" charset="0"/>
              </a:rPr>
              <a:t>-1</a:t>
            </a:r>
            <a:r>
              <a:rPr lang="en-US" sz="1400" dirty="0" smtClean="0">
                <a:latin typeface="Comic Sans MS" pitchFamily="66" charset="0"/>
              </a:rPr>
              <a:t>. Find:</a:t>
            </a:r>
          </a:p>
          <a:p>
            <a:pPr marL="0" indent="0" algn="ctr">
              <a:buNone/>
            </a:pPr>
            <a:endParaRPr lang="en-US" sz="1400" dirty="0">
              <a:latin typeface="Comic Sans MS" pitchFamily="66" charset="0"/>
              <a:sym typeface="Wingdings" panose="05000000000000000000" pitchFamily="2" charset="2"/>
            </a:endParaRPr>
          </a:p>
          <a:p>
            <a:pPr algn="ctr">
              <a:buAutoNum type="alphaLcParenR"/>
            </a:pPr>
            <a:r>
              <a:rPr lang="en-US" sz="1400" dirty="0" smtClean="0">
                <a:latin typeface="Comic Sans MS" pitchFamily="66" charset="0"/>
                <a:sym typeface="Wingdings" panose="05000000000000000000" pitchFamily="2" charset="2"/>
              </a:rPr>
              <a:t>An expression for the Tension in the string when it is at an angle of </a:t>
            </a:r>
            <a:r>
              <a:rPr lang="el-GR" sz="1400" dirty="0" smtClean="0">
                <a:latin typeface="Comic Sans MS" pitchFamily="66" charset="0"/>
                <a:sym typeface="Wingdings" panose="05000000000000000000" pitchFamily="2" charset="2"/>
              </a:rPr>
              <a:t>θ</a:t>
            </a:r>
            <a:r>
              <a:rPr lang="en-US" sz="1400" dirty="0" smtClean="0">
                <a:latin typeface="Comic Sans MS" pitchFamily="66" charset="0"/>
                <a:sym typeface="Wingdings" panose="05000000000000000000" pitchFamily="2" charset="2"/>
              </a:rPr>
              <a:t> to the downward vertical through B</a:t>
            </a:r>
          </a:p>
          <a:p>
            <a:pPr algn="ctr">
              <a:buAutoNum type="alphaLcParenR"/>
            </a:pPr>
            <a:endParaRPr lang="en-US" sz="1400" dirty="0">
              <a:latin typeface="Comic Sans MS" pitchFamily="66" charset="0"/>
              <a:sym typeface="Wingdings" panose="05000000000000000000" pitchFamily="2" charset="2"/>
            </a:endParaRPr>
          </a:p>
          <a:p>
            <a:pPr algn="ctr">
              <a:buAutoNum type="alphaLcParenR"/>
            </a:pPr>
            <a:r>
              <a:rPr lang="en-US" sz="1400" dirty="0" smtClean="0">
                <a:latin typeface="Comic Sans MS" pitchFamily="66" charset="0"/>
                <a:sym typeface="Wingdings" panose="05000000000000000000" pitchFamily="2" charset="2"/>
              </a:rPr>
              <a:t>The minimum value of u for which the particle will perform a complete circle</a:t>
            </a:r>
          </a:p>
          <a:p>
            <a:pPr marL="0" indent="0" algn="ctr">
              <a:buNone/>
            </a:pPr>
            <a:endParaRPr lang="en-GB" sz="1400" dirty="0" smtClean="0">
              <a:latin typeface="Comic Sans MS" pitchFamily="66" charset="0"/>
              <a:sym typeface="Wingdings" panose="05000000000000000000" pitchFamily="2" charset="2"/>
            </a:endParaRPr>
          </a:p>
          <a:p>
            <a:pPr marL="0" indent="0" algn="ctr">
              <a:buNone/>
            </a:pPr>
            <a:endParaRPr lang="en-GB" sz="1400" dirty="0">
              <a:latin typeface="Comic Sans MS" pitchFamily="66" charset="0"/>
              <a:sym typeface="Wingdings" panose="05000000000000000000" pitchFamily="2" charset="2"/>
            </a:endParaRPr>
          </a:p>
        </p:txBody>
      </p:sp>
      <mc:AlternateContent xmlns:mc="http://schemas.openxmlformats.org/markup-compatibility/2006" xmlns:a14="http://schemas.microsoft.com/office/drawing/2010/main">
        <mc:Choice Requires="a14">
          <p:sp>
            <p:nvSpPr>
              <p:cNvPr id="7" name="TextBox 6"/>
              <p:cNvSpPr txBox="1"/>
              <p:nvPr/>
            </p:nvSpPr>
            <p:spPr>
              <a:xfrm>
                <a:off x="5962403" y="0"/>
                <a:ext cx="781817"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𝑣</m:t>
                      </m:r>
                      <m:r>
                        <a:rPr lang="en-US" sz="1400" b="0" i="1" smtClean="0">
                          <a:latin typeface="Cambria Math"/>
                        </a:rPr>
                        <m:t>=</m:t>
                      </m:r>
                      <m:r>
                        <a:rPr lang="en-US" sz="1400" b="0" i="1" smtClean="0">
                          <a:latin typeface="Cambria Math"/>
                        </a:rPr>
                        <m:t>𝑟</m:t>
                      </m:r>
                      <m:r>
                        <m:rPr>
                          <m:sty m:val="p"/>
                        </m:rPr>
                        <a:rPr lang="el-GR" sz="1400" b="0" i="1" smtClean="0">
                          <a:latin typeface="Cambria Math"/>
                        </a:rPr>
                        <m:t>ω</m:t>
                      </m:r>
                    </m:oMath>
                  </m:oMathPara>
                </a14:m>
                <a:endParaRPr lang="en-GB" sz="1400" dirty="0"/>
              </a:p>
            </p:txBody>
          </p:sp>
        </mc:Choice>
        <mc:Fallback xmlns="">
          <p:sp>
            <p:nvSpPr>
              <p:cNvPr id="7" name="TextBox 6"/>
              <p:cNvSpPr txBox="1">
                <a:spLocks noRot="1" noChangeAspect="1" noMove="1" noResize="1" noEditPoints="1" noAdjustHandles="1" noChangeArrowheads="1" noChangeShapeType="1" noTextEdit="1"/>
              </p:cNvSpPr>
              <p:nvPr/>
            </p:nvSpPr>
            <p:spPr>
              <a:xfrm>
                <a:off x="5962403" y="0"/>
                <a:ext cx="781817" cy="307777"/>
              </a:xfrm>
              <a:prstGeom prst="rect">
                <a:avLst/>
              </a:prstGeom>
              <a:blipFill rotWithShape="1">
                <a:blip r:embed="rId3"/>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878780" y="0"/>
                <a:ext cx="1087670" cy="44300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1200" i="1" smtClean="0">
                          <a:latin typeface="Cambria Math"/>
                        </a:rPr>
                        <m:t>ω</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𝑟𝑎𝑑𝑖𝑎𝑛𝑠</m:t>
                          </m:r>
                        </m:num>
                        <m:den>
                          <m:r>
                            <a:rPr lang="en-US" sz="1200" b="0" i="1" smtClean="0">
                              <a:latin typeface="Cambria Math"/>
                            </a:rPr>
                            <m:t>𝑠𝑒𝑐𝑜𝑛𝑑𝑠</m:t>
                          </m:r>
                        </m:den>
                      </m:f>
                    </m:oMath>
                  </m:oMathPara>
                </a14:m>
                <a:endParaRPr lang="en-GB" sz="1200" dirty="0"/>
              </a:p>
            </p:txBody>
          </p:sp>
        </mc:Choice>
        <mc:Fallback xmlns="">
          <p:sp>
            <p:nvSpPr>
              <p:cNvPr id="8" name="TextBox 7"/>
              <p:cNvSpPr txBox="1">
                <a:spLocks noRot="1" noChangeAspect="1" noMove="1" noResize="1" noEditPoints="1" noAdjustHandles="1" noChangeArrowheads="1" noChangeShapeType="1" noTextEdit="1"/>
              </p:cNvSpPr>
              <p:nvPr/>
            </p:nvSpPr>
            <p:spPr>
              <a:xfrm>
                <a:off x="4878780" y="0"/>
                <a:ext cx="1087670" cy="443006"/>
              </a:xfrm>
              <a:prstGeom prst="rect">
                <a:avLst/>
              </a:prstGeom>
              <a:blipFill rotWithShape="1">
                <a:blip r:embed="rId4"/>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741226" y="0"/>
                <a:ext cx="79451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𝑣</m:t>
                      </m:r>
                      <m:r>
                        <a:rPr lang="en-US" sz="1400" b="0" i="1" smtClean="0">
                          <a:latin typeface="Cambria Math"/>
                          <a:ea typeface="Cambria Math"/>
                        </a:rPr>
                        <m:t>𝜔</m:t>
                      </m:r>
                    </m:oMath>
                  </m:oMathPara>
                </a14:m>
                <a:endParaRPr lang="en-GB" sz="1400" dirty="0"/>
              </a:p>
            </p:txBody>
          </p:sp>
        </mc:Choice>
        <mc:Fallback xmlns="">
          <p:sp>
            <p:nvSpPr>
              <p:cNvPr id="9" name="TextBox 8"/>
              <p:cNvSpPr txBox="1">
                <a:spLocks noRot="1" noChangeAspect="1" noMove="1" noResize="1" noEditPoints="1" noAdjustHandles="1" noChangeArrowheads="1" noChangeShapeType="1" noTextEdit="1"/>
              </p:cNvSpPr>
              <p:nvPr/>
            </p:nvSpPr>
            <p:spPr>
              <a:xfrm>
                <a:off x="6741226" y="0"/>
                <a:ext cx="794513" cy="307777"/>
              </a:xfrm>
              <a:prstGeom prst="rect">
                <a:avLst/>
              </a:prstGeom>
              <a:blipFill rotWithShape="1">
                <a:blip r:embed="rId5"/>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7543800" y="0"/>
                <a:ext cx="86844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𝑟</m:t>
                      </m:r>
                      <m:sSup>
                        <m:sSupPr>
                          <m:ctrlPr>
                            <a:rPr lang="en-US" sz="1400" b="0" i="1" smtClean="0">
                              <a:latin typeface="Cambria Math" panose="02040503050406030204" pitchFamily="18" charset="0"/>
                            </a:rPr>
                          </m:ctrlPr>
                        </m:sSupPr>
                        <m:e>
                          <m:r>
                            <a:rPr lang="en-US" sz="1400" b="0" i="1" smtClean="0">
                              <a:latin typeface="Cambria Math"/>
                              <a:ea typeface="Cambria Math"/>
                            </a:rPr>
                            <m:t>𝜔</m:t>
                          </m:r>
                        </m:e>
                        <m:sup>
                          <m:r>
                            <a:rPr lang="en-US" sz="1400" b="0" i="1" smtClean="0">
                              <a:latin typeface="Cambria Math"/>
                            </a:rPr>
                            <m:t>2</m:t>
                          </m:r>
                        </m:sup>
                      </m:sSup>
                    </m:oMath>
                  </m:oMathPara>
                </a14:m>
                <a:endParaRPr lang="en-GB" sz="1400" dirty="0"/>
              </a:p>
            </p:txBody>
          </p:sp>
        </mc:Choice>
        <mc:Fallback xmlns="">
          <p:sp>
            <p:nvSpPr>
              <p:cNvPr id="10" name="TextBox 9"/>
              <p:cNvSpPr txBox="1">
                <a:spLocks noRot="1" noChangeAspect="1" noMove="1" noResize="1" noEditPoints="1" noAdjustHandles="1" noChangeArrowheads="1" noChangeShapeType="1" noTextEdit="1"/>
              </p:cNvSpPr>
              <p:nvPr/>
            </p:nvSpPr>
            <p:spPr>
              <a:xfrm>
                <a:off x="7543800" y="0"/>
                <a:ext cx="868443" cy="307777"/>
              </a:xfrm>
              <a:prstGeom prst="rect">
                <a:avLst/>
              </a:prstGeom>
              <a:blipFill rotWithShape="1">
                <a:blip r:embed="rId6"/>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8390012" y="0"/>
                <a:ext cx="753988" cy="52315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a:rPr>
                                <m:t>𝑣</m:t>
                              </m:r>
                            </m:e>
                            <m:sup>
                              <m:r>
                                <a:rPr lang="en-US" sz="1400" b="0" i="1" smtClean="0">
                                  <a:latin typeface="Cambria Math"/>
                                </a:rPr>
                                <m:t>2</m:t>
                              </m:r>
                            </m:sup>
                          </m:sSup>
                        </m:num>
                        <m:den>
                          <m:r>
                            <a:rPr lang="en-US" sz="1400" b="0" i="1" smtClean="0">
                              <a:latin typeface="Cambria Math"/>
                            </a:rPr>
                            <m:t>𝑟</m:t>
                          </m:r>
                        </m:den>
                      </m:f>
                    </m:oMath>
                  </m:oMathPara>
                </a14:m>
                <a:endParaRPr lang="en-GB" sz="1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8390012" y="0"/>
                <a:ext cx="753988" cy="523157"/>
              </a:xfrm>
              <a:prstGeom prst="rect">
                <a:avLst/>
              </a:prstGeom>
              <a:blipFill rotWithShape="1">
                <a:blip r:embed="rId7"/>
                <a:stretch>
                  <a:fillRect/>
                </a:stretch>
              </a:blipFill>
              <a:ln w="25400">
                <a:solidFill>
                  <a:schemeClr val="tx1"/>
                </a:solidFill>
              </a:ln>
            </p:spPr>
            <p:txBody>
              <a:bodyPr/>
              <a:lstStyle/>
              <a:p>
                <a:r>
                  <a:rPr lang="en-US">
                    <a:noFill/>
                  </a:rPr>
                  <a:t> </a:t>
                </a:r>
              </a:p>
            </p:txBody>
          </p:sp>
        </mc:Fallback>
      </mc:AlternateContent>
      <p:sp>
        <p:nvSpPr>
          <p:cNvPr id="3" name="TextBox 2"/>
          <p:cNvSpPr txBox="1"/>
          <p:nvPr/>
        </p:nvSpPr>
        <p:spPr>
          <a:xfrm>
            <a:off x="3619500" y="1362075"/>
            <a:ext cx="2457450" cy="2246769"/>
          </a:xfrm>
          <a:prstGeom prst="rect">
            <a:avLst/>
          </a:prstGeom>
          <a:noFill/>
        </p:spPr>
        <p:txBody>
          <a:bodyPr wrap="square" rtlCol="0">
            <a:spAutoFit/>
          </a:bodyPr>
          <a:lstStyle/>
          <a:p>
            <a:pPr marL="285750" indent="-285750" algn="ctr">
              <a:buFont typeface="Wingdings"/>
              <a:buChar char="à"/>
            </a:pPr>
            <a:r>
              <a:rPr lang="en-US" sz="1400" dirty="0" smtClean="0">
                <a:solidFill>
                  <a:srgbClr val="FF0000"/>
                </a:solidFill>
                <a:latin typeface="Comic Sans MS" panose="030F0702030302020204" pitchFamily="66" charset="0"/>
                <a:sym typeface="Wingdings" panose="05000000000000000000" pitchFamily="2" charset="2"/>
              </a:rPr>
              <a:t>Now, we need to resolve towards the </a:t>
            </a:r>
            <a:r>
              <a:rPr lang="en-US" sz="1400" dirty="0" err="1" smtClean="0">
                <a:solidFill>
                  <a:srgbClr val="FF0000"/>
                </a:solidFill>
                <a:latin typeface="Comic Sans MS" panose="030F0702030302020204" pitchFamily="66" charset="0"/>
                <a:sym typeface="Wingdings" panose="05000000000000000000" pitchFamily="2" charset="2"/>
              </a:rPr>
              <a:t>centre</a:t>
            </a:r>
            <a:r>
              <a:rPr lang="en-US" sz="1400" dirty="0" smtClean="0">
                <a:solidFill>
                  <a:srgbClr val="FF0000"/>
                </a:solidFill>
                <a:latin typeface="Comic Sans MS" panose="030F0702030302020204" pitchFamily="66" charset="0"/>
                <a:sym typeface="Wingdings" panose="05000000000000000000" pitchFamily="2" charset="2"/>
              </a:rPr>
              <a:t> of the circle at the point the particle has moved to</a:t>
            </a:r>
          </a:p>
          <a:p>
            <a:pPr marL="285750" indent="-285750" algn="ctr">
              <a:buFont typeface="Wingdings"/>
              <a:buChar char="à"/>
            </a:pPr>
            <a:endParaRPr lang="en-US" sz="14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a:buChar char="à"/>
            </a:pPr>
            <a:r>
              <a:rPr lang="en-US" sz="1400" dirty="0" smtClean="0">
                <a:solidFill>
                  <a:srgbClr val="FF0000"/>
                </a:solidFill>
                <a:latin typeface="Comic Sans MS" panose="030F0702030302020204" pitchFamily="66" charset="0"/>
                <a:sym typeface="Wingdings" panose="05000000000000000000" pitchFamily="2" charset="2"/>
              </a:rPr>
              <a:t>We therefore need to include the forces (Tension and weight) on the diagram</a:t>
            </a:r>
            <a:endParaRPr lang="en-US" sz="1400" dirty="0">
              <a:solidFill>
                <a:srgbClr val="FF0000"/>
              </a:solidFill>
              <a:latin typeface="Comic Sans MS" panose="030F0702030302020204" pitchFamily="66" charset="0"/>
            </a:endParaRPr>
          </a:p>
        </p:txBody>
      </p:sp>
      <p:sp>
        <p:nvSpPr>
          <p:cNvPr id="51" name="Oval 50"/>
          <p:cNvSpPr>
            <a:spLocks noChangeAspect="1"/>
          </p:cNvSpPr>
          <p:nvPr/>
        </p:nvSpPr>
        <p:spPr>
          <a:xfrm>
            <a:off x="6288799" y="1428750"/>
            <a:ext cx="2209800" cy="2209800"/>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7279399" y="2266950"/>
            <a:ext cx="288862" cy="276999"/>
          </a:xfrm>
          <a:prstGeom prst="rect">
            <a:avLst/>
          </a:prstGeom>
          <a:noFill/>
        </p:spPr>
        <p:txBody>
          <a:bodyPr wrap="none" rtlCol="0">
            <a:spAutoFit/>
          </a:bodyPr>
          <a:lstStyle/>
          <a:p>
            <a:r>
              <a:rPr lang="en-US" sz="1200" dirty="0" smtClean="0">
                <a:latin typeface="Comic Sans MS" panose="030F0702030302020204" pitchFamily="66" charset="0"/>
              </a:rPr>
              <a:t>B</a:t>
            </a:r>
            <a:endParaRPr lang="en-US" sz="1200" dirty="0">
              <a:latin typeface="Comic Sans MS" panose="030F0702030302020204" pitchFamily="66" charset="0"/>
            </a:endParaRPr>
          </a:p>
        </p:txBody>
      </p:sp>
      <p:grpSp>
        <p:nvGrpSpPr>
          <p:cNvPr id="56" name="Group 55"/>
          <p:cNvGrpSpPr/>
          <p:nvPr/>
        </p:nvGrpSpPr>
        <p:grpSpPr>
          <a:xfrm>
            <a:off x="7355599" y="2495550"/>
            <a:ext cx="152400" cy="152400"/>
            <a:chOff x="7467600" y="4419600"/>
            <a:chExt cx="152400" cy="152400"/>
          </a:xfrm>
        </p:grpSpPr>
        <p:cxnSp>
          <p:nvCxnSpPr>
            <p:cNvPr id="57" name="Straight Connector 56"/>
            <p:cNvCxnSpPr/>
            <p:nvPr/>
          </p:nvCxnSpPr>
          <p:spPr>
            <a:xfrm flipH="1" flipV="1">
              <a:off x="7467600" y="4419600"/>
              <a:ext cx="152400" cy="1524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7467600" y="4419600"/>
              <a:ext cx="152400" cy="1524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cxnSp>
        <p:nvCxnSpPr>
          <p:cNvPr id="59" name="Straight Connector 58"/>
          <p:cNvCxnSpPr/>
          <p:nvPr/>
        </p:nvCxnSpPr>
        <p:spPr>
          <a:xfrm rot="16200000" flipH="1">
            <a:off x="6898399" y="3105150"/>
            <a:ext cx="106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flipV="1">
            <a:off x="7431799" y="2571750"/>
            <a:ext cx="990600" cy="304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Oval 60"/>
          <p:cNvSpPr/>
          <p:nvPr/>
        </p:nvSpPr>
        <p:spPr>
          <a:xfrm>
            <a:off x="7374649" y="3590925"/>
            <a:ext cx="111397" cy="1141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Arc 63"/>
          <p:cNvSpPr/>
          <p:nvPr/>
        </p:nvSpPr>
        <p:spPr>
          <a:xfrm>
            <a:off x="6831724" y="1828800"/>
            <a:ext cx="914400" cy="914400"/>
          </a:xfrm>
          <a:prstGeom prst="arc">
            <a:avLst>
              <a:gd name="adj1" fmla="val 2932936"/>
              <a:gd name="adj2" fmla="val 423110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TextBox 64"/>
          <p:cNvSpPr txBox="1"/>
          <p:nvPr/>
        </p:nvSpPr>
        <p:spPr>
          <a:xfrm>
            <a:off x="7441324" y="2628900"/>
            <a:ext cx="279244" cy="276999"/>
          </a:xfrm>
          <a:prstGeom prst="rect">
            <a:avLst/>
          </a:prstGeom>
          <a:noFill/>
        </p:spPr>
        <p:txBody>
          <a:bodyPr wrap="none" rtlCol="0">
            <a:spAutoFit/>
          </a:bodyPr>
          <a:lstStyle/>
          <a:p>
            <a:r>
              <a:rPr lang="el-GR" sz="1200" dirty="0" smtClean="0">
                <a:latin typeface="Comic Sans MS" panose="030F0702030302020204" pitchFamily="66" charset="0"/>
              </a:rPr>
              <a:t>θ</a:t>
            </a:r>
            <a:endParaRPr lang="en-US" sz="12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99" name="TextBox 98"/>
              <p:cNvSpPr txBox="1"/>
              <p:nvPr/>
            </p:nvSpPr>
            <p:spPr>
              <a:xfrm>
                <a:off x="6909670" y="1076325"/>
                <a:ext cx="223433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solidFill>
                                <a:srgbClr val="FF0000"/>
                              </a:solidFill>
                              <a:latin typeface="Cambria Math" panose="02040503050406030204" pitchFamily="18" charset="0"/>
                            </a:rPr>
                          </m:ctrlPr>
                        </m:sSupPr>
                        <m:e>
                          <m:r>
                            <a:rPr lang="en-US" sz="1400" b="0" i="1" smtClean="0">
                              <a:solidFill>
                                <a:srgbClr val="FF0000"/>
                              </a:solidFill>
                              <a:latin typeface="Cambria Math"/>
                            </a:rPr>
                            <m:t>𝑣</m:t>
                          </m:r>
                        </m:e>
                        <m:sup>
                          <m:r>
                            <a:rPr lang="en-US" sz="1400" b="0" i="1" smtClean="0">
                              <a:solidFill>
                                <a:srgbClr val="FF0000"/>
                              </a:solidFill>
                              <a:latin typeface="Cambria Math"/>
                            </a:rPr>
                            <m:t>2</m:t>
                          </m:r>
                        </m:sup>
                      </m:sSup>
                      <m:r>
                        <a:rPr lang="en-US" sz="1400" b="0" i="1" smtClean="0">
                          <a:solidFill>
                            <a:srgbClr val="FF0000"/>
                          </a:solidFill>
                          <a:latin typeface="Cambria Math"/>
                        </a:rPr>
                        <m:t>=</m:t>
                      </m:r>
                      <m:sSup>
                        <m:sSupPr>
                          <m:ctrlPr>
                            <a:rPr lang="en-US" sz="1400" i="1">
                              <a:solidFill>
                                <a:srgbClr val="FF0000"/>
                              </a:solidFill>
                              <a:latin typeface="Cambria Math" panose="02040503050406030204" pitchFamily="18" charset="0"/>
                            </a:rPr>
                          </m:ctrlPr>
                        </m:sSupPr>
                        <m:e>
                          <m:r>
                            <a:rPr lang="en-US" sz="1400" b="0" i="1" smtClean="0">
                              <a:solidFill>
                                <a:srgbClr val="FF0000"/>
                              </a:solidFill>
                              <a:latin typeface="Cambria Math"/>
                            </a:rPr>
                            <m:t>𝑢</m:t>
                          </m:r>
                        </m:e>
                        <m:sup>
                          <m:r>
                            <a:rPr lang="en-US" sz="1400" i="1">
                              <a:solidFill>
                                <a:srgbClr val="FF0000"/>
                              </a:solidFill>
                              <a:latin typeface="Cambria Math"/>
                            </a:rPr>
                            <m:t>2</m:t>
                          </m:r>
                        </m:sup>
                      </m:sSup>
                      <m:r>
                        <a:rPr lang="en-US" sz="1400" b="0" i="1" smtClean="0">
                          <a:solidFill>
                            <a:srgbClr val="FF0000"/>
                          </a:solidFill>
                          <a:latin typeface="Cambria Math"/>
                        </a:rPr>
                        <m:t>−</m:t>
                      </m:r>
                      <m:r>
                        <a:rPr lang="en-US" sz="1400" i="1">
                          <a:solidFill>
                            <a:srgbClr val="FF0000"/>
                          </a:solidFill>
                          <a:latin typeface="Cambria Math"/>
                        </a:rPr>
                        <m:t>0</m:t>
                      </m:r>
                      <m:r>
                        <a:rPr lang="en-US" sz="1400" b="0" i="1" smtClean="0">
                          <a:solidFill>
                            <a:srgbClr val="FF0000"/>
                          </a:solidFill>
                          <a:latin typeface="Cambria Math"/>
                        </a:rPr>
                        <m:t>.6</m:t>
                      </m:r>
                      <m:r>
                        <a:rPr lang="en-US" sz="1400" i="1">
                          <a:solidFill>
                            <a:srgbClr val="FF0000"/>
                          </a:solidFill>
                          <a:latin typeface="Cambria Math"/>
                        </a:rPr>
                        <m:t>𝑔</m:t>
                      </m:r>
                      <m:r>
                        <a:rPr lang="en-US" sz="1400" i="1">
                          <a:solidFill>
                            <a:srgbClr val="FF0000"/>
                          </a:solidFill>
                          <a:latin typeface="Cambria Math"/>
                        </a:rPr>
                        <m:t>(1−</m:t>
                      </m:r>
                      <m:r>
                        <a:rPr lang="en-US" sz="1400" i="1">
                          <a:solidFill>
                            <a:srgbClr val="FF0000"/>
                          </a:solidFill>
                          <a:latin typeface="Cambria Math"/>
                        </a:rPr>
                        <m:t>𝑐𝑜𝑠</m:t>
                      </m:r>
                      <m:r>
                        <a:rPr lang="en-US" sz="1400" i="1">
                          <a:solidFill>
                            <a:srgbClr val="FF0000"/>
                          </a:solidFill>
                          <a:latin typeface="Cambria Math"/>
                          <a:ea typeface="Cambria Math"/>
                        </a:rPr>
                        <m:t>𝜃</m:t>
                      </m:r>
                      <m:r>
                        <a:rPr lang="en-US" sz="1400" i="1">
                          <a:solidFill>
                            <a:srgbClr val="FF0000"/>
                          </a:solidFill>
                          <a:latin typeface="Cambria Math"/>
                          <a:ea typeface="Cambria Math"/>
                        </a:rPr>
                        <m:t>)</m:t>
                      </m:r>
                    </m:oMath>
                  </m:oMathPara>
                </a14:m>
                <a:endParaRPr lang="en-US" sz="1400" dirty="0">
                  <a:solidFill>
                    <a:srgbClr val="FF0000"/>
                  </a:solidFill>
                </a:endParaRPr>
              </a:p>
            </p:txBody>
          </p:sp>
        </mc:Choice>
        <mc:Fallback xmlns="">
          <p:sp>
            <p:nvSpPr>
              <p:cNvPr id="99" name="TextBox 98"/>
              <p:cNvSpPr txBox="1">
                <a:spLocks noRot="1" noChangeAspect="1" noMove="1" noResize="1" noEditPoints="1" noAdjustHandles="1" noChangeArrowheads="1" noChangeShapeType="1" noTextEdit="1"/>
              </p:cNvSpPr>
              <p:nvPr/>
            </p:nvSpPr>
            <p:spPr>
              <a:xfrm>
                <a:off x="6909670" y="1076325"/>
                <a:ext cx="2234330" cy="307777"/>
              </a:xfrm>
              <a:prstGeom prst="rect">
                <a:avLst/>
              </a:prstGeom>
              <a:blipFill rotWithShape="1">
                <a:blip r:embed="rId8"/>
                <a:stretch>
                  <a:fillRect b="-10000"/>
                </a:stretch>
              </a:blipFill>
            </p:spPr>
            <p:txBody>
              <a:bodyPr/>
              <a:lstStyle/>
              <a:p>
                <a:r>
                  <a:rPr lang="en-US">
                    <a:noFill/>
                  </a:rPr>
                  <a:t> </a:t>
                </a:r>
              </a:p>
            </p:txBody>
          </p:sp>
        </mc:Fallback>
      </mc:AlternateContent>
      <p:sp>
        <p:nvSpPr>
          <p:cNvPr id="36" name="TextBox 35"/>
          <p:cNvSpPr txBox="1"/>
          <p:nvPr/>
        </p:nvSpPr>
        <p:spPr>
          <a:xfrm>
            <a:off x="7146049" y="3590925"/>
            <a:ext cx="304800" cy="276999"/>
          </a:xfrm>
          <a:prstGeom prst="rect">
            <a:avLst/>
          </a:prstGeom>
          <a:noFill/>
        </p:spPr>
        <p:txBody>
          <a:bodyPr wrap="square" rtlCol="0">
            <a:spAutoFit/>
          </a:bodyPr>
          <a:lstStyle/>
          <a:p>
            <a:r>
              <a:rPr lang="en-US" sz="1200" dirty="0" smtClean="0">
                <a:latin typeface="Comic Sans MS" panose="030F0702030302020204" pitchFamily="66" charset="0"/>
              </a:rPr>
              <a:t>A</a:t>
            </a:r>
            <a:endParaRPr lang="en-US" sz="1200" dirty="0">
              <a:latin typeface="Comic Sans MS" panose="030F0702030302020204" pitchFamily="66" charset="0"/>
            </a:endParaRPr>
          </a:p>
        </p:txBody>
      </p:sp>
      <p:cxnSp>
        <p:nvCxnSpPr>
          <p:cNvPr id="37" name="Straight Connector 36"/>
          <p:cNvCxnSpPr/>
          <p:nvPr/>
        </p:nvCxnSpPr>
        <p:spPr>
          <a:xfrm flipH="1" flipV="1">
            <a:off x="7896225" y="2714626"/>
            <a:ext cx="552450" cy="171449"/>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7824661" y="2432110"/>
            <a:ext cx="304800" cy="276999"/>
          </a:xfrm>
          <a:prstGeom prst="rect">
            <a:avLst/>
          </a:prstGeom>
          <a:noFill/>
        </p:spPr>
        <p:txBody>
          <a:bodyPr wrap="square" rtlCol="0">
            <a:spAutoFit/>
          </a:bodyPr>
          <a:lstStyle/>
          <a:p>
            <a:r>
              <a:rPr lang="en-US" sz="1200" dirty="0" smtClean="0">
                <a:latin typeface="Comic Sans MS" panose="030F0702030302020204" pitchFamily="66" charset="0"/>
              </a:rPr>
              <a:t>T</a:t>
            </a:r>
            <a:endParaRPr lang="en-US" sz="1200" dirty="0">
              <a:latin typeface="Comic Sans MS" panose="030F0702030302020204" pitchFamily="66" charset="0"/>
            </a:endParaRPr>
          </a:p>
        </p:txBody>
      </p:sp>
      <p:cxnSp>
        <p:nvCxnSpPr>
          <p:cNvPr id="43" name="Straight Connector 42"/>
          <p:cNvCxnSpPr/>
          <p:nvPr/>
        </p:nvCxnSpPr>
        <p:spPr>
          <a:xfrm flipH="1" flipV="1">
            <a:off x="7626350" y="2174876"/>
            <a:ext cx="552450" cy="171449"/>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flipV="1">
            <a:off x="7773447" y="2218794"/>
            <a:ext cx="552450" cy="171449"/>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7916736" y="2025710"/>
            <a:ext cx="304800" cy="276999"/>
          </a:xfrm>
          <a:prstGeom prst="rect">
            <a:avLst/>
          </a:prstGeom>
          <a:noFill/>
        </p:spPr>
        <p:txBody>
          <a:bodyPr wrap="square" rtlCol="0">
            <a:spAutoFit/>
          </a:bodyPr>
          <a:lstStyle/>
          <a:p>
            <a:r>
              <a:rPr lang="en-US" sz="1200" dirty="0" smtClean="0">
                <a:latin typeface="Comic Sans MS" panose="030F0702030302020204" pitchFamily="66" charset="0"/>
              </a:rPr>
              <a:t>a</a:t>
            </a:r>
            <a:endParaRPr lang="en-US" sz="1200" dirty="0">
              <a:latin typeface="Comic Sans MS" panose="030F0702030302020204" pitchFamily="66" charset="0"/>
            </a:endParaRPr>
          </a:p>
        </p:txBody>
      </p:sp>
      <p:cxnSp>
        <p:nvCxnSpPr>
          <p:cNvPr id="47" name="Straight Connector 46"/>
          <p:cNvCxnSpPr/>
          <p:nvPr/>
        </p:nvCxnSpPr>
        <p:spPr>
          <a:xfrm flipH="1">
            <a:off x="8445260" y="2886902"/>
            <a:ext cx="1581" cy="1046743"/>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8590255" y="2222740"/>
            <a:ext cx="113798" cy="37147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8628355" y="2313856"/>
            <a:ext cx="550151" cy="276999"/>
          </a:xfrm>
          <a:prstGeom prst="rect">
            <a:avLst/>
          </a:prstGeom>
          <a:noFill/>
        </p:spPr>
        <p:txBody>
          <a:bodyPr wrap="none" rtlCol="0">
            <a:spAutoFit/>
          </a:bodyPr>
          <a:lstStyle/>
          <a:p>
            <a:r>
              <a:rPr lang="en-US" sz="1200" dirty="0" smtClean="0">
                <a:latin typeface="Comic Sans MS" panose="030F0702030302020204" pitchFamily="66" charset="0"/>
              </a:rPr>
              <a:t>vms</a:t>
            </a:r>
            <a:r>
              <a:rPr lang="en-US" sz="1200" baseline="30000" dirty="0" smtClean="0">
                <a:latin typeface="Comic Sans MS" panose="030F0702030302020204" pitchFamily="66" charset="0"/>
              </a:rPr>
              <a:t>-1</a:t>
            </a:r>
            <a:endParaRPr lang="en-US" sz="1200" baseline="30000" dirty="0">
              <a:latin typeface="Comic Sans MS" panose="030F0702030302020204" pitchFamily="66" charset="0"/>
            </a:endParaRPr>
          </a:p>
        </p:txBody>
      </p:sp>
      <p:cxnSp>
        <p:nvCxnSpPr>
          <p:cNvPr id="50" name="Straight Connector 49"/>
          <p:cNvCxnSpPr/>
          <p:nvPr/>
        </p:nvCxnSpPr>
        <p:spPr>
          <a:xfrm>
            <a:off x="8455469" y="2888052"/>
            <a:ext cx="283090" cy="88061"/>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Oval 61"/>
          <p:cNvSpPr/>
          <p:nvPr/>
        </p:nvSpPr>
        <p:spPr>
          <a:xfrm>
            <a:off x="8384299" y="2828925"/>
            <a:ext cx="111397" cy="1141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4" name="Straight Connector 73"/>
          <p:cNvCxnSpPr/>
          <p:nvPr/>
        </p:nvCxnSpPr>
        <p:spPr>
          <a:xfrm flipH="1">
            <a:off x="8471142" y="2976113"/>
            <a:ext cx="276043" cy="923028"/>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8421860" y="2945201"/>
            <a:ext cx="279244" cy="276999"/>
          </a:xfrm>
          <a:prstGeom prst="rect">
            <a:avLst/>
          </a:prstGeom>
          <a:noFill/>
        </p:spPr>
        <p:txBody>
          <a:bodyPr wrap="none" rtlCol="0">
            <a:spAutoFit/>
          </a:bodyPr>
          <a:lstStyle/>
          <a:p>
            <a:r>
              <a:rPr lang="el-GR" sz="1200" dirty="0" smtClean="0">
                <a:latin typeface="Comic Sans MS" panose="030F0702030302020204" pitchFamily="66" charset="0"/>
              </a:rPr>
              <a:t>θ</a:t>
            </a:r>
            <a:endParaRPr lang="en-US" sz="1200" dirty="0">
              <a:latin typeface="Comic Sans MS" panose="030F0702030302020204" pitchFamily="66" charset="0"/>
            </a:endParaRPr>
          </a:p>
        </p:txBody>
      </p:sp>
      <p:sp>
        <p:nvSpPr>
          <p:cNvPr id="76" name="Arc 75"/>
          <p:cNvSpPr/>
          <p:nvPr/>
        </p:nvSpPr>
        <p:spPr>
          <a:xfrm>
            <a:off x="7769128" y="2170981"/>
            <a:ext cx="914400" cy="914400"/>
          </a:xfrm>
          <a:prstGeom prst="arc">
            <a:avLst>
              <a:gd name="adj1" fmla="val 2348318"/>
              <a:gd name="adj2" fmla="val 356169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TextBox 76"/>
          <p:cNvSpPr txBox="1"/>
          <p:nvPr/>
        </p:nvSpPr>
        <p:spPr>
          <a:xfrm>
            <a:off x="8182297" y="3903093"/>
            <a:ext cx="494046" cy="276999"/>
          </a:xfrm>
          <a:prstGeom prst="rect">
            <a:avLst/>
          </a:prstGeom>
          <a:noFill/>
        </p:spPr>
        <p:txBody>
          <a:bodyPr wrap="none" rtlCol="0">
            <a:spAutoFit/>
          </a:bodyPr>
          <a:lstStyle/>
          <a:p>
            <a:r>
              <a:rPr lang="en-US" sz="1200" dirty="0" smtClean="0">
                <a:latin typeface="Comic Sans MS" panose="030F0702030302020204" pitchFamily="66" charset="0"/>
              </a:rPr>
              <a:t>0.4g</a:t>
            </a:r>
            <a:endParaRPr lang="en-US" sz="1200" dirty="0">
              <a:latin typeface="Comic Sans MS" panose="030F0702030302020204" pitchFamily="66" charset="0"/>
            </a:endParaRPr>
          </a:p>
        </p:txBody>
      </p:sp>
      <p:sp>
        <p:nvSpPr>
          <p:cNvPr id="78" name="TextBox 77"/>
          <p:cNvSpPr txBox="1"/>
          <p:nvPr/>
        </p:nvSpPr>
        <p:spPr>
          <a:xfrm>
            <a:off x="8420961" y="2683894"/>
            <a:ext cx="822661" cy="276999"/>
          </a:xfrm>
          <a:prstGeom prst="rect">
            <a:avLst/>
          </a:prstGeom>
          <a:noFill/>
        </p:spPr>
        <p:txBody>
          <a:bodyPr wrap="none" rtlCol="0">
            <a:spAutoFit/>
          </a:bodyPr>
          <a:lstStyle/>
          <a:p>
            <a:r>
              <a:rPr lang="en-US" sz="1200" dirty="0" smtClean="0">
                <a:latin typeface="Comic Sans MS" panose="030F0702030302020204" pitchFamily="66" charset="0"/>
              </a:rPr>
              <a:t>0.4gcos</a:t>
            </a:r>
            <a:r>
              <a:rPr lang="el-GR" sz="1200" dirty="0" smtClean="0">
                <a:latin typeface="Comic Sans MS" panose="030F0702030302020204" pitchFamily="66" charset="0"/>
              </a:rPr>
              <a:t>θ</a:t>
            </a:r>
            <a:endParaRPr lang="en-US" sz="1200" dirty="0">
              <a:latin typeface="Comic Sans MS" panose="030F0702030302020204" pitchFamily="66" charset="0"/>
            </a:endParaRPr>
          </a:p>
        </p:txBody>
      </p:sp>
      <p:sp>
        <p:nvSpPr>
          <p:cNvPr id="79" name="TextBox 78"/>
          <p:cNvSpPr txBox="1"/>
          <p:nvPr/>
        </p:nvSpPr>
        <p:spPr>
          <a:xfrm rot="17201306">
            <a:off x="8366557" y="3284868"/>
            <a:ext cx="787395" cy="276999"/>
          </a:xfrm>
          <a:prstGeom prst="rect">
            <a:avLst/>
          </a:prstGeom>
          <a:noFill/>
        </p:spPr>
        <p:txBody>
          <a:bodyPr wrap="none" rtlCol="0">
            <a:spAutoFit/>
          </a:bodyPr>
          <a:lstStyle/>
          <a:p>
            <a:r>
              <a:rPr lang="en-US" sz="1200" dirty="0" smtClean="0">
                <a:latin typeface="Comic Sans MS" panose="030F0702030302020204" pitchFamily="66" charset="0"/>
              </a:rPr>
              <a:t>0.4gsin</a:t>
            </a:r>
            <a:r>
              <a:rPr lang="el-GR" sz="1200" dirty="0" smtClean="0">
                <a:latin typeface="Comic Sans MS" panose="030F0702030302020204" pitchFamily="66" charset="0"/>
              </a:rPr>
              <a:t>θ</a:t>
            </a:r>
            <a:endParaRPr lang="en-US" sz="1200" dirty="0">
              <a:latin typeface="Comic Sans MS" panose="030F0702030302020204" pitchFamily="66" charset="0"/>
            </a:endParaRPr>
          </a:p>
        </p:txBody>
      </p:sp>
      <p:cxnSp>
        <p:nvCxnSpPr>
          <p:cNvPr id="28" name="Straight Arrow Connector 27"/>
          <p:cNvCxnSpPr/>
          <p:nvPr/>
        </p:nvCxnSpPr>
        <p:spPr>
          <a:xfrm flipV="1">
            <a:off x="7591245" y="3838756"/>
            <a:ext cx="439947" cy="36230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959523" y="4209690"/>
            <a:ext cx="4894397" cy="2308324"/>
          </a:xfrm>
          <a:prstGeom prst="rect">
            <a:avLst/>
          </a:prstGeom>
          <a:noFill/>
        </p:spPr>
        <p:txBody>
          <a:bodyPr wrap="square" rtlCol="0">
            <a:spAutoFit/>
          </a:bodyPr>
          <a:lstStyle/>
          <a:p>
            <a:r>
              <a:rPr lang="en-US" sz="1600" dirty="0" smtClean="0">
                <a:solidFill>
                  <a:srgbClr val="FF0000"/>
                </a:solidFill>
                <a:latin typeface="Comic Sans MS" panose="030F0702030302020204" pitchFamily="66" charset="0"/>
              </a:rPr>
              <a:t>The weight needs to be split into 2 components</a:t>
            </a:r>
          </a:p>
          <a:p>
            <a:endParaRPr lang="en-US" sz="1600" dirty="0" smtClean="0">
              <a:solidFill>
                <a:srgbClr val="FF0000"/>
              </a:solidFill>
              <a:latin typeface="Comic Sans MS" panose="030F0702030302020204" pitchFamily="66" charset="0"/>
            </a:endParaRPr>
          </a:p>
          <a:p>
            <a:pPr marL="285750" indent="-285750">
              <a:buFont typeface="Wingdings"/>
              <a:buChar char="à"/>
            </a:pPr>
            <a:r>
              <a:rPr lang="en-US" sz="1600" dirty="0" smtClean="0">
                <a:solidFill>
                  <a:srgbClr val="FF0000"/>
                </a:solidFill>
                <a:latin typeface="Comic Sans MS" panose="030F0702030302020204" pitchFamily="66" charset="0"/>
                <a:sym typeface="Wingdings" panose="05000000000000000000" pitchFamily="2" charset="2"/>
              </a:rPr>
              <a:t>One is </a:t>
            </a:r>
            <a:r>
              <a:rPr lang="en-US" sz="1600" u="sng" dirty="0" smtClean="0">
                <a:solidFill>
                  <a:srgbClr val="FF0000"/>
                </a:solidFill>
                <a:latin typeface="Comic Sans MS" panose="030F0702030302020204" pitchFamily="66" charset="0"/>
                <a:sym typeface="Wingdings" panose="05000000000000000000" pitchFamily="2" charset="2"/>
              </a:rPr>
              <a:t>parallel</a:t>
            </a:r>
            <a:r>
              <a:rPr lang="en-US" sz="1600" dirty="0" smtClean="0">
                <a:solidFill>
                  <a:srgbClr val="FF0000"/>
                </a:solidFill>
                <a:latin typeface="Comic Sans MS" panose="030F0702030302020204" pitchFamily="66" charset="0"/>
                <a:sym typeface="Wingdings" panose="05000000000000000000" pitchFamily="2" charset="2"/>
              </a:rPr>
              <a:t> to the radius</a:t>
            </a:r>
          </a:p>
          <a:p>
            <a:pPr marL="285750" indent="-285750">
              <a:buFont typeface="Wingdings"/>
              <a:buChar char="à"/>
            </a:pPr>
            <a:endParaRPr lang="en-US" sz="1600" dirty="0" smtClean="0">
              <a:solidFill>
                <a:srgbClr val="FF0000"/>
              </a:solidFill>
              <a:latin typeface="Comic Sans MS" panose="030F0702030302020204" pitchFamily="66" charset="0"/>
              <a:sym typeface="Wingdings" panose="05000000000000000000" pitchFamily="2" charset="2"/>
            </a:endParaRPr>
          </a:p>
          <a:p>
            <a:pPr marL="285750" indent="-285750">
              <a:buFont typeface="Wingdings"/>
              <a:buChar char="à"/>
            </a:pPr>
            <a:r>
              <a:rPr lang="en-US" sz="1600" dirty="0" smtClean="0">
                <a:solidFill>
                  <a:srgbClr val="FF0000"/>
                </a:solidFill>
                <a:latin typeface="Comic Sans MS" panose="030F0702030302020204" pitchFamily="66" charset="0"/>
                <a:sym typeface="Wingdings" panose="05000000000000000000" pitchFamily="2" charset="2"/>
              </a:rPr>
              <a:t>One is </a:t>
            </a:r>
            <a:r>
              <a:rPr lang="en-US" sz="1600" u="sng" dirty="0" smtClean="0">
                <a:solidFill>
                  <a:srgbClr val="FF0000"/>
                </a:solidFill>
                <a:latin typeface="Comic Sans MS" panose="030F0702030302020204" pitchFamily="66" charset="0"/>
                <a:sym typeface="Wingdings" panose="05000000000000000000" pitchFamily="2" charset="2"/>
              </a:rPr>
              <a:t>perpendicular</a:t>
            </a:r>
            <a:r>
              <a:rPr lang="en-US" sz="1600" dirty="0" smtClean="0">
                <a:solidFill>
                  <a:srgbClr val="FF0000"/>
                </a:solidFill>
                <a:latin typeface="Comic Sans MS" panose="030F0702030302020204" pitchFamily="66" charset="0"/>
                <a:sym typeface="Wingdings" panose="05000000000000000000" pitchFamily="2" charset="2"/>
              </a:rPr>
              <a:t> to the radius (and hence is parallel to the velocity at that point)</a:t>
            </a:r>
          </a:p>
          <a:p>
            <a:pPr marL="285750" indent="-285750">
              <a:buFont typeface="Wingdings"/>
              <a:buChar char="à"/>
            </a:pPr>
            <a:endParaRPr lang="en-US" sz="1600" dirty="0" smtClean="0">
              <a:solidFill>
                <a:srgbClr val="FF0000"/>
              </a:solidFill>
              <a:latin typeface="Comic Sans MS" panose="030F0702030302020204" pitchFamily="66" charset="0"/>
              <a:sym typeface="Wingdings" panose="05000000000000000000" pitchFamily="2" charset="2"/>
            </a:endParaRPr>
          </a:p>
          <a:p>
            <a:pPr marL="285750" indent="-285750">
              <a:buFont typeface="Wingdings"/>
              <a:buChar char="à"/>
            </a:pPr>
            <a:r>
              <a:rPr lang="en-US" sz="1600" dirty="0" smtClean="0">
                <a:solidFill>
                  <a:srgbClr val="FF0000"/>
                </a:solidFill>
                <a:latin typeface="Comic Sans MS" panose="030F0702030302020204" pitchFamily="66" charset="0"/>
                <a:sym typeface="Wingdings" panose="05000000000000000000" pitchFamily="2" charset="2"/>
              </a:rPr>
              <a:t>It is essential that you get this right – it is easy to split the force incorrectly here!</a:t>
            </a:r>
            <a:endParaRPr lang="en-US" sz="16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1507550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linds(horizontal)">
                                      <p:cBhvr>
                                        <p:cTn id="7" dur="500"/>
                                        <p:tgtEl>
                                          <p:spTgt spid="3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blinds(horizontal)">
                                      <p:cBhvr>
                                        <p:cTn id="10" dur="500"/>
                                        <p:tgtEl>
                                          <p:spTgt spid="4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blinds(horizontal)">
                                      <p:cBhvr>
                                        <p:cTn id="15" dur="500"/>
                                        <p:tgtEl>
                                          <p:spTgt spid="43"/>
                                        </p:tgtEl>
                                      </p:cBhvr>
                                    </p:animEffect>
                                  </p:childTnLst>
                                </p:cTn>
                              </p:par>
                              <p:par>
                                <p:cTn id="16" presetID="3" presetClass="entr" presetSubtype="10" fill="hold"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blinds(horizontal)">
                                      <p:cBhvr>
                                        <p:cTn id="18" dur="500"/>
                                        <p:tgtEl>
                                          <p:spTgt spid="44"/>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blinds(horizontal)">
                                      <p:cBhvr>
                                        <p:cTn id="21" dur="500"/>
                                        <p:tgtEl>
                                          <p:spTgt spid="45"/>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blinds(horizontal)">
                                      <p:cBhvr>
                                        <p:cTn id="26" dur="500"/>
                                        <p:tgtEl>
                                          <p:spTgt spid="77"/>
                                        </p:tgtEl>
                                      </p:cBhvr>
                                    </p:animEffect>
                                  </p:childTnLst>
                                </p:cTn>
                              </p:par>
                              <p:par>
                                <p:cTn id="27" presetID="3" presetClass="entr" presetSubtype="10"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blinds(horizontal)">
                                      <p:cBhvr>
                                        <p:cTn id="29" dur="500"/>
                                        <p:tgtEl>
                                          <p:spTgt spid="47"/>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blinds(horizontal)">
                                      <p:cBhvr>
                                        <p:cTn id="34" dur="500"/>
                                        <p:tgtEl>
                                          <p:spTgt spid="28"/>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30">
                                            <p:txEl>
                                              <p:pRg st="2" end="2"/>
                                            </p:txEl>
                                          </p:spTgt>
                                        </p:tgtEl>
                                        <p:attrNameLst>
                                          <p:attrName>style.visibility</p:attrName>
                                        </p:attrNameLst>
                                      </p:cBhvr>
                                      <p:to>
                                        <p:strVal val="visible"/>
                                      </p:to>
                                    </p:set>
                                    <p:animEffect transition="in" filter="blinds(horizontal)">
                                      <p:cBhvr>
                                        <p:cTn id="39" dur="500"/>
                                        <p:tgtEl>
                                          <p:spTgt spid="30">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30">
                                            <p:txEl>
                                              <p:pRg st="4" end="4"/>
                                            </p:txEl>
                                          </p:spTgt>
                                        </p:tgtEl>
                                        <p:attrNameLst>
                                          <p:attrName>style.visibility</p:attrName>
                                        </p:attrNameLst>
                                      </p:cBhvr>
                                      <p:to>
                                        <p:strVal val="visible"/>
                                      </p:to>
                                    </p:set>
                                    <p:animEffect transition="in" filter="blinds(horizontal)">
                                      <p:cBhvr>
                                        <p:cTn id="44" dur="500"/>
                                        <p:tgtEl>
                                          <p:spTgt spid="30">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blinds(horizontal)">
                                      <p:cBhvr>
                                        <p:cTn id="49" dur="500"/>
                                        <p:tgtEl>
                                          <p:spTgt spid="76"/>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75"/>
                                        </p:tgtEl>
                                        <p:attrNameLst>
                                          <p:attrName>style.visibility</p:attrName>
                                        </p:attrNameLst>
                                      </p:cBhvr>
                                      <p:to>
                                        <p:strVal val="visible"/>
                                      </p:to>
                                    </p:set>
                                    <p:animEffect transition="in" filter="blinds(horizontal)">
                                      <p:cBhvr>
                                        <p:cTn id="52" dur="500"/>
                                        <p:tgtEl>
                                          <p:spTgt spid="75"/>
                                        </p:tgtEl>
                                      </p:cBhvr>
                                    </p:animEffect>
                                  </p:childTnLst>
                                </p:cTn>
                              </p:par>
                              <p:par>
                                <p:cTn id="53" presetID="3" presetClass="entr" presetSubtype="10" fill="hold" nodeType="with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blinds(horizontal)">
                                      <p:cBhvr>
                                        <p:cTn id="55" dur="500"/>
                                        <p:tgtEl>
                                          <p:spTgt spid="74"/>
                                        </p:tgtEl>
                                      </p:cBhvr>
                                    </p:animEffect>
                                  </p:childTnLst>
                                </p:cTn>
                              </p:par>
                              <p:par>
                                <p:cTn id="56" presetID="3" presetClass="entr" presetSubtype="10" fill="hold" nodeType="withEffect">
                                  <p:stCondLst>
                                    <p:cond delay="0"/>
                                  </p:stCondLst>
                                  <p:childTnLst>
                                    <p:set>
                                      <p:cBhvr>
                                        <p:cTn id="57" dur="1" fill="hold">
                                          <p:stCondLst>
                                            <p:cond delay="0"/>
                                          </p:stCondLst>
                                        </p:cTn>
                                        <p:tgtEl>
                                          <p:spTgt spid="50"/>
                                        </p:tgtEl>
                                        <p:attrNameLst>
                                          <p:attrName>style.visibility</p:attrName>
                                        </p:attrNameLst>
                                      </p:cBhvr>
                                      <p:to>
                                        <p:strVal val="visible"/>
                                      </p:to>
                                    </p:set>
                                    <p:animEffect transition="in" filter="blinds(horizontal)">
                                      <p:cBhvr>
                                        <p:cTn id="58" dur="500"/>
                                        <p:tgtEl>
                                          <p:spTgt spid="50"/>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78"/>
                                        </p:tgtEl>
                                        <p:attrNameLst>
                                          <p:attrName>style.visibility</p:attrName>
                                        </p:attrNameLst>
                                      </p:cBhvr>
                                      <p:to>
                                        <p:strVal val="visible"/>
                                      </p:to>
                                    </p:set>
                                    <p:animEffect transition="in" filter="blinds(horizontal)">
                                      <p:cBhvr>
                                        <p:cTn id="63" dur="500"/>
                                        <p:tgtEl>
                                          <p:spTgt spid="78"/>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blinds(horizontal)">
                                      <p:cBhvr>
                                        <p:cTn id="68" dur="500"/>
                                        <p:tgtEl>
                                          <p:spTgt spid="79"/>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nodeType="clickEffect">
                                  <p:stCondLst>
                                    <p:cond delay="0"/>
                                  </p:stCondLst>
                                  <p:childTnLst>
                                    <p:set>
                                      <p:cBhvr>
                                        <p:cTn id="72" dur="1" fill="hold">
                                          <p:stCondLst>
                                            <p:cond delay="0"/>
                                          </p:stCondLst>
                                        </p:cTn>
                                        <p:tgtEl>
                                          <p:spTgt spid="30">
                                            <p:txEl>
                                              <p:pRg st="6" end="6"/>
                                            </p:txEl>
                                          </p:spTgt>
                                        </p:tgtEl>
                                        <p:attrNameLst>
                                          <p:attrName>style.visibility</p:attrName>
                                        </p:attrNameLst>
                                      </p:cBhvr>
                                      <p:to>
                                        <p:strVal val="visible"/>
                                      </p:to>
                                    </p:set>
                                    <p:animEffect transition="in" filter="blinds(horizontal)">
                                      <p:cBhvr>
                                        <p:cTn id="73" dur="500"/>
                                        <p:tgtEl>
                                          <p:spTgt spid="3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5" grpId="0"/>
      <p:bldP spid="75" grpId="0"/>
      <p:bldP spid="76" grpId="0" animBg="1"/>
      <p:bldP spid="77" grpId="0"/>
      <p:bldP spid="78" grpId="0"/>
      <p:bldP spid="79"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Motion in a Circle</a:t>
            </a:r>
            <a:endParaRPr lang="en-GB" dirty="0">
              <a:latin typeface="Comic Sans MS" pitchFamily="66" charset="0"/>
            </a:endParaRPr>
          </a:p>
        </p:txBody>
      </p:sp>
      <p:sp>
        <p:nvSpPr>
          <p:cNvPr id="4" name="TextBox 3"/>
          <p:cNvSpPr txBox="1"/>
          <p:nvPr/>
        </p:nvSpPr>
        <p:spPr>
          <a:xfrm>
            <a:off x="8680632" y="6488668"/>
            <a:ext cx="470000" cy="369332"/>
          </a:xfrm>
          <a:prstGeom prst="rect">
            <a:avLst/>
          </a:prstGeom>
          <a:noFill/>
        </p:spPr>
        <p:txBody>
          <a:bodyPr wrap="none" rtlCol="0">
            <a:spAutoFit/>
          </a:bodyPr>
          <a:lstStyle/>
          <a:p>
            <a:r>
              <a:rPr lang="en-US" dirty="0" smtClean="0">
                <a:latin typeface="Comic Sans MS" panose="030F0702030302020204" pitchFamily="66" charset="0"/>
              </a:rPr>
              <a:t>4E</a:t>
            </a:r>
            <a:endParaRPr lang="en-US" dirty="0">
              <a:latin typeface="Comic Sans MS" panose="030F0702030302020204" pitchFamily="66" charset="0"/>
            </a:endParaRPr>
          </a:p>
        </p:txBody>
      </p:sp>
      <p:pic>
        <p:nvPicPr>
          <p:cNvPr id="5" name="Picture 8" descr="http://media-cache-ec0.pinimg.com/236x/5e/4e/e6/5e4ee61bfbfb939a6e091549c64997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1514373" cy="12192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idx="1"/>
          </p:nvPr>
        </p:nvSpPr>
        <p:spPr>
          <a:xfrm>
            <a:off x="228600" y="1600200"/>
            <a:ext cx="3429000" cy="4525963"/>
          </a:xfrm>
        </p:spPr>
        <p:txBody>
          <a:bodyPr>
            <a:normAutofit/>
          </a:bodyPr>
          <a:lstStyle/>
          <a:p>
            <a:pPr marL="0" indent="0" algn="ctr">
              <a:buNone/>
            </a:pPr>
            <a:r>
              <a:rPr lang="en-GB" sz="1400" b="1" dirty="0" smtClean="0">
                <a:latin typeface="Comic Sans MS" pitchFamily="66" charset="0"/>
              </a:rPr>
              <a:t>You can solve problems about objects moving in vertical circles</a:t>
            </a:r>
            <a:endParaRPr lang="en-GB" sz="1400" dirty="0" smtClean="0">
              <a:latin typeface="Comic Sans MS" pitchFamily="66" charset="0"/>
            </a:endParaRPr>
          </a:p>
          <a:p>
            <a:pPr marL="0" indent="0" algn="ctr">
              <a:buNone/>
            </a:pPr>
            <a:endParaRPr lang="en-GB" sz="1400" dirty="0">
              <a:latin typeface="Comic Sans MS" pitchFamily="66" charset="0"/>
            </a:endParaRPr>
          </a:p>
          <a:p>
            <a:pPr marL="0" indent="0" algn="ctr">
              <a:buNone/>
            </a:pPr>
            <a:r>
              <a:rPr lang="en-US" sz="1400" dirty="0" smtClean="0">
                <a:latin typeface="Comic Sans MS" pitchFamily="66" charset="0"/>
              </a:rPr>
              <a:t>A particle A of mass 0.4kg is attached to one end of a light inextensible </a:t>
            </a:r>
            <a:r>
              <a:rPr lang="en-US" sz="1400" b="1" u="sng" dirty="0" smtClean="0">
                <a:latin typeface="Comic Sans MS" pitchFamily="66" charset="0"/>
              </a:rPr>
              <a:t>string</a:t>
            </a:r>
            <a:r>
              <a:rPr lang="en-US" sz="1400" dirty="0" smtClean="0">
                <a:latin typeface="Comic Sans MS" pitchFamily="66" charset="0"/>
              </a:rPr>
              <a:t> of length 0.3m. The other end of the string is attached to a fixed point B. The particle is hanging in equilibrium when it is set into motion with a horizontal speed of ums</a:t>
            </a:r>
            <a:r>
              <a:rPr lang="en-US" sz="1400" baseline="30000" dirty="0" smtClean="0">
                <a:latin typeface="Comic Sans MS" pitchFamily="66" charset="0"/>
              </a:rPr>
              <a:t>-1</a:t>
            </a:r>
            <a:r>
              <a:rPr lang="en-US" sz="1400" dirty="0" smtClean="0">
                <a:latin typeface="Comic Sans MS" pitchFamily="66" charset="0"/>
              </a:rPr>
              <a:t>. Find:</a:t>
            </a:r>
          </a:p>
          <a:p>
            <a:pPr marL="0" indent="0" algn="ctr">
              <a:buNone/>
            </a:pPr>
            <a:endParaRPr lang="en-US" sz="1400" dirty="0">
              <a:latin typeface="Comic Sans MS" pitchFamily="66" charset="0"/>
              <a:sym typeface="Wingdings" panose="05000000000000000000" pitchFamily="2" charset="2"/>
            </a:endParaRPr>
          </a:p>
          <a:p>
            <a:pPr algn="ctr">
              <a:buAutoNum type="alphaLcParenR"/>
            </a:pPr>
            <a:r>
              <a:rPr lang="en-US" sz="1400" dirty="0" smtClean="0">
                <a:latin typeface="Comic Sans MS" pitchFamily="66" charset="0"/>
                <a:sym typeface="Wingdings" panose="05000000000000000000" pitchFamily="2" charset="2"/>
              </a:rPr>
              <a:t>An expression for the Tension in the string when it is at an angle of </a:t>
            </a:r>
            <a:r>
              <a:rPr lang="el-GR" sz="1400" dirty="0" smtClean="0">
                <a:latin typeface="Comic Sans MS" pitchFamily="66" charset="0"/>
                <a:sym typeface="Wingdings" panose="05000000000000000000" pitchFamily="2" charset="2"/>
              </a:rPr>
              <a:t>θ</a:t>
            </a:r>
            <a:r>
              <a:rPr lang="en-US" sz="1400" dirty="0" smtClean="0">
                <a:latin typeface="Comic Sans MS" pitchFamily="66" charset="0"/>
                <a:sym typeface="Wingdings" panose="05000000000000000000" pitchFamily="2" charset="2"/>
              </a:rPr>
              <a:t> to the downward vertical through B</a:t>
            </a:r>
          </a:p>
          <a:p>
            <a:pPr algn="ctr">
              <a:buAutoNum type="alphaLcParenR"/>
            </a:pPr>
            <a:endParaRPr lang="en-US" sz="1400" dirty="0">
              <a:latin typeface="Comic Sans MS" pitchFamily="66" charset="0"/>
              <a:sym typeface="Wingdings" panose="05000000000000000000" pitchFamily="2" charset="2"/>
            </a:endParaRPr>
          </a:p>
          <a:p>
            <a:pPr algn="ctr">
              <a:buAutoNum type="alphaLcParenR"/>
            </a:pPr>
            <a:r>
              <a:rPr lang="en-US" sz="1400" dirty="0" smtClean="0">
                <a:latin typeface="Comic Sans MS" pitchFamily="66" charset="0"/>
                <a:sym typeface="Wingdings" panose="05000000000000000000" pitchFamily="2" charset="2"/>
              </a:rPr>
              <a:t>The minimum value of u for which the particle will perform a complete circle</a:t>
            </a:r>
          </a:p>
          <a:p>
            <a:pPr marL="0" indent="0" algn="ctr">
              <a:buNone/>
            </a:pPr>
            <a:endParaRPr lang="en-GB" sz="1400" dirty="0" smtClean="0">
              <a:latin typeface="Comic Sans MS" pitchFamily="66" charset="0"/>
              <a:sym typeface="Wingdings" panose="05000000000000000000" pitchFamily="2" charset="2"/>
            </a:endParaRPr>
          </a:p>
          <a:p>
            <a:pPr marL="0" indent="0" algn="ctr">
              <a:buNone/>
            </a:pPr>
            <a:endParaRPr lang="en-GB" sz="1400" dirty="0">
              <a:latin typeface="Comic Sans MS" pitchFamily="66" charset="0"/>
              <a:sym typeface="Wingdings" panose="05000000000000000000" pitchFamily="2" charset="2"/>
            </a:endParaRPr>
          </a:p>
        </p:txBody>
      </p:sp>
      <mc:AlternateContent xmlns:mc="http://schemas.openxmlformats.org/markup-compatibility/2006" xmlns:a14="http://schemas.microsoft.com/office/drawing/2010/main">
        <mc:Choice Requires="a14">
          <p:sp>
            <p:nvSpPr>
              <p:cNvPr id="7" name="TextBox 6"/>
              <p:cNvSpPr txBox="1"/>
              <p:nvPr/>
            </p:nvSpPr>
            <p:spPr>
              <a:xfrm>
                <a:off x="5962403" y="0"/>
                <a:ext cx="781817"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𝑣</m:t>
                      </m:r>
                      <m:r>
                        <a:rPr lang="en-US" sz="1400" b="0" i="1" smtClean="0">
                          <a:latin typeface="Cambria Math"/>
                        </a:rPr>
                        <m:t>=</m:t>
                      </m:r>
                      <m:r>
                        <a:rPr lang="en-US" sz="1400" b="0" i="1" smtClean="0">
                          <a:latin typeface="Cambria Math"/>
                        </a:rPr>
                        <m:t>𝑟</m:t>
                      </m:r>
                      <m:r>
                        <m:rPr>
                          <m:sty m:val="p"/>
                        </m:rPr>
                        <a:rPr lang="el-GR" sz="1400" b="0" i="1" smtClean="0">
                          <a:latin typeface="Cambria Math"/>
                        </a:rPr>
                        <m:t>ω</m:t>
                      </m:r>
                    </m:oMath>
                  </m:oMathPara>
                </a14:m>
                <a:endParaRPr lang="en-GB" sz="1400" dirty="0"/>
              </a:p>
            </p:txBody>
          </p:sp>
        </mc:Choice>
        <mc:Fallback xmlns="">
          <p:sp>
            <p:nvSpPr>
              <p:cNvPr id="7" name="TextBox 6"/>
              <p:cNvSpPr txBox="1">
                <a:spLocks noRot="1" noChangeAspect="1" noMove="1" noResize="1" noEditPoints="1" noAdjustHandles="1" noChangeArrowheads="1" noChangeShapeType="1" noTextEdit="1"/>
              </p:cNvSpPr>
              <p:nvPr/>
            </p:nvSpPr>
            <p:spPr>
              <a:xfrm>
                <a:off x="5962403" y="0"/>
                <a:ext cx="781817" cy="307777"/>
              </a:xfrm>
              <a:prstGeom prst="rect">
                <a:avLst/>
              </a:prstGeom>
              <a:blipFill rotWithShape="1">
                <a:blip r:embed="rId3"/>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878780" y="0"/>
                <a:ext cx="1087670" cy="44300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1200" i="1" smtClean="0">
                          <a:latin typeface="Cambria Math"/>
                        </a:rPr>
                        <m:t>ω</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𝑟𝑎𝑑𝑖𝑎𝑛𝑠</m:t>
                          </m:r>
                        </m:num>
                        <m:den>
                          <m:r>
                            <a:rPr lang="en-US" sz="1200" b="0" i="1" smtClean="0">
                              <a:latin typeface="Cambria Math"/>
                            </a:rPr>
                            <m:t>𝑠𝑒𝑐𝑜𝑛𝑑𝑠</m:t>
                          </m:r>
                        </m:den>
                      </m:f>
                    </m:oMath>
                  </m:oMathPara>
                </a14:m>
                <a:endParaRPr lang="en-GB" sz="1200" dirty="0"/>
              </a:p>
            </p:txBody>
          </p:sp>
        </mc:Choice>
        <mc:Fallback xmlns="">
          <p:sp>
            <p:nvSpPr>
              <p:cNvPr id="8" name="TextBox 7"/>
              <p:cNvSpPr txBox="1">
                <a:spLocks noRot="1" noChangeAspect="1" noMove="1" noResize="1" noEditPoints="1" noAdjustHandles="1" noChangeArrowheads="1" noChangeShapeType="1" noTextEdit="1"/>
              </p:cNvSpPr>
              <p:nvPr/>
            </p:nvSpPr>
            <p:spPr>
              <a:xfrm>
                <a:off x="4878780" y="0"/>
                <a:ext cx="1087670" cy="443006"/>
              </a:xfrm>
              <a:prstGeom prst="rect">
                <a:avLst/>
              </a:prstGeom>
              <a:blipFill rotWithShape="1">
                <a:blip r:embed="rId4"/>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741226" y="0"/>
                <a:ext cx="79451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𝑣</m:t>
                      </m:r>
                      <m:r>
                        <a:rPr lang="en-US" sz="1400" b="0" i="1" smtClean="0">
                          <a:latin typeface="Cambria Math"/>
                          <a:ea typeface="Cambria Math"/>
                        </a:rPr>
                        <m:t>𝜔</m:t>
                      </m:r>
                    </m:oMath>
                  </m:oMathPara>
                </a14:m>
                <a:endParaRPr lang="en-GB" sz="1400" dirty="0"/>
              </a:p>
            </p:txBody>
          </p:sp>
        </mc:Choice>
        <mc:Fallback xmlns="">
          <p:sp>
            <p:nvSpPr>
              <p:cNvPr id="9" name="TextBox 8"/>
              <p:cNvSpPr txBox="1">
                <a:spLocks noRot="1" noChangeAspect="1" noMove="1" noResize="1" noEditPoints="1" noAdjustHandles="1" noChangeArrowheads="1" noChangeShapeType="1" noTextEdit="1"/>
              </p:cNvSpPr>
              <p:nvPr/>
            </p:nvSpPr>
            <p:spPr>
              <a:xfrm>
                <a:off x="6741226" y="0"/>
                <a:ext cx="794513" cy="307777"/>
              </a:xfrm>
              <a:prstGeom prst="rect">
                <a:avLst/>
              </a:prstGeom>
              <a:blipFill rotWithShape="1">
                <a:blip r:embed="rId5"/>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7543800" y="0"/>
                <a:ext cx="86844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𝑟</m:t>
                      </m:r>
                      <m:sSup>
                        <m:sSupPr>
                          <m:ctrlPr>
                            <a:rPr lang="en-US" sz="1400" b="0" i="1" smtClean="0">
                              <a:latin typeface="Cambria Math" panose="02040503050406030204" pitchFamily="18" charset="0"/>
                            </a:rPr>
                          </m:ctrlPr>
                        </m:sSupPr>
                        <m:e>
                          <m:r>
                            <a:rPr lang="en-US" sz="1400" b="0" i="1" smtClean="0">
                              <a:latin typeface="Cambria Math"/>
                              <a:ea typeface="Cambria Math"/>
                            </a:rPr>
                            <m:t>𝜔</m:t>
                          </m:r>
                        </m:e>
                        <m:sup>
                          <m:r>
                            <a:rPr lang="en-US" sz="1400" b="0" i="1" smtClean="0">
                              <a:latin typeface="Cambria Math"/>
                            </a:rPr>
                            <m:t>2</m:t>
                          </m:r>
                        </m:sup>
                      </m:sSup>
                    </m:oMath>
                  </m:oMathPara>
                </a14:m>
                <a:endParaRPr lang="en-GB" sz="1400" dirty="0"/>
              </a:p>
            </p:txBody>
          </p:sp>
        </mc:Choice>
        <mc:Fallback xmlns="">
          <p:sp>
            <p:nvSpPr>
              <p:cNvPr id="10" name="TextBox 9"/>
              <p:cNvSpPr txBox="1">
                <a:spLocks noRot="1" noChangeAspect="1" noMove="1" noResize="1" noEditPoints="1" noAdjustHandles="1" noChangeArrowheads="1" noChangeShapeType="1" noTextEdit="1"/>
              </p:cNvSpPr>
              <p:nvPr/>
            </p:nvSpPr>
            <p:spPr>
              <a:xfrm>
                <a:off x="7543800" y="0"/>
                <a:ext cx="868443" cy="307777"/>
              </a:xfrm>
              <a:prstGeom prst="rect">
                <a:avLst/>
              </a:prstGeom>
              <a:blipFill rotWithShape="1">
                <a:blip r:embed="rId6"/>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8390012" y="0"/>
                <a:ext cx="753988" cy="52315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a:rPr>
                                <m:t>𝑣</m:t>
                              </m:r>
                            </m:e>
                            <m:sup>
                              <m:r>
                                <a:rPr lang="en-US" sz="1400" b="0" i="1" smtClean="0">
                                  <a:latin typeface="Cambria Math"/>
                                </a:rPr>
                                <m:t>2</m:t>
                              </m:r>
                            </m:sup>
                          </m:sSup>
                        </m:num>
                        <m:den>
                          <m:r>
                            <a:rPr lang="en-US" sz="1400" b="0" i="1" smtClean="0">
                              <a:latin typeface="Cambria Math"/>
                            </a:rPr>
                            <m:t>𝑟</m:t>
                          </m:r>
                        </m:den>
                      </m:f>
                    </m:oMath>
                  </m:oMathPara>
                </a14:m>
                <a:endParaRPr lang="en-GB" sz="1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8390012" y="0"/>
                <a:ext cx="753988" cy="523157"/>
              </a:xfrm>
              <a:prstGeom prst="rect">
                <a:avLst/>
              </a:prstGeom>
              <a:blipFill rotWithShape="1">
                <a:blip r:embed="rId7"/>
                <a:stretch>
                  <a:fillRect/>
                </a:stretch>
              </a:blipFill>
              <a:ln w="25400">
                <a:solidFill>
                  <a:schemeClr val="tx1"/>
                </a:solidFill>
              </a:ln>
            </p:spPr>
            <p:txBody>
              <a:bodyPr/>
              <a:lstStyle/>
              <a:p>
                <a:r>
                  <a:rPr lang="en-US">
                    <a:noFill/>
                  </a:rPr>
                  <a:t> </a:t>
                </a:r>
              </a:p>
            </p:txBody>
          </p:sp>
        </mc:Fallback>
      </mc:AlternateContent>
      <p:sp>
        <p:nvSpPr>
          <p:cNvPr id="3" name="TextBox 2"/>
          <p:cNvSpPr txBox="1"/>
          <p:nvPr/>
        </p:nvSpPr>
        <p:spPr>
          <a:xfrm>
            <a:off x="3619500" y="1362075"/>
            <a:ext cx="2457450" cy="2246769"/>
          </a:xfrm>
          <a:prstGeom prst="rect">
            <a:avLst/>
          </a:prstGeom>
          <a:noFill/>
        </p:spPr>
        <p:txBody>
          <a:bodyPr wrap="square" rtlCol="0">
            <a:spAutoFit/>
          </a:bodyPr>
          <a:lstStyle/>
          <a:p>
            <a:pPr marL="285750" indent="-285750" algn="ctr">
              <a:buFont typeface="Wingdings"/>
              <a:buChar char="à"/>
            </a:pPr>
            <a:r>
              <a:rPr lang="en-US" sz="1400" dirty="0" smtClean="0">
                <a:solidFill>
                  <a:srgbClr val="FF0000"/>
                </a:solidFill>
                <a:latin typeface="Comic Sans MS" panose="030F0702030302020204" pitchFamily="66" charset="0"/>
                <a:sym typeface="Wingdings" panose="05000000000000000000" pitchFamily="2" charset="2"/>
              </a:rPr>
              <a:t>Now, we need to resolve towards the </a:t>
            </a:r>
            <a:r>
              <a:rPr lang="en-US" sz="1400" dirty="0" err="1" smtClean="0">
                <a:solidFill>
                  <a:srgbClr val="FF0000"/>
                </a:solidFill>
                <a:latin typeface="Comic Sans MS" panose="030F0702030302020204" pitchFamily="66" charset="0"/>
                <a:sym typeface="Wingdings" panose="05000000000000000000" pitchFamily="2" charset="2"/>
              </a:rPr>
              <a:t>centre</a:t>
            </a:r>
            <a:r>
              <a:rPr lang="en-US" sz="1400" dirty="0" smtClean="0">
                <a:solidFill>
                  <a:srgbClr val="FF0000"/>
                </a:solidFill>
                <a:latin typeface="Comic Sans MS" panose="030F0702030302020204" pitchFamily="66" charset="0"/>
                <a:sym typeface="Wingdings" panose="05000000000000000000" pitchFamily="2" charset="2"/>
              </a:rPr>
              <a:t> of the circle at the point the particle has moved to</a:t>
            </a:r>
          </a:p>
          <a:p>
            <a:pPr marL="285750" indent="-285750" algn="ctr">
              <a:buFont typeface="Wingdings"/>
              <a:buChar char="à"/>
            </a:pPr>
            <a:endParaRPr lang="en-US" sz="14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a:buChar char="à"/>
            </a:pPr>
            <a:r>
              <a:rPr lang="en-US" sz="1400" dirty="0" smtClean="0">
                <a:solidFill>
                  <a:srgbClr val="FF0000"/>
                </a:solidFill>
                <a:latin typeface="Comic Sans MS" panose="030F0702030302020204" pitchFamily="66" charset="0"/>
                <a:sym typeface="Wingdings" panose="05000000000000000000" pitchFamily="2" charset="2"/>
              </a:rPr>
              <a:t>We therefore need to include the forces (Tension and weight) on the diagram</a:t>
            </a:r>
            <a:endParaRPr lang="en-US" sz="1400" dirty="0">
              <a:solidFill>
                <a:srgbClr val="FF0000"/>
              </a:solidFill>
              <a:latin typeface="Comic Sans MS" panose="030F0702030302020204" pitchFamily="66" charset="0"/>
            </a:endParaRPr>
          </a:p>
        </p:txBody>
      </p:sp>
      <p:sp>
        <p:nvSpPr>
          <p:cNvPr id="51" name="Oval 50"/>
          <p:cNvSpPr>
            <a:spLocks noChangeAspect="1"/>
          </p:cNvSpPr>
          <p:nvPr/>
        </p:nvSpPr>
        <p:spPr>
          <a:xfrm>
            <a:off x="6288799" y="1428750"/>
            <a:ext cx="2209800" cy="2209800"/>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7279399" y="2266950"/>
            <a:ext cx="288862" cy="276999"/>
          </a:xfrm>
          <a:prstGeom prst="rect">
            <a:avLst/>
          </a:prstGeom>
          <a:noFill/>
        </p:spPr>
        <p:txBody>
          <a:bodyPr wrap="none" rtlCol="0">
            <a:spAutoFit/>
          </a:bodyPr>
          <a:lstStyle/>
          <a:p>
            <a:r>
              <a:rPr lang="en-US" sz="1200" dirty="0" smtClean="0">
                <a:latin typeface="Comic Sans MS" panose="030F0702030302020204" pitchFamily="66" charset="0"/>
              </a:rPr>
              <a:t>B</a:t>
            </a:r>
            <a:endParaRPr lang="en-US" sz="1200" dirty="0">
              <a:latin typeface="Comic Sans MS" panose="030F0702030302020204" pitchFamily="66" charset="0"/>
            </a:endParaRPr>
          </a:p>
        </p:txBody>
      </p:sp>
      <p:grpSp>
        <p:nvGrpSpPr>
          <p:cNvPr id="56" name="Group 55"/>
          <p:cNvGrpSpPr/>
          <p:nvPr/>
        </p:nvGrpSpPr>
        <p:grpSpPr>
          <a:xfrm>
            <a:off x="7355599" y="2495550"/>
            <a:ext cx="152400" cy="152400"/>
            <a:chOff x="7467600" y="4419600"/>
            <a:chExt cx="152400" cy="152400"/>
          </a:xfrm>
        </p:grpSpPr>
        <p:cxnSp>
          <p:nvCxnSpPr>
            <p:cNvPr id="57" name="Straight Connector 56"/>
            <p:cNvCxnSpPr/>
            <p:nvPr/>
          </p:nvCxnSpPr>
          <p:spPr>
            <a:xfrm flipH="1" flipV="1">
              <a:off x="7467600" y="4419600"/>
              <a:ext cx="152400" cy="1524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7467600" y="4419600"/>
              <a:ext cx="152400" cy="1524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cxnSp>
        <p:nvCxnSpPr>
          <p:cNvPr id="59" name="Straight Connector 58"/>
          <p:cNvCxnSpPr/>
          <p:nvPr/>
        </p:nvCxnSpPr>
        <p:spPr>
          <a:xfrm rot="16200000" flipH="1">
            <a:off x="6898399" y="3105150"/>
            <a:ext cx="106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flipV="1">
            <a:off x="7431799" y="2571750"/>
            <a:ext cx="990600" cy="304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Oval 60"/>
          <p:cNvSpPr/>
          <p:nvPr/>
        </p:nvSpPr>
        <p:spPr>
          <a:xfrm>
            <a:off x="7374649" y="3590925"/>
            <a:ext cx="111397" cy="1141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Arc 63"/>
          <p:cNvSpPr/>
          <p:nvPr/>
        </p:nvSpPr>
        <p:spPr>
          <a:xfrm>
            <a:off x="6831724" y="1828800"/>
            <a:ext cx="914400" cy="914400"/>
          </a:xfrm>
          <a:prstGeom prst="arc">
            <a:avLst>
              <a:gd name="adj1" fmla="val 2932936"/>
              <a:gd name="adj2" fmla="val 423110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TextBox 64"/>
          <p:cNvSpPr txBox="1"/>
          <p:nvPr/>
        </p:nvSpPr>
        <p:spPr>
          <a:xfrm>
            <a:off x="7441324" y="2628900"/>
            <a:ext cx="279244" cy="276999"/>
          </a:xfrm>
          <a:prstGeom prst="rect">
            <a:avLst/>
          </a:prstGeom>
          <a:noFill/>
        </p:spPr>
        <p:txBody>
          <a:bodyPr wrap="none" rtlCol="0">
            <a:spAutoFit/>
          </a:bodyPr>
          <a:lstStyle/>
          <a:p>
            <a:r>
              <a:rPr lang="el-GR" sz="1200" dirty="0" smtClean="0">
                <a:latin typeface="Comic Sans MS" panose="030F0702030302020204" pitchFamily="66" charset="0"/>
              </a:rPr>
              <a:t>θ</a:t>
            </a:r>
            <a:endParaRPr lang="en-US" sz="12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99" name="TextBox 98"/>
              <p:cNvSpPr txBox="1"/>
              <p:nvPr/>
            </p:nvSpPr>
            <p:spPr>
              <a:xfrm>
                <a:off x="6909670" y="1076325"/>
                <a:ext cx="223433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solidFill>
                                <a:srgbClr val="FF0000"/>
                              </a:solidFill>
                              <a:latin typeface="Cambria Math" panose="02040503050406030204" pitchFamily="18" charset="0"/>
                            </a:rPr>
                          </m:ctrlPr>
                        </m:sSupPr>
                        <m:e>
                          <m:r>
                            <a:rPr lang="en-US" sz="1400" b="0" i="1" smtClean="0">
                              <a:solidFill>
                                <a:srgbClr val="FF0000"/>
                              </a:solidFill>
                              <a:latin typeface="Cambria Math"/>
                            </a:rPr>
                            <m:t>𝑣</m:t>
                          </m:r>
                        </m:e>
                        <m:sup>
                          <m:r>
                            <a:rPr lang="en-US" sz="1400" b="0" i="1" smtClean="0">
                              <a:solidFill>
                                <a:srgbClr val="FF0000"/>
                              </a:solidFill>
                              <a:latin typeface="Cambria Math"/>
                            </a:rPr>
                            <m:t>2</m:t>
                          </m:r>
                        </m:sup>
                      </m:sSup>
                      <m:r>
                        <a:rPr lang="en-US" sz="1400" b="0" i="1" smtClean="0">
                          <a:solidFill>
                            <a:srgbClr val="FF0000"/>
                          </a:solidFill>
                          <a:latin typeface="Cambria Math"/>
                        </a:rPr>
                        <m:t>=</m:t>
                      </m:r>
                      <m:sSup>
                        <m:sSupPr>
                          <m:ctrlPr>
                            <a:rPr lang="en-US" sz="1400" i="1">
                              <a:solidFill>
                                <a:srgbClr val="FF0000"/>
                              </a:solidFill>
                              <a:latin typeface="Cambria Math" panose="02040503050406030204" pitchFamily="18" charset="0"/>
                            </a:rPr>
                          </m:ctrlPr>
                        </m:sSupPr>
                        <m:e>
                          <m:r>
                            <a:rPr lang="en-US" sz="1400" b="0" i="1" smtClean="0">
                              <a:solidFill>
                                <a:srgbClr val="FF0000"/>
                              </a:solidFill>
                              <a:latin typeface="Cambria Math"/>
                            </a:rPr>
                            <m:t>𝑢</m:t>
                          </m:r>
                        </m:e>
                        <m:sup>
                          <m:r>
                            <a:rPr lang="en-US" sz="1400" i="1">
                              <a:solidFill>
                                <a:srgbClr val="FF0000"/>
                              </a:solidFill>
                              <a:latin typeface="Cambria Math"/>
                            </a:rPr>
                            <m:t>2</m:t>
                          </m:r>
                        </m:sup>
                      </m:sSup>
                      <m:r>
                        <a:rPr lang="en-US" sz="1400" b="0" i="1" smtClean="0">
                          <a:solidFill>
                            <a:srgbClr val="FF0000"/>
                          </a:solidFill>
                          <a:latin typeface="Cambria Math"/>
                        </a:rPr>
                        <m:t>−</m:t>
                      </m:r>
                      <m:r>
                        <a:rPr lang="en-US" sz="1400" i="1">
                          <a:solidFill>
                            <a:srgbClr val="FF0000"/>
                          </a:solidFill>
                          <a:latin typeface="Cambria Math"/>
                        </a:rPr>
                        <m:t>0</m:t>
                      </m:r>
                      <m:r>
                        <a:rPr lang="en-US" sz="1400" b="0" i="1" smtClean="0">
                          <a:solidFill>
                            <a:srgbClr val="FF0000"/>
                          </a:solidFill>
                          <a:latin typeface="Cambria Math"/>
                        </a:rPr>
                        <m:t>.6</m:t>
                      </m:r>
                      <m:r>
                        <a:rPr lang="en-US" sz="1400" i="1">
                          <a:solidFill>
                            <a:srgbClr val="FF0000"/>
                          </a:solidFill>
                          <a:latin typeface="Cambria Math"/>
                        </a:rPr>
                        <m:t>𝑔</m:t>
                      </m:r>
                      <m:r>
                        <a:rPr lang="en-US" sz="1400" i="1">
                          <a:solidFill>
                            <a:srgbClr val="FF0000"/>
                          </a:solidFill>
                          <a:latin typeface="Cambria Math"/>
                        </a:rPr>
                        <m:t>(1−</m:t>
                      </m:r>
                      <m:r>
                        <a:rPr lang="en-US" sz="1400" i="1">
                          <a:solidFill>
                            <a:srgbClr val="FF0000"/>
                          </a:solidFill>
                          <a:latin typeface="Cambria Math"/>
                        </a:rPr>
                        <m:t>𝑐𝑜𝑠</m:t>
                      </m:r>
                      <m:r>
                        <a:rPr lang="en-US" sz="1400" i="1">
                          <a:solidFill>
                            <a:srgbClr val="FF0000"/>
                          </a:solidFill>
                          <a:latin typeface="Cambria Math"/>
                          <a:ea typeface="Cambria Math"/>
                        </a:rPr>
                        <m:t>𝜃</m:t>
                      </m:r>
                      <m:r>
                        <a:rPr lang="en-US" sz="1400" i="1">
                          <a:solidFill>
                            <a:srgbClr val="FF0000"/>
                          </a:solidFill>
                          <a:latin typeface="Cambria Math"/>
                          <a:ea typeface="Cambria Math"/>
                        </a:rPr>
                        <m:t>)</m:t>
                      </m:r>
                    </m:oMath>
                  </m:oMathPara>
                </a14:m>
                <a:endParaRPr lang="en-US" sz="1400" dirty="0">
                  <a:solidFill>
                    <a:srgbClr val="FF0000"/>
                  </a:solidFill>
                </a:endParaRPr>
              </a:p>
            </p:txBody>
          </p:sp>
        </mc:Choice>
        <mc:Fallback xmlns="">
          <p:sp>
            <p:nvSpPr>
              <p:cNvPr id="99" name="TextBox 98"/>
              <p:cNvSpPr txBox="1">
                <a:spLocks noRot="1" noChangeAspect="1" noMove="1" noResize="1" noEditPoints="1" noAdjustHandles="1" noChangeArrowheads="1" noChangeShapeType="1" noTextEdit="1"/>
              </p:cNvSpPr>
              <p:nvPr/>
            </p:nvSpPr>
            <p:spPr>
              <a:xfrm>
                <a:off x="6909670" y="1076325"/>
                <a:ext cx="2234330" cy="307777"/>
              </a:xfrm>
              <a:prstGeom prst="rect">
                <a:avLst/>
              </a:prstGeom>
              <a:blipFill rotWithShape="1">
                <a:blip r:embed="rId8"/>
                <a:stretch>
                  <a:fillRect b="-10000"/>
                </a:stretch>
              </a:blipFill>
            </p:spPr>
            <p:txBody>
              <a:bodyPr/>
              <a:lstStyle/>
              <a:p>
                <a:r>
                  <a:rPr lang="en-US">
                    <a:noFill/>
                  </a:rPr>
                  <a:t> </a:t>
                </a:r>
              </a:p>
            </p:txBody>
          </p:sp>
        </mc:Fallback>
      </mc:AlternateContent>
      <p:sp>
        <p:nvSpPr>
          <p:cNvPr id="36" name="TextBox 35"/>
          <p:cNvSpPr txBox="1"/>
          <p:nvPr/>
        </p:nvSpPr>
        <p:spPr>
          <a:xfrm>
            <a:off x="7146049" y="3590925"/>
            <a:ext cx="304800" cy="276999"/>
          </a:xfrm>
          <a:prstGeom prst="rect">
            <a:avLst/>
          </a:prstGeom>
          <a:noFill/>
        </p:spPr>
        <p:txBody>
          <a:bodyPr wrap="square" rtlCol="0">
            <a:spAutoFit/>
          </a:bodyPr>
          <a:lstStyle/>
          <a:p>
            <a:r>
              <a:rPr lang="en-US" sz="1200" dirty="0" smtClean="0">
                <a:latin typeface="Comic Sans MS" panose="030F0702030302020204" pitchFamily="66" charset="0"/>
              </a:rPr>
              <a:t>A</a:t>
            </a:r>
            <a:endParaRPr lang="en-US" sz="1200" dirty="0">
              <a:latin typeface="Comic Sans MS" panose="030F0702030302020204" pitchFamily="66" charset="0"/>
            </a:endParaRPr>
          </a:p>
        </p:txBody>
      </p:sp>
      <p:cxnSp>
        <p:nvCxnSpPr>
          <p:cNvPr id="37" name="Straight Connector 36"/>
          <p:cNvCxnSpPr/>
          <p:nvPr/>
        </p:nvCxnSpPr>
        <p:spPr>
          <a:xfrm flipH="1" flipV="1">
            <a:off x="7896225" y="2714626"/>
            <a:ext cx="552450" cy="171449"/>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7824661" y="2432110"/>
            <a:ext cx="304800" cy="276999"/>
          </a:xfrm>
          <a:prstGeom prst="rect">
            <a:avLst/>
          </a:prstGeom>
          <a:noFill/>
        </p:spPr>
        <p:txBody>
          <a:bodyPr wrap="square" rtlCol="0">
            <a:spAutoFit/>
          </a:bodyPr>
          <a:lstStyle/>
          <a:p>
            <a:r>
              <a:rPr lang="en-US" sz="1200" dirty="0" smtClean="0">
                <a:latin typeface="Comic Sans MS" panose="030F0702030302020204" pitchFamily="66" charset="0"/>
              </a:rPr>
              <a:t>T</a:t>
            </a:r>
            <a:endParaRPr lang="en-US" sz="1200" dirty="0">
              <a:latin typeface="Comic Sans MS" panose="030F0702030302020204" pitchFamily="66" charset="0"/>
            </a:endParaRPr>
          </a:p>
        </p:txBody>
      </p:sp>
      <p:cxnSp>
        <p:nvCxnSpPr>
          <p:cNvPr id="43" name="Straight Connector 42"/>
          <p:cNvCxnSpPr/>
          <p:nvPr/>
        </p:nvCxnSpPr>
        <p:spPr>
          <a:xfrm flipH="1" flipV="1">
            <a:off x="7626350" y="2174876"/>
            <a:ext cx="552450" cy="171449"/>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flipV="1">
            <a:off x="7773447" y="2218794"/>
            <a:ext cx="552450" cy="171449"/>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7916736" y="2025710"/>
            <a:ext cx="304800" cy="276999"/>
          </a:xfrm>
          <a:prstGeom prst="rect">
            <a:avLst/>
          </a:prstGeom>
          <a:noFill/>
        </p:spPr>
        <p:txBody>
          <a:bodyPr wrap="square" rtlCol="0">
            <a:spAutoFit/>
          </a:bodyPr>
          <a:lstStyle/>
          <a:p>
            <a:r>
              <a:rPr lang="en-US" sz="1200" dirty="0" smtClean="0">
                <a:latin typeface="Comic Sans MS" panose="030F0702030302020204" pitchFamily="66" charset="0"/>
              </a:rPr>
              <a:t>a</a:t>
            </a:r>
            <a:endParaRPr lang="en-US" sz="1200" dirty="0">
              <a:latin typeface="Comic Sans MS" panose="030F0702030302020204" pitchFamily="66" charset="0"/>
            </a:endParaRPr>
          </a:p>
        </p:txBody>
      </p:sp>
      <p:cxnSp>
        <p:nvCxnSpPr>
          <p:cNvPr id="47" name="Straight Connector 46"/>
          <p:cNvCxnSpPr/>
          <p:nvPr/>
        </p:nvCxnSpPr>
        <p:spPr>
          <a:xfrm flipH="1">
            <a:off x="8445260" y="2886902"/>
            <a:ext cx="1581" cy="1046743"/>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8590255" y="2222740"/>
            <a:ext cx="113798" cy="37147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8628355" y="2313856"/>
            <a:ext cx="550151" cy="276999"/>
          </a:xfrm>
          <a:prstGeom prst="rect">
            <a:avLst/>
          </a:prstGeom>
          <a:noFill/>
        </p:spPr>
        <p:txBody>
          <a:bodyPr wrap="none" rtlCol="0">
            <a:spAutoFit/>
          </a:bodyPr>
          <a:lstStyle/>
          <a:p>
            <a:r>
              <a:rPr lang="en-US" sz="1200" dirty="0" smtClean="0">
                <a:latin typeface="Comic Sans MS" panose="030F0702030302020204" pitchFamily="66" charset="0"/>
              </a:rPr>
              <a:t>vms</a:t>
            </a:r>
            <a:r>
              <a:rPr lang="en-US" sz="1200" baseline="30000" dirty="0" smtClean="0">
                <a:latin typeface="Comic Sans MS" panose="030F0702030302020204" pitchFamily="66" charset="0"/>
              </a:rPr>
              <a:t>-1</a:t>
            </a:r>
            <a:endParaRPr lang="en-US" sz="1200" baseline="30000" dirty="0">
              <a:latin typeface="Comic Sans MS" panose="030F0702030302020204" pitchFamily="66" charset="0"/>
            </a:endParaRPr>
          </a:p>
        </p:txBody>
      </p:sp>
      <p:cxnSp>
        <p:nvCxnSpPr>
          <p:cNvPr id="50" name="Straight Connector 49"/>
          <p:cNvCxnSpPr/>
          <p:nvPr/>
        </p:nvCxnSpPr>
        <p:spPr>
          <a:xfrm>
            <a:off x="8455469" y="2888052"/>
            <a:ext cx="283090" cy="88061"/>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Oval 61"/>
          <p:cNvSpPr/>
          <p:nvPr/>
        </p:nvSpPr>
        <p:spPr>
          <a:xfrm>
            <a:off x="8384299" y="2828925"/>
            <a:ext cx="111397" cy="1141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4" name="Straight Connector 73"/>
          <p:cNvCxnSpPr/>
          <p:nvPr/>
        </p:nvCxnSpPr>
        <p:spPr>
          <a:xfrm flipH="1">
            <a:off x="8471142" y="2976113"/>
            <a:ext cx="276043" cy="923028"/>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8421860" y="2945201"/>
            <a:ext cx="279244" cy="276999"/>
          </a:xfrm>
          <a:prstGeom prst="rect">
            <a:avLst/>
          </a:prstGeom>
          <a:noFill/>
        </p:spPr>
        <p:txBody>
          <a:bodyPr wrap="none" rtlCol="0">
            <a:spAutoFit/>
          </a:bodyPr>
          <a:lstStyle/>
          <a:p>
            <a:r>
              <a:rPr lang="el-GR" sz="1200" dirty="0" smtClean="0">
                <a:latin typeface="Comic Sans MS" panose="030F0702030302020204" pitchFamily="66" charset="0"/>
              </a:rPr>
              <a:t>θ</a:t>
            </a:r>
            <a:endParaRPr lang="en-US" sz="1200" dirty="0">
              <a:latin typeface="Comic Sans MS" panose="030F0702030302020204" pitchFamily="66" charset="0"/>
            </a:endParaRPr>
          </a:p>
        </p:txBody>
      </p:sp>
      <p:sp>
        <p:nvSpPr>
          <p:cNvPr id="76" name="Arc 75"/>
          <p:cNvSpPr/>
          <p:nvPr/>
        </p:nvSpPr>
        <p:spPr>
          <a:xfrm>
            <a:off x="7769128" y="2170981"/>
            <a:ext cx="914400" cy="914400"/>
          </a:xfrm>
          <a:prstGeom prst="arc">
            <a:avLst>
              <a:gd name="adj1" fmla="val 2348318"/>
              <a:gd name="adj2" fmla="val 356169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TextBox 76"/>
          <p:cNvSpPr txBox="1"/>
          <p:nvPr/>
        </p:nvSpPr>
        <p:spPr>
          <a:xfrm>
            <a:off x="8182297" y="3903093"/>
            <a:ext cx="494046" cy="276999"/>
          </a:xfrm>
          <a:prstGeom prst="rect">
            <a:avLst/>
          </a:prstGeom>
          <a:noFill/>
        </p:spPr>
        <p:txBody>
          <a:bodyPr wrap="none" rtlCol="0">
            <a:spAutoFit/>
          </a:bodyPr>
          <a:lstStyle/>
          <a:p>
            <a:r>
              <a:rPr lang="en-US" sz="1200" dirty="0" smtClean="0">
                <a:latin typeface="Comic Sans MS" panose="030F0702030302020204" pitchFamily="66" charset="0"/>
              </a:rPr>
              <a:t>0.4g</a:t>
            </a:r>
            <a:endParaRPr lang="en-US" sz="1200" dirty="0">
              <a:latin typeface="Comic Sans MS" panose="030F0702030302020204" pitchFamily="66" charset="0"/>
            </a:endParaRPr>
          </a:p>
        </p:txBody>
      </p:sp>
      <p:sp>
        <p:nvSpPr>
          <p:cNvPr id="78" name="TextBox 77"/>
          <p:cNvSpPr txBox="1"/>
          <p:nvPr/>
        </p:nvSpPr>
        <p:spPr>
          <a:xfrm>
            <a:off x="8420961" y="2683894"/>
            <a:ext cx="822661" cy="276999"/>
          </a:xfrm>
          <a:prstGeom prst="rect">
            <a:avLst/>
          </a:prstGeom>
          <a:noFill/>
        </p:spPr>
        <p:txBody>
          <a:bodyPr wrap="none" rtlCol="0">
            <a:spAutoFit/>
          </a:bodyPr>
          <a:lstStyle/>
          <a:p>
            <a:r>
              <a:rPr lang="en-US" sz="1200" dirty="0" smtClean="0">
                <a:latin typeface="Comic Sans MS" panose="030F0702030302020204" pitchFamily="66" charset="0"/>
              </a:rPr>
              <a:t>0.4gcos</a:t>
            </a:r>
            <a:r>
              <a:rPr lang="el-GR" sz="1200" dirty="0" smtClean="0">
                <a:latin typeface="Comic Sans MS" panose="030F0702030302020204" pitchFamily="66" charset="0"/>
              </a:rPr>
              <a:t>θ</a:t>
            </a:r>
            <a:endParaRPr lang="en-US" sz="1200" dirty="0">
              <a:latin typeface="Comic Sans MS" panose="030F0702030302020204" pitchFamily="66" charset="0"/>
            </a:endParaRPr>
          </a:p>
        </p:txBody>
      </p:sp>
      <p:sp>
        <p:nvSpPr>
          <p:cNvPr id="79" name="TextBox 78"/>
          <p:cNvSpPr txBox="1"/>
          <p:nvPr/>
        </p:nvSpPr>
        <p:spPr>
          <a:xfrm rot="17201306">
            <a:off x="8366557" y="3284868"/>
            <a:ext cx="787395" cy="276999"/>
          </a:xfrm>
          <a:prstGeom prst="rect">
            <a:avLst/>
          </a:prstGeom>
          <a:noFill/>
        </p:spPr>
        <p:txBody>
          <a:bodyPr wrap="none" rtlCol="0">
            <a:spAutoFit/>
          </a:bodyPr>
          <a:lstStyle/>
          <a:p>
            <a:r>
              <a:rPr lang="en-US" sz="1200" dirty="0" smtClean="0">
                <a:latin typeface="Comic Sans MS" panose="030F0702030302020204" pitchFamily="66" charset="0"/>
              </a:rPr>
              <a:t>0.4gsin</a:t>
            </a:r>
            <a:r>
              <a:rPr lang="el-GR" sz="1200" dirty="0" smtClean="0">
                <a:latin typeface="Comic Sans MS" panose="030F0702030302020204" pitchFamily="66" charset="0"/>
              </a:rPr>
              <a:t>θ</a:t>
            </a:r>
            <a:endParaRPr lang="en-US" sz="1200" dirty="0">
              <a:latin typeface="Comic Sans MS" panose="030F0702030302020204" pitchFamily="66" charset="0"/>
            </a:endParaRPr>
          </a:p>
        </p:txBody>
      </p:sp>
      <p:sp>
        <p:nvSpPr>
          <p:cNvPr id="12" name="TextBox 11"/>
          <p:cNvSpPr txBox="1"/>
          <p:nvPr/>
        </p:nvSpPr>
        <p:spPr>
          <a:xfrm>
            <a:off x="3899140" y="3994029"/>
            <a:ext cx="2262158" cy="276999"/>
          </a:xfrm>
          <a:prstGeom prst="rect">
            <a:avLst/>
          </a:prstGeom>
          <a:noFill/>
        </p:spPr>
        <p:txBody>
          <a:bodyPr wrap="none" rtlCol="0">
            <a:spAutoFit/>
          </a:bodyPr>
          <a:lstStyle/>
          <a:p>
            <a:r>
              <a:rPr lang="en-US" sz="1200" u="sng" dirty="0" smtClean="0">
                <a:latin typeface="Comic Sans MS" panose="030F0702030302020204" pitchFamily="66" charset="0"/>
              </a:rPr>
              <a:t>Resolve towards the </a:t>
            </a:r>
            <a:r>
              <a:rPr lang="en-US" sz="1200" u="sng" dirty="0" err="1" smtClean="0">
                <a:latin typeface="Comic Sans MS" panose="030F0702030302020204" pitchFamily="66" charset="0"/>
              </a:rPr>
              <a:t>centre</a:t>
            </a:r>
            <a:r>
              <a:rPr lang="en-US" sz="1200" u="sng" dirty="0" smtClean="0">
                <a:latin typeface="Comic Sans MS" panose="030F0702030302020204" pitchFamily="66" charset="0"/>
              </a:rPr>
              <a:t>…</a:t>
            </a:r>
            <a:endParaRPr lang="en-US" sz="1200" u="sng"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3" name="TextBox 12"/>
              <p:cNvSpPr txBox="1"/>
              <p:nvPr/>
            </p:nvSpPr>
            <p:spPr>
              <a:xfrm>
                <a:off x="4692770" y="4347715"/>
                <a:ext cx="738472"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𝐹</m:t>
                      </m:r>
                      <m:r>
                        <a:rPr lang="en-US" sz="1200" b="0" i="1" smtClean="0">
                          <a:latin typeface="Cambria Math"/>
                        </a:rPr>
                        <m:t>=</m:t>
                      </m:r>
                      <m:r>
                        <a:rPr lang="en-US" sz="1200" b="0" i="1" smtClean="0">
                          <a:latin typeface="Cambria Math"/>
                        </a:rPr>
                        <m:t>𝑚𝑎</m:t>
                      </m:r>
                    </m:oMath>
                  </m:oMathPara>
                </a14:m>
                <a:endParaRPr lang="en-US" sz="1200" dirty="0"/>
              </a:p>
            </p:txBody>
          </p:sp>
        </mc:Choice>
        <mc:Fallback xmlns="">
          <p:sp>
            <p:nvSpPr>
              <p:cNvPr id="13" name="TextBox 12"/>
              <p:cNvSpPr txBox="1">
                <a:spLocks noRot="1" noChangeAspect="1" noMove="1" noResize="1" noEditPoints="1" noAdjustHandles="1" noChangeArrowheads="1" noChangeShapeType="1" noTextEdit="1"/>
              </p:cNvSpPr>
              <p:nvPr/>
            </p:nvSpPr>
            <p:spPr>
              <a:xfrm>
                <a:off x="4692770" y="4347715"/>
                <a:ext cx="738472" cy="276999"/>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4707147" y="4689897"/>
                <a:ext cx="81682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𝐹</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𝑚</m:t>
                          </m:r>
                          <m:sSup>
                            <m:sSupPr>
                              <m:ctrlPr>
                                <a:rPr lang="en-US" sz="1200" b="0" i="1" smtClean="0">
                                  <a:latin typeface="Cambria Math" panose="02040503050406030204" pitchFamily="18" charset="0"/>
                                </a:rPr>
                              </m:ctrlPr>
                            </m:sSupPr>
                            <m:e>
                              <m:r>
                                <a:rPr lang="en-US" sz="1200" b="0" i="1" smtClean="0">
                                  <a:latin typeface="Cambria Math"/>
                                </a:rPr>
                                <m:t>𝑣</m:t>
                              </m:r>
                            </m:e>
                            <m:sup>
                              <m:r>
                                <a:rPr lang="en-US" sz="1200" b="0" i="1" smtClean="0">
                                  <a:latin typeface="Cambria Math"/>
                                </a:rPr>
                                <m:t>2</m:t>
                              </m:r>
                            </m:sup>
                          </m:sSup>
                        </m:num>
                        <m:den>
                          <m:r>
                            <a:rPr lang="en-US" sz="1200" b="0" i="1" smtClean="0">
                              <a:latin typeface="Cambria Math"/>
                            </a:rPr>
                            <m:t>𝑟</m:t>
                          </m:r>
                        </m:den>
                      </m:f>
                    </m:oMath>
                  </m:oMathPara>
                </a14:m>
                <a:endParaRPr lang="en-US" sz="1200" dirty="0"/>
              </a:p>
            </p:txBody>
          </p:sp>
        </mc:Choice>
        <mc:Fallback xmlns="">
          <p:sp>
            <p:nvSpPr>
              <p:cNvPr id="46" name="TextBox 45"/>
              <p:cNvSpPr txBox="1">
                <a:spLocks noRot="1" noChangeAspect="1" noMove="1" noResize="1" noEditPoints="1" noAdjustHandles="1" noChangeArrowheads="1" noChangeShapeType="1" noTextEdit="1"/>
              </p:cNvSpPr>
              <p:nvPr/>
            </p:nvSpPr>
            <p:spPr>
              <a:xfrm>
                <a:off x="4707147" y="4689897"/>
                <a:ext cx="816827" cy="461665"/>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3910642" y="5239111"/>
                <a:ext cx="2997552" cy="4628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𝑇</m:t>
                      </m:r>
                      <m:r>
                        <a:rPr lang="en-US" sz="1200" b="0" i="1" smtClean="0">
                          <a:latin typeface="Cambria Math"/>
                        </a:rPr>
                        <m:t>−0.4</m:t>
                      </m:r>
                      <m:r>
                        <a:rPr lang="en-US" sz="1200" b="0" i="1" smtClean="0">
                          <a:latin typeface="Cambria Math"/>
                        </a:rPr>
                        <m:t>𝑔𝑐𝑜𝑠</m:t>
                      </m:r>
                      <m:r>
                        <a:rPr lang="en-US" sz="1200" b="0" i="1" smtClean="0">
                          <a:latin typeface="Cambria Math"/>
                          <a:ea typeface="Cambria Math"/>
                        </a:rPr>
                        <m:t>𝜃</m:t>
                      </m:r>
                      <m:r>
                        <a:rPr lang="en-US" sz="1200" b="0" i="1" smtClean="0">
                          <a:latin typeface="Cambria Math"/>
                        </a:rPr>
                        <m:t>=</m:t>
                      </m:r>
                      <m:f>
                        <m:fPr>
                          <m:ctrlPr>
                            <a:rPr lang="en-US" sz="1200" b="0" i="1" smtClean="0">
                              <a:solidFill>
                                <a:schemeClr val="tx1"/>
                              </a:solidFill>
                              <a:latin typeface="Cambria Math" panose="02040503050406030204" pitchFamily="18" charset="0"/>
                            </a:rPr>
                          </m:ctrlPr>
                        </m:fPr>
                        <m:num>
                          <m:r>
                            <a:rPr lang="en-US" sz="1200" b="0" i="1" smtClean="0">
                              <a:solidFill>
                                <a:schemeClr val="tx1"/>
                              </a:solidFill>
                              <a:latin typeface="Cambria Math"/>
                            </a:rPr>
                            <m:t>0.4</m:t>
                          </m:r>
                          <m:d>
                            <m:dPr>
                              <m:ctrlPr>
                                <a:rPr lang="en-US" sz="1200" b="0" i="1" smtClean="0">
                                  <a:solidFill>
                                    <a:schemeClr val="tx1"/>
                                  </a:solidFill>
                                  <a:latin typeface="Cambria Math" panose="02040503050406030204" pitchFamily="18" charset="0"/>
                                </a:rPr>
                              </m:ctrlPr>
                            </m:dPr>
                            <m:e>
                              <m:sSup>
                                <m:sSupPr>
                                  <m:ctrlPr>
                                    <a:rPr lang="en-US" sz="1200" i="1">
                                      <a:solidFill>
                                        <a:schemeClr val="tx1"/>
                                      </a:solidFill>
                                      <a:latin typeface="Cambria Math" panose="02040503050406030204" pitchFamily="18" charset="0"/>
                                    </a:rPr>
                                  </m:ctrlPr>
                                </m:sSupPr>
                                <m:e>
                                  <m:r>
                                    <a:rPr lang="en-US" sz="1200" i="1">
                                      <a:solidFill>
                                        <a:schemeClr val="tx1"/>
                                      </a:solidFill>
                                      <a:latin typeface="Cambria Math"/>
                                    </a:rPr>
                                    <m:t>𝑢</m:t>
                                  </m:r>
                                </m:e>
                                <m:sup>
                                  <m:r>
                                    <a:rPr lang="en-US" sz="1200" i="1">
                                      <a:solidFill>
                                        <a:schemeClr val="tx1"/>
                                      </a:solidFill>
                                      <a:latin typeface="Cambria Math"/>
                                    </a:rPr>
                                    <m:t>2</m:t>
                                  </m:r>
                                </m:sup>
                              </m:sSup>
                              <m:r>
                                <a:rPr lang="en-US" sz="1200" i="1">
                                  <a:solidFill>
                                    <a:schemeClr val="tx1"/>
                                  </a:solidFill>
                                  <a:latin typeface="Cambria Math"/>
                                </a:rPr>
                                <m:t>−0.6</m:t>
                              </m:r>
                              <m:r>
                                <a:rPr lang="en-US" sz="1200" i="1">
                                  <a:solidFill>
                                    <a:schemeClr val="tx1"/>
                                  </a:solidFill>
                                  <a:latin typeface="Cambria Math"/>
                                </a:rPr>
                                <m:t>𝑔</m:t>
                              </m:r>
                              <m:r>
                                <a:rPr lang="en-US" sz="1200" i="1">
                                  <a:solidFill>
                                    <a:schemeClr val="tx1"/>
                                  </a:solidFill>
                                  <a:latin typeface="Cambria Math"/>
                                </a:rPr>
                                <m:t>(1−</m:t>
                              </m:r>
                              <m:r>
                                <a:rPr lang="en-US" sz="1200" i="1">
                                  <a:solidFill>
                                    <a:schemeClr val="tx1"/>
                                  </a:solidFill>
                                  <a:latin typeface="Cambria Math"/>
                                </a:rPr>
                                <m:t>𝑐𝑜𝑠</m:t>
                              </m:r>
                              <m:r>
                                <a:rPr lang="en-US" sz="1200" i="1">
                                  <a:solidFill>
                                    <a:schemeClr val="tx1"/>
                                  </a:solidFill>
                                  <a:latin typeface="Cambria Math"/>
                                  <a:ea typeface="Cambria Math"/>
                                </a:rPr>
                                <m:t>𝜃</m:t>
                              </m:r>
                              <m:r>
                                <a:rPr lang="en-US" sz="1200" i="1">
                                  <a:solidFill>
                                    <a:schemeClr val="tx1"/>
                                  </a:solidFill>
                                  <a:latin typeface="Cambria Math"/>
                                  <a:ea typeface="Cambria Math"/>
                                </a:rPr>
                                <m:t>)</m:t>
                              </m:r>
                            </m:e>
                          </m:d>
                        </m:num>
                        <m:den>
                          <m:r>
                            <a:rPr lang="en-US" sz="1200" b="0" i="1" smtClean="0">
                              <a:solidFill>
                                <a:schemeClr val="tx1"/>
                              </a:solidFill>
                              <a:latin typeface="Cambria Math"/>
                            </a:rPr>
                            <m:t>0.3</m:t>
                          </m:r>
                        </m:den>
                      </m:f>
                    </m:oMath>
                  </m:oMathPara>
                </a14:m>
                <a:endParaRPr lang="en-US" sz="1200" dirty="0"/>
              </a:p>
            </p:txBody>
          </p:sp>
        </mc:Choice>
        <mc:Fallback xmlns="">
          <p:sp>
            <p:nvSpPr>
              <p:cNvPr id="52" name="TextBox 51"/>
              <p:cNvSpPr txBox="1">
                <a:spLocks noRot="1" noChangeAspect="1" noMove="1" noResize="1" noEditPoints="1" noAdjustHandles="1" noChangeArrowheads="1" noChangeShapeType="1" noTextEdit="1"/>
              </p:cNvSpPr>
              <p:nvPr/>
            </p:nvSpPr>
            <p:spPr>
              <a:xfrm>
                <a:off x="3910642" y="5239111"/>
                <a:ext cx="2997552" cy="462884"/>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4710023" y="5874590"/>
                <a:ext cx="2041969" cy="4628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𝑇</m:t>
                      </m:r>
                      <m:r>
                        <a:rPr lang="en-US" sz="1200" b="0" i="1" smtClean="0">
                          <a:latin typeface="Cambria Math"/>
                        </a:rPr>
                        <m:t>=1.2</m:t>
                      </m:r>
                      <m:r>
                        <a:rPr lang="en-US" sz="1200" b="0" i="1" smtClean="0">
                          <a:latin typeface="Cambria Math"/>
                        </a:rPr>
                        <m:t>𝑔𝑐𝑜𝑠</m:t>
                      </m:r>
                      <m:r>
                        <a:rPr lang="en-US" sz="1200" b="0" i="1" smtClean="0">
                          <a:latin typeface="Cambria Math"/>
                          <a:ea typeface="Cambria Math"/>
                        </a:rPr>
                        <m:t>𝜃</m:t>
                      </m:r>
                      <m:r>
                        <a:rPr lang="en-US" sz="1200" b="0" i="1" smtClean="0">
                          <a:latin typeface="Cambria Math"/>
                          <a:ea typeface="Cambria Math"/>
                        </a:rPr>
                        <m:t>+</m:t>
                      </m:r>
                      <m:f>
                        <m:fPr>
                          <m:ctrlPr>
                            <a:rPr lang="en-US" sz="1200" b="0" i="1" smtClean="0">
                              <a:latin typeface="Cambria Math" panose="02040503050406030204" pitchFamily="18" charset="0"/>
                              <a:ea typeface="Cambria Math"/>
                            </a:rPr>
                          </m:ctrlPr>
                        </m:fPr>
                        <m:num>
                          <m:r>
                            <a:rPr lang="en-US" sz="1200" b="0" i="1" smtClean="0">
                              <a:latin typeface="Cambria Math"/>
                              <a:ea typeface="Cambria Math"/>
                            </a:rPr>
                            <m:t>4</m:t>
                          </m:r>
                          <m:sSup>
                            <m:sSupPr>
                              <m:ctrlPr>
                                <a:rPr lang="en-US" sz="1200" b="0" i="1" smtClean="0">
                                  <a:latin typeface="Cambria Math" panose="02040503050406030204" pitchFamily="18" charset="0"/>
                                  <a:ea typeface="Cambria Math"/>
                                </a:rPr>
                              </m:ctrlPr>
                            </m:sSupPr>
                            <m:e>
                              <m:r>
                                <a:rPr lang="en-US" sz="1200" b="0" i="1" smtClean="0">
                                  <a:latin typeface="Cambria Math"/>
                                  <a:ea typeface="Cambria Math"/>
                                </a:rPr>
                                <m:t>𝑢</m:t>
                              </m:r>
                            </m:e>
                            <m:sup>
                              <m:r>
                                <a:rPr lang="en-US" sz="1200" b="0" i="1" smtClean="0">
                                  <a:latin typeface="Cambria Math"/>
                                  <a:ea typeface="Cambria Math"/>
                                </a:rPr>
                                <m:t>2</m:t>
                              </m:r>
                            </m:sup>
                          </m:sSup>
                        </m:num>
                        <m:den>
                          <m:r>
                            <a:rPr lang="en-US" sz="1200" b="0" i="1" smtClean="0">
                              <a:latin typeface="Cambria Math"/>
                              <a:ea typeface="Cambria Math"/>
                            </a:rPr>
                            <m:t>3</m:t>
                          </m:r>
                        </m:den>
                      </m:f>
                      <m:r>
                        <a:rPr lang="en-US" sz="1200" b="0" i="1" smtClean="0">
                          <a:latin typeface="Cambria Math"/>
                          <a:ea typeface="Cambria Math"/>
                        </a:rPr>
                        <m:t>−0.8</m:t>
                      </m:r>
                      <m:r>
                        <a:rPr lang="en-US" sz="1200" b="0" i="1" smtClean="0">
                          <a:latin typeface="Cambria Math"/>
                          <a:ea typeface="Cambria Math"/>
                        </a:rPr>
                        <m:t>𝑔</m:t>
                      </m:r>
                    </m:oMath>
                  </m:oMathPara>
                </a14:m>
                <a:endParaRPr lang="en-US" sz="1200" dirty="0"/>
              </a:p>
            </p:txBody>
          </p:sp>
        </mc:Choice>
        <mc:Fallback xmlns="">
          <p:sp>
            <p:nvSpPr>
              <p:cNvPr id="54" name="TextBox 53"/>
              <p:cNvSpPr txBox="1">
                <a:spLocks noRot="1" noChangeAspect="1" noMove="1" noResize="1" noEditPoints="1" noAdjustHandles="1" noChangeArrowheads="1" noChangeShapeType="1" noTextEdit="1"/>
              </p:cNvSpPr>
              <p:nvPr/>
            </p:nvSpPr>
            <p:spPr>
              <a:xfrm>
                <a:off x="4710023" y="5874590"/>
                <a:ext cx="2041969" cy="462884"/>
              </a:xfrm>
              <a:prstGeom prst="rect">
                <a:avLst/>
              </a:prstGeom>
              <a:blipFill rotWithShape="1">
                <a:blip r:embed="rId12"/>
                <a:stretch>
                  <a:fillRect/>
                </a:stretch>
              </a:blipFill>
            </p:spPr>
            <p:txBody>
              <a:bodyPr/>
              <a:lstStyle/>
              <a:p>
                <a:r>
                  <a:rPr lang="en-US">
                    <a:noFill/>
                  </a:rPr>
                  <a:t> </a:t>
                </a:r>
              </a:p>
            </p:txBody>
          </p:sp>
        </mc:Fallback>
      </mc:AlternateContent>
      <p:sp>
        <p:nvSpPr>
          <p:cNvPr id="55" name="TextBox 54"/>
          <p:cNvSpPr txBox="1"/>
          <p:nvPr/>
        </p:nvSpPr>
        <p:spPr>
          <a:xfrm>
            <a:off x="5613100" y="4498317"/>
            <a:ext cx="1546826" cy="461665"/>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Replace a with an alternative…</a:t>
            </a:r>
            <a:endParaRPr lang="en-GB" sz="1200" baseline="30000" dirty="0">
              <a:solidFill>
                <a:srgbClr val="FF0000"/>
              </a:solidFill>
              <a:latin typeface="Comic Sans MS" panose="030F0702030302020204" pitchFamily="66" charset="0"/>
            </a:endParaRPr>
          </a:p>
        </p:txBody>
      </p:sp>
      <p:sp>
        <p:nvSpPr>
          <p:cNvPr id="63" name="Arc 62"/>
          <p:cNvSpPr/>
          <p:nvPr/>
        </p:nvSpPr>
        <p:spPr>
          <a:xfrm>
            <a:off x="5408942" y="4506943"/>
            <a:ext cx="228600" cy="450011"/>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6" name="Arc 65"/>
          <p:cNvSpPr/>
          <p:nvPr/>
        </p:nvSpPr>
        <p:spPr>
          <a:xfrm>
            <a:off x="6803545" y="5030279"/>
            <a:ext cx="228600" cy="450011"/>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7" name="Arc 66"/>
          <p:cNvSpPr/>
          <p:nvPr/>
        </p:nvSpPr>
        <p:spPr>
          <a:xfrm>
            <a:off x="6783416" y="5527736"/>
            <a:ext cx="212607" cy="648777"/>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8" name="TextBox 67"/>
          <p:cNvSpPr txBox="1"/>
          <p:nvPr/>
        </p:nvSpPr>
        <p:spPr>
          <a:xfrm>
            <a:off x="7047781" y="5021653"/>
            <a:ext cx="2096219" cy="461665"/>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Sub in values, including the earlier expression for v</a:t>
            </a:r>
            <a:r>
              <a:rPr lang="en-US" sz="1200" baseline="30000" dirty="0" smtClean="0">
                <a:solidFill>
                  <a:srgbClr val="FF0000"/>
                </a:solidFill>
                <a:latin typeface="Comic Sans MS" panose="030F0702030302020204" pitchFamily="66" charset="0"/>
              </a:rPr>
              <a:t>2</a:t>
            </a:r>
            <a:endParaRPr lang="en-GB" sz="1200" baseline="30000" dirty="0">
              <a:solidFill>
                <a:srgbClr val="FF0000"/>
              </a:solidFill>
              <a:latin typeface="Comic Sans MS" panose="030F0702030302020204" pitchFamily="66" charset="0"/>
            </a:endParaRPr>
          </a:p>
        </p:txBody>
      </p:sp>
      <p:sp>
        <p:nvSpPr>
          <p:cNvPr id="69" name="TextBox 68"/>
          <p:cNvSpPr txBox="1"/>
          <p:nvPr/>
        </p:nvSpPr>
        <p:spPr>
          <a:xfrm>
            <a:off x="6935638" y="5622628"/>
            <a:ext cx="2096219" cy="461665"/>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A reasonable amount of rearranging later…</a:t>
            </a:r>
            <a:endParaRPr lang="en-GB" sz="1200" baseline="300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70" name="TextBox 69"/>
              <p:cNvSpPr txBox="1"/>
              <p:nvPr/>
            </p:nvSpPr>
            <p:spPr>
              <a:xfrm>
                <a:off x="1109933" y="4914182"/>
                <a:ext cx="2041969" cy="4628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a:rPr>
                        <m:t>𝑇</m:t>
                      </m:r>
                      <m:r>
                        <a:rPr lang="en-US" sz="1200" b="0" i="1" smtClean="0">
                          <a:solidFill>
                            <a:srgbClr val="FF0000"/>
                          </a:solidFill>
                          <a:latin typeface="Cambria Math"/>
                        </a:rPr>
                        <m:t>=1.2</m:t>
                      </m:r>
                      <m:r>
                        <a:rPr lang="en-US" sz="1200" b="0" i="1" smtClean="0">
                          <a:solidFill>
                            <a:srgbClr val="FF0000"/>
                          </a:solidFill>
                          <a:latin typeface="Cambria Math"/>
                        </a:rPr>
                        <m:t>𝑔𝑐𝑜𝑠</m:t>
                      </m:r>
                      <m:r>
                        <a:rPr lang="en-US" sz="1200" b="0" i="1" smtClean="0">
                          <a:solidFill>
                            <a:srgbClr val="FF0000"/>
                          </a:solidFill>
                          <a:latin typeface="Cambria Math"/>
                          <a:ea typeface="Cambria Math"/>
                        </a:rPr>
                        <m:t>𝜃</m:t>
                      </m:r>
                      <m:r>
                        <a:rPr lang="en-US" sz="1200" b="0" i="1" smtClean="0">
                          <a:solidFill>
                            <a:srgbClr val="FF0000"/>
                          </a:solidFill>
                          <a:latin typeface="Cambria Math"/>
                          <a:ea typeface="Cambria Math"/>
                        </a:rPr>
                        <m:t>+</m:t>
                      </m:r>
                      <m:f>
                        <m:fPr>
                          <m:ctrlPr>
                            <a:rPr lang="en-US" sz="1200" b="0" i="1" smtClean="0">
                              <a:solidFill>
                                <a:srgbClr val="FF0000"/>
                              </a:solidFill>
                              <a:latin typeface="Cambria Math" panose="02040503050406030204" pitchFamily="18" charset="0"/>
                              <a:ea typeface="Cambria Math"/>
                            </a:rPr>
                          </m:ctrlPr>
                        </m:fPr>
                        <m:num>
                          <m:r>
                            <a:rPr lang="en-US" sz="1200" b="0" i="1" smtClean="0">
                              <a:solidFill>
                                <a:srgbClr val="FF0000"/>
                              </a:solidFill>
                              <a:latin typeface="Cambria Math"/>
                              <a:ea typeface="Cambria Math"/>
                            </a:rPr>
                            <m:t>4</m:t>
                          </m:r>
                          <m:sSup>
                            <m:sSupPr>
                              <m:ctrlPr>
                                <a:rPr lang="en-US" sz="1200" b="0" i="1" smtClean="0">
                                  <a:solidFill>
                                    <a:srgbClr val="FF0000"/>
                                  </a:solidFill>
                                  <a:latin typeface="Cambria Math" panose="02040503050406030204" pitchFamily="18" charset="0"/>
                                  <a:ea typeface="Cambria Math"/>
                                </a:rPr>
                              </m:ctrlPr>
                            </m:sSupPr>
                            <m:e>
                              <m:r>
                                <a:rPr lang="en-US" sz="1200" b="0" i="1" smtClean="0">
                                  <a:solidFill>
                                    <a:srgbClr val="FF0000"/>
                                  </a:solidFill>
                                  <a:latin typeface="Cambria Math"/>
                                  <a:ea typeface="Cambria Math"/>
                                </a:rPr>
                                <m:t>𝑢</m:t>
                              </m:r>
                            </m:e>
                            <m:sup>
                              <m:r>
                                <a:rPr lang="en-US" sz="1200" b="0" i="1" smtClean="0">
                                  <a:solidFill>
                                    <a:srgbClr val="FF0000"/>
                                  </a:solidFill>
                                  <a:latin typeface="Cambria Math"/>
                                  <a:ea typeface="Cambria Math"/>
                                </a:rPr>
                                <m:t>2</m:t>
                              </m:r>
                            </m:sup>
                          </m:sSup>
                        </m:num>
                        <m:den>
                          <m:r>
                            <a:rPr lang="en-US" sz="1200" b="0" i="1" smtClean="0">
                              <a:solidFill>
                                <a:srgbClr val="FF0000"/>
                              </a:solidFill>
                              <a:latin typeface="Cambria Math"/>
                              <a:ea typeface="Cambria Math"/>
                            </a:rPr>
                            <m:t>3</m:t>
                          </m:r>
                        </m:den>
                      </m:f>
                      <m:r>
                        <a:rPr lang="en-US" sz="1200" b="0" i="1" smtClean="0">
                          <a:solidFill>
                            <a:srgbClr val="FF0000"/>
                          </a:solidFill>
                          <a:latin typeface="Cambria Math"/>
                          <a:ea typeface="Cambria Math"/>
                        </a:rPr>
                        <m:t>−0.8</m:t>
                      </m:r>
                      <m:r>
                        <a:rPr lang="en-US" sz="1200" b="0" i="1" smtClean="0">
                          <a:solidFill>
                            <a:srgbClr val="FF0000"/>
                          </a:solidFill>
                          <a:latin typeface="Cambria Math"/>
                          <a:ea typeface="Cambria Math"/>
                        </a:rPr>
                        <m:t>𝑔</m:t>
                      </m:r>
                    </m:oMath>
                  </m:oMathPara>
                </a14:m>
                <a:endParaRPr lang="en-US" sz="1200" dirty="0">
                  <a:solidFill>
                    <a:srgbClr val="FF0000"/>
                  </a:solidFill>
                </a:endParaRPr>
              </a:p>
            </p:txBody>
          </p:sp>
        </mc:Choice>
        <mc:Fallback xmlns="">
          <p:sp>
            <p:nvSpPr>
              <p:cNvPr id="70" name="TextBox 69"/>
              <p:cNvSpPr txBox="1">
                <a:spLocks noRot="1" noChangeAspect="1" noMove="1" noResize="1" noEditPoints="1" noAdjustHandles="1" noChangeArrowheads="1" noChangeShapeType="1" noTextEdit="1"/>
              </p:cNvSpPr>
              <p:nvPr/>
            </p:nvSpPr>
            <p:spPr>
              <a:xfrm>
                <a:off x="1109933" y="4914182"/>
                <a:ext cx="2041969" cy="462884"/>
              </a:xfrm>
              <a:prstGeom prst="rect">
                <a:avLst/>
              </a:prstGeom>
              <a:blipFill rotWithShape="1">
                <a:blip r:embed="rId13"/>
                <a:stretch>
                  <a:fillRect/>
                </a:stretch>
              </a:blipFill>
            </p:spPr>
            <p:txBody>
              <a:bodyPr/>
              <a:lstStyle/>
              <a:p>
                <a:r>
                  <a:rPr lang="en-US">
                    <a:noFill/>
                  </a:rPr>
                  <a:t> </a:t>
                </a:r>
              </a:p>
            </p:txBody>
          </p:sp>
        </mc:Fallback>
      </mc:AlternateContent>
      <p:sp>
        <p:nvSpPr>
          <p:cNvPr id="14" name="Rectangle 13"/>
          <p:cNvSpPr/>
          <p:nvPr/>
        </p:nvSpPr>
        <p:spPr>
          <a:xfrm>
            <a:off x="7013276" y="1078301"/>
            <a:ext cx="2053086" cy="301925"/>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5233359" y="4707148"/>
            <a:ext cx="175403" cy="227162"/>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5351253" y="5256363"/>
            <a:ext cx="1403230" cy="24729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8671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mph" presetSubtype="2" fill="hold" nodeType="clickEffect">
                                  <p:stCondLst>
                                    <p:cond delay="0"/>
                                  </p:stCondLst>
                                  <p:childTnLst>
                                    <p:animClr clrSpc="rgb" dir="cw">
                                      <p:cBhvr>
                                        <p:cTn id="16" dur="500" fill="hold"/>
                                        <p:tgtEl>
                                          <p:spTgt spid="60"/>
                                        </p:tgtEl>
                                        <p:attrNameLst>
                                          <p:attrName>stroke.color</p:attrName>
                                        </p:attrNameLst>
                                      </p:cBhvr>
                                      <p:to>
                                        <a:srgbClr val="FF0000"/>
                                      </p:to>
                                    </p:animClr>
                                    <p:set>
                                      <p:cBhvr>
                                        <p:cTn id="17" dur="500" fill="hold"/>
                                        <p:tgtEl>
                                          <p:spTgt spid="60"/>
                                        </p:tgtEl>
                                        <p:attrNameLst>
                                          <p:attrName>stroke.on</p:attrName>
                                        </p:attrNameLst>
                                      </p:cBhvr>
                                      <p:to>
                                        <p:strVal val="true"/>
                                      </p:to>
                                    </p:set>
                                  </p:childTnLst>
                                </p:cTn>
                              </p:par>
                              <p:par>
                                <p:cTn id="18" presetID="7" presetClass="emph" presetSubtype="2" fill="hold" nodeType="withEffect">
                                  <p:stCondLst>
                                    <p:cond delay="0"/>
                                  </p:stCondLst>
                                  <p:childTnLst>
                                    <p:animClr clrSpc="rgb" dir="cw">
                                      <p:cBhvr>
                                        <p:cTn id="19" dur="500" fill="hold"/>
                                        <p:tgtEl>
                                          <p:spTgt spid="37"/>
                                        </p:tgtEl>
                                        <p:attrNameLst>
                                          <p:attrName>stroke.color</p:attrName>
                                        </p:attrNameLst>
                                      </p:cBhvr>
                                      <p:to>
                                        <a:srgbClr val="FF0000"/>
                                      </p:to>
                                    </p:animClr>
                                    <p:set>
                                      <p:cBhvr>
                                        <p:cTn id="20" dur="500" fill="hold"/>
                                        <p:tgtEl>
                                          <p:spTgt spid="37"/>
                                        </p:tgtEl>
                                        <p:attrNameLst>
                                          <p:attrName>stroke.on</p:attrName>
                                        </p:attrNameLst>
                                      </p:cBhvr>
                                      <p:to>
                                        <p:strVal val="true"/>
                                      </p:to>
                                    </p:set>
                                  </p:childTnLst>
                                </p:cTn>
                              </p:par>
                              <p:par>
                                <p:cTn id="21" presetID="7" presetClass="emph" presetSubtype="2" fill="hold" nodeType="withEffect">
                                  <p:stCondLst>
                                    <p:cond delay="0"/>
                                  </p:stCondLst>
                                  <p:childTnLst>
                                    <p:animClr clrSpc="rgb" dir="cw">
                                      <p:cBhvr>
                                        <p:cTn id="22" dur="500" fill="hold"/>
                                        <p:tgtEl>
                                          <p:spTgt spid="44"/>
                                        </p:tgtEl>
                                        <p:attrNameLst>
                                          <p:attrName>stroke.color</p:attrName>
                                        </p:attrNameLst>
                                      </p:cBhvr>
                                      <p:to>
                                        <a:srgbClr val="FF0000"/>
                                      </p:to>
                                    </p:animClr>
                                    <p:set>
                                      <p:cBhvr>
                                        <p:cTn id="23" dur="500" fill="hold"/>
                                        <p:tgtEl>
                                          <p:spTgt spid="44"/>
                                        </p:tgtEl>
                                        <p:attrNameLst>
                                          <p:attrName>stroke.on</p:attrName>
                                        </p:attrNameLst>
                                      </p:cBhvr>
                                      <p:to>
                                        <p:strVal val="true"/>
                                      </p:to>
                                    </p:set>
                                  </p:childTnLst>
                                </p:cTn>
                              </p:par>
                              <p:par>
                                <p:cTn id="24" presetID="7" presetClass="emph" presetSubtype="2" fill="hold" nodeType="withEffect">
                                  <p:stCondLst>
                                    <p:cond delay="0"/>
                                  </p:stCondLst>
                                  <p:childTnLst>
                                    <p:animClr clrSpc="rgb" dir="cw">
                                      <p:cBhvr>
                                        <p:cTn id="25" dur="500" fill="hold"/>
                                        <p:tgtEl>
                                          <p:spTgt spid="43"/>
                                        </p:tgtEl>
                                        <p:attrNameLst>
                                          <p:attrName>stroke.color</p:attrName>
                                        </p:attrNameLst>
                                      </p:cBhvr>
                                      <p:to>
                                        <a:srgbClr val="FF0000"/>
                                      </p:to>
                                    </p:animClr>
                                    <p:set>
                                      <p:cBhvr>
                                        <p:cTn id="26" dur="500" fill="hold"/>
                                        <p:tgtEl>
                                          <p:spTgt spid="43"/>
                                        </p:tgtEl>
                                        <p:attrNameLst>
                                          <p:attrName>stroke.on</p:attrName>
                                        </p:attrNameLst>
                                      </p:cBhvr>
                                      <p:to>
                                        <p:strVal val="true"/>
                                      </p:to>
                                    </p:set>
                                  </p:childTnLst>
                                </p:cTn>
                              </p:par>
                              <p:par>
                                <p:cTn id="27" presetID="7" presetClass="emph" presetSubtype="2" fill="hold" nodeType="withEffect">
                                  <p:stCondLst>
                                    <p:cond delay="0"/>
                                  </p:stCondLst>
                                  <p:childTnLst>
                                    <p:animClr clrSpc="rgb" dir="cw">
                                      <p:cBhvr>
                                        <p:cTn id="28" dur="500" fill="hold"/>
                                        <p:tgtEl>
                                          <p:spTgt spid="50"/>
                                        </p:tgtEl>
                                        <p:attrNameLst>
                                          <p:attrName>stroke.color</p:attrName>
                                        </p:attrNameLst>
                                      </p:cBhvr>
                                      <p:to>
                                        <a:srgbClr val="FF0000"/>
                                      </p:to>
                                    </p:animClr>
                                    <p:set>
                                      <p:cBhvr>
                                        <p:cTn id="29" dur="500" fill="hold"/>
                                        <p:tgtEl>
                                          <p:spTgt spid="50"/>
                                        </p:tgtEl>
                                        <p:attrNameLst>
                                          <p:attrName>stroke.on</p:attrName>
                                        </p:attrNameLst>
                                      </p:cBhvr>
                                      <p:to>
                                        <p:strVal val="true"/>
                                      </p:to>
                                    </p:set>
                                  </p:childTnLst>
                                </p:cTn>
                              </p:par>
                              <p:par>
                                <p:cTn id="30" presetID="3" presetClass="emph" presetSubtype="2" fill="hold" grpId="0" nodeType="withEffect">
                                  <p:stCondLst>
                                    <p:cond delay="0"/>
                                  </p:stCondLst>
                                  <p:childTnLst>
                                    <p:animClr clrSpc="rgb" dir="cw">
                                      <p:cBhvr override="childStyle">
                                        <p:cTn id="31" dur="500" fill="hold"/>
                                        <p:tgtEl>
                                          <p:spTgt spid="42"/>
                                        </p:tgtEl>
                                        <p:attrNameLst>
                                          <p:attrName>style.color</p:attrName>
                                        </p:attrNameLst>
                                      </p:cBhvr>
                                      <p:to>
                                        <a:srgbClr val="FF0000"/>
                                      </p:to>
                                    </p:animClr>
                                  </p:childTnLst>
                                </p:cTn>
                              </p:par>
                              <p:par>
                                <p:cTn id="32" presetID="3" presetClass="emph" presetSubtype="2" fill="hold" grpId="0" nodeType="withEffect">
                                  <p:stCondLst>
                                    <p:cond delay="0"/>
                                  </p:stCondLst>
                                  <p:childTnLst>
                                    <p:animClr clrSpc="rgb" dir="cw">
                                      <p:cBhvr override="childStyle">
                                        <p:cTn id="33" dur="500" fill="hold"/>
                                        <p:tgtEl>
                                          <p:spTgt spid="45"/>
                                        </p:tgtEl>
                                        <p:attrNameLst>
                                          <p:attrName>style.color</p:attrName>
                                        </p:attrNameLst>
                                      </p:cBhvr>
                                      <p:to>
                                        <a:srgbClr val="FF0000"/>
                                      </p:to>
                                    </p:animClr>
                                  </p:childTnLst>
                                </p:cTn>
                              </p:par>
                              <p:par>
                                <p:cTn id="34" presetID="3" presetClass="emph" presetSubtype="2" fill="hold" grpId="0" nodeType="withEffect">
                                  <p:stCondLst>
                                    <p:cond delay="0"/>
                                  </p:stCondLst>
                                  <p:childTnLst>
                                    <p:animClr clrSpc="rgb" dir="cw">
                                      <p:cBhvr override="childStyle">
                                        <p:cTn id="35" dur="500" fill="hold"/>
                                        <p:tgtEl>
                                          <p:spTgt spid="78"/>
                                        </p:tgtEl>
                                        <p:attrNameLst>
                                          <p:attrName>style.color</p:attrName>
                                        </p:attrNameLst>
                                      </p:cBhvr>
                                      <p:to>
                                        <a:srgbClr val="FF0000"/>
                                      </p:to>
                                    </p:animClr>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63"/>
                                        </p:tgtEl>
                                        <p:attrNameLst>
                                          <p:attrName>style.visibility</p:attrName>
                                        </p:attrNameLst>
                                      </p:cBhvr>
                                      <p:to>
                                        <p:strVal val="visible"/>
                                      </p:to>
                                    </p:set>
                                    <p:animEffect transition="in" filter="blinds(horizontal)">
                                      <p:cBhvr>
                                        <p:cTn id="40" dur="500"/>
                                        <p:tgtEl>
                                          <p:spTgt spid="63"/>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55"/>
                                        </p:tgtEl>
                                        <p:attrNameLst>
                                          <p:attrName>style.visibility</p:attrName>
                                        </p:attrNameLst>
                                      </p:cBhvr>
                                      <p:to>
                                        <p:strVal val="visible"/>
                                      </p:to>
                                    </p:set>
                                    <p:animEffect transition="in" filter="blinds(horizontal)">
                                      <p:cBhvr>
                                        <p:cTn id="45" dur="500"/>
                                        <p:tgtEl>
                                          <p:spTgt spid="55"/>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blinds(horizontal)">
                                      <p:cBhvr>
                                        <p:cTn id="50" dur="500"/>
                                        <p:tgtEl>
                                          <p:spTgt spid="46"/>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66"/>
                                        </p:tgtEl>
                                        <p:attrNameLst>
                                          <p:attrName>style.visibility</p:attrName>
                                        </p:attrNameLst>
                                      </p:cBhvr>
                                      <p:to>
                                        <p:strVal val="visible"/>
                                      </p:to>
                                    </p:set>
                                    <p:animEffect transition="in" filter="blinds(horizontal)">
                                      <p:cBhvr>
                                        <p:cTn id="55" dur="500"/>
                                        <p:tgtEl>
                                          <p:spTgt spid="66"/>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68"/>
                                        </p:tgtEl>
                                        <p:attrNameLst>
                                          <p:attrName>style.visibility</p:attrName>
                                        </p:attrNameLst>
                                      </p:cBhvr>
                                      <p:to>
                                        <p:strVal val="visible"/>
                                      </p:to>
                                    </p:set>
                                    <p:animEffect transition="in" filter="blinds(horizontal)">
                                      <p:cBhvr>
                                        <p:cTn id="60" dur="500"/>
                                        <p:tgtEl>
                                          <p:spTgt spid="68"/>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blinds(horizontal)">
                                      <p:cBhvr>
                                        <p:cTn id="65" dur="500"/>
                                        <p:tgtEl>
                                          <p:spTgt spid="52"/>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blinds(horizontal)">
                                      <p:cBhvr>
                                        <p:cTn id="70" dur="500"/>
                                        <p:tgtEl>
                                          <p:spTgt spid="71"/>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blinds(horizontal)">
                                      <p:cBhvr>
                                        <p:cTn id="75" dur="500"/>
                                        <p:tgtEl>
                                          <p:spTgt spid="72"/>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14"/>
                                        </p:tgtEl>
                                        <p:attrNameLst>
                                          <p:attrName>style.visibility</p:attrName>
                                        </p:attrNameLst>
                                      </p:cBhvr>
                                      <p:to>
                                        <p:strVal val="visible"/>
                                      </p:to>
                                    </p:set>
                                    <p:animEffect transition="in" filter="blinds(horizontal)">
                                      <p:cBhvr>
                                        <p:cTn id="80" dur="500"/>
                                        <p:tgtEl>
                                          <p:spTgt spid="14"/>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xit" presetSubtype="10" fill="hold" grpId="1" nodeType="clickEffect">
                                  <p:stCondLst>
                                    <p:cond delay="0"/>
                                  </p:stCondLst>
                                  <p:childTnLst>
                                    <p:animEffect transition="out" filter="blinds(horizontal)">
                                      <p:cBhvr>
                                        <p:cTn id="84" dur="500"/>
                                        <p:tgtEl>
                                          <p:spTgt spid="71"/>
                                        </p:tgtEl>
                                      </p:cBhvr>
                                    </p:animEffect>
                                    <p:set>
                                      <p:cBhvr>
                                        <p:cTn id="85" dur="1" fill="hold">
                                          <p:stCondLst>
                                            <p:cond delay="499"/>
                                          </p:stCondLst>
                                        </p:cTn>
                                        <p:tgtEl>
                                          <p:spTgt spid="71"/>
                                        </p:tgtEl>
                                        <p:attrNameLst>
                                          <p:attrName>style.visibility</p:attrName>
                                        </p:attrNameLst>
                                      </p:cBhvr>
                                      <p:to>
                                        <p:strVal val="hidden"/>
                                      </p:to>
                                    </p:set>
                                  </p:childTnLst>
                                </p:cTn>
                              </p:par>
                              <p:par>
                                <p:cTn id="86" presetID="3" presetClass="exit" presetSubtype="10" fill="hold" grpId="1" nodeType="withEffect">
                                  <p:stCondLst>
                                    <p:cond delay="0"/>
                                  </p:stCondLst>
                                  <p:childTnLst>
                                    <p:animEffect transition="out" filter="blinds(horizontal)">
                                      <p:cBhvr>
                                        <p:cTn id="87" dur="500"/>
                                        <p:tgtEl>
                                          <p:spTgt spid="72"/>
                                        </p:tgtEl>
                                      </p:cBhvr>
                                    </p:animEffect>
                                    <p:set>
                                      <p:cBhvr>
                                        <p:cTn id="88" dur="1" fill="hold">
                                          <p:stCondLst>
                                            <p:cond delay="499"/>
                                          </p:stCondLst>
                                        </p:cTn>
                                        <p:tgtEl>
                                          <p:spTgt spid="72"/>
                                        </p:tgtEl>
                                        <p:attrNameLst>
                                          <p:attrName>style.visibility</p:attrName>
                                        </p:attrNameLst>
                                      </p:cBhvr>
                                      <p:to>
                                        <p:strVal val="hidden"/>
                                      </p:to>
                                    </p:set>
                                  </p:childTnLst>
                                </p:cTn>
                              </p:par>
                              <p:par>
                                <p:cTn id="89" presetID="3" presetClass="exit" presetSubtype="10" fill="hold" grpId="1" nodeType="withEffect">
                                  <p:stCondLst>
                                    <p:cond delay="0"/>
                                  </p:stCondLst>
                                  <p:childTnLst>
                                    <p:animEffect transition="out" filter="blinds(horizontal)">
                                      <p:cBhvr>
                                        <p:cTn id="90" dur="500"/>
                                        <p:tgtEl>
                                          <p:spTgt spid="14"/>
                                        </p:tgtEl>
                                      </p:cBhvr>
                                    </p:animEffect>
                                    <p:set>
                                      <p:cBhvr>
                                        <p:cTn id="91" dur="1" fill="hold">
                                          <p:stCondLst>
                                            <p:cond delay="499"/>
                                          </p:stCondLst>
                                        </p:cTn>
                                        <p:tgtEl>
                                          <p:spTgt spid="14"/>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3" presetClass="entr" presetSubtype="10" fill="hold" grpId="0" nodeType="clickEffect">
                                  <p:stCondLst>
                                    <p:cond delay="0"/>
                                  </p:stCondLst>
                                  <p:childTnLst>
                                    <p:set>
                                      <p:cBhvr>
                                        <p:cTn id="95" dur="1" fill="hold">
                                          <p:stCondLst>
                                            <p:cond delay="0"/>
                                          </p:stCondLst>
                                        </p:cTn>
                                        <p:tgtEl>
                                          <p:spTgt spid="67"/>
                                        </p:tgtEl>
                                        <p:attrNameLst>
                                          <p:attrName>style.visibility</p:attrName>
                                        </p:attrNameLst>
                                      </p:cBhvr>
                                      <p:to>
                                        <p:strVal val="visible"/>
                                      </p:to>
                                    </p:set>
                                    <p:animEffect transition="in" filter="blinds(horizontal)">
                                      <p:cBhvr>
                                        <p:cTn id="96" dur="500"/>
                                        <p:tgtEl>
                                          <p:spTgt spid="67"/>
                                        </p:tgtEl>
                                      </p:cBhvr>
                                    </p:animEffect>
                                  </p:childTnLst>
                                </p:cTn>
                              </p:par>
                            </p:childTnLst>
                          </p:cTn>
                        </p:par>
                      </p:childTnLst>
                    </p:cTn>
                  </p:par>
                  <p:par>
                    <p:cTn id="97" fill="hold">
                      <p:stCondLst>
                        <p:cond delay="indefinite"/>
                      </p:stCondLst>
                      <p:childTnLst>
                        <p:par>
                          <p:cTn id="98" fill="hold">
                            <p:stCondLst>
                              <p:cond delay="0"/>
                            </p:stCondLst>
                            <p:childTnLst>
                              <p:par>
                                <p:cTn id="99" presetID="3" presetClass="entr" presetSubtype="10" fill="hold" grpId="0" nodeType="click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blinds(horizontal)">
                                      <p:cBhvr>
                                        <p:cTn id="101" dur="500"/>
                                        <p:tgtEl>
                                          <p:spTgt spid="69"/>
                                        </p:tgtEl>
                                      </p:cBhvr>
                                    </p:animEffect>
                                  </p:childTnLst>
                                </p:cTn>
                              </p:par>
                            </p:childTnLst>
                          </p:cTn>
                        </p:par>
                      </p:childTnLst>
                    </p:cTn>
                  </p:par>
                  <p:par>
                    <p:cTn id="102" fill="hold">
                      <p:stCondLst>
                        <p:cond delay="indefinite"/>
                      </p:stCondLst>
                      <p:childTnLst>
                        <p:par>
                          <p:cTn id="103" fill="hold">
                            <p:stCondLst>
                              <p:cond delay="0"/>
                            </p:stCondLst>
                            <p:childTnLst>
                              <p:par>
                                <p:cTn id="104" presetID="3" presetClass="entr" presetSubtype="10" fill="hold" grpId="0" nodeType="clickEffect">
                                  <p:stCondLst>
                                    <p:cond delay="0"/>
                                  </p:stCondLst>
                                  <p:childTnLst>
                                    <p:set>
                                      <p:cBhvr>
                                        <p:cTn id="105" dur="1" fill="hold">
                                          <p:stCondLst>
                                            <p:cond delay="0"/>
                                          </p:stCondLst>
                                        </p:cTn>
                                        <p:tgtEl>
                                          <p:spTgt spid="54"/>
                                        </p:tgtEl>
                                        <p:attrNameLst>
                                          <p:attrName>style.visibility</p:attrName>
                                        </p:attrNameLst>
                                      </p:cBhvr>
                                      <p:to>
                                        <p:strVal val="visible"/>
                                      </p:to>
                                    </p:set>
                                    <p:animEffect transition="in" filter="blinds(horizontal)">
                                      <p:cBhvr>
                                        <p:cTn id="106" dur="500"/>
                                        <p:tgtEl>
                                          <p:spTgt spid="54"/>
                                        </p:tgtEl>
                                      </p:cBhvr>
                                    </p:animEffect>
                                  </p:childTnLst>
                                </p:cTn>
                              </p:par>
                            </p:childTnLst>
                          </p:cTn>
                        </p:par>
                      </p:childTnLst>
                    </p:cTn>
                  </p:par>
                  <p:par>
                    <p:cTn id="107" fill="hold">
                      <p:stCondLst>
                        <p:cond delay="indefinite"/>
                      </p:stCondLst>
                      <p:childTnLst>
                        <p:par>
                          <p:cTn id="108" fill="hold">
                            <p:stCondLst>
                              <p:cond delay="0"/>
                            </p:stCondLst>
                            <p:childTnLst>
                              <p:par>
                                <p:cTn id="109" presetID="3" presetClass="entr" presetSubtype="10" fill="hold" grpId="0" nodeType="click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blinds(horizontal)">
                                      <p:cBhvr>
                                        <p:cTn id="111" dur="500"/>
                                        <p:tgtEl>
                                          <p:spTgt spid="70"/>
                                        </p:tgtEl>
                                      </p:cBhvr>
                                    </p:animEffect>
                                  </p:childTnLst>
                                </p:cTn>
                              </p:par>
                            </p:childTnLst>
                          </p:cTn>
                        </p:par>
                      </p:childTnLst>
                    </p:cTn>
                  </p:par>
                  <p:par>
                    <p:cTn id="112" fill="hold">
                      <p:stCondLst>
                        <p:cond delay="indefinite"/>
                      </p:stCondLst>
                      <p:childTnLst>
                        <p:par>
                          <p:cTn id="113" fill="hold">
                            <p:stCondLst>
                              <p:cond delay="0"/>
                            </p:stCondLst>
                            <p:childTnLst>
                              <p:par>
                                <p:cTn id="114" presetID="7" presetClass="emph" presetSubtype="2" fill="hold" nodeType="clickEffect">
                                  <p:stCondLst>
                                    <p:cond delay="0"/>
                                  </p:stCondLst>
                                  <p:childTnLst>
                                    <p:animClr clrSpc="rgb" dir="cw">
                                      <p:cBhvr>
                                        <p:cTn id="115" dur="500" fill="hold"/>
                                        <p:tgtEl>
                                          <p:spTgt spid="60"/>
                                        </p:tgtEl>
                                        <p:attrNameLst>
                                          <p:attrName>stroke.color</p:attrName>
                                        </p:attrNameLst>
                                      </p:cBhvr>
                                      <p:to>
                                        <a:schemeClr val="tx1"/>
                                      </p:to>
                                    </p:animClr>
                                    <p:set>
                                      <p:cBhvr>
                                        <p:cTn id="116" dur="500" fill="hold"/>
                                        <p:tgtEl>
                                          <p:spTgt spid="60"/>
                                        </p:tgtEl>
                                        <p:attrNameLst>
                                          <p:attrName>stroke.on</p:attrName>
                                        </p:attrNameLst>
                                      </p:cBhvr>
                                      <p:to>
                                        <p:strVal val="true"/>
                                      </p:to>
                                    </p:set>
                                  </p:childTnLst>
                                </p:cTn>
                              </p:par>
                              <p:par>
                                <p:cTn id="117" presetID="7" presetClass="emph" presetSubtype="2" fill="hold" nodeType="withEffect">
                                  <p:stCondLst>
                                    <p:cond delay="0"/>
                                  </p:stCondLst>
                                  <p:childTnLst>
                                    <p:animClr clrSpc="rgb" dir="cw">
                                      <p:cBhvr>
                                        <p:cTn id="118" dur="500" fill="hold"/>
                                        <p:tgtEl>
                                          <p:spTgt spid="37"/>
                                        </p:tgtEl>
                                        <p:attrNameLst>
                                          <p:attrName>stroke.color</p:attrName>
                                        </p:attrNameLst>
                                      </p:cBhvr>
                                      <p:to>
                                        <a:schemeClr val="tx1"/>
                                      </p:to>
                                    </p:animClr>
                                    <p:set>
                                      <p:cBhvr>
                                        <p:cTn id="119" dur="500" fill="hold"/>
                                        <p:tgtEl>
                                          <p:spTgt spid="37"/>
                                        </p:tgtEl>
                                        <p:attrNameLst>
                                          <p:attrName>stroke.on</p:attrName>
                                        </p:attrNameLst>
                                      </p:cBhvr>
                                      <p:to>
                                        <p:strVal val="true"/>
                                      </p:to>
                                    </p:set>
                                  </p:childTnLst>
                                </p:cTn>
                              </p:par>
                              <p:par>
                                <p:cTn id="120" presetID="7" presetClass="emph" presetSubtype="2" fill="hold" nodeType="withEffect">
                                  <p:stCondLst>
                                    <p:cond delay="0"/>
                                  </p:stCondLst>
                                  <p:childTnLst>
                                    <p:animClr clrSpc="rgb" dir="cw">
                                      <p:cBhvr>
                                        <p:cTn id="121" dur="500" fill="hold"/>
                                        <p:tgtEl>
                                          <p:spTgt spid="44"/>
                                        </p:tgtEl>
                                        <p:attrNameLst>
                                          <p:attrName>stroke.color</p:attrName>
                                        </p:attrNameLst>
                                      </p:cBhvr>
                                      <p:to>
                                        <a:schemeClr val="tx1"/>
                                      </p:to>
                                    </p:animClr>
                                    <p:set>
                                      <p:cBhvr>
                                        <p:cTn id="122" dur="500" fill="hold"/>
                                        <p:tgtEl>
                                          <p:spTgt spid="44"/>
                                        </p:tgtEl>
                                        <p:attrNameLst>
                                          <p:attrName>stroke.on</p:attrName>
                                        </p:attrNameLst>
                                      </p:cBhvr>
                                      <p:to>
                                        <p:strVal val="true"/>
                                      </p:to>
                                    </p:set>
                                  </p:childTnLst>
                                </p:cTn>
                              </p:par>
                              <p:par>
                                <p:cTn id="123" presetID="7" presetClass="emph" presetSubtype="2" fill="hold" nodeType="withEffect">
                                  <p:stCondLst>
                                    <p:cond delay="0"/>
                                  </p:stCondLst>
                                  <p:childTnLst>
                                    <p:animClr clrSpc="rgb" dir="cw">
                                      <p:cBhvr>
                                        <p:cTn id="124" dur="500" fill="hold"/>
                                        <p:tgtEl>
                                          <p:spTgt spid="43"/>
                                        </p:tgtEl>
                                        <p:attrNameLst>
                                          <p:attrName>stroke.color</p:attrName>
                                        </p:attrNameLst>
                                      </p:cBhvr>
                                      <p:to>
                                        <a:schemeClr val="tx1"/>
                                      </p:to>
                                    </p:animClr>
                                    <p:set>
                                      <p:cBhvr>
                                        <p:cTn id="125" dur="500" fill="hold"/>
                                        <p:tgtEl>
                                          <p:spTgt spid="43"/>
                                        </p:tgtEl>
                                        <p:attrNameLst>
                                          <p:attrName>stroke.on</p:attrName>
                                        </p:attrNameLst>
                                      </p:cBhvr>
                                      <p:to>
                                        <p:strVal val="true"/>
                                      </p:to>
                                    </p:set>
                                  </p:childTnLst>
                                </p:cTn>
                              </p:par>
                              <p:par>
                                <p:cTn id="126" presetID="7" presetClass="emph" presetSubtype="2" fill="hold" nodeType="withEffect">
                                  <p:stCondLst>
                                    <p:cond delay="0"/>
                                  </p:stCondLst>
                                  <p:childTnLst>
                                    <p:animClr clrSpc="rgb" dir="cw">
                                      <p:cBhvr>
                                        <p:cTn id="127" dur="500" fill="hold"/>
                                        <p:tgtEl>
                                          <p:spTgt spid="50"/>
                                        </p:tgtEl>
                                        <p:attrNameLst>
                                          <p:attrName>stroke.color</p:attrName>
                                        </p:attrNameLst>
                                      </p:cBhvr>
                                      <p:to>
                                        <a:schemeClr val="tx1"/>
                                      </p:to>
                                    </p:animClr>
                                    <p:set>
                                      <p:cBhvr>
                                        <p:cTn id="128" dur="500" fill="hold"/>
                                        <p:tgtEl>
                                          <p:spTgt spid="50"/>
                                        </p:tgtEl>
                                        <p:attrNameLst>
                                          <p:attrName>stroke.on</p:attrName>
                                        </p:attrNameLst>
                                      </p:cBhvr>
                                      <p:to>
                                        <p:strVal val="true"/>
                                      </p:to>
                                    </p:set>
                                  </p:childTnLst>
                                </p:cTn>
                              </p:par>
                              <p:par>
                                <p:cTn id="129" presetID="3" presetClass="emph" presetSubtype="2" fill="hold" grpId="1" nodeType="withEffect">
                                  <p:stCondLst>
                                    <p:cond delay="0"/>
                                  </p:stCondLst>
                                  <p:childTnLst>
                                    <p:animClr clrSpc="rgb" dir="cw">
                                      <p:cBhvr override="childStyle">
                                        <p:cTn id="130" dur="500" fill="hold"/>
                                        <p:tgtEl>
                                          <p:spTgt spid="42"/>
                                        </p:tgtEl>
                                        <p:attrNameLst>
                                          <p:attrName>style.color</p:attrName>
                                        </p:attrNameLst>
                                      </p:cBhvr>
                                      <p:to>
                                        <a:schemeClr val="tx1"/>
                                      </p:to>
                                    </p:animClr>
                                  </p:childTnLst>
                                </p:cTn>
                              </p:par>
                              <p:par>
                                <p:cTn id="131" presetID="3" presetClass="emph" presetSubtype="2" fill="hold" grpId="1" nodeType="withEffect">
                                  <p:stCondLst>
                                    <p:cond delay="0"/>
                                  </p:stCondLst>
                                  <p:childTnLst>
                                    <p:animClr clrSpc="rgb" dir="cw">
                                      <p:cBhvr override="childStyle">
                                        <p:cTn id="132" dur="500" fill="hold"/>
                                        <p:tgtEl>
                                          <p:spTgt spid="45"/>
                                        </p:tgtEl>
                                        <p:attrNameLst>
                                          <p:attrName>style.color</p:attrName>
                                        </p:attrNameLst>
                                      </p:cBhvr>
                                      <p:to>
                                        <a:schemeClr val="tx1"/>
                                      </p:to>
                                    </p:animClr>
                                  </p:childTnLst>
                                </p:cTn>
                              </p:par>
                              <p:par>
                                <p:cTn id="133" presetID="3" presetClass="emph" presetSubtype="2" fill="hold" grpId="1" nodeType="withEffect">
                                  <p:stCondLst>
                                    <p:cond delay="0"/>
                                  </p:stCondLst>
                                  <p:childTnLst>
                                    <p:animClr clrSpc="rgb" dir="cw">
                                      <p:cBhvr override="childStyle">
                                        <p:cTn id="134" dur="500" fill="hold"/>
                                        <p:tgtEl>
                                          <p:spTgt spid="78"/>
                                        </p:tgtEl>
                                        <p:attrNameLst>
                                          <p:attrName>style.color</p:attrName>
                                        </p:attrNameLst>
                                      </p:cBhvr>
                                      <p:to>
                                        <a:schemeClr val="tx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2" grpId="1"/>
      <p:bldP spid="45" grpId="0"/>
      <p:bldP spid="45" grpId="1"/>
      <p:bldP spid="78" grpId="0"/>
      <p:bldP spid="78" grpId="1"/>
      <p:bldP spid="12" grpId="0"/>
      <p:bldP spid="13" grpId="0"/>
      <p:bldP spid="46" grpId="0"/>
      <p:bldP spid="52" grpId="0"/>
      <p:bldP spid="54" grpId="0"/>
      <p:bldP spid="55" grpId="0"/>
      <p:bldP spid="63" grpId="0" animBg="1"/>
      <p:bldP spid="66" grpId="0" animBg="1"/>
      <p:bldP spid="67" grpId="0" animBg="1"/>
      <p:bldP spid="68" grpId="0"/>
      <p:bldP spid="69" grpId="0"/>
      <p:bldP spid="70" grpId="0"/>
      <p:bldP spid="14" grpId="0" animBg="1"/>
      <p:bldP spid="14" grpId="1" animBg="1"/>
      <p:bldP spid="71" grpId="0" animBg="1"/>
      <p:bldP spid="71" grpId="1" animBg="1"/>
      <p:bldP spid="72" grpId="0" animBg="1"/>
      <p:bldP spid="72"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Motion in a Circle</a:t>
            </a:r>
            <a:endParaRPr lang="en-GB" dirty="0">
              <a:latin typeface="Comic Sans MS" pitchFamily="66" charset="0"/>
            </a:endParaRPr>
          </a:p>
        </p:txBody>
      </p:sp>
      <p:sp>
        <p:nvSpPr>
          <p:cNvPr id="3" name="Content Placeholder 2"/>
          <p:cNvSpPr>
            <a:spLocks noGrp="1"/>
          </p:cNvSpPr>
          <p:nvPr>
            <p:ph idx="1"/>
          </p:nvPr>
        </p:nvSpPr>
        <p:spPr>
          <a:xfrm>
            <a:off x="228600" y="1600200"/>
            <a:ext cx="3221966" cy="4525963"/>
          </a:xfrm>
        </p:spPr>
        <p:txBody>
          <a:bodyPr>
            <a:normAutofit/>
          </a:bodyPr>
          <a:lstStyle/>
          <a:p>
            <a:pPr marL="0" indent="0" algn="ctr">
              <a:buNone/>
            </a:pPr>
            <a:r>
              <a:rPr lang="en-GB" sz="1400" b="1" dirty="0" smtClean="0">
                <a:latin typeface="Comic Sans MS" pitchFamily="66" charset="0"/>
              </a:rPr>
              <a:t>You can calculate the angular speed of an object moving in a circle</a:t>
            </a:r>
            <a:endParaRPr lang="en-GB" sz="1400" dirty="0" smtClean="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smtClean="0">
                <a:latin typeface="Comic Sans MS" pitchFamily="66" charset="0"/>
              </a:rPr>
              <a:t>Express an angular speed of 200 revolutions per minute in radians per second.</a:t>
            </a:r>
          </a:p>
          <a:p>
            <a:pPr marL="0" indent="0" algn="ctr">
              <a:buNone/>
            </a:pPr>
            <a:endParaRPr lang="en-US" sz="1400" dirty="0">
              <a:latin typeface="Comic Sans MS" pitchFamily="66" charset="0"/>
            </a:endParaRPr>
          </a:p>
          <a:p>
            <a:pPr algn="ctr">
              <a:buFont typeface="Wingdings"/>
              <a:buChar char="à"/>
            </a:pPr>
            <a:r>
              <a:rPr lang="en-US" sz="1400" dirty="0" smtClean="0">
                <a:latin typeface="Comic Sans MS" pitchFamily="66" charset="0"/>
                <a:sym typeface="Wingdings" panose="05000000000000000000" pitchFamily="2" charset="2"/>
              </a:rPr>
              <a:t>For this you need to change the revolutions into an angle (in radians), and the time into seconds</a:t>
            </a:r>
          </a:p>
          <a:p>
            <a:pPr algn="ctr">
              <a:buFont typeface="Wingdings"/>
              <a:buChar char="à"/>
            </a:pPr>
            <a:endParaRPr lang="en-US" sz="1400" dirty="0">
              <a:latin typeface="Comic Sans MS" pitchFamily="66" charset="0"/>
              <a:sym typeface="Wingdings" panose="05000000000000000000" pitchFamily="2" charset="2"/>
            </a:endParaRPr>
          </a:p>
          <a:p>
            <a:pPr algn="ctr">
              <a:buFont typeface="Wingdings"/>
              <a:buChar char="à"/>
            </a:pPr>
            <a:r>
              <a:rPr lang="en-US" sz="1400" dirty="0" smtClean="0">
                <a:latin typeface="Comic Sans MS" pitchFamily="66" charset="0"/>
                <a:sym typeface="Wingdings" panose="05000000000000000000" pitchFamily="2" charset="2"/>
              </a:rPr>
              <a:t>As 1 revolution = 2</a:t>
            </a:r>
            <a:r>
              <a:rPr lang="el-GR" sz="1400" dirty="0" smtClean="0">
                <a:latin typeface="Comic Sans MS" pitchFamily="66" charset="0"/>
                <a:sym typeface="Wingdings" panose="05000000000000000000" pitchFamily="2" charset="2"/>
              </a:rPr>
              <a:t>π</a:t>
            </a:r>
            <a:r>
              <a:rPr lang="en-US" sz="1400" dirty="0" smtClean="0">
                <a:latin typeface="Comic Sans MS" pitchFamily="66" charset="0"/>
                <a:sym typeface="Wingdings" panose="05000000000000000000" pitchFamily="2" charset="2"/>
              </a:rPr>
              <a:t> radians…</a:t>
            </a:r>
          </a:p>
          <a:p>
            <a:pPr algn="ctr">
              <a:buFont typeface="Wingdings"/>
              <a:buChar char="à"/>
            </a:pPr>
            <a:endParaRPr lang="en-US" sz="1400" dirty="0">
              <a:latin typeface="Comic Sans MS" pitchFamily="66" charset="0"/>
              <a:sym typeface="Wingdings" panose="05000000000000000000" pitchFamily="2" charset="2"/>
            </a:endParaRPr>
          </a:p>
          <a:p>
            <a:pPr marL="0" indent="0" algn="ctr">
              <a:buNone/>
            </a:pPr>
            <a:endParaRPr lang="en-GB" sz="1400" dirty="0">
              <a:latin typeface="Comic Sans MS" pitchFamily="66" charset="0"/>
            </a:endParaRPr>
          </a:p>
        </p:txBody>
      </p:sp>
      <p:pic>
        <p:nvPicPr>
          <p:cNvPr id="5" name="Picture 2" descr="http://astarmathsandphysics.com/gcse-physics-notes/gcse-physics-notes-motion-in-a-circle-html-m3278a5aa.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152400"/>
            <a:ext cx="2033500" cy="109162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7" name="TextBox 46"/>
              <p:cNvSpPr txBox="1"/>
              <p:nvPr/>
            </p:nvSpPr>
            <p:spPr>
              <a:xfrm>
                <a:off x="8362183" y="0"/>
                <a:ext cx="781817"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𝑣</m:t>
                      </m:r>
                      <m:r>
                        <a:rPr lang="en-US" sz="1400" b="0" i="1" smtClean="0">
                          <a:latin typeface="Cambria Math"/>
                        </a:rPr>
                        <m:t>=</m:t>
                      </m:r>
                      <m:r>
                        <a:rPr lang="en-US" sz="1400" b="0" i="1" smtClean="0">
                          <a:latin typeface="Cambria Math"/>
                        </a:rPr>
                        <m:t>𝑟</m:t>
                      </m:r>
                      <m:r>
                        <m:rPr>
                          <m:sty m:val="p"/>
                        </m:rPr>
                        <a:rPr lang="el-GR" sz="1400" b="0" i="1" smtClean="0">
                          <a:latin typeface="Cambria Math"/>
                        </a:rPr>
                        <m:t>ω</m:t>
                      </m:r>
                    </m:oMath>
                  </m:oMathPara>
                </a14:m>
                <a:endParaRPr lang="en-GB" sz="1400" dirty="0"/>
              </a:p>
            </p:txBody>
          </p:sp>
        </mc:Choice>
        <mc:Fallback xmlns="">
          <p:sp>
            <p:nvSpPr>
              <p:cNvPr id="47" name="TextBox 46"/>
              <p:cNvSpPr txBox="1">
                <a:spLocks noRot="1" noChangeAspect="1" noMove="1" noResize="1" noEditPoints="1" noAdjustHandles="1" noChangeArrowheads="1" noChangeShapeType="1" noTextEdit="1"/>
              </p:cNvSpPr>
              <p:nvPr/>
            </p:nvSpPr>
            <p:spPr>
              <a:xfrm>
                <a:off x="8362183" y="0"/>
                <a:ext cx="781817" cy="307777"/>
              </a:xfrm>
              <a:prstGeom prst="rect">
                <a:avLst/>
              </a:prstGeom>
              <a:blipFill rotWithShape="1">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7273505" y="0"/>
                <a:ext cx="1087670" cy="44300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1200" i="1" smtClean="0">
                          <a:latin typeface="Cambria Math"/>
                        </a:rPr>
                        <m:t>ω</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𝑟𝑎𝑑𝑖𝑎𝑛𝑠</m:t>
                          </m:r>
                        </m:num>
                        <m:den>
                          <m:r>
                            <a:rPr lang="en-US" sz="1200" b="0" i="1" smtClean="0">
                              <a:latin typeface="Cambria Math"/>
                            </a:rPr>
                            <m:t>𝑠𝑒𝑐𝑜𝑛𝑑𝑠</m:t>
                          </m:r>
                        </m:den>
                      </m:f>
                    </m:oMath>
                  </m:oMathPara>
                </a14:m>
                <a:endParaRPr lang="en-GB" sz="1200" dirty="0"/>
              </a:p>
            </p:txBody>
          </p:sp>
        </mc:Choice>
        <mc:Fallback xmlns="">
          <p:sp>
            <p:nvSpPr>
              <p:cNvPr id="35" name="TextBox 34"/>
              <p:cNvSpPr txBox="1">
                <a:spLocks noRot="1" noChangeAspect="1" noMove="1" noResize="1" noEditPoints="1" noAdjustHandles="1" noChangeArrowheads="1" noChangeShapeType="1" noTextEdit="1"/>
              </p:cNvSpPr>
              <p:nvPr/>
            </p:nvSpPr>
            <p:spPr>
              <a:xfrm>
                <a:off x="7273505" y="0"/>
                <a:ext cx="1087670" cy="443006"/>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066800" y="5181600"/>
                <a:ext cx="157992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200</m:t>
                      </m:r>
                      <m:r>
                        <a:rPr lang="en-US" sz="1400" b="0" i="1" smtClean="0">
                          <a:latin typeface="Cambria Math"/>
                          <a:ea typeface="Cambria Math"/>
                        </a:rPr>
                        <m:t>×2</m:t>
                      </m:r>
                      <m:r>
                        <a:rPr lang="en-US" sz="1400" b="0" i="1" smtClean="0">
                          <a:latin typeface="Cambria Math"/>
                          <a:ea typeface="Cambria Math"/>
                        </a:rPr>
                        <m:t>𝜋</m:t>
                      </m:r>
                      <m:r>
                        <a:rPr lang="en-US" sz="1400" b="0" i="1" smtClean="0">
                          <a:latin typeface="Cambria Math"/>
                          <a:ea typeface="Cambria Math"/>
                        </a:rPr>
                        <m:t>=400</m:t>
                      </m:r>
                      <m:r>
                        <m:rPr>
                          <m:sty m:val="p"/>
                        </m:rPr>
                        <a:rPr lang="el-GR" sz="1400" b="0" i="1" smtClean="0">
                          <a:latin typeface="Cambria Math"/>
                          <a:ea typeface="Cambria Math"/>
                        </a:rPr>
                        <m:t>π</m:t>
                      </m:r>
                    </m:oMath>
                  </m:oMathPara>
                </a14:m>
                <a:endParaRPr lang="en-GB" sz="1400" dirty="0"/>
              </a:p>
            </p:txBody>
          </p:sp>
        </mc:Choice>
        <mc:Fallback xmlns="">
          <p:sp>
            <p:nvSpPr>
              <p:cNvPr id="6" name="TextBox 5"/>
              <p:cNvSpPr txBox="1">
                <a:spLocks noRot="1" noChangeAspect="1" noMove="1" noResize="1" noEditPoints="1" noAdjustHandles="1" noChangeArrowheads="1" noChangeShapeType="1" noTextEdit="1"/>
              </p:cNvSpPr>
              <p:nvPr/>
            </p:nvSpPr>
            <p:spPr>
              <a:xfrm>
                <a:off x="1066800" y="5181600"/>
                <a:ext cx="1579920" cy="307777"/>
              </a:xfrm>
              <a:prstGeom prst="rect">
                <a:avLst/>
              </a:prstGeom>
              <a:blipFill rotWithShape="1">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838200" y="5562600"/>
                <a:ext cx="206017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1 </m:t>
                      </m:r>
                      <m:r>
                        <a:rPr lang="en-US" sz="1400" b="0" i="1" smtClean="0">
                          <a:latin typeface="Cambria Math"/>
                        </a:rPr>
                        <m:t>𝑚𝑖𝑛𝑢𝑡𝑒</m:t>
                      </m:r>
                      <m:r>
                        <a:rPr lang="en-US" sz="1400" b="0" i="1" smtClean="0">
                          <a:latin typeface="Cambria Math"/>
                        </a:rPr>
                        <m:t>=60 </m:t>
                      </m:r>
                      <m:r>
                        <a:rPr lang="en-US" sz="1400" b="0" i="1" smtClean="0">
                          <a:latin typeface="Cambria Math"/>
                        </a:rPr>
                        <m:t>𝑠𝑒𝑐𝑜𝑛𝑑𝑠</m:t>
                      </m:r>
                    </m:oMath>
                  </m:oMathPara>
                </a14:m>
                <a:endParaRPr lang="en-GB" sz="1400" dirty="0"/>
              </a:p>
            </p:txBody>
          </p:sp>
        </mc:Choice>
        <mc:Fallback xmlns="">
          <p:sp>
            <p:nvSpPr>
              <p:cNvPr id="16" name="TextBox 15"/>
              <p:cNvSpPr txBox="1">
                <a:spLocks noRot="1" noChangeAspect="1" noMove="1" noResize="1" noEditPoints="1" noAdjustHandles="1" noChangeArrowheads="1" noChangeShapeType="1" noTextEdit="1"/>
              </p:cNvSpPr>
              <p:nvPr/>
            </p:nvSpPr>
            <p:spPr>
              <a:xfrm>
                <a:off x="838200" y="5562600"/>
                <a:ext cx="2060179" cy="307777"/>
              </a:xfrm>
              <a:prstGeom prst="rect">
                <a:avLst/>
              </a:prstGeom>
              <a:blipFill rotWithShape="1">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5334000" y="1600200"/>
                <a:ext cx="1240276" cy="501419"/>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1400" i="1" smtClean="0">
                          <a:latin typeface="Cambria Math"/>
                        </a:rPr>
                        <m:t>ω</m:t>
                      </m:r>
                      <m:r>
                        <a:rPr lang="en-US" sz="1400" b="0" i="1" smtClean="0">
                          <a:latin typeface="Cambria Math"/>
                        </a:rPr>
                        <m:t>=</m:t>
                      </m:r>
                      <m:f>
                        <m:fPr>
                          <m:ctrlPr>
                            <a:rPr lang="en-US" sz="1400" b="0" i="1" smtClean="0">
                              <a:latin typeface="Cambria Math" panose="02040503050406030204" pitchFamily="18" charset="0"/>
                            </a:rPr>
                          </m:ctrlPr>
                        </m:fPr>
                        <m:num>
                          <m:r>
                            <a:rPr lang="en-US" sz="1400" b="0" i="1" smtClean="0">
                              <a:latin typeface="Cambria Math"/>
                            </a:rPr>
                            <m:t>𝑟𝑎𝑑𝑖𝑎𝑛𝑠</m:t>
                          </m:r>
                        </m:num>
                        <m:den>
                          <m:r>
                            <a:rPr lang="en-US" sz="1400" b="0" i="1" smtClean="0">
                              <a:latin typeface="Cambria Math"/>
                            </a:rPr>
                            <m:t>𝑠𝑒𝑐𝑜𝑛𝑑𝑠</m:t>
                          </m:r>
                        </m:den>
                      </m:f>
                    </m:oMath>
                  </m:oMathPara>
                </a14:m>
                <a:endParaRPr lang="en-GB" sz="1400" dirty="0"/>
              </a:p>
            </p:txBody>
          </p:sp>
        </mc:Choice>
        <mc:Fallback xmlns="">
          <p:sp>
            <p:nvSpPr>
              <p:cNvPr id="17" name="TextBox 16"/>
              <p:cNvSpPr txBox="1">
                <a:spLocks noRot="1" noChangeAspect="1" noMove="1" noResize="1" noEditPoints="1" noAdjustHandles="1" noChangeArrowheads="1" noChangeShapeType="1" noTextEdit="1"/>
              </p:cNvSpPr>
              <p:nvPr/>
            </p:nvSpPr>
            <p:spPr>
              <a:xfrm>
                <a:off x="5334000" y="1600200"/>
                <a:ext cx="1240276" cy="501419"/>
              </a:xfrm>
              <a:prstGeom prst="rect">
                <a:avLst/>
              </a:prstGeom>
              <a:blipFill rotWithShape="1">
                <a:blip r:embed="rId7"/>
                <a:stretch>
                  <a:fillRect b="-1220"/>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5334000" y="2286000"/>
                <a:ext cx="1001621" cy="497124"/>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1400" i="1" smtClean="0">
                          <a:latin typeface="Cambria Math"/>
                        </a:rPr>
                        <m:t>ω</m:t>
                      </m:r>
                      <m:r>
                        <a:rPr lang="en-US" sz="1400" b="0" i="1" smtClean="0">
                          <a:latin typeface="Cambria Math"/>
                        </a:rPr>
                        <m:t>=</m:t>
                      </m:r>
                      <m:f>
                        <m:fPr>
                          <m:ctrlPr>
                            <a:rPr lang="en-US" sz="1400" b="0" i="1" smtClean="0">
                              <a:latin typeface="Cambria Math" panose="02040503050406030204" pitchFamily="18" charset="0"/>
                            </a:rPr>
                          </m:ctrlPr>
                        </m:fPr>
                        <m:num>
                          <m:r>
                            <a:rPr lang="en-US" sz="1400" b="0" i="1" smtClean="0">
                              <a:latin typeface="Cambria Math"/>
                            </a:rPr>
                            <m:t>400</m:t>
                          </m:r>
                          <m:r>
                            <a:rPr lang="en-US" sz="1400" b="0" i="1" smtClean="0">
                              <a:latin typeface="Cambria Math"/>
                              <a:ea typeface="Cambria Math"/>
                            </a:rPr>
                            <m:t>𝜋</m:t>
                          </m:r>
                        </m:num>
                        <m:den>
                          <m:r>
                            <a:rPr lang="en-US" sz="1400" b="0" i="1" smtClean="0">
                              <a:latin typeface="Cambria Math"/>
                            </a:rPr>
                            <m:t>60</m:t>
                          </m:r>
                        </m:den>
                      </m:f>
                    </m:oMath>
                  </m:oMathPara>
                </a14:m>
                <a:endParaRPr lang="en-GB" sz="1400" dirty="0"/>
              </a:p>
            </p:txBody>
          </p:sp>
        </mc:Choice>
        <mc:Fallback xmlns="">
          <p:sp>
            <p:nvSpPr>
              <p:cNvPr id="18" name="TextBox 17"/>
              <p:cNvSpPr txBox="1">
                <a:spLocks noRot="1" noChangeAspect="1" noMove="1" noResize="1" noEditPoints="1" noAdjustHandles="1" noChangeArrowheads="1" noChangeShapeType="1" noTextEdit="1"/>
              </p:cNvSpPr>
              <p:nvPr/>
            </p:nvSpPr>
            <p:spPr>
              <a:xfrm>
                <a:off x="5334000" y="2286000"/>
                <a:ext cx="1001621" cy="497124"/>
              </a:xfrm>
              <a:prstGeom prst="rect">
                <a:avLst/>
              </a:prstGeom>
              <a:blipFill rotWithShape="1">
                <a:blip r:embed="rId8"/>
                <a:stretch>
                  <a:fillRect/>
                </a:stretch>
              </a:blipFill>
              <a:ln w="25400">
                <a:no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9" name="TextBox 18"/>
              <p:cNvSpPr txBox="1"/>
              <p:nvPr/>
            </p:nvSpPr>
            <p:spPr>
              <a:xfrm>
                <a:off x="5334000" y="3040811"/>
                <a:ext cx="1569212"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1400" i="1" smtClean="0">
                          <a:latin typeface="Cambria Math"/>
                        </a:rPr>
                        <m:t>ω</m:t>
                      </m:r>
                      <m:r>
                        <a:rPr lang="en-US" sz="1400" b="0" i="1" smtClean="0">
                          <a:latin typeface="Cambria Math"/>
                          <a:ea typeface="Cambria Math"/>
                        </a:rPr>
                        <m:t>≈</m:t>
                      </m:r>
                      <m:r>
                        <a:rPr lang="en-US" sz="1400" b="0" i="1" smtClean="0">
                          <a:latin typeface="Cambria Math"/>
                        </a:rPr>
                        <m:t>20.9 </m:t>
                      </m:r>
                      <m:r>
                        <a:rPr lang="en-US" sz="1400" b="0" i="1" smtClean="0">
                          <a:latin typeface="Cambria Math"/>
                        </a:rPr>
                        <m:t>𝑟𝑎𝑑</m:t>
                      </m:r>
                      <m:r>
                        <a:rPr lang="en-GB" sz="1400" b="0" i="1" smtClean="0">
                          <a:latin typeface="Cambria Math" panose="02040503050406030204" pitchFamily="18" charset="0"/>
                        </a:rPr>
                        <m:t> </m:t>
                      </m:r>
                      <m:sSup>
                        <m:sSupPr>
                          <m:ctrlPr>
                            <a:rPr lang="en-US" sz="1400" b="0" i="1" smtClean="0">
                              <a:latin typeface="Cambria Math" panose="02040503050406030204" pitchFamily="18" charset="0"/>
                            </a:rPr>
                          </m:ctrlPr>
                        </m:sSupPr>
                        <m:e>
                          <m:r>
                            <a:rPr lang="en-US" sz="1400" b="0" i="1" smtClean="0">
                              <a:latin typeface="Cambria Math"/>
                            </a:rPr>
                            <m:t>𝑠</m:t>
                          </m:r>
                        </m:e>
                        <m:sup>
                          <m:r>
                            <a:rPr lang="en-US" sz="1400" b="0" i="1" smtClean="0">
                              <a:latin typeface="Cambria Math"/>
                            </a:rPr>
                            <m:t>−1</m:t>
                          </m:r>
                        </m:sup>
                      </m:sSup>
                    </m:oMath>
                  </m:oMathPara>
                </a14:m>
                <a:endParaRPr lang="en-GB" sz="1400" dirty="0"/>
              </a:p>
            </p:txBody>
          </p:sp>
        </mc:Choice>
        <mc:Fallback>
          <p:sp>
            <p:nvSpPr>
              <p:cNvPr id="19" name="TextBox 18"/>
              <p:cNvSpPr txBox="1">
                <a:spLocks noRot="1" noChangeAspect="1" noMove="1" noResize="1" noEditPoints="1" noAdjustHandles="1" noChangeArrowheads="1" noChangeShapeType="1" noTextEdit="1"/>
              </p:cNvSpPr>
              <p:nvPr/>
            </p:nvSpPr>
            <p:spPr>
              <a:xfrm>
                <a:off x="5334000" y="3040811"/>
                <a:ext cx="1569212" cy="307777"/>
              </a:xfrm>
              <a:prstGeom prst="rect">
                <a:avLst/>
              </a:prstGeom>
              <a:blipFill>
                <a:blip r:embed="rId9"/>
                <a:stretch>
                  <a:fillRect/>
                </a:stretch>
              </a:blipFill>
              <a:ln w="25400">
                <a:noFill/>
              </a:ln>
            </p:spPr>
            <p:txBody>
              <a:bodyPr/>
              <a:lstStyle/>
              <a:p>
                <a:r>
                  <a:rPr lang="en-GB">
                    <a:noFill/>
                  </a:rPr>
                  <a:t> </a:t>
                </a:r>
              </a:p>
            </p:txBody>
          </p:sp>
        </mc:Fallback>
      </mc:AlternateContent>
      <p:sp>
        <p:nvSpPr>
          <p:cNvPr id="20" name="Arc 19"/>
          <p:cNvSpPr/>
          <p:nvPr/>
        </p:nvSpPr>
        <p:spPr>
          <a:xfrm>
            <a:off x="6553200" y="1905000"/>
            <a:ext cx="457200" cy="609600"/>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 name="TextBox 20"/>
          <p:cNvSpPr txBox="1"/>
          <p:nvPr/>
        </p:nvSpPr>
        <p:spPr>
          <a:xfrm>
            <a:off x="7067910" y="2764766"/>
            <a:ext cx="833883" cy="276999"/>
          </a:xfrm>
          <a:prstGeom prst="rect">
            <a:avLst/>
          </a:prstGeom>
          <a:noFill/>
        </p:spPr>
        <p:txBody>
          <a:bodyPr wrap="none" rtlCol="0">
            <a:spAutoFit/>
          </a:bodyPr>
          <a:lstStyle/>
          <a:p>
            <a:r>
              <a:rPr lang="en-US" sz="1200" dirty="0" smtClean="0">
                <a:solidFill>
                  <a:srgbClr val="FF0000"/>
                </a:solidFill>
                <a:latin typeface="Comic Sans MS" panose="030F0702030302020204" pitchFamily="66" charset="0"/>
              </a:rPr>
              <a:t>Calculate</a:t>
            </a:r>
            <a:endParaRPr lang="en-GB" sz="1200" dirty="0">
              <a:solidFill>
                <a:srgbClr val="FF0000"/>
              </a:solidFill>
              <a:latin typeface="Comic Sans MS" panose="030F0702030302020204" pitchFamily="66" charset="0"/>
            </a:endParaRPr>
          </a:p>
        </p:txBody>
      </p:sp>
      <p:sp>
        <p:nvSpPr>
          <p:cNvPr id="22" name="Arc 21"/>
          <p:cNvSpPr/>
          <p:nvPr/>
        </p:nvSpPr>
        <p:spPr>
          <a:xfrm>
            <a:off x="6629400" y="2590800"/>
            <a:ext cx="457200" cy="609600"/>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3" name="TextBox 22"/>
          <p:cNvSpPr txBox="1"/>
          <p:nvPr/>
        </p:nvSpPr>
        <p:spPr>
          <a:xfrm>
            <a:off x="7010400" y="2057400"/>
            <a:ext cx="1116011" cy="276999"/>
          </a:xfrm>
          <a:prstGeom prst="rect">
            <a:avLst/>
          </a:prstGeom>
          <a:noFill/>
        </p:spPr>
        <p:txBody>
          <a:bodyPr wrap="none" rtlCol="0">
            <a:spAutoFit/>
          </a:bodyPr>
          <a:lstStyle/>
          <a:p>
            <a:r>
              <a:rPr lang="en-US" sz="1200" dirty="0" smtClean="0">
                <a:solidFill>
                  <a:srgbClr val="FF0000"/>
                </a:solidFill>
                <a:latin typeface="Comic Sans MS" panose="030F0702030302020204" pitchFamily="66" charset="0"/>
              </a:rPr>
              <a:t>Sub in values</a:t>
            </a:r>
            <a:endParaRPr lang="en-GB" sz="12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4242255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linds(horizontal)">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linds(horizont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linds(horizontal)">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linds(horizontal)">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linds(horizont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blinds(horizontal)">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blinds(horizontal)">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blinds(horizontal)">
                                      <p:cBhvr>
                                        <p:cTn id="5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17" grpId="0"/>
      <p:bldP spid="18" grpId="0"/>
      <p:bldP spid="19" grpId="0"/>
      <p:bldP spid="20" grpId="0" animBg="1"/>
      <p:bldP spid="21" grpId="0"/>
      <p:bldP spid="22" grpId="0" animBg="1"/>
      <p:bldP spid="2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Motion in a Circle</a:t>
            </a:r>
            <a:endParaRPr lang="en-GB" dirty="0">
              <a:latin typeface="Comic Sans MS" pitchFamily="66" charset="0"/>
            </a:endParaRPr>
          </a:p>
        </p:txBody>
      </p:sp>
      <p:sp>
        <p:nvSpPr>
          <p:cNvPr id="4" name="TextBox 3"/>
          <p:cNvSpPr txBox="1"/>
          <p:nvPr/>
        </p:nvSpPr>
        <p:spPr>
          <a:xfrm>
            <a:off x="8680632" y="6488668"/>
            <a:ext cx="470000" cy="369332"/>
          </a:xfrm>
          <a:prstGeom prst="rect">
            <a:avLst/>
          </a:prstGeom>
          <a:noFill/>
        </p:spPr>
        <p:txBody>
          <a:bodyPr wrap="none" rtlCol="0">
            <a:spAutoFit/>
          </a:bodyPr>
          <a:lstStyle/>
          <a:p>
            <a:r>
              <a:rPr lang="en-US" dirty="0" smtClean="0">
                <a:latin typeface="Comic Sans MS" panose="030F0702030302020204" pitchFamily="66" charset="0"/>
              </a:rPr>
              <a:t>4E</a:t>
            </a:r>
            <a:endParaRPr lang="en-US" dirty="0">
              <a:latin typeface="Comic Sans MS" panose="030F0702030302020204" pitchFamily="66" charset="0"/>
            </a:endParaRPr>
          </a:p>
        </p:txBody>
      </p:sp>
      <p:pic>
        <p:nvPicPr>
          <p:cNvPr id="5" name="Picture 8" descr="http://media-cache-ec0.pinimg.com/236x/5e/4e/e6/5e4ee61bfbfb939a6e091549c64997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1514373" cy="12192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idx="1"/>
          </p:nvPr>
        </p:nvSpPr>
        <p:spPr>
          <a:xfrm>
            <a:off x="228600" y="1600200"/>
            <a:ext cx="3429000" cy="4525963"/>
          </a:xfrm>
        </p:spPr>
        <p:txBody>
          <a:bodyPr>
            <a:normAutofit/>
          </a:bodyPr>
          <a:lstStyle/>
          <a:p>
            <a:pPr marL="0" indent="0" algn="ctr">
              <a:buNone/>
            </a:pPr>
            <a:r>
              <a:rPr lang="en-GB" sz="1400" b="1" dirty="0" smtClean="0">
                <a:latin typeface="Comic Sans MS" pitchFamily="66" charset="0"/>
              </a:rPr>
              <a:t>You can solve problems about objects moving in vertical circles</a:t>
            </a:r>
            <a:endParaRPr lang="en-GB" sz="1400" dirty="0" smtClean="0">
              <a:latin typeface="Comic Sans MS" pitchFamily="66" charset="0"/>
            </a:endParaRPr>
          </a:p>
          <a:p>
            <a:pPr marL="0" indent="0" algn="ctr">
              <a:buNone/>
            </a:pPr>
            <a:endParaRPr lang="en-GB" sz="1400" dirty="0">
              <a:latin typeface="Comic Sans MS" pitchFamily="66" charset="0"/>
            </a:endParaRPr>
          </a:p>
          <a:p>
            <a:pPr marL="0" indent="0" algn="ctr">
              <a:buNone/>
            </a:pPr>
            <a:r>
              <a:rPr lang="en-US" sz="1400" dirty="0" smtClean="0">
                <a:latin typeface="Comic Sans MS" pitchFamily="66" charset="0"/>
              </a:rPr>
              <a:t>A particle A of mass 0.4kg is attached to one end of a light inextensible </a:t>
            </a:r>
            <a:r>
              <a:rPr lang="en-US" sz="1400" b="1" u="sng" dirty="0" smtClean="0">
                <a:latin typeface="Comic Sans MS" pitchFamily="66" charset="0"/>
              </a:rPr>
              <a:t>string</a:t>
            </a:r>
            <a:r>
              <a:rPr lang="en-US" sz="1400" dirty="0" smtClean="0">
                <a:latin typeface="Comic Sans MS" pitchFamily="66" charset="0"/>
              </a:rPr>
              <a:t> of length 0.3m. The other end of the string is attached to a fixed point B. The particle is hanging in equilibrium when it is set into motion with a horizontal speed of ums</a:t>
            </a:r>
            <a:r>
              <a:rPr lang="en-US" sz="1400" baseline="30000" dirty="0" smtClean="0">
                <a:latin typeface="Comic Sans MS" pitchFamily="66" charset="0"/>
              </a:rPr>
              <a:t>-1</a:t>
            </a:r>
            <a:r>
              <a:rPr lang="en-US" sz="1400" dirty="0" smtClean="0">
                <a:latin typeface="Comic Sans MS" pitchFamily="66" charset="0"/>
              </a:rPr>
              <a:t>. Find:</a:t>
            </a:r>
          </a:p>
          <a:p>
            <a:pPr marL="0" indent="0" algn="ctr">
              <a:buNone/>
            </a:pPr>
            <a:endParaRPr lang="en-US" sz="1400" dirty="0">
              <a:latin typeface="Comic Sans MS" pitchFamily="66" charset="0"/>
              <a:sym typeface="Wingdings" panose="05000000000000000000" pitchFamily="2" charset="2"/>
            </a:endParaRPr>
          </a:p>
          <a:p>
            <a:pPr algn="ctr">
              <a:buAutoNum type="alphaLcParenR"/>
            </a:pPr>
            <a:r>
              <a:rPr lang="en-US" sz="1400" dirty="0" smtClean="0">
                <a:latin typeface="Comic Sans MS" pitchFamily="66" charset="0"/>
                <a:sym typeface="Wingdings" panose="05000000000000000000" pitchFamily="2" charset="2"/>
              </a:rPr>
              <a:t>An expression for the Tension in the string when it is at an angle of </a:t>
            </a:r>
            <a:r>
              <a:rPr lang="el-GR" sz="1400" dirty="0" smtClean="0">
                <a:latin typeface="Comic Sans MS" pitchFamily="66" charset="0"/>
                <a:sym typeface="Wingdings" panose="05000000000000000000" pitchFamily="2" charset="2"/>
              </a:rPr>
              <a:t>θ</a:t>
            </a:r>
            <a:r>
              <a:rPr lang="en-US" sz="1400" dirty="0" smtClean="0">
                <a:latin typeface="Comic Sans MS" pitchFamily="66" charset="0"/>
                <a:sym typeface="Wingdings" panose="05000000000000000000" pitchFamily="2" charset="2"/>
              </a:rPr>
              <a:t> to the downward vertical through B</a:t>
            </a:r>
          </a:p>
          <a:p>
            <a:pPr algn="ctr">
              <a:buAutoNum type="alphaLcParenR"/>
            </a:pPr>
            <a:endParaRPr lang="en-US" sz="1400" dirty="0">
              <a:latin typeface="Comic Sans MS" pitchFamily="66" charset="0"/>
              <a:sym typeface="Wingdings" panose="05000000000000000000" pitchFamily="2" charset="2"/>
            </a:endParaRPr>
          </a:p>
          <a:p>
            <a:pPr algn="ctr">
              <a:buAutoNum type="alphaLcParenR"/>
            </a:pPr>
            <a:r>
              <a:rPr lang="en-US" sz="1400" dirty="0" smtClean="0">
                <a:latin typeface="Comic Sans MS" pitchFamily="66" charset="0"/>
                <a:sym typeface="Wingdings" panose="05000000000000000000" pitchFamily="2" charset="2"/>
              </a:rPr>
              <a:t>The minimum value of u for which the particle will perform a complete circle</a:t>
            </a:r>
          </a:p>
          <a:p>
            <a:pPr marL="0" indent="0" algn="ctr">
              <a:buNone/>
            </a:pPr>
            <a:endParaRPr lang="en-GB" sz="1400" dirty="0" smtClean="0">
              <a:latin typeface="Comic Sans MS" pitchFamily="66" charset="0"/>
              <a:sym typeface="Wingdings" panose="05000000000000000000" pitchFamily="2" charset="2"/>
            </a:endParaRPr>
          </a:p>
          <a:p>
            <a:pPr marL="0" indent="0" algn="ctr">
              <a:buNone/>
            </a:pPr>
            <a:endParaRPr lang="en-GB" sz="1400" dirty="0">
              <a:latin typeface="Comic Sans MS" pitchFamily="66" charset="0"/>
              <a:sym typeface="Wingdings" panose="05000000000000000000" pitchFamily="2" charset="2"/>
            </a:endParaRPr>
          </a:p>
        </p:txBody>
      </p:sp>
      <mc:AlternateContent xmlns:mc="http://schemas.openxmlformats.org/markup-compatibility/2006" xmlns:a14="http://schemas.microsoft.com/office/drawing/2010/main">
        <mc:Choice Requires="a14">
          <p:sp>
            <p:nvSpPr>
              <p:cNvPr id="7" name="TextBox 6"/>
              <p:cNvSpPr txBox="1"/>
              <p:nvPr/>
            </p:nvSpPr>
            <p:spPr>
              <a:xfrm>
                <a:off x="5962403" y="0"/>
                <a:ext cx="781817"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𝑣</m:t>
                      </m:r>
                      <m:r>
                        <a:rPr lang="en-US" sz="1400" b="0" i="1" smtClean="0">
                          <a:latin typeface="Cambria Math"/>
                        </a:rPr>
                        <m:t>=</m:t>
                      </m:r>
                      <m:r>
                        <a:rPr lang="en-US" sz="1400" b="0" i="1" smtClean="0">
                          <a:latin typeface="Cambria Math"/>
                        </a:rPr>
                        <m:t>𝑟</m:t>
                      </m:r>
                      <m:r>
                        <m:rPr>
                          <m:sty m:val="p"/>
                        </m:rPr>
                        <a:rPr lang="el-GR" sz="1400" b="0" i="1" smtClean="0">
                          <a:latin typeface="Cambria Math"/>
                        </a:rPr>
                        <m:t>ω</m:t>
                      </m:r>
                    </m:oMath>
                  </m:oMathPara>
                </a14:m>
                <a:endParaRPr lang="en-GB" sz="1400" dirty="0"/>
              </a:p>
            </p:txBody>
          </p:sp>
        </mc:Choice>
        <mc:Fallback xmlns="">
          <p:sp>
            <p:nvSpPr>
              <p:cNvPr id="7" name="TextBox 6"/>
              <p:cNvSpPr txBox="1">
                <a:spLocks noRot="1" noChangeAspect="1" noMove="1" noResize="1" noEditPoints="1" noAdjustHandles="1" noChangeArrowheads="1" noChangeShapeType="1" noTextEdit="1"/>
              </p:cNvSpPr>
              <p:nvPr/>
            </p:nvSpPr>
            <p:spPr>
              <a:xfrm>
                <a:off x="5962403" y="0"/>
                <a:ext cx="781817" cy="307777"/>
              </a:xfrm>
              <a:prstGeom prst="rect">
                <a:avLst/>
              </a:prstGeom>
              <a:blipFill rotWithShape="1">
                <a:blip r:embed="rId3"/>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878780" y="0"/>
                <a:ext cx="1087670" cy="44300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1200" i="1" smtClean="0">
                          <a:latin typeface="Cambria Math"/>
                        </a:rPr>
                        <m:t>ω</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𝑟𝑎𝑑𝑖𝑎𝑛𝑠</m:t>
                          </m:r>
                        </m:num>
                        <m:den>
                          <m:r>
                            <a:rPr lang="en-US" sz="1200" b="0" i="1" smtClean="0">
                              <a:latin typeface="Cambria Math"/>
                            </a:rPr>
                            <m:t>𝑠𝑒𝑐𝑜𝑛𝑑𝑠</m:t>
                          </m:r>
                        </m:den>
                      </m:f>
                    </m:oMath>
                  </m:oMathPara>
                </a14:m>
                <a:endParaRPr lang="en-GB" sz="1200" dirty="0"/>
              </a:p>
            </p:txBody>
          </p:sp>
        </mc:Choice>
        <mc:Fallback xmlns="">
          <p:sp>
            <p:nvSpPr>
              <p:cNvPr id="8" name="TextBox 7"/>
              <p:cNvSpPr txBox="1">
                <a:spLocks noRot="1" noChangeAspect="1" noMove="1" noResize="1" noEditPoints="1" noAdjustHandles="1" noChangeArrowheads="1" noChangeShapeType="1" noTextEdit="1"/>
              </p:cNvSpPr>
              <p:nvPr/>
            </p:nvSpPr>
            <p:spPr>
              <a:xfrm>
                <a:off x="4878780" y="0"/>
                <a:ext cx="1087670" cy="443006"/>
              </a:xfrm>
              <a:prstGeom prst="rect">
                <a:avLst/>
              </a:prstGeom>
              <a:blipFill rotWithShape="1">
                <a:blip r:embed="rId4"/>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741226" y="0"/>
                <a:ext cx="79451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𝑣</m:t>
                      </m:r>
                      <m:r>
                        <a:rPr lang="en-US" sz="1400" b="0" i="1" smtClean="0">
                          <a:latin typeface="Cambria Math"/>
                          <a:ea typeface="Cambria Math"/>
                        </a:rPr>
                        <m:t>𝜔</m:t>
                      </m:r>
                    </m:oMath>
                  </m:oMathPara>
                </a14:m>
                <a:endParaRPr lang="en-GB" sz="1400" dirty="0"/>
              </a:p>
            </p:txBody>
          </p:sp>
        </mc:Choice>
        <mc:Fallback xmlns="">
          <p:sp>
            <p:nvSpPr>
              <p:cNvPr id="9" name="TextBox 8"/>
              <p:cNvSpPr txBox="1">
                <a:spLocks noRot="1" noChangeAspect="1" noMove="1" noResize="1" noEditPoints="1" noAdjustHandles="1" noChangeArrowheads="1" noChangeShapeType="1" noTextEdit="1"/>
              </p:cNvSpPr>
              <p:nvPr/>
            </p:nvSpPr>
            <p:spPr>
              <a:xfrm>
                <a:off x="6741226" y="0"/>
                <a:ext cx="794513" cy="307777"/>
              </a:xfrm>
              <a:prstGeom prst="rect">
                <a:avLst/>
              </a:prstGeom>
              <a:blipFill rotWithShape="1">
                <a:blip r:embed="rId5"/>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7543800" y="0"/>
                <a:ext cx="86844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𝑟</m:t>
                      </m:r>
                      <m:sSup>
                        <m:sSupPr>
                          <m:ctrlPr>
                            <a:rPr lang="en-US" sz="1400" b="0" i="1" smtClean="0">
                              <a:latin typeface="Cambria Math" panose="02040503050406030204" pitchFamily="18" charset="0"/>
                            </a:rPr>
                          </m:ctrlPr>
                        </m:sSupPr>
                        <m:e>
                          <m:r>
                            <a:rPr lang="en-US" sz="1400" b="0" i="1" smtClean="0">
                              <a:latin typeface="Cambria Math"/>
                              <a:ea typeface="Cambria Math"/>
                            </a:rPr>
                            <m:t>𝜔</m:t>
                          </m:r>
                        </m:e>
                        <m:sup>
                          <m:r>
                            <a:rPr lang="en-US" sz="1400" b="0" i="1" smtClean="0">
                              <a:latin typeface="Cambria Math"/>
                            </a:rPr>
                            <m:t>2</m:t>
                          </m:r>
                        </m:sup>
                      </m:sSup>
                    </m:oMath>
                  </m:oMathPara>
                </a14:m>
                <a:endParaRPr lang="en-GB" sz="1400" dirty="0"/>
              </a:p>
            </p:txBody>
          </p:sp>
        </mc:Choice>
        <mc:Fallback xmlns="">
          <p:sp>
            <p:nvSpPr>
              <p:cNvPr id="10" name="TextBox 9"/>
              <p:cNvSpPr txBox="1">
                <a:spLocks noRot="1" noChangeAspect="1" noMove="1" noResize="1" noEditPoints="1" noAdjustHandles="1" noChangeArrowheads="1" noChangeShapeType="1" noTextEdit="1"/>
              </p:cNvSpPr>
              <p:nvPr/>
            </p:nvSpPr>
            <p:spPr>
              <a:xfrm>
                <a:off x="7543800" y="0"/>
                <a:ext cx="868443" cy="307777"/>
              </a:xfrm>
              <a:prstGeom prst="rect">
                <a:avLst/>
              </a:prstGeom>
              <a:blipFill rotWithShape="1">
                <a:blip r:embed="rId6"/>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8390012" y="0"/>
                <a:ext cx="753988" cy="52315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a:rPr>
                                <m:t>𝑣</m:t>
                              </m:r>
                            </m:e>
                            <m:sup>
                              <m:r>
                                <a:rPr lang="en-US" sz="1400" b="0" i="1" smtClean="0">
                                  <a:latin typeface="Cambria Math"/>
                                </a:rPr>
                                <m:t>2</m:t>
                              </m:r>
                            </m:sup>
                          </m:sSup>
                        </m:num>
                        <m:den>
                          <m:r>
                            <a:rPr lang="en-US" sz="1400" b="0" i="1" smtClean="0">
                              <a:latin typeface="Cambria Math"/>
                            </a:rPr>
                            <m:t>𝑟</m:t>
                          </m:r>
                        </m:den>
                      </m:f>
                    </m:oMath>
                  </m:oMathPara>
                </a14:m>
                <a:endParaRPr lang="en-GB" sz="1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8390012" y="0"/>
                <a:ext cx="753988" cy="523157"/>
              </a:xfrm>
              <a:prstGeom prst="rect">
                <a:avLst/>
              </a:prstGeom>
              <a:blipFill rotWithShape="1">
                <a:blip r:embed="rId7"/>
                <a:stretch>
                  <a:fillRect/>
                </a:stretch>
              </a:blipFill>
              <a:ln w="25400">
                <a:solidFill>
                  <a:schemeClr val="tx1"/>
                </a:solidFill>
              </a:ln>
            </p:spPr>
            <p:txBody>
              <a:bodyPr/>
              <a:lstStyle/>
              <a:p>
                <a:r>
                  <a:rPr lang="en-US">
                    <a:noFill/>
                  </a:rPr>
                  <a:t> </a:t>
                </a:r>
              </a:p>
            </p:txBody>
          </p:sp>
        </mc:Fallback>
      </mc:AlternateContent>
      <p:sp>
        <p:nvSpPr>
          <p:cNvPr id="3" name="TextBox 2"/>
          <p:cNvSpPr txBox="1"/>
          <p:nvPr/>
        </p:nvSpPr>
        <p:spPr>
          <a:xfrm>
            <a:off x="3619500" y="1362075"/>
            <a:ext cx="2457450" cy="1815882"/>
          </a:xfrm>
          <a:prstGeom prst="rect">
            <a:avLst/>
          </a:prstGeom>
          <a:noFill/>
        </p:spPr>
        <p:txBody>
          <a:bodyPr wrap="square" rtlCol="0">
            <a:spAutoFit/>
          </a:bodyPr>
          <a:lstStyle/>
          <a:p>
            <a:pPr marL="285750" indent="-285750" algn="ctr">
              <a:buFont typeface="Wingdings"/>
              <a:buChar char="à"/>
            </a:pPr>
            <a:r>
              <a:rPr lang="en-US" sz="1400" dirty="0" smtClean="0">
                <a:solidFill>
                  <a:srgbClr val="FF0000"/>
                </a:solidFill>
                <a:latin typeface="Comic Sans MS" panose="030F0702030302020204" pitchFamily="66" charset="0"/>
                <a:sym typeface="Wingdings" panose="05000000000000000000" pitchFamily="2" charset="2"/>
              </a:rPr>
              <a:t>If the particle is to perform complete circles, then at the top of the circle the string must not be slack (</a:t>
            </a:r>
            <a:r>
              <a:rPr lang="en-US" sz="1400" dirty="0" err="1" smtClean="0">
                <a:solidFill>
                  <a:srgbClr val="FF0000"/>
                </a:solidFill>
                <a:latin typeface="Comic Sans MS" panose="030F0702030302020204" pitchFamily="66" charset="0"/>
                <a:sym typeface="Wingdings" panose="05000000000000000000" pitchFamily="2" charset="2"/>
              </a:rPr>
              <a:t>ie</a:t>
            </a:r>
            <a:r>
              <a:rPr lang="en-US" sz="1400" dirty="0" smtClean="0">
                <a:solidFill>
                  <a:srgbClr val="FF0000"/>
                </a:solidFill>
                <a:latin typeface="Comic Sans MS" panose="030F0702030302020204" pitchFamily="66" charset="0"/>
                <a:sym typeface="Wingdings" panose="05000000000000000000" pitchFamily="2" charset="2"/>
              </a:rPr>
              <a:t> – the Tension must be greater than 0, when the angle is 180⁰)</a:t>
            </a:r>
            <a:endParaRPr lang="en-US" sz="1400" dirty="0">
              <a:solidFill>
                <a:srgbClr val="FF0000"/>
              </a:solidFill>
              <a:latin typeface="Comic Sans MS" panose="030F0702030302020204" pitchFamily="66" charset="0"/>
            </a:endParaRPr>
          </a:p>
        </p:txBody>
      </p:sp>
      <p:sp>
        <p:nvSpPr>
          <p:cNvPr id="51" name="Oval 50"/>
          <p:cNvSpPr>
            <a:spLocks noChangeAspect="1"/>
          </p:cNvSpPr>
          <p:nvPr/>
        </p:nvSpPr>
        <p:spPr>
          <a:xfrm>
            <a:off x="6288799" y="1428750"/>
            <a:ext cx="2209800" cy="2209800"/>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7279399" y="2266950"/>
            <a:ext cx="288862" cy="276999"/>
          </a:xfrm>
          <a:prstGeom prst="rect">
            <a:avLst/>
          </a:prstGeom>
          <a:noFill/>
        </p:spPr>
        <p:txBody>
          <a:bodyPr wrap="none" rtlCol="0">
            <a:spAutoFit/>
          </a:bodyPr>
          <a:lstStyle/>
          <a:p>
            <a:r>
              <a:rPr lang="en-US" sz="1200" dirty="0" smtClean="0">
                <a:latin typeface="Comic Sans MS" panose="030F0702030302020204" pitchFamily="66" charset="0"/>
              </a:rPr>
              <a:t>B</a:t>
            </a:r>
            <a:endParaRPr lang="en-US" sz="1200" dirty="0">
              <a:latin typeface="Comic Sans MS" panose="030F0702030302020204" pitchFamily="66" charset="0"/>
            </a:endParaRPr>
          </a:p>
        </p:txBody>
      </p:sp>
      <p:grpSp>
        <p:nvGrpSpPr>
          <p:cNvPr id="56" name="Group 55"/>
          <p:cNvGrpSpPr/>
          <p:nvPr/>
        </p:nvGrpSpPr>
        <p:grpSpPr>
          <a:xfrm>
            <a:off x="7355599" y="2495550"/>
            <a:ext cx="152400" cy="152400"/>
            <a:chOff x="7467600" y="4419600"/>
            <a:chExt cx="152400" cy="152400"/>
          </a:xfrm>
        </p:grpSpPr>
        <p:cxnSp>
          <p:nvCxnSpPr>
            <p:cNvPr id="57" name="Straight Connector 56"/>
            <p:cNvCxnSpPr/>
            <p:nvPr/>
          </p:nvCxnSpPr>
          <p:spPr>
            <a:xfrm flipH="1" flipV="1">
              <a:off x="7467600" y="4419600"/>
              <a:ext cx="152400" cy="1524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7467600" y="4419600"/>
              <a:ext cx="152400" cy="1524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cxnSp>
        <p:nvCxnSpPr>
          <p:cNvPr id="59" name="Straight Connector 58"/>
          <p:cNvCxnSpPr/>
          <p:nvPr/>
        </p:nvCxnSpPr>
        <p:spPr>
          <a:xfrm rot="16200000" flipH="1">
            <a:off x="6898399" y="3105150"/>
            <a:ext cx="106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flipV="1">
            <a:off x="7431799" y="2571750"/>
            <a:ext cx="990600" cy="304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Oval 60"/>
          <p:cNvSpPr/>
          <p:nvPr/>
        </p:nvSpPr>
        <p:spPr>
          <a:xfrm>
            <a:off x="7374649" y="3590925"/>
            <a:ext cx="111397" cy="1141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Arc 63"/>
          <p:cNvSpPr/>
          <p:nvPr/>
        </p:nvSpPr>
        <p:spPr>
          <a:xfrm>
            <a:off x="6831724" y="1828800"/>
            <a:ext cx="914400" cy="914400"/>
          </a:xfrm>
          <a:prstGeom prst="arc">
            <a:avLst>
              <a:gd name="adj1" fmla="val 2932936"/>
              <a:gd name="adj2" fmla="val 423110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TextBox 64"/>
          <p:cNvSpPr txBox="1"/>
          <p:nvPr/>
        </p:nvSpPr>
        <p:spPr>
          <a:xfrm>
            <a:off x="7441324" y="2628900"/>
            <a:ext cx="279244" cy="276999"/>
          </a:xfrm>
          <a:prstGeom prst="rect">
            <a:avLst/>
          </a:prstGeom>
          <a:noFill/>
        </p:spPr>
        <p:txBody>
          <a:bodyPr wrap="none" rtlCol="0">
            <a:spAutoFit/>
          </a:bodyPr>
          <a:lstStyle/>
          <a:p>
            <a:r>
              <a:rPr lang="el-GR" sz="1200" dirty="0" smtClean="0">
                <a:latin typeface="Comic Sans MS" panose="030F0702030302020204" pitchFamily="66" charset="0"/>
              </a:rPr>
              <a:t>θ</a:t>
            </a:r>
            <a:endParaRPr lang="en-US" sz="12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99" name="TextBox 98"/>
              <p:cNvSpPr txBox="1"/>
              <p:nvPr/>
            </p:nvSpPr>
            <p:spPr>
              <a:xfrm>
                <a:off x="6909670" y="1076325"/>
                <a:ext cx="223433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solidFill>
                                <a:srgbClr val="FF0000"/>
                              </a:solidFill>
                              <a:latin typeface="Cambria Math" panose="02040503050406030204" pitchFamily="18" charset="0"/>
                            </a:rPr>
                          </m:ctrlPr>
                        </m:sSupPr>
                        <m:e>
                          <m:r>
                            <a:rPr lang="en-US" sz="1400" b="0" i="1" smtClean="0">
                              <a:solidFill>
                                <a:srgbClr val="FF0000"/>
                              </a:solidFill>
                              <a:latin typeface="Cambria Math"/>
                            </a:rPr>
                            <m:t>𝑣</m:t>
                          </m:r>
                        </m:e>
                        <m:sup>
                          <m:r>
                            <a:rPr lang="en-US" sz="1400" b="0" i="1" smtClean="0">
                              <a:solidFill>
                                <a:srgbClr val="FF0000"/>
                              </a:solidFill>
                              <a:latin typeface="Cambria Math"/>
                            </a:rPr>
                            <m:t>2</m:t>
                          </m:r>
                        </m:sup>
                      </m:sSup>
                      <m:r>
                        <a:rPr lang="en-US" sz="1400" b="0" i="1" smtClean="0">
                          <a:solidFill>
                            <a:srgbClr val="FF0000"/>
                          </a:solidFill>
                          <a:latin typeface="Cambria Math"/>
                        </a:rPr>
                        <m:t>=</m:t>
                      </m:r>
                      <m:sSup>
                        <m:sSupPr>
                          <m:ctrlPr>
                            <a:rPr lang="en-US" sz="1400" i="1">
                              <a:solidFill>
                                <a:srgbClr val="FF0000"/>
                              </a:solidFill>
                              <a:latin typeface="Cambria Math" panose="02040503050406030204" pitchFamily="18" charset="0"/>
                            </a:rPr>
                          </m:ctrlPr>
                        </m:sSupPr>
                        <m:e>
                          <m:r>
                            <a:rPr lang="en-US" sz="1400" b="0" i="1" smtClean="0">
                              <a:solidFill>
                                <a:srgbClr val="FF0000"/>
                              </a:solidFill>
                              <a:latin typeface="Cambria Math"/>
                            </a:rPr>
                            <m:t>𝑢</m:t>
                          </m:r>
                        </m:e>
                        <m:sup>
                          <m:r>
                            <a:rPr lang="en-US" sz="1400" i="1">
                              <a:solidFill>
                                <a:srgbClr val="FF0000"/>
                              </a:solidFill>
                              <a:latin typeface="Cambria Math"/>
                            </a:rPr>
                            <m:t>2</m:t>
                          </m:r>
                        </m:sup>
                      </m:sSup>
                      <m:r>
                        <a:rPr lang="en-US" sz="1400" b="0" i="1" smtClean="0">
                          <a:solidFill>
                            <a:srgbClr val="FF0000"/>
                          </a:solidFill>
                          <a:latin typeface="Cambria Math"/>
                        </a:rPr>
                        <m:t>−</m:t>
                      </m:r>
                      <m:r>
                        <a:rPr lang="en-US" sz="1400" i="1">
                          <a:solidFill>
                            <a:srgbClr val="FF0000"/>
                          </a:solidFill>
                          <a:latin typeface="Cambria Math"/>
                        </a:rPr>
                        <m:t>0</m:t>
                      </m:r>
                      <m:r>
                        <a:rPr lang="en-US" sz="1400" b="0" i="1" smtClean="0">
                          <a:solidFill>
                            <a:srgbClr val="FF0000"/>
                          </a:solidFill>
                          <a:latin typeface="Cambria Math"/>
                        </a:rPr>
                        <m:t>.6</m:t>
                      </m:r>
                      <m:r>
                        <a:rPr lang="en-US" sz="1400" i="1">
                          <a:solidFill>
                            <a:srgbClr val="FF0000"/>
                          </a:solidFill>
                          <a:latin typeface="Cambria Math"/>
                        </a:rPr>
                        <m:t>𝑔</m:t>
                      </m:r>
                      <m:r>
                        <a:rPr lang="en-US" sz="1400" i="1">
                          <a:solidFill>
                            <a:srgbClr val="FF0000"/>
                          </a:solidFill>
                          <a:latin typeface="Cambria Math"/>
                        </a:rPr>
                        <m:t>(1−</m:t>
                      </m:r>
                      <m:r>
                        <a:rPr lang="en-US" sz="1400" i="1">
                          <a:solidFill>
                            <a:srgbClr val="FF0000"/>
                          </a:solidFill>
                          <a:latin typeface="Cambria Math"/>
                        </a:rPr>
                        <m:t>𝑐𝑜𝑠</m:t>
                      </m:r>
                      <m:r>
                        <a:rPr lang="en-US" sz="1400" i="1">
                          <a:solidFill>
                            <a:srgbClr val="FF0000"/>
                          </a:solidFill>
                          <a:latin typeface="Cambria Math"/>
                          <a:ea typeface="Cambria Math"/>
                        </a:rPr>
                        <m:t>𝜃</m:t>
                      </m:r>
                      <m:r>
                        <a:rPr lang="en-US" sz="1400" i="1">
                          <a:solidFill>
                            <a:srgbClr val="FF0000"/>
                          </a:solidFill>
                          <a:latin typeface="Cambria Math"/>
                          <a:ea typeface="Cambria Math"/>
                        </a:rPr>
                        <m:t>)</m:t>
                      </m:r>
                    </m:oMath>
                  </m:oMathPara>
                </a14:m>
                <a:endParaRPr lang="en-US" sz="1400" dirty="0">
                  <a:solidFill>
                    <a:srgbClr val="FF0000"/>
                  </a:solidFill>
                </a:endParaRPr>
              </a:p>
            </p:txBody>
          </p:sp>
        </mc:Choice>
        <mc:Fallback xmlns="">
          <p:sp>
            <p:nvSpPr>
              <p:cNvPr id="99" name="TextBox 98"/>
              <p:cNvSpPr txBox="1">
                <a:spLocks noRot="1" noChangeAspect="1" noMove="1" noResize="1" noEditPoints="1" noAdjustHandles="1" noChangeArrowheads="1" noChangeShapeType="1" noTextEdit="1"/>
              </p:cNvSpPr>
              <p:nvPr/>
            </p:nvSpPr>
            <p:spPr>
              <a:xfrm>
                <a:off x="6909670" y="1076325"/>
                <a:ext cx="2234330" cy="307777"/>
              </a:xfrm>
              <a:prstGeom prst="rect">
                <a:avLst/>
              </a:prstGeom>
              <a:blipFill rotWithShape="1">
                <a:blip r:embed="rId8"/>
                <a:stretch>
                  <a:fillRect b="-10000"/>
                </a:stretch>
              </a:blipFill>
            </p:spPr>
            <p:txBody>
              <a:bodyPr/>
              <a:lstStyle/>
              <a:p>
                <a:r>
                  <a:rPr lang="en-US">
                    <a:noFill/>
                  </a:rPr>
                  <a:t> </a:t>
                </a:r>
              </a:p>
            </p:txBody>
          </p:sp>
        </mc:Fallback>
      </mc:AlternateContent>
      <p:sp>
        <p:nvSpPr>
          <p:cNvPr id="36" name="TextBox 35"/>
          <p:cNvSpPr txBox="1"/>
          <p:nvPr/>
        </p:nvSpPr>
        <p:spPr>
          <a:xfrm>
            <a:off x="7146049" y="3590925"/>
            <a:ext cx="304800" cy="276999"/>
          </a:xfrm>
          <a:prstGeom prst="rect">
            <a:avLst/>
          </a:prstGeom>
          <a:noFill/>
        </p:spPr>
        <p:txBody>
          <a:bodyPr wrap="square" rtlCol="0">
            <a:spAutoFit/>
          </a:bodyPr>
          <a:lstStyle/>
          <a:p>
            <a:r>
              <a:rPr lang="en-US" sz="1200" dirty="0" smtClean="0">
                <a:latin typeface="Comic Sans MS" panose="030F0702030302020204" pitchFamily="66" charset="0"/>
              </a:rPr>
              <a:t>A</a:t>
            </a:r>
            <a:endParaRPr lang="en-US" sz="1200" dirty="0">
              <a:latin typeface="Comic Sans MS" panose="030F0702030302020204" pitchFamily="66" charset="0"/>
            </a:endParaRPr>
          </a:p>
        </p:txBody>
      </p:sp>
      <p:cxnSp>
        <p:nvCxnSpPr>
          <p:cNvPr id="37" name="Straight Connector 36"/>
          <p:cNvCxnSpPr/>
          <p:nvPr/>
        </p:nvCxnSpPr>
        <p:spPr>
          <a:xfrm flipH="1" flipV="1">
            <a:off x="7896225" y="2714626"/>
            <a:ext cx="552450" cy="171449"/>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7824661" y="2432110"/>
            <a:ext cx="304800" cy="276999"/>
          </a:xfrm>
          <a:prstGeom prst="rect">
            <a:avLst/>
          </a:prstGeom>
          <a:noFill/>
        </p:spPr>
        <p:txBody>
          <a:bodyPr wrap="square" rtlCol="0">
            <a:spAutoFit/>
          </a:bodyPr>
          <a:lstStyle/>
          <a:p>
            <a:r>
              <a:rPr lang="en-US" sz="1200" dirty="0" smtClean="0">
                <a:latin typeface="Comic Sans MS" panose="030F0702030302020204" pitchFamily="66" charset="0"/>
              </a:rPr>
              <a:t>T</a:t>
            </a:r>
            <a:endParaRPr lang="en-US" sz="1200" dirty="0">
              <a:latin typeface="Comic Sans MS" panose="030F0702030302020204" pitchFamily="66" charset="0"/>
            </a:endParaRPr>
          </a:p>
        </p:txBody>
      </p:sp>
      <p:cxnSp>
        <p:nvCxnSpPr>
          <p:cNvPr id="43" name="Straight Connector 42"/>
          <p:cNvCxnSpPr/>
          <p:nvPr/>
        </p:nvCxnSpPr>
        <p:spPr>
          <a:xfrm flipH="1" flipV="1">
            <a:off x="7626350" y="2174876"/>
            <a:ext cx="552450" cy="171449"/>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flipV="1">
            <a:off x="7773447" y="2218794"/>
            <a:ext cx="552450" cy="171449"/>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7916736" y="2025710"/>
            <a:ext cx="304800" cy="276999"/>
          </a:xfrm>
          <a:prstGeom prst="rect">
            <a:avLst/>
          </a:prstGeom>
          <a:noFill/>
        </p:spPr>
        <p:txBody>
          <a:bodyPr wrap="square" rtlCol="0">
            <a:spAutoFit/>
          </a:bodyPr>
          <a:lstStyle/>
          <a:p>
            <a:r>
              <a:rPr lang="en-US" sz="1200" dirty="0" smtClean="0">
                <a:latin typeface="Comic Sans MS" panose="030F0702030302020204" pitchFamily="66" charset="0"/>
              </a:rPr>
              <a:t>a</a:t>
            </a:r>
            <a:endParaRPr lang="en-US" sz="1200" dirty="0">
              <a:latin typeface="Comic Sans MS" panose="030F0702030302020204" pitchFamily="66" charset="0"/>
            </a:endParaRPr>
          </a:p>
        </p:txBody>
      </p:sp>
      <p:cxnSp>
        <p:nvCxnSpPr>
          <p:cNvPr id="47" name="Straight Connector 46"/>
          <p:cNvCxnSpPr/>
          <p:nvPr/>
        </p:nvCxnSpPr>
        <p:spPr>
          <a:xfrm flipH="1">
            <a:off x="8445260" y="2886902"/>
            <a:ext cx="1581" cy="1046743"/>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8590255" y="2222740"/>
            <a:ext cx="113798" cy="37147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8628355" y="2313856"/>
            <a:ext cx="550151" cy="276999"/>
          </a:xfrm>
          <a:prstGeom prst="rect">
            <a:avLst/>
          </a:prstGeom>
          <a:noFill/>
        </p:spPr>
        <p:txBody>
          <a:bodyPr wrap="none" rtlCol="0">
            <a:spAutoFit/>
          </a:bodyPr>
          <a:lstStyle/>
          <a:p>
            <a:r>
              <a:rPr lang="en-US" sz="1200" dirty="0" smtClean="0">
                <a:latin typeface="Comic Sans MS" panose="030F0702030302020204" pitchFamily="66" charset="0"/>
              </a:rPr>
              <a:t>vms</a:t>
            </a:r>
            <a:r>
              <a:rPr lang="en-US" sz="1200" baseline="30000" dirty="0" smtClean="0">
                <a:latin typeface="Comic Sans MS" panose="030F0702030302020204" pitchFamily="66" charset="0"/>
              </a:rPr>
              <a:t>-1</a:t>
            </a:r>
            <a:endParaRPr lang="en-US" sz="1200" baseline="30000" dirty="0">
              <a:latin typeface="Comic Sans MS" panose="030F0702030302020204" pitchFamily="66" charset="0"/>
            </a:endParaRPr>
          </a:p>
        </p:txBody>
      </p:sp>
      <p:cxnSp>
        <p:nvCxnSpPr>
          <p:cNvPr id="50" name="Straight Connector 49"/>
          <p:cNvCxnSpPr/>
          <p:nvPr/>
        </p:nvCxnSpPr>
        <p:spPr>
          <a:xfrm>
            <a:off x="8455469" y="2888052"/>
            <a:ext cx="283090" cy="88061"/>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Oval 61"/>
          <p:cNvSpPr/>
          <p:nvPr/>
        </p:nvSpPr>
        <p:spPr>
          <a:xfrm>
            <a:off x="8384299" y="2828925"/>
            <a:ext cx="111397" cy="1141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4" name="Straight Connector 73"/>
          <p:cNvCxnSpPr/>
          <p:nvPr/>
        </p:nvCxnSpPr>
        <p:spPr>
          <a:xfrm flipH="1">
            <a:off x="8471142" y="2976113"/>
            <a:ext cx="276043" cy="923028"/>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8421860" y="2945201"/>
            <a:ext cx="279244" cy="276999"/>
          </a:xfrm>
          <a:prstGeom prst="rect">
            <a:avLst/>
          </a:prstGeom>
          <a:noFill/>
        </p:spPr>
        <p:txBody>
          <a:bodyPr wrap="none" rtlCol="0">
            <a:spAutoFit/>
          </a:bodyPr>
          <a:lstStyle/>
          <a:p>
            <a:r>
              <a:rPr lang="el-GR" sz="1200" dirty="0" smtClean="0">
                <a:latin typeface="Comic Sans MS" panose="030F0702030302020204" pitchFamily="66" charset="0"/>
              </a:rPr>
              <a:t>θ</a:t>
            </a:r>
            <a:endParaRPr lang="en-US" sz="1200" dirty="0">
              <a:latin typeface="Comic Sans MS" panose="030F0702030302020204" pitchFamily="66" charset="0"/>
            </a:endParaRPr>
          </a:p>
        </p:txBody>
      </p:sp>
      <p:sp>
        <p:nvSpPr>
          <p:cNvPr id="76" name="Arc 75"/>
          <p:cNvSpPr/>
          <p:nvPr/>
        </p:nvSpPr>
        <p:spPr>
          <a:xfrm>
            <a:off x="7769128" y="2170981"/>
            <a:ext cx="914400" cy="914400"/>
          </a:xfrm>
          <a:prstGeom prst="arc">
            <a:avLst>
              <a:gd name="adj1" fmla="val 2348318"/>
              <a:gd name="adj2" fmla="val 356169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TextBox 76"/>
          <p:cNvSpPr txBox="1"/>
          <p:nvPr/>
        </p:nvSpPr>
        <p:spPr>
          <a:xfrm>
            <a:off x="8182297" y="3903093"/>
            <a:ext cx="494046" cy="276999"/>
          </a:xfrm>
          <a:prstGeom prst="rect">
            <a:avLst/>
          </a:prstGeom>
          <a:noFill/>
        </p:spPr>
        <p:txBody>
          <a:bodyPr wrap="none" rtlCol="0">
            <a:spAutoFit/>
          </a:bodyPr>
          <a:lstStyle/>
          <a:p>
            <a:r>
              <a:rPr lang="en-US" sz="1200" dirty="0" smtClean="0">
                <a:latin typeface="Comic Sans MS" panose="030F0702030302020204" pitchFamily="66" charset="0"/>
              </a:rPr>
              <a:t>0.4g</a:t>
            </a:r>
            <a:endParaRPr lang="en-US" sz="1200" dirty="0">
              <a:latin typeface="Comic Sans MS" panose="030F0702030302020204" pitchFamily="66" charset="0"/>
            </a:endParaRPr>
          </a:p>
        </p:txBody>
      </p:sp>
      <p:sp>
        <p:nvSpPr>
          <p:cNvPr id="78" name="TextBox 77"/>
          <p:cNvSpPr txBox="1"/>
          <p:nvPr/>
        </p:nvSpPr>
        <p:spPr>
          <a:xfrm>
            <a:off x="8420961" y="2683894"/>
            <a:ext cx="822661" cy="276999"/>
          </a:xfrm>
          <a:prstGeom prst="rect">
            <a:avLst/>
          </a:prstGeom>
          <a:noFill/>
        </p:spPr>
        <p:txBody>
          <a:bodyPr wrap="none" rtlCol="0">
            <a:spAutoFit/>
          </a:bodyPr>
          <a:lstStyle/>
          <a:p>
            <a:r>
              <a:rPr lang="en-US" sz="1200" dirty="0" smtClean="0">
                <a:latin typeface="Comic Sans MS" panose="030F0702030302020204" pitchFamily="66" charset="0"/>
              </a:rPr>
              <a:t>0.4gcos</a:t>
            </a:r>
            <a:r>
              <a:rPr lang="el-GR" sz="1200" dirty="0" smtClean="0">
                <a:latin typeface="Comic Sans MS" panose="030F0702030302020204" pitchFamily="66" charset="0"/>
              </a:rPr>
              <a:t>θ</a:t>
            </a:r>
            <a:endParaRPr lang="en-US" sz="1200" dirty="0">
              <a:latin typeface="Comic Sans MS" panose="030F0702030302020204" pitchFamily="66" charset="0"/>
            </a:endParaRPr>
          </a:p>
        </p:txBody>
      </p:sp>
      <p:sp>
        <p:nvSpPr>
          <p:cNvPr id="79" name="TextBox 78"/>
          <p:cNvSpPr txBox="1"/>
          <p:nvPr/>
        </p:nvSpPr>
        <p:spPr>
          <a:xfrm rot="17201306">
            <a:off x="8366557" y="3284868"/>
            <a:ext cx="787395" cy="276999"/>
          </a:xfrm>
          <a:prstGeom prst="rect">
            <a:avLst/>
          </a:prstGeom>
          <a:noFill/>
        </p:spPr>
        <p:txBody>
          <a:bodyPr wrap="none" rtlCol="0">
            <a:spAutoFit/>
          </a:bodyPr>
          <a:lstStyle/>
          <a:p>
            <a:r>
              <a:rPr lang="en-US" sz="1200" dirty="0" smtClean="0">
                <a:latin typeface="Comic Sans MS" panose="030F0702030302020204" pitchFamily="66" charset="0"/>
              </a:rPr>
              <a:t>0.4gsin</a:t>
            </a:r>
            <a:r>
              <a:rPr lang="el-GR" sz="1200" dirty="0" smtClean="0">
                <a:latin typeface="Comic Sans MS" panose="030F0702030302020204" pitchFamily="66" charset="0"/>
              </a:rPr>
              <a:t>θ</a:t>
            </a:r>
            <a:endParaRPr lang="en-US" sz="12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70" name="TextBox 69"/>
              <p:cNvSpPr txBox="1"/>
              <p:nvPr/>
            </p:nvSpPr>
            <p:spPr>
              <a:xfrm>
                <a:off x="1109933" y="4914182"/>
                <a:ext cx="2041969" cy="4628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a:rPr>
                        <m:t>𝑇</m:t>
                      </m:r>
                      <m:r>
                        <a:rPr lang="en-US" sz="1200" b="0" i="1" smtClean="0">
                          <a:solidFill>
                            <a:srgbClr val="FF0000"/>
                          </a:solidFill>
                          <a:latin typeface="Cambria Math"/>
                        </a:rPr>
                        <m:t>=1.2</m:t>
                      </m:r>
                      <m:r>
                        <a:rPr lang="en-US" sz="1200" b="0" i="1" smtClean="0">
                          <a:solidFill>
                            <a:srgbClr val="FF0000"/>
                          </a:solidFill>
                          <a:latin typeface="Cambria Math"/>
                        </a:rPr>
                        <m:t>𝑔𝑐𝑜𝑠</m:t>
                      </m:r>
                      <m:r>
                        <a:rPr lang="en-US" sz="1200" b="0" i="1" smtClean="0">
                          <a:solidFill>
                            <a:srgbClr val="FF0000"/>
                          </a:solidFill>
                          <a:latin typeface="Cambria Math"/>
                          <a:ea typeface="Cambria Math"/>
                        </a:rPr>
                        <m:t>𝜃</m:t>
                      </m:r>
                      <m:r>
                        <a:rPr lang="en-US" sz="1200" b="0" i="1" smtClean="0">
                          <a:solidFill>
                            <a:srgbClr val="FF0000"/>
                          </a:solidFill>
                          <a:latin typeface="Cambria Math"/>
                          <a:ea typeface="Cambria Math"/>
                        </a:rPr>
                        <m:t>+</m:t>
                      </m:r>
                      <m:f>
                        <m:fPr>
                          <m:ctrlPr>
                            <a:rPr lang="en-US" sz="1200" b="0" i="1" smtClean="0">
                              <a:solidFill>
                                <a:srgbClr val="FF0000"/>
                              </a:solidFill>
                              <a:latin typeface="Cambria Math" panose="02040503050406030204" pitchFamily="18" charset="0"/>
                              <a:ea typeface="Cambria Math"/>
                            </a:rPr>
                          </m:ctrlPr>
                        </m:fPr>
                        <m:num>
                          <m:r>
                            <a:rPr lang="en-US" sz="1200" b="0" i="1" smtClean="0">
                              <a:solidFill>
                                <a:srgbClr val="FF0000"/>
                              </a:solidFill>
                              <a:latin typeface="Cambria Math"/>
                              <a:ea typeface="Cambria Math"/>
                            </a:rPr>
                            <m:t>4</m:t>
                          </m:r>
                          <m:sSup>
                            <m:sSupPr>
                              <m:ctrlPr>
                                <a:rPr lang="en-US" sz="1200" b="0" i="1" smtClean="0">
                                  <a:solidFill>
                                    <a:srgbClr val="FF0000"/>
                                  </a:solidFill>
                                  <a:latin typeface="Cambria Math" panose="02040503050406030204" pitchFamily="18" charset="0"/>
                                  <a:ea typeface="Cambria Math"/>
                                </a:rPr>
                              </m:ctrlPr>
                            </m:sSupPr>
                            <m:e>
                              <m:r>
                                <a:rPr lang="en-US" sz="1200" b="0" i="1" smtClean="0">
                                  <a:solidFill>
                                    <a:srgbClr val="FF0000"/>
                                  </a:solidFill>
                                  <a:latin typeface="Cambria Math"/>
                                  <a:ea typeface="Cambria Math"/>
                                </a:rPr>
                                <m:t>𝑢</m:t>
                              </m:r>
                            </m:e>
                            <m:sup>
                              <m:r>
                                <a:rPr lang="en-US" sz="1200" b="0" i="1" smtClean="0">
                                  <a:solidFill>
                                    <a:srgbClr val="FF0000"/>
                                  </a:solidFill>
                                  <a:latin typeface="Cambria Math"/>
                                  <a:ea typeface="Cambria Math"/>
                                </a:rPr>
                                <m:t>2</m:t>
                              </m:r>
                            </m:sup>
                          </m:sSup>
                        </m:num>
                        <m:den>
                          <m:r>
                            <a:rPr lang="en-US" sz="1200" b="0" i="1" smtClean="0">
                              <a:solidFill>
                                <a:srgbClr val="FF0000"/>
                              </a:solidFill>
                              <a:latin typeface="Cambria Math"/>
                              <a:ea typeface="Cambria Math"/>
                            </a:rPr>
                            <m:t>3</m:t>
                          </m:r>
                        </m:den>
                      </m:f>
                      <m:r>
                        <a:rPr lang="en-US" sz="1200" b="0" i="1" smtClean="0">
                          <a:solidFill>
                            <a:srgbClr val="FF0000"/>
                          </a:solidFill>
                          <a:latin typeface="Cambria Math"/>
                          <a:ea typeface="Cambria Math"/>
                        </a:rPr>
                        <m:t>−0.8</m:t>
                      </m:r>
                      <m:r>
                        <a:rPr lang="en-US" sz="1200" b="0" i="1" smtClean="0">
                          <a:solidFill>
                            <a:srgbClr val="FF0000"/>
                          </a:solidFill>
                          <a:latin typeface="Cambria Math"/>
                          <a:ea typeface="Cambria Math"/>
                        </a:rPr>
                        <m:t>𝑔</m:t>
                      </m:r>
                    </m:oMath>
                  </m:oMathPara>
                </a14:m>
                <a:endParaRPr lang="en-US" sz="1200" dirty="0">
                  <a:solidFill>
                    <a:srgbClr val="FF0000"/>
                  </a:solidFill>
                </a:endParaRPr>
              </a:p>
            </p:txBody>
          </p:sp>
        </mc:Choice>
        <mc:Fallback xmlns="">
          <p:sp>
            <p:nvSpPr>
              <p:cNvPr id="70" name="TextBox 69"/>
              <p:cNvSpPr txBox="1">
                <a:spLocks noRot="1" noChangeAspect="1" noMove="1" noResize="1" noEditPoints="1" noAdjustHandles="1" noChangeArrowheads="1" noChangeShapeType="1" noTextEdit="1"/>
              </p:cNvSpPr>
              <p:nvPr/>
            </p:nvSpPr>
            <p:spPr>
              <a:xfrm>
                <a:off x="1109933" y="4914182"/>
                <a:ext cx="2041969" cy="462884"/>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p:cNvSpPr txBox="1"/>
              <p:nvPr/>
            </p:nvSpPr>
            <p:spPr>
              <a:xfrm>
                <a:off x="3867510" y="4065919"/>
                <a:ext cx="2032159" cy="4628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chemeClr val="tx1"/>
                          </a:solidFill>
                          <a:latin typeface="Cambria Math"/>
                        </a:rPr>
                        <m:t>1.2</m:t>
                      </m:r>
                      <m:r>
                        <a:rPr lang="en-US" sz="1200" b="0" i="1" smtClean="0">
                          <a:solidFill>
                            <a:schemeClr val="tx1"/>
                          </a:solidFill>
                          <a:latin typeface="Cambria Math"/>
                        </a:rPr>
                        <m:t>𝑔𝑐𝑜𝑠</m:t>
                      </m:r>
                      <m:r>
                        <a:rPr lang="en-US" sz="1200" b="0" i="1" smtClean="0">
                          <a:solidFill>
                            <a:schemeClr val="tx1"/>
                          </a:solidFill>
                          <a:latin typeface="Cambria Math"/>
                          <a:ea typeface="Cambria Math"/>
                        </a:rPr>
                        <m:t>𝜃</m:t>
                      </m:r>
                      <m:r>
                        <a:rPr lang="en-US" sz="1200" b="0" i="1" smtClean="0">
                          <a:solidFill>
                            <a:schemeClr val="tx1"/>
                          </a:solidFill>
                          <a:latin typeface="Cambria Math"/>
                          <a:ea typeface="Cambria Math"/>
                        </a:rPr>
                        <m:t>+</m:t>
                      </m:r>
                      <m:f>
                        <m:fPr>
                          <m:ctrlPr>
                            <a:rPr lang="en-US" sz="1200" b="0" i="1" smtClean="0">
                              <a:solidFill>
                                <a:schemeClr val="tx1"/>
                              </a:solidFill>
                              <a:latin typeface="Cambria Math" panose="02040503050406030204" pitchFamily="18" charset="0"/>
                              <a:ea typeface="Cambria Math"/>
                            </a:rPr>
                          </m:ctrlPr>
                        </m:fPr>
                        <m:num>
                          <m:r>
                            <a:rPr lang="en-US" sz="1200" b="0" i="1" smtClean="0">
                              <a:solidFill>
                                <a:schemeClr val="tx1"/>
                              </a:solidFill>
                              <a:latin typeface="Cambria Math"/>
                              <a:ea typeface="Cambria Math"/>
                            </a:rPr>
                            <m:t>4</m:t>
                          </m:r>
                          <m:sSup>
                            <m:sSupPr>
                              <m:ctrlPr>
                                <a:rPr lang="en-US" sz="1200" b="0" i="1" smtClean="0">
                                  <a:solidFill>
                                    <a:schemeClr val="tx1"/>
                                  </a:solidFill>
                                  <a:latin typeface="Cambria Math" panose="02040503050406030204" pitchFamily="18" charset="0"/>
                                  <a:ea typeface="Cambria Math"/>
                                </a:rPr>
                              </m:ctrlPr>
                            </m:sSupPr>
                            <m:e>
                              <m:r>
                                <a:rPr lang="en-US" sz="1200" b="0" i="1" smtClean="0">
                                  <a:solidFill>
                                    <a:schemeClr val="tx1"/>
                                  </a:solidFill>
                                  <a:latin typeface="Cambria Math"/>
                                  <a:ea typeface="Cambria Math"/>
                                </a:rPr>
                                <m:t>𝑢</m:t>
                              </m:r>
                            </m:e>
                            <m:sup>
                              <m:r>
                                <a:rPr lang="en-US" sz="1200" b="0" i="1" smtClean="0">
                                  <a:solidFill>
                                    <a:schemeClr val="tx1"/>
                                  </a:solidFill>
                                  <a:latin typeface="Cambria Math"/>
                                  <a:ea typeface="Cambria Math"/>
                                </a:rPr>
                                <m:t>2</m:t>
                              </m:r>
                            </m:sup>
                          </m:sSup>
                        </m:num>
                        <m:den>
                          <m:r>
                            <a:rPr lang="en-US" sz="1200" b="0" i="1" smtClean="0">
                              <a:solidFill>
                                <a:schemeClr val="tx1"/>
                              </a:solidFill>
                              <a:latin typeface="Cambria Math"/>
                              <a:ea typeface="Cambria Math"/>
                            </a:rPr>
                            <m:t>3</m:t>
                          </m:r>
                        </m:den>
                      </m:f>
                      <m:r>
                        <a:rPr lang="en-US" sz="1200" b="0" i="1" smtClean="0">
                          <a:solidFill>
                            <a:schemeClr val="tx1"/>
                          </a:solidFill>
                          <a:latin typeface="Cambria Math"/>
                          <a:ea typeface="Cambria Math"/>
                        </a:rPr>
                        <m:t>−0.8</m:t>
                      </m:r>
                      <m:r>
                        <a:rPr lang="en-US" sz="1200" b="0" i="1" smtClean="0">
                          <a:solidFill>
                            <a:schemeClr val="tx1"/>
                          </a:solidFill>
                          <a:latin typeface="Cambria Math"/>
                          <a:ea typeface="Cambria Math"/>
                        </a:rPr>
                        <m:t>𝑔</m:t>
                      </m:r>
                      <m:r>
                        <a:rPr lang="en-US" sz="1200" b="0" i="1" smtClean="0">
                          <a:solidFill>
                            <a:schemeClr val="tx1"/>
                          </a:solidFill>
                          <a:latin typeface="Cambria Math"/>
                          <a:ea typeface="Cambria Math"/>
                        </a:rPr>
                        <m:t>&gt;0</m:t>
                      </m:r>
                    </m:oMath>
                  </m:oMathPara>
                </a14:m>
                <a:endParaRPr lang="en-US" sz="1200" dirty="0">
                  <a:solidFill>
                    <a:schemeClr val="tx1"/>
                  </a:solidFill>
                </a:endParaRPr>
              </a:p>
            </p:txBody>
          </p:sp>
        </mc:Choice>
        <mc:Fallback xmlns="">
          <p:sp>
            <p:nvSpPr>
              <p:cNvPr id="73" name="TextBox 72"/>
              <p:cNvSpPr txBox="1">
                <a:spLocks noRot="1" noChangeAspect="1" noMove="1" noResize="1" noEditPoints="1" noAdjustHandles="1" noChangeArrowheads="1" noChangeShapeType="1" noTextEdit="1"/>
              </p:cNvSpPr>
              <p:nvPr/>
            </p:nvSpPr>
            <p:spPr>
              <a:xfrm>
                <a:off x="3867510" y="4065919"/>
                <a:ext cx="2032159" cy="462884"/>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TextBox 79"/>
              <p:cNvSpPr txBox="1"/>
              <p:nvPr/>
            </p:nvSpPr>
            <p:spPr>
              <a:xfrm>
                <a:off x="5149971" y="4572002"/>
                <a:ext cx="1763431" cy="4628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200" b="0" i="1" smtClean="0">
                              <a:solidFill>
                                <a:schemeClr val="tx1"/>
                              </a:solidFill>
                              <a:latin typeface="Cambria Math" panose="02040503050406030204" pitchFamily="18" charset="0"/>
                              <a:ea typeface="Cambria Math"/>
                            </a:rPr>
                          </m:ctrlPr>
                        </m:fPr>
                        <m:num>
                          <m:r>
                            <a:rPr lang="en-US" sz="1200" b="0" i="1" smtClean="0">
                              <a:solidFill>
                                <a:schemeClr val="tx1"/>
                              </a:solidFill>
                              <a:latin typeface="Cambria Math"/>
                              <a:ea typeface="Cambria Math"/>
                            </a:rPr>
                            <m:t>4</m:t>
                          </m:r>
                          <m:sSup>
                            <m:sSupPr>
                              <m:ctrlPr>
                                <a:rPr lang="en-US" sz="1200" b="0" i="1" smtClean="0">
                                  <a:solidFill>
                                    <a:schemeClr val="tx1"/>
                                  </a:solidFill>
                                  <a:latin typeface="Cambria Math" panose="02040503050406030204" pitchFamily="18" charset="0"/>
                                  <a:ea typeface="Cambria Math"/>
                                </a:rPr>
                              </m:ctrlPr>
                            </m:sSupPr>
                            <m:e>
                              <m:r>
                                <a:rPr lang="en-US" sz="1200" b="0" i="1" smtClean="0">
                                  <a:solidFill>
                                    <a:schemeClr val="tx1"/>
                                  </a:solidFill>
                                  <a:latin typeface="Cambria Math"/>
                                  <a:ea typeface="Cambria Math"/>
                                </a:rPr>
                                <m:t>𝑢</m:t>
                              </m:r>
                            </m:e>
                            <m:sup>
                              <m:r>
                                <a:rPr lang="en-US" sz="1200" b="0" i="1" smtClean="0">
                                  <a:solidFill>
                                    <a:schemeClr val="tx1"/>
                                  </a:solidFill>
                                  <a:latin typeface="Cambria Math"/>
                                  <a:ea typeface="Cambria Math"/>
                                </a:rPr>
                                <m:t>2</m:t>
                              </m:r>
                            </m:sup>
                          </m:sSup>
                        </m:num>
                        <m:den>
                          <m:r>
                            <a:rPr lang="en-US" sz="1200" b="0" i="1" smtClean="0">
                              <a:solidFill>
                                <a:schemeClr val="tx1"/>
                              </a:solidFill>
                              <a:latin typeface="Cambria Math"/>
                              <a:ea typeface="Cambria Math"/>
                            </a:rPr>
                            <m:t>3</m:t>
                          </m:r>
                        </m:den>
                      </m:f>
                      <m:r>
                        <a:rPr lang="en-US" sz="1200" b="0" i="1" smtClean="0">
                          <a:solidFill>
                            <a:schemeClr val="tx1"/>
                          </a:solidFill>
                          <a:latin typeface="Cambria Math"/>
                          <a:ea typeface="Cambria Math"/>
                        </a:rPr>
                        <m:t>&gt;0.8</m:t>
                      </m:r>
                      <m:r>
                        <a:rPr lang="en-US" sz="1200" b="0" i="1" smtClean="0">
                          <a:solidFill>
                            <a:schemeClr val="tx1"/>
                          </a:solidFill>
                          <a:latin typeface="Cambria Math"/>
                          <a:ea typeface="Cambria Math"/>
                        </a:rPr>
                        <m:t>𝑔</m:t>
                      </m:r>
                      <m:r>
                        <a:rPr lang="en-US" sz="1200" b="0" i="1" smtClean="0">
                          <a:solidFill>
                            <a:schemeClr val="tx1"/>
                          </a:solidFill>
                          <a:latin typeface="Cambria Math"/>
                          <a:ea typeface="Cambria Math"/>
                        </a:rPr>
                        <m:t>−1.2</m:t>
                      </m:r>
                      <m:r>
                        <a:rPr lang="en-US" sz="1200" i="1">
                          <a:latin typeface="Cambria Math"/>
                        </a:rPr>
                        <m:t>𝑔𝑐𝑜𝑠</m:t>
                      </m:r>
                      <m:r>
                        <a:rPr lang="en-US" sz="1200" i="1">
                          <a:latin typeface="Cambria Math"/>
                          <a:ea typeface="Cambria Math"/>
                        </a:rPr>
                        <m:t>𝜃</m:t>
                      </m:r>
                    </m:oMath>
                  </m:oMathPara>
                </a14:m>
                <a:endParaRPr lang="en-US" sz="1200" dirty="0">
                  <a:solidFill>
                    <a:schemeClr val="tx1"/>
                  </a:solidFill>
                </a:endParaRPr>
              </a:p>
            </p:txBody>
          </p:sp>
        </mc:Choice>
        <mc:Fallback xmlns="">
          <p:sp>
            <p:nvSpPr>
              <p:cNvPr id="80" name="TextBox 79"/>
              <p:cNvSpPr txBox="1">
                <a:spLocks noRot="1" noChangeAspect="1" noMove="1" noResize="1" noEditPoints="1" noAdjustHandles="1" noChangeArrowheads="1" noChangeShapeType="1" noTextEdit="1"/>
              </p:cNvSpPr>
              <p:nvPr/>
            </p:nvSpPr>
            <p:spPr>
              <a:xfrm>
                <a:off x="5149971" y="4572002"/>
                <a:ext cx="1763431" cy="462884"/>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TextBox 80"/>
              <p:cNvSpPr txBox="1"/>
              <p:nvPr/>
            </p:nvSpPr>
            <p:spPr>
              <a:xfrm>
                <a:off x="5164348" y="5129844"/>
                <a:ext cx="852221" cy="4628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200" b="0" i="1" smtClean="0">
                              <a:solidFill>
                                <a:schemeClr val="tx1"/>
                              </a:solidFill>
                              <a:latin typeface="Cambria Math" panose="02040503050406030204" pitchFamily="18" charset="0"/>
                              <a:ea typeface="Cambria Math"/>
                            </a:rPr>
                          </m:ctrlPr>
                        </m:fPr>
                        <m:num>
                          <m:r>
                            <a:rPr lang="en-US" sz="1200" b="0" i="1" smtClean="0">
                              <a:solidFill>
                                <a:schemeClr val="tx1"/>
                              </a:solidFill>
                              <a:latin typeface="Cambria Math"/>
                              <a:ea typeface="Cambria Math"/>
                            </a:rPr>
                            <m:t>4</m:t>
                          </m:r>
                          <m:sSup>
                            <m:sSupPr>
                              <m:ctrlPr>
                                <a:rPr lang="en-US" sz="1200" b="0" i="1" smtClean="0">
                                  <a:solidFill>
                                    <a:schemeClr val="tx1"/>
                                  </a:solidFill>
                                  <a:latin typeface="Cambria Math" panose="02040503050406030204" pitchFamily="18" charset="0"/>
                                  <a:ea typeface="Cambria Math"/>
                                </a:rPr>
                              </m:ctrlPr>
                            </m:sSupPr>
                            <m:e>
                              <m:r>
                                <a:rPr lang="en-US" sz="1200" b="0" i="1" smtClean="0">
                                  <a:solidFill>
                                    <a:schemeClr val="tx1"/>
                                  </a:solidFill>
                                  <a:latin typeface="Cambria Math"/>
                                  <a:ea typeface="Cambria Math"/>
                                </a:rPr>
                                <m:t>𝑢</m:t>
                              </m:r>
                            </m:e>
                            <m:sup>
                              <m:r>
                                <a:rPr lang="en-US" sz="1200" b="0" i="1" smtClean="0">
                                  <a:solidFill>
                                    <a:schemeClr val="tx1"/>
                                  </a:solidFill>
                                  <a:latin typeface="Cambria Math"/>
                                  <a:ea typeface="Cambria Math"/>
                                </a:rPr>
                                <m:t>2</m:t>
                              </m:r>
                            </m:sup>
                          </m:sSup>
                        </m:num>
                        <m:den>
                          <m:r>
                            <a:rPr lang="en-US" sz="1200" b="0" i="1" smtClean="0">
                              <a:solidFill>
                                <a:schemeClr val="tx1"/>
                              </a:solidFill>
                              <a:latin typeface="Cambria Math"/>
                              <a:ea typeface="Cambria Math"/>
                            </a:rPr>
                            <m:t>3</m:t>
                          </m:r>
                        </m:den>
                      </m:f>
                      <m:r>
                        <a:rPr lang="en-US" sz="1200" b="0" i="1" smtClean="0">
                          <a:solidFill>
                            <a:schemeClr val="tx1"/>
                          </a:solidFill>
                          <a:latin typeface="Cambria Math"/>
                          <a:ea typeface="Cambria Math"/>
                        </a:rPr>
                        <m:t>&gt;2</m:t>
                      </m:r>
                      <m:r>
                        <a:rPr lang="en-US" sz="1200" b="0" i="1" smtClean="0">
                          <a:solidFill>
                            <a:schemeClr val="tx1"/>
                          </a:solidFill>
                          <a:latin typeface="Cambria Math"/>
                          <a:ea typeface="Cambria Math"/>
                        </a:rPr>
                        <m:t>𝑔</m:t>
                      </m:r>
                    </m:oMath>
                  </m:oMathPara>
                </a14:m>
                <a:endParaRPr lang="en-US" sz="1200" dirty="0">
                  <a:solidFill>
                    <a:schemeClr val="tx1"/>
                  </a:solidFill>
                </a:endParaRPr>
              </a:p>
            </p:txBody>
          </p:sp>
        </mc:Choice>
        <mc:Fallback xmlns="">
          <p:sp>
            <p:nvSpPr>
              <p:cNvPr id="81" name="TextBox 80"/>
              <p:cNvSpPr txBox="1">
                <a:spLocks noRot="1" noChangeAspect="1" noMove="1" noResize="1" noEditPoints="1" noAdjustHandles="1" noChangeArrowheads="1" noChangeShapeType="1" noTextEdit="1"/>
              </p:cNvSpPr>
              <p:nvPr/>
            </p:nvSpPr>
            <p:spPr>
              <a:xfrm>
                <a:off x="5164348" y="5129844"/>
                <a:ext cx="852221" cy="462884"/>
              </a:xfrm>
              <a:prstGeom prst="rect">
                <a:avLst/>
              </a:prstGeom>
              <a:blipFill rotWithShape="1">
                <a:blip r:embed="rId12"/>
                <a:stretch>
                  <a:fillRect b="-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TextBox 81"/>
              <p:cNvSpPr txBox="1"/>
              <p:nvPr/>
            </p:nvSpPr>
            <p:spPr>
              <a:xfrm>
                <a:off x="5247737" y="5739444"/>
                <a:ext cx="88428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200" b="0" i="1" smtClean="0">
                              <a:solidFill>
                                <a:schemeClr val="tx1"/>
                              </a:solidFill>
                              <a:latin typeface="Cambria Math" panose="02040503050406030204" pitchFamily="18" charset="0"/>
                              <a:ea typeface="Cambria Math"/>
                            </a:rPr>
                          </m:ctrlPr>
                        </m:sSupPr>
                        <m:e>
                          <m:r>
                            <a:rPr lang="en-US" sz="1200" b="0" i="1" smtClean="0">
                              <a:solidFill>
                                <a:schemeClr val="tx1"/>
                              </a:solidFill>
                              <a:latin typeface="Cambria Math"/>
                              <a:ea typeface="Cambria Math"/>
                            </a:rPr>
                            <m:t>𝑢</m:t>
                          </m:r>
                        </m:e>
                        <m:sup>
                          <m:r>
                            <a:rPr lang="en-US" sz="1200" b="0" i="1" smtClean="0">
                              <a:solidFill>
                                <a:schemeClr val="tx1"/>
                              </a:solidFill>
                              <a:latin typeface="Cambria Math"/>
                              <a:ea typeface="Cambria Math"/>
                            </a:rPr>
                            <m:t>2</m:t>
                          </m:r>
                        </m:sup>
                      </m:sSup>
                      <m:r>
                        <a:rPr lang="en-US" sz="1200" b="0" i="1" smtClean="0">
                          <a:solidFill>
                            <a:schemeClr val="tx1"/>
                          </a:solidFill>
                          <a:latin typeface="Cambria Math"/>
                          <a:ea typeface="Cambria Math"/>
                        </a:rPr>
                        <m:t>&gt;1.5</m:t>
                      </m:r>
                      <m:r>
                        <a:rPr lang="en-US" sz="1200" b="0" i="1" smtClean="0">
                          <a:solidFill>
                            <a:schemeClr val="tx1"/>
                          </a:solidFill>
                          <a:latin typeface="Cambria Math"/>
                          <a:ea typeface="Cambria Math"/>
                        </a:rPr>
                        <m:t>𝑔</m:t>
                      </m:r>
                    </m:oMath>
                  </m:oMathPara>
                </a14:m>
                <a:endParaRPr lang="en-US" sz="1200" dirty="0">
                  <a:solidFill>
                    <a:schemeClr val="tx1"/>
                  </a:solidFill>
                </a:endParaRPr>
              </a:p>
            </p:txBody>
          </p:sp>
        </mc:Choice>
        <mc:Fallback xmlns="">
          <p:sp>
            <p:nvSpPr>
              <p:cNvPr id="82" name="TextBox 81"/>
              <p:cNvSpPr txBox="1">
                <a:spLocks noRot="1" noChangeAspect="1" noMove="1" noResize="1" noEditPoints="1" noAdjustHandles="1" noChangeArrowheads="1" noChangeShapeType="1" noTextEdit="1"/>
              </p:cNvSpPr>
              <p:nvPr/>
            </p:nvSpPr>
            <p:spPr>
              <a:xfrm>
                <a:off x="5247737" y="5739444"/>
                <a:ext cx="884281" cy="276999"/>
              </a:xfrm>
              <a:prstGeom prst="rect">
                <a:avLst/>
              </a:prstGeom>
              <a:blipFill rotWithShape="1">
                <a:blip r:embed="rId13"/>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TextBox 82"/>
              <p:cNvSpPr txBox="1"/>
              <p:nvPr/>
            </p:nvSpPr>
            <p:spPr>
              <a:xfrm>
                <a:off x="5331126" y="6142010"/>
                <a:ext cx="926407" cy="3159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chemeClr val="tx1"/>
                          </a:solidFill>
                          <a:latin typeface="Cambria Math"/>
                          <a:ea typeface="Cambria Math"/>
                        </a:rPr>
                        <m:t>𝑢</m:t>
                      </m:r>
                      <m:r>
                        <a:rPr lang="en-US" sz="1200" b="0" i="1" smtClean="0">
                          <a:solidFill>
                            <a:schemeClr val="tx1"/>
                          </a:solidFill>
                          <a:latin typeface="Cambria Math"/>
                          <a:ea typeface="Cambria Math"/>
                        </a:rPr>
                        <m:t>&gt;</m:t>
                      </m:r>
                      <m:rad>
                        <m:radPr>
                          <m:degHide m:val="on"/>
                          <m:ctrlPr>
                            <a:rPr lang="en-US" sz="1200" b="0" i="1" smtClean="0">
                              <a:solidFill>
                                <a:schemeClr val="tx1"/>
                              </a:solidFill>
                              <a:latin typeface="Cambria Math" panose="02040503050406030204" pitchFamily="18" charset="0"/>
                              <a:ea typeface="Cambria Math"/>
                            </a:rPr>
                          </m:ctrlPr>
                        </m:radPr>
                        <m:deg/>
                        <m:e>
                          <m:r>
                            <a:rPr lang="en-US" sz="1200" b="0" i="1" smtClean="0">
                              <a:solidFill>
                                <a:schemeClr val="tx1"/>
                              </a:solidFill>
                              <a:latin typeface="Cambria Math"/>
                              <a:ea typeface="Cambria Math"/>
                            </a:rPr>
                            <m:t>1.5</m:t>
                          </m:r>
                          <m:r>
                            <a:rPr lang="en-US" sz="1200" b="0" i="1" smtClean="0">
                              <a:solidFill>
                                <a:schemeClr val="tx1"/>
                              </a:solidFill>
                              <a:latin typeface="Cambria Math"/>
                              <a:ea typeface="Cambria Math"/>
                            </a:rPr>
                            <m:t>𝑔</m:t>
                          </m:r>
                        </m:e>
                      </m:rad>
                    </m:oMath>
                  </m:oMathPara>
                </a14:m>
                <a:endParaRPr lang="en-US" sz="1200" dirty="0">
                  <a:solidFill>
                    <a:schemeClr val="tx1"/>
                  </a:solidFill>
                </a:endParaRPr>
              </a:p>
            </p:txBody>
          </p:sp>
        </mc:Choice>
        <mc:Fallback xmlns="">
          <p:sp>
            <p:nvSpPr>
              <p:cNvPr id="83" name="TextBox 82"/>
              <p:cNvSpPr txBox="1">
                <a:spLocks noRot="1" noChangeAspect="1" noMove="1" noResize="1" noEditPoints="1" noAdjustHandles="1" noChangeArrowheads="1" noChangeShapeType="1" noTextEdit="1"/>
              </p:cNvSpPr>
              <p:nvPr/>
            </p:nvSpPr>
            <p:spPr>
              <a:xfrm>
                <a:off x="5331126" y="6142010"/>
                <a:ext cx="926407" cy="315984"/>
              </a:xfrm>
              <a:prstGeom prst="rect">
                <a:avLst/>
              </a:prstGeom>
              <a:blipFill rotWithShape="1">
                <a:blip r:embed="rId14"/>
                <a:stretch>
                  <a:fillRect b="-3922"/>
                </a:stretch>
              </a:blipFill>
            </p:spPr>
            <p:txBody>
              <a:bodyPr/>
              <a:lstStyle/>
              <a:p>
                <a:r>
                  <a:rPr lang="en-US">
                    <a:noFill/>
                  </a:rPr>
                  <a:t> </a:t>
                </a:r>
              </a:p>
            </p:txBody>
          </p:sp>
        </mc:Fallback>
      </mc:AlternateContent>
      <p:sp>
        <p:nvSpPr>
          <p:cNvPr id="85" name="TextBox 84"/>
          <p:cNvSpPr txBox="1"/>
          <p:nvPr/>
        </p:nvSpPr>
        <p:spPr>
          <a:xfrm>
            <a:off x="7004650" y="4363172"/>
            <a:ext cx="1604513" cy="461665"/>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Rearrange to get u on one side</a:t>
            </a:r>
            <a:endParaRPr lang="en-GB" sz="1200" baseline="30000" dirty="0">
              <a:solidFill>
                <a:srgbClr val="FF0000"/>
              </a:solidFill>
              <a:latin typeface="Comic Sans MS" panose="030F0702030302020204" pitchFamily="66" charset="0"/>
            </a:endParaRPr>
          </a:p>
        </p:txBody>
      </p:sp>
      <p:sp>
        <p:nvSpPr>
          <p:cNvPr id="86" name="Arc 85"/>
          <p:cNvSpPr/>
          <p:nvPr/>
        </p:nvSpPr>
        <p:spPr>
          <a:xfrm>
            <a:off x="6797794" y="4321834"/>
            <a:ext cx="241361" cy="506082"/>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7" name="Arc 86"/>
          <p:cNvSpPr/>
          <p:nvPr/>
        </p:nvSpPr>
        <p:spPr>
          <a:xfrm>
            <a:off x="6743160" y="4853797"/>
            <a:ext cx="241361" cy="506082"/>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8" name="Arc 87"/>
          <p:cNvSpPr/>
          <p:nvPr/>
        </p:nvSpPr>
        <p:spPr>
          <a:xfrm>
            <a:off x="6041545" y="5403012"/>
            <a:ext cx="241361" cy="506082"/>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9" name="Arc 88"/>
          <p:cNvSpPr/>
          <p:nvPr/>
        </p:nvSpPr>
        <p:spPr>
          <a:xfrm>
            <a:off x="6202572" y="5891842"/>
            <a:ext cx="249986" cy="431320"/>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0" name="TextBox 89"/>
          <p:cNvSpPr txBox="1"/>
          <p:nvPr/>
        </p:nvSpPr>
        <p:spPr>
          <a:xfrm>
            <a:off x="6958642" y="4877882"/>
            <a:ext cx="1262331" cy="461665"/>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Sub in </a:t>
            </a:r>
            <a:r>
              <a:rPr lang="el-GR" sz="1200" dirty="0" smtClean="0">
                <a:solidFill>
                  <a:srgbClr val="FF0000"/>
                </a:solidFill>
                <a:latin typeface="Comic Sans MS" panose="030F0702030302020204" pitchFamily="66" charset="0"/>
              </a:rPr>
              <a:t>θ</a:t>
            </a:r>
            <a:r>
              <a:rPr lang="en-US" sz="1200" dirty="0" smtClean="0">
                <a:solidFill>
                  <a:srgbClr val="FF0000"/>
                </a:solidFill>
                <a:latin typeface="Comic Sans MS" panose="030F0702030302020204" pitchFamily="66" charset="0"/>
              </a:rPr>
              <a:t> = 180 and calculate</a:t>
            </a:r>
            <a:endParaRPr lang="en-GB" sz="1200" baseline="30000" dirty="0">
              <a:solidFill>
                <a:srgbClr val="FF0000"/>
              </a:solidFill>
              <a:latin typeface="Comic Sans MS" panose="030F0702030302020204" pitchFamily="66" charset="0"/>
            </a:endParaRPr>
          </a:p>
        </p:txBody>
      </p:sp>
      <p:sp>
        <p:nvSpPr>
          <p:cNvPr id="91" name="TextBox 90"/>
          <p:cNvSpPr txBox="1"/>
          <p:nvPr/>
        </p:nvSpPr>
        <p:spPr>
          <a:xfrm>
            <a:off x="6248401" y="5409845"/>
            <a:ext cx="1262331" cy="461665"/>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Multiply by 3, divide by 4</a:t>
            </a:r>
            <a:endParaRPr lang="en-GB" sz="1200" baseline="30000" dirty="0">
              <a:solidFill>
                <a:srgbClr val="FF0000"/>
              </a:solidFill>
              <a:latin typeface="Comic Sans MS" panose="030F0702030302020204" pitchFamily="66" charset="0"/>
            </a:endParaRPr>
          </a:p>
        </p:txBody>
      </p:sp>
      <p:sp>
        <p:nvSpPr>
          <p:cNvPr id="92" name="TextBox 91"/>
          <p:cNvSpPr txBox="1"/>
          <p:nvPr/>
        </p:nvSpPr>
        <p:spPr>
          <a:xfrm>
            <a:off x="6435306" y="5984939"/>
            <a:ext cx="1112807"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Square root</a:t>
            </a:r>
            <a:endParaRPr lang="en-GB" sz="1200" baseline="300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93" name="TextBox 92"/>
              <p:cNvSpPr txBox="1"/>
              <p:nvPr/>
            </p:nvSpPr>
            <p:spPr>
              <a:xfrm>
                <a:off x="1644772" y="6018364"/>
                <a:ext cx="926407" cy="3159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a:ea typeface="Cambria Math"/>
                        </a:rPr>
                        <m:t>𝑢</m:t>
                      </m:r>
                      <m:r>
                        <a:rPr lang="en-US" sz="1200" b="0" i="1" smtClean="0">
                          <a:solidFill>
                            <a:srgbClr val="FF0000"/>
                          </a:solidFill>
                          <a:latin typeface="Cambria Math"/>
                          <a:ea typeface="Cambria Math"/>
                        </a:rPr>
                        <m:t>&gt;</m:t>
                      </m:r>
                      <m:rad>
                        <m:radPr>
                          <m:degHide m:val="on"/>
                          <m:ctrlPr>
                            <a:rPr lang="en-US" sz="1200" b="0" i="1" smtClean="0">
                              <a:solidFill>
                                <a:srgbClr val="FF0000"/>
                              </a:solidFill>
                              <a:latin typeface="Cambria Math" panose="02040503050406030204" pitchFamily="18" charset="0"/>
                              <a:ea typeface="Cambria Math"/>
                            </a:rPr>
                          </m:ctrlPr>
                        </m:radPr>
                        <m:deg/>
                        <m:e>
                          <m:r>
                            <a:rPr lang="en-US" sz="1200" b="0" i="1" smtClean="0">
                              <a:solidFill>
                                <a:srgbClr val="FF0000"/>
                              </a:solidFill>
                              <a:latin typeface="Cambria Math"/>
                              <a:ea typeface="Cambria Math"/>
                            </a:rPr>
                            <m:t>1.5</m:t>
                          </m:r>
                          <m:r>
                            <a:rPr lang="en-US" sz="1200" b="0" i="1" smtClean="0">
                              <a:solidFill>
                                <a:srgbClr val="FF0000"/>
                              </a:solidFill>
                              <a:latin typeface="Cambria Math"/>
                              <a:ea typeface="Cambria Math"/>
                            </a:rPr>
                            <m:t>𝑔</m:t>
                          </m:r>
                        </m:e>
                      </m:rad>
                    </m:oMath>
                  </m:oMathPara>
                </a14:m>
                <a:endParaRPr lang="en-US" sz="1200" dirty="0">
                  <a:solidFill>
                    <a:srgbClr val="FF0000"/>
                  </a:solidFill>
                </a:endParaRPr>
              </a:p>
            </p:txBody>
          </p:sp>
        </mc:Choice>
        <mc:Fallback xmlns="">
          <p:sp>
            <p:nvSpPr>
              <p:cNvPr id="93" name="TextBox 92"/>
              <p:cNvSpPr txBox="1">
                <a:spLocks noRot="1" noChangeAspect="1" noMove="1" noResize="1" noEditPoints="1" noAdjustHandles="1" noChangeArrowheads="1" noChangeShapeType="1" noTextEdit="1"/>
              </p:cNvSpPr>
              <p:nvPr/>
            </p:nvSpPr>
            <p:spPr>
              <a:xfrm>
                <a:off x="1644772" y="6018364"/>
                <a:ext cx="926407" cy="315984"/>
              </a:xfrm>
              <a:prstGeom prst="rect">
                <a:avLst/>
              </a:prstGeom>
              <a:blipFill rotWithShape="1">
                <a:blip r:embed="rId15"/>
                <a:stretch>
                  <a:fillRect b="-1923"/>
                </a:stretch>
              </a:blipFill>
            </p:spPr>
            <p:txBody>
              <a:bodyPr/>
              <a:lstStyle/>
              <a:p>
                <a:r>
                  <a:rPr lang="en-US">
                    <a:noFill/>
                  </a:rPr>
                  <a:t> </a:t>
                </a:r>
              </a:p>
            </p:txBody>
          </p:sp>
        </mc:Fallback>
      </mc:AlternateContent>
    </p:spTree>
    <p:extLst>
      <p:ext uri="{BB962C8B-B14F-4D97-AF65-F5344CB8AC3E}">
        <p14:creationId xmlns:p14="http://schemas.microsoft.com/office/powerpoint/2010/main" val="290122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3"/>
                                        </p:tgtEl>
                                        <p:attrNameLst>
                                          <p:attrName>style.visibility</p:attrName>
                                        </p:attrNameLst>
                                      </p:cBhvr>
                                      <p:to>
                                        <p:strVal val="visible"/>
                                      </p:to>
                                    </p:set>
                                    <p:animEffect transition="in" filter="blinds(horizontal)">
                                      <p:cBhvr>
                                        <p:cTn id="12" dur="500"/>
                                        <p:tgtEl>
                                          <p:spTgt spid="7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blinds(horizontal)">
                                      <p:cBhvr>
                                        <p:cTn id="17" dur="500"/>
                                        <p:tgtEl>
                                          <p:spTgt spid="8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5"/>
                                        </p:tgtEl>
                                        <p:attrNameLst>
                                          <p:attrName>style.visibility</p:attrName>
                                        </p:attrNameLst>
                                      </p:cBhvr>
                                      <p:to>
                                        <p:strVal val="visible"/>
                                      </p:to>
                                    </p:set>
                                    <p:animEffect transition="in" filter="blinds(horizontal)">
                                      <p:cBhvr>
                                        <p:cTn id="22" dur="500"/>
                                        <p:tgtEl>
                                          <p:spTgt spid="8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0"/>
                                        </p:tgtEl>
                                        <p:attrNameLst>
                                          <p:attrName>style.visibility</p:attrName>
                                        </p:attrNameLst>
                                      </p:cBhvr>
                                      <p:to>
                                        <p:strVal val="visible"/>
                                      </p:to>
                                    </p:set>
                                    <p:animEffect transition="in" filter="blinds(horizontal)">
                                      <p:cBhvr>
                                        <p:cTn id="27" dur="500"/>
                                        <p:tgtEl>
                                          <p:spTgt spid="8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7"/>
                                        </p:tgtEl>
                                        <p:attrNameLst>
                                          <p:attrName>style.visibility</p:attrName>
                                        </p:attrNameLst>
                                      </p:cBhvr>
                                      <p:to>
                                        <p:strVal val="visible"/>
                                      </p:to>
                                    </p:set>
                                    <p:animEffect transition="in" filter="blinds(horizontal)">
                                      <p:cBhvr>
                                        <p:cTn id="32" dur="500"/>
                                        <p:tgtEl>
                                          <p:spTgt spid="8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90"/>
                                        </p:tgtEl>
                                        <p:attrNameLst>
                                          <p:attrName>style.visibility</p:attrName>
                                        </p:attrNameLst>
                                      </p:cBhvr>
                                      <p:to>
                                        <p:strVal val="visible"/>
                                      </p:to>
                                    </p:set>
                                    <p:animEffect transition="in" filter="blinds(horizontal)">
                                      <p:cBhvr>
                                        <p:cTn id="37" dur="500"/>
                                        <p:tgtEl>
                                          <p:spTgt spid="9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81"/>
                                        </p:tgtEl>
                                        <p:attrNameLst>
                                          <p:attrName>style.visibility</p:attrName>
                                        </p:attrNameLst>
                                      </p:cBhvr>
                                      <p:to>
                                        <p:strVal val="visible"/>
                                      </p:to>
                                    </p:set>
                                    <p:animEffect transition="in" filter="blinds(horizontal)">
                                      <p:cBhvr>
                                        <p:cTn id="42" dur="500"/>
                                        <p:tgtEl>
                                          <p:spTgt spid="8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blinds(horizontal)">
                                      <p:cBhvr>
                                        <p:cTn id="47" dur="500"/>
                                        <p:tgtEl>
                                          <p:spTgt spid="88"/>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91"/>
                                        </p:tgtEl>
                                        <p:attrNameLst>
                                          <p:attrName>style.visibility</p:attrName>
                                        </p:attrNameLst>
                                      </p:cBhvr>
                                      <p:to>
                                        <p:strVal val="visible"/>
                                      </p:to>
                                    </p:set>
                                    <p:animEffect transition="in" filter="blinds(horizontal)">
                                      <p:cBhvr>
                                        <p:cTn id="52" dur="500"/>
                                        <p:tgtEl>
                                          <p:spTgt spid="91"/>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82"/>
                                        </p:tgtEl>
                                        <p:attrNameLst>
                                          <p:attrName>style.visibility</p:attrName>
                                        </p:attrNameLst>
                                      </p:cBhvr>
                                      <p:to>
                                        <p:strVal val="visible"/>
                                      </p:to>
                                    </p:set>
                                    <p:animEffect transition="in" filter="blinds(horizontal)">
                                      <p:cBhvr>
                                        <p:cTn id="57" dur="500"/>
                                        <p:tgtEl>
                                          <p:spTgt spid="82"/>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89"/>
                                        </p:tgtEl>
                                        <p:attrNameLst>
                                          <p:attrName>style.visibility</p:attrName>
                                        </p:attrNameLst>
                                      </p:cBhvr>
                                      <p:to>
                                        <p:strVal val="visible"/>
                                      </p:to>
                                    </p:set>
                                    <p:animEffect transition="in" filter="blinds(horizontal)">
                                      <p:cBhvr>
                                        <p:cTn id="62" dur="500"/>
                                        <p:tgtEl>
                                          <p:spTgt spid="89"/>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92"/>
                                        </p:tgtEl>
                                        <p:attrNameLst>
                                          <p:attrName>style.visibility</p:attrName>
                                        </p:attrNameLst>
                                      </p:cBhvr>
                                      <p:to>
                                        <p:strVal val="visible"/>
                                      </p:to>
                                    </p:set>
                                    <p:animEffect transition="in" filter="blinds(horizontal)">
                                      <p:cBhvr>
                                        <p:cTn id="67" dur="500"/>
                                        <p:tgtEl>
                                          <p:spTgt spid="92"/>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83"/>
                                        </p:tgtEl>
                                        <p:attrNameLst>
                                          <p:attrName>style.visibility</p:attrName>
                                        </p:attrNameLst>
                                      </p:cBhvr>
                                      <p:to>
                                        <p:strVal val="visible"/>
                                      </p:to>
                                    </p:set>
                                    <p:animEffect transition="in" filter="blinds(horizontal)">
                                      <p:cBhvr>
                                        <p:cTn id="72" dur="500"/>
                                        <p:tgtEl>
                                          <p:spTgt spid="83"/>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blinds(horizontal)">
                                      <p:cBhvr>
                                        <p:cTn id="77"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80" grpId="0"/>
      <p:bldP spid="81" grpId="0"/>
      <p:bldP spid="82" grpId="0"/>
      <p:bldP spid="83" grpId="0"/>
      <p:bldP spid="85" grpId="0"/>
      <p:bldP spid="86" grpId="0" animBg="1"/>
      <p:bldP spid="87" grpId="0" animBg="1"/>
      <p:bldP spid="88" grpId="0" animBg="1"/>
      <p:bldP spid="89" grpId="0" animBg="1"/>
      <p:bldP spid="90" grpId="0"/>
      <p:bldP spid="91" grpId="0"/>
      <p:bldP spid="92" grpId="0"/>
      <p:bldP spid="9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Motion in a Circle</a:t>
            </a:r>
            <a:endParaRPr lang="en-GB" dirty="0">
              <a:latin typeface="Comic Sans MS" pitchFamily="66" charset="0"/>
            </a:endParaRPr>
          </a:p>
        </p:txBody>
      </p:sp>
      <p:sp>
        <p:nvSpPr>
          <p:cNvPr id="4" name="TextBox 3"/>
          <p:cNvSpPr txBox="1"/>
          <p:nvPr/>
        </p:nvSpPr>
        <p:spPr>
          <a:xfrm>
            <a:off x="8680632" y="6488668"/>
            <a:ext cx="470000" cy="369332"/>
          </a:xfrm>
          <a:prstGeom prst="rect">
            <a:avLst/>
          </a:prstGeom>
          <a:noFill/>
        </p:spPr>
        <p:txBody>
          <a:bodyPr wrap="none" rtlCol="0">
            <a:spAutoFit/>
          </a:bodyPr>
          <a:lstStyle/>
          <a:p>
            <a:r>
              <a:rPr lang="en-US" dirty="0" smtClean="0">
                <a:latin typeface="Comic Sans MS" panose="030F0702030302020204" pitchFamily="66" charset="0"/>
              </a:rPr>
              <a:t>4E</a:t>
            </a:r>
            <a:endParaRPr lang="en-US" dirty="0">
              <a:latin typeface="Comic Sans MS" panose="030F0702030302020204" pitchFamily="66" charset="0"/>
            </a:endParaRPr>
          </a:p>
        </p:txBody>
      </p:sp>
      <p:pic>
        <p:nvPicPr>
          <p:cNvPr id="5" name="Picture 8" descr="http://media-cache-ec0.pinimg.com/236x/5e/4e/e6/5e4ee61bfbfb939a6e091549c64997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1514373" cy="12192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idx="1"/>
          </p:nvPr>
        </p:nvSpPr>
        <p:spPr>
          <a:xfrm>
            <a:off x="228600" y="1600200"/>
            <a:ext cx="3429000" cy="4525963"/>
          </a:xfrm>
        </p:spPr>
        <p:txBody>
          <a:bodyPr>
            <a:normAutofit/>
          </a:bodyPr>
          <a:lstStyle/>
          <a:p>
            <a:pPr marL="0" indent="0" algn="ctr">
              <a:buNone/>
            </a:pPr>
            <a:r>
              <a:rPr lang="en-GB" sz="1400" b="1" dirty="0" smtClean="0">
                <a:latin typeface="Comic Sans MS" pitchFamily="66" charset="0"/>
              </a:rPr>
              <a:t>You can solve problems about objects moving in vertical circles</a:t>
            </a:r>
            <a:endParaRPr lang="en-GB" sz="1400" dirty="0" smtClean="0">
              <a:latin typeface="Comic Sans MS" pitchFamily="66" charset="0"/>
            </a:endParaRPr>
          </a:p>
          <a:p>
            <a:pPr marL="0" indent="0" algn="ctr">
              <a:buNone/>
            </a:pPr>
            <a:endParaRPr lang="en-GB" sz="1400" dirty="0">
              <a:latin typeface="Comic Sans MS" pitchFamily="66" charset="0"/>
            </a:endParaRPr>
          </a:p>
          <a:p>
            <a:pPr marL="0" indent="0" algn="ctr">
              <a:buNone/>
            </a:pPr>
            <a:r>
              <a:rPr lang="en-US" sz="1400" dirty="0" smtClean="0">
                <a:latin typeface="Comic Sans MS" pitchFamily="66" charset="0"/>
              </a:rPr>
              <a:t>Let’s compare the last 2 examples:</a:t>
            </a:r>
            <a:endParaRPr lang="en-US" sz="1400" dirty="0" smtClean="0">
              <a:latin typeface="Comic Sans MS" pitchFamily="66" charset="0"/>
              <a:sym typeface="Wingdings" panose="05000000000000000000" pitchFamily="2" charset="2"/>
            </a:endParaRPr>
          </a:p>
          <a:p>
            <a:pPr marL="0" indent="0" algn="ctr">
              <a:buNone/>
            </a:pPr>
            <a:endParaRPr lang="en-GB" sz="1400" dirty="0" smtClean="0">
              <a:latin typeface="Comic Sans MS" pitchFamily="66" charset="0"/>
              <a:sym typeface="Wingdings" panose="05000000000000000000" pitchFamily="2" charset="2"/>
            </a:endParaRPr>
          </a:p>
          <a:p>
            <a:pPr marL="0" indent="0" algn="ctr">
              <a:buNone/>
            </a:pPr>
            <a:endParaRPr lang="en-GB" sz="1400" dirty="0">
              <a:latin typeface="Comic Sans MS" pitchFamily="66" charset="0"/>
              <a:sym typeface="Wingdings" panose="05000000000000000000" pitchFamily="2" charset="2"/>
            </a:endParaRPr>
          </a:p>
        </p:txBody>
      </p:sp>
      <mc:AlternateContent xmlns:mc="http://schemas.openxmlformats.org/markup-compatibility/2006" xmlns:a14="http://schemas.microsoft.com/office/drawing/2010/main">
        <mc:Choice Requires="a14">
          <p:sp>
            <p:nvSpPr>
              <p:cNvPr id="7" name="TextBox 6"/>
              <p:cNvSpPr txBox="1"/>
              <p:nvPr/>
            </p:nvSpPr>
            <p:spPr>
              <a:xfrm>
                <a:off x="5962403" y="0"/>
                <a:ext cx="781817"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𝑣</m:t>
                      </m:r>
                      <m:r>
                        <a:rPr lang="en-US" sz="1400" b="0" i="1" smtClean="0">
                          <a:latin typeface="Cambria Math"/>
                        </a:rPr>
                        <m:t>=</m:t>
                      </m:r>
                      <m:r>
                        <a:rPr lang="en-US" sz="1400" b="0" i="1" smtClean="0">
                          <a:latin typeface="Cambria Math"/>
                        </a:rPr>
                        <m:t>𝑟</m:t>
                      </m:r>
                      <m:r>
                        <m:rPr>
                          <m:sty m:val="p"/>
                        </m:rPr>
                        <a:rPr lang="el-GR" sz="1400" b="0" i="1" smtClean="0">
                          <a:latin typeface="Cambria Math"/>
                        </a:rPr>
                        <m:t>ω</m:t>
                      </m:r>
                    </m:oMath>
                  </m:oMathPara>
                </a14:m>
                <a:endParaRPr lang="en-GB" sz="1400" dirty="0"/>
              </a:p>
            </p:txBody>
          </p:sp>
        </mc:Choice>
        <mc:Fallback xmlns="">
          <p:sp>
            <p:nvSpPr>
              <p:cNvPr id="7" name="TextBox 6"/>
              <p:cNvSpPr txBox="1">
                <a:spLocks noRot="1" noChangeAspect="1" noMove="1" noResize="1" noEditPoints="1" noAdjustHandles="1" noChangeArrowheads="1" noChangeShapeType="1" noTextEdit="1"/>
              </p:cNvSpPr>
              <p:nvPr/>
            </p:nvSpPr>
            <p:spPr>
              <a:xfrm>
                <a:off x="5962403" y="0"/>
                <a:ext cx="781817" cy="307777"/>
              </a:xfrm>
              <a:prstGeom prst="rect">
                <a:avLst/>
              </a:prstGeom>
              <a:blipFill rotWithShape="1">
                <a:blip r:embed="rId3"/>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878780" y="0"/>
                <a:ext cx="1087670" cy="44300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1200" i="1" smtClean="0">
                          <a:latin typeface="Cambria Math"/>
                        </a:rPr>
                        <m:t>ω</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𝑟𝑎𝑑𝑖𝑎𝑛𝑠</m:t>
                          </m:r>
                        </m:num>
                        <m:den>
                          <m:r>
                            <a:rPr lang="en-US" sz="1200" b="0" i="1" smtClean="0">
                              <a:latin typeface="Cambria Math"/>
                            </a:rPr>
                            <m:t>𝑠𝑒𝑐𝑜𝑛𝑑𝑠</m:t>
                          </m:r>
                        </m:den>
                      </m:f>
                    </m:oMath>
                  </m:oMathPara>
                </a14:m>
                <a:endParaRPr lang="en-GB" sz="1200" dirty="0"/>
              </a:p>
            </p:txBody>
          </p:sp>
        </mc:Choice>
        <mc:Fallback xmlns="">
          <p:sp>
            <p:nvSpPr>
              <p:cNvPr id="8" name="TextBox 7"/>
              <p:cNvSpPr txBox="1">
                <a:spLocks noRot="1" noChangeAspect="1" noMove="1" noResize="1" noEditPoints="1" noAdjustHandles="1" noChangeArrowheads="1" noChangeShapeType="1" noTextEdit="1"/>
              </p:cNvSpPr>
              <p:nvPr/>
            </p:nvSpPr>
            <p:spPr>
              <a:xfrm>
                <a:off x="4878780" y="0"/>
                <a:ext cx="1087670" cy="443006"/>
              </a:xfrm>
              <a:prstGeom prst="rect">
                <a:avLst/>
              </a:prstGeom>
              <a:blipFill rotWithShape="1">
                <a:blip r:embed="rId4"/>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741226" y="0"/>
                <a:ext cx="79451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𝑣</m:t>
                      </m:r>
                      <m:r>
                        <a:rPr lang="en-US" sz="1400" b="0" i="1" smtClean="0">
                          <a:latin typeface="Cambria Math"/>
                          <a:ea typeface="Cambria Math"/>
                        </a:rPr>
                        <m:t>𝜔</m:t>
                      </m:r>
                    </m:oMath>
                  </m:oMathPara>
                </a14:m>
                <a:endParaRPr lang="en-GB" sz="1400" dirty="0"/>
              </a:p>
            </p:txBody>
          </p:sp>
        </mc:Choice>
        <mc:Fallback xmlns="">
          <p:sp>
            <p:nvSpPr>
              <p:cNvPr id="9" name="TextBox 8"/>
              <p:cNvSpPr txBox="1">
                <a:spLocks noRot="1" noChangeAspect="1" noMove="1" noResize="1" noEditPoints="1" noAdjustHandles="1" noChangeArrowheads="1" noChangeShapeType="1" noTextEdit="1"/>
              </p:cNvSpPr>
              <p:nvPr/>
            </p:nvSpPr>
            <p:spPr>
              <a:xfrm>
                <a:off x="6741226" y="0"/>
                <a:ext cx="794513" cy="307777"/>
              </a:xfrm>
              <a:prstGeom prst="rect">
                <a:avLst/>
              </a:prstGeom>
              <a:blipFill rotWithShape="1">
                <a:blip r:embed="rId5"/>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7543800" y="0"/>
                <a:ext cx="86844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𝑟</m:t>
                      </m:r>
                      <m:sSup>
                        <m:sSupPr>
                          <m:ctrlPr>
                            <a:rPr lang="en-US" sz="1400" b="0" i="1" smtClean="0">
                              <a:latin typeface="Cambria Math" panose="02040503050406030204" pitchFamily="18" charset="0"/>
                            </a:rPr>
                          </m:ctrlPr>
                        </m:sSupPr>
                        <m:e>
                          <m:r>
                            <a:rPr lang="en-US" sz="1400" b="0" i="1" smtClean="0">
                              <a:latin typeface="Cambria Math"/>
                              <a:ea typeface="Cambria Math"/>
                            </a:rPr>
                            <m:t>𝜔</m:t>
                          </m:r>
                        </m:e>
                        <m:sup>
                          <m:r>
                            <a:rPr lang="en-US" sz="1400" b="0" i="1" smtClean="0">
                              <a:latin typeface="Cambria Math"/>
                            </a:rPr>
                            <m:t>2</m:t>
                          </m:r>
                        </m:sup>
                      </m:sSup>
                    </m:oMath>
                  </m:oMathPara>
                </a14:m>
                <a:endParaRPr lang="en-GB" sz="1400" dirty="0"/>
              </a:p>
            </p:txBody>
          </p:sp>
        </mc:Choice>
        <mc:Fallback xmlns="">
          <p:sp>
            <p:nvSpPr>
              <p:cNvPr id="10" name="TextBox 9"/>
              <p:cNvSpPr txBox="1">
                <a:spLocks noRot="1" noChangeAspect="1" noMove="1" noResize="1" noEditPoints="1" noAdjustHandles="1" noChangeArrowheads="1" noChangeShapeType="1" noTextEdit="1"/>
              </p:cNvSpPr>
              <p:nvPr/>
            </p:nvSpPr>
            <p:spPr>
              <a:xfrm>
                <a:off x="7543800" y="0"/>
                <a:ext cx="868443" cy="307777"/>
              </a:xfrm>
              <a:prstGeom prst="rect">
                <a:avLst/>
              </a:prstGeom>
              <a:blipFill rotWithShape="1">
                <a:blip r:embed="rId6"/>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8390012" y="0"/>
                <a:ext cx="753988" cy="52315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a:rPr>
                                <m:t>𝑣</m:t>
                              </m:r>
                            </m:e>
                            <m:sup>
                              <m:r>
                                <a:rPr lang="en-US" sz="1400" b="0" i="1" smtClean="0">
                                  <a:latin typeface="Cambria Math"/>
                                </a:rPr>
                                <m:t>2</m:t>
                              </m:r>
                            </m:sup>
                          </m:sSup>
                        </m:num>
                        <m:den>
                          <m:r>
                            <a:rPr lang="en-US" sz="1400" b="0" i="1" smtClean="0">
                              <a:latin typeface="Cambria Math"/>
                            </a:rPr>
                            <m:t>𝑟</m:t>
                          </m:r>
                        </m:den>
                      </m:f>
                    </m:oMath>
                  </m:oMathPara>
                </a14:m>
                <a:endParaRPr lang="en-GB" sz="1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8390012" y="0"/>
                <a:ext cx="753988" cy="523157"/>
              </a:xfrm>
              <a:prstGeom prst="rect">
                <a:avLst/>
              </a:prstGeom>
              <a:blipFill rotWithShape="1">
                <a:blip r:embed="rId7"/>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914400" y="3048000"/>
                <a:ext cx="3345612" cy="1215013"/>
              </a:xfrm>
              <a:prstGeom prst="rect">
                <a:avLst/>
              </a:prstGeom>
              <a:noFill/>
            </p:spPr>
            <p:txBody>
              <a:bodyPr wrap="square" rtlCol="0">
                <a:spAutoFit/>
              </a:bodyPr>
              <a:lstStyle/>
              <a:p>
                <a:pPr algn="ctr"/>
                <a:r>
                  <a:rPr lang="en-US" sz="1400" u="sng" dirty="0" smtClean="0">
                    <a:latin typeface="Comic Sans MS" panose="030F0702030302020204" pitchFamily="66" charset="0"/>
                  </a:rPr>
                  <a:t>Particle is on a rod</a:t>
                </a:r>
              </a:p>
              <a:p>
                <a:pPr algn="ctr"/>
                <a:endParaRPr lang="en-US" sz="1400" dirty="0">
                  <a:latin typeface="Comic Sans MS" panose="030F0702030302020204" pitchFamily="66" charset="0"/>
                  <a:sym typeface="Wingdings" panose="05000000000000000000" pitchFamily="2" charset="2"/>
                </a:endParaRPr>
              </a:p>
              <a:p>
                <a:pPr algn="ctr"/>
                <a:r>
                  <a:rPr lang="en-US" sz="1400" dirty="0" smtClean="0">
                    <a:latin typeface="Comic Sans MS" panose="030F0702030302020204" pitchFamily="66" charset="0"/>
                    <a:sym typeface="Wingdings" panose="05000000000000000000" pitchFamily="2" charset="2"/>
                  </a:rPr>
                  <a:t> Minimum initial speed for the particle to perform complete circles = </a:t>
                </a:r>
                <a14:m>
                  <m:oMath xmlns:m="http://schemas.openxmlformats.org/officeDocument/2006/math">
                    <m:rad>
                      <m:radPr>
                        <m:degHide m:val="on"/>
                        <m:ctrlPr>
                          <a:rPr lang="en-US" sz="1400" i="1" smtClean="0">
                            <a:latin typeface="Cambria Math" panose="02040503050406030204" pitchFamily="18" charset="0"/>
                            <a:sym typeface="Wingdings" panose="05000000000000000000" pitchFamily="2" charset="2"/>
                          </a:rPr>
                        </m:ctrlPr>
                      </m:radPr>
                      <m:deg/>
                      <m:e>
                        <m:r>
                          <a:rPr lang="en-US" sz="1400" b="0" i="1" smtClean="0">
                            <a:latin typeface="Cambria Math"/>
                            <a:sym typeface="Wingdings" panose="05000000000000000000" pitchFamily="2" charset="2"/>
                          </a:rPr>
                          <m:t>1.2</m:t>
                        </m:r>
                        <m:r>
                          <a:rPr lang="en-US" sz="1400" b="0" i="1" smtClean="0">
                            <a:latin typeface="Cambria Math"/>
                            <a:sym typeface="Wingdings" panose="05000000000000000000" pitchFamily="2" charset="2"/>
                          </a:rPr>
                          <m:t>𝑔</m:t>
                        </m:r>
                      </m:e>
                    </m:rad>
                  </m:oMath>
                </a14:m>
                <a:endParaRPr lang="en-US" sz="1400" dirty="0">
                  <a:latin typeface="Comic Sans MS" panose="030F0702030302020204" pitchFamily="66"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914400" y="3048000"/>
                <a:ext cx="3345612" cy="1215013"/>
              </a:xfrm>
              <a:prstGeom prst="rect">
                <a:avLst/>
              </a:prstGeom>
              <a:blipFill rotWithShape="1">
                <a:blip r:embed="rId8"/>
                <a:stretch>
                  <a:fillRect l="-364" t="-503" r="-21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4800600" y="3048000"/>
                <a:ext cx="3345612" cy="1215013"/>
              </a:xfrm>
              <a:prstGeom prst="rect">
                <a:avLst/>
              </a:prstGeom>
              <a:noFill/>
            </p:spPr>
            <p:txBody>
              <a:bodyPr wrap="square" rtlCol="0">
                <a:spAutoFit/>
              </a:bodyPr>
              <a:lstStyle/>
              <a:p>
                <a:pPr algn="ctr"/>
                <a:r>
                  <a:rPr lang="en-US" sz="1400" u="sng" dirty="0" smtClean="0">
                    <a:latin typeface="Comic Sans MS" panose="030F0702030302020204" pitchFamily="66" charset="0"/>
                  </a:rPr>
                  <a:t>Particle is on a string</a:t>
                </a:r>
              </a:p>
              <a:p>
                <a:pPr algn="ctr"/>
                <a:endParaRPr lang="en-US" sz="1400" dirty="0">
                  <a:latin typeface="Comic Sans MS" panose="030F0702030302020204" pitchFamily="66" charset="0"/>
                  <a:sym typeface="Wingdings" panose="05000000000000000000" pitchFamily="2" charset="2"/>
                </a:endParaRPr>
              </a:p>
              <a:p>
                <a:pPr algn="ctr"/>
                <a:r>
                  <a:rPr lang="en-US" sz="1400" dirty="0" smtClean="0">
                    <a:latin typeface="Comic Sans MS" panose="030F0702030302020204" pitchFamily="66" charset="0"/>
                    <a:sym typeface="Wingdings" panose="05000000000000000000" pitchFamily="2" charset="2"/>
                  </a:rPr>
                  <a:t> Minimum initial speed for the particle to perform complete circles = </a:t>
                </a:r>
                <a14:m>
                  <m:oMath xmlns:m="http://schemas.openxmlformats.org/officeDocument/2006/math">
                    <m:rad>
                      <m:radPr>
                        <m:degHide m:val="on"/>
                        <m:ctrlPr>
                          <a:rPr lang="en-US" sz="1400" i="1" smtClean="0">
                            <a:latin typeface="Cambria Math" panose="02040503050406030204" pitchFamily="18" charset="0"/>
                            <a:sym typeface="Wingdings" panose="05000000000000000000" pitchFamily="2" charset="2"/>
                          </a:rPr>
                        </m:ctrlPr>
                      </m:radPr>
                      <m:deg/>
                      <m:e>
                        <m:r>
                          <a:rPr lang="en-US" sz="1400" b="0" i="1" smtClean="0">
                            <a:latin typeface="Cambria Math"/>
                            <a:sym typeface="Wingdings" panose="05000000000000000000" pitchFamily="2" charset="2"/>
                          </a:rPr>
                          <m:t>1.5</m:t>
                        </m:r>
                        <m:r>
                          <a:rPr lang="en-US" sz="1400" b="0" i="1" smtClean="0">
                            <a:latin typeface="Cambria Math"/>
                            <a:sym typeface="Wingdings" panose="05000000000000000000" pitchFamily="2" charset="2"/>
                          </a:rPr>
                          <m:t>𝑔</m:t>
                        </m:r>
                      </m:e>
                    </m:rad>
                  </m:oMath>
                </a14:m>
                <a:endParaRPr lang="en-US" sz="1400" dirty="0">
                  <a:latin typeface="Comic Sans MS" panose="030F0702030302020204" pitchFamily="66" charset="0"/>
                </a:endParaRPr>
              </a:p>
            </p:txBody>
          </p:sp>
        </mc:Choice>
        <mc:Fallback xmlns="">
          <p:sp>
            <p:nvSpPr>
              <p:cNvPr id="63" name="TextBox 62"/>
              <p:cNvSpPr txBox="1">
                <a:spLocks noRot="1" noChangeAspect="1" noMove="1" noResize="1" noEditPoints="1" noAdjustHandles="1" noChangeArrowheads="1" noChangeShapeType="1" noTextEdit="1"/>
              </p:cNvSpPr>
              <p:nvPr/>
            </p:nvSpPr>
            <p:spPr>
              <a:xfrm>
                <a:off x="4800600" y="3048000"/>
                <a:ext cx="3345612" cy="1215013"/>
              </a:xfrm>
              <a:prstGeom prst="rect">
                <a:avLst/>
              </a:prstGeom>
              <a:blipFill rotWithShape="1">
                <a:blip r:embed="rId9"/>
                <a:stretch>
                  <a:fillRect l="-547" t="-503" r="-2190" b="-503"/>
                </a:stretch>
              </a:blipFill>
            </p:spPr>
            <p:txBody>
              <a:bodyPr/>
              <a:lstStyle/>
              <a:p>
                <a:r>
                  <a:rPr lang="en-US">
                    <a:noFill/>
                  </a:rPr>
                  <a:t> </a:t>
                </a:r>
              </a:p>
            </p:txBody>
          </p:sp>
        </mc:Fallback>
      </mc:AlternateContent>
      <p:sp>
        <p:nvSpPr>
          <p:cNvPr id="13" name="TextBox 12"/>
          <p:cNvSpPr txBox="1"/>
          <p:nvPr/>
        </p:nvSpPr>
        <p:spPr>
          <a:xfrm>
            <a:off x="1066800" y="4572000"/>
            <a:ext cx="7086600" cy="1815882"/>
          </a:xfrm>
          <a:prstGeom prst="rect">
            <a:avLst/>
          </a:prstGeom>
          <a:noFill/>
        </p:spPr>
        <p:txBody>
          <a:bodyPr wrap="square" rtlCol="0">
            <a:spAutoFit/>
          </a:bodyPr>
          <a:lstStyle/>
          <a:p>
            <a:pPr algn="ctr"/>
            <a:r>
              <a:rPr lang="en-US" sz="1400" dirty="0" smtClean="0">
                <a:solidFill>
                  <a:srgbClr val="FF0000"/>
                </a:solidFill>
                <a:latin typeface="Comic Sans MS" panose="030F0702030302020204" pitchFamily="66" charset="0"/>
              </a:rPr>
              <a:t>When the particle is on a string, the initial speed needs to be slightly higher</a:t>
            </a:r>
          </a:p>
          <a:p>
            <a:pPr algn="ctr"/>
            <a:endParaRPr lang="en-US" sz="1400" dirty="0">
              <a:solidFill>
                <a:srgbClr val="FF0000"/>
              </a:solidFill>
              <a:latin typeface="Comic Sans MS" panose="030F0702030302020204" pitchFamily="66" charset="0"/>
            </a:endParaRPr>
          </a:p>
          <a:p>
            <a:pPr marL="285750" indent="-285750" algn="ctr">
              <a:buFont typeface="Wingdings"/>
              <a:buChar char="à"/>
            </a:pPr>
            <a:r>
              <a:rPr lang="en-US" sz="1400" dirty="0" smtClean="0">
                <a:solidFill>
                  <a:srgbClr val="FF0000"/>
                </a:solidFill>
                <a:latin typeface="Comic Sans MS" panose="030F0702030302020204" pitchFamily="66" charset="0"/>
                <a:sym typeface="Wingdings" panose="05000000000000000000" pitchFamily="2" charset="2"/>
              </a:rPr>
              <a:t>The reason is that with a rod, the particle just needs to get past the top and it will stay in the circle (since the rod is inextensible)</a:t>
            </a:r>
          </a:p>
          <a:p>
            <a:pPr marL="285750" indent="-285750" algn="ctr">
              <a:buFont typeface="Wingdings"/>
              <a:buChar char="à"/>
            </a:pPr>
            <a:endParaRPr lang="en-US" sz="14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a:buChar char="à"/>
            </a:pPr>
            <a:r>
              <a:rPr lang="en-US" sz="1400" dirty="0" smtClean="0">
                <a:solidFill>
                  <a:srgbClr val="FF0000"/>
                </a:solidFill>
                <a:latin typeface="Comic Sans MS" panose="030F0702030302020204" pitchFamily="66" charset="0"/>
                <a:sym typeface="Wingdings" panose="05000000000000000000" pitchFamily="2" charset="2"/>
              </a:rPr>
              <a:t>With a string, the particle could pass the top point and then fall off the circle if the string goes slack – hence the higher initial speed needed to keep it on the circle!</a:t>
            </a:r>
            <a:endParaRPr lang="en-US" sz="14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3300531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linds(horizont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blinds(horizontal)">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3">
                                            <p:txEl>
                                              <p:pRg st="0" end="0"/>
                                            </p:txEl>
                                          </p:spTgt>
                                        </p:tgtEl>
                                        <p:attrNameLst>
                                          <p:attrName>style.visibility</p:attrName>
                                        </p:attrNameLst>
                                      </p:cBhvr>
                                      <p:to>
                                        <p:strVal val="visible"/>
                                      </p:to>
                                    </p:set>
                                    <p:animEffect transition="in" filter="blinds(horizontal)">
                                      <p:cBhvr>
                                        <p:cTn id="17" dur="500"/>
                                        <p:tgtEl>
                                          <p:spTgt spid="6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3">
                                            <p:txEl>
                                              <p:pRg st="2" end="2"/>
                                            </p:txEl>
                                          </p:spTgt>
                                        </p:tgtEl>
                                        <p:attrNameLst>
                                          <p:attrName>style.visibility</p:attrName>
                                        </p:attrNameLst>
                                      </p:cBhvr>
                                      <p:to>
                                        <p:strVal val="visible"/>
                                      </p:to>
                                    </p:set>
                                    <p:animEffect transition="in" filter="blinds(horizontal)">
                                      <p:cBhvr>
                                        <p:cTn id="22" dur="500"/>
                                        <p:tgtEl>
                                          <p:spTgt spid="6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blinds(horizontal)">
                                      <p:cBhvr>
                                        <p:cTn id="27" dur="500"/>
                                        <p:tgtEl>
                                          <p:spTgt spid="1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blinds(horizontal)">
                                      <p:cBhvr>
                                        <p:cTn id="32" dur="500"/>
                                        <p:tgtEl>
                                          <p:spTgt spid="1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3">
                                            <p:txEl>
                                              <p:pRg st="4" end="4"/>
                                            </p:txEl>
                                          </p:spTgt>
                                        </p:tgtEl>
                                        <p:attrNameLst>
                                          <p:attrName>style.visibility</p:attrName>
                                        </p:attrNameLst>
                                      </p:cBhvr>
                                      <p:to>
                                        <p:strVal val="visible"/>
                                      </p:to>
                                    </p:set>
                                    <p:animEffect transition="in" filter="blinds(horizontal)">
                                      <p:cBhvr>
                                        <p:cTn id="37"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Motion in a Circle</a:t>
            </a:r>
            <a:endParaRPr lang="en-GB" dirty="0">
              <a:latin typeface="Comic Sans MS" pitchFamily="66" charset="0"/>
            </a:endParaRPr>
          </a:p>
        </p:txBody>
      </p:sp>
      <p:sp>
        <p:nvSpPr>
          <p:cNvPr id="4" name="TextBox 3"/>
          <p:cNvSpPr txBox="1"/>
          <p:nvPr/>
        </p:nvSpPr>
        <p:spPr>
          <a:xfrm>
            <a:off x="8680632" y="6488668"/>
            <a:ext cx="470000" cy="369332"/>
          </a:xfrm>
          <a:prstGeom prst="rect">
            <a:avLst/>
          </a:prstGeom>
          <a:noFill/>
        </p:spPr>
        <p:txBody>
          <a:bodyPr wrap="none" rtlCol="0">
            <a:spAutoFit/>
          </a:bodyPr>
          <a:lstStyle/>
          <a:p>
            <a:r>
              <a:rPr lang="en-US" dirty="0" smtClean="0">
                <a:latin typeface="Comic Sans MS" panose="030F0702030302020204" pitchFamily="66" charset="0"/>
              </a:rPr>
              <a:t>4E</a:t>
            </a:r>
            <a:endParaRPr lang="en-US" dirty="0">
              <a:latin typeface="Comic Sans MS" panose="030F0702030302020204" pitchFamily="66" charset="0"/>
            </a:endParaRPr>
          </a:p>
        </p:txBody>
      </p:sp>
      <p:pic>
        <p:nvPicPr>
          <p:cNvPr id="5" name="Picture 8" descr="http://media-cache-ec0.pinimg.com/236x/5e/4e/e6/5e4ee61bfbfb939a6e091549c64997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1514373" cy="12192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idx="1"/>
          </p:nvPr>
        </p:nvSpPr>
        <p:spPr>
          <a:xfrm>
            <a:off x="228600" y="1600200"/>
            <a:ext cx="3429000" cy="4525963"/>
          </a:xfrm>
        </p:spPr>
        <p:txBody>
          <a:bodyPr>
            <a:normAutofit/>
          </a:bodyPr>
          <a:lstStyle/>
          <a:p>
            <a:pPr marL="0" indent="0" algn="ctr">
              <a:buNone/>
            </a:pPr>
            <a:r>
              <a:rPr lang="en-GB" sz="1400" b="1" dirty="0" smtClean="0">
                <a:latin typeface="Comic Sans MS" pitchFamily="66" charset="0"/>
              </a:rPr>
              <a:t>You can solve problems about objects moving in vertical circles</a:t>
            </a:r>
            <a:endParaRPr lang="en-GB" sz="1400" dirty="0" smtClean="0">
              <a:latin typeface="Comic Sans MS" pitchFamily="66" charset="0"/>
            </a:endParaRPr>
          </a:p>
          <a:p>
            <a:pPr marL="0" indent="0" algn="ctr">
              <a:buNone/>
            </a:pPr>
            <a:endParaRPr lang="en-GB" sz="1400" dirty="0">
              <a:latin typeface="Comic Sans MS" pitchFamily="66" charset="0"/>
            </a:endParaRPr>
          </a:p>
          <a:p>
            <a:pPr marL="0" indent="0" algn="ctr">
              <a:buNone/>
            </a:pPr>
            <a:r>
              <a:rPr lang="en-US" sz="1400" dirty="0" smtClean="0">
                <a:latin typeface="Comic Sans MS" pitchFamily="66" charset="0"/>
              </a:rPr>
              <a:t>An important point for this section:</a:t>
            </a:r>
            <a:endParaRPr lang="en-US" sz="1400" dirty="0" smtClean="0">
              <a:latin typeface="Comic Sans MS" pitchFamily="66" charset="0"/>
              <a:sym typeface="Wingdings" panose="05000000000000000000" pitchFamily="2" charset="2"/>
            </a:endParaRPr>
          </a:p>
          <a:p>
            <a:pPr marL="0" indent="0" algn="ctr">
              <a:buNone/>
            </a:pPr>
            <a:endParaRPr lang="en-GB" sz="1400" dirty="0" smtClean="0">
              <a:latin typeface="Comic Sans MS" pitchFamily="66" charset="0"/>
              <a:sym typeface="Wingdings" panose="05000000000000000000" pitchFamily="2" charset="2"/>
            </a:endParaRPr>
          </a:p>
          <a:p>
            <a:pPr marL="0" indent="0" algn="ctr">
              <a:buNone/>
            </a:pPr>
            <a:endParaRPr lang="en-GB" sz="1400" dirty="0">
              <a:latin typeface="Comic Sans MS" pitchFamily="66" charset="0"/>
              <a:sym typeface="Wingdings" panose="05000000000000000000" pitchFamily="2" charset="2"/>
            </a:endParaRPr>
          </a:p>
        </p:txBody>
      </p:sp>
      <mc:AlternateContent xmlns:mc="http://schemas.openxmlformats.org/markup-compatibility/2006" xmlns:a14="http://schemas.microsoft.com/office/drawing/2010/main">
        <mc:Choice Requires="a14">
          <p:sp>
            <p:nvSpPr>
              <p:cNvPr id="7" name="TextBox 6"/>
              <p:cNvSpPr txBox="1"/>
              <p:nvPr/>
            </p:nvSpPr>
            <p:spPr>
              <a:xfrm>
                <a:off x="5962403" y="0"/>
                <a:ext cx="781817"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𝑣</m:t>
                      </m:r>
                      <m:r>
                        <a:rPr lang="en-US" sz="1400" b="0" i="1" smtClean="0">
                          <a:latin typeface="Cambria Math"/>
                        </a:rPr>
                        <m:t>=</m:t>
                      </m:r>
                      <m:r>
                        <a:rPr lang="en-US" sz="1400" b="0" i="1" smtClean="0">
                          <a:latin typeface="Cambria Math"/>
                        </a:rPr>
                        <m:t>𝑟</m:t>
                      </m:r>
                      <m:r>
                        <m:rPr>
                          <m:sty m:val="p"/>
                        </m:rPr>
                        <a:rPr lang="el-GR" sz="1400" b="0" i="1" smtClean="0">
                          <a:latin typeface="Cambria Math"/>
                        </a:rPr>
                        <m:t>ω</m:t>
                      </m:r>
                    </m:oMath>
                  </m:oMathPara>
                </a14:m>
                <a:endParaRPr lang="en-GB" sz="1400" dirty="0"/>
              </a:p>
            </p:txBody>
          </p:sp>
        </mc:Choice>
        <mc:Fallback xmlns="">
          <p:sp>
            <p:nvSpPr>
              <p:cNvPr id="7" name="TextBox 6"/>
              <p:cNvSpPr txBox="1">
                <a:spLocks noRot="1" noChangeAspect="1" noMove="1" noResize="1" noEditPoints="1" noAdjustHandles="1" noChangeArrowheads="1" noChangeShapeType="1" noTextEdit="1"/>
              </p:cNvSpPr>
              <p:nvPr/>
            </p:nvSpPr>
            <p:spPr>
              <a:xfrm>
                <a:off x="5962403" y="0"/>
                <a:ext cx="781817" cy="307777"/>
              </a:xfrm>
              <a:prstGeom prst="rect">
                <a:avLst/>
              </a:prstGeom>
              <a:blipFill rotWithShape="1">
                <a:blip r:embed="rId3"/>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878780" y="0"/>
                <a:ext cx="1087670" cy="44300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1200" i="1" smtClean="0">
                          <a:latin typeface="Cambria Math"/>
                        </a:rPr>
                        <m:t>ω</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𝑟𝑎𝑑𝑖𝑎𝑛𝑠</m:t>
                          </m:r>
                        </m:num>
                        <m:den>
                          <m:r>
                            <a:rPr lang="en-US" sz="1200" b="0" i="1" smtClean="0">
                              <a:latin typeface="Cambria Math"/>
                            </a:rPr>
                            <m:t>𝑠𝑒𝑐𝑜𝑛𝑑𝑠</m:t>
                          </m:r>
                        </m:den>
                      </m:f>
                    </m:oMath>
                  </m:oMathPara>
                </a14:m>
                <a:endParaRPr lang="en-GB" sz="1200" dirty="0"/>
              </a:p>
            </p:txBody>
          </p:sp>
        </mc:Choice>
        <mc:Fallback xmlns="">
          <p:sp>
            <p:nvSpPr>
              <p:cNvPr id="8" name="TextBox 7"/>
              <p:cNvSpPr txBox="1">
                <a:spLocks noRot="1" noChangeAspect="1" noMove="1" noResize="1" noEditPoints="1" noAdjustHandles="1" noChangeArrowheads="1" noChangeShapeType="1" noTextEdit="1"/>
              </p:cNvSpPr>
              <p:nvPr/>
            </p:nvSpPr>
            <p:spPr>
              <a:xfrm>
                <a:off x="4878780" y="0"/>
                <a:ext cx="1087670" cy="443006"/>
              </a:xfrm>
              <a:prstGeom prst="rect">
                <a:avLst/>
              </a:prstGeom>
              <a:blipFill rotWithShape="1">
                <a:blip r:embed="rId4"/>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741226" y="0"/>
                <a:ext cx="79451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𝑣</m:t>
                      </m:r>
                      <m:r>
                        <a:rPr lang="en-US" sz="1400" b="0" i="1" smtClean="0">
                          <a:latin typeface="Cambria Math"/>
                          <a:ea typeface="Cambria Math"/>
                        </a:rPr>
                        <m:t>𝜔</m:t>
                      </m:r>
                    </m:oMath>
                  </m:oMathPara>
                </a14:m>
                <a:endParaRPr lang="en-GB" sz="1400" dirty="0"/>
              </a:p>
            </p:txBody>
          </p:sp>
        </mc:Choice>
        <mc:Fallback xmlns="">
          <p:sp>
            <p:nvSpPr>
              <p:cNvPr id="9" name="TextBox 8"/>
              <p:cNvSpPr txBox="1">
                <a:spLocks noRot="1" noChangeAspect="1" noMove="1" noResize="1" noEditPoints="1" noAdjustHandles="1" noChangeArrowheads="1" noChangeShapeType="1" noTextEdit="1"/>
              </p:cNvSpPr>
              <p:nvPr/>
            </p:nvSpPr>
            <p:spPr>
              <a:xfrm>
                <a:off x="6741226" y="0"/>
                <a:ext cx="794513" cy="307777"/>
              </a:xfrm>
              <a:prstGeom prst="rect">
                <a:avLst/>
              </a:prstGeom>
              <a:blipFill rotWithShape="1">
                <a:blip r:embed="rId5"/>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7543800" y="0"/>
                <a:ext cx="86844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𝑟</m:t>
                      </m:r>
                      <m:sSup>
                        <m:sSupPr>
                          <m:ctrlPr>
                            <a:rPr lang="en-US" sz="1400" b="0" i="1" smtClean="0">
                              <a:latin typeface="Cambria Math" panose="02040503050406030204" pitchFamily="18" charset="0"/>
                            </a:rPr>
                          </m:ctrlPr>
                        </m:sSupPr>
                        <m:e>
                          <m:r>
                            <a:rPr lang="en-US" sz="1400" b="0" i="1" smtClean="0">
                              <a:latin typeface="Cambria Math"/>
                              <a:ea typeface="Cambria Math"/>
                            </a:rPr>
                            <m:t>𝜔</m:t>
                          </m:r>
                        </m:e>
                        <m:sup>
                          <m:r>
                            <a:rPr lang="en-US" sz="1400" b="0" i="1" smtClean="0">
                              <a:latin typeface="Cambria Math"/>
                            </a:rPr>
                            <m:t>2</m:t>
                          </m:r>
                        </m:sup>
                      </m:sSup>
                    </m:oMath>
                  </m:oMathPara>
                </a14:m>
                <a:endParaRPr lang="en-GB" sz="1400" dirty="0"/>
              </a:p>
            </p:txBody>
          </p:sp>
        </mc:Choice>
        <mc:Fallback xmlns="">
          <p:sp>
            <p:nvSpPr>
              <p:cNvPr id="10" name="TextBox 9"/>
              <p:cNvSpPr txBox="1">
                <a:spLocks noRot="1" noChangeAspect="1" noMove="1" noResize="1" noEditPoints="1" noAdjustHandles="1" noChangeArrowheads="1" noChangeShapeType="1" noTextEdit="1"/>
              </p:cNvSpPr>
              <p:nvPr/>
            </p:nvSpPr>
            <p:spPr>
              <a:xfrm>
                <a:off x="7543800" y="0"/>
                <a:ext cx="868443" cy="307777"/>
              </a:xfrm>
              <a:prstGeom prst="rect">
                <a:avLst/>
              </a:prstGeom>
              <a:blipFill rotWithShape="1">
                <a:blip r:embed="rId6"/>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8390012" y="0"/>
                <a:ext cx="753988" cy="52315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a:rPr>
                                <m:t>𝑣</m:t>
                              </m:r>
                            </m:e>
                            <m:sup>
                              <m:r>
                                <a:rPr lang="en-US" sz="1400" b="0" i="1" smtClean="0">
                                  <a:latin typeface="Cambria Math"/>
                                </a:rPr>
                                <m:t>2</m:t>
                              </m:r>
                            </m:sup>
                          </m:sSup>
                        </m:num>
                        <m:den>
                          <m:r>
                            <a:rPr lang="en-US" sz="1400" b="0" i="1" smtClean="0">
                              <a:latin typeface="Cambria Math"/>
                            </a:rPr>
                            <m:t>𝑟</m:t>
                          </m:r>
                        </m:den>
                      </m:f>
                    </m:oMath>
                  </m:oMathPara>
                </a14:m>
                <a:endParaRPr lang="en-GB" sz="1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8390012" y="0"/>
                <a:ext cx="753988" cy="523157"/>
              </a:xfrm>
              <a:prstGeom prst="rect">
                <a:avLst/>
              </a:prstGeom>
              <a:blipFill rotWithShape="1">
                <a:blip r:embed="rId7"/>
                <a:stretch>
                  <a:fillRect/>
                </a:stretch>
              </a:blipFill>
              <a:ln w="25400">
                <a:solidFill>
                  <a:schemeClr val="tx1"/>
                </a:solidFill>
              </a:ln>
            </p:spPr>
            <p:txBody>
              <a:bodyPr/>
              <a:lstStyle/>
              <a:p>
                <a:r>
                  <a:rPr lang="en-US">
                    <a:noFill/>
                  </a:rPr>
                  <a:t> </a:t>
                </a:r>
              </a:p>
            </p:txBody>
          </p:sp>
        </mc:Fallback>
      </mc:AlternateContent>
      <p:sp>
        <p:nvSpPr>
          <p:cNvPr id="16" name="Oval 15"/>
          <p:cNvSpPr>
            <a:spLocks noChangeAspect="1"/>
          </p:cNvSpPr>
          <p:nvPr/>
        </p:nvSpPr>
        <p:spPr>
          <a:xfrm>
            <a:off x="5410200" y="1676400"/>
            <a:ext cx="2133600" cy="2133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290758" y="3404559"/>
            <a:ext cx="304800" cy="276999"/>
          </a:xfrm>
          <a:prstGeom prst="rect">
            <a:avLst/>
          </a:prstGeom>
          <a:noFill/>
        </p:spPr>
        <p:txBody>
          <a:bodyPr wrap="square" rtlCol="0">
            <a:spAutoFit/>
          </a:bodyPr>
          <a:lstStyle/>
          <a:p>
            <a:r>
              <a:rPr lang="en-US" sz="1200" dirty="0" smtClean="0">
                <a:latin typeface="Comic Sans MS" panose="030F0702030302020204" pitchFamily="66" charset="0"/>
              </a:rPr>
              <a:t>P</a:t>
            </a:r>
            <a:endParaRPr lang="en-US" sz="1200" dirty="0">
              <a:latin typeface="Comic Sans MS" panose="030F0702030302020204" pitchFamily="66" charset="0"/>
            </a:endParaRPr>
          </a:p>
        </p:txBody>
      </p:sp>
      <p:cxnSp>
        <p:nvCxnSpPr>
          <p:cNvPr id="23" name="Straight Connector 22"/>
          <p:cNvCxnSpPr/>
          <p:nvPr/>
        </p:nvCxnSpPr>
        <p:spPr>
          <a:xfrm>
            <a:off x="6487064" y="2751826"/>
            <a:ext cx="793631" cy="71599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6400800" y="2667000"/>
            <a:ext cx="152400" cy="152400"/>
            <a:chOff x="7467600" y="4419600"/>
            <a:chExt cx="152400" cy="152400"/>
          </a:xfrm>
        </p:grpSpPr>
        <p:cxnSp>
          <p:nvCxnSpPr>
            <p:cNvPr id="27" name="Straight Connector 26"/>
            <p:cNvCxnSpPr/>
            <p:nvPr/>
          </p:nvCxnSpPr>
          <p:spPr>
            <a:xfrm flipH="1" flipV="1">
              <a:off x="7467600" y="4419600"/>
              <a:ext cx="152400" cy="1524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7467600" y="4419600"/>
              <a:ext cx="152400" cy="1524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37" name="TextBox 36"/>
          <p:cNvSpPr txBox="1"/>
          <p:nvPr/>
        </p:nvSpPr>
        <p:spPr>
          <a:xfrm>
            <a:off x="6848494" y="2843806"/>
            <a:ext cx="288862" cy="276999"/>
          </a:xfrm>
          <a:prstGeom prst="rect">
            <a:avLst/>
          </a:prstGeom>
          <a:noFill/>
        </p:spPr>
        <p:txBody>
          <a:bodyPr wrap="none" rtlCol="0">
            <a:spAutoFit/>
          </a:bodyPr>
          <a:lstStyle/>
          <a:p>
            <a:r>
              <a:rPr lang="en-US" sz="1200" dirty="0" smtClean="0">
                <a:latin typeface="Comic Sans MS" panose="030F0702030302020204" pitchFamily="66" charset="0"/>
              </a:rPr>
              <a:t>T</a:t>
            </a:r>
            <a:endParaRPr lang="en-US" sz="1200" dirty="0">
              <a:latin typeface="Comic Sans MS" panose="030F0702030302020204" pitchFamily="66" charset="0"/>
            </a:endParaRPr>
          </a:p>
        </p:txBody>
      </p:sp>
      <p:cxnSp>
        <p:nvCxnSpPr>
          <p:cNvPr id="46" name="Straight Connector 45"/>
          <p:cNvCxnSpPr/>
          <p:nvPr/>
        </p:nvCxnSpPr>
        <p:spPr>
          <a:xfrm flipH="1" flipV="1">
            <a:off x="6829832" y="3059557"/>
            <a:ext cx="433364" cy="394362"/>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7210605" y="3402042"/>
            <a:ext cx="111397" cy="1141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2" name="Straight Connector 51"/>
          <p:cNvCxnSpPr/>
          <p:nvPr/>
        </p:nvCxnSpPr>
        <p:spPr>
          <a:xfrm>
            <a:off x="5408762" y="2743199"/>
            <a:ext cx="2147977" cy="1"/>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V="1">
            <a:off x="4511615" y="3588589"/>
            <a:ext cx="1026543" cy="51758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984075" y="4201064"/>
            <a:ext cx="4787661" cy="1600438"/>
          </a:xfrm>
          <a:prstGeom prst="rect">
            <a:avLst/>
          </a:prstGeom>
          <a:noFill/>
        </p:spPr>
        <p:txBody>
          <a:bodyPr wrap="square" rtlCol="0">
            <a:spAutoFit/>
          </a:bodyPr>
          <a:lstStyle/>
          <a:p>
            <a:pPr algn="ctr"/>
            <a:r>
              <a:rPr lang="en-US" sz="1400" dirty="0" smtClean="0">
                <a:solidFill>
                  <a:srgbClr val="FF0000"/>
                </a:solidFill>
                <a:latin typeface="Comic Sans MS" panose="030F0702030302020204" pitchFamily="66" charset="0"/>
              </a:rPr>
              <a:t>If the particle is attached to a string, and the string is </a:t>
            </a:r>
            <a:r>
              <a:rPr lang="en-US" sz="1400" u="sng" dirty="0" smtClean="0">
                <a:solidFill>
                  <a:srgbClr val="FF0000"/>
                </a:solidFill>
                <a:latin typeface="Comic Sans MS" panose="030F0702030302020204" pitchFamily="66" charset="0"/>
              </a:rPr>
              <a:t>below</a:t>
            </a:r>
            <a:r>
              <a:rPr lang="en-US" sz="1400" dirty="0" smtClean="0">
                <a:solidFill>
                  <a:srgbClr val="FF0000"/>
                </a:solidFill>
                <a:latin typeface="Comic Sans MS" panose="030F0702030302020204" pitchFamily="66" charset="0"/>
              </a:rPr>
              <a:t> the midpoint of the circle, the string </a:t>
            </a:r>
            <a:r>
              <a:rPr lang="en-US" sz="1400" b="1" dirty="0" smtClean="0">
                <a:solidFill>
                  <a:srgbClr val="FF0000"/>
                </a:solidFill>
                <a:latin typeface="Comic Sans MS" panose="030F0702030302020204" pitchFamily="66" charset="0"/>
              </a:rPr>
              <a:t>MUST</a:t>
            </a:r>
            <a:r>
              <a:rPr lang="en-US" sz="1400" dirty="0" smtClean="0">
                <a:solidFill>
                  <a:srgbClr val="FF0000"/>
                </a:solidFill>
                <a:latin typeface="Comic Sans MS" panose="030F0702030302020204" pitchFamily="66" charset="0"/>
              </a:rPr>
              <a:t> be in Tension</a:t>
            </a:r>
          </a:p>
          <a:p>
            <a:pPr algn="ctr"/>
            <a:endParaRPr lang="en-US" sz="1400" dirty="0">
              <a:solidFill>
                <a:srgbClr val="FF0000"/>
              </a:solidFill>
              <a:latin typeface="Comic Sans MS" panose="030F0702030302020204" pitchFamily="66" charset="0"/>
            </a:endParaRPr>
          </a:p>
          <a:p>
            <a:pPr algn="ctr"/>
            <a:r>
              <a:rPr lang="en-US" sz="1400" dirty="0" smtClean="0">
                <a:solidFill>
                  <a:srgbClr val="FF0000"/>
                </a:solidFill>
                <a:latin typeface="Comic Sans MS" panose="030F0702030302020204" pitchFamily="66" charset="0"/>
                <a:sym typeface="Wingdings" panose="05000000000000000000" pitchFamily="2" charset="2"/>
              </a:rPr>
              <a:t> Hence, if a question involves the string becoming slack, the particle must be somewhere in the top half of the circular path…</a:t>
            </a:r>
            <a:endParaRPr lang="en-US" sz="14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3959819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linds(horizontal)">
                                      <p:cBhvr>
                                        <p:cTn id="10" dur="500"/>
                                        <p:tgtEl>
                                          <p:spTgt spid="21"/>
                                        </p:tgtEl>
                                      </p:cBhvr>
                                    </p:animEffect>
                                  </p:childTnLst>
                                </p:cTn>
                              </p:par>
                              <p:par>
                                <p:cTn id="11" presetID="3" presetClass="entr" presetSubtype="1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linds(horizontal)">
                                      <p:cBhvr>
                                        <p:cTn id="13" dur="500"/>
                                        <p:tgtEl>
                                          <p:spTgt spid="23"/>
                                        </p:tgtEl>
                                      </p:cBhvr>
                                    </p:animEffect>
                                  </p:childTnLst>
                                </p:cTn>
                              </p:par>
                              <p:par>
                                <p:cTn id="14" presetID="3" presetClass="entr" presetSubtype="1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blinds(horizontal)">
                                      <p:cBhvr>
                                        <p:cTn id="16" dur="500"/>
                                        <p:tgtEl>
                                          <p:spTgt spid="26"/>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blinds(horizontal)">
                                      <p:cBhvr>
                                        <p:cTn id="19" dur="500"/>
                                        <p:tgtEl>
                                          <p:spTgt spid="37"/>
                                        </p:tgtEl>
                                      </p:cBhvr>
                                    </p:animEffect>
                                  </p:childTnLst>
                                </p:cTn>
                              </p:par>
                              <p:par>
                                <p:cTn id="20" presetID="3" presetClass="entr" presetSubtype="10" fill="hold" nodeType="with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blinds(horizontal)">
                                      <p:cBhvr>
                                        <p:cTn id="22" dur="500"/>
                                        <p:tgtEl>
                                          <p:spTgt spid="46"/>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blinds(horizontal)">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5" fill="hold" nodeType="click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blinds(vertical)">
                                      <p:cBhvr>
                                        <p:cTn id="30" dur="500"/>
                                        <p:tgtEl>
                                          <p:spTgt spid="52"/>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58"/>
                                        </p:tgtEl>
                                        <p:attrNameLst>
                                          <p:attrName>style.visibility</p:attrName>
                                        </p:attrNameLst>
                                      </p:cBhvr>
                                      <p:to>
                                        <p:strVal val="visible"/>
                                      </p:to>
                                    </p:set>
                                    <p:animEffect transition="in" filter="blinds(horizontal)">
                                      <p:cBhvr>
                                        <p:cTn id="35" dur="500"/>
                                        <p:tgtEl>
                                          <p:spTgt spid="58"/>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60">
                                            <p:txEl>
                                              <p:pRg st="0" end="0"/>
                                            </p:txEl>
                                          </p:spTgt>
                                        </p:tgtEl>
                                        <p:attrNameLst>
                                          <p:attrName>style.visibility</p:attrName>
                                        </p:attrNameLst>
                                      </p:cBhvr>
                                      <p:to>
                                        <p:strVal val="visible"/>
                                      </p:to>
                                    </p:set>
                                    <p:animEffect transition="in" filter="blinds(horizontal)">
                                      <p:cBhvr>
                                        <p:cTn id="40" dur="500"/>
                                        <p:tgtEl>
                                          <p:spTgt spid="60">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60">
                                            <p:txEl>
                                              <p:pRg st="2" end="2"/>
                                            </p:txEl>
                                          </p:spTgt>
                                        </p:tgtEl>
                                        <p:attrNameLst>
                                          <p:attrName>style.visibility</p:attrName>
                                        </p:attrNameLst>
                                      </p:cBhvr>
                                      <p:to>
                                        <p:strVal val="visible"/>
                                      </p:to>
                                    </p:set>
                                    <p:animEffect transition="in" filter="blinds(horizontal)">
                                      <p:cBhvr>
                                        <p:cTn id="45" dur="500"/>
                                        <p:tgtEl>
                                          <p:spTgt spid="6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p:bldP spid="37" grpId="0"/>
      <p:bldP spid="2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76400" y="2209800"/>
            <a:ext cx="5867400" cy="2308324"/>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i="1" cap="none" spc="0" dirty="0" smtClean="0">
                <a:ln w="57150">
                  <a:solidFill>
                    <a:schemeClr val="bg2">
                      <a:lumMod val="10000"/>
                    </a:schemeClr>
                  </a:solidFill>
                </a:ln>
                <a:solidFill>
                  <a:srgbClr val="FFFF00"/>
                </a:solidFill>
                <a:effectLst>
                  <a:outerShdw blurRad="50800" dist="39000" dir="5460000" algn="tl">
                    <a:srgbClr val="000000">
                      <a:alpha val="38000"/>
                    </a:srgbClr>
                  </a:outerShdw>
                </a:effectLst>
                <a:latin typeface="Bauhaus 93" panose="04030905020B02020C02" pitchFamily="82" charset="0"/>
                <a:ea typeface="Cambria Math" panose="02040503050406030204" pitchFamily="18" charset="0"/>
              </a:rPr>
              <a:t>Teachings for</a:t>
            </a:r>
          </a:p>
          <a:p>
            <a:pPr algn="ctr"/>
            <a:r>
              <a:rPr lang="en-US" sz="7200" b="1" i="1" dirty="0" smtClean="0">
                <a:ln w="57150">
                  <a:solidFill>
                    <a:schemeClr val="bg2">
                      <a:lumMod val="10000"/>
                    </a:schemeClr>
                  </a:solidFill>
                </a:ln>
                <a:solidFill>
                  <a:srgbClr val="FFFF00"/>
                </a:solidFill>
                <a:effectLst>
                  <a:outerShdw blurRad="50800" dist="39000" dir="5460000" algn="tl">
                    <a:srgbClr val="000000">
                      <a:alpha val="38000"/>
                    </a:srgbClr>
                  </a:outerShdw>
                </a:effectLst>
                <a:latin typeface="Bauhaus 93" panose="04030905020B02020C02" pitchFamily="82" charset="0"/>
                <a:ea typeface="Cambria Math" panose="02040503050406030204" pitchFamily="18" charset="0"/>
              </a:rPr>
              <a:t>Exercise 4F</a:t>
            </a:r>
            <a:endParaRPr lang="en-US" sz="7200" b="1" i="1" cap="none" spc="0" dirty="0">
              <a:ln w="57150">
                <a:solidFill>
                  <a:schemeClr val="bg2">
                    <a:lumMod val="10000"/>
                  </a:schemeClr>
                </a:solidFill>
              </a:ln>
              <a:solidFill>
                <a:srgbClr val="FFFF00"/>
              </a:solidFill>
              <a:effectLst>
                <a:outerShdw blurRad="50800" dist="39000" dir="5460000" algn="tl">
                  <a:srgbClr val="000000">
                    <a:alpha val="38000"/>
                  </a:srgbClr>
                </a:outerShdw>
              </a:effectLst>
              <a:latin typeface="Bauhaus 93" panose="04030905020B02020C02" pitchFamily="82" charset="0"/>
              <a:ea typeface="Cambria Math" panose="02040503050406030204" pitchFamily="18" charset="0"/>
            </a:endParaRPr>
          </a:p>
        </p:txBody>
      </p:sp>
    </p:spTree>
    <p:extLst>
      <p:ext uri="{BB962C8B-B14F-4D97-AF65-F5344CB8AC3E}">
        <p14:creationId xmlns:p14="http://schemas.microsoft.com/office/powerpoint/2010/main" val="336806290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Motion in a Circle</a:t>
            </a:r>
            <a:endParaRPr lang="en-GB" dirty="0">
              <a:latin typeface="Comic Sans MS" pitchFamily="66" charset="0"/>
            </a:endParaRPr>
          </a:p>
        </p:txBody>
      </p:sp>
      <p:sp>
        <p:nvSpPr>
          <p:cNvPr id="4" name="TextBox 3"/>
          <p:cNvSpPr txBox="1"/>
          <p:nvPr/>
        </p:nvSpPr>
        <p:spPr>
          <a:xfrm>
            <a:off x="8680632" y="6488668"/>
            <a:ext cx="470000" cy="369332"/>
          </a:xfrm>
          <a:prstGeom prst="rect">
            <a:avLst/>
          </a:prstGeom>
          <a:noFill/>
        </p:spPr>
        <p:txBody>
          <a:bodyPr wrap="none" rtlCol="0">
            <a:spAutoFit/>
          </a:bodyPr>
          <a:lstStyle/>
          <a:p>
            <a:r>
              <a:rPr lang="en-US" dirty="0" smtClean="0">
                <a:latin typeface="Comic Sans MS" panose="030F0702030302020204" pitchFamily="66" charset="0"/>
              </a:rPr>
              <a:t>4F</a:t>
            </a:r>
            <a:endParaRPr lang="en-US" dirty="0">
              <a:latin typeface="Comic Sans MS" panose="030F0702030302020204" pitchFamily="66" charset="0"/>
            </a:endParaRPr>
          </a:p>
        </p:txBody>
      </p:sp>
      <p:sp>
        <p:nvSpPr>
          <p:cNvPr id="6" name="Content Placeholder 2"/>
          <p:cNvSpPr>
            <a:spLocks noGrp="1"/>
          </p:cNvSpPr>
          <p:nvPr>
            <p:ph idx="1"/>
          </p:nvPr>
        </p:nvSpPr>
        <p:spPr>
          <a:xfrm>
            <a:off x="228600" y="1600200"/>
            <a:ext cx="3636034" cy="4525963"/>
          </a:xfrm>
        </p:spPr>
        <p:txBody>
          <a:bodyPr>
            <a:normAutofit lnSpcReduction="10000"/>
          </a:bodyPr>
          <a:lstStyle/>
          <a:p>
            <a:pPr marL="0" indent="0" algn="ctr">
              <a:buNone/>
            </a:pPr>
            <a:r>
              <a:rPr lang="en-GB" sz="1400" b="1" dirty="0" smtClean="0">
                <a:latin typeface="Comic Sans MS" pitchFamily="66" charset="0"/>
              </a:rPr>
              <a:t>You can solve problems where an objects does not have to stay on the circle</a:t>
            </a:r>
            <a:endParaRPr lang="en-GB" sz="1400" dirty="0" smtClean="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smtClean="0">
                <a:latin typeface="Comic Sans MS" pitchFamily="66" charset="0"/>
              </a:rPr>
              <a:t>For example, if a particle is attached to a string, and is projected from the base of a circle, it will travel around in a circular path, if it was given a high enough initial speed.</a:t>
            </a:r>
          </a:p>
          <a:p>
            <a:pPr marL="0" indent="0" algn="ctr">
              <a:buNone/>
            </a:pPr>
            <a:endParaRPr lang="en-GB" sz="1400" dirty="0">
              <a:latin typeface="Comic Sans MS" pitchFamily="66" charset="0"/>
            </a:endParaRPr>
          </a:p>
          <a:p>
            <a:pPr algn="ctr">
              <a:buFont typeface="Wingdings"/>
              <a:buChar char="à"/>
            </a:pPr>
            <a:r>
              <a:rPr lang="en-GB" sz="1400" dirty="0" smtClean="0">
                <a:latin typeface="Comic Sans MS" pitchFamily="66" charset="0"/>
                <a:sym typeface="Wingdings" panose="05000000000000000000" pitchFamily="2" charset="2"/>
              </a:rPr>
              <a:t>However, if the speed was too low, the particle might not reach the mid-point of the circle, as will oscillate from side-to-side.</a:t>
            </a: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r>
              <a:rPr lang="en-GB" sz="1400" dirty="0" smtClean="0">
                <a:latin typeface="Comic Sans MS" pitchFamily="66" charset="0"/>
                <a:sym typeface="Wingdings" panose="05000000000000000000" pitchFamily="2" charset="2"/>
              </a:rPr>
              <a:t>If the particle moves past the midpoint, but the speed is not enough to keep the string taut, the particle can move freely under gravity and hence be treated as a projectile…</a:t>
            </a:r>
            <a:endParaRPr lang="en-GB" sz="1400" dirty="0" smtClean="0">
              <a:latin typeface="Comic Sans MS" pitchFamily="66" charset="0"/>
            </a:endParaRPr>
          </a:p>
        </p:txBody>
      </p:sp>
      <mc:AlternateContent xmlns:mc="http://schemas.openxmlformats.org/markup-compatibility/2006" xmlns:a14="http://schemas.microsoft.com/office/drawing/2010/main">
        <mc:Choice Requires="a14">
          <p:sp>
            <p:nvSpPr>
              <p:cNvPr id="7" name="TextBox 6"/>
              <p:cNvSpPr txBox="1"/>
              <p:nvPr/>
            </p:nvSpPr>
            <p:spPr>
              <a:xfrm>
                <a:off x="1083623" y="0"/>
                <a:ext cx="781817"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𝑣</m:t>
                      </m:r>
                      <m:r>
                        <a:rPr lang="en-US" sz="1400" b="0" i="1" smtClean="0">
                          <a:latin typeface="Cambria Math"/>
                        </a:rPr>
                        <m:t>=</m:t>
                      </m:r>
                      <m:r>
                        <a:rPr lang="en-US" sz="1400" b="0" i="1" smtClean="0">
                          <a:latin typeface="Cambria Math"/>
                        </a:rPr>
                        <m:t>𝑟</m:t>
                      </m:r>
                      <m:r>
                        <m:rPr>
                          <m:sty m:val="p"/>
                        </m:rPr>
                        <a:rPr lang="el-GR" sz="1400" b="0" i="1" smtClean="0">
                          <a:latin typeface="Cambria Math"/>
                        </a:rPr>
                        <m:t>ω</m:t>
                      </m:r>
                    </m:oMath>
                  </m:oMathPara>
                </a14:m>
                <a:endParaRPr lang="en-GB" sz="1400" dirty="0"/>
              </a:p>
            </p:txBody>
          </p:sp>
        </mc:Choice>
        <mc:Fallback xmlns="">
          <p:sp>
            <p:nvSpPr>
              <p:cNvPr id="7" name="TextBox 6"/>
              <p:cNvSpPr txBox="1">
                <a:spLocks noRot="1" noChangeAspect="1" noMove="1" noResize="1" noEditPoints="1" noAdjustHandles="1" noChangeArrowheads="1" noChangeShapeType="1" noTextEdit="1"/>
              </p:cNvSpPr>
              <p:nvPr/>
            </p:nvSpPr>
            <p:spPr>
              <a:xfrm>
                <a:off x="1083623" y="0"/>
                <a:ext cx="781817" cy="307777"/>
              </a:xfrm>
              <a:prstGeom prst="rect">
                <a:avLst/>
              </a:prstGeom>
              <a:blipFill rotWithShape="1">
                <a:blip r:embed="rId3"/>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0" y="0"/>
                <a:ext cx="1087670" cy="44300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1200" i="1" smtClean="0">
                          <a:latin typeface="Cambria Math"/>
                        </a:rPr>
                        <m:t>ω</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𝑟𝑎𝑑𝑖𝑎𝑛𝑠</m:t>
                          </m:r>
                        </m:num>
                        <m:den>
                          <m:r>
                            <a:rPr lang="en-US" sz="1200" b="0" i="1" smtClean="0">
                              <a:latin typeface="Cambria Math"/>
                            </a:rPr>
                            <m:t>𝑠𝑒𝑐𝑜𝑛𝑑𝑠</m:t>
                          </m:r>
                        </m:den>
                      </m:f>
                    </m:oMath>
                  </m:oMathPara>
                </a14:m>
                <a:endParaRPr lang="en-GB" sz="1200" dirty="0"/>
              </a:p>
            </p:txBody>
          </p:sp>
        </mc:Choice>
        <mc:Fallback xmlns="">
          <p:sp>
            <p:nvSpPr>
              <p:cNvPr id="8" name="TextBox 7"/>
              <p:cNvSpPr txBox="1">
                <a:spLocks noRot="1" noChangeAspect="1" noMove="1" noResize="1" noEditPoints="1" noAdjustHandles="1" noChangeArrowheads="1" noChangeShapeType="1" noTextEdit="1"/>
              </p:cNvSpPr>
              <p:nvPr/>
            </p:nvSpPr>
            <p:spPr>
              <a:xfrm>
                <a:off x="0" y="0"/>
                <a:ext cx="1087670" cy="443006"/>
              </a:xfrm>
              <a:prstGeom prst="rect">
                <a:avLst/>
              </a:prstGeom>
              <a:blipFill rotWithShape="1">
                <a:blip r:embed="rId4"/>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862446" y="0"/>
                <a:ext cx="79451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𝑣</m:t>
                      </m:r>
                      <m:r>
                        <a:rPr lang="en-US" sz="1400" b="0" i="1" smtClean="0">
                          <a:latin typeface="Cambria Math"/>
                          <a:ea typeface="Cambria Math"/>
                        </a:rPr>
                        <m:t>𝜔</m:t>
                      </m:r>
                    </m:oMath>
                  </m:oMathPara>
                </a14:m>
                <a:endParaRPr lang="en-GB" sz="1400" dirty="0"/>
              </a:p>
            </p:txBody>
          </p:sp>
        </mc:Choice>
        <mc:Fallback xmlns="">
          <p:sp>
            <p:nvSpPr>
              <p:cNvPr id="9" name="TextBox 8"/>
              <p:cNvSpPr txBox="1">
                <a:spLocks noRot="1" noChangeAspect="1" noMove="1" noResize="1" noEditPoints="1" noAdjustHandles="1" noChangeArrowheads="1" noChangeShapeType="1" noTextEdit="1"/>
              </p:cNvSpPr>
              <p:nvPr/>
            </p:nvSpPr>
            <p:spPr>
              <a:xfrm>
                <a:off x="1862446" y="0"/>
                <a:ext cx="794513" cy="307777"/>
              </a:xfrm>
              <a:prstGeom prst="rect">
                <a:avLst/>
              </a:prstGeom>
              <a:blipFill rotWithShape="1">
                <a:blip r:embed="rId5"/>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665020" y="0"/>
                <a:ext cx="86844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𝑟</m:t>
                      </m:r>
                      <m:sSup>
                        <m:sSupPr>
                          <m:ctrlPr>
                            <a:rPr lang="en-US" sz="1400" b="0" i="1" smtClean="0">
                              <a:latin typeface="Cambria Math" panose="02040503050406030204" pitchFamily="18" charset="0"/>
                            </a:rPr>
                          </m:ctrlPr>
                        </m:sSupPr>
                        <m:e>
                          <m:r>
                            <a:rPr lang="en-US" sz="1400" b="0" i="1" smtClean="0">
                              <a:latin typeface="Cambria Math"/>
                              <a:ea typeface="Cambria Math"/>
                            </a:rPr>
                            <m:t>𝜔</m:t>
                          </m:r>
                        </m:e>
                        <m:sup>
                          <m:r>
                            <a:rPr lang="en-US" sz="1400" b="0" i="1" smtClean="0">
                              <a:latin typeface="Cambria Math"/>
                            </a:rPr>
                            <m:t>2</m:t>
                          </m:r>
                        </m:sup>
                      </m:sSup>
                    </m:oMath>
                  </m:oMathPara>
                </a14:m>
                <a:endParaRPr lang="en-GB" sz="1400" dirty="0"/>
              </a:p>
            </p:txBody>
          </p:sp>
        </mc:Choice>
        <mc:Fallback xmlns="">
          <p:sp>
            <p:nvSpPr>
              <p:cNvPr id="10" name="TextBox 9"/>
              <p:cNvSpPr txBox="1">
                <a:spLocks noRot="1" noChangeAspect="1" noMove="1" noResize="1" noEditPoints="1" noAdjustHandles="1" noChangeArrowheads="1" noChangeShapeType="1" noTextEdit="1"/>
              </p:cNvSpPr>
              <p:nvPr/>
            </p:nvSpPr>
            <p:spPr>
              <a:xfrm>
                <a:off x="2665020" y="0"/>
                <a:ext cx="868443" cy="307777"/>
              </a:xfrm>
              <a:prstGeom prst="rect">
                <a:avLst/>
              </a:prstGeom>
              <a:blipFill rotWithShape="1">
                <a:blip r:embed="rId6"/>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511232" y="0"/>
                <a:ext cx="753988" cy="52315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a:rPr>
                                <m:t>𝑣</m:t>
                              </m:r>
                            </m:e>
                            <m:sup>
                              <m:r>
                                <a:rPr lang="en-US" sz="1400" b="0" i="1" smtClean="0">
                                  <a:latin typeface="Cambria Math"/>
                                </a:rPr>
                                <m:t>2</m:t>
                              </m:r>
                            </m:sup>
                          </m:sSup>
                        </m:num>
                        <m:den>
                          <m:r>
                            <a:rPr lang="en-US" sz="1400" b="0" i="1" smtClean="0">
                              <a:latin typeface="Cambria Math"/>
                            </a:rPr>
                            <m:t>𝑟</m:t>
                          </m:r>
                        </m:den>
                      </m:f>
                    </m:oMath>
                  </m:oMathPara>
                </a14:m>
                <a:endParaRPr lang="en-GB" sz="1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511232" y="0"/>
                <a:ext cx="753988" cy="523157"/>
              </a:xfrm>
              <a:prstGeom prst="rect">
                <a:avLst/>
              </a:prstGeom>
              <a:blipFill rotWithShape="1">
                <a:blip r:embed="rId7"/>
                <a:stretch>
                  <a:fillRect/>
                </a:stretch>
              </a:blipFill>
              <a:ln w="25400">
                <a:solidFill>
                  <a:schemeClr val="tx1"/>
                </a:solidFill>
              </a:ln>
            </p:spPr>
            <p:txBody>
              <a:bodyPr/>
              <a:lstStyle/>
              <a:p>
                <a:r>
                  <a:rPr lang="en-US">
                    <a:noFill/>
                  </a:rPr>
                  <a:t> </a:t>
                </a:r>
              </a:p>
            </p:txBody>
          </p:sp>
        </mc:Fallback>
      </mc:AlternateContent>
      <p:sp>
        <p:nvSpPr>
          <p:cNvPr id="12" name="Oval 11"/>
          <p:cNvSpPr>
            <a:spLocks noChangeAspect="1"/>
          </p:cNvSpPr>
          <p:nvPr/>
        </p:nvSpPr>
        <p:spPr>
          <a:xfrm>
            <a:off x="5943600" y="1447800"/>
            <a:ext cx="1447800" cy="1447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5943600" y="3124200"/>
            <a:ext cx="1447800" cy="1447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5943600" y="4800600"/>
            <a:ext cx="1447800" cy="1447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7289320" y="2132162"/>
            <a:ext cx="201283" cy="110705"/>
            <a:chOff x="7289320" y="2132162"/>
            <a:chExt cx="201283" cy="110705"/>
          </a:xfrm>
        </p:grpSpPr>
        <p:cxnSp>
          <p:nvCxnSpPr>
            <p:cNvPr id="15" name="Straight Connector 14"/>
            <p:cNvCxnSpPr/>
            <p:nvPr/>
          </p:nvCxnSpPr>
          <p:spPr>
            <a:xfrm flipH="1">
              <a:off x="7289320" y="2135037"/>
              <a:ext cx="109268" cy="10783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381335" y="2132162"/>
              <a:ext cx="109268" cy="10783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flipV="1">
            <a:off x="5845833" y="2120660"/>
            <a:ext cx="201283" cy="110705"/>
            <a:chOff x="7289320" y="2132162"/>
            <a:chExt cx="201283" cy="110705"/>
          </a:xfrm>
        </p:grpSpPr>
        <p:cxnSp>
          <p:nvCxnSpPr>
            <p:cNvPr id="20" name="Straight Connector 19"/>
            <p:cNvCxnSpPr/>
            <p:nvPr/>
          </p:nvCxnSpPr>
          <p:spPr>
            <a:xfrm flipH="1">
              <a:off x="7289320" y="2135037"/>
              <a:ext cx="109268" cy="10783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381335" y="2132162"/>
              <a:ext cx="109268" cy="10783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 name="TextBox 21"/>
          <p:cNvSpPr txBox="1"/>
          <p:nvPr/>
        </p:nvSpPr>
        <p:spPr>
          <a:xfrm>
            <a:off x="6997459" y="1299714"/>
            <a:ext cx="304800" cy="276999"/>
          </a:xfrm>
          <a:prstGeom prst="rect">
            <a:avLst/>
          </a:prstGeom>
          <a:noFill/>
        </p:spPr>
        <p:txBody>
          <a:bodyPr wrap="square" rtlCol="0">
            <a:spAutoFit/>
          </a:bodyPr>
          <a:lstStyle/>
          <a:p>
            <a:r>
              <a:rPr lang="en-US" sz="1200" dirty="0" smtClean="0">
                <a:latin typeface="Comic Sans MS" panose="030F0702030302020204" pitchFamily="66" charset="0"/>
              </a:rPr>
              <a:t>P</a:t>
            </a:r>
            <a:endParaRPr lang="en-US" sz="1200" dirty="0">
              <a:latin typeface="Comic Sans MS" panose="030F0702030302020204" pitchFamily="66" charset="0"/>
            </a:endParaRPr>
          </a:p>
        </p:txBody>
      </p:sp>
      <p:pic>
        <p:nvPicPr>
          <p:cNvPr id="24" name="Picture 23" descr="http://www.schoolphysics.co.uk/age14-16/Mechanics/Circular%20motion/text/Circular_motion/images/6.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13365" y="152400"/>
            <a:ext cx="1122661" cy="969034"/>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24"/>
          <p:cNvGrpSpPr/>
          <p:nvPr/>
        </p:nvGrpSpPr>
        <p:grpSpPr>
          <a:xfrm>
            <a:off x="7295071" y="3863196"/>
            <a:ext cx="201283" cy="110705"/>
            <a:chOff x="7289320" y="2132162"/>
            <a:chExt cx="201283" cy="110705"/>
          </a:xfrm>
        </p:grpSpPr>
        <p:cxnSp>
          <p:nvCxnSpPr>
            <p:cNvPr id="26" name="Straight Connector 25"/>
            <p:cNvCxnSpPr/>
            <p:nvPr/>
          </p:nvCxnSpPr>
          <p:spPr>
            <a:xfrm flipH="1">
              <a:off x="7289320" y="2135037"/>
              <a:ext cx="109268" cy="10783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381335" y="2132162"/>
              <a:ext cx="109268" cy="10783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5845833" y="3871822"/>
            <a:ext cx="201283" cy="110705"/>
            <a:chOff x="7289320" y="2132162"/>
            <a:chExt cx="201283" cy="110705"/>
          </a:xfrm>
        </p:grpSpPr>
        <p:cxnSp>
          <p:nvCxnSpPr>
            <p:cNvPr id="29" name="Straight Connector 28"/>
            <p:cNvCxnSpPr/>
            <p:nvPr/>
          </p:nvCxnSpPr>
          <p:spPr>
            <a:xfrm flipH="1">
              <a:off x="7289320" y="2135037"/>
              <a:ext cx="109268" cy="10783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381335" y="2132162"/>
              <a:ext cx="109268" cy="10783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1" name="TextBox 30"/>
          <p:cNvSpPr txBox="1"/>
          <p:nvPr/>
        </p:nvSpPr>
        <p:spPr>
          <a:xfrm>
            <a:off x="7210245" y="4212567"/>
            <a:ext cx="304800" cy="276999"/>
          </a:xfrm>
          <a:prstGeom prst="rect">
            <a:avLst/>
          </a:prstGeom>
          <a:noFill/>
        </p:spPr>
        <p:txBody>
          <a:bodyPr wrap="square" rtlCol="0">
            <a:spAutoFit/>
          </a:bodyPr>
          <a:lstStyle/>
          <a:p>
            <a:r>
              <a:rPr lang="en-US" sz="1200" dirty="0" smtClean="0">
                <a:latin typeface="Comic Sans MS" panose="030F0702030302020204" pitchFamily="66" charset="0"/>
              </a:rPr>
              <a:t>P</a:t>
            </a:r>
            <a:endParaRPr lang="en-US" sz="1200" dirty="0">
              <a:latin typeface="Comic Sans MS" panose="030F0702030302020204" pitchFamily="66" charset="0"/>
            </a:endParaRPr>
          </a:p>
        </p:txBody>
      </p:sp>
      <p:sp>
        <p:nvSpPr>
          <p:cNvPr id="33" name="Oval 32"/>
          <p:cNvSpPr/>
          <p:nvPr/>
        </p:nvSpPr>
        <p:spPr>
          <a:xfrm>
            <a:off x="6307707" y="5147452"/>
            <a:ext cx="111397" cy="114123"/>
          </a:xfrm>
          <a:prstGeom prst="ellipse">
            <a:avLst/>
          </a:prstGeom>
          <a:solidFill>
            <a:srgbClr val="00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p:cNvSpPr txBox="1"/>
          <p:nvPr/>
        </p:nvSpPr>
        <p:spPr>
          <a:xfrm>
            <a:off x="6085934" y="5201728"/>
            <a:ext cx="304800" cy="276999"/>
          </a:xfrm>
          <a:prstGeom prst="rect">
            <a:avLst/>
          </a:prstGeom>
          <a:noFill/>
        </p:spPr>
        <p:txBody>
          <a:bodyPr wrap="square" rtlCol="0">
            <a:spAutoFit/>
          </a:bodyPr>
          <a:lstStyle/>
          <a:p>
            <a:r>
              <a:rPr lang="en-US" sz="1200" dirty="0" smtClean="0">
                <a:latin typeface="Comic Sans MS" panose="030F0702030302020204" pitchFamily="66" charset="0"/>
              </a:rPr>
              <a:t>P</a:t>
            </a:r>
            <a:endParaRPr lang="en-US" sz="1200" dirty="0">
              <a:latin typeface="Comic Sans MS" panose="030F0702030302020204" pitchFamily="66" charset="0"/>
            </a:endParaRPr>
          </a:p>
        </p:txBody>
      </p:sp>
      <p:grpSp>
        <p:nvGrpSpPr>
          <p:cNvPr id="35" name="Group 34"/>
          <p:cNvGrpSpPr/>
          <p:nvPr/>
        </p:nvGrpSpPr>
        <p:grpSpPr>
          <a:xfrm>
            <a:off x="7283569" y="5594230"/>
            <a:ext cx="201283" cy="110705"/>
            <a:chOff x="7289320" y="2132162"/>
            <a:chExt cx="201283" cy="110705"/>
          </a:xfrm>
        </p:grpSpPr>
        <p:cxnSp>
          <p:nvCxnSpPr>
            <p:cNvPr id="36" name="Straight Connector 35"/>
            <p:cNvCxnSpPr/>
            <p:nvPr/>
          </p:nvCxnSpPr>
          <p:spPr>
            <a:xfrm flipH="1">
              <a:off x="7289320" y="2135037"/>
              <a:ext cx="109268" cy="10783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381335" y="2132162"/>
              <a:ext cx="109268" cy="10783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8" name="Arc 37"/>
          <p:cNvSpPr/>
          <p:nvPr/>
        </p:nvSpPr>
        <p:spPr>
          <a:xfrm>
            <a:off x="6366296" y="4848046"/>
            <a:ext cx="923026" cy="897146"/>
          </a:xfrm>
          <a:prstGeom prst="arc">
            <a:avLst>
              <a:gd name="adj1" fmla="val 11933161"/>
              <a:gd name="adj2" fmla="val 17171294"/>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TextBox 38"/>
          <p:cNvSpPr txBox="1"/>
          <p:nvPr/>
        </p:nvSpPr>
        <p:spPr>
          <a:xfrm>
            <a:off x="4028536" y="1759788"/>
            <a:ext cx="1777041" cy="830997"/>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If the speed is high enough, the particle will move in complete circles</a:t>
            </a:r>
            <a:endParaRPr lang="en-US" sz="1200" dirty="0">
              <a:solidFill>
                <a:srgbClr val="FF0000"/>
              </a:solidFill>
              <a:latin typeface="Comic Sans MS" panose="030F0702030302020204" pitchFamily="66" charset="0"/>
            </a:endParaRPr>
          </a:p>
        </p:txBody>
      </p:sp>
      <p:sp>
        <p:nvSpPr>
          <p:cNvPr id="40" name="TextBox 39"/>
          <p:cNvSpPr txBox="1"/>
          <p:nvPr/>
        </p:nvSpPr>
        <p:spPr>
          <a:xfrm>
            <a:off x="7444596" y="3301042"/>
            <a:ext cx="1811547" cy="1015663"/>
          </a:xfrm>
          <a:prstGeom prst="rect">
            <a:avLst/>
          </a:prstGeom>
          <a:noFill/>
        </p:spPr>
        <p:txBody>
          <a:bodyPr wrap="square" rtlCol="0">
            <a:spAutoFit/>
          </a:bodyPr>
          <a:lstStyle/>
          <a:p>
            <a:pPr algn="ctr"/>
            <a:r>
              <a:rPr lang="en-US" sz="1200" dirty="0" smtClean="0">
                <a:solidFill>
                  <a:srgbClr val="0000FF"/>
                </a:solidFill>
                <a:latin typeface="Comic Sans MS" panose="030F0702030302020204" pitchFamily="66" charset="0"/>
              </a:rPr>
              <a:t>If the speed is not enough to move the particle into the top half, it will oscillate from side-to-side</a:t>
            </a:r>
            <a:endParaRPr lang="en-US" sz="1200" dirty="0">
              <a:solidFill>
                <a:srgbClr val="0000FF"/>
              </a:solidFill>
              <a:latin typeface="Comic Sans MS" panose="030F0702030302020204" pitchFamily="66" charset="0"/>
            </a:endParaRPr>
          </a:p>
        </p:txBody>
      </p:sp>
      <p:sp>
        <p:nvSpPr>
          <p:cNvPr id="41" name="TextBox 40"/>
          <p:cNvSpPr txBox="1"/>
          <p:nvPr/>
        </p:nvSpPr>
        <p:spPr>
          <a:xfrm>
            <a:off x="3847381" y="4914181"/>
            <a:ext cx="2096218" cy="1200329"/>
          </a:xfrm>
          <a:prstGeom prst="rect">
            <a:avLst/>
          </a:prstGeom>
          <a:noFill/>
        </p:spPr>
        <p:txBody>
          <a:bodyPr wrap="square" rtlCol="0">
            <a:spAutoFit/>
          </a:bodyPr>
          <a:lstStyle/>
          <a:p>
            <a:pPr algn="ctr"/>
            <a:r>
              <a:rPr lang="en-US" sz="1200" dirty="0" smtClean="0">
                <a:solidFill>
                  <a:srgbClr val="006600"/>
                </a:solidFill>
                <a:latin typeface="Comic Sans MS" panose="030F0702030302020204" pitchFamily="66" charset="0"/>
              </a:rPr>
              <a:t>If the speed is between the 2 situations above, the particle will move off the circle and move under gravity (because the string becomes slack)</a:t>
            </a:r>
            <a:endParaRPr lang="en-US" sz="1200" dirty="0">
              <a:solidFill>
                <a:srgbClr val="006600"/>
              </a:solidFill>
              <a:latin typeface="Comic Sans MS" panose="030F0702030302020204" pitchFamily="66" charset="0"/>
            </a:endParaRPr>
          </a:p>
        </p:txBody>
      </p:sp>
      <p:cxnSp>
        <p:nvCxnSpPr>
          <p:cNvPr id="42" name="Straight Connector 41"/>
          <p:cNvCxnSpPr/>
          <p:nvPr/>
        </p:nvCxnSpPr>
        <p:spPr>
          <a:xfrm flipV="1">
            <a:off x="6659592" y="1526877"/>
            <a:ext cx="353683" cy="67285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6581955" y="2114910"/>
            <a:ext cx="152400" cy="152400"/>
            <a:chOff x="7467600" y="4419600"/>
            <a:chExt cx="152400" cy="152400"/>
          </a:xfrm>
        </p:grpSpPr>
        <p:cxnSp>
          <p:nvCxnSpPr>
            <p:cNvPr id="44" name="Straight Connector 43"/>
            <p:cNvCxnSpPr/>
            <p:nvPr/>
          </p:nvCxnSpPr>
          <p:spPr>
            <a:xfrm flipH="1" flipV="1">
              <a:off x="7467600" y="4419600"/>
              <a:ext cx="152400" cy="1524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7467600" y="4419600"/>
              <a:ext cx="152400" cy="1524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579079" y="3794186"/>
            <a:ext cx="152400" cy="152400"/>
            <a:chOff x="7467600" y="4419600"/>
            <a:chExt cx="152400" cy="152400"/>
          </a:xfrm>
        </p:grpSpPr>
        <p:cxnSp>
          <p:nvCxnSpPr>
            <p:cNvPr id="47" name="Straight Connector 46"/>
            <p:cNvCxnSpPr/>
            <p:nvPr/>
          </p:nvCxnSpPr>
          <p:spPr>
            <a:xfrm flipH="1" flipV="1">
              <a:off x="7467600" y="4419600"/>
              <a:ext cx="152400" cy="1524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7467600" y="4419600"/>
              <a:ext cx="152400" cy="1524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6593456" y="5456209"/>
            <a:ext cx="152400" cy="152400"/>
            <a:chOff x="7467600" y="4419600"/>
            <a:chExt cx="152400" cy="152400"/>
          </a:xfrm>
        </p:grpSpPr>
        <p:cxnSp>
          <p:nvCxnSpPr>
            <p:cNvPr id="50" name="Straight Connector 49"/>
            <p:cNvCxnSpPr/>
            <p:nvPr/>
          </p:nvCxnSpPr>
          <p:spPr>
            <a:xfrm flipH="1" flipV="1">
              <a:off x="7467600" y="4419600"/>
              <a:ext cx="152400" cy="1524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7467600" y="4419600"/>
              <a:ext cx="152400" cy="1524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cxnSp>
        <p:nvCxnSpPr>
          <p:cNvPr id="54" name="Straight Connector 53"/>
          <p:cNvCxnSpPr/>
          <p:nvPr/>
        </p:nvCxnSpPr>
        <p:spPr>
          <a:xfrm flipH="1" flipV="1">
            <a:off x="6659592" y="3873260"/>
            <a:ext cx="523337" cy="48883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flipV="1">
            <a:off x="6906884" y="4103298"/>
            <a:ext cx="270294" cy="253042"/>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7121466" y="4304940"/>
            <a:ext cx="111397" cy="114123"/>
          </a:xfrm>
          <a:prstGeom prst="ellipse">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1" name="Straight Connector 60"/>
          <p:cNvCxnSpPr/>
          <p:nvPr/>
        </p:nvCxnSpPr>
        <p:spPr>
          <a:xfrm flipV="1">
            <a:off x="6823495" y="1524004"/>
            <a:ext cx="186905" cy="365182"/>
          </a:xfrm>
          <a:prstGeom prst="line">
            <a:avLst/>
          </a:prstGeom>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6951812" y="1478351"/>
            <a:ext cx="111397" cy="1141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TextBox 62"/>
          <p:cNvSpPr txBox="1"/>
          <p:nvPr/>
        </p:nvSpPr>
        <p:spPr>
          <a:xfrm>
            <a:off x="6571890" y="1659148"/>
            <a:ext cx="304800" cy="276999"/>
          </a:xfrm>
          <a:prstGeom prst="rect">
            <a:avLst/>
          </a:prstGeom>
          <a:noFill/>
        </p:spPr>
        <p:txBody>
          <a:bodyPr wrap="square" rtlCol="0">
            <a:spAutoFit/>
          </a:bodyPr>
          <a:lstStyle/>
          <a:p>
            <a:r>
              <a:rPr lang="en-US" sz="1200" dirty="0" smtClean="0">
                <a:latin typeface="Comic Sans MS" panose="030F0702030302020204" pitchFamily="66" charset="0"/>
              </a:rPr>
              <a:t>T</a:t>
            </a:r>
            <a:endParaRPr lang="en-US" sz="1200" dirty="0">
              <a:latin typeface="Comic Sans MS" panose="030F0702030302020204" pitchFamily="66" charset="0"/>
            </a:endParaRPr>
          </a:p>
        </p:txBody>
      </p:sp>
      <p:sp>
        <p:nvSpPr>
          <p:cNvPr id="64" name="TextBox 63"/>
          <p:cNvSpPr txBox="1"/>
          <p:nvPr/>
        </p:nvSpPr>
        <p:spPr>
          <a:xfrm>
            <a:off x="6845060" y="3847382"/>
            <a:ext cx="304800" cy="276999"/>
          </a:xfrm>
          <a:prstGeom prst="rect">
            <a:avLst/>
          </a:prstGeom>
          <a:noFill/>
        </p:spPr>
        <p:txBody>
          <a:bodyPr wrap="square" rtlCol="0">
            <a:spAutoFit/>
          </a:bodyPr>
          <a:lstStyle/>
          <a:p>
            <a:r>
              <a:rPr lang="en-US" sz="1200" dirty="0" smtClean="0">
                <a:latin typeface="Comic Sans MS" panose="030F0702030302020204" pitchFamily="66" charset="0"/>
              </a:rPr>
              <a:t>T</a:t>
            </a:r>
            <a:endParaRPr lang="en-US" sz="1200" dirty="0">
              <a:latin typeface="Comic Sans MS" panose="030F0702030302020204" pitchFamily="66" charset="0"/>
            </a:endParaRPr>
          </a:p>
        </p:txBody>
      </p:sp>
      <p:sp>
        <p:nvSpPr>
          <p:cNvPr id="65" name="Freeform 64"/>
          <p:cNvSpPr/>
          <p:nvPr/>
        </p:nvSpPr>
        <p:spPr>
          <a:xfrm>
            <a:off x="6418003" y="5253487"/>
            <a:ext cx="250216" cy="284671"/>
          </a:xfrm>
          <a:custGeom>
            <a:avLst/>
            <a:gdLst>
              <a:gd name="connsiteX0" fmla="*/ 250216 w 250216"/>
              <a:gd name="connsiteY0" fmla="*/ 284671 h 284671"/>
              <a:gd name="connsiteX1" fmla="*/ 207084 w 250216"/>
              <a:gd name="connsiteY1" fmla="*/ 267419 h 284671"/>
              <a:gd name="connsiteX2" fmla="*/ 181205 w 250216"/>
              <a:gd name="connsiteY2" fmla="*/ 258792 h 284671"/>
              <a:gd name="connsiteX3" fmla="*/ 172578 w 250216"/>
              <a:gd name="connsiteY3" fmla="*/ 232913 h 284671"/>
              <a:gd name="connsiteX4" fmla="*/ 155325 w 250216"/>
              <a:gd name="connsiteY4" fmla="*/ 155275 h 284671"/>
              <a:gd name="connsiteX5" fmla="*/ 146699 w 250216"/>
              <a:gd name="connsiteY5" fmla="*/ 129396 h 284671"/>
              <a:gd name="connsiteX6" fmla="*/ 94940 w 250216"/>
              <a:gd name="connsiteY6" fmla="*/ 103517 h 284671"/>
              <a:gd name="connsiteX7" fmla="*/ 69061 w 250216"/>
              <a:gd name="connsiteY7" fmla="*/ 86264 h 284671"/>
              <a:gd name="connsiteX8" fmla="*/ 43182 w 250216"/>
              <a:gd name="connsiteY8" fmla="*/ 77638 h 284671"/>
              <a:gd name="connsiteX9" fmla="*/ 25929 w 250216"/>
              <a:gd name="connsiteY9" fmla="*/ 25879 h 284671"/>
              <a:gd name="connsiteX10" fmla="*/ 50 w 250216"/>
              <a:gd name="connsiteY10" fmla="*/ 0 h 284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0216" h="284671">
                <a:moveTo>
                  <a:pt x="250216" y="284671"/>
                </a:moveTo>
                <a:cubicBezTo>
                  <a:pt x="235839" y="278920"/>
                  <a:pt x="221583" y="272856"/>
                  <a:pt x="207084" y="267419"/>
                </a:cubicBezTo>
                <a:cubicBezTo>
                  <a:pt x="198570" y="264226"/>
                  <a:pt x="187635" y="265222"/>
                  <a:pt x="181205" y="258792"/>
                </a:cubicBezTo>
                <a:cubicBezTo>
                  <a:pt x="174775" y="252362"/>
                  <a:pt x="174783" y="241735"/>
                  <a:pt x="172578" y="232913"/>
                </a:cubicBezTo>
                <a:cubicBezTo>
                  <a:pt x="154779" y="161717"/>
                  <a:pt x="173046" y="217298"/>
                  <a:pt x="155325" y="155275"/>
                </a:cubicBezTo>
                <a:cubicBezTo>
                  <a:pt x="152827" y="146532"/>
                  <a:pt x="152379" y="136496"/>
                  <a:pt x="146699" y="129396"/>
                </a:cubicBezTo>
                <a:cubicBezTo>
                  <a:pt x="134536" y="114192"/>
                  <a:pt x="111989" y="109200"/>
                  <a:pt x="94940" y="103517"/>
                </a:cubicBezTo>
                <a:cubicBezTo>
                  <a:pt x="86314" y="97766"/>
                  <a:pt x="78334" y="90901"/>
                  <a:pt x="69061" y="86264"/>
                </a:cubicBezTo>
                <a:cubicBezTo>
                  <a:pt x="60928" y="82198"/>
                  <a:pt x="48467" y="85037"/>
                  <a:pt x="43182" y="77638"/>
                </a:cubicBezTo>
                <a:cubicBezTo>
                  <a:pt x="32611" y="62839"/>
                  <a:pt x="41061" y="35967"/>
                  <a:pt x="25929" y="25879"/>
                </a:cubicBezTo>
                <a:cubicBezTo>
                  <a:pt x="-2342" y="7031"/>
                  <a:pt x="50" y="18994"/>
                  <a:pt x="5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14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linds(horizont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par>
                                <p:cTn id="13" presetID="3" presetClass="entr" presetSubtype="1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linds(horizontal)">
                                      <p:cBhvr>
                                        <p:cTn id="15" dur="500"/>
                                        <p:tgtEl>
                                          <p:spTgt spid="18"/>
                                        </p:tgtEl>
                                      </p:cBhvr>
                                    </p:animEffect>
                                  </p:childTnLst>
                                </p:cTn>
                              </p:par>
                              <p:par>
                                <p:cTn id="16" presetID="3" presetClass="entr" presetSubtype="1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linds(horizontal)">
                                      <p:cBhvr>
                                        <p:cTn id="18" dur="500"/>
                                        <p:tgtEl>
                                          <p:spTgt spid="19"/>
                                        </p:tgtEl>
                                      </p:cBhvr>
                                    </p:animEffect>
                                  </p:childTnLst>
                                </p:cTn>
                              </p:par>
                              <p:par>
                                <p:cTn id="19" presetID="3" presetClass="entr" presetSubtype="10" fill="hold"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blinds(horizontal)">
                                      <p:cBhvr>
                                        <p:cTn id="21" dur="500"/>
                                        <p:tgtEl>
                                          <p:spTgt spid="43"/>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blinds(horizontal)">
                                      <p:cBhvr>
                                        <p:cTn id="24" dur="500"/>
                                        <p:tgtEl>
                                          <p:spTgt spid="22"/>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linds(horizontal)">
                                      <p:cBhvr>
                                        <p:cTn id="27" dur="500"/>
                                        <p:tgtEl>
                                          <p:spTgt spid="23"/>
                                        </p:tgtEl>
                                      </p:cBhvr>
                                    </p:animEffect>
                                  </p:childTnLst>
                                </p:cTn>
                              </p:par>
                              <p:par>
                                <p:cTn id="28" presetID="3" presetClass="entr" presetSubtype="10" fill="hold" nodeType="with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blinds(horizontal)">
                                      <p:cBhvr>
                                        <p:cTn id="30" dur="500"/>
                                        <p:tgtEl>
                                          <p:spTgt spid="42"/>
                                        </p:tgtEl>
                                      </p:cBhvr>
                                    </p:animEffect>
                                  </p:childTnLst>
                                </p:cTn>
                              </p:par>
                              <p:par>
                                <p:cTn id="31" presetID="3" presetClass="entr" presetSubtype="10" fill="hold" nodeType="withEffect">
                                  <p:stCondLst>
                                    <p:cond delay="0"/>
                                  </p:stCondLst>
                                  <p:childTnLst>
                                    <p:set>
                                      <p:cBhvr>
                                        <p:cTn id="32" dur="1" fill="hold">
                                          <p:stCondLst>
                                            <p:cond delay="0"/>
                                          </p:stCondLst>
                                        </p:cTn>
                                        <p:tgtEl>
                                          <p:spTgt spid="61"/>
                                        </p:tgtEl>
                                        <p:attrNameLst>
                                          <p:attrName>style.visibility</p:attrName>
                                        </p:attrNameLst>
                                      </p:cBhvr>
                                      <p:to>
                                        <p:strVal val="visible"/>
                                      </p:to>
                                    </p:set>
                                    <p:animEffect transition="in" filter="blinds(horizontal)">
                                      <p:cBhvr>
                                        <p:cTn id="33" dur="500"/>
                                        <p:tgtEl>
                                          <p:spTgt spid="61"/>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blinds(horizontal)">
                                      <p:cBhvr>
                                        <p:cTn id="36" dur="500"/>
                                        <p:tgtEl>
                                          <p:spTgt spid="63"/>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6">
                                            <p:txEl>
                                              <p:pRg st="4" end="4"/>
                                            </p:txEl>
                                          </p:spTgt>
                                        </p:tgtEl>
                                        <p:attrNameLst>
                                          <p:attrName>style.visibility</p:attrName>
                                        </p:attrNameLst>
                                      </p:cBhvr>
                                      <p:to>
                                        <p:strVal val="visible"/>
                                      </p:to>
                                    </p:set>
                                    <p:animEffect transition="in" filter="blinds(horizontal)">
                                      <p:cBhvr>
                                        <p:cTn id="41" dur="500"/>
                                        <p:tgtEl>
                                          <p:spTgt spid="6">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blinds(horizontal)">
                                      <p:cBhvr>
                                        <p:cTn id="46" dur="500"/>
                                        <p:tgtEl>
                                          <p:spTgt spid="40"/>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blinds(horizontal)">
                                      <p:cBhvr>
                                        <p:cTn id="51" dur="500"/>
                                        <p:tgtEl>
                                          <p:spTgt spid="13"/>
                                        </p:tgtEl>
                                      </p:cBhvr>
                                    </p:animEffect>
                                  </p:childTnLst>
                                </p:cTn>
                              </p:par>
                              <p:par>
                                <p:cTn id="52" presetID="3" presetClass="entr" presetSubtype="10" fill="hold"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blinds(horizontal)">
                                      <p:cBhvr>
                                        <p:cTn id="54" dur="500"/>
                                        <p:tgtEl>
                                          <p:spTgt spid="25"/>
                                        </p:tgtEl>
                                      </p:cBhvr>
                                    </p:animEffect>
                                  </p:childTnLst>
                                </p:cTn>
                              </p:par>
                              <p:par>
                                <p:cTn id="55" presetID="3" presetClass="entr" presetSubtype="10"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blinds(horizontal)">
                                      <p:cBhvr>
                                        <p:cTn id="57" dur="500"/>
                                        <p:tgtEl>
                                          <p:spTgt spid="28"/>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blinds(horizontal)">
                                      <p:cBhvr>
                                        <p:cTn id="60" dur="500"/>
                                        <p:tgtEl>
                                          <p:spTgt spid="31"/>
                                        </p:tgtEl>
                                      </p:cBhvr>
                                    </p:animEffect>
                                  </p:childTnLst>
                                </p:cTn>
                              </p:par>
                              <p:par>
                                <p:cTn id="61" presetID="3" presetClass="entr" presetSubtype="10" fill="hold" nodeType="with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blinds(horizontal)">
                                      <p:cBhvr>
                                        <p:cTn id="63" dur="500"/>
                                        <p:tgtEl>
                                          <p:spTgt spid="46"/>
                                        </p:tgtEl>
                                      </p:cBhvr>
                                    </p:animEffect>
                                  </p:childTnLst>
                                </p:cTn>
                              </p:par>
                              <p:par>
                                <p:cTn id="64" presetID="3" presetClass="entr" presetSubtype="10" fill="hold" nodeType="with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blinds(horizontal)">
                                      <p:cBhvr>
                                        <p:cTn id="66" dur="500"/>
                                        <p:tgtEl>
                                          <p:spTgt spid="54"/>
                                        </p:tgtEl>
                                      </p:cBhvr>
                                    </p:animEffect>
                                  </p:childTnLst>
                                </p:cTn>
                              </p:par>
                              <p:par>
                                <p:cTn id="67" presetID="3" presetClass="entr" presetSubtype="10" fill="hold" nodeType="with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blinds(horizontal)">
                                      <p:cBhvr>
                                        <p:cTn id="69" dur="500"/>
                                        <p:tgtEl>
                                          <p:spTgt spid="58"/>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blinds(horizontal)">
                                      <p:cBhvr>
                                        <p:cTn id="72" dur="500"/>
                                        <p:tgtEl>
                                          <p:spTgt spid="32"/>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blinds(horizontal)">
                                      <p:cBhvr>
                                        <p:cTn id="75" dur="500"/>
                                        <p:tgtEl>
                                          <p:spTgt spid="64"/>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nodeType="clickEffect">
                                  <p:stCondLst>
                                    <p:cond delay="0"/>
                                  </p:stCondLst>
                                  <p:childTnLst>
                                    <p:set>
                                      <p:cBhvr>
                                        <p:cTn id="79" dur="1" fill="hold">
                                          <p:stCondLst>
                                            <p:cond delay="0"/>
                                          </p:stCondLst>
                                        </p:cTn>
                                        <p:tgtEl>
                                          <p:spTgt spid="6">
                                            <p:txEl>
                                              <p:pRg st="6" end="6"/>
                                            </p:txEl>
                                          </p:spTgt>
                                        </p:tgtEl>
                                        <p:attrNameLst>
                                          <p:attrName>style.visibility</p:attrName>
                                        </p:attrNameLst>
                                      </p:cBhvr>
                                      <p:to>
                                        <p:strVal val="visible"/>
                                      </p:to>
                                    </p:set>
                                    <p:animEffect transition="in" filter="blinds(horizontal)">
                                      <p:cBhvr>
                                        <p:cTn id="80" dur="500"/>
                                        <p:tgtEl>
                                          <p:spTgt spid="6">
                                            <p:txEl>
                                              <p:pRg st="6" end="6"/>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blinds(horizontal)">
                                      <p:cBhvr>
                                        <p:cTn id="85" dur="500"/>
                                        <p:tgtEl>
                                          <p:spTgt spid="41"/>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grpId="0" nodeType="clickEffect">
                                  <p:stCondLst>
                                    <p:cond delay="0"/>
                                  </p:stCondLst>
                                  <p:childTnLst>
                                    <p:set>
                                      <p:cBhvr>
                                        <p:cTn id="89" dur="1" fill="hold">
                                          <p:stCondLst>
                                            <p:cond delay="0"/>
                                          </p:stCondLst>
                                        </p:cTn>
                                        <p:tgtEl>
                                          <p:spTgt spid="14"/>
                                        </p:tgtEl>
                                        <p:attrNameLst>
                                          <p:attrName>style.visibility</p:attrName>
                                        </p:attrNameLst>
                                      </p:cBhvr>
                                      <p:to>
                                        <p:strVal val="visible"/>
                                      </p:to>
                                    </p:set>
                                    <p:animEffect transition="in" filter="blinds(horizontal)">
                                      <p:cBhvr>
                                        <p:cTn id="90" dur="500"/>
                                        <p:tgtEl>
                                          <p:spTgt spid="14"/>
                                        </p:tgtEl>
                                      </p:cBhvr>
                                    </p:animEffect>
                                  </p:childTnLst>
                                </p:cTn>
                              </p:par>
                              <p:par>
                                <p:cTn id="91" presetID="3" presetClass="entr" presetSubtype="10" fill="hold" grpId="0" nodeType="with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blinds(horizontal)">
                                      <p:cBhvr>
                                        <p:cTn id="93" dur="500"/>
                                        <p:tgtEl>
                                          <p:spTgt spid="33"/>
                                        </p:tgtEl>
                                      </p:cBhvr>
                                    </p:animEffect>
                                  </p:childTnLst>
                                </p:cTn>
                              </p:par>
                              <p:par>
                                <p:cTn id="94" presetID="3" presetClass="entr" presetSubtype="10" fill="hold" grpId="0" nodeType="withEffect">
                                  <p:stCondLst>
                                    <p:cond delay="0"/>
                                  </p:stCondLst>
                                  <p:childTnLst>
                                    <p:set>
                                      <p:cBhvr>
                                        <p:cTn id="95" dur="1" fill="hold">
                                          <p:stCondLst>
                                            <p:cond delay="0"/>
                                          </p:stCondLst>
                                        </p:cTn>
                                        <p:tgtEl>
                                          <p:spTgt spid="34"/>
                                        </p:tgtEl>
                                        <p:attrNameLst>
                                          <p:attrName>style.visibility</p:attrName>
                                        </p:attrNameLst>
                                      </p:cBhvr>
                                      <p:to>
                                        <p:strVal val="visible"/>
                                      </p:to>
                                    </p:set>
                                    <p:animEffect transition="in" filter="blinds(horizontal)">
                                      <p:cBhvr>
                                        <p:cTn id="96" dur="500"/>
                                        <p:tgtEl>
                                          <p:spTgt spid="34"/>
                                        </p:tgtEl>
                                      </p:cBhvr>
                                    </p:animEffect>
                                  </p:childTnLst>
                                </p:cTn>
                              </p:par>
                              <p:par>
                                <p:cTn id="97" presetID="3" presetClass="entr" presetSubtype="10" fill="hold" nodeType="with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blinds(horizontal)">
                                      <p:cBhvr>
                                        <p:cTn id="99" dur="500"/>
                                        <p:tgtEl>
                                          <p:spTgt spid="35"/>
                                        </p:tgtEl>
                                      </p:cBhvr>
                                    </p:animEffect>
                                  </p:childTnLst>
                                </p:cTn>
                              </p:par>
                              <p:par>
                                <p:cTn id="100" presetID="3" presetClass="entr" presetSubtype="10" fill="hold" grpId="0" nodeType="withEffect">
                                  <p:stCondLst>
                                    <p:cond delay="0"/>
                                  </p:stCondLst>
                                  <p:childTnLst>
                                    <p:set>
                                      <p:cBhvr>
                                        <p:cTn id="101" dur="1" fill="hold">
                                          <p:stCondLst>
                                            <p:cond delay="0"/>
                                          </p:stCondLst>
                                        </p:cTn>
                                        <p:tgtEl>
                                          <p:spTgt spid="38"/>
                                        </p:tgtEl>
                                        <p:attrNameLst>
                                          <p:attrName>style.visibility</p:attrName>
                                        </p:attrNameLst>
                                      </p:cBhvr>
                                      <p:to>
                                        <p:strVal val="visible"/>
                                      </p:to>
                                    </p:set>
                                    <p:animEffect transition="in" filter="blinds(horizontal)">
                                      <p:cBhvr>
                                        <p:cTn id="102" dur="500"/>
                                        <p:tgtEl>
                                          <p:spTgt spid="38"/>
                                        </p:tgtEl>
                                      </p:cBhvr>
                                    </p:animEffect>
                                  </p:childTnLst>
                                </p:cTn>
                              </p:par>
                              <p:par>
                                <p:cTn id="103" presetID="3" presetClass="entr" presetSubtype="10" fill="hold"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blinds(horizontal)">
                                      <p:cBhvr>
                                        <p:cTn id="105" dur="500"/>
                                        <p:tgtEl>
                                          <p:spTgt spid="49"/>
                                        </p:tgtEl>
                                      </p:cBhvr>
                                    </p:animEffect>
                                  </p:childTnLst>
                                </p:cTn>
                              </p:par>
                              <p:par>
                                <p:cTn id="106" presetID="3" presetClass="entr" presetSubtype="10" fill="hold" grpId="0" nodeType="withEffect">
                                  <p:stCondLst>
                                    <p:cond delay="0"/>
                                  </p:stCondLst>
                                  <p:childTnLst>
                                    <p:set>
                                      <p:cBhvr>
                                        <p:cTn id="107" dur="1" fill="hold">
                                          <p:stCondLst>
                                            <p:cond delay="0"/>
                                          </p:stCondLst>
                                        </p:cTn>
                                        <p:tgtEl>
                                          <p:spTgt spid="65"/>
                                        </p:tgtEl>
                                        <p:attrNameLst>
                                          <p:attrName>style.visibility</p:attrName>
                                        </p:attrNameLst>
                                      </p:cBhvr>
                                      <p:to>
                                        <p:strVal val="visible"/>
                                      </p:to>
                                    </p:set>
                                    <p:animEffect transition="in" filter="blinds(horizontal)">
                                      <p:cBhvr>
                                        <p:cTn id="108"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22" grpId="0"/>
      <p:bldP spid="31" grpId="0"/>
      <p:bldP spid="33" grpId="0" animBg="1"/>
      <p:bldP spid="34" grpId="0"/>
      <p:bldP spid="38" grpId="0" animBg="1"/>
      <p:bldP spid="39" grpId="0"/>
      <p:bldP spid="40" grpId="0"/>
      <p:bldP spid="41" grpId="0"/>
      <p:bldP spid="32" grpId="0" animBg="1"/>
      <p:bldP spid="23" grpId="0" animBg="1"/>
      <p:bldP spid="63" grpId="0"/>
      <p:bldP spid="64" grpId="0"/>
      <p:bldP spid="6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Motion in a Circle</a:t>
            </a:r>
            <a:endParaRPr lang="en-GB" dirty="0">
              <a:latin typeface="Comic Sans MS" pitchFamily="66" charset="0"/>
            </a:endParaRPr>
          </a:p>
        </p:txBody>
      </p:sp>
      <p:sp>
        <p:nvSpPr>
          <p:cNvPr id="4" name="TextBox 3"/>
          <p:cNvSpPr txBox="1"/>
          <p:nvPr/>
        </p:nvSpPr>
        <p:spPr>
          <a:xfrm>
            <a:off x="8680632" y="6488668"/>
            <a:ext cx="470000" cy="369332"/>
          </a:xfrm>
          <a:prstGeom prst="rect">
            <a:avLst/>
          </a:prstGeom>
          <a:noFill/>
        </p:spPr>
        <p:txBody>
          <a:bodyPr wrap="none" rtlCol="0">
            <a:spAutoFit/>
          </a:bodyPr>
          <a:lstStyle/>
          <a:p>
            <a:r>
              <a:rPr lang="en-US" dirty="0" smtClean="0">
                <a:latin typeface="Comic Sans MS" panose="030F0702030302020204" pitchFamily="66" charset="0"/>
              </a:rPr>
              <a:t>4F</a:t>
            </a:r>
            <a:endParaRPr lang="en-US"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 name="Content Placeholder 2"/>
              <p:cNvSpPr>
                <a:spLocks noGrp="1"/>
              </p:cNvSpPr>
              <p:nvPr>
                <p:ph idx="1"/>
              </p:nvPr>
            </p:nvSpPr>
            <p:spPr>
              <a:xfrm>
                <a:off x="228600" y="1600200"/>
                <a:ext cx="3636034" cy="4525963"/>
              </a:xfrm>
            </p:spPr>
            <p:txBody>
              <a:bodyPr>
                <a:normAutofit lnSpcReduction="10000"/>
              </a:bodyPr>
              <a:lstStyle/>
              <a:p>
                <a:pPr marL="0" indent="0" algn="ctr">
                  <a:buNone/>
                </a:pPr>
                <a:r>
                  <a:rPr lang="en-GB" sz="1400" b="1" dirty="0" smtClean="0">
                    <a:latin typeface="Comic Sans MS" pitchFamily="66" charset="0"/>
                  </a:rPr>
                  <a:t>You can solve problems where an objects does not have to stay on the circle</a:t>
                </a:r>
                <a:endParaRPr lang="en-GB" sz="1400" dirty="0" smtClean="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smtClean="0">
                    <a:latin typeface="Comic Sans MS" pitchFamily="66" charset="0"/>
                  </a:rPr>
                  <a:t>A particle P of mass m is attached to one end of a light inextensible string of length l. The other end of the string is attached to a fixed point O. The particle is hanging in equilibrium at point A, directly below O, when it is set into motion with a horizontal speed </a:t>
                </a:r>
                <a14:m>
                  <m:oMath xmlns:m="http://schemas.openxmlformats.org/officeDocument/2006/math">
                    <m:r>
                      <a:rPr lang="en-US" sz="1400" b="0" i="1" smtClean="0">
                        <a:latin typeface="Cambria Math"/>
                      </a:rPr>
                      <m:t>2</m:t>
                    </m:r>
                    <m:rad>
                      <m:radPr>
                        <m:degHide m:val="on"/>
                        <m:ctrlPr>
                          <a:rPr lang="en-US" sz="1400" b="0" i="1" smtClean="0">
                            <a:latin typeface="Cambria Math" panose="02040503050406030204" pitchFamily="18" charset="0"/>
                          </a:rPr>
                        </m:ctrlPr>
                      </m:radPr>
                      <m:deg/>
                      <m:e>
                        <m:r>
                          <a:rPr lang="en-US" sz="1400" b="0" i="1" smtClean="0">
                            <a:latin typeface="Cambria Math"/>
                          </a:rPr>
                          <m:t>𝑔𝑙</m:t>
                        </m:r>
                      </m:e>
                    </m:rad>
                  </m:oMath>
                </a14:m>
                <a:r>
                  <a:rPr lang="en-GB" sz="1400" dirty="0" smtClean="0">
                    <a:latin typeface="Comic Sans MS" pitchFamily="66" charset="0"/>
                  </a:rPr>
                  <a:t>. When OP has turned through an angle </a:t>
                </a:r>
                <a:r>
                  <a:rPr lang="el-GR" sz="1400" dirty="0" smtClean="0">
                    <a:latin typeface="Comic Sans MS" pitchFamily="66" charset="0"/>
                  </a:rPr>
                  <a:t>θ</a:t>
                </a:r>
                <a:r>
                  <a:rPr lang="en-US" sz="1400" dirty="0" smtClean="0">
                    <a:latin typeface="Comic Sans MS" pitchFamily="66" charset="0"/>
                  </a:rPr>
                  <a:t> and the string it still taut, the Tension in the string is T.</a:t>
                </a:r>
              </a:p>
              <a:p>
                <a:pPr marL="0" indent="0" algn="ctr">
                  <a:buNone/>
                </a:pPr>
                <a:endParaRPr lang="en-US" sz="1400" dirty="0">
                  <a:latin typeface="Comic Sans MS" pitchFamily="66" charset="0"/>
                </a:endParaRPr>
              </a:p>
              <a:p>
                <a:pPr algn="ctr">
                  <a:buAutoNum type="alphaLcParenR"/>
                </a:pPr>
                <a:r>
                  <a:rPr lang="en-US" sz="1400" dirty="0" smtClean="0">
                    <a:latin typeface="Comic Sans MS" pitchFamily="66" charset="0"/>
                  </a:rPr>
                  <a:t>Find an expression for T</a:t>
                </a:r>
              </a:p>
              <a:p>
                <a:pPr algn="ctr">
                  <a:buAutoNum type="alphaLcParenR"/>
                </a:pPr>
                <a:r>
                  <a:rPr lang="en-US" sz="1400" dirty="0" smtClean="0">
                    <a:latin typeface="Comic Sans MS" pitchFamily="66" charset="0"/>
                  </a:rPr>
                  <a:t>Find the height above A at the instant the string becomes slack</a:t>
                </a:r>
              </a:p>
              <a:p>
                <a:pPr algn="ctr">
                  <a:buAutoNum type="alphaLcParenR"/>
                </a:pPr>
                <a:r>
                  <a:rPr lang="en-US" sz="1400" dirty="0" smtClean="0">
                    <a:latin typeface="Comic Sans MS" pitchFamily="66" charset="0"/>
                  </a:rPr>
                  <a:t>Find the maximum height above A reached by P before it starts to fall to the ground again</a:t>
                </a:r>
                <a:endParaRPr lang="en-GB" sz="1400" dirty="0" smtClean="0">
                  <a:latin typeface="Comic Sans MS" pitchFamily="66" charset="0"/>
                </a:endParaRPr>
              </a:p>
            </p:txBody>
          </p:sp>
        </mc:Choice>
        <mc:Fallback xmlns="">
          <p:sp>
            <p:nvSpPr>
              <p:cNvPr id="6" name="Content Placeholder 2"/>
              <p:cNvSpPr>
                <a:spLocks noGrp="1" noRot="1" noChangeAspect="1" noMove="1" noResize="1" noEditPoints="1" noAdjustHandles="1" noChangeArrowheads="1" noChangeShapeType="1" noTextEdit="1"/>
              </p:cNvSpPr>
              <p:nvPr>
                <p:ph idx="1"/>
              </p:nvPr>
            </p:nvSpPr>
            <p:spPr>
              <a:xfrm>
                <a:off x="228600" y="1600200"/>
                <a:ext cx="3636034" cy="4525963"/>
              </a:xfrm>
              <a:blipFill rotWithShape="1">
                <a:blip r:embed="rId2"/>
                <a:stretch>
                  <a:fillRect t="-674" r="-13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083623" y="0"/>
                <a:ext cx="781817"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𝑣</m:t>
                      </m:r>
                      <m:r>
                        <a:rPr lang="en-US" sz="1400" b="0" i="1" smtClean="0">
                          <a:latin typeface="Cambria Math"/>
                        </a:rPr>
                        <m:t>=</m:t>
                      </m:r>
                      <m:r>
                        <a:rPr lang="en-US" sz="1400" b="0" i="1" smtClean="0">
                          <a:latin typeface="Cambria Math"/>
                        </a:rPr>
                        <m:t>𝑟</m:t>
                      </m:r>
                      <m:r>
                        <m:rPr>
                          <m:sty m:val="p"/>
                        </m:rPr>
                        <a:rPr lang="el-GR" sz="1400" b="0" i="1" smtClean="0">
                          <a:latin typeface="Cambria Math"/>
                        </a:rPr>
                        <m:t>ω</m:t>
                      </m:r>
                    </m:oMath>
                  </m:oMathPara>
                </a14:m>
                <a:endParaRPr lang="en-GB" sz="1400" dirty="0"/>
              </a:p>
            </p:txBody>
          </p:sp>
        </mc:Choice>
        <mc:Fallback xmlns="">
          <p:sp>
            <p:nvSpPr>
              <p:cNvPr id="7" name="TextBox 6"/>
              <p:cNvSpPr txBox="1">
                <a:spLocks noRot="1" noChangeAspect="1" noMove="1" noResize="1" noEditPoints="1" noAdjustHandles="1" noChangeArrowheads="1" noChangeShapeType="1" noTextEdit="1"/>
              </p:cNvSpPr>
              <p:nvPr/>
            </p:nvSpPr>
            <p:spPr>
              <a:xfrm>
                <a:off x="1083623" y="0"/>
                <a:ext cx="781817" cy="307777"/>
              </a:xfrm>
              <a:prstGeom prst="rect">
                <a:avLst/>
              </a:prstGeom>
              <a:blipFill rotWithShape="1">
                <a:blip r:embed="rId3"/>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0" y="0"/>
                <a:ext cx="1087670" cy="44300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1200" i="1" smtClean="0">
                          <a:latin typeface="Cambria Math"/>
                        </a:rPr>
                        <m:t>ω</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𝑟𝑎𝑑𝑖𝑎𝑛𝑠</m:t>
                          </m:r>
                        </m:num>
                        <m:den>
                          <m:r>
                            <a:rPr lang="en-US" sz="1200" b="0" i="1" smtClean="0">
                              <a:latin typeface="Cambria Math"/>
                            </a:rPr>
                            <m:t>𝑠𝑒𝑐𝑜𝑛𝑑𝑠</m:t>
                          </m:r>
                        </m:den>
                      </m:f>
                    </m:oMath>
                  </m:oMathPara>
                </a14:m>
                <a:endParaRPr lang="en-GB" sz="1200" dirty="0"/>
              </a:p>
            </p:txBody>
          </p:sp>
        </mc:Choice>
        <mc:Fallback xmlns="">
          <p:sp>
            <p:nvSpPr>
              <p:cNvPr id="8" name="TextBox 7"/>
              <p:cNvSpPr txBox="1">
                <a:spLocks noRot="1" noChangeAspect="1" noMove="1" noResize="1" noEditPoints="1" noAdjustHandles="1" noChangeArrowheads="1" noChangeShapeType="1" noTextEdit="1"/>
              </p:cNvSpPr>
              <p:nvPr/>
            </p:nvSpPr>
            <p:spPr>
              <a:xfrm>
                <a:off x="0" y="0"/>
                <a:ext cx="1087670" cy="443006"/>
              </a:xfrm>
              <a:prstGeom prst="rect">
                <a:avLst/>
              </a:prstGeom>
              <a:blipFill rotWithShape="1">
                <a:blip r:embed="rId4"/>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862446" y="0"/>
                <a:ext cx="79451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𝑣</m:t>
                      </m:r>
                      <m:r>
                        <a:rPr lang="en-US" sz="1400" b="0" i="1" smtClean="0">
                          <a:latin typeface="Cambria Math"/>
                          <a:ea typeface="Cambria Math"/>
                        </a:rPr>
                        <m:t>𝜔</m:t>
                      </m:r>
                    </m:oMath>
                  </m:oMathPara>
                </a14:m>
                <a:endParaRPr lang="en-GB" sz="1400" dirty="0"/>
              </a:p>
            </p:txBody>
          </p:sp>
        </mc:Choice>
        <mc:Fallback xmlns="">
          <p:sp>
            <p:nvSpPr>
              <p:cNvPr id="9" name="TextBox 8"/>
              <p:cNvSpPr txBox="1">
                <a:spLocks noRot="1" noChangeAspect="1" noMove="1" noResize="1" noEditPoints="1" noAdjustHandles="1" noChangeArrowheads="1" noChangeShapeType="1" noTextEdit="1"/>
              </p:cNvSpPr>
              <p:nvPr/>
            </p:nvSpPr>
            <p:spPr>
              <a:xfrm>
                <a:off x="1862446" y="0"/>
                <a:ext cx="794513" cy="307777"/>
              </a:xfrm>
              <a:prstGeom prst="rect">
                <a:avLst/>
              </a:prstGeom>
              <a:blipFill rotWithShape="1">
                <a:blip r:embed="rId5"/>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665020" y="0"/>
                <a:ext cx="86844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𝑟</m:t>
                      </m:r>
                      <m:sSup>
                        <m:sSupPr>
                          <m:ctrlPr>
                            <a:rPr lang="en-US" sz="1400" b="0" i="1" smtClean="0">
                              <a:latin typeface="Cambria Math" panose="02040503050406030204" pitchFamily="18" charset="0"/>
                            </a:rPr>
                          </m:ctrlPr>
                        </m:sSupPr>
                        <m:e>
                          <m:r>
                            <a:rPr lang="en-US" sz="1400" b="0" i="1" smtClean="0">
                              <a:latin typeface="Cambria Math"/>
                              <a:ea typeface="Cambria Math"/>
                            </a:rPr>
                            <m:t>𝜔</m:t>
                          </m:r>
                        </m:e>
                        <m:sup>
                          <m:r>
                            <a:rPr lang="en-US" sz="1400" b="0" i="1" smtClean="0">
                              <a:latin typeface="Cambria Math"/>
                            </a:rPr>
                            <m:t>2</m:t>
                          </m:r>
                        </m:sup>
                      </m:sSup>
                    </m:oMath>
                  </m:oMathPara>
                </a14:m>
                <a:endParaRPr lang="en-GB" sz="1400" dirty="0"/>
              </a:p>
            </p:txBody>
          </p:sp>
        </mc:Choice>
        <mc:Fallback xmlns="">
          <p:sp>
            <p:nvSpPr>
              <p:cNvPr id="10" name="TextBox 9"/>
              <p:cNvSpPr txBox="1">
                <a:spLocks noRot="1" noChangeAspect="1" noMove="1" noResize="1" noEditPoints="1" noAdjustHandles="1" noChangeArrowheads="1" noChangeShapeType="1" noTextEdit="1"/>
              </p:cNvSpPr>
              <p:nvPr/>
            </p:nvSpPr>
            <p:spPr>
              <a:xfrm>
                <a:off x="2665020" y="0"/>
                <a:ext cx="868443" cy="307777"/>
              </a:xfrm>
              <a:prstGeom prst="rect">
                <a:avLst/>
              </a:prstGeom>
              <a:blipFill rotWithShape="1">
                <a:blip r:embed="rId6"/>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511232" y="0"/>
                <a:ext cx="753988" cy="52315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a:rPr>
                                <m:t>𝑣</m:t>
                              </m:r>
                            </m:e>
                            <m:sup>
                              <m:r>
                                <a:rPr lang="en-US" sz="1400" b="0" i="1" smtClean="0">
                                  <a:latin typeface="Cambria Math"/>
                                </a:rPr>
                                <m:t>2</m:t>
                              </m:r>
                            </m:sup>
                          </m:sSup>
                        </m:num>
                        <m:den>
                          <m:r>
                            <a:rPr lang="en-US" sz="1400" b="0" i="1" smtClean="0">
                              <a:latin typeface="Cambria Math"/>
                            </a:rPr>
                            <m:t>𝑟</m:t>
                          </m:r>
                        </m:den>
                      </m:f>
                    </m:oMath>
                  </m:oMathPara>
                </a14:m>
                <a:endParaRPr lang="en-GB" sz="1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511232" y="0"/>
                <a:ext cx="753988" cy="523157"/>
              </a:xfrm>
              <a:prstGeom prst="rect">
                <a:avLst/>
              </a:prstGeom>
              <a:blipFill rotWithShape="1">
                <a:blip r:embed="rId7"/>
                <a:stretch>
                  <a:fillRect/>
                </a:stretch>
              </a:blipFill>
              <a:ln w="25400">
                <a:solidFill>
                  <a:schemeClr val="tx1"/>
                </a:solidFill>
              </a:ln>
            </p:spPr>
            <p:txBody>
              <a:bodyPr/>
              <a:lstStyle/>
              <a:p>
                <a:r>
                  <a:rPr lang="en-US">
                    <a:noFill/>
                  </a:rPr>
                  <a:t> </a:t>
                </a:r>
              </a:p>
            </p:txBody>
          </p:sp>
        </mc:Fallback>
      </mc:AlternateContent>
      <p:pic>
        <p:nvPicPr>
          <p:cNvPr id="24" name="Picture 23" descr="http://www.schoolphysics.co.uk/age14-16/Mechanics/Circular%20motion/text/Circular_motion/images/6.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13365" y="152400"/>
            <a:ext cx="1122661" cy="969034"/>
          </a:xfrm>
          <a:prstGeom prst="rect">
            <a:avLst/>
          </a:prstGeom>
          <a:noFill/>
          <a:extLst>
            <a:ext uri="{909E8E84-426E-40DD-AFC4-6F175D3DCCD1}">
              <a14:hiddenFill xmlns:a14="http://schemas.microsoft.com/office/drawing/2010/main">
                <a:solidFill>
                  <a:srgbClr val="FFFFFF"/>
                </a:solidFill>
              </a14:hiddenFill>
            </a:ext>
          </a:extLst>
        </p:spPr>
      </p:pic>
      <p:sp>
        <p:nvSpPr>
          <p:cNvPr id="12" name="Oval 11"/>
          <p:cNvSpPr>
            <a:spLocks noChangeAspect="1"/>
          </p:cNvSpPr>
          <p:nvPr/>
        </p:nvSpPr>
        <p:spPr>
          <a:xfrm>
            <a:off x="6370607" y="1414732"/>
            <a:ext cx="1828800" cy="1828800"/>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102554" y="2030815"/>
            <a:ext cx="304800" cy="276999"/>
          </a:xfrm>
          <a:prstGeom prst="rect">
            <a:avLst/>
          </a:prstGeom>
          <a:noFill/>
        </p:spPr>
        <p:txBody>
          <a:bodyPr wrap="square" rtlCol="0">
            <a:spAutoFit/>
          </a:bodyPr>
          <a:lstStyle/>
          <a:p>
            <a:r>
              <a:rPr lang="en-US" sz="1200" dirty="0" smtClean="0">
                <a:latin typeface="Comic Sans MS" panose="030F0702030302020204" pitchFamily="66" charset="0"/>
              </a:rPr>
              <a:t>O</a:t>
            </a:r>
            <a:endParaRPr lang="en-US" sz="1200" dirty="0">
              <a:latin typeface="Comic Sans MS" panose="030F0702030302020204" pitchFamily="66" charset="0"/>
            </a:endParaRPr>
          </a:p>
        </p:txBody>
      </p:sp>
      <p:cxnSp>
        <p:nvCxnSpPr>
          <p:cNvPr id="17" name="Straight Connector 16"/>
          <p:cNvCxnSpPr>
            <a:stCxn id="12" idx="4"/>
          </p:cNvCxnSpPr>
          <p:nvPr/>
        </p:nvCxnSpPr>
        <p:spPr>
          <a:xfrm flipV="1">
            <a:off x="7285007" y="2329132"/>
            <a:ext cx="0" cy="914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7208807" y="2252932"/>
            <a:ext cx="152400" cy="152400"/>
            <a:chOff x="7467600" y="4419600"/>
            <a:chExt cx="152400" cy="152400"/>
          </a:xfrm>
        </p:grpSpPr>
        <p:cxnSp>
          <p:nvCxnSpPr>
            <p:cNvPr id="19" name="Straight Connector 18"/>
            <p:cNvCxnSpPr/>
            <p:nvPr/>
          </p:nvCxnSpPr>
          <p:spPr>
            <a:xfrm flipH="1" flipV="1">
              <a:off x="7467600" y="4419600"/>
              <a:ext cx="152400" cy="1524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7467600" y="4419600"/>
              <a:ext cx="152400" cy="1524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7581951" y="2282838"/>
            <a:ext cx="304800" cy="276999"/>
          </a:xfrm>
          <a:prstGeom prst="rect">
            <a:avLst/>
          </a:prstGeom>
          <a:noFill/>
        </p:spPr>
        <p:txBody>
          <a:bodyPr wrap="square" rtlCol="0">
            <a:spAutoFit/>
          </a:bodyPr>
          <a:lstStyle/>
          <a:p>
            <a:r>
              <a:rPr lang="en-US" sz="1200" dirty="0" smtClean="0">
                <a:latin typeface="Comic Sans MS" panose="030F0702030302020204" pitchFamily="66" charset="0"/>
              </a:rPr>
              <a:t>T</a:t>
            </a:r>
            <a:endParaRPr lang="en-US" sz="1200" dirty="0">
              <a:latin typeface="Comic Sans MS" panose="030F0702030302020204" pitchFamily="66" charset="0"/>
            </a:endParaRPr>
          </a:p>
        </p:txBody>
      </p:sp>
      <p:cxnSp>
        <p:nvCxnSpPr>
          <p:cNvPr id="25" name="Straight Connector 24"/>
          <p:cNvCxnSpPr/>
          <p:nvPr/>
        </p:nvCxnSpPr>
        <p:spPr>
          <a:xfrm>
            <a:off x="7275863" y="2332790"/>
            <a:ext cx="848563" cy="38770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7238999" y="3184585"/>
            <a:ext cx="111397" cy="1141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1" name="Straight Connector 20"/>
          <p:cNvCxnSpPr/>
          <p:nvPr/>
        </p:nvCxnSpPr>
        <p:spPr>
          <a:xfrm>
            <a:off x="7670884" y="2515670"/>
            <a:ext cx="449022" cy="204089"/>
          </a:xfrm>
          <a:prstGeom prst="line">
            <a:avLst/>
          </a:prstGeom>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34" name="Arc 33"/>
          <p:cNvSpPr/>
          <p:nvPr/>
        </p:nvSpPr>
        <p:spPr>
          <a:xfrm>
            <a:off x="6602865" y="1645161"/>
            <a:ext cx="914400" cy="914400"/>
          </a:xfrm>
          <a:prstGeom prst="arc">
            <a:avLst>
              <a:gd name="adj1" fmla="val 2380872"/>
              <a:gd name="adj2" fmla="val 361010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p:cNvSpPr txBox="1"/>
          <p:nvPr/>
        </p:nvSpPr>
        <p:spPr>
          <a:xfrm>
            <a:off x="7011434" y="3224291"/>
            <a:ext cx="304800" cy="276999"/>
          </a:xfrm>
          <a:prstGeom prst="rect">
            <a:avLst/>
          </a:prstGeom>
          <a:noFill/>
        </p:spPr>
        <p:txBody>
          <a:bodyPr wrap="square" rtlCol="0">
            <a:spAutoFit/>
          </a:bodyPr>
          <a:lstStyle/>
          <a:p>
            <a:r>
              <a:rPr lang="en-US" sz="1200" dirty="0" smtClean="0">
                <a:latin typeface="Comic Sans MS" panose="030F0702030302020204" pitchFamily="66" charset="0"/>
              </a:rPr>
              <a:t>A</a:t>
            </a:r>
            <a:endParaRPr lang="en-US" sz="1200" dirty="0">
              <a:latin typeface="Comic Sans MS" panose="030F0702030302020204" pitchFamily="66" charset="0"/>
            </a:endParaRPr>
          </a:p>
        </p:txBody>
      </p:sp>
      <p:sp>
        <p:nvSpPr>
          <p:cNvPr id="36" name="TextBox 35"/>
          <p:cNvSpPr txBox="1"/>
          <p:nvPr/>
        </p:nvSpPr>
        <p:spPr>
          <a:xfrm>
            <a:off x="7922959" y="2423530"/>
            <a:ext cx="304800" cy="276999"/>
          </a:xfrm>
          <a:prstGeom prst="rect">
            <a:avLst/>
          </a:prstGeom>
          <a:noFill/>
        </p:spPr>
        <p:txBody>
          <a:bodyPr wrap="square" rtlCol="0">
            <a:spAutoFit/>
          </a:bodyPr>
          <a:lstStyle/>
          <a:p>
            <a:r>
              <a:rPr lang="en-US" sz="1200" dirty="0" smtClean="0">
                <a:latin typeface="Comic Sans MS" panose="030F0702030302020204" pitchFamily="66" charset="0"/>
              </a:rPr>
              <a:t>P</a:t>
            </a:r>
            <a:endParaRPr lang="en-US" sz="1200" dirty="0">
              <a:latin typeface="Comic Sans MS" panose="030F0702030302020204" pitchFamily="66" charset="0"/>
            </a:endParaRPr>
          </a:p>
        </p:txBody>
      </p:sp>
      <p:cxnSp>
        <p:nvCxnSpPr>
          <p:cNvPr id="37" name="Straight Connector 36"/>
          <p:cNvCxnSpPr/>
          <p:nvPr/>
        </p:nvCxnSpPr>
        <p:spPr>
          <a:xfrm flipV="1">
            <a:off x="8117721" y="2722934"/>
            <a:ext cx="0" cy="914400"/>
          </a:xfrm>
          <a:prstGeom prst="line">
            <a:avLst/>
          </a:prstGeom>
          <a:ln w="25400">
            <a:solidFill>
              <a:schemeClr val="tx1"/>
            </a:solidFill>
            <a:head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923393" y="3594929"/>
            <a:ext cx="398543" cy="276999"/>
          </a:xfrm>
          <a:prstGeom prst="rect">
            <a:avLst/>
          </a:prstGeom>
          <a:noFill/>
        </p:spPr>
        <p:txBody>
          <a:bodyPr wrap="square" rtlCol="0">
            <a:spAutoFit/>
          </a:bodyPr>
          <a:lstStyle/>
          <a:p>
            <a:r>
              <a:rPr lang="en-US" sz="1200" dirty="0" smtClean="0">
                <a:latin typeface="Comic Sans MS" panose="030F0702030302020204" pitchFamily="66" charset="0"/>
              </a:rPr>
              <a:t>mg</a:t>
            </a:r>
            <a:endParaRPr lang="en-US" sz="1200" dirty="0">
              <a:latin typeface="Comic Sans MS" panose="030F0702030302020204" pitchFamily="66" charset="0"/>
            </a:endParaRPr>
          </a:p>
        </p:txBody>
      </p:sp>
      <p:cxnSp>
        <p:nvCxnSpPr>
          <p:cNvPr id="46" name="Straight Connector 45"/>
          <p:cNvCxnSpPr/>
          <p:nvPr/>
        </p:nvCxnSpPr>
        <p:spPr>
          <a:xfrm>
            <a:off x="8117103" y="2723008"/>
            <a:ext cx="357479" cy="161672"/>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8132961" y="2877358"/>
            <a:ext cx="342628" cy="751442"/>
          </a:xfrm>
          <a:prstGeom prst="line">
            <a:avLst/>
          </a:prstGeom>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50" name="Arc 49"/>
          <p:cNvSpPr/>
          <p:nvPr/>
        </p:nvSpPr>
        <p:spPr>
          <a:xfrm>
            <a:off x="7437962" y="2029264"/>
            <a:ext cx="914400" cy="914400"/>
          </a:xfrm>
          <a:prstGeom prst="arc">
            <a:avLst>
              <a:gd name="adj1" fmla="val 2380872"/>
              <a:gd name="adj2" fmla="val 361010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TextBox 50"/>
          <p:cNvSpPr txBox="1"/>
          <p:nvPr/>
        </p:nvSpPr>
        <p:spPr>
          <a:xfrm>
            <a:off x="7268070" y="2398719"/>
            <a:ext cx="304800" cy="276999"/>
          </a:xfrm>
          <a:prstGeom prst="rect">
            <a:avLst/>
          </a:prstGeom>
          <a:noFill/>
        </p:spPr>
        <p:txBody>
          <a:bodyPr wrap="square" rtlCol="0">
            <a:spAutoFit/>
          </a:bodyPr>
          <a:lstStyle/>
          <a:p>
            <a:r>
              <a:rPr lang="el-GR" sz="1200" dirty="0" smtClean="0">
                <a:latin typeface="Comic Sans MS" panose="030F0702030302020204" pitchFamily="66" charset="0"/>
              </a:rPr>
              <a:t>θ</a:t>
            </a:r>
            <a:endParaRPr lang="en-US" sz="1200" dirty="0">
              <a:latin typeface="Comic Sans MS" panose="030F0702030302020204" pitchFamily="66" charset="0"/>
            </a:endParaRPr>
          </a:p>
        </p:txBody>
      </p:sp>
      <p:sp>
        <p:nvSpPr>
          <p:cNvPr id="52" name="TextBox 51"/>
          <p:cNvSpPr txBox="1"/>
          <p:nvPr/>
        </p:nvSpPr>
        <p:spPr>
          <a:xfrm>
            <a:off x="8102815" y="2782469"/>
            <a:ext cx="304800" cy="276999"/>
          </a:xfrm>
          <a:prstGeom prst="rect">
            <a:avLst/>
          </a:prstGeom>
          <a:noFill/>
        </p:spPr>
        <p:txBody>
          <a:bodyPr wrap="square" rtlCol="0">
            <a:spAutoFit/>
          </a:bodyPr>
          <a:lstStyle/>
          <a:p>
            <a:r>
              <a:rPr lang="el-GR" sz="1200" dirty="0" smtClean="0">
                <a:latin typeface="Comic Sans MS" panose="030F0702030302020204" pitchFamily="66" charset="0"/>
              </a:rPr>
              <a:t>θ</a:t>
            </a:r>
            <a:endParaRPr lang="en-US" sz="1200" dirty="0">
              <a:latin typeface="Comic Sans MS" panose="030F0702030302020204" pitchFamily="66" charset="0"/>
            </a:endParaRPr>
          </a:p>
        </p:txBody>
      </p:sp>
      <p:sp>
        <p:nvSpPr>
          <p:cNvPr id="53" name="TextBox 52"/>
          <p:cNvSpPr txBox="1"/>
          <p:nvPr/>
        </p:nvSpPr>
        <p:spPr>
          <a:xfrm>
            <a:off x="8244997" y="2551105"/>
            <a:ext cx="756062" cy="276999"/>
          </a:xfrm>
          <a:prstGeom prst="rect">
            <a:avLst/>
          </a:prstGeom>
          <a:noFill/>
        </p:spPr>
        <p:txBody>
          <a:bodyPr wrap="square" rtlCol="0">
            <a:spAutoFit/>
          </a:bodyPr>
          <a:lstStyle/>
          <a:p>
            <a:r>
              <a:rPr lang="en-US" sz="1200" dirty="0" err="1" smtClean="0">
                <a:latin typeface="Comic Sans MS" panose="030F0702030302020204" pitchFamily="66" charset="0"/>
              </a:rPr>
              <a:t>mgcos</a:t>
            </a:r>
            <a:r>
              <a:rPr lang="el-GR" sz="1200" dirty="0" smtClean="0">
                <a:latin typeface="Comic Sans MS" panose="030F0702030302020204" pitchFamily="66" charset="0"/>
              </a:rPr>
              <a:t>θ</a:t>
            </a:r>
            <a:endParaRPr lang="en-US" sz="1200" dirty="0">
              <a:latin typeface="Comic Sans MS" panose="030F0702030302020204" pitchFamily="66" charset="0"/>
            </a:endParaRPr>
          </a:p>
        </p:txBody>
      </p:sp>
      <p:sp>
        <p:nvSpPr>
          <p:cNvPr id="54" name="TextBox 53"/>
          <p:cNvSpPr txBox="1"/>
          <p:nvPr/>
        </p:nvSpPr>
        <p:spPr>
          <a:xfrm>
            <a:off x="8277407" y="3183462"/>
            <a:ext cx="756062" cy="276999"/>
          </a:xfrm>
          <a:prstGeom prst="rect">
            <a:avLst/>
          </a:prstGeom>
          <a:noFill/>
        </p:spPr>
        <p:txBody>
          <a:bodyPr wrap="square" rtlCol="0">
            <a:spAutoFit/>
          </a:bodyPr>
          <a:lstStyle/>
          <a:p>
            <a:r>
              <a:rPr lang="en-US" sz="1200" dirty="0" err="1" smtClean="0">
                <a:latin typeface="Comic Sans MS" panose="030F0702030302020204" pitchFamily="66" charset="0"/>
              </a:rPr>
              <a:t>mgsin</a:t>
            </a:r>
            <a:r>
              <a:rPr lang="el-GR" sz="1200" dirty="0" smtClean="0">
                <a:latin typeface="Comic Sans MS" panose="030F0702030302020204" pitchFamily="66" charset="0"/>
              </a:rPr>
              <a:t>θ</a:t>
            </a:r>
            <a:endParaRPr lang="en-US" sz="1200" dirty="0">
              <a:latin typeface="Comic Sans MS" panose="030F0702030302020204" pitchFamily="66" charset="0"/>
            </a:endParaRPr>
          </a:p>
        </p:txBody>
      </p:sp>
      <p:cxnSp>
        <p:nvCxnSpPr>
          <p:cNvPr id="55" name="Straight Connector 54"/>
          <p:cNvCxnSpPr/>
          <p:nvPr/>
        </p:nvCxnSpPr>
        <p:spPr>
          <a:xfrm flipH="1">
            <a:off x="7095676" y="3543657"/>
            <a:ext cx="448786" cy="0"/>
          </a:xfrm>
          <a:prstGeom prst="line">
            <a:avLst/>
          </a:prstGeom>
          <a:ln w="25400">
            <a:solidFill>
              <a:schemeClr val="tx1"/>
            </a:solidFill>
            <a:head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57"/>
              <p:cNvSpPr txBox="1"/>
              <p:nvPr/>
            </p:nvSpPr>
            <p:spPr>
              <a:xfrm>
                <a:off x="7039578" y="3585731"/>
                <a:ext cx="566694" cy="3159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2</m:t>
                      </m:r>
                      <m:rad>
                        <m:radPr>
                          <m:degHide m:val="on"/>
                          <m:ctrlPr>
                            <a:rPr lang="en-US" sz="1200" b="0" i="1" smtClean="0">
                              <a:latin typeface="Cambria Math" panose="02040503050406030204" pitchFamily="18" charset="0"/>
                            </a:rPr>
                          </m:ctrlPr>
                        </m:radPr>
                        <m:deg/>
                        <m:e>
                          <m:r>
                            <a:rPr lang="en-US" sz="1200" b="0" i="1" smtClean="0">
                              <a:latin typeface="Cambria Math"/>
                            </a:rPr>
                            <m:t>𝑔𝑙</m:t>
                          </m:r>
                        </m:e>
                      </m:rad>
                    </m:oMath>
                  </m:oMathPara>
                </a14:m>
                <a:endParaRPr lang="en-US" sz="1200" dirty="0"/>
              </a:p>
            </p:txBody>
          </p:sp>
        </mc:Choice>
        <mc:Fallback xmlns="">
          <p:sp>
            <p:nvSpPr>
              <p:cNvPr id="58" name="TextBox 57"/>
              <p:cNvSpPr txBox="1">
                <a:spLocks noRot="1" noChangeAspect="1" noMove="1" noResize="1" noEditPoints="1" noAdjustHandles="1" noChangeArrowheads="1" noChangeShapeType="1" noTextEdit="1"/>
              </p:cNvSpPr>
              <p:nvPr/>
            </p:nvSpPr>
            <p:spPr>
              <a:xfrm>
                <a:off x="7039578" y="3585731"/>
                <a:ext cx="566694" cy="315984"/>
              </a:xfrm>
              <a:prstGeom prst="rect">
                <a:avLst/>
              </a:prstGeom>
              <a:blipFill rotWithShape="1">
                <a:blip r:embed="rId9"/>
                <a:stretch>
                  <a:fillRect b="-1923"/>
                </a:stretch>
              </a:blipFill>
            </p:spPr>
            <p:txBody>
              <a:bodyPr/>
              <a:lstStyle/>
              <a:p>
                <a:r>
                  <a:rPr lang="en-US">
                    <a:noFill/>
                  </a:rPr>
                  <a:t> </a:t>
                </a:r>
              </a:p>
            </p:txBody>
          </p:sp>
        </mc:Fallback>
      </mc:AlternateContent>
      <p:cxnSp>
        <p:nvCxnSpPr>
          <p:cNvPr id="59" name="Straight Connector 58"/>
          <p:cNvCxnSpPr/>
          <p:nvPr/>
        </p:nvCxnSpPr>
        <p:spPr>
          <a:xfrm flipH="1">
            <a:off x="8246623" y="2113154"/>
            <a:ext cx="201018" cy="449720"/>
          </a:xfrm>
          <a:prstGeom prst="line">
            <a:avLst/>
          </a:prstGeom>
          <a:ln w="25400">
            <a:solidFill>
              <a:schemeClr val="tx1"/>
            </a:solidFill>
            <a:head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1" name="TextBox 60"/>
              <p:cNvSpPr txBox="1"/>
              <p:nvPr/>
            </p:nvSpPr>
            <p:spPr>
              <a:xfrm>
                <a:off x="8308331" y="2268359"/>
                <a:ext cx="30777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𝑣</m:t>
                      </m:r>
                    </m:oMath>
                  </m:oMathPara>
                </a14:m>
                <a:endParaRPr lang="en-US" sz="1200" dirty="0"/>
              </a:p>
            </p:txBody>
          </p:sp>
        </mc:Choice>
        <mc:Fallback xmlns="">
          <p:sp>
            <p:nvSpPr>
              <p:cNvPr id="61" name="TextBox 60"/>
              <p:cNvSpPr txBox="1">
                <a:spLocks noRot="1" noChangeAspect="1" noMove="1" noResize="1" noEditPoints="1" noAdjustHandles="1" noChangeArrowheads="1" noChangeShapeType="1" noTextEdit="1"/>
              </p:cNvSpPr>
              <p:nvPr/>
            </p:nvSpPr>
            <p:spPr>
              <a:xfrm>
                <a:off x="8308331" y="2268359"/>
                <a:ext cx="307777" cy="276999"/>
              </a:xfrm>
              <a:prstGeom prst="rect">
                <a:avLst/>
              </a:prstGeom>
              <a:blipFill rotWithShape="1">
                <a:blip r:embed="rId10"/>
                <a:stretch>
                  <a:fillRect/>
                </a:stretch>
              </a:blipFill>
            </p:spPr>
            <p:txBody>
              <a:bodyPr/>
              <a:lstStyle/>
              <a:p>
                <a:r>
                  <a:rPr lang="en-US">
                    <a:noFill/>
                  </a:rPr>
                  <a:t> </a:t>
                </a:r>
              </a:p>
            </p:txBody>
          </p:sp>
        </mc:Fallback>
      </mc:AlternateContent>
      <p:sp>
        <p:nvSpPr>
          <p:cNvPr id="62" name="TextBox 61"/>
          <p:cNvSpPr txBox="1"/>
          <p:nvPr/>
        </p:nvSpPr>
        <p:spPr>
          <a:xfrm>
            <a:off x="3976777" y="1518249"/>
            <a:ext cx="2346385" cy="1754326"/>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You can use the process from the previous section to find an expression for the Tension</a:t>
            </a:r>
          </a:p>
          <a:p>
            <a:pPr algn="ctr"/>
            <a:endParaRPr lang="en-US" sz="1200" dirty="0" smtClean="0">
              <a:solidFill>
                <a:srgbClr val="FF0000"/>
              </a:solidFill>
              <a:latin typeface="Comic Sans MS" panose="030F0702030302020204" pitchFamily="66" charset="0"/>
            </a:endParaRPr>
          </a:p>
          <a:p>
            <a:pPr algn="ctr"/>
            <a:r>
              <a:rPr lang="en-US" sz="1200" dirty="0" smtClean="0">
                <a:solidFill>
                  <a:srgbClr val="FF0000"/>
                </a:solidFill>
                <a:latin typeface="Comic Sans MS" panose="030F0702030302020204" pitchFamily="66" charset="0"/>
                <a:sym typeface="Wingdings" panose="05000000000000000000" pitchFamily="2" charset="2"/>
              </a:rPr>
              <a:t> Draw a diagram and remember to split the weight of the particle correctly! (parallel and perpendicular to the direction of motion…)</a:t>
            </a:r>
            <a:endParaRPr lang="en-US" sz="1200" dirty="0">
              <a:solidFill>
                <a:srgbClr val="FF0000"/>
              </a:solidFill>
              <a:latin typeface="Comic Sans MS" panose="030F0702030302020204" pitchFamily="66" charset="0"/>
            </a:endParaRPr>
          </a:p>
        </p:txBody>
      </p:sp>
      <p:sp>
        <p:nvSpPr>
          <p:cNvPr id="63" name="TextBox 62"/>
          <p:cNvSpPr txBox="1"/>
          <p:nvPr/>
        </p:nvSpPr>
        <p:spPr>
          <a:xfrm>
            <a:off x="4191000" y="4191000"/>
            <a:ext cx="766557" cy="307777"/>
          </a:xfrm>
          <a:prstGeom prst="rect">
            <a:avLst/>
          </a:prstGeom>
          <a:noFill/>
        </p:spPr>
        <p:txBody>
          <a:bodyPr wrap="none" rtlCol="0">
            <a:spAutoFit/>
          </a:bodyPr>
          <a:lstStyle/>
          <a:p>
            <a:r>
              <a:rPr lang="en-US" sz="1400" u="sng" dirty="0" smtClean="0">
                <a:latin typeface="Comic Sans MS" panose="030F0702030302020204" pitchFamily="66" charset="0"/>
              </a:rPr>
              <a:t>Before</a:t>
            </a:r>
            <a:endParaRPr lang="en-US" sz="1400" u="sng"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4" name="TextBox 63"/>
              <p:cNvSpPr txBox="1"/>
              <p:nvPr/>
            </p:nvSpPr>
            <p:spPr>
              <a:xfrm>
                <a:off x="4038600" y="4572000"/>
                <a:ext cx="92967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𝑃𝐸</m:t>
                      </m:r>
                      <m:r>
                        <a:rPr lang="en-US" sz="1200" b="0" i="1" smtClean="0">
                          <a:latin typeface="Cambria Math"/>
                        </a:rPr>
                        <m:t>=</m:t>
                      </m:r>
                      <m:r>
                        <a:rPr lang="en-US" sz="1200" b="0" i="1" smtClean="0">
                          <a:latin typeface="Cambria Math"/>
                        </a:rPr>
                        <m:t>𝑚𝑔h</m:t>
                      </m:r>
                    </m:oMath>
                  </m:oMathPara>
                </a14:m>
                <a:endParaRPr lang="en-US" sz="1200" dirty="0"/>
              </a:p>
            </p:txBody>
          </p:sp>
        </mc:Choice>
        <mc:Fallback xmlns="">
          <p:sp>
            <p:nvSpPr>
              <p:cNvPr id="64" name="TextBox 63"/>
              <p:cNvSpPr txBox="1">
                <a:spLocks noRot="1" noChangeAspect="1" noMove="1" noResize="1" noEditPoints="1" noAdjustHandles="1" noChangeArrowheads="1" noChangeShapeType="1" noTextEdit="1"/>
              </p:cNvSpPr>
              <p:nvPr/>
            </p:nvSpPr>
            <p:spPr>
              <a:xfrm>
                <a:off x="4038600" y="4572000"/>
                <a:ext cx="929677" cy="276999"/>
              </a:xfrm>
              <a:prstGeom prst="rect">
                <a:avLst/>
              </a:prstGeom>
              <a:blipFill rotWithShape="1">
                <a:blip r:embed="rId11"/>
                <a:stretch>
                  <a:fillRect b="-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4038600" y="5029200"/>
                <a:ext cx="131702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𝑃𝐸</m:t>
                      </m:r>
                      <m:r>
                        <a:rPr lang="en-US" sz="1200" b="0" i="1" smtClean="0">
                          <a:latin typeface="Cambria Math"/>
                        </a:rPr>
                        <m:t>=(</m:t>
                      </m:r>
                      <m:r>
                        <a:rPr lang="en-US" sz="1200" b="0" i="1" smtClean="0">
                          <a:latin typeface="Cambria Math"/>
                        </a:rPr>
                        <m:t>𝑚</m:t>
                      </m:r>
                      <m:r>
                        <a:rPr lang="en-US" sz="1200" b="0" i="1" smtClean="0">
                          <a:latin typeface="Cambria Math"/>
                        </a:rPr>
                        <m:t>)(</m:t>
                      </m:r>
                      <m:r>
                        <a:rPr lang="en-US" sz="1200" b="0" i="1" smtClean="0">
                          <a:latin typeface="Cambria Math"/>
                        </a:rPr>
                        <m:t>𝑔</m:t>
                      </m:r>
                      <m:r>
                        <a:rPr lang="en-US" sz="1200" b="0" i="1" smtClean="0">
                          <a:latin typeface="Cambria Math"/>
                        </a:rPr>
                        <m:t>)(0)</m:t>
                      </m:r>
                    </m:oMath>
                  </m:oMathPara>
                </a14:m>
                <a:endParaRPr lang="en-US" sz="1200" dirty="0"/>
              </a:p>
            </p:txBody>
          </p:sp>
        </mc:Choice>
        <mc:Fallback xmlns="">
          <p:sp>
            <p:nvSpPr>
              <p:cNvPr id="65" name="TextBox 64"/>
              <p:cNvSpPr txBox="1">
                <a:spLocks noRot="1" noChangeAspect="1" noMove="1" noResize="1" noEditPoints="1" noAdjustHandles="1" noChangeArrowheads="1" noChangeShapeType="1" noTextEdit="1"/>
              </p:cNvSpPr>
              <p:nvPr/>
            </p:nvSpPr>
            <p:spPr>
              <a:xfrm>
                <a:off x="4038600" y="5029200"/>
                <a:ext cx="1317027" cy="276999"/>
              </a:xfrm>
              <a:prstGeom prst="rect">
                <a:avLst/>
              </a:prstGeom>
              <a:blipFill rotWithShape="1">
                <a:blip r:embed="rId12"/>
                <a:stretch>
                  <a:fillRect b="-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4038600" y="5486400"/>
                <a:ext cx="70423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𝑃𝐸</m:t>
                      </m:r>
                      <m:r>
                        <a:rPr lang="en-US" sz="1200" b="0" i="1" smtClean="0">
                          <a:latin typeface="Cambria Math"/>
                        </a:rPr>
                        <m:t>=0</m:t>
                      </m:r>
                    </m:oMath>
                  </m:oMathPara>
                </a14:m>
                <a:endParaRPr lang="en-US" sz="1200" dirty="0"/>
              </a:p>
            </p:txBody>
          </p:sp>
        </mc:Choice>
        <mc:Fallback xmlns="">
          <p:sp>
            <p:nvSpPr>
              <p:cNvPr id="66" name="TextBox 65"/>
              <p:cNvSpPr txBox="1">
                <a:spLocks noRot="1" noChangeAspect="1" noMove="1" noResize="1" noEditPoints="1" noAdjustHandles="1" noChangeArrowheads="1" noChangeShapeType="1" noTextEdit="1"/>
              </p:cNvSpPr>
              <p:nvPr/>
            </p:nvSpPr>
            <p:spPr>
              <a:xfrm>
                <a:off x="4038600" y="5486400"/>
                <a:ext cx="704231" cy="276999"/>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6533072" y="4495800"/>
                <a:ext cx="1298650" cy="4380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𝐾𝐸</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1</m:t>
                          </m:r>
                        </m:num>
                        <m:den>
                          <m:r>
                            <a:rPr lang="en-US" sz="1200" b="0" i="1" smtClean="0">
                              <a:latin typeface="Cambria Math"/>
                            </a:rPr>
                            <m:t>2</m:t>
                          </m:r>
                        </m:den>
                      </m:f>
                      <m:r>
                        <a:rPr lang="en-US" sz="1200" b="0" i="1" smtClean="0">
                          <a:latin typeface="Cambria Math"/>
                        </a:rPr>
                        <m:t>𝑚</m:t>
                      </m:r>
                      <m:sSup>
                        <m:sSupPr>
                          <m:ctrlPr>
                            <a:rPr lang="en-US" sz="1200" b="0" i="1" smtClean="0">
                              <a:latin typeface="Cambria Math" panose="02040503050406030204" pitchFamily="18" charset="0"/>
                            </a:rPr>
                          </m:ctrlPr>
                        </m:sSupPr>
                        <m:e>
                          <m:r>
                            <a:rPr lang="en-US" sz="1200" b="0" i="1" smtClean="0">
                              <a:latin typeface="Cambria Math"/>
                            </a:rPr>
                            <m:t>𝑣</m:t>
                          </m:r>
                        </m:e>
                        <m:sup>
                          <m:r>
                            <a:rPr lang="en-US" sz="1200" b="0" i="1" smtClean="0">
                              <a:latin typeface="Cambria Math"/>
                            </a:rPr>
                            <m:t>2</m:t>
                          </m:r>
                        </m:sup>
                      </m:sSup>
                    </m:oMath>
                  </m:oMathPara>
                </a14:m>
                <a:endParaRPr lang="en-US" sz="1200" dirty="0"/>
              </a:p>
            </p:txBody>
          </p:sp>
        </mc:Choice>
        <mc:Fallback xmlns="">
          <p:sp>
            <p:nvSpPr>
              <p:cNvPr id="67" name="TextBox 66"/>
              <p:cNvSpPr txBox="1">
                <a:spLocks noRot="1" noChangeAspect="1" noMove="1" noResize="1" noEditPoints="1" noAdjustHandles="1" noChangeArrowheads="1" noChangeShapeType="1" noTextEdit="1"/>
              </p:cNvSpPr>
              <p:nvPr/>
            </p:nvSpPr>
            <p:spPr>
              <a:xfrm>
                <a:off x="6533072" y="4495800"/>
                <a:ext cx="1298650" cy="438005"/>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6636589" y="5096773"/>
                <a:ext cx="1600200" cy="4380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𝐾𝐸</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1</m:t>
                          </m:r>
                        </m:num>
                        <m:den>
                          <m:r>
                            <a:rPr lang="en-US" sz="1200" b="0" i="1" smtClean="0">
                              <a:latin typeface="Cambria Math"/>
                            </a:rPr>
                            <m:t>2</m:t>
                          </m:r>
                        </m:den>
                      </m:f>
                      <m:r>
                        <a:rPr lang="en-US" sz="1200" b="0" i="1" smtClean="0">
                          <a:latin typeface="Cambria Math"/>
                        </a:rPr>
                        <m:t>(</m:t>
                      </m:r>
                      <m:r>
                        <a:rPr lang="en-US" sz="1200" b="0" i="1" smtClean="0">
                          <a:latin typeface="Cambria Math"/>
                        </a:rPr>
                        <m:t>𝑚</m:t>
                      </m:r>
                      <m:r>
                        <a:rPr lang="en-US" sz="1200" b="0" i="1" smtClean="0">
                          <a:latin typeface="Cambria Math"/>
                        </a:rPr>
                        <m:t>)</m:t>
                      </m:r>
                      <m:sSup>
                        <m:sSupPr>
                          <m:ctrlPr>
                            <a:rPr lang="en-US" sz="1200" b="0" i="1" smtClean="0">
                              <a:latin typeface="Cambria Math" panose="02040503050406030204" pitchFamily="18" charset="0"/>
                            </a:rPr>
                          </m:ctrlPr>
                        </m:sSupPr>
                        <m:e>
                          <m:d>
                            <m:dPr>
                              <m:ctrlPr>
                                <a:rPr lang="en-US" sz="1200" b="0" i="1" smtClean="0">
                                  <a:latin typeface="Cambria Math" panose="02040503050406030204" pitchFamily="18" charset="0"/>
                                </a:rPr>
                              </m:ctrlPr>
                            </m:dPr>
                            <m:e>
                              <m:r>
                                <a:rPr lang="en-US" sz="1200" b="0" i="1" smtClean="0">
                                  <a:latin typeface="Cambria Math"/>
                                </a:rPr>
                                <m:t>2</m:t>
                              </m:r>
                              <m:rad>
                                <m:radPr>
                                  <m:degHide m:val="on"/>
                                  <m:ctrlPr>
                                    <a:rPr lang="en-US" sz="1200" b="0" i="1" smtClean="0">
                                      <a:latin typeface="Cambria Math" panose="02040503050406030204" pitchFamily="18" charset="0"/>
                                    </a:rPr>
                                  </m:ctrlPr>
                                </m:radPr>
                                <m:deg/>
                                <m:e>
                                  <m:r>
                                    <a:rPr lang="en-US" sz="1200" b="0" i="1" smtClean="0">
                                      <a:latin typeface="Cambria Math"/>
                                    </a:rPr>
                                    <m:t>𝑔𝑙</m:t>
                                  </m:r>
                                </m:e>
                              </m:rad>
                            </m:e>
                          </m:d>
                        </m:e>
                        <m:sup>
                          <m:r>
                            <a:rPr lang="en-US" sz="1200" b="0" i="1" smtClean="0">
                              <a:latin typeface="Cambria Math"/>
                            </a:rPr>
                            <m:t>2</m:t>
                          </m:r>
                        </m:sup>
                      </m:sSup>
                    </m:oMath>
                  </m:oMathPara>
                </a14:m>
                <a:endParaRPr lang="en-US" sz="1200" dirty="0"/>
              </a:p>
            </p:txBody>
          </p:sp>
        </mc:Choice>
        <mc:Fallback xmlns="">
          <p:sp>
            <p:nvSpPr>
              <p:cNvPr id="68" name="TextBox 67"/>
              <p:cNvSpPr txBox="1">
                <a:spLocks noRot="1" noChangeAspect="1" noMove="1" noResize="1" noEditPoints="1" noAdjustHandles="1" noChangeArrowheads="1" noChangeShapeType="1" noTextEdit="1"/>
              </p:cNvSpPr>
              <p:nvPr/>
            </p:nvSpPr>
            <p:spPr>
              <a:xfrm>
                <a:off x="6636589" y="5096773"/>
                <a:ext cx="1600200" cy="438005"/>
              </a:xfrm>
              <a:prstGeom prst="rect">
                <a:avLst/>
              </a:prstGeom>
              <a:blipFill rotWithShape="1">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TextBox 68"/>
              <p:cNvSpPr txBox="1"/>
              <p:nvPr/>
            </p:nvSpPr>
            <p:spPr>
              <a:xfrm>
                <a:off x="6666422" y="5724525"/>
                <a:ext cx="97155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𝐾𝐸</m:t>
                      </m:r>
                      <m:r>
                        <a:rPr lang="en-US" sz="1200" b="0" i="1" smtClean="0">
                          <a:latin typeface="Cambria Math"/>
                        </a:rPr>
                        <m:t>=2</m:t>
                      </m:r>
                      <m:r>
                        <a:rPr lang="en-US" sz="1200" b="0" i="1" smtClean="0">
                          <a:latin typeface="Cambria Math"/>
                        </a:rPr>
                        <m:t>𝑚𝑔𝑙</m:t>
                      </m:r>
                    </m:oMath>
                  </m:oMathPara>
                </a14:m>
                <a:endParaRPr lang="en-US" sz="1200" dirty="0"/>
              </a:p>
            </p:txBody>
          </p:sp>
        </mc:Choice>
        <mc:Fallback xmlns="">
          <p:sp>
            <p:nvSpPr>
              <p:cNvPr id="69" name="TextBox 68"/>
              <p:cNvSpPr txBox="1">
                <a:spLocks noRot="1" noChangeAspect="1" noMove="1" noResize="1" noEditPoints="1" noAdjustHandles="1" noChangeArrowheads="1" noChangeShapeType="1" noTextEdit="1"/>
              </p:cNvSpPr>
              <p:nvPr/>
            </p:nvSpPr>
            <p:spPr>
              <a:xfrm>
                <a:off x="6666422" y="5724525"/>
                <a:ext cx="971550" cy="276999"/>
              </a:xfrm>
              <a:prstGeom prst="rect">
                <a:avLst/>
              </a:prstGeom>
              <a:blipFill rotWithShape="1">
                <a:blip r:embed="rId16"/>
                <a:stretch>
                  <a:fillRect b="-2174"/>
                </a:stretch>
              </a:blipFill>
            </p:spPr>
            <p:txBody>
              <a:bodyPr/>
              <a:lstStyle/>
              <a:p>
                <a:r>
                  <a:rPr lang="en-US">
                    <a:noFill/>
                  </a:rPr>
                  <a:t> </a:t>
                </a:r>
              </a:p>
            </p:txBody>
          </p:sp>
        </mc:Fallback>
      </mc:AlternateContent>
      <p:sp>
        <p:nvSpPr>
          <p:cNvPr id="70" name="Arc 69"/>
          <p:cNvSpPr/>
          <p:nvPr/>
        </p:nvSpPr>
        <p:spPr>
          <a:xfrm>
            <a:off x="5419725" y="4724400"/>
            <a:ext cx="228600" cy="450011"/>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1" name="TextBox 70"/>
          <p:cNvSpPr txBox="1"/>
          <p:nvPr/>
        </p:nvSpPr>
        <p:spPr>
          <a:xfrm>
            <a:off x="5572125" y="4724400"/>
            <a:ext cx="762000" cy="461665"/>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Sub in values</a:t>
            </a:r>
            <a:endParaRPr lang="en-GB" sz="1200" baseline="30000" dirty="0">
              <a:solidFill>
                <a:srgbClr val="FF0000"/>
              </a:solidFill>
              <a:latin typeface="Comic Sans MS" panose="030F0702030302020204" pitchFamily="66" charset="0"/>
            </a:endParaRPr>
          </a:p>
        </p:txBody>
      </p:sp>
      <p:sp>
        <p:nvSpPr>
          <p:cNvPr id="72" name="Arc 71"/>
          <p:cNvSpPr/>
          <p:nvPr/>
        </p:nvSpPr>
        <p:spPr>
          <a:xfrm>
            <a:off x="5419725" y="5181600"/>
            <a:ext cx="228600" cy="450011"/>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3" name="TextBox 72"/>
          <p:cNvSpPr txBox="1"/>
          <p:nvPr/>
        </p:nvSpPr>
        <p:spPr>
          <a:xfrm>
            <a:off x="5648325" y="5257800"/>
            <a:ext cx="838200"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Calculate</a:t>
            </a:r>
            <a:endParaRPr lang="en-GB" sz="1200" baseline="30000" dirty="0">
              <a:solidFill>
                <a:srgbClr val="FF0000"/>
              </a:solidFill>
              <a:latin typeface="Comic Sans MS" panose="030F0702030302020204" pitchFamily="66" charset="0"/>
            </a:endParaRPr>
          </a:p>
        </p:txBody>
      </p:sp>
      <p:sp>
        <p:nvSpPr>
          <p:cNvPr id="74" name="Arc 73"/>
          <p:cNvSpPr/>
          <p:nvPr/>
        </p:nvSpPr>
        <p:spPr>
          <a:xfrm>
            <a:off x="8077200" y="4724400"/>
            <a:ext cx="228600" cy="609600"/>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5" name="Arc 74"/>
          <p:cNvSpPr/>
          <p:nvPr/>
        </p:nvSpPr>
        <p:spPr>
          <a:xfrm>
            <a:off x="8077200" y="5334000"/>
            <a:ext cx="228600" cy="533400"/>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6" name="TextBox 75"/>
          <p:cNvSpPr txBox="1"/>
          <p:nvPr/>
        </p:nvSpPr>
        <p:spPr>
          <a:xfrm>
            <a:off x="8229600" y="4800600"/>
            <a:ext cx="838200" cy="461665"/>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Sub in values</a:t>
            </a:r>
            <a:endParaRPr lang="en-GB" sz="1200" baseline="30000" dirty="0">
              <a:solidFill>
                <a:srgbClr val="FF0000"/>
              </a:solidFill>
              <a:latin typeface="Comic Sans MS" panose="030F0702030302020204" pitchFamily="66" charset="0"/>
            </a:endParaRPr>
          </a:p>
        </p:txBody>
      </p:sp>
      <p:sp>
        <p:nvSpPr>
          <p:cNvPr id="77" name="TextBox 76"/>
          <p:cNvSpPr txBox="1"/>
          <p:nvPr/>
        </p:nvSpPr>
        <p:spPr>
          <a:xfrm>
            <a:off x="8305800" y="5486400"/>
            <a:ext cx="838200"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Calculate</a:t>
            </a:r>
            <a:endParaRPr lang="en-GB" sz="1200" baseline="30000" dirty="0">
              <a:solidFill>
                <a:srgbClr val="FF0000"/>
              </a:solidFill>
              <a:latin typeface="Comic Sans MS" panose="030F0702030302020204" pitchFamily="66" charset="0"/>
            </a:endParaRPr>
          </a:p>
        </p:txBody>
      </p:sp>
      <p:sp>
        <p:nvSpPr>
          <p:cNvPr id="78" name="TextBox 77"/>
          <p:cNvSpPr txBox="1"/>
          <p:nvPr/>
        </p:nvSpPr>
        <p:spPr>
          <a:xfrm>
            <a:off x="4935747" y="6137694"/>
            <a:ext cx="2819400"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So the total initial energy is 2mgl</a:t>
            </a:r>
            <a:endParaRPr lang="en-GB" sz="1200" baseline="300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79" name="TextBox 78"/>
              <p:cNvSpPr txBox="1"/>
              <p:nvPr/>
            </p:nvSpPr>
            <p:spPr>
              <a:xfrm>
                <a:off x="1328468" y="5963189"/>
                <a:ext cx="1846771"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a:rPr>
                        <m:t>𝐼𝑛𝑖𝑡𝑖𝑎𝑙</m:t>
                      </m:r>
                      <m:r>
                        <a:rPr lang="en-US" sz="1200" b="0" i="1" smtClean="0">
                          <a:solidFill>
                            <a:srgbClr val="FF0000"/>
                          </a:solidFill>
                          <a:latin typeface="Cambria Math"/>
                        </a:rPr>
                        <m:t> </m:t>
                      </m:r>
                      <m:r>
                        <a:rPr lang="en-US" sz="1200" b="0" i="1" smtClean="0">
                          <a:solidFill>
                            <a:srgbClr val="FF0000"/>
                          </a:solidFill>
                          <a:latin typeface="Cambria Math"/>
                        </a:rPr>
                        <m:t>𝑒𝑛𝑒𝑟𝑔𝑦</m:t>
                      </m:r>
                      <m:r>
                        <a:rPr lang="en-US" sz="1200" b="0" i="1" smtClean="0">
                          <a:solidFill>
                            <a:srgbClr val="FF0000"/>
                          </a:solidFill>
                          <a:latin typeface="Cambria Math"/>
                        </a:rPr>
                        <m:t>=2</m:t>
                      </m:r>
                      <m:r>
                        <a:rPr lang="en-US" sz="1200" b="0" i="1" smtClean="0">
                          <a:solidFill>
                            <a:srgbClr val="FF0000"/>
                          </a:solidFill>
                          <a:latin typeface="Cambria Math"/>
                        </a:rPr>
                        <m:t>𝑚𝑔𝑙</m:t>
                      </m:r>
                    </m:oMath>
                  </m:oMathPara>
                </a14:m>
                <a:endParaRPr lang="en-US" sz="1200" dirty="0">
                  <a:solidFill>
                    <a:srgbClr val="FF0000"/>
                  </a:solidFill>
                </a:endParaRPr>
              </a:p>
            </p:txBody>
          </p:sp>
        </mc:Choice>
        <mc:Fallback xmlns="">
          <p:sp>
            <p:nvSpPr>
              <p:cNvPr id="79" name="TextBox 78"/>
              <p:cNvSpPr txBox="1">
                <a:spLocks noRot="1" noChangeAspect="1" noMove="1" noResize="1" noEditPoints="1" noAdjustHandles="1" noChangeArrowheads="1" noChangeShapeType="1" noTextEdit="1"/>
              </p:cNvSpPr>
              <p:nvPr/>
            </p:nvSpPr>
            <p:spPr>
              <a:xfrm>
                <a:off x="1328468" y="5963189"/>
                <a:ext cx="1846771" cy="276999"/>
              </a:xfrm>
              <a:prstGeom prst="rect">
                <a:avLst/>
              </a:prstGeom>
              <a:blipFill rotWithShape="1">
                <a:blip r:embed="rId17"/>
                <a:stretch>
                  <a:fillRect b="-2174"/>
                </a:stretch>
              </a:blipFill>
            </p:spPr>
            <p:txBody>
              <a:bodyPr/>
              <a:lstStyle/>
              <a:p>
                <a:r>
                  <a:rPr lang="en-US">
                    <a:noFill/>
                  </a:rPr>
                  <a:t> </a:t>
                </a:r>
              </a:p>
            </p:txBody>
          </p:sp>
        </mc:Fallback>
      </mc:AlternateContent>
      <p:sp>
        <p:nvSpPr>
          <p:cNvPr id="81" name="TextBox 80"/>
          <p:cNvSpPr txBox="1"/>
          <p:nvPr/>
        </p:nvSpPr>
        <p:spPr>
          <a:xfrm>
            <a:off x="7266517" y="2786112"/>
            <a:ext cx="304800" cy="276999"/>
          </a:xfrm>
          <a:prstGeom prst="rect">
            <a:avLst/>
          </a:prstGeom>
          <a:noFill/>
        </p:spPr>
        <p:txBody>
          <a:bodyPr wrap="square" rtlCol="0">
            <a:spAutoFit/>
          </a:bodyPr>
          <a:lstStyle/>
          <a:p>
            <a:r>
              <a:rPr lang="en-US" sz="1200" dirty="0" smtClean="0">
                <a:latin typeface="Comic Sans MS" panose="030F0702030302020204" pitchFamily="66" charset="0"/>
              </a:rPr>
              <a:t>l</a:t>
            </a:r>
            <a:endParaRPr lang="en-US" sz="1200" dirty="0">
              <a:latin typeface="Comic Sans MS" panose="030F0702030302020204" pitchFamily="66" charset="0"/>
            </a:endParaRPr>
          </a:p>
        </p:txBody>
      </p:sp>
      <p:cxnSp>
        <p:nvCxnSpPr>
          <p:cNvPr id="83" name="Straight Connector 82"/>
          <p:cNvCxnSpPr/>
          <p:nvPr/>
        </p:nvCxnSpPr>
        <p:spPr>
          <a:xfrm>
            <a:off x="7272669" y="2711302"/>
            <a:ext cx="882503"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8058555" y="2661111"/>
            <a:ext cx="111397" cy="1141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TextBox 84"/>
          <p:cNvSpPr txBox="1"/>
          <p:nvPr/>
        </p:nvSpPr>
        <p:spPr>
          <a:xfrm>
            <a:off x="6791596" y="2406884"/>
            <a:ext cx="555502" cy="276999"/>
          </a:xfrm>
          <a:prstGeom prst="rect">
            <a:avLst/>
          </a:prstGeom>
          <a:noFill/>
        </p:spPr>
        <p:txBody>
          <a:bodyPr wrap="square" rtlCol="0">
            <a:spAutoFit/>
          </a:bodyPr>
          <a:lstStyle/>
          <a:p>
            <a:r>
              <a:rPr lang="en-US" sz="1200" dirty="0" err="1" smtClean="0">
                <a:latin typeface="Comic Sans MS" panose="030F0702030302020204" pitchFamily="66" charset="0"/>
              </a:rPr>
              <a:t>lcos</a:t>
            </a:r>
            <a:r>
              <a:rPr lang="el-GR" sz="1200" dirty="0" smtClean="0">
                <a:latin typeface="Comic Sans MS" panose="030F0702030302020204" pitchFamily="66" charset="0"/>
              </a:rPr>
              <a:t>θ</a:t>
            </a:r>
            <a:endParaRPr lang="en-US" sz="1200" dirty="0">
              <a:latin typeface="Comic Sans MS" panose="030F0702030302020204" pitchFamily="66" charset="0"/>
            </a:endParaRPr>
          </a:p>
        </p:txBody>
      </p:sp>
      <p:sp>
        <p:nvSpPr>
          <p:cNvPr id="86" name="TextBox 85"/>
          <p:cNvSpPr txBox="1"/>
          <p:nvPr/>
        </p:nvSpPr>
        <p:spPr>
          <a:xfrm>
            <a:off x="6699446" y="2793200"/>
            <a:ext cx="775241" cy="276999"/>
          </a:xfrm>
          <a:prstGeom prst="rect">
            <a:avLst/>
          </a:prstGeom>
          <a:noFill/>
        </p:spPr>
        <p:txBody>
          <a:bodyPr wrap="square" rtlCol="0">
            <a:spAutoFit/>
          </a:bodyPr>
          <a:lstStyle/>
          <a:p>
            <a:r>
              <a:rPr lang="en-US" sz="1200" dirty="0" smtClean="0">
                <a:latin typeface="Comic Sans MS" panose="030F0702030302020204" pitchFamily="66" charset="0"/>
              </a:rPr>
              <a:t>l-</a:t>
            </a:r>
            <a:r>
              <a:rPr lang="en-US" sz="1200" dirty="0" err="1" smtClean="0">
                <a:latin typeface="Comic Sans MS" panose="030F0702030302020204" pitchFamily="66" charset="0"/>
              </a:rPr>
              <a:t>lcos</a:t>
            </a:r>
            <a:r>
              <a:rPr lang="el-GR" sz="1200" dirty="0" smtClean="0">
                <a:latin typeface="Comic Sans MS" panose="030F0702030302020204" pitchFamily="66" charset="0"/>
              </a:rPr>
              <a:t>θ</a:t>
            </a:r>
            <a:endParaRPr lang="en-US" sz="1200" dirty="0">
              <a:latin typeface="Comic Sans MS" panose="030F0702030302020204" pitchFamily="66" charset="0"/>
            </a:endParaRPr>
          </a:p>
        </p:txBody>
      </p:sp>
      <p:cxnSp>
        <p:nvCxnSpPr>
          <p:cNvPr id="87" name="Straight Connector 86"/>
          <p:cNvCxnSpPr/>
          <p:nvPr/>
        </p:nvCxnSpPr>
        <p:spPr>
          <a:xfrm>
            <a:off x="7412823" y="2091032"/>
            <a:ext cx="449022" cy="204089"/>
          </a:xfrm>
          <a:prstGeom prst="line">
            <a:avLst/>
          </a:prstGeom>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7528631" y="2143928"/>
            <a:ext cx="449022" cy="204089"/>
          </a:xfrm>
          <a:prstGeom prst="line">
            <a:avLst/>
          </a:prstGeom>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7612878" y="1920434"/>
            <a:ext cx="398543" cy="276999"/>
          </a:xfrm>
          <a:prstGeom prst="rect">
            <a:avLst/>
          </a:prstGeom>
          <a:noFill/>
        </p:spPr>
        <p:txBody>
          <a:bodyPr wrap="square" rtlCol="0">
            <a:spAutoFit/>
          </a:bodyPr>
          <a:lstStyle/>
          <a:p>
            <a:r>
              <a:rPr lang="en-US" sz="1200" dirty="0" smtClean="0">
                <a:latin typeface="Comic Sans MS" panose="030F0702030302020204" pitchFamily="66" charset="0"/>
              </a:rPr>
              <a:t>a</a:t>
            </a:r>
            <a:endParaRPr lang="en-US" sz="1200" dirty="0">
              <a:latin typeface="Comic Sans MS" panose="030F0702030302020204" pitchFamily="66" charset="0"/>
            </a:endParaRPr>
          </a:p>
        </p:txBody>
      </p:sp>
    </p:spTree>
    <p:extLst>
      <p:ext uri="{BB962C8B-B14F-4D97-AF65-F5344CB8AC3E}">
        <p14:creationId xmlns:p14="http://schemas.microsoft.com/office/powerpoint/2010/main" val="1987845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blinds(horizontal)">
                                      <p:cBhvr>
                                        <p:cTn id="7" dur="500"/>
                                        <p:tgtEl>
                                          <p:spTgt spid="6">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5" end="5"/>
                                            </p:txEl>
                                          </p:spTgt>
                                        </p:tgtEl>
                                        <p:attrNameLst>
                                          <p:attrName>style.visibility</p:attrName>
                                        </p:attrNameLst>
                                      </p:cBhvr>
                                      <p:to>
                                        <p:strVal val="visible"/>
                                      </p:to>
                                    </p:set>
                                    <p:animEffect transition="in" filter="blinds(horizontal)">
                                      <p:cBhvr>
                                        <p:cTn id="12" dur="500"/>
                                        <p:tgtEl>
                                          <p:spTgt spid="6">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animEffect transition="in" filter="blinds(horizontal)">
                                      <p:cBhvr>
                                        <p:cTn id="17" dur="500"/>
                                        <p:tgtEl>
                                          <p:spTgt spid="6">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2">
                                            <p:txEl>
                                              <p:pRg st="0" end="0"/>
                                            </p:txEl>
                                          </p:spTgt>
                                        </p:tgtEl>
                                        <p:attrNameLst>
                                          <p:attrName>style.visibility</p:attrName>
                                        </p:attrNameLst>
                                      </p:cBhvr>
                                      <p:to>
                                        <p:strVal val="visible"/>
                                      </p:to>
                                    </p:set>
                                    <p:animEffect transition="in" filter="blinds(horizontal)">
                                      <p:cBhvr>
                                        <p:cTn id="22" dur="500"/>
                                        <p:tgtEl>
                                          <p:spTgt spid="6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2">
                                            <p:txEl>
                                              <p:pRg st="2" end="2"/>
                                            </p:txEl>
                                          </p:spTgt>
                                        </p:tgtEl>
                                        <p:attrNameLst>
                                          <p:attrName>style.visibility</p:attrName>
                                        </p:attrNameLst>
                                      </p:cBhvr>
                                      <p:to>
                                        <p:strVal val="visible"/>
                                      </p:to>
                                    </p:set>
                                    <p:animEffect transition="in" filter="blinds(horizontal)">
                                      <p:cBhvr>
                                        <p:cTn id="27" dur="500"/>
                                        <p:tgtEl>
                                          <p:spTgt spid="6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blinds(horizontal)">
                                      <p:cBhvr>
                                        <p:cTn id="35" dur="500"/>
                                        <p:tgtEl>
                                          <p:spTgt spid="16"/>
                                        </p:tgtEl>
                                      </p:cBhvr>
                                    </p:animEffect>
                                  </p:childTnLst>
                                </p:cTn>
                              </p:par>
                              <p:par>
                                <p:cTn id="36" presetID="3" presetClass="entr" presetSubtype="10" fill="hold"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blinds(horizontal)">
                                      <p:cBhvr>
                                        <p:cTn id="38" dur="500"/>
                                        <p:tgtEl>
                                          <p:spTgt spid="18"/>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81"/>
                                        </p:tgtEl>
                                        <p:attrNameLst>
                                          <p:attrName>style.visibility</p:attrName>
                                        </p:attrNameLst>
                                      </p:cBhvr>
                                      <p:to>
                                        <p:strVal val="visible"/>
                                      </p:to>
                                    </p:set>
                                    <p:animEffect transition="in" filter="blinds(horizontal)">
                                      <p:cBhvr>
                                        <p:cTn id="41" dur="500"/>
                                        <p:tgtEl>
                                          <p:spTgt spid="81"/>
                                        </p:tgtEl>
                                      </p:cBhvr>
                                    </p:animEffect>
                                  </p:childTnLst>
                                </p:cTn>
                              </p:par>
                              <p:par>
                                <p:cTn id="42" presetID="3" presetClass="entr" presetSubtype="10"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blinds(horizontal)">
                                      <p:cBhvr>
                                        <p:cTn id="44" dur="500"/>
                                        <p:tgtEl>
                                          <p:spTgt spid="17"/>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blinds(horizontal)">
                                      <p:cBhvr>
                                        <p:cTn id="47" dur="500"/>
                                        <p:tgtEl>
                                          <p:spTgt spid="35"/>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blinds(horizontal)">
                                      <p:cBhvr>
                                        <p:cTn id="50" dur="500"/>
                                        <p:tgtEl>
                                          <p:spTgt spid="27"/>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5" fill="hold" nodeType="click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blinds(vertical)">
                                      <p:cBhvr>
                                        <p:cTn id="55" dur="500"/>
                                        <p:tgtEl>
                                          <p:spTgt spid="55"/>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58"/>
                                        </p:tgtEl>
                                        <p:attrNameLst>
                                          <p:attrName>style.visibility</p:attrName>
                                        </p:attrNameLst>
                                      </p:cBhvr>
                                      <p:to>
                                        <p:strVal val="visible"/>
                                      </p:to>
                                    </p:set>
                                    <p:animEffect transition="in" filter="blinds(horizontal)">
                                      <p:cBhvr>
                                        <p:cTn id="58" dur="500"/>
                                        <p:tgtEl>
                                          <p:spTgt spid="58"/>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nodeType="click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blinds(horizontal)">
                                      <p:cBhvr>
                                        <p:cTn id="63" dur="500"/>
                                        <p:tgtEl>
                                          <p:spTgt spid="25"/>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blinds(horizontal)">
                                      <p:cBhvr>
                                        <p:cTn id="66" dur="500"/>
                                        <p:tgtEl>
                                          <p:spTgt spid="22"/>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blinds(horizontal)">
                                      <p:cBhvr>
                                        <p:cTn id="69" dur="500"/>
                                        <p:tgtEl>
                                          <p:spTgt spid="36"/>
                                        </p:tgtEl>
                                      </p:cBhvr>
                                    </p:animEffect>
                                  </p:childTnLst>
                                </p:cTn>
                              </p:par>
                              <p:par>
                                <p:cTn id="70" presetID="3" presetClass="entr" presetSubtype="10" fill="hold" nodeType="with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blinds(horizontal)">
                                      <p:cBhvr>
                                        <p:cTn id="72" dur="500"/>
                                        <p:tgtEl>
                                          <p:spTgt spid="21"/>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blinds(horizontal)">
                                      <p:cBhvr>
                                        <p:cTn id="75" dur="500"/>
                                        <p:tgtEl>
                                          <p:spTgt spid="23"/>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51"/>
                                        </p:tgtEl>
                                        <p:attrNameLst>
                                          <p:attrName>style.visibility</p:attrName>
                                        </p:attrNameLst>
                                      </p:cBhvr>
                                      <p:to>
                                        <p:strVal val="visible"/>
                                      </p:to>
                                    </p:set>
                                    <p:animEffect transition="in" filter="blinds(horizontal)">
                                      <p:cBhvr>
                                        <p:cTn id="78" dur="500"/>
                                        <p:tgtEl>
                                          <p:spTgt spid="51"/>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blinds(horizontal)">
                                      <p:cBhvr>
                                        <p:cTn id="81" dur="500"/>
                                        <p:tgtEl>
                                          <p:spTgt spid="34"/>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nodeType="clickEffect">
                                  <p:stCondLst>
                                    <p:cond delay="0"/>
                                  </p:stCondLst>
                                  <p:childTnLst>
                                    <p:set>
                                      <p:cBhvr>
                                        <p:cTn id="85" dur="1" fill="hold">
                                          <p:stCondLst>
                                            <p:cond delay="0"/>
                                          </p:stCondLst>
                                        </p:cTn>
                                        <p:tgtEl>
                                          <p:spTgt spid="87"/>
                                        </p:tgtEl>
                                        <p:attrNameLst>
                                          <p:attrName>style.visibility</p:attrName>
                                        </p:attrNameLst>
                                      </p:cBhvr>
                                      <p:to>
                                        <p:strVal val="visible"/>
                                      </p:to>
                                    </p:set>
                                    <p:animEffect transition="in" filter="blinds(horizontal)">
                                      <p:cBhvr>
                                        <p:cTn id="86" dur="500"/>
                                        <p:tgtEl>
                                          <p:spTgt spid="87"/>
                                        </p:tgtEl>
                                      </p:cBhvr>
                                    </p:animEffect>
                                  </p:childTnLst>
                                </p:cTn>
                              </p:par>
                              <p:par>
                                <p:cTn id="87" presetID="3" presetClass="entr" presetSubtype="10" fill="hold" nodeType="withEffect">
                                  <p:stCondLst>
                                    <p:cond delay="0"/>
                                  </p:stCondLst>
                                  <p:childTnLst>
                                    <p:set>
                                      <p:cBhvr>
                                        <p:cTn id="88" dur="1" fill="hold">
                                          <p:stCondLst>
                                            <p:cond delay="0"/>
                                          </p:stCondLst>
                                        </p:cTn>
                                        <p:tgtEl>
                                          <p:spTgt spid="88"/>
                                        </p:tgtEl>
                                        <p:attrNameLst>
                                          <p:attrName>style.visibility</p:attrName>
                                        </p:attrNameLst>
                                      </p:cBhvr>
                                      <p:to>
                                        <p:strVal val="visible"/>
                                      </p:to>
                                    </p:set>
                                    <p:animEffect transition="in" filter="blinds(horizontal)">
                                      <p:cBhvr>
                                        <p:cTn id="89" dur="500"/>
                                        <p:tgtEl>
                                          <p:spTgt spid="88"/>
                                        </p:tgtEl>
                                      </p:cBhvr>
                                    </p:animEffect>
                                  </p:childTnLst>
                                </p:cTn>
                              </p:par>
                              <p:par>
                                <p:cTn id="90" presetID="3" presetClass="entr" presetSubtype="10" fill="hold" grpId="0" nodeType="withEffect">
                                  <p:stCondLst>
                                    <p:cond delay="0"/>
                                  </p:stCondLst>
                                  <p:childTnLst>
                                    <p:set>
                                      <p:cBhvr>
                                        <p:cTn id="91" dur="1" fill="hold">
                                          <p:stCondLst>
                                            <p:cond delay="0"/>
                                          </p:stCondLst>
                                        </p:cTn>
                                        <p:tgtEl>
                                          <p:spTgt spid="89"/>
                                        </p:tgtEl>
                                        <p:attrNameLst>
                                          <p:attrName>style.visibility</p:attrName>
                                        </p:attrNameLst>
                                      </p:cBhvr>
                                      <p:to>
                                        <p:strVal val="visible"/>
                                      </p:to>
                                    </p:set>
                                    <p:animEffect transition="in" filter="blinds(horizontal)">
                                      <p:cBhvr>
                                        <p:cTn id="92" dur="500"/>
                                        <p:tgtEl>
                                          <p:spTgt spid="89"/>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5" fill="hold" nodeType="clickEffect">
                                  <p:stCondLst>
                                    <p:cond delay="0"/>
                                  </p:stCondLst>
                                  <p:childTnLst>
                                    <p:set>
                                      <p:cBhvr>
                                        <p:cTn id="96" dur="1" fill="hold">
                                          <p:stCondLst>
                                            <p:cond delay="0"/>
                                          </p:stCondLst>
                                        </p:cTn>
                                        <p:tgtEl>
                                          <p:spTgt spid="83"/>
                                        </p:tgtEl>
                                        <p:attrNameLst>
                                          <p:attrName>style.visibility</p:attrName>
                                        </p:attrNameLst>
                                      </p:cBhvr>
                                      <p:to>
                                        <p:strVal val="visible"/>
                                      </p:to>
                                    </p:set>
                                    <p:animEffect transition="in" filter="blinds(vertical)">
                                      <p:cBhvr>
                                        <p:cTn id="97" dur="500"/>
                                        <p:tgtEl>
                                          <p:spTgt spid="83"/>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85"/>
                                        </p:tgtEl>
                                        <p:attrNameLst>
                                          <p:attrName>style.visibility</p:attrName>
                                        </p:attrNameLst>
                                      </p:cBhvr>
                                      <p:to>
                                        <p:strVal val="visible"/>
                                      </p:to>
                                    </p:set>
                                    <p:animEffect transition="in" filter="blinds(horizontal)">
                                      <p:cBhvr>
                                        <p:cTn id="102" dur="500"/>
                                        <p:tgtEl>
                                          <p:spTgt spid="85"/>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blinds(horizontal)">
                                      <p:cBhvr>
                                        <p:cTn id="107" dur="500"/>
                                        <p:tgtEl>
                                          <p:spTgt spid="86"/>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nodeType="clickEffect">
                                  <p:stCondLst>
                                    <p:cond delay="0"/>
                                  </p:stCondLst>
                                  <p:childTnLst>
                                    <p:set>
                                      <p:cBhvr>
                                        <p:cTn id="111" dur="1" fill="hold">
                                          <p:stCondLst>
                                            <p:cond delay="0"/>
                                          </p:stCondLst>
                                        </p:cTn>
                                        <p:tgtEl>
                                          <p:spTgt spid="59"/>
                                        </p:tgtEl>
                                        <p:attrNameLst>
                                          <p:attrName>style.visibility</p:attrName>
                                        </p:attrNameLst>
                                      </p:cBhvr>
                                      <p:to>
                                        <p:strVal val="visible"/>
                                      </p:to>
                                    </p:set>
                                    <p:animEffect transition="in" filter="blinds(horizontal)">
                                      <p:cBhvr>
                                        <p:cTn id="112" dur="500"/>
                                        <p:tgtEl>
                                          <p:spTgt spid="59"/>
                                        </p:tgtEl>
                                      </p:cBhvr>
                                    </p:animEffect>
                                  </p:childTnLst>
                                </p:cTn>
                              </p:par>
                              <p:par>
                                <p:cTn id="113" presetID="3" presetClass="entr" presetSubtype="10" fill="hold" grpId="0" nodeType="withEffect">
                                  <p:stCondLst>
                                    <p:cond delay="0"/>
                                  </p:stCondLst>
                                  <p:childTnLst>
                                    <p:set>
                                      <p:cBhvr>
                                        <p:cTn id="114" dur="1" fill="hold">
                                          <p:stCondLst>
                                            <p:cond delay="0"/>
                                          </p:stCondLst>
                                        </p:cTn>
                                        <p:tgtEl>
                                          <p:spTgt spid="61"/>
                                        </p:tgtEl>
                                        <p:attrNameLst>
                                          <p:attrName>style.visibility</p:attrName>
                                        </p:attrNameLst>
                                      </p:cBhvr>
                                      <p:to>
                                        <p:strVal val="visible"/>
                                      </p:to>
                                    </p:set>
                                    <p:animEffect transition="in" filter="blinds(horizontal)">
                                      <p:cBhvr>
                                        <p:cTn id="115" dur="500"/>
                                        <p:tgtEl>
                                          <p:spTgt spid="61"/>
                                        </p:tgtEl>
                                      </p:cBhvr>
                                    </p:animEffect>
                                  </p:childTnLst>
                                </p:cTn>
                              </p:par>
                            </p:childTnLst>
                          </p:cTn>
                        </p:par>
                      </p:childTnLst>
                    </p:cTn>
                  </p:par>
                  <p:par>
                    <p:cTn id="116" fill="hold">
                      <p:stCondLst>
                        <p:cond delay="indefinite"/>
                      </p:stCondLst>
                      <p:childTnLst>
                        <p:par>
                          <p:cTn id="117" fill="hold">
                            <p:stCondLst>
                              <p:cond delay="0"/>
                            </p:stCondLst>
                            <p:childTnLst>
                              <p:par>
                                <p:cTn id="118" presetID="3" presetClass="entr" presetSubtype="10" fill="hold" nodeType="click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blinds(horizontal)">
                                      <p:cBhvr>
                                        <p:cTn id="120" dur="500"/>
                                        <p:tgtEl>
                                          <p:spTgt spid="37"/>
                                        </p:tgtEl>
                                      </p:cBhvr>
                                    </p:animEffect>
                                  </p:childTnLst>
                                </p:cTn>
                              </p:par>
                              <p:par>
                                <p:cTn id="121" presetID="3" presetClass="entr" presetSubtype="10" fill="hold" grpId="0" nodeType="withEffect">
                                  <p:stCondLst>
                                    <p:cond delay="0"/>
                                  </p:stCondLst>
                                  <p:childTnLst>
                                    <p:set>
                                      <p:cBhvr>
                                        <p:cTn id="122" dur="1" fill="hold">
                                          <p:stCondLst>
                                            <p:cond delay="0"/>
                                          </p:stCondLst>
                                        </p:cTn>
                                        <p:tgtEl>
                                          <p:spTgt spid="38"/>
                                        </p:tgtEl>
                                        <p:attrNameLst>
                                          <p:attrName>style.visibility</p:attrName>
                                        </p:attrNameLst>
                                      </p:cBhvr>
                                      <p:to>
                                        <p:strVal val="visible"/>
                                      </p:to>
                                    </p:set>
                                    <p:animEffect transition="in" filter="blinds(horizontal)">
                                      <p:cBhvr>
                                        <p:cTn id="123" dur="500"/>
                                        <p:tgtEl>
                                          <p:spTgt spid="38"/>
                                        </p:tgtEl>
                                      </p:cBhvr>
                                    </p:animEffect>
                                  </p:childTnLst>
                                </p:cTn>
                              </p:par>
                            </p:childTnLst>
                          </p:cTn>
                        </p:par>
                      </p:childTnLst>
                    </p:cTn>
                  </p:par>
                  <p:par>
                    <p:cTn id="124" fill="hold">
                      <p:stCondLst>
                        <p:cond delay="indefinite"/>
                      </p:stCondLst>
                      <p:childTnLst>
                        <p:par>
                          <p:cTn id="125" fill="hold">
                            <p:stCondLst>
                              <p:cond delay="0"/>
                            </p:stCondLst>
                            <p:childTnLst>
                              <p:par>
                                <p:cTn id="126" presetID="3" presetClass="entr" presetSubtype="10" fill="hold" nodeType="click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blinds(horizontal)">
                                      <p:cBhvr>
                                        <p:cTn id="128" dur="500"/>
                                        <p:tgtEl>
                                          <p:spTgt spid="46"/>
                                        </p:tgtEl>
                                      </p:cBhvr>
                                    </p:animEffect>
                                  </p:childTnLst>
                                </p:cTn>
                              </p:par>
                              <p:par>
                                <p:cTn id="129" presetID="3" presetClass="entr" presetSubtype="10"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blinds(horizontal)">
                                      <p:cBhvr>
                                        <p:cTn id="131" dur="500"/>
                                        <p:tgtEl>
                                          <p:spTgt spid="47"/>
                                        </p:tgtEl>
                                      </p:cBhvr>
                                    </p:animEffect>
                                  </p:childTnLst>
                                </p:cTn>
                              </p:par>
                              <p:par>
                                <p:cTn id="132" presetID="3" presetClass="entr" presetSubtype="10" fill="hold" grpId="0" nodeType="withEffect">
                                  <p:stCondLst>
                                    <p:cond delay="0"/>
                                  </p:stCondLst>
                                  <p:childTnLst>
                                    <p:set>
                                      <p:cBhvr>
                                        <p:cTn id="133" dur="1" fill="hold">
                                          <p:stCondLst>
                                            <p:cond delay="0"/>
                                          </p:stCondLst>
                                        </p:cTn>
                                        <p:tgtEl>
                                          <p:spTgt spid="52"/>
                                        </p:tgtEl>
                                        <p:attrNameLst>
                                          <p:attrName>style.visibility</p:attrName>
                                        </p:attrNameLst>
                                      </p:cBhvr>
                                      <p:to>
                                        <p:strVal val="visible"/>
                                      </p:to>
                                    </p:set>
                                    <p:animEffect transition="in" filter="blinds(horizontal)">
                                      <p:cBhvr>
                                        <p:cTn id="134" dur="500"/>
                                        <p:tgtEl>
                                          <p:spTgt spid="52"/>
                                        </p:tgtEl>
                                      </p:cBhvr>
                                    </p:animEffect>
                                  </p:childTnLst>
                                </p:cTn>
                              </p:par>
                              <p:par>
                                <p:cTn id="135" presetID="3" presetClass="entr" presetSubtype="10" fill="hold" grpId="0" nodeType="withEffect">
                                  <p:stCondLst>
                                    <p:cond delay="0"/>
                                  </p:stCondLst>
                                  <p:childTnLst>
                                    <p:set>
                                      <p:cBhvr>
                                        <p:cTn id="136" dur="1" fill="hold">
                                          <p:stCondLst>
                                            <p:cond delay="0"/>
                                          </p:stCondLst>
                                        </p:cTn>
                                        <p:tgtEl>
                                          <p:spTgt spid="50"/>
                                        </p:tgtEl>
                                        <p:attrNameLst>
                                          <p:attrName>style.visibility</p:attrName>
                                        </p:attrNameLst>
                                      </p:cBhvr>
                                      <p:to>
                                        <p:strVal val="visible"/>
                                      </p:to>
                                    </p:set>
                                    <p:animEffect transition="in" filter="blinds(horizontal)">
                                      <p:cBhvr>
                                        <p:cTn id="137" dur="500"/>
                                        <p:tgtEl>
                                          <p:spTgt spid="50"/>
                                        </p:tgtEl>
                                      </p:cBhvr>
                                    </p:animEffect>
                                  </p:childTnLst>
                                </p:cTn>
                              </p:par>
                            </p:childTnLst>
                          </p:cTn>
                        </p:par>
                      </p:childTnLst>
                    </p:cTn>
                  </p:par>
                  <p:par>
                    <p:cTn id="138" fill="hold">
                      <p:stCondLst>
                        <p:cond delay="indefinite"/>
                      </p:stCondLst>
                      <p:childTnLst>
                        <p:par>
                          <p:cTn id="139" fill="hold">
                            <p:stCondLst>
                              <p:cond delay="0"/>
                            </p:stCondLst>
                            <p:childTnLst>
                              <p:par>
                                <p:cTn id="140" presetID="3" presetClass="entr" presetSubtype="10" fill="hold" grpId="0" nodeType="clickEffect">
                                  <p:stCondLst>
                                    <p:cond delay="0"/>
                                  </p:stCondLst>
                                  <p:childTnLst>
                                    <p:set>
                                      <p:cBhvr>
                                        <p:cTn id="141" dur="1" fill="hold">
                                          <p:stCondLst>
                                            <p:cond delay="0"/>
                                          </p:stCondLst>
                                        </p:cTn>
                                        <p:tgtEl>
                                          <p:spTgt spid="53"/>
                                        </p:tgtEl>
                                        <p:attrNameLst>
                                          <p:attrName>style.visibility</p:attrName>
                                        </p:attrNameLst>
                                      </p:cBhvr>
                                      <p:to>
                                        <p:strVal val="visible"/>
                                      </p:to>
                                    </p:set>
                                    <p:animEffect transition="in" filter="blinds(horizontal)">
                                      <p:cBhvr>
                                        <p:cTn id="142" dur="500"/>
                                        <p:tgtEl>
                                          <p:spTgt spid="53"/>
                                        </p:tgtEl>
                                      </p:cBhvr>
                                    </p:animEffect>
                                  </p:childTnLst>
                                </p:cTn>
                              </p:par>
                            </p:childTnLst>
                          </p:cTn>
                        </p:par>
                      </p:childTnLst>
                    </p:cTn>
                  </p:par>
                  <p:par>
                    <p:cTn id="143" fill="hold">
                      <p:stCondLst>
                        <p:cond delay="indefinite"/>
                      </p:stCondLst>
                      <p:childTnLst>
                        <p:par>
                          <p:cTn id="144" fill="hold">
                            <p:stCondLst>
                              <p:cond delay="0"/>
                            </p:stCondLst>
                            <p:childTnLst>
                              <p:par>
                                <p:cTn id="145" presetID="3" presetClass="entr" presetSubtype="10" fill="hold" grpId="0" nodeType="clickEffect">
                                  <p:stCondLst>
                                    <p:cond delay="0"/>
                                  </p:stCondLst>
                                  <p:childTnLst>
                                    <p:set>
                                      <p:cBhvr>
                                        <p:cTn id="146" dur="1" fill="hold">
                                          <p:stCondLst>
                                            <p:cond delay="0"/>
                                          </p:stCondLst>
                                        </p:cTn>
                                        <p:tgtEl>
                                          <p:spTgt spid="54"/>
                                        </p:tgtEl>
                                        <p:attrNameLst>
                                          <p:attrName>style.visibility</p:attrName>
                                        </p:attrNameLst>
                                      </p:cBhvr>
                                      <p:to>
                                        <p:strVal val="visible"/>
                                      </p:to>
                                    </p:set>
                                    <p:animEffect transition="in" filter="blinds(horizontal)">
                                      <p:cBhvr>
                                        <p:cTn id="147" dur="500"/>
                                        <p:tgtEl>
                                          <p:spTgt spid="54"/>
                                        </p:tgtEl>
                                      </p:cBhvr>
                                    </p:animEffect>
                                  </p:childTnLst>
                                </p:cTn>
                              </p:par>
                            </p:childTnLst>
                          </p:cTn>
                        </p:par>
                      </p:childTnLst>
                    </p:cTn>
                  </p:par>
                  <p:par>
                    <p:cTn id="148" fill="hold">
                      <p:stCondLst>
                        <p:cond delay="indefinite"/>
                      </p:stCondLst>
                      <p:childTnLst>
                        <p:par>
                          <p:cTn id="149" fill="hold">
                            <p:stCondLst>
                              <p:cond delay="0"/>
                            </p:stCondLst>
                            <p:childTnLst>
                              <p:par>
                                <p:cTn id="150" presetID="3" presetClass="entr" presetSubtype="10" fill="hold" grpId="0" nodeType="clickEffect">
                                  <p:stCondLst>
                                    <p:cond delay="0"/>
                                  </p:stCondLst>
                                  <p:childTnLst>
                                    <p:set>
                                      <p:cBhvr>
                                        <p:cTn id="151" dur="1" fill="hold">
                                          <p:stCondLst>
                                            <p:cond delay="0"/>
                                          </p:stCondLst>
                                        </p:cTn>
                                        <p:tgtEl>
                                          <p:spTgt spid="63"/>
                                        </p:tgtEl>
                                        <p:attrNameLst>
                                          <p:attrName>style.visibility</p:attrName>
                                        </p:attrNameLst>
                                      </p:cBhvr>
                                      <p:to>
                                        <p:strVal val="visible"/>
                                      </p:to>
                                    </p:set>
                                    <p:animEffect transition="in" filter="blinds(horizontal)">
                                      <p:cBhvr>
                                        <p:cTn id="152" dur="500"/>
                                        <p:tgtEl>
                                          <p:spTgt spid="63"/>
                                        </p:tgtEl>
                                      </p:cBhvr>
                                    </p:animEffect>
                                  </p:childTnLst>
                                </p:cTn>
                              </p:par>
                            </p:childTnLst>
                          </p:cTn>
                        </p:par>
                      </p:childTnLst>
                    </p:cTn>
                  </p:par>
                  <p:par>
                    <p:cTn id="153" fill="hold">
                      <p:stCondLst>
                        <p:cond delay="indefinite"/>
                      </p:stCondLst>
                      <p:childTnLst>
                        <p:par>
                          <p:cTn id="154" fill="hold">
                            <p:stCondLst>
                              <p:cond delay="0"/>
                            </p:stCondLst>
                            <p:childTnLst>
                              <p:par>
                                <p:cTn id="155" presetID="3" presetClass="entr" presetSubtype="10" fill="hold" grpId="0" nodeType="click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blinds(horizontal)">
                                      <p:cBhvr>
                                        <p:cTn id="157" dur="500"/>
                                        <p:tgtEl>
                                          <p:spTgt spid="64"/>
                                        </p:tgtEl>
                                      </p:cBhvr>
                                    </p:animEffect>
                                  </p:childTnLst>
                                </p:cTn>
                              </p:par>
                            </p:childTnLst>
                          </p:cTn>
                        </p:par>
                      </p:childTnLst>
                    </p:cTn>
                  </p:par>
                  <p:par>
                    <p:cTn id="158" fill="hold">
                      <p:stCondLst>
                        <p:cond delay="indefinite"/>
                      </p:stCondLst>
                      <p:childTnLst>
                        <p:par>
                          <p:cTn id="159" fill="hold">
                            <p:stCondLst>
                              <p:cond delay="0"/>
                            </p:stCondLst>
                            <p:childTnLst>
                              <p:par>
                                <p:cTn id="160" presetID="3" presetClass="entr" presetSubtype="10" fill="hold" grpId="0" nodeType="clickEffect">
                                  <p:stCondLst>
                                    <p:cond delay="0"/>
                                  </p:stCondLst>
                                  <p:childTnLst>
                                    <p:set>
                                      <p:cBhvr>
                                        <p:cTn id="161" dur="1" fill="hold">
                                          <p:stCondLst>
                                            <p:cond delay="0"/>
                                          </p:stCondLst>
                                        </p:cTn>
                                        <p:tgtEl>
                                          <p:spTgt spid="70"/>
                                        </p:tgtEl>
                                        <p:attrNameLst>
                                          <p:attrName>style.visibility</p:attrName>
                                        </p:attrNameLst>
                                      </p:cBhvr>
                                      <p:to>
                                        <p:strVal val="visible"/>
                                      </p:to>
                                    </p:set>
                                    <p:animEffect transition="in" filter="blinds(horizontal)">
                                      <p:cBhvr>
                                        <p:cTn id="162" dur="500"/>
                                        <p:tgtEl>
                                          <p:spTgt spid="70"/>
                                        </p:tgtEl>
                                      </p:cBhvr>
                                    </p:animEffect>
                                  </p:childTnLst>
                                </p:cTn>
                              </p:par>
                            </p:childTnLst>
                          </p:cTn>
                        </p:par>
                      </p:childTnLst>
                    </p:cTn>
                  </p:par>
                  <p:par>
                    <p:cTn id="163" fill="hold">
                      <p:stCondLst>
                        <p:cond delay="indefinite"/>
                      </p:stCondLst>
                      <p:childTnLst>
                        <p:par>
                          <p:cTn id="164" fill="hold">
                            <p:stCondLst>
                              <p:cond delay="0"/>
                            </p:stCondLst>
                            <p:childTnLst>
                              <p:par>
                                <p:cTn id="165" presetID="3" presetClass="entr" presetSubtype="10" fill="hold" grpId="0" nodeType="clickEffect">
                                  <p:stCondLst>
                                    <p:cond delay="0"/>
                                  </p:stCondLst>
                                  <p:childTnLst>
                                    <p:set>
                                      <p:cBhvr>
                                        <p:cTn id="166" dur="1" fill="hold">
                                          <p:stCondLst>
                                            <p:cond delay="0"/>
                                          </p:stCondLst>
                                        </p:cTn>
                                        <p:tgtEl>
                                          <p:spTgt spid="71"/>
                                        </p:tgtEl>
                                        <p:attrNameLst>
                                          <p:attrName>style.visibility</p:attrName>
                                        </p:attrNameLst>
                                      </p:cBhvr>
                                      <p:to>
                                        <p:strVal val="visible"/>
                                      </p:to>
                                    </p:set>
                                    <p:animEffect transition="in" filter="blinds(horizontal)">
                                      <p:cBhvr>
                                        <p:cTn id="167" dur="500"/>
                                        <p:tgtEl>
                                          <p:spTgt spid="71"/>
                                        </p:tgtEl>
                                      </p:cBhvr>
                                    </p:animEffect>
                                  </p:childTnLst>
                                </p:cTn>
                              </p:par>
                            </p:childTnLst>
                          </p:cTn>
                        </p:par>
                      </p:childTnLst>
                    </p:cTn>
                  </p:par>
                  <p:par>
                    <p:cTn id="168" fill="hold">
                      <p:stCondLst>
                        <p:cond delay="indefinite"/>
                      </p:stCondLst>
                      <p:childTnLst>
                        <p:par>
                          <p:cTn id="169" fill="hold">
                            <p:stCondLst>
                              <p:cond delay="0"/>
                            </p:stCondLst>
                            <p:childTnLst>
                              <p:par>
                                <p:cTn id="170" presetID="3" presetClass="entr" presetSubtype="10" fill="hold" grpId="0" nodeType="clickEffect">
                                  <p:stCondLst>
                                    <p:cond delay="0"/>
                                  </p:stCondLst>
                                  <p:childTnLst>
                                    <p:set>
                                      <p:cBhvr>
                                        <p:cTn id="171" dur="1" fill="hold">
                                          <p:stCondLst>
                                            <p:cond delay="0"/>
                                          </p:stCondLst>
                                        </p:cTn>
                                        <p:tgtEl>
                                          <p:spTgt spid="65"/>
                                        </p:tgtEl>
                                        <p:attrNameLst>
                                          <p:attrName>style.visibility</p:attrName>
                                        </p:attrNameLst>
                                      </p:cBhvr>
                                      <p:to>
                                        <p:strVal val="visible"/>
                                      </p:to>
                                    </p:set>
                                    <p:animEffect transition="in" filter="blinds(horizontal)">
                                      <p:cBhvr>
                                        <p:cTn id="172" dur="500"/>
                                        <p:tgtEl>
                                          <p:spTgt spid="65"/>
                                        </p:tgtEl>
                                      </p:cBhvr>
                                    </p:animEffect>
                                  </p:childTnLst>
                                </p:cTn>
                              </p:par>
                            </p:childTnLst>
                          </p:cTn>
                        </p:par>
                      </p:childTnLst>
                    </p:cTn>
                  </p:par>
                  <p:par>
                    <p:cTn id="173" fill="hold">
                      <p:stCondLst>
                        <p:cond delay="indefinite"/>
                      </p:stCondLst>
                      <p:childTnLst>
                        <p:par>
                          <p:cTn id="174" fill="hold">
                            <p:stCondLst>
                              <p:cond delay="0"/>
                            </p:stCondLst>
                            <p:childTnLst>
                              <p:par>
                                <p:cTn id="175" presetID="3" presetClass="entr" presetSubtype="10" fill="hold" grpId="0" nodeType="clickEffect">
                                  <p:stCondLst>
                                    <p:cond delay="0"/>
                                  </p:stCondLst>
                                  <p:childTnLst>
                                    <p:set>
                                      <p:cBhvr>
                                        <p:cTn id="176" dur="1" fill="hold">
                                          <p:stCondLst>
                                            <p:cond delay="0"/>
                                          </p:stCondLst>
                                        </p:cTn>
                                        <p:tgtEl>
                                          <p:spTgt spid="72"/>
                                        </p:tgtEl>
                                        <p:attrNameLst>
                                          <p:attrName>style.visibility</p:attrName>
                                        </p:attrNameLst>
                                      </p:cBhvr>
                                      <p:to>
                                        <p:strVal val="visible"/>
                                      </p:to>
                                    </p:set>
                                    <p:animEffect transition="in" filter="blinds(horizontal)">
                                      <p:cBhvr>
                                        <p:cTn id="177" dur="500"/>
                                        <p:tgtEl>
                                          <p:spTgt spid="72"/>
                                        </p:tgtEl>
                                      </p:cBhvr>
                                    </p:animEffect>
                                  </p:childTnLst>
                                </p:cTn>
                              </p:par>
                            </p:childTnLst>
                          </p:cTn>
                        </p:par>
                      </p:childTnLst>
                    </p:cTn>
                  </p:par>
                  <p:par>
                    <p:cTn id="178" fill="hold">
                      <p:stCondLst>
                        <p:cond delay="indefinite"/>
                      </p:stCondLst>
                      <p:childTnLst>
                        <p:par>
                          <p:cTn id="179" fill="hold">
                            <p:stCondLst>
                              <p:cond delay="0"/>
                            </p:stCondLst>
                            <p:childTnLst>
                              <p:par>
                                <p:cTn id="180" presetID="3" presetClass="entr" presetSubtype="10" fill="hold" grpId="0" nodeType="clickEffect">
                                  <p:stCondLst>
                                    <p:cond delay="0"/>
                                  </p:stCondLst>
                                  <p:childTnLst>
                                    <p:set>
                                      <p:cBhvr>
                                        <p:cTn id="181" dur="1" fill="hold">
                                          <p:stCondLst>
                                            <p:cond delay="0"/>
                                          </p:stCondLst>
                                        </p:cTn>
                                        <p:tgtEl>
                                          <p:spTgt spid="73"/>
                                        </p:tgtEl>
                                        <p:attrNameLst>
                                          <p:attrName>style.visibility</p:attrName>
                                        </p:attrNameLst>
                                      </p:cBhvr>
                                      <p:to>
                                        <p:strVal val="visible"/>
                                      </p:to>
                                    </p:set>
                                    <p:animEffect transition="in" filter="blinds(horizontal)">
                                      <p:cBhvr>
                                        <p:cTn id="182" dur="500"/>
                                        <p:tgtEl>
                                          <p:spTgt spid="73"/>
                                        </p:tgtEl>
                                      </p:cBhvr>
                                    </p:animEffect>
                                  </p:childTnLst>
                                </p:cTn>
                              </p:par>
                            </p:childTnLst>
                          </p:cTn>
                        </p:par>
                      </p:childTnLst>
                    </p:cTn>
                  </p:par>
                  <p:par>
                    <p:cTn id="183" fill="hold">
                      <p:stCondLst>
                        <p:cond delay="indefinite"/>
                      </p:stCondLst>
                      <p:childTnLst>
                        <p:par>
                          <p:cTn id="184" fill="hold">
                            <p:stCondLst>
                              <p:cond delay="0"/>
                            </p:stCondLst>
                            <p:childTnLst>
                              <p:par>
                                <p:cTn id="185" presetID="3" presetClass="entr" presetSubtype="10" fill="hold" grpId="0" nodeType="clickEffect">
                                  <p:stCondLst>
                                    <p:cond delay="0"/>
                                  </p:stCondLst>
                                  <p:childTnLst>
                                    <p:set>
                                      <p:cBhvr>
                                        <p:cTn id="186" dur="1" fill="hold">
                                          <p:stCondLst>
                                            <p:cond delay="0"/>
                                          </p:stCondLst>
                                        </p:cTn>
                                        <p:tgtEl>
                                          <p:spTgt spid="66"/>
                                        </p:tgtEl>
                                        <p:attrNameLst>
                                          <p:attrName>style.visibility</p:attrName>
                                        </p:attrNameLst>
                                      </p:cBhvr>
                                      <p:to>
                                        <p:strVal val="visible"/>
                                      </p:to>
                                    </p:set>
                                    <p:animEffect transition="in" filter="blinds(horizontal)">
                                      <p:cBhvr>
                                        <p:cTn id="187" dur="500"/>
                                        <p:tgtEl>
                                          <p:spTgt spid="66"/>
                                        </p:tgtEl>
                                      </p:cBhvr>
                                    </p:animEffect>
                                  </p:childTnLst>
                                </p:cTn>
                              </p:par>
                            </p:childTnLst>
                          </p:cTn>
                        </p:par>
                      </p:childTnLst>
                    </p:cTn>
                  </p:par>
                  <p:par>
                    <p:cTn id="188" fill="hold">
                      <p:stCondLst>
                        <p:cond delay="indefinite"/>
                      </p:stCondLst>
                      <p:childTnLst>
                        <p:par>
                          <p:cTn id="189" fill="hold">
                            <p:stCondLst>
                              <p:cond delay="0"/>
                            </p:stCondLst>
                            <p:childTnLst>
                              <p:par>
                                <p:cTn id="190" presetID="3" presetClass="entr" presetSubtype="10" fill="hold" grpId="0" nodeType="clickEffect">
                                  <p:stCondLst>
                                    <p:cond delay="0"/>
                                  </p:stCondLst>
                                  <p:childTnLst>
                                    <p:set>
                                      <p:cBhvr>
                                        <p:cTn id="191" dur="1" fill="hold">
                                          <p:stCondLst>
                                            <p:cond delay="0"/>
                                          </p:stCondLst>
                                        </p:cTn>
                                        <p:tgtEl>
                                          <p:spTgt spid="67"/>
                                        </p:tgtEl>
                                        <p:attrNameLst>
                                          <p:attrName>style.visibility</p:attrName>
                                        </p:attrNameLst>
                                      </p:cBhvr>
                                      <p:to>
                                        <p:strVal val="visible"/>
                                      </p:to>
                                    </p:set>
                                    <p:animEffect transition="in" filter="blinds(horizontal)">
                                      <p:cBhvr>
                                        <p:cTn id="192" dur="500"/>
                                        <p:tgtEl>
                                          <p:spTgt spid="67"/>
                                        </p:tgtEl>
                                      </p:cBhvr>
                                    </p:animEffect>
                                  </p:childTnLst>
                                </p:cTn>
                              </p:par>
                            </p:childTnLst>
                          </p:cTn>
                        </p:par>
                      </p:childTnLst>
                    </p:cTn>
                  </p:par>
                  <p:par>
                    <p:cTn id="193" fill="hold">
                      <p:stCondLst>
                        <p:cond delay="indefinite"/>
                      </p:stCondLst>
                      <p:childTnLst>
                        <p:par>
                          <p:cTn id="194" fill="hold">
                            <p:stCondLst>
                              <p:cond delay="0"/>
                            </p:stCondLst>
                            <p:childTnLst>
                              <p:par>
                                <p:cTn id="195" presetID="3" presetClass="entr" presetSubtype="10" fill="hold" grpId="0" nodeType="clickEffect">
                                  <p:stCondLst>
                                    <p:cond delay="0"/>
                                  </p:stCondLst>
                                  <p:childTnLst>
                                    <p:set>
                                      <p:cBhvr>
                                        <p:cTn id="196" dur="1" fill="hold">
                                          <p:stCondLst>
                                            <p:cond delay="0"/>
                                          </p:stCondLst>
                                        </p:cTn>
                                        <p:tgtEl>
                                          <p:spTgt spid="74"/>
                                        </p:tgtEl>
                                        <p:attrNameLst>
                                          <p:attrName>style.visibility</p:attrName>
                                        </p:attrNameLst>
                                      </p:cBhvr>
                                      <p:to>
                                        <p:strVal val="visible"/>
                                      </p:to>
                                    </p:set>
                                    <p:animEffect transition="in" filter="blinds(horizontal)">
                                      <p:cBhvr>
                                        <p:cTn id="197" dur="500"/>
                                        <p:tgtEl>
                                          <p:spTgt spid="74"/>
                                        </p:tgtEl>
                                      </p:cBhvr>
                                    </p:animEffect>
                                  </p:childTnLst>
                                </p:cTn>
                              </p:par>
                            </p:childTnLst>
                          </p:cTn>
                        </p:par>
                      </p:childTnLst>
                    </p:cTn>
                  </p:par>
                  <p:par>
                    <p:cTn id="198" fill="hold">
                      <p:stCondLst>
                        <p:cond delay="indefinite"/>
                      </p:stCondLst>
                      <p:childTnLst>
                        <p:par>
                          <p:cTn id="199" fill="hold">
                            <p:stCondLst>
                              <p:cond delay="0"/>
                            </p:stCondLst>
                            <p:childTnLst>
                              <p:par>
                                <p:cTn id="200" presetID="3" presetClass="entr" presetSubtype="10" fill="hold" grpId="0" nodeType="clickEffect">
                                  <p:stCondLst>
                                    <p:cond delay="0"/>
                                  </p:stCondLst>
                                  <p:childTnLst>
                                    <p:set>
                                      <p:cBhvr>
                                        <p:cTn id="201" dur="1" fill="hold">
                                          <p:stCondLst>
                                            <p:cond delay="0"/>
                                          </p:stCondLst>
                                        </p:cTn>
                                        <p:tgtEl>
                                          <p:spTgt spid="76"/>
                                        </p:tgtEl>
                                        <p:attrNameLst>
                                          <p:attrName>style.visibility</p:attrName>
                                        </p:attrNameLst>
                                      </p:cBhvr>
                                      <p:to>
                                        <p:strVal val="visible"/>
                                      </p:to>
                                    </p:set>
                                    <p:animEffect transition="in" filter="blinds(horizontal)">
                                      <p:cBhvr>
                                        <p:cTn id="202" dur="500"/>
                                        <p:tgtEl>
                                          <p:spTgt spid="76"/>
                                        </p:tgtEl>
                                      </p:cBhvr>
                                    </p:animEffect>
                                  </p:childTnLst>
                                </p:cTn>
                              </p:par>
                            </p:childTnLst>
                          </p:cTn>
                        </p:par>
                      </p:childTnLst>
                    </p:cTn>
                  </p:par>
                  <p:par>
                    <p:cTn id="203" fill="hold">
                      <p:stCondLst>
                        <p:cond delay="indefinite"/>
                      </p:stCondLst>
                      <p:childTnLst>
                        <p:par>
                          <p:cTn id="204" fill="hold">
                            <p:stCondLst>
                              <p:cond delay="0"/>
                            </p:stCondLst>
                            <p:childTnLst>
                              <p:par>
                                <p:cTn id="205" presetID="3" presetClass="entr" presetSubtype="10" fill="hold" grpId="0" nodeType="clickEffect">
                                  <p:stCondLst>
                                    <p:cond delay="0"/>
                                  </p:stCondLst>
                                  <p:childTnLst>
                                    <p:set>
                                      <p:cBhvr>
                                        <p:cTn id="206" dur="1" fill="hold">
                                          <p:stCondLst>
                                            <p:cond delay="0"/>
                                          </p:stCondLst>
                                        </p:cTn>
                                        <p:tgtEl>
                                          <p:spTgt spid="68"/>
                                        </p:tgtEl>
                                        <p:attrNameLst>
                                          <p:attrName>style.visibility</p:attrName>
                                        </p:attrNameLst>
                                      </p:cBhvr>
                                      <p:to>
                                        <p:strVal val="visible"/>
                                      </p:to>
                                    </p:set>
                                    <p:animEffect transition="in" filter="blinds(horizontal)">
                                      <p:cBhvr>
                                        <p:cTn id="207" dur="500"/>
                                        <p:tgtEl>
                                          <p:spTgt spid="68"/>
                                        </p:tgtEl>
                                      </p:cBhvr>
                                    </p:animEffect>
                                  </p:childTnLst>
                                </p:cTn>
                              </p:par>
                            </p:childTnLst>
                          </p:cTn>
                        </p:par>
                      </p:childTnLst>
                    </p:cTn>
                  </p:par>
                  <p:par>
                    <p:cTn id="208" fill="hold">
                      <p:stCondLst>
                        <p:cond delay="indefinite"/>
                      </p:stCondLst>
                      <p:childTnLst>
                        <p:par>
                          <p:cTn id="209" fill="hold">
                            <p:stCondLst>
                              <p:cond delay="0"/>
                            </p:stCondLst>
                            <p:childTnLst>
                              <p:par>
                                <p:cTn id="210" presetID="3" presetClass="entr" presetSubtype="10" fill="hold" grpId="0" nodeType="clickEffect">
                                  <p:stCondLst>
                                    <p:cond delay="0"/>
                                  </p:stCondLst>
                                  <p:childTnLst>
                                    <p:set>
                                      <p:cBhvr>
                                        <p:cTn id="211" dur="1" fill="hold">
                                          <p:stCondLst>
                                            <p:cond delay="0"/>
                                          </p:stCondLst>
                                        </p:cTn>
                                        <p:tgtEl>
                                          <p:spTgt spid="75"/>
                                        </p:tgtEl>
                                        <p:attrNameLst>
                                          <p:attrName>style.visibility</p:attrName>
                                        </p:attrNameLst>
                                      </p:cBhvr>
                                      <p:to>
                                        <p:strVal val="visible"/>
                                      </p:to>
                                    </p:set>
                                    <p:animEffect transition="in" filter="blinds(horizontal)">
                                      <p:cBhvr>
                                        <p:cTn id="212" dur="500"/>
                                        <p:tgtEl>
                                          <p:spTgt spid="75"/>
                                        </p:tgtEl>
                                      </p:cBhvr>
                                    </p:animEffect>
                                  </p:childTnLst>
                                </p:cTn>
                              </p:par>
                            </p:childTnLst>
                          </p:cTn>
                        </p:par>
                      </p:childTnLst>
                    </p:cTn>
                  </p:par>
                  <p:par>
                    <p:cTn id="213" fill="hold">
                      <p:stCondLst>
                        <p:cond delay="indefinite"/>
                      </p:stCondLst>
                      <p:childTnLst>
                        <p:par>
                          <p:cTn id="214" fill="hold">
                            <p:stCondLst>
                              <p:cond delay="0"/>
                            </p:stCondLst>
                            <p:childTnLst>
                              <p:par>
                                <p:cTn id="215" presetID="3" presetClass="entr" presetSubtype="10" fill="hold" grpId="0" nodeType="clickEffect">
                                  <p:stCondLst>
                                    <p:cond delay="0"/>
                                  </p:stCondLst>
                                  <p:childTnLst>
                                    <p:set>
                                      <p:cBhvr>
                                        <p:cTn id="216" dur="1" fill="hold">
                                          <p:stCondLst>
                                            <p:cond delay="0"/>
                                          </p:stCondLst>
                                        </p:cTn>
                                        <p:tgtEl>
                                          <p:spTgt spid="77"/>
                                        </p:tgtEl>
                                        <p:attrNameLst>
                                          <p:attrName>style.visibility</p:attrName>
                                        </p:attrNameLst>
                                      </p:cBhvr>
                                      <p:to>
                                        <p:strVal val="visible"/>
                                      </p:to>
                                    </p:set>
                                    <p:animEffect transition="in" filter="blinds(horizontal)">
                                      <p:cBhvr>
                                        <p:cTn id="217" dur="500"/>
                                        <p:tgtEl>
                                          <p:spTgt spid="77"/>
                                        </p:tgtEl>
                                      </p:cBhvr>
                                    </p:animEffect>
                                  </p:childTnLst>
                                </p:cTn>
                              </p:par>
                            </p:childTnLst>
                          </p:cTn>
                        </p:par>
                      </p:childTnLst>
                    </p:cTn>
                  </p:par>
                  <p:par>
                    <p:cTn id="218" fill="hold">
                      <p:stCondLst>
                        <p:cond delay="indefinite"/>
                      </p:stCondLst>
                      <p:childTnLst>
                        <p:par>
                          <p:cTn id="219" fill="hold">
                            <p:stCondLst>
                              <p:cond delay="0"/>
                            </p:stCondLst>
                            <p:childTnLst>
                              <p:par>
                                <p:cTn id="220" presetID="3" presetClass="entr" presetSubtype="10" fill="hold" grpId="0" nodeType="clickEffect">
                                  <p:stCondLst>
                                    <p:cond delay="0"/>
                                  </p:stCondLst>
                                  <p:childTnLst>
                                    <p:set>
                                      <p:cBhvr>
                                        <p:cTn id="221" dur="1" fill="hold">
                                          <p:stCondLst>
                                            <p:cond delay="0"/>
                                          </p:stCondLst>
                                        </p:cTn>
                                        <p:tgtEl>
                                          <p:spTgt spid="69"/>
                                        </p:tgtEl>
                                        <p:attrNameLst>
                                          <p:attrName>style.visibility</p:attrName>
                                        </p:attrNameLst>
                                      </p:cBhvr>
                                      <p:to>
                                        <p:strVal val="visible"/>
                                      </p:to>
                                    </p:set>
                                    <p:animEffect transition="in" filter="blinds(horizontal)">
                                      <p:cBhvr>
                                        <p:cTn id="222" dur="500"/>
                                        <p:tgtEl>
                                          <p:spTgt spid="69"/>
                                        </p:tgtEl>
                                      </p:cBhvr>
                                    </p:animEffect>
                                  </p:childTnLst>
                                </p:cTn>
                              </p:par>
                            </p:childTnLst>
                          </p:cTn>
                        </p:par>
                      </p:childTnLst>
                    </p:cTn>
                  </p:par>
                  <p:par>
                    <p:cTn id="223" fill="hold">
                      <p:stCondLst>
                        <p:cond delay="indefinite"/>
                      </p:stCondLst>
                      <p:childTnLst>
                        <p:par>
                          <p:cTn id="224" fill="hold">
                            <p:stCondLst>
                              <p:cond delay="0"/>
                            </p:stCondLst>
                            <p:childTnLst>
                              <p:par>
                                <p:cTn id="225" presetID="3" presetClass="entr" presetSubtype="10" fill="hold" grpId="0" nodeType="clickEffect">
                                  <p:stCondLst>
                                    <p:cond delay="0"/>
                                  </p:stCondLst>
                                  <p:childTnLst>
                                    <p:set>
                                      <p:cBhvr>
                                        <p:cTn id="226" dur="1" fill="hold">
                                          <p:stCondLst>
                                            <p:cond delay="0"/>
                                          </p:stCondLst>
                                        </p:cTn>
                                        <p:tgtEl>
                                          <p:spTgt spid="78"/>
                                        </p:tgtEl>
                                        <p:attrNameLst>
                                          <p:attrName>style.visibility</p:attrName>
                                        </p:attrNameLst>
                                      </p:cBhvr>
                                      <p:to>
                                        <p:strVal val="visible"/>
                                      </p:to>
                                    </p:set>
                                    <p:animEffect transition="in" filter="blinds(horizontal)">
                                      <p:cBhvr>
                                        <p:cTn id="227" dur="500"/>
                                        <p:tgtEl>
                                          <p:spTgt spid="78"/>
                                        </p:tgtEl>
                                      </p:cBhvr>
                                    </p:animEffect>
                                  </p:childTnLst>
                                </p:cTn>
                              </p:par>
                            </p:childTnLst>
                          </p:cTn>
                        </p:par>
                      </p:childTnLst>
                    </p:cTn>
                  </p:par>
                  <p:par>
                    <p:cTn id="228" fill="hold">
                      <p:stCondLst>
                        <p:cond delay="indefinite"/>
                      </p:stCondLst>
                      <p:childTnLst>
                        <p:par>
                          <p:cTn id="229" fill="hold">
                            <p:stCondLst>
                              <p:cond delay="0"/>
                            </p:stCondLst>
                            <p:childTnLst>
                              <p:par>
                                <p:cTn id="230" presetID="3" presetClass="entr" presetSubtype="10" fill="hold" grpId="0" nodeType="clickEffect">
                                  <p:stCondLst>
                                    <p:cond delay="0"/>
                                  </p:stCondLst>
                                  <p:childTnLst>
                                    <p:set>
                                      <p:cBhvr>
                                        <p:cTn id="231" dur="1" fill="hold">
                                          <p:stCondLst>
                                            <p:cond delay="0"/>
                                          </p:stCondLst>
                                        </p:cTn>
                                        <p:tgtEl>
                                          <p:spTgt spid="79"/>
                                        </p:tgtEl>
                                        <p:attrNameLst>
                                          <p:attrName>style.visibility</p:attrName>
                                        </p:attrNameLst>
                                      </p:cBhvr>
                                      <p:to>
                                        <p:strVal val="visible"/>
                                      </p:to>
                                    </p:set>
                                    <p:animEffect transition="in" filter="blinds(horizontal)">
                                      <p:cBhvr>
                                        <p:cTn id="232"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p:bldP spid="23" grpId="0"/>
      <p:bldP spid="27" grpId="0" animBg="1"/>
      <p:bldP spid="34" grpId="0" animBg="1"/>
      <p:bldP spid="35" grpId="0"/>
      <p:bldP spid="36" grpId="0"/>
      <p:bldP spid="38" grpId="0"/>
      <p:bldP spid="50" grpId="0" animBg="1"/>
      <p:bldP spid="51" grpId="0"/>
      <p:bldP spid="52" grpId="0"/>
      <p:bldP spid="53" grpId="0"/>
      <p:bldP spid="54" grpId="0"/>
      <p:bldP spid="58" grpId="0"/>
      <p:bldP spid="61" grpId="0"/>
      <p:bldP spid="63" grpId="0"/>
      <p:bldP spid="64" grpId="0"/>
      <p:bldP spid="65" grpId="0"/>
      <p:bldP spid="66" grpId="0"/>
      <p:bldP spid="67" grpId="0"/>
      <p:bldP spid="68" grpId="0"/>
      <p:bldP spid="69" grpId="0"/>
      <p:bldP spid="70" grpId="0" animBg="1"/>
      <p:bldP spid="71" grpId="0"/>
      <p:bldP spid="72" grpId="0" animBg="1"/>
      <p:bldP spid="73" grpId="0"/>
      <p:bldP spid="74" grpId="0" animBg="1"/>
      <p:bldP spid="75" grpId="0" animBg="1"/>
      <p:bldP spid="76" grpId="0"/>
      <p:bldP spid="77" grpId="0"/>
      <p:bldP spid="78" grpId="0"/>
      <p:bldP spid="79" grpId="0"/>
      <p:bldP spid="81" grpId="0"/>
      <p:bldP spid="22" grpId="0" animBg="1"/>
      <p:bldP spid="85" grpId="0"/>
      <p:bldP spid="86" grpId="0"/>
      <p:bldP spid="89"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Motion in a Circle</a:t>
            </a:r>
            <a:endParaRPr lang="en-GB" dirty="0">
              <a:latin typeface="Comic Sans MS" pitchFamily="66" charset="0"/>
            </a:endParaRPr>
          </a:p>
        </p:txBody>
      </p:sp>
      <p:sp>
        <p:nvSpPr>
          <p:cNvPr id="4" name="TextBox 3"/>
          <p:cNvSpPr txBox="1"/>
          <p:nvPr/>
        </p:nvSpPr>
        <p:spPr>
          <a:xfrm>
            <a:off x="8680632" y="6488668"/>
            <a:ext cx="470000" cy="369332"/>
          </a:xfrm>
          <a:prstGeom prst="rect">
            <a:avLst/>
          </a:prstGeom>
          <a:noFill/>
        </p:spPr>
        <p:txBody>
          <a:bodyPr wrap="none" rtlCol="0">
            <a:spAutoFit/>
          </a:bodyPr>
          <a:lstStyle/>
          <a:p>
            <a:r>
              <a:rPr lang="en-US" dirty="0" smtClean="0">
                <a:latin typeface="Comic Sans MS" panose="030F0702030302020204" pitchFamily="66" charset="0"/>
              </a:rPr>
              <a:t>4F</a:t>
            </a:r>
            <a:endParaRPr lang="en-US"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 name="Content Placeholder 2"/>
              <p:cNvSpPr>
                <a:spLocks noGrp="1"/>
              </p:cNvSpPr>
              <p:nvPr>
                <p:ph idx="1"/>
              </p:nvPr>
            </p:nvSpPr>
            <p:spPr>
              <a:xfrm>
                <a:off x="228600" y="1600200"/>
                <a:ext cx="3636034" cy="4525963"/>
              </a:xfrm>
            </p:spPr>
            <p:txBody>
              <a:bodyPr>
                <a:normAutofit lnSpcReduction="10000"/>
              </a:bodyPr>
              <a:lstStyle/>
              <a:p>
                <a:pPr marL="0" indent="0" algn="ctr">
                  <a:buNone/>
                </a:pPr>
                <a:r>
                  <a:rPr lang="en-GB" sz="1400" b="1" dirty="0" smtClean="0">
                    <a:latin typeface="Comic Sans MS" pitchFamily="66" charset="0"/>
                  </a:rPr>
                  <a:t>You can solve problems where an objects does not have to stay on the circle</a:t>
                </a:r>
                <a:endParaRPr lang="en-GB" sz="1400" dirty="0" smtClean="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smtClean="0">
                    <a:latin typeface="Comic Sans MS" pitchFamily="66" charset="0"/>
                  </a:rPr>
                  <a:t>A particle P of mass m is attached to one end of a light inextensible string of length l. The other end of the string is attached to a fixed point O. The particle is hanging in equilibrium at point A, directly below O, when it is set into motion with a horizontal speed </a:t>
                </a:r>
                <a14:m>
                  <m:oMath xmlns:m="http://schemas.openxmlformats.org/officeDocument/2006/math">
                    <m:r>
                      <a:rPr lang="en-US" sz="1400" b="0" i="1" smtClean="0">
                        <a:latin typeface="Cambria Math"/>
                      </a:rPr>
                      <m:t>2</m:t>
                    </m:r>
                    <m:rad>
                      <m:radPr>
                        <m:degHide m:val="on"/>
                        <m:ctrlPr>
                          <a:rPr lang="en-US" sz="1400" b="0" i="1" smtClean="0">
                            <a:latin typeface="Cambria Math" panose="02040503050406030204" pitchFamily="18" charset="0"/>
                          </a:rPr>
                        </m:ctrlPr>
                      </m:radPr>
                      <m:deg/>
                      <m:e>
                        <m:r>
                          <a:rPr lang="en-US" sz="1400" b="0" i="1" smtClean="0">
                            <a:latin typeface="Cambria Math"/>
                          </a:rPr>
                          <m:t>𝑔𝑙</m:t>
                        </m:r>
                      </m:e>
                    </m:rad>
                  </m:oMath>
                </a14:m>
                <a:r>
                  <a:rPr lang="en-GB" sz="1400" dirty="0" smtClean="0">
                    <a:latin typeface="Comic Sans MS" pitchFamily="66" charset="0"/>
                  </a:rPr>
                  <a:t>. When OP has turned through an angle </a:t>
                </a:r>
                <a:r>
                  <a:rPr lang="el-GR" sz="1400" dirty="0" smtClean="0">
                    <a:latin typeface="Comic Sans MS" pitchFamily="66" charset="0"/>
                  </a:rPr>
                  <a:t>θ</a:t>
                </a:r>
                <a:r>
                  <a:rPr lang="en-US" sz="1400" dirty="0" smtClean="0">
                    <a:latin typeface="Comic Sans MS" pitchFamily="66" charset="0"/>
                  </a:rPr>
                  <a:t> and the string it still taut, the Tension in the string is T.</a:t>
                </a:r>
              </a:p>
              <a:p>
                <a:pPr marL="0" indent="0" algn="ctr">
                  <a:buNone/>
                </a:pPr>
                <a:endParaRPr lang="en-US" sz="1400" dirty="0">
                  <a:latin typeface="Comic Sans MS" pitchFamily="66" charset="0"/>
                </a:endParaRPr>
              </a:p>
              <a:p>
                <a:pPr algn="ctr">
                  <a:buAutoNum type="alphaLcParenR"/>
                </a:pPr>
                <a:r>
                  <a:rPr lang="en-US" sz="1400" dirty="0" smtClean="0">
                    <a:latin typeface="Comic Sans MS" pitchFamily="66" charset="0"/>
                  </a:rPr>
                  <a:t>Find an expression for T</a:t>
                </a:r>
              </a:p>
              <a:p>
                <a:pPr algn="ctr">
                  <a:buAutoNum type="alphaLcParenR"/>
                </a:pPr>
                <a:r>
                  <a:rPr lang="en-US" sz="1400" dirty="0" smtClean="0">
                    <a:latin typeface="Comic Sans MS" pitchFamily="66" charset="0"/>
                  </a:rPr>
                  <a:t>Find the height above A at the instant the string becomes slack</a:t>
                </a:r>
              </a:p>
              <a:p>
                <a:pPr algn="ctr">
                  <a:buAutoNum type="alphaLcParenR"/>
                </a:pPr>
                <a:r>
                  <a:rPr lang="en-US" sz="1400" dirty="0" smtClean="0">
                    <a:latin typeface="Comic Sans MS" pitchFamily="66" charset="0"/>
                  </a:rPr>
                  <a:t>Find the maximum height above A reached by P before it starts to fall to the ground again</a:t>
                </a:r>
                <a:endParaRPr lang="en-GB" sz="1400" dirty="0" smtClean="0">
                  <a:latin typeface="Comic Sans MS" pitchFamily="66" charset="0"/>
                </a:endParaRPr>
              </a:p>
            </p:txBody>
          </p:sp>
        </mc:Choice>
        <mc:Fallback xmlns="">
          <p:sp>
            <p:nvSpPr>
              <p:cNvPr id="6" name="Content Placeholder 2"/>
              <p:cNvSpPr>
                <a:spLocks noGrp="1" noRot="1" noChangeAspect="1" noMove="1" noResize="1" noEditPoints="1" noAdjustHandles="1" noChangeArrowheads="1" noChangeShapeType="1" noTextEdit="1"/>
              </p:cNvSpPr>
              <p:nvPr>
                <p:ph idx="1"/>
              </p:nvPr>
            </p:nvSpPr>
            <p:spPr>
              <a:xfrm>
                <a:off x="228600" y="1600200"/>
                <a:ext cx="3636034" cy="4525963"/>
              </a:xfrm>
              <a:blipFill rotWithShape="1">
                <a:blip r:embed="rId2"/>
                <a:stretch>
                  <a:fillRect t="-674" r="-13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083623" y="0"/>
                <a:ext cx="781817"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𝑣</m:t>
                      </m:r>
                      <m:r>
                        <a:rPr lang="en-US" sz="1400" b="0" i="1" smtClean="0">
                          <a:latin typeface="Cambria Math"/>
                        </a:rPr>
                        <m:t>=</m:t>
                      </m:r>
                      <m:r>
                        <a:rPr lang="en-US" sz="1400" b="0" i="1" smtClean="0">
                          <a:latin typeface="Cambria Math"/>
                        </a:rPr>
                        <m:t>𝑟</m:t>
                      </m:r>
                      <m:r>
                        <m:rPr>
                          <m:sty m:val="p"/>
                        </m:rPr>
                        <a:rPr lang="el-GR" sz="1400" b="0" i="1" smtClean="0">
                          <a:latin typeface="Cambria Math"/>
                        </a:rPr>
                        <m:t>ω</m:t>
                      </m:r>
                    </m:oMath>
                  </m:oMathPara>
                </a14:m>
                <a:endParaRPr lang="en-GB" sz="1400" dirty="0"/>
              </a:p>
            </p:txBody>
          </p:sp>
        </mc:Choice>
        <mc:Fallback xmlns="">
          <p:sp>
            <p:nvSpPr>
              <p:cNvPr id="7" name="TextBox 6"/>
              <p:cNvSpPr txBox="1">
                <a:spLocks noRot="1" noChangeAspect="1" noMove="1" noResize="1" noEditPoints="1" noAdjustHandles="1" noChangeArrowheads="1" noChangeShapeType="1" noTextEdit="1"/>
              </p:cNvSpPr>
              <p:nvPr/>
            </p:nvSpPr>
            <p:spPr>
              <a:xfrm>
                <a:off x="1083623" y="0"/>
                <a:ext cx="781817" cy="307777"/>
              </a:xfrm>
              <a:prstGeom prst="rect">
                <a:avLst/>
              </a:prstGeom>
              <a:blipFill rotWithShape="1">
                <a:blip r:embed="rId3"/>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0" y="0"/>
                <a:ext cx="1087670" cy="44300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1200" i="1" smtClean="0">
                          <a:latin typeface="Cambria Math"/>
                        </a:rPr>
                        <m:t>ω</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𝑟𝑎𝑑𝑖𝑎𝑛𝑠</m:t>
                          </m:r>
                        </m:num>
                        <m:den>
                          <m:r>
                            <a:rPr lang="en-US" sz="1200" b="0" i="1" smtClean="0">
                              <a:latin typeface="Cambria Math"/>
                            </a:rPr>
                            <m:t>𝑠𝑒𝑐𝑜𝑛𝑑𝑠</m:t>
                          </m:r>
                        </m:den>
                      </m:f>
                    </m:oMath>
                  </m:oMathPara>
                </a14:m>
                <a:endParaRPr lang="en-GB" sz="1200" dirty="0"/>
              </a:p>
            </p:txBody>
          </p:sp>
        </mc:Choice>
        <mc:Fallback xmlns="">
          <p:sp>
            <p:nvSpPr>
              <p:cNvPr id="8" name="TextBox 7"/>
              <p:cNvSpPr txBox="1">
                <a:spLocks noRot="1" noChangeAspect="1" noMove="1" noResize="1" noEditPoints="1" noAdjustHandles="1" noChangeArrowheads="1" noChangeShapeType="1" noTextEdit="1"/>
              </p:cNvSpPr>
              <p:nvPr/>
            </p:nvSpPr>
            <p:spPr>
              <a:xfrm>
                <a:off x="0" y="0"/>
                <a:ext cx="1087670" cy="443006"/>
              </a:xfrm>
              <a:prstGeom prst="rect">
                <a:avLst/>
              </a:prstGeom>
              <a:blipFill rotWithShape="1">
                <a:blip r:embed="rId4"/>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862446" y="0"/>
                <a:ext cx="79451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𝑣</m:t>
                      </m:r>
                      <m:r>
                        <a:rPr lang="en-US" sz="1400" b="0" i="1" smtClean="0">
                          <a:latin typeface="Cambria Math"/>
                          <a:ea typeface="Cambria Math"/>
                        </a:rPr>
                        <m:t>𝜔</m:t>
                      </m:r>
                    </m:oMath>
                  </m:oMathPara>
                </a14:m>
                <a:endParaRPr lang="en-GB" sz="1400" dirty="0"/>
              </a:p>
            </p:txBody>
          </p:sp>
        </mc:Choice>
        <mc:Fallback xmlns="">
          <p:sp>
            <p:nvSpPr>
              <p:cNvPr id="9" name="TextBox 8"/>
              <p:cNvSpPr txBox="1">
                <a:spLocks noRot="1" noChangeAspect="1" noMove="1" noResize="1" noEditPoints="1" noAdjustHandles="1" noChangeArrowheads="1" noChangeShapeType="1" noTextEdit="1"/>
              </p:cNvSpPr>
              <p:nvPr/>
            </p:nvSpPr>
            <p:spPr>
              <a:xfrm>
                <a:off x="1862446" y="0"/>
                <a:ext cx="794513" cy="307777"/>
              </a:xfrm>
              <a:prstGeom prst="rect">
                <a:avLst/>
              </a:prstGeom>
              <a:blipFill rotWithShape="1">
                <a:blip r:embed="rId5"/>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665020" y="0"/>
                <a:ext cx="86844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𝑟</m:t>
                      </m:r>
                      <m:sSup>
                        <m:sSupPr>
                          <m:ctrlPr>
                            <a:rPr lang="en-US" sz="1400" b="0" i="1" smtClean="0">
                              <a:latin typeface="Cambria Math" panose="02040503050406030204" pitchFamily="18" charset="0"/>
                            </a:rPr>
                          </m:ctrlPr>
                        </m:sSupPr>
                        <m:e>
                          <m:r>
                            <a:rPr lang="en-US" sz="1400" b="0" i="1" smtClean="0">
                              <a:latin typeface="Cambria Math"/>
                              <a:ea typeface="Cambria Math"/>
                            </a:rPr>
                            <m:t>𝜔</m:t>
                          </m:r>
                        </m:e>
                        <m:sup>
                          <m:r>
                            <a:rPr lang="en-US" sz="1400" b="0" i="1" smtClean="0">
                              <a:latin typeface="Cambria Math"/>
                            </a:rPr>
                            <m:t>2</m:t>
                          </m:r>
                        </m:sup>
                      </m:sSup>
                    </m:oMath>
                  </m:oMathPara>
                </a14:m>
                <a:endParaRPr lang="en-GB" sz="1400" dirty="0"/>
              </a:p>
            </p:txBody>
          </p:sp>
        </mc:Choice>
        <mc:Fallback xmlns="">
          <p:sp>
            <p:nvSpPr>
              <p:cNvPr id="10" name="TextBox 9"/>
              <p:cNvSpPr txBox="1">
                <a:spLocks noRot="1" noChangeAspect="1" noMove="1" noResize="1" noEditPoints="1" noAdjustHandles="1" noChangeArrowheads="1" noChangeShapeType="1" noTextEdit="1"/>
              </p:cNvSpPr>
              <p:nvPr/>
            </p:nvSpPr>
            <p:spPr>
              <a:xfrm>
                <a:off x="2665020" y="0"/>
                <a:ext cx="868443" cy="307777"/>
              </a:xfrm>
              <a:prstGeom prst="rect">
                <a:avLst/>
              </a:prstGeom>
              <a:blipFill rotWithShape="1">
                <a:blip r:embed="rId6"/>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511232" y="0"/>
                <a:ext cx="753988" cy="52315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a:rPr>
                                <m:t>𝑣</m:t>
                              </m:r>
                            </m:e>
                            <m:sup>
                              <m:r>
                                <a:rPr lang="en-US" sz="1400" b="0" i="1" smtClean="0">
                                  <a:latin typeface="Cambria Math"/>
                                </a:rPr>
                                <m:t>2</m:t>
                              </m:r>
                            </m:sup>
                          </m:sSup>
                        </m:num>
                        <m:den>
                          <m:r>
                            <a:rPr lang="en-US" sz="1400" b="0" i="1" smtClean="0">
                              <a:latin typeface="Cambria Math"/>
                            </a:rPr>
                            <m:t>𝑟</m:t>
                          </m:r>
                        </m:den>
                      </m:f>
                    </m:oMath>
                  </m:oMathPara>
                </a14:m>
                <a:endParaRPr lang="en-GB" sz="1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511232" y="0"/>
                <a:ext cx="753988" cy="523157"/>
              </a:xfrm>
              <a:prstGeom prst="rect">
                <a:avLst/>
              </a:prstGeom>
              <a:blipFill rotWithShape="1">
                <a:blip r:embed="rId7"/>
                <a:stretch>
                  <a:fillRect/>
                </a:stretch>
              </a:blipFill>
              <a:ln w="25400">
                <a:solidFill>
                  <a:schemeClr val="tx1"/>
                </a:solidFill>
              </a:ln>
            </p:spPr>
            <p:txBody>
              <a:bodyPr/>
              <a:lstStyle/>
              <a:p>
                <a:r>
                  <a:rPr lang="en-US">
                    <a:noFill/>
                  </a:rPr>
                  <a:t> </a:t>
                </a:r>
              </a:p>
            </p:txBody>
          </p:sp>
        </mc:Fallback>
      </mc:AlternateContent>
      <p:pic>
        <p:nvPicPr>
          <p:cNvPr id="24" name="Picture 23" descr="http://www.schoolphysics.co.uk/age14-16/Mechanics/Circular%20motion/text/Circular_motion/images/6.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13365" y="152400"/>
            <a:ext cx="1122661" cy="969034"/>
          </a:xfrm>
          <a:prstGeom prst="rect">
            <a:avLst/>
          </a:prstGeom>
          <a:noFill/>
          <a:extLst>
            <a:ext uri="{909E8E84-426E-40DD-AFC4-6F175D3DCCD1}">
              <a14:hiddenFill xmlns:a14="http://schemas.microsoft.com/office/drawing/2010/main">
                <a:solidFill>
                  <a:srgbClr val="FFFFFF"/>
                </a:solidFill>
              </a14:hiddenFill>
            </a:ext>
          </a:extLst>
        </p:spPr>
      </p:pic>
      <p:sp>
        <p:nvSpPr>
          <p:cNvPr id="12" name="Oval 11"/>
          <p:cNvSpPr>
            <a:spLocks noChangeAspect="1"/>
          </p:cNvSpPr>
          <p:nvPr/>
        </p:nvSpPr>
        <p:spPr>
          <a:xfrm>
            <a:off x="6370607" y="1414732"/>
            <a:ext cx="1828800" cy="1828800"/>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102554" y="2030815"/>
            <a:ext cx="304800" cy="276999"/>
          </a:xfrm>
          <a:prstGeom prst="rect">
            <a:avLst/>
          </a:prstGeom>
          <a:noFill/>
        </p:spPr>
        <p:txBody>
          <a:bodyPr wrap="square" rtlCol="0">
            <a:spAutoFit/>
          </a:bodyPr>
          <a:lstStyle/>
          <a:p>
            <a:r>
              <a:rPr lang="en-US" sz="1200" dirty="0" smtClean="0">
                <a:latin typeface="Comic Sans MS" panose="030F0702030302020204" pitchFamily="66" charset="0"/>
              </a:rPr>
              <a:t>O</a:t>
            </a:r>
            <a:endParaRPr lang="en-US" sz="1200" dirty="0">
              <a:latin typeface="Comic Sans MS" panose="030F0702030302020204" pitchFamily="66" charset="0"/>
            </a:endParaRPr>
          </a:p>
        </p:txBody>
      </p:sp>
      <p:cxnSp>
        <p:nvCxnSpPr>
          <p:cNvPr id="17" name="Straight Connector 16"/>
          <p:cNvCxnSpPr>
            <a:stCxn id="12" idx="4"/>
          </p:cNvCxnSpPr>
          <p:nvPr/>
        </p:nvCxnSpPr>
        <p:spPr>
          <a:xfrm flipV="1">
            <a:off x="7285007" y="2329132"/>
            <a:ext cx="0" cy="914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7208807" y="2252932"/>
            <a:ext cx="152400" cy="152400"/>
            <a:chOff x="7467600" y="4419600"/>
            <a:chExt cx="152400" cy="152400"/>
          </a:xfrm>
        </p:grpSpPr>
        <p:cxnSp>
          <p:nvCxnSpPr>
            <p:cNvPr id="19" name="Straight Connector 18"/>
            <p:cNvCxnSpPr/>
            <p:nvPr/>
          </p:nvCxnSpPr>
          <p:spPr>
            <a:xfrm flipH="1" flipV="1">
              <a:off x="7467600" y="4419600"/>
              <a:ext cx="152400" cy="1524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7467600" y="4419600"/>
              <a:ext cx="152400" cy="1524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7581951" y="2282838"/>
            <a:ext cx="304800" cy="276999"/>
          </a:xfrm>
          <a:prstGeom prst="rect">
            <a:avLst/>
          </a:prstGeom>
          <a:noFill/>
        </p:spPr>
        <p:txBody>
          <a:bodyPr wrap="square" rtlCol="0">
            <a:spAutoFit/>
          </a:bodyPr>
          <a:lstStyle/>
          <a:p>
            <a:r>
              <a:rPr lang="en-US" sz="1200" dirty="0" smtClean="0">
                <a:latin typeface="Comic Sans MS" panose="030F0702030302020204" pitchFamily="66" charset="0"/>
              </a:rPr>
              <a:t>T</a:t>
            </a:r>
            <a:endParaRPr lang="en-US" sz="1200" dirty="0">
              <a:latin typeface="Comic Sans MS" panose="030F0702030302020204" pitchFamily="66" charset="0"/>
            </a:endParaRPr>
          </a:p>
        </p:txBody>
      </p:sp>
      <p:cxnSp>
        <p:nvCxnSpPr>
          <p:cNvPr id="25" name="Straight Connector 24"/>
          <p:cNvCxnSpPr/>
          <p:nvPr/>
        </p:nvCxnSpPr>
        <p:spPr>
          <a:xfrm>
            <a:off x="7275863" y="2332790"/>
            <a:ext cx="848563" cy="38770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7238999" y="3184585"/>
            <a:ext cx="111397" cy="1141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1" name="Straight Connector 20"/>
          <p:cNvCxnSpPr/>
          <p:nvPr/>
        </p:nvCxnSpPr>
        <p:spPr>
          <a:xfrm>
            <a:off x="7670884" y="2515670"/>
            <a:ext cx="449022" cy="204089"/>
          </a:xfrm>
          <a:prstGeom prst="line">
            <a:avLst/>
          </a:prstGeom>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34" name="Arc 33"/>
          <p:cNvSpPr/>
          <p:nvPr/>
        </p:nvSpPr>
        <p:spPr>
          <a:xfrm>
            <a:off x="6602865" y="1645161"/>
            <a:ext cx="914400" cy="914400"/>
          </a:xfrm>
          <a:prstGeom prst="arc">
            <a:avLst>
              <a:gd name="adj1" fmla="val 2380872"/>
              <a:gd name="adj2" fmla="val 361010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p:cNvSpPr txBox="1"/>
          <p:nvPr/>
        </p:nvSpPr>
        <p:spPr>
          <a:xfrm>
            <a:off x="7011434" y="3224291"/>
            <a:ext cx="304800" cy="276999"/>
          </a:xfrm>
          <a:prstGeom prst="rect">
            <a:avLst/>
          </a:prstGeom>
          <a:noFill/>
        </p:spPr>
        <p:txBody>
          <a:bodyPr wrap="square" rtlCol="0">
            <a:spAutoFit/>
          </a:bodyPr>
          <a:lstStyle/>
          <a:p>
            <a:r>
              <a:rPr lang="en-US" sz="1200" dirty="0" smtClean="0">
                <a:latin typeface="Comic Sans MS" panose="030F0702030302020204" pitchFamily="66" charset="0"/>
              </a:rPr>
              <a:t>A</a:t>
            </a:r>
            <a:endParaRPr lang="en-US" sz="1200" dirty="0">
              <a:latin typeface="Comic Sans MS" panose="030F0702030302020204" pitchFamily="66" charset="0"/>
            </a:endParaRPr>
          </a:p>
        </p:txBody>
      </p:sp>
      <p:sp>
        <p:nvSpPr>
          <p:cNvPr id="36" name="TextBox 35"/>
          <p:cNvSpPr txBox="1"/>
          <p:nvPr/>
        </p:nvSpPr>
        <p:spPr>
          <a:xfrm>
            <a:off x="7922959" y="2423530"/>
            <a:ext cx="304800" cy="276999"/>
          </a:xfrm>
          <a:prstGeom prst="rect">
            <a:avLst/>
          </a:prstGeom>
          <a:noFill/>
        </p:spPr>
        <p:txBody>
          <a:bodyPr wrap="square" rtlCol="0">
            <a:spAutoFit/>
          </a:bodyPr>
          <a:lstStyle/>
          <a:p>
            <a:r>
              <a:rPr lang="en-US" sz="1200" dirty="0" smtClean="0">
                <a:latin typeface="Comic Sans MS" panose="030F0702030302020204" pitchFamily="66" charset="0"/>
              </a:rPr>
              <a:t>P</a:t>
            </a:r>
            <a:endParaRPr lang="en-US" sz="1200" dirty="0">
              <a:latin typeface="Comic Sans MS" panose="030F0702030302020204" pitchFamily="66" charset="0"/>
            </a:endParaRPr>
          </a:p>
        </p:txBody>
      </p:sp>
      <p:cxnSp>
        <p:nvCxnSpPr>
          <p:cNvPr id="37" name="Straight Connector 36"/>
          <p:cNvCxnSpPr/>
          <p:nvPr/>
        </p:nvCxnSpPr>
        <p:spPr>
          <a:xfrm flipV="1">
            <a:off x="8117721" y="2722934"/>
            <a:ext cx="0" cy="914400"/>
          </a:xfrm>
          <a:prstGeom prst="line">
            <a:avLst/>
          </a:prstGeom>
          <a:ln w="25400">
            <a:solidFill>
              <a:schemeClr val="tx1"/>
            </a:solidFill>
            <a:head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923393" y="3594929"/>
            <a:ext cx="398543" cy="276999"/>
          </a:xfrm>
          <a:prstGeom prst="rect">
            <a:avLst/>
          </a:prstGeom>
          <a:noFill/>
        </p:spPr>
        <p:txBody>
          <a:bodyPr wrap="square" rtlCol="0">
            <a:spAutoFit/>
          </a:bodyPr>
          <a:lstStyle/>
          <a:p>
            <a:r>
              <a:rPr lang="en-US" sz="1200" dirty="0" smtClean="0">
                <a:latin typeface="Comic Sans MS" panose="030F0702030302020204" pitchFamily="66" charset="0"/>
              </a:rPr>
              <a:t>mg</a:t>
            </a:r>
            <a:endParaRPr lang="en-US" sz="1200" dirty="0">
              <a:latin typeface="Comic Sans MS" panose="030F0702030302020204" pitchFamily="66" charset="0"/>
            </a:endParaRPr>
          </a:p>
        </p:txBody>
      </p:sp>
      <p:cxnSp>
        <p:nvCxnSpPr>
          <p:cNvPr id="46" name="Straight Connector 45"/>
          <p:cNvCxnSpPr/>
          <p:nvPr/>
        </p:nvCxnSpPr>
        <p:spPr>
          <a:xfrm>
            <a:off x="8117103" y="2723008"/>
            <a:ext cx="357479" cy="161672"/>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8132961" y="2877358"/>
            <a:ext cx="342628" cy="751442"/>
          </a:xfrm>
          <a:prstGeom prst="line">
            <a:avLst/>
          </a:prstGeom>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50" name="Arc 49"/>
          <p:cNvSpPr/>
          <p:nvPr/>
        </p:nvSpPr>
        <p:spPr>
          <a:xfrm>
            <a:off x="7437962" y="2029264"/>
            <a:ext cx="914400" cy="914400"/>
          </a:xfrm>
          <a:prstGeom prst="arc">
            <a:avLst>
              <a:gd name="adj1" fmla="val 2380872"/>
              <a:gd name="adj2" fmla="val 361010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TextBox 50"/>
          <p:cNvSpPr txBox="1"/>
          <p:nvPr/>
        </p:nvSpPr>
        <p:spPr>
          <a:xfrm>
            <a:off x="7268070" y="2398719"/>
            <a:ext cx="304800" cy="276999"/>
          </a:xfrm>
          <a:prstGeom prst="rect">
            <a:avLst/>
          </a:prstGeom>
          <a:noFill/>
        </p:spPr>
        <p:txBody>
          <a:bodyPr wrap="square" rtlCol="0">
            <a:spAutoFit/>
          </a:bodyPr>
          <a:lstStyle/>
          <a:p>
            <a:r>
              <a:rPr lang="el-GR" sz="1200" dirty="0" smtClean="0">
                <a:latin typeface="Comic Sans MS" panose="030F0702030302020204" pitchFamily="66" charset="0"/>
              </a:rPr>
              <a:t>θ</a:t>
            </a:r>
            <a:endParaRPr lang="en-US" sz="1200" dirty="0">
              <a:latin typeface="Comic Sans MS" panose="030F0702030302020204" pitchFamily="66" charset="0"/>
            </a:endParaRPr>
          </a:p>
        </p:txBody>
      </p:sp>
      <p:sp>
        <p:nvSpPr>
          <p:cNvPr id="52" name="TextBox 51"/>
          <p:cNvSpPr txBox="1"/>
          <p:nvPr/>
        </p:nvSpPr>
        <p:spPr>
          <a:xfrm>
            <a:off x="8102815" y="2782469"/>
            <a:ext cx="304800" cy="276999"/>
          </a:xfrm>
          <a:prstGeom prst="rect">
            <a:avLst/>
          </a:prstGeom>
          <a:noFill/>
        </p:spPr>
        <p:txBody>
          <a:bodyPr wrap="square" rtlCol="0">
            <a:spAutoFit/>
          </a:bodyPr>
          <a:lstStyle/>
          <a:p>
            <a:r>
              <a:rPr lang="el-GR" sz="1200" dirty="0" smtClean="0">
                <a:latin typeface="Comic Sans MS" panose="030F0702030302020204" pitchFamily="66" charset="0"/>
              </a:rPr>
              <a:t>θ</a:t>
            </a:r>
            <a:endParaRPr lang="en-US" sz="1200" dirty="0">
              <a:latin typeface="Comic Sans MS" panose="030F0702030302020204" pitchFamily="66" charset="0"/>
            </a:endParaRPr>
          </a:p>
        </p:txBody>
      </p:sp>
      <p:sp>
        <p:nvSpPr>
          <p:cNvPr id="53" name="TextBox 52"/>
          <p:cNvSpPr txBox="1"/>
          <p:nvPr/>
        </p:nvSpPr>
        <p:spPr>
          <a:xfrm>
            <a:off x="8244997" y="2551105"/>
            <a:ext cx="756062" cy="276999"/>
          </a:xfrm>
          <a:prstGeom prst="rect">
            <a:avLst/>
          </a:prstGeom>
          <a:noFill/>
        </p:spPr>
        <p:txBody>
          <a:bodyPr wrap="square" rtlCol="0">
            <a:spAutoFit/>
          </a:bodyPr>
          <a:lstStyle/>
          <a:p>
            <a:r>
              <a:rPr lang="en-US" sz="1200" dirty="0" err="1" smtClean="0">
                <a:latin typeface="Comic Sans MS" panose="030F0702030302020204" pitchFamily="66" charset="0"/>
              </a:rPr>
              <a:t>mgcos</a:t>
            </a:r>
            <a:r>
              <a:rPr lang="el-GR" sz="1200" dirty="0" smtClean="0">
                <a:latin typeface="Comic Sans MS" panose="030F0702030302020204" pitchFamily="66" charset="0"/>
              </a:rPr>
              <a:t>θ</a:t>
            </a:r>
            <a:endParaRPr lang="en-US" sz="1200" dirty="0">
              <a:latin typeface="Comic Sans MS" panose="030F0702030302020204" pitchFamily="66" charset="0"/>
            </a:endParaRPr>
          </a:p>
        </p:txBody>
      </p:sp>
      <p:sp>
        <p:nvSpPr>
          <p:cNvPr id="54" name="TextBox 53"/>
          <p:cNvSpPr txBox="1"/>
          <p:nvPr/>
        </p:nvSpPr>
        <p:spPr>
          <a:xfrm>
            <a:off x="8277407" y="3183462"/>
            <a:ext cx="756062" cy="276999"/>
          </a:xfrm>
          <a:prstGeom prst="rect">
            <a:avLst/>
          </a:prstGeom>
          <a:noFill/>
        </p:spPr>
        <p:txBody>
          <a:bodyPr wrap="square" rtlCol="0">
            <a:spAutoFit/>
          </a:bodyPr>
          <a:lstStyle/>
          <a:p>
            <a:r>
              <a:rPr lang="en-US" sz="1200" dirty="0" err="1" smtClean="0">
                <a:latin typeface="Comic Sans MS" panose="030F0702030302020204" pitchFamily="66" charset="0"/>
              </a:rPr>
              <a:t>mgsin</a:t>
            </a:r>
            <a:r>
              <a:rPr lang="el-GR" sz="1200" dirty="0" smtClean="0">
                <a:latin typeface="Comic Sans MS" panose="030F0702030302020204" pitchFamily="66" charset="0"/>
              </a:rPr>
              <a:t>θ</a:t>
            </a:r>
            <a:endParaRPr lang="en-US" sz="1200" dirty="0">
              <a:latin typeface="Comic Sans MS" panose="030F0702030302020204" pitchFamily="66" charset="0"/>
            </a:endParaRPr>
          </a:p>
        </p:txBody>
      </p:sp>
      <p:cxnSp>
        <p:nvCxnSpPr>
          <p:cNvPr id="55" name="Straight Connector 54"/>
          <p:cNvCxnSpPr/>
          <p:nvPr/>
        </p:nvCxnSpPr>
        <p:spPr>
          <a:xfrm flipH="1">
            <a:off x="7095676" y="3543657"/>
            <a:ext cx="448786" cy="0"/>
          </a:xfrm>
          <a:prstGeom prst="line">
            <a:avLst/>
          </a:prstGeom>
          <a:ln w="25400">
            <a:solidFill>
              <a:schemeClr val="tx1"/>
            </a:solidFill>
            <a:head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57"/>
              <p:cNvSpPr txBox="1"/>
              <p:nvPr/>
            </p:nvSpPr>
            <p:spPr>
              <a:xfrm>
                <a:off x="7039578" y="3585731"/>
                <a:ext cx="566694" cy="3159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2</m:t>
                      </m:r>
                      <m:rad>
                        <m:radPr>
                          <m:degHide m:val="on"/>
                          <m:ctrlPr>
                            <a:rPr lang="en-US" sz="1200" b="0" i="1" smtClean="0">
                              <a:latin typeface="Cambria Math" panose="02040503050406030204" pitchFamily="18" charset="0"/>
                            </a:rPr>
                          </m:ctrlPr>
                        </m:radPr>
                        <m:deg/>
                        <m:e>
                          <m:r>
                            <a:rPr lang="en-US" sz="1200" b="0" i="1" smtClean="0">
                              <a:latin typeface="Cambria Math"/>
                            </a:rPr>
                            <m:t>𝑔𝑙</m:t>
                          </m:r>
                        </m:e>
                      </m:rad>
                    </m:oMath>
                  </m:oMathPara>
                </a14:m>
                <a:endParaRPr lang="en-US" sz="1200" dirty="0"/>
              </a:p>
            </p:txBody>
          </p:sp>
        </mc:Choice>
        <mc:Fallback xmlns="">
          <p:sp>
            <p:nvSpPr>
              <p:cNvPr id="58" name="TextBox 57"/>
              <p:cNvSpPr txBox="1">
                <a:spLocks noRot="1" noChangeAspect="1" noMove="1" noResize="1" noEditPoints="1" noAdjustHandles="1" noChangeArrowheads="1" noChangeShapeType="1" noTextEdit="1"/>
              </p:cNvSpPr>
              <p:nvPr/>
            </p:nvSpPr>
            <p:spPr>
              <a:xfrm>
                <a:off x="7039578" y="3585731"/>
                <a:ext cx="566694" cy="315984"/>
              </a:xfrm>
              <a:prstGeom prst="rect">
                <a:avLst/>
              </a:prstGeom>
              <a:blipFill rotWithShape="1">
                <a:blip r:embed="rId9"/>
                <a:stretch>
                  <a:fillRect b="-1923"/>
                </a:stretch>
              </a:blipFill>
            </p:spPr>
            <p:txBody>
              <a:bodyPr/>
              <a:lstStyle/>
              <a:p>
                <a:r>
                  <a:rPr lang="en-US">
                    <a:noFill/>
                  </a:rPr>
                  <a:t> </a:t>
                </a:r>
              </a:p>
            </p:txBody>
          </p:sp>
        </mc:Fallback>
      </mc:AlternateContent>
      <p:cxnSp>
        <p:nvCxnSpPr>
          <p:cNvPr id="59" name="Straight Connector 58"/>
          <p:cNvCxnSpPr/>
          <p:nvPr/>
        </p:nvCxnSpPr>
        <p:spPr>
          <a:xfrm flipH="1">
            <a:off x="8246623" y="2113154"/>
            <a:ext cx="201018" cy="449720"/>
          </a:xfrm>
          <a:prstGeom prst="line">
            <a:avLst/>
          </a:prstGeom>
          <a:ln w="25400">
            <a:solidFill>
              <a:schemeClr val="tx1"/>
            </a:solidFill>
            <a:head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1" name="TextBox 60"/>
              <p:cNvSpPr txBox="1"/>
              <p:nvPr/>
            </p:nvSpPr>
            <p:spPr>
              <a:xfrm>
                <a:off x="8308331" y="2268359"/>
                <a:ext cx="30777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𝑣</m:t>
                      </m:r>
                    </m:oMath>
                  </m:oMathPara>
                </a14:m>
                <a:endParaRPr lang="en-US" sz="1200" dirty="0"/>
              </a:p>
            </p:txBody>
          </p:sp>
        </mc:Choice>
        <mc:Fallback xmlns="">
          <p:sp>
            <p:nvSpPr>
              <p:cNvPr id="61" name="TextBox 60"/>
              <p:cNvSpPr txBox="1">
                <a:spLocks noRot="1" noChangeAspect="1" noMove="1" noResize="1" noEditPoints="1" noAdjustHandles="1" noChangeArrowheads="1" noChangeShapeType="1" noTextEdit="1"/>
              </p:cNvSpPr>
              <p:nvPr/>
            </p:nvSpPr>
            <p:spPr>
              <a:xfrm>
                <a:off x="8308331" y="2268359"/>
                <a:ext cx="307777" cy="276999"/>
              </a:xfrm>
              <a:prstGeom prst="rect">
                <a:avLst/>
              </a:prstGeom>
              <a:blipFill rotWithShape="1">
                <a:blip r:embed="rId10"/>
                <a:stretch>
                  <a:fillRect/>
                </a:stretch>
              </a:blipFill>
            </p:spPr>
            <p:txBody>
              <a:bodyPr/>
              <a:lstStyle/>
              <a:p>
                <a:r>
                  <a:rPr lang="en-US">
                    <a:noFill/>
                  </a:rPr>
                  <a:t> </a:t>
                </a:r>
              </a:p>
            </p:txBody>
          </p:sp>
        </mc:Fallback>
      </mc:AlternateContent>
      <p:sp>
        <p:nvSpPr>
          <p:cNvPr id="62" name="TextBox 61"/>
          <p:cNvSpPr txBox="1"/>
          <p:nvPr/>
        </p:nvSpPr>
        <p:spPr>
          <a:xfrm>
            <a:off x="3976777" y="1518249"/>
            <a:ext cx="2346385" cy="1754326"/>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You can use the process from the previous section to find an expression for the Tension</a:t>
            </a:r>
          </a:p>
          <a:p>
            <a:pPr algn="ctr"/>
            <a:endParaRPr lang="en-US" sz="1200" dirty="0" smtClean="0">
              <a:solidFill>
                <a:srgbClr val="FF0000"/>
              </a:solidFill>
              <a:latin typeface="Comic Sans MS" panose="030F0702030302020204" pitchFamily="66" charset="0"/>
            </a:endParaRPr>
          </a:p>
          <a:p>
            <a:pPr algn="ctr"/>
            <a:r>
              <a:rPr lang="en-US" sz="1200" dirty="0" smtClean="0">
                <a:solidFill>
                  <a:srgbClr val="FF0000"/>
                </a:solidFill>
                <a:latin typeface="Comic Sans MS" panose="030F0702030302020204" pitchFamily="66" charset="0"/>
                <a:sym typeface="Wingdings" panose="05000000000000000000" pitchFamily="2" charset="2"/>
              </a:rPr>
              <a:t> Draw a diagram and remember to split the weight of the particle correctly! (parallel and perpendicular to the direction of motion…)</a:t>
            </a:r>
            <a:endParaRPr lang="en-US" sz="12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79" name="TextBox 78"/>
              <p:cNvSpPr txBox="1"/>
              <p:nvPr/>
            </p:nvSpPr>
            <p:spPr>
              <a:xfrm>
                <a:off x="1328468" y="5963189"/>
                <a:ext cx="1846771"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a:rPr>
                        <m:t>𝐼𝑛𝑖𝑡𝑖𝑎𝑙</m:t>
                      </m:r>
                      <m:r>
                        <a:rPr lang="en-US" sz="1200" b="0" i="1" smtClean="0">
                          <a:solidFill>
                            <a:srgbClr val="FF0000"/>
                          </a:solidFill>
                          <a:latin typeface="Cambria Math"/>
                        </a:rPr>
                        <m:t> </m:t>
                      </m:r>
                      <m:r>
                        <a:rPr lang="en-US" sz="1200" b="0" i="1" smtClean="0">
                          <a:solidFill>
                            <a:srgbClr val="FF0000"/>
                          </a:solidFill>
                          <a:latin typeface="Cambria Math"/>
                        </a:rPr>
                        <m:t>𝑒𝑛𝑒𝑟𝑔𝑦</m:t>
                      </m:r>
                      <m:r>
                        <a:rPr lang="en-US" sz="1200" b="0" i="1" smtClean="0">
                          <a:solidFill>
                            <a:srgbClr val="FF0000"/>
                          </a:solidFill>
                          <a:latin typeface="Cambria Math"/>
                        </a:rPr>
                        <m:t>=2</m:t>
                      </m:r>
                      <m:r>
                        <a:rPr lang="en-US" sz="1200" b="0" i="1" smtClean="0">
                          <a:solidFill>
                            <a:srgbClr val="FF0000"/>
                          </a:solidFill>
                          <a:latin typeface="Cambria Math"/>
                        </a:rPr>
                        <m:t>𝑚𝑔𝑙</m:t>
                      </m:r>
                    </m:oMath>
                  </m:oMathPara>
                </a14:m>
                <a:endParaRPr lang="en-US" sz="1200" dirty="0">
                  <a:solidFill>
                    <a:srgbClr val="FF0000"/>
                  </a:solidFill>
                </a:endParaRPr>
              </a:p>
            </p:txBody>
          </p:sp>
        </mc:Choice>
        <mc:Fallback xmlns="">
          <p:sp>
            <p:nvSpPr>
              <p:cNvPr id="79" name="TextBox 78"/>
              <p:cNvSpPr txBox="1">
                <a:spLocks noRot="1" noChangeAspect="1" noMove="1" noResize="1" noEditPoints="1" noAdjustHandles="1" noChangeArrowheads="1" noChangeShapeType="1" noTextEdit="1"/>
              </p:cNvSpPr>
              <p:nvPr/>
            </p:nvSpPr>
            <p:spPr>
              <a:xfrm>
                <a:off x="1328468" y="5963189"/>
                <a:ext cx="1846771" cy="276999"/>
              </a:xfrm>
              <a:prstGeom prst="rect">
                <a:avLst/>
              </a:prstGeom>
              <a:blipFill rotWithShape="1">
                <a:blip r:embed="rId11"/>
                <a:stretch>
                  <a:fillRect b="-2174"/>
                </a:stretch>
              </a:blipFill>
            </p:spPr>
            <p:txBody>
              <a:bodyPr/>
              <a:lstStyle/>
              <a:p>
                <a:r>
                  <a:rPr lang="en-US">
                    <a:noFill/>
                  </a:rPr>
                  <a:t> </a:t>
                </a:r>
              </a:p>
            </p:txBody>
          </p:sp>
        </mc:Fallback>
      </mc:AlternateContent>
      <p:sp>
        <p:nvSpPr>
          <p:cNvPr id="60" name="TextBox 59"/>
          <p:cNvSpPr txBox="1"/>
          <p:nvPr/>
        </p:nvSpPr>
        <p:spPr>
          <a:xfrm>
            <a:off x="7266517" y="2786112"/>
            <a:ext cx="304800" cy="276999"/>
          </a:xfrm>
          <a:prstGeom prst="rect">
            <a:avLst/>
          </a:prstGeom>
          <a:noFill/>
        </p:spPr>
        <p:txBody>
          <a:bodyPr wrap="square" rtlCol="0">
            <a:spAutoFit/>
          </a:bodyPr>
          <a:lstStyle/>
          <a:p>
            <a:r>
              <a:rPr lang="en-US" sz="1200" dirty="0" smtClean="0">
                <a:latin typeface="Comic Sans MS" panose="030F0702030302020204" pitchFamily="66" charset="0"/>
              </a:rPr>
              <a:t>l</a:t>
            </a:r>
            <a:endParaRPr lang="en-US" sz="1200" dirty="0">
              <a:latin typeface="Comic Sans MS" panose="030F0702030302020204" pitchFamily="66" charset="0"/>
            </a:endParaRPr>
          </a:p>
        </p:txBody>
      </p:sp>
      <p:cxnSp>
        <p:nvCxnSpPr>
          <p:cNvPr id="80" name="Straight Connector 79"/>
          <p:cNvCxnSpPr/>
          <p:nvPr/>
        </p:nvCxnSpPr>
        <p:spPr>
          <a:xfrm>
            <a:off x="7272669" y="2711302"/>
            <a:ext cx="882503"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6791596" y="2406884"/>
            <a:ext cx="555502" cy="276999"/>
          </a:xfrm>
          <a:prstGeom prst="rect">
            <a:avLst/>
          </a:prstGeom>
          <a:noFill/>
        </p:spPr>
        <p:txBody>
          <a:bodyPr wrap="square" rtlCol="0">
            <a:spAutoFit/>
          </a:bodyPr>
          <a:lstStyle/>
          <a:p>
            <a:r>
              <a:rPr lang="en-US" sz="1200" dirty="0" err="1" smtClean="0">
                <a:latin typeface="Comic Sans MS" panose="030F0702030302020204" pitchFamily="66" charset="0"/>
              </a:rPr>
              <a:t>lcos</a:t>
            </a:r>
            <a:r>
              <a:rPr lang="el-GR" sz="1200" dirty="0" smtClean="0">
                <a:latin typeface="Comic Sans MS" panose="030F0702030302020204" pitchFamily="66" charset="0"/>
              </a:rPr>
              <a:t>θ</a:t>
            </a:r>
            <a:endParaRPr lang="en-US" sz="1200" dirty="0">
              <a:latin typeface="Comic Sans MS" panose="030F0702030302020204" pitchFamily="66" charset="0"/>
            </a:endParaRPr>
          </a:p>
        </p:txBody>
      </p:sp>
      <p:sp>
        <p:nvSpPr>
          <p:cNvPr id="82" name="TextBox 81"/>
          <p:cNvSpPr txBox="1"/>
          <p:nvPr/>
        </p:nvSpPr>
        <p:spPr>
          <a:xfrm>
            <a:off x="6699446" y="2793200"/>
            <a:ext cx="775241" cy="276999"/>
          </a:xfrm>
          <a:prstGeom prst="rect">
            <a:avLst/>
          </a:prstGeom>
          <a:noFill/>
        </p:spPr>
        <p:txBody>
          <a:bodyPr wrap="square" rtlCol="0">
            <a:spAutoFit/>
          </a:bodyPr>
          <a:lstStyle/>
          <a:p>
            <a:r>
              <a:rPr lang="en-US" sz="1200" dirty="0" smtClean="0">
                <a:latin typeface="Comic Sans MS" panose="030F0702030302020204" pitchFamily="66" charset="0"/>
              </a:rPr>
              <a:t>l-</a:t>
            </a:r>
            <a:r>
              <a:rPr lang="en-US" sz="1200" dirty="0" err="1" smtClean="0">
                <a:latin typeface="Comic Sans MS" panose="030F0702030302020204" pitchFamily="66" charset="0"/>
              </a:rPr>
              <a:t>lcos</a:t>
            </a:r>
            <a:r>
              <a:rPr lang="el-GR" sz="1200" dirty="0" smtClean="0">
                <a:latin typeface="Comic Sans MS" panose="030F0702030302020204" pitchFamily="66" charset="0"/>
              </a:rPr>
              <a:t>θ</a:t>
            </a:r>
            <a:endParaRPr lang="en-US" sz="1200" dirty="0">
              <a:latin typeface="Comic Sans MS" panose="030F0702030302020204" pitchFamily="66" charset="0"/>
            </a:endParaRPr>
          </a:p>
        </p:txBody>
      </p:sp>
      <p:sp>
        <p:nvSpPr>
          <p:cNvPr id="22" name="Oval 21"/>
          <p:cNvSpPr/>
          <p:nvPr/>
        </p:nvSpPr>
        <p:spPr>
          <a:xfrm>
            <a:off x="8058555" y="2661111"/>
            <a:ext cx="111397" cy="1141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TextBox 82"/>
          <p:cNvSpPr txBox="1"/>
          <p:nvPr/>
        </p:nvSpPr>
        <p:spPr>
          <a:xfrm>
            <a:off x="4191000" y="4191000"/>
            <a:ext cx="676788" cy="307777"/>
          </a:xfrm>
          <a:prstGeom prst="rect">
            <a:avLst/>
          </a:prstGeom>
          <a:noFill/>
        </p:spPr>
        <p:txBody>
          <a:bodyPr wrap="none" rtlCol="0">
            <a:spAutoFit/>
          </a:bodyPr>
          <a:lstStyle/>
          <a:p>
            <a:r>
              <a:rPr lang="en-US" sz="1400" u="sng" dirty="0" smtClean="0">
                <a:latin typeface="Comic Sans MS" panose="030F0702030302020204" pitchFamily="66" charset="0"/>
              </a:rPr>
              <a:t>After</a:t>
            </a:r>
            <a:endParaRPr lang="en-US" sz="1400" u="sng"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84" name="TextBox 83"/>
              <p:cNvSpPr txBox="1"/>
              <p:nvPr/>
            </p:nvSpPr>
            <p:spPr>
              <a:xfrm>
                <a:off x="4038600" y="4572000"/>
                <a:ext cx="92967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𝑃𝐸</m:t>
                      </m:r>
                      <m:r>
                        <a:rPr lang="en-US" sz="1200" b="0" i="1" smtClean="0">
                          <a:latin typeface="Cambria Math"/>
                        </a:rPr>
                        <m:t>=</m:t>
                      </m:r>
                      <m:r>
                        <a:rPr lang="en-US" sz="1200" b="0" i="1" smtClean="0">
                          <a:latin typeface="Cambria Math"/>
                        </a:rPr>
                        <m:t>𝑚𝑔h</m:t>
                      </m:r>
                    </m:oMath>
                  </m:oMathPara>
                </a14:m>
                <a:endParaRPr lang="en-US" sz="1200" dirty="0"/>
              </a:p>
            </p:txBody>
          </p:sp>
        </mc:Choice>
        <mc:Fallback xmlns="">
          <p:sp>
            <p:nvSpPr>
              <p:cNvPr id="84" name="TextBox 83"/>
              <p:cNvSpPr txBox="1">
                <a:spLocks noRot="1" noChangeAspect="1" noMove="1" noResize="1" noEditPoints="1" noAdjustHandles="1" noChangeArrowheads="1" noChangeShapeType="1" noTextEdit="1"/>
              </p:cNvSpPr>
              <p:nvPr/>
            </p:nvSpPr>
            <p:spPr>
              <a:xfrm>
                <a:off x="4038600" y="4572000"/>
                <a:ext cx="929677" cy="276999"/>
              </a:xfrm>
              <a:prstGeom prst="rect">
                <a:avLst/>
              </a:prstGeom>
              <a:blipFill rotWithShape="1">
                <a:blip r:embed="rId12"/>
                <a:stretch>
                  <a:fillRect b="-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 name="TextBox 84"/>
              <p:cNvSpPr txBox="1"/>
              <p:nvPr/>
            </p:nvSpPr>
            <p:spPr>
              <a:xfrm>
                <a:off x="4038600" y="5029200"/>
                <a:ext cx="1830758"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𝑃𝐸</m:t>
                      </m:r>
                      <m:r>
                        <a:rPr lang="en-US" sz="1200" b="0" i="1" smtClean="0">
                          <a:latin typeface="Cambria Math"/>
                        </a:rPr>
                        <m:t>=(</m:t>
                      </m:r>
                      <m:r>
                        <a:rPr lang="en-US" sz="1200" b="0" i="1" smtClean="0">
                          <a:latin typeface="Cambria Math"/>
                        </a:rPr>
                        <m:t>𝑚</m:t>
                      </m:r>
                      <m:r>
                        <a:rPr lang="en-US" sz="1200" b="0" i="1" smtClean="0">
                          <a:latin typeface="Cambria Math"/>
                        </a:rPr>
                        <m:t>)(</m:t>
                      </m:r>
                      <m:r>
                        <a:rPr lang="en-US" sz="1200" b="0" i="1" smtClean="0">
                          <a:latin typeface="Cambria Math"/>
                        </a:rPr>
                        <m:t>𝑔</m:t>
                      </m:r>
                      <m:r>
                        <a:rPr lang="en-US" sz="1200" b="0" i="1" smtClean="0">
                          <a:latin typeface="Cambria Math"/>
                        </a:rPr>
                        <m:t>)(</m:t>
                      </m:r>
                      <m:r>
                        <a:rPr lang="en-US" sz="1200" b="0" i="1" smtClean="0">
                          <a:latin typeface="Cambria Math"/>
                        </a:rPr>
                        <m:t>𝑙</m:t>
                      </m:r>
                      <m:r>
                        <a:rPr lang="en-US" sz="1200" b="0" i="1" smtClean="0">
                          <a:latin typeface="Cambria Math"/>
                        </a:rPr>
                        <m:t>−</m:t>
                      </m:r>
                      <m:r>
                        <a:rPr lang="en-US" sz="1200" b="0" i="1" smtClean="0">
                          <a:latin typeface="Cambria Math"/>
                        </a:rPr>
                        <m:t>𝑙𝑐𝑜𝑠</m:t>
                      </m:r>
                      <m:r>
                        <a:rPr lang="en-US" sz="1200" b="0" i="1" smtClean="0">
                          <a:latin typeface="Cambria Math"/>
                          <a:ea typeface="Cambria Math"/>
                        </a:rPr>
                        <m:t>𝜃</m:t>
                      </m:r>
                      <m:r>
                        <a:rPr lang="en-US" sz="1200" b="0" i="1" smtClean="0">
                          <a:latin typeface="Cambria Math"/>
                        </a:rPr>
                        <m:t>)</m:t>
                      </m:r>
                    </m:oMath>
                  </m:oMathPara>
                </a14:m>
                <a:endParaRPr lang="en-US" sz="1200" dirty="0"/>
              </a:p>
            </p:txBody>
          </p:sp>
        </mc:Choice>
        <mc:Fallback xmlns="">
          <p:sp>
            <p:nvSpPr>
              <p:cNvPr id="85" name="TextBox 84"/>
              <p:cNvSpPr txBox="1">
                <a:spLocks noRot="1" noChangeAspect="1" noMove="1" noResize="1" noEditPoints="1" noAdjustHandles="1" noChangeArrowheads="1" noChangeShapeType="1" noTextEdit="1"/>
              </p:cNvSpPr>
              <p:nvPr/>
            </p:nvSpPr>
            <p:spPr>
              <a:xfrm>
                <a:off x="4038600" y="5029200"/>
                <a:ext cx="1830758" cy="276999"/>
              </a:xfrm>
              <a:prstGeom prst="rect">
                <a:avLst/>
              </a:prstGeom>
              <a:blipFill rotWithShape="1">
                <a:blip r:embed="rId13"/>
                <a:stretch>
                  <a:fillRect b="-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TextBox 85"/>
              <p:cNvSpPr txBox="1"/>
              <p:nvPr/>
            </p:nvSpPr>
            <p:spPr>
              <a:xfrm>
                <a:off x="4038600" y="5486400"/>
                <a:ext cx="1605889"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𝑃𝐸</m:t>
                      </m:r>
                      <m:r>
                        <a:rPr lang="en-US" sz="1200" b="0" i="1" smtClean="0">
                          <a:latin typeface="Cambria Math"/>
                        </a:rPr>
                        <m:t>=</m:t>
                      </m:r>
                      <m:r>
                        <a:rPr lang="en-US" sz="1200" b="0" i="1" smtClean="0">
                          <a:latin typeface="Cambria Math"/>
                        </a:rPr>
                        <m:t>𝑚𝑔𝑙</m:t>
                      </m:r>
                      <m:r>
                        <a:rPr lang="en-US" sz="1200" b="0" i="1" smtClean="0">
                          <a:latin typeface="Cambria Math"/>
                        </a:rPr>
                        <m:t>(1−</m:t>
                      </m:r>
                      <m:r>
                        <a:rPr lang="en-US" sz="1200" b="0" i="1" smtClean="0">
                          <a:latin typeface="Cambria Math"/>
                        </a:rPr>
                        <m:t>𝑐𝑜𝑠</m:t>
                      </m:r>
                      <m:r>
                        <a:rPr lang="en-US" sz="1200" b="0" i="1" smtClean="0">
                          <a:latin typeface="Cambria Math"/>
                          <a:ea typeface="Cambria Math"/>
                        </a:rPr>
                        <m:t>𝜃</m:t>
                      </m:r>
                      <m:r>
                        <a:rPr lang="en-US" sz="1200" b="0" i="1" smtClean="0">
                          <a:latin typeface="Cambria Math"/>
                          <a:ea typeface="Cambria Math"/>
                        </a:rPr>
                        <m:t>)</m:t>
                      </m:r>
                    </m:oMath>
                  </m:oMathPara>
                </a14:m>
                <a:endParaRPr lang="en-US" sz="1200" dirty="0"/>
              </a:p>
            </p:txBody>
          </p:sp>
        </mc:Choice>
        <mc:Fallback xmlns="">
          <p:sp>
            <p:nvSpPr>
              <p:cNvPr id="86" name="TextBox 85"/>
              <p:cNvSpPr txBox="1">
                <a:spLocks noRot="1" noChangeAspect="1" noMove="1" noResize="1" noEditPoints="1" noAdjustHandles="1" noChangeArrowheads="1" noChangeShapeType="1" noTextEdit="1"/>
              </p:cNvSpPr>
              <p:nvPr/>
            </p:nvSpPr>
            <p:spPr>
              <a:xfrm>
                <a:off x="4038600" y="5486400"/>
                <a:ext cx="1605889" cy="276999"/>
              </a:xfrm>
              <a:prstGeom prst="rect">
                <a:avLst/>
              </a:prstGeom>
              <a:blipFill rotWithShape="1">
                <a:blip r:embed="rId14"/>
                <a:stretch>
                  <a:fillRect b="-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 name="TextBox 86"/>
              <p:cNvSpPr txBox="1"/>
              <p:nvPr/>
            </p:nvSpPr>
            <p:spPr>
              <a:xfrm>
                <a:off x="6533072" y="4495800"/>
                <a:ext cx="1298650" cy="4380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𝐾𝐸</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1</m:t>
                          </m:r>
                        </m:num>
                        <m:den>
                          <m:r>
                            <a:rPr lang="en-US" sz="1200" b="0" i="1" smtClean="0">
                              <a:latin typeface="Cambria Math"/>
                            </a:rPr>
                            <m:t>2</m:t>
                          </m:r>
                        </m:den>
                      </m:f>
                      <m:r>
                        <a:rPr lang="en-US" sz="1200" b="0" i="1" smtClean="0">
                          <a:latin typeface="Cambria Math"/>
                        </a:rPr>
                        <m:t>𝑚</m:t>
                      </m:r>
                      <m:sSup>
                        <m:sSupPr>
                          <m:ctrlPr>
                            <a:rPr lang="en-US" sz="1200" b="0" i="1" smtClean="0">
                              <a:latin typeface="Cambria Math" panose="02040503050406030204" pitchFamily="18" charset="0"/>
                            </a:rPr>
                          </m:ctrlPr>
                        </m:sSupPr>
                        <m:e>
                          <m:r>
                            <a:rPr lang="en-US" sz="1200" b="0" i="1" smtClean="0">
                              <a:latin typeface="Cambria Math"/>
                            </a:rPr>
                            <m:t>𝑣</m:t>
                          </m:r>
                        </m:e>
                        <m:sup>
                          <m:r>
                            <a:rPr lang="en-US" sz="1200" b="0" i="1" smtClean="0">
                              <a:latin typeface="Cambria Math"/>
                            </a:rPr>
                            <m:t>2</m:t>
                          </m:r>
                        </m:sup>
                      </m:sSup>
                    </m:oMath>
                  </m:oMathPara>
                </a14:m>
                <a:endParaRPr lang="en-US" sz="1200" dirty="0"/>
              </a:p>
            </p:txBody>
          </p:sp>
        </mc:Choice>
        <mc:Fallback xmlns="">
          <p:sp>
            <p:nvSpPr>
              <p:cNvPr id="87" name="TextBox 86"/>
              <p:cNvSpPr txBox="1">
                <a:spLocks noRot="1" noChangeAspect="1" noMove="1" noResize="1" noEditPoints="1" noAdjustHandles="1" noChangeArrowheads="1" noChangeShapeType="1" noTextEdit="1"/>
              </p:cNvSpPr>
              <p:nvPr/>
            </p:nvSpPr>
            <p:spPr>
              <a:xfrm>
                <a:off x="6533072" y="4495800"/>
                <a:ext cx="1298650" cy="438005"/>
              </a:xfrm>
              <a:prstGeom prst="rect">
                <a:avLst/>
              </a:prstGeom>
              <a:blipFill rotWithShape="1">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TextBox 87"/>
              <p:cNvSpPr txBox="1"/>
              <p:nvPr/>
            </p:nvSpPr>
            <p:spPr>
              <a:xfrm>
                <a:off x="6636589" y="5096773"/>
                <a:ext cx="1327197" cy="4380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𝐾𝐸</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1</m:t>
                          </m:r>
                        </m:num>
                        <m:den>
                          <m:r>
                            <a:rPr lang="en-US" sz="1200" b="0" i="1" smtClean="0">
                              <a:latin typeface="Cambria Math"/>
                            </a:rPr>
                            <m:t>2</m:t>
                          </m:r>
                        </m:den>
                      </m:f>
                      <m:r>
                        <a:rPr lang="en-US" sz="1200" b="0" i="1" smtClean="0">
                          <a:latin typeface="Cambria Math"/>
                        </a:rPr>
                        <m:t>(</m:t>
                      </m:r>
                      <m:r>
                        <a:rPr lang="en-US" sz="1200" b="0" i="1" smtClean="0">
                          <a:latin typeface="Cambria Math"/>
                        </a:rPr>
                        <m:t>𝑚</m:t>
                      </m:r>
                      <m:r>
                        <a:rPr lang="en-US" sz="1200" b="0" i="1" smtClean="0">
                          <a:latin typeface="Cambria Math"/>
                        </a:rPr>
                        <m:t>)</m:t>
                      </m:r>
                      <m:sSup>
                        <m:sSupPr>
                          <m:ctrlPr>
                            <a:rPr lang="en-US" sz="1200" b="0" i="1" smtClean="0">
                              <a:latin typeface="Cambria Math" panose="02040503050406030204" pitchFamily="18" charset="0"/>
                            </a:rPr>
                          </m:ctrlPr>
                        </m:sSupPr>
                        <m:e>
                          <m:d>
                            <m:dPr>
                              <m:ctrlPr>
                                <a:rPr lang="en-US" sz="1200" b="0" i="1" smtClean="0">
                                  <a:latin typeface="Cambria Math" panose="02040503050406030204" pitchFamily="18" charset="0"/>
                                </a:rPr>
                              </m:ctrlPr>
                            </m:dPr>
                            <m:e>
                              <m:r>
                                <a:rPr lang="en-US" sz="1200" b="0" i="1" smtClean="0">
                                  <a:latin typeface="Cambria Math"/>
                                </a:rPr>
                                <m:t>𝑣</m:t>
                              </m:r>
                            </m:e>
                          </m:d>
                        </m:e>
                        <m:sup>
                          <m:r>
                            <a:rPr lang="en-US" sz="1200" b="0" i="1" smtClean="0">
                              <a:latin typeface="Cambria Math"/>
                            </a:rPr>
                            <m:t>2</m:t>
                          </m:r>
                        </m:sup>
                      </m:sSup>
                    </m:oMath>
                  </m:oMathPara>
                </a14:m>
                <a:endParaRPr lang="en-US" sz="1200" dirty="0"/>
              </a:p>
            </p:txBody>
          </p:sp>
        </mc:Choice>
        <mc:Fallback xmlns="">
          <p:sp>
            <p:nvSpPr>
              <p:cNvPr id="88" name="TextBox 87"/>
              <p:cNvSpPr txBox="1">
                <a:spLocks noRot="1" noChangeAspect="1" noMove="1" noResize="1" noEditPoints="1" noAdjustHandles="1" noChangeArrowheads="1" noChangeShapeType="1" noTextEdit="1"/>
              </p:cNvSpPr>
              <p:nvPr/>
            </p:nvSpPr>
            <p:spPr>
              <a:xfrm>
                <a:off x="6636589" y="5096773"/>
                <a:ext cx="1327197" cy="438005"/>
              </a:xfrm>
              <a:prstGeom prst="rect">
                <a:avLst/>
              </a:prstGeom>
              <a:blipFill rotWithShape="1">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TextBox 88"/>
              <p:cNvSpPr txBox="1"/>
              <p:nvPr/>
            </p:nvSpPr>
            <p:spPr>
              <a:xfrm>
                <a:off x="6602627" y="5713892"/>
                <a:ext cx="1180406" cy="4380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𝐾𝐸</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1</m:t>
                          </m:r>
                        </m:num>
                        <m:den>
                          <m:r>
                            <a:rPr lang="en-US" sz="1200" b="0" i="1" smtClean="0">
                              <a:latin typeface="Cambria Math"/>
                            </a:rPr>
                            <m:t>2</m:t>
                          </m:r>
                        </m:den>
                      </m:f>
                      <m:r>
                        <a:rPr lang="en-US" sz="1200" b="0" i="1" smtClean="0">
                          <a:latin typeface="Cambria Math"/>
                        </a:rPr>
                        <m:t>𝑚</m:t>
                      </m:r>
                      <m:sSup>
                        <m:sSupPr>
                          <m:ctrlPr>
                            <a:rPr lang="en-US" sz="1200" b="0" i="1" smtClean="0">
                              <a:latin typeface="Cambria Math" panose="02040503050406030204" pitchFamily="18" charset="0"/>
                            </a:rPr>
                          </m:ctrlPr>
                        </m:sSupPr>
                        <m:e>
                          <m:r>
                            <a:rPr lang="en-US" sz="1200" b="0" i="1" smtClean="0">
                              <a:latin typeface="Cambria Math"/>
                            </a:rPr>
                            <m:t>𝑣</m:t>
                          </m:r>
                        </m:e>
                        <m:sup>
                          <m:r>
                            <a:rPr lang="en-US" sz="1200" b="0" i="1" smtClean="0">
                              <a:latin typeface="Cambria Math"/>
                            </a:rPr>
                            <m:t>2</m:t>
                          </m:r>
                        </m:sup>
                      </m:sSup>
                    </m:oMath>
                  </m:oMathPara>
                </a14:m>
                <a:endParaRPr lang="en-US" sz="1200" dirty="0"/>
              </a:p>
            </p:txBody>
          </p:sp>
        </mc:Choice>
        <mc:Fallback xmlns="">
          <p:sp>
            <p:nvSpPr>
              <p:cNvPr id="89" name="TextBox 88"/>
              <p:cNvSpPr txBox="1">
                <a:spLocks noRot="1" noChangeAspect="1" noMove="1" noResize="1" noEditPoints="1" noAdjustHandles="1" noChangeArrowheads="1" noChangeShapeType="1" noTextEdit="1"/>
              </p:cNvSpPr>
              <p:nvPr/>
            </p:nvSpPr>
            <p:spPr>
              <a:xfrm>
                <a:off x="6602627" y="5713892"/>
                <a:ext cx="1180406" cy="438005"/>
              </a:xfrm>
              <a:prstGeom prst="rect">
                <a:avLst/>
              </a:prstGeom>
              <a:blipFill rotWithShape="1">
                <a:blip r:embed="rId17"/>
                <a:stretch>
                  <a:fillRect/>
                </a:stretch>
              </a:blipFill>
            </p:spPr>
            <p:txBody>
              <a:bodyPr/>
              <a:lstStyle/>
              <a:p>
                <a:r>
                  <a:rPr lang="en-US">
                    <a:noFill/>
                  </a:rPr>
                  <a:t> </a:t>
                </a:r>
              </a:p>
            </p:txBody>
          </p:sp>
        </mc:Fallback>
      </mc:AlternateContent>
      <p:sp>
        <p:nvSpPr>
          <p:cNvPr id="90" name="Arc 89"/>
          <p:cNvSpPr/>
          <p:nvPr/>
        </p:nvSpPr>
        <p:spPr>
          <a:xfrm>
            <a:off x="5653642" y="4724400"/>
            <a:ext cx="228600" cy="450011"/>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1" name="TextBox 90"/>
          <p:cNvSpPr txBox="1"/>
          <p:nvPr/>
        </p:nvSpPr>
        <p:spPr>
          <a:xfrm>
            <a:off x="5806042" y="4724400"/>
            <a:ext cx="762000" cy="461665"/>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Sub in values</a:t>
            </a:r>
            <a:endParaRPr lang="en-GB" sz="1200" baseline="30000" dirty="0">
              <a:solidFill>
                <a:srgbClr val="FF0000"/>
              </a:solidFill>
              <a:latin typeface="Comic Sans MS" panose="030F0702030302020204" pitchFamily="66" charset="0"/>
            </a:endParaRPr>
          </a:p>
        </p:txBody>
      </p:sp>
      <p:sp>
        <p:nvSpPr>
          <p:cNvPr id="92" name="Arc 91"/>
          <p:cNvSpPr/>
          <p:nvPr/>
        </p:nvSpPr>
        <p:spPr>
          <a:xfrm>
            <a:off x="5664276" y="5181600"/>
            <a:ext cx="228600" cy="450011"/>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93" name="TextBox 92"/>
          <p:cNvSpPr txBox="1"/>
          <p:nvPr/>
        </p:nvSpPr>
        <p:spPr>
          <a:xfrm>
            <a:off x="5882242" y="5257800"/>
            <a:ext cx="838200"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Calculate</a:t>
            </a:r>
            <a:endParaRPr lang="en-GB" sz="1200" baseline="30000" dirty="0">
              <a:solidFill>
                <a:srgbClr val="FF0000"/>
              </a:solidFill>
              <a:latin typeface="Comic Sans MS" panose="030F0702030302020204" pitchFamily="66" charset="0"/>
            </a:endParaRPr>
          </a:p>
        </p:txBody>
      </p:sp>
      <p:sp>
        <p:nvSpPr>
          <p:cNvPr id="94" name="Arc 93"/>
          <p:cNvSpPr/>
          <p:nvPr/>
        </p:nvSpPr>
        <p:spPr>
          <a:xfrm>
            <a:off x="8077200" y="4724400"/>
            <a:ext cx="228600" cy="609600"/>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5" name="Arc 94"/>
          <p:cNvSpPr/>
          <p:nvPr/>
        </p:nvSpPr>
        <p:spPr>
          <a:xfrm>
            <a:off x="8077200" y="5334000"/>
            <a:ext cx="228600" cy="533400"/>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6" name="TextBox 95"/>
          <p:cNvSpPr txBox="1"/>
          <p:nvPr/>
        </p:nvSpPr>
        <p:spPr>
          <a:xfrm>
            <a:off x="8229600" y="4800600"/>
            <a:ext cx="838200" cy="461665"/>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Sub in values</a:t>
            </a:r>
            <a:endParaRPr lang="en-GB" sz="1200" baseline="30000" dirty="0">
              <a:solidFill>
                <a:srgbClr val="FF0000"/>
              </a:solidFill>
              <a:latin typeface="Comic Sans MS" panose="030F0702030302020204" pitchFamily="66" charset="0"/>
            </a:endParaRPr>
          </a:p>
        </p:txBody>
      </p:sp>
      <p:sp>
        <p:nvSpPr>
          <p:cNvPr id="97" name="TextBox 96"/>
          <p:cNvSpPr txBox="1"/>
          <p:nvPr/>
        </p:nvSpPr>
        <p:spPr>
          <a:xfrm>
            <a:off x="8305800" y="5486400"/>
            <a:ext cx="838200"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Calculate</a:t>
            </a:r>
            <a:endParaRPr lang="en-GB" sz="1200" baseline="30000" dirty="0">
              <a:solidFill>
                <a:srgbClr val="FF0000"/>
              </a:solidFill>
              <a:latin typeface="Comic Sans MS" panose="030F0702030302020204" pitchFamily="66" charset="0"/>
            </a:endParaRPr>
          </a:p>
        </p:txBody>
      </p:sp>
      <p:sp>
        <p:nvSpPr>
          <p:cNvPr id="98" name="TextBox 97"/>
          <p:cNvSpPr txBox="1"/>
          <p:nvPr/>
        </p:nvSpPr>
        <p:spPr>
          <a:xfrm>
            <a:off x="4423144" y="6169592"/>
            <a:ext cx="4104167"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So the total final energy is </a:t>
            </a:r>
            <a:r>
              <a:rPr lang="en-US" sz="1200" dirty="0" err="1" smtClean="0">
                <a:solidFill>
                  <a:srgbClr val="FF0000"/>
                </a:solidFill>
                <a:latin typeface="Comic Sans MS" panose="030F0702030302020204" pitchFamily="66" charset="0"/>
              </a:rPr>
              <a:t>mgl</a:t>
            </a:r>
            <a:r>
              <a:rPr lang="en-US" sz="1200" dirty="0" smtClean="0">
                <a:solidFill>
                  <a:srgbClr val="FF0000"/>
                </a:solidFill>
                <a:latin typeface="Comic Sans MS" panose="030F0702030302020204" pitchFamily="66" charset="0"/>
              </a:rPr>
              <a:t>(1 – cos</a:t>
            </a:r>
            <a:r>
              <a:rPr lang="el-GR" sz="1200" dirty="0" smtClean="0">
                <a:solidFill>
                  <a:srgbClr val="FF0000"/>
                </a:solidFill>
                <a:latin typeface="Comic Sans MS" panose="030F0702030302020204" pitchFamily="66" charset="0"/>
              </a:rPr>
              <a:t>θ</a:t>
            </a:r>
            <a:r>
              <a:rPr lang="en-US" sz="1200" dirty="0" smtClean="0">
                <a:solidFill>
                  <a:srgbClr val="FF0000"/>
                </a:solidFill>
                <a:latin typeface="Comic Sans MS" panose="030F0702030302020204" pitchFamily="66" charset="0"/>
              </a:rPr>
              <a:t>) + </a:t>
            </a:r>
            <a:r>
              <a:rPr lang="en-US" sz="1200" baseline="30000" dirty="0" smtClean="0">
                <a:solidFill>
                  <a:srgbClr val="FF0000"/>
                </a:solidFill>
                <a:latin typeface="Comic Sans MS" panose="030F0702030302020204" pitchFamily="66" charset="0"/>
              </a:rPr>
              <a:t>1</a:t>
            </a:r>
            <a:r>
              <a:rPr lang="en-US" sz="1200" dirty="0" smtClean="0">
                <a:solidFill>
                  <a:srgbClr val="FF0000"/>
                </a:solidFill>
                <a:latin typeface="Comic Sans MS" panose="030F0702030302020204" pitchFamily="66" charset="0"/>
              </a:rPr>
              <a:t>/</a:t>
            </a:r>
            <a:r>
              <a:rPr lang="en-US" sz="1200" baseline="-25000" dirty="0" smtClean="0">
                <a:solidFill>
                  <a:srgbClr val="FF0000"/>
                </a:solidFill>
                <a:latin typeface="Comic Sans MS" panose="030F0702030302020204" pitchFamily="66" charset="0"/>
              </a:rPr>
              <a:t>2</a:t>
            </a:r>
            <a:r>
              <a:rPr lang="en-US" sz="1200" dirty="0" smtClean="0">
                <a:solidFill>
                  <a:srgbClr val="FF0000"/>
                </a:solidFill>
                <a:latin typeface="Comic Sans MS" panose="030F0702030302020204" pitchFamily="66" charset="0"/>
              </a:rPr>
              <a:t>mv</a:t>
            </a:r>
            <a:r>
              <a:rPr lang="en-US" sz="1200" baseline="30000" dirty="0" smtClean="0">
                <a:solidFill>
                  <a:srgbClr val="FF0000"/>
                </a:solidFill>
                <a:latin typeface="Comic Sans MS" panose="030F0702030302020204" pitchFamily="66" charset="0"/>
              </a:rPr>
              <a:t>2</a:t>
            </a:r>
            <a:endParaRPr lang="en-GB" sz="1200" baseline="300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99" name="TextBox 98"/>
              <p:cNvSpPr txBox="1"/>
              <p:nvPr/>
            </p:nvSpPr>
            <p:spPr>
              <a:xfrm>
                <a:off x="733647" y="6104956"/>
                <a:ext cx="3115339" cy="4380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a:rPr>
                        <m:t>𝐹𝑖𝑛𝑎𝑙</m:t>
                      </m:r>
                      <m:r>
                        <a:rPr lang="en-US" sz="1200" b="0" i="1" smtClean="0">
                          <a:solidFill>
                            <a:srgbClr val="FF0000"/>
                          </a:solidFill>
                          <a:latin typeface="Cambria Math"/>
                        </a:rPr>
                        <m:t> </m:t>
                      </m:r>
                      <m:r>
                        <a:rPr lang="en-US" sz="1200" b="0" i="1" smtClean="0">
                          <a:solidFill>
                            <a:srgbClr val="FF0000"/>
                          </a:solidFill>
                          <a:latin typeface="Cambria Math"/>
                        </a:rPr>
                        <m:t>𝑒𝑛𝑒𝑟𝑔𝑦</m:t>
                      </m:r>
                      <m:r>
                        <a:rPr lang="en-US" sz="1200" b="0" i="1" smtClean="0">
                          <a:solidFill>
                            <a:srgbClr val="FF0000"/>
                          </a:solidFill>
                          <a:latin typeface="Cambria Math"/>
                        </a:rPr>
                        <m:t>=</m:t>
                      </m:r>
                      <m:r>
                        <a:rPr lang="en-US" sz="1200" b="0" i="1" smtClean="0">
                          <a:solidFill>
                            <a:srgbClr val="FF0000"/>
                          </a:solidFill>
                          <a:latin typeface="Cambria Math"/>
                        </a:rPr>
                        <m:t>𝑚𝑔𝑙</m:t>
                      </m:r>
                      <m:d>
                        <m:dPr>
                          <m:ctrlPr>
                            <a:rPr lang="en-US" sz="1200" b="0" i="1" smtClean="0">
                              <a:solidFill>
                                <a:srgbClr val="FF0000"/>
                              </a:solidFill>
                              <a:latin typeface="Cambria Math" panose="02040503050406030204" pitchFamily="18" charset="0"/>
                            </a:rPr>
                          </m:ctrlPr>
                        </m:dPr>
                        <m:e>
                          <m:r>
                            <a:rPr lang="en-US" sz="1200" b="0" i="1" smtClean="0">
                              <a:solidFill>
                                <a:srgbClr val="FF0000"/>
                              </a:solidFill>
                              <a:latin typeface="Cambria Math"/>
                            </a:rPr>
                            <m:t>1−</m:t>
                          </m:r>
                          <m:r>
                            <a:rPr lang="en-US" sz="1200" b="0" i="1" smtClean="0">
                              <a:solidFill>
                                <a:srgbClr val="FF0000"/>
                              </a:solidFill>
                              <a:latin typeface="Cambria Math"/>
                            </a:rPr>
                            <m:t>𝑐𝑜𝑠</m:t>
                          </m:r>
                          <m:r>
                            <a:rPr lang="en-US" sz="1200" b="0" i="1" smtClean="0">
                              <a:solidFill>
                                <a:srgbClr val="FF0000"/>
                              </a:solidFill>
                              <a:latin typeface="Cambria Math"/>
                              <a:ea typeface="Cambria Math"/>
                            </a:rPr>
                            <m:t>𝜃</m:t>
                          </m:r>
                        </m:e>
                      </m:d>
                      <m:r>
                        <a:rPr lang="en-US" sz="1200" b="0" i="1" smtClean="0">
                          <a:solidFill>
                            <a:srgbClr val="FF0000"/>
                          </a:solidFill>
                          <a:latin typeface="Cambria Math"/>
                          <a:ea typeface="Cambria Math"/>
                        </a:rPr>
                        <m:t>+</m:t>
                      </m:r>
                      <m:f>
                        <m:fPr>
                          <m:ctrlPr>
                            <a:rPr lang="en-US" sz="1200" b="0" i="1" smtClean="0">
                              <a:solidFill>
                                <a:srgbClr val="FF0000"/>
                              </a:solidFill>
                              <a:latin typeface="Cambria Math" panose="02040503050406030204" pitchFamily="18" charset="0"/>
                              <a:ea typeface="Cambria Math"/>
                            </a:rPr>
                          </m:ctrlPr>
                        </m:fPr>
                        <m:num>
                          <m:r>
                            <a:rPr lang="en-US" sz="1200" b="0" i="1" smtClean="0">
                              <a:solidFill>
                                <a:srgbClr val="FF0000"/>
                              </a:solidFill>
                              <a:latin typeface="Cambria Math"/>
                              <a:ea typeface="Cambria Math"/>
                            </a:rPr>
                            <m:t>1</m:t>
                          </m:r>
                        </m:num>
                        <m:den>
                          <m:r>
                            <a:rPr lang="en-US" sz="1200" b="0" i="1" smtClean="0">
                              <a:solidFill>
                                <a:srgbClr val="FF0000"/>
                              </a:solidFill>
                              <a:latin typeface="Cambria Math"/>
                              <a:ea typeface="Cambria Math"/>
                            </a:rPr>
                            <m:t>2</m:t>
                          </m:r>
                        </m:den>
                      </m:f>
                      <m:r>
                        <a:rPr lang="en-US" sz="1200" b="0" i="1" smtClean="0">
                          <a:solidFill>
                            <a:srgbClr val="FF0000"/>
                          </a:solidFill>
                          <a:latin typeface="Cambria Math"/>
                          <a:ea typeface="Cambria Math"/>
                        </a:rPr>
                        <m:t>𝑚</m:t>
                      </m:r>
                      <m:sSup>
                        <m:sSupPr>
                          <m:ctrlPr>
                            <a:rPr lang="en-US" sz="1200" b="0" i="1" smtClean="0">
                              <a:solidFill>
                                <a:srgbClr val="FF0000"/>
                              </a:solidFill>
                              <a:latin typeface="Cambria Math" panose="02040503050406030204" pitchFamily="18" charset="0"/>
                              <a:ea typeface="Cambria Math"/>
                            </a:rPr>
                          </m:ctrlPr>
                        </m:sSupPr>
                        <m:e>
                          <m:r>
                            <a:rPr lang="en-US" sz="1200" b="0" i="1" smtClean="0">
                              <a:solidFill>
                                <a:srgbClr val="FF0000"/>
                              </a:solidFill>
                              <a:latin typeface="Cambria Math"/>
                              <a:ea typeface="Cambria Math"/>
                            </a:rPr>
                            <m:t>𝑣</m:t>
                          </m:r>
                        </m:e>
                        <m:sup>
                          <m:r>
                            <a:rPr lang="en-US" sz="1200" b="0" i="1" smtClean="0">
                              <a:solidFill>
                                <a:srgbClr val="FF0000"/>
                              </a:solidFill>
                              <a:latin typeface="Cambria Math"/>
                              <a:ea typeface="Cambria Math"/>
                            </a:rPr>
                            <m:t>2</m:t>
                          </m:r>
                        </m:sup>
                      </m:sSup>
                    </m:oMath>
                  </m:oMathPara>
                </a14:m>
                <a:endParaRPr lang="en-US" sz="1200" dirty="0">
                  <a:solidFill>
                    <a:srgbClr val="FF0000"/>
                  </a:solidFill>
                </a:endParaRPr>
              </a:p>
            </p:txBody>
          </p:sp>
        </mc:Choice>
        <mc:Fallback xmlns="">
          <p:sp>
            <p:nvSpPr>
              <p:cNvPr id="99" name="TextBox 98"/>
              <p:cNvSpPr txBox="1">
                <a:spLocks noRot="1" noChangeAspect="1" noMove="1" noResize="1" noEditPoints="1" noAdjustHandles="1" noChangeArrowheads="1" noChangeShapeType="1" noTextEdit="1"/>
              </p:cNvSpPr>
              <p:nvPr/>
            </p:nvSpPr>
            <p:spPr>
              <a:xfrm>
                <a:off x="733647" y="6104956"/>
                <a:ext cx="3115339" cy="438005"/>
              </a:xfrm>
              <a:prstGeom prst="rect">
                <a:avLst/>
              </a:prstGeom>
              <a:blipFill rotWithShape="1">
                <a:blip r:embed="rId18"/>
                <a:stretch>
                  <a:fillRect/>
                </a:stretch>
              </a:blipFill>
            </p:spPr>
            <p:txBody>
              <a:bodyPr/>
              <a:lstStyle/>
              <a:p>
                <a:r>
                  <a:rPr lang="en-US">
                    <a:noFill/>
                  </a:rPr>
                  <a:t> </a:t>
                </a:r>
              </a:p>
            </p:txBody>
          </p:sp>
        </mc:Fallback>
      </mc:AlternateContent>
      <p:cxnSp>
        <p:nvCxnSpPr>
          <p:cNvPr id="100" name="Straight Connector 99"/>
          <p:cNvCxnSpPr/>
          <p:nvPr/>
        </p:nvCxnSpPr>
        <p:spPr>
          <a:xfrm>
            <a:off x="7412823" y="2091032"/>
            <a:ext cx="449022" cy="204089"/>
          </a:xfrm>
          <a:prstGeom prst="line">
            <a:avLst/>
          </a:prstGeom>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7528631" y="2143928"/>
            <a:ext cx="449022" cy="204089"/>
          </a:xfrm>
          <a:prstGeom prst="line">
            <a:avLst/>
          </a:prstGeom>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7612878" y="1920434"/>
            <a:ext cx="398543" cy="276999"/>
          </a:xfrm>
          <a:prstGeom prst="rect">
            <a:avLst/>
          </a:prstGeom>
          <a:noFill/>
        </p:spPr>
        <p:txBody>
          <a:bodyPr wrap="square" rtlCol="0">
            <a:spAutoFit/>
          </a:bodyPr>
          <a:lstStyle/>
          <a:p>
            <a:r>
              <a:rPr lang="en-US" sz="1200" dirty="0" smtClean="0">
                <a:latin typeface="Comic Sans MS" panose="030F0702030302020204" pitchFamily="66" charset="0"/>
              </a:rPr>
              <a:t>a</a:t>
            </a:r>
            <a:endParaRPr lang="en-US" sz="1200" dirty="0">
              <a:latin typeface="Comic Sans MS" panose="030F0702030302020204" pitchFamily="66" charset="0"/>
            </a:endParaRPr>
          </a:p>
        </p:txBody>
      </p:sp>
    </p:spTree>
    <p:extLst>
      <p:ext uri="{BB962C8B-B14F-4D97-AF65-F5344CB8AC3E}">
        <p14:creationId xmlns:p14="http://schemas.microsoft.com/office/powerpoint/2010/main" val="2730962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blinds(horizontal)">
                                      <p:cBhvr>
                                        <p:cTn id="7" dur="500"/>
                                        <p:tgtEl>
                                          <p:spTgt spid="8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4"/>
                                        </p:tgtEl>
                                        <p:attrNameLst>
                                          <p:attrName>style.visibility</p:attrName>
                                        </p:attrNameLst>
                                      </p:cBhvr>
                                      <p:to>
                                        <p:strVal val="visible"/>
                                      </p:to>
                                    </p:set>
                                    <p:animEffect transition="in" filter="blinds(horizontal)">
                                      <p:cBhvr>
                                        <p:cTn id="12" dur="500"/>
                                        <p:tgtEl>
                                          <p:spTgt spid="8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blinds(horizontal)">
                                      <p:cBhvr>
                                        <p:cTn id="17" dur="500"/>
                                        <p:tgtEl>
                                          <p:spTgt spid="9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1"/>
                                        </p:tgtEl>
                                        <p:attrNameLst>
                                          <p:attrName>style.visibility</p:attrName>
                                        </p:attrNameLst>
                                      </p:cBhvr>
                                      <p:to>
                                        <p:strVal val="visible"/>
                                      </p:to>
                                    </p:set>
                                    <p:animEffect transition="in" filter="blinds(horizontal)">
                                      <p:cBhvr>
                                        <p:cTn id="22" dur="500"/>
                                        <p:tgtEl>
                                          <p:spTgt spid="9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blinds(horizontal)">
                                      <p:cBhvr>
                                        <p:cTn id="27" dur="500"/>
                                        <p:tgtEl>
                                          <p:spTgt spid="8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2"/>
                                        </p:tgtEl>
                                        <p:attrNameLst>
                                          <p:attrName>style.visibility</p:attrName>
                                        </p:attrNameLst>
                                      </p:cBhvr>
                                      <p:to>
                                        <p:strVal val="visible"/>
                                      </p:to>
                                    </p:set>
                                    <p:animEffect transition="in" filter="blinds(horizontal)">
                                      <p:cBhvr>
                                        <p:cTn id="32" dur="500"/>
                                        <p:tgtEl>
                                          <p:spTgt spid="9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blinds(horizontal)">
                                      <p:cBhvr>
                                        <p:cTn id="37" dur="500"/>
                                        <p:tgtEl>
                                          <p:spTgt spid="9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blinds(horizontal)">
                                      <p:cBhvr>
                                        <p:cTn id="42" dur="500"/>
                                        <p:tgtEl>
                                          <p:spTgt spid="8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87"/>
                                        </p:tgtEl>
                                        <p:attrNameLst>
                                          <p:attrName>style.visibility</p:attrName>
                                        </p:attrNameLst>
                                      </p:cBhvr>
                                      <p:to>
                                        <p:strVal val="visible"/>
                                      </p:to>
                                    </p:set>
                                    <p:animEffect transition="in" filter="blinds(horizontal)">
                                      <p:cBhvr>
                                        <p:cTn id="47" dur="500"/>
                                        <p:tgtEl>
                                          <p:spTgt spid="87"/>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94"/>
                                        </p:tgtEl>
                                        <p:attrNameLst>
                                          <p:attrName>style.visibility</p:attrName>
                                        </p:attrNameLst>
                                      </p:cBhvr>
                                      <p:to>
                                        <p:strVal val="visible"/>
                                      </p:to>
                                    </p:set>
                                    <p:animEffect transition="in" filter="blinds(horizontal)">
                                      <p:cBhvr>
                                        <p:cTn id="52" dur="500"/>
                                        <p:tgtEl>
                                          <p:spTgt spid="94"/>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96"/>
                                        </p:tgtEl>
                                        <p:attrNameLst>
                                          <p:attrName>style.visibility</p:attrName>
                                        </p:attrNameLst>
                                      </p:cBhvr>
                                      <p:to>
                                        <p:strVal val="visible"/>
                                      </p:to>
                                    </p:set>
                                    <p:animEffect transition="in" filter="blinds(horizontal)">
                                      <p:cBhvr>
                                        <p:cTn id="57" dur="500"/>
                                        <p:tgtEl>
                                          <p:spTgt spid="96"/>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88"/>
                                        </p:tgtEl>
                                        <p:attrNameLst>
                                          <p:attrName>style.visibility</p:attrName>
                                        </p:attrNameLst>
                                      </p:cBhvr>
                                      <p:to>
                                        <p:strVal val="visible"/>
                                      </p:to>
                                    </p:set>
                                    <p:animEffect transition="in" filter="blinds(horizontal)">
                                      <p:cBhvr>
                                        <p:cTn id="62" dur="500"/>
                                        <p:tgtEl>
                                          <p:spTgt spid="88"/>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95"/>
                                        </p:tgtEl>
                                        <p:attrNameLst>
                                          <p:attrName>style.visibility</p:attrName>
                                        </p:attrNameLst>
                                      </p:cBhvr>
                                      <p:to>
                                        <p:strVal val="visible"/>
                                      </p:to>
                                    </p:set>
                                    <p:animEffect transition="in" filter="blinds(horizontal)">
                                      <p:cBhvr>
                                        <p:cTn id="67" dur="500"/>
                                        <p:tgtEl>
                                          <p:spTgt spid="95"/>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blinds(horizontal)">
                                      <p:cBhvr>
                                        <p:cTn id="72" dur="500"/>
                                        <p:tgtEl>
                                          <p:spTgt spid="97"/>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89"/>
                                        </p:tgtEl>
                                        <p:attrNameLst>
                                          <p:attrName>style.visibility</p:attrName>
                                        </p:attrNameLst>
                                      </p:cBhvr>
                                      <p:to>
                                        <p:strVal val="visible"/>
                                      </p:to>
                                    </p:set>
                                    <p:animEffect transition="in" filter="blinds(horizontal)">
                                      <p:cBhvr>
                                        <p:cTn id="77" dur="500"/>
                                        <p:tgtEl>
                                          <p:spTgt spid="89"/>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98"/>
                                        </p:tgtEl>
                                        <p:attrNameLst>
                                          <p:attrName>style.visibility</p:attrName>
                                        </p:attrNameLst>
                                      </p:cBhvr>
                                      <p:to>
                                        <p:strVal val="visible"/>
                                      </p:to>
                                    </p:set>
                                    <p:animEffect transition="in" filter="blinds(horizontal)">
                                      <p:cBhvr>
                                        <p:cTn id="82" dur="500"/>
                                        <p:tgtEl>
                                          <p:spTgt spid="98"/>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99"/>
                                        </p:tgtEl>
                                        <p:attrNameLst>
                                          <p:attrName>style.visibility</p:attrName>
                                        </p:attrNameLst>
                                      </p:cBhvr>
                                      <p:to>
                                        <p:strVal val="visible"/>
                                      </p:to>
                                    </p:set>
                                    <p:animEffect transition="in" filter="blinds(horizontal)">
                                      <p:cBhvr>
                                        <p:cTn id="87"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4" grpId="0"/>
      <p:bldP spid="85" grpId="0"/>
      <p:bldP spid="86" grpId="0"/>
      <p:bldP spid="87" grpId="0"/>
      <p:bldP spid="88" grpId="0"/>
      <p:bldP spid="89" grpId="0"/>
      <p:bldP spid="90" grpId="0" animBg="1"/>
      <p:bldP spid="91" grpId="0"/>
      <p:bldP spid="92" grpId="0" animBg="1"/>
      <p:bldP spid="93" grpId="0"/>
      <p:bldP spid="94" grpId="0" animBg="1"/>
      <p:bldP spid="95" grpId="0" animBg="1"/>
      <p:bldP spid="96" grpId="0"/>
      <p:bldP spid="97" grpId="0"/>
      <p:bldP spid="98" grpId="0"/>
      <p:bldP spid="99"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Motion in a Circle</a:t>
            </a:r>
            <a:endParaRPr lang="en-GB" dirty="0">
              <a:latin typeface="Comic Sans MS" pitchFamily="66" charset="0"/>
            </a:endParaRPr>
          </a:p>
        </p:txBody>
      </p:sp>
      <p:sp>
        <p:nvSpPr>
          <p:cNvPr id="4" name="TextBox 3"/>
          <p:cNvSpPr txBox="1"/>
          <p:nvPr/>
        </p:nvSpPr>
        <p:spPr>
          <a:xfrm>
            <a:off x="8680632" y="6488668"/>
            <a:ext cx="470000" cy="369332"/>
          </a:xfrm>
          <a:prstGeom prst="rect">
            <a:avLst/>
          </a:prstGeom>
          <a:noFill/>
        </p:spPr>
        <p:txBody>
          <a:bodyPr wrap="none" rtlCol="0">
            <a:spAutoFit/>
          </a:bodyPr>
          <a:lstStyle/>
          <a:p>
            <a:r>
              <a:rPr lang="en-US" dirty="0" smtClean="0">
                <a:latin typeface="Comic Sans MS" panose="030F0702030302020204" pitchFamily="66" charset="0"/>
              </a:rPr>
              <a:t>4F</a:t>
            </a:r>
            <a:endParaRPr lang="en-US"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 name="Content Placeholder 2"/>
              <p:cNvSpPr>
                <a:spLocks noGrp="1"/>
              </p:cNvSpPr>
              <p:nvPr>
                <p:ph idx="1"/>
              </p:nvPr>
            </p:nvSpPr>
            <p:spPr>
              <a:xfrm>
                <a:off x="228600" y="1600200"/>
                <a:ext cx="3636034" cy="4525963"/>
              </a:xfrm>
            </p:spPr>
            <p:txBody>
              <a:bodyPr>
                <a:normAutofit lnSpcReduction="10000"/>
              </a:bodyPr>
              <a:lstStyle/>
              <a:p>
                <a:pPr marL="0" indent="0" algn="ctr">
                  <a:buNone/>
                </a:pPr>
                <a:r>
                  <a:rPr lang="en-GB" sz="1400" b="1" dirty="0" smtClean="0">
                    <a:latin typeface="Comic Sans MS" pitchFamily="66" charset="0"/>
                  </a:rPr>
                  <a:t>You can solve problems where an objects does not have to stay on the circle</a:t>
                </a:r>
                <a:endParaRPr lang="en-GB" sz="1400" dirty="0" smtClean="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smtClean="0">
                    <a:latin typeface="Comic Sans MS" pitchFamily="66" charset="0"/>
                  </a:rPr>
                  <a:t>A particle P of mass m is attached to one end of a light inextensible string of length l. The other end of the string is attached to a fixed point O. The particle is hanging in equilibrium at point A, directly below O, when it is set into motion with a horizontal speed </a:t>
                </a:r>
                <a14:m>
                  <m:oMath xmlns:m="http://schemas.openxmlformats.org/officeDocument/2006/math">
                    <m:r>
                      <a:rPr lang="en-US" sz="1400" b="0" i="1" smtClean="0">
                        <a:latin typeface="Cambria Math"/>
                      </a:rPr>
                      <m:t>2</m:t>
                    </m:r>
                    <m:rad>
                      <m:radPr>
                        <m:degHide m:val="on"/>
                        <m:ctrlPr>
                          <a:rPr lang="en-US" sz="1400" b="0" i="1" smtClean="0">
                            <a:latin typeface="Cambria Math" panose="02040503050406030204" pitchFamily="18" charset="0"/>
                          </a:rPr>
                        </m:ctrlPr>
                      </m:radPr>
                      <m:deg/>
                      <m:e>
                        <m:r>
                          <a:rPr lang="en-US" sz="1400" b="0" i="1" smtClean="0">
                            <a:latin typeface="Cambria Math"/>
                          </a:rPr>
                          <m:t>𝑔𝑙</m:t>
                        </m:r>
                      </m:e>
                    </m:rad>
                  </m:oMath>
                </a14:m>
                <a:r>
                  <a:rPr lang="en-GB" sz="1400" dirty="0" smtClean="0">
                    <a:latin typeface="Comic Sans MS" pitchFamily="66" charset="0"/>
                  </a:rPr>
                  <a:t>. When OP has turned through an angle </a:t>
                </a:r>
                <a:r>
                  <a:rPr lang="el-GR" sz="1400" dirty="0" smtClean="0">
                    <a:latin typeface="Comic Sans MS" pitchFamily="66" charset="0"/>
                  </a:rPr>
                  <a:t>θ</a:t>
                </a:r>
                <a:r>
                  <a:rPr lang="en-US" sz="1400" dirty="0" smtClean="0">
                    <a:latin typeface="Comic Sans MS" pitchFamily="66" charset="0"/>
                  </a:rPr>
                  <a:t> and the string it still taut, the Tension in the string is T.</a:t>
                </a:r>
              </a:p>
              <a:p>
                <a:pPr marL="0" indent="0" algn="ctr">
                  <a:buNone/>
                </a:pPr>
                <a:endParaRPr lang="en-US" sz="1400" dirty="0">
                  <a:latin typeface="Comic Sans MS" pitchFamily="66" charset="0"/>
                </a:endParaRPr>
              </a:p>
              <a:p>
                <a:pPr algn="ctr">
                  <a:buAutoNum type="alphaLcParenR"/>
                </a:pPr>
                <a:r>
                  <a:rPr lang="en-US" sz="1400" dirty="0" smtClean="0">
                    <a:latin typeface="Comic Sans MS" pitchFamily="66" charset="0"/>
                  </a:rPr>
                  <a:t>Find an expression for T</a:t>
                </a:r>
              </a:p>
              <a:p>
                <a:pPr algn="ctr">
                  <a:buAutoNum type="alphaLcParenR"/>
                </a:pPr>
                <a:r>
                  <a:rPr lang="en-US" sz="1400" dirty="0" smtClean="0">
                    <a:latin typeface="Comic Sans MS" pitchFamily="66" charset="0"/>
                  </a:rPr>
                  <a:t>Find the height above A at the instant the string becomes slack</a:t>
                </a:r>
              </a:p>
              <a:p>
                <a:pPr algn="ctr">
                  <a:buAutoNum type="alphaLcParenR"/>
                </a:pPr>
                <a:r>
                  <a:rPr lang="en-US" sz="1400" dirty="0" smtClean="0">
                    <a:latin typeface="Comic Sans MS" pitchFamily="66" charset="0"/>
                  </a:rPr>
                  <a:t>Find the maximum height above A reached by P before it starts to fall to the ground again</a:t>
                </a:r>
                <a:endParaRPr lang="en-GB" sz="1400" dirty="0" smtClean="0">
                  <a:latin typeface="Comic Sans MS" pitchFamily="66" charset="0"/>
                </a:endParaRPr>
              </a:p>
            </p:txBody>
          </p:sp>
        </mc:Choice>
        <mc:Fallback xmlns="">
          <p:sp>
            <p:nvSpPr>
              <p:cNvPr id="6" name="Content Placeholder 2"/>
              <p:cNvSpPr>
                <a:spLocks noGrp="1" noRot="1" noChangeAspect="1" noMove="1" noResize="1" noEditPoints="1" noAdjustHandles="1" noChangeArrowheads="1" noChangeShapeType="1" noTextEdit="1"/>
              </p:cNvSpPr>
              <p:nvPr>
                <p:ph idx="1"/>
              </p:nvPr>
            </p:nvSpPr>
            <p:spPr>
              <a:xfrm>
                <a:off x="228600" y="1600200"/>
                <a:ext cx="3636034" cy="4525963"/>
              </a:xfrm>
              <a:blipFill rotWithShape="1">
                <a:blip r:embed="rId2"/>
                <a:stretch>
                  <a:fillRect t="-674" r="-13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083623" y="0"/>
                <a:ext cx="781817"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𝑣</m:t>
                      </m:r>
                      <m:r>
                        <a:rPr lang="en-US" sz="1400" b="0" i="1" smtClean="0">
                          <a:latin typeface="Cambria Math"/>
                        </a:rPr>
                        <m:t>=</m:t>
                      </m:r>
                      <m:r>
                        <a:rPr lang="en-US" sz="1400" b="0" i="1" smtClean="0">
                          <a:latin typeface="Cambria Math"/>
                        </a:rPr>
                        <m:t>𝑟</m:t>
                      </m:r>
                      <m:r>
                        <m:rPr>
                          <m:sty m:val="p"/>
                        </m:rPr>
                        <a:rPr lang="el-GR" sz="1400" b="0" i="1" smtClean="0">
                          <a:latin typeface="Cambria Math"/>
                        </a:rPr>
                        <m:t>ω</m:t>
                      </m:r>
                    </m:oMath>
                  </m:oMathPara>
                </a14:m>
                <a:endParaRPr lang="en-GB" sz="1400" dirty="0"/>
              </a:p>
            </p:txBody>
          </p:sp>
        </mc:Choice>
        <mc:Fallback xmlns="">
          <p:sp>
            <p:nvSpPr>
              <p:cNvPr id="7" name="TextBox 6"/>
              <p:cNvSpPr txBox="1">
                <a:spLocks noRot="1" noChangeAspect="1" noMove="1" noResize="1" noEditPoints="1" noAdjustHandles="1" noChangeArrowheads="1" noChangeShapeType="1" noTextEdit="1"/>
              </p:cNvSpPr>
              <p:nvPr/>
            </p:nvSpPr>
            <p:spPr>
              <a:xfrm>
                <a:off x="1083623" y="0"/>
                <a:ext cx="781817" cy="307777"/>
              </a:xfrm>
              <a:prstGeom prst="rect">
                <a:avLst/>
              </a:prstGeom>
              <a:blipFill rotWithShape="1">
                <a:blip r:embed="rId3"/>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0" y="0"/>
                <a:ext cx="1087670" cy="44300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1200" i="1" smtClean="0">
                          <a:latin typeface="Cambria Math"/>
                        </a:rPr>
                        <m:t>ω</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𝑟𝑎𝑑𝑖𝑎𝑛𝑠</m:t>
                          </m:r>
                        </m:num>
                        <m:den>
                          <m:r>
                            <a:rPr lang="en-US" sz="1200" b="0" i="1" smtClean="0">
                              <a:latin typeface="Cambria Math"/>
                            </a:rPr>
                            <m:t>𝑠𝑒𝑐𝑜𝑛𝑑𝑠</m:t>
                          </m:r>
                        </m:den>
                      </m:f>
                    </m:oMath>
                  </m:oMathPara>
                </a14:m>
                <a:endParaRPr lang="en-GB" sz="1200" dirty="0"/>
              </a:p>
            </p:txBody>
          </p:sp>
        </mc:Choice>
        <mc:Fallback xmlns="">
          <p:sp>
            <p:nvSpPr>
              <p:cNvPr id="8" name="TextBox 7"/>
              <p:cNvSpPr txBox="1">
                <a:spLocks noRot="1" noChangeAspect="1" noMove="1" noResize="1" noEditPoints="1" noAdjustHandles="1" noChangeArrowheads="1" noChangeShapeType="1" noTextEdit="1"/>
              </p:cNvSpPr>
              <p:nvPr/>
            </p:nvSpPr>
            <p:spPr>
              <a:xfrm>
                <a:off x="0" y="0"/>
                <a:ext cx="1087670" cy="443006"/>
              </a:xfrm>
              <a:prstGeom prst="rect">
                <a:avLst/>
              </a:prstGeom>
              <a:blipFill rotWithShape="1">
                <a:blip r:embed="rId4"/>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862446" y="0"/>
                <a:ext cx="79451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𝑣</m:t>
                      </m:r>
                      <m:r>
                        <a:rPr lang="en-US" sz="1400" b="0" i="1" smtClean="0">
                          <a:latin typeface="Cambria Math"/>
                          <a:ea typeface="Cambria Math"/>
                        </a:rPr>
                        <m:t>𝜔</m:t>
                      </m:r>
                    </m:oMath>
                  </m:oMathPara>
                </a14:m>
                <a:endParaRPr lang="en-GB" sz="1400" dirty="0"/>
              </a:p>
            </p:txBody>
          </p:sp>
        </mc:Choice>
        <mc:Fallback xmlns="">
          <p:sp>
            <p:nvSpPr>
              <p:cNvPr id="9" name="TextBox 8"/>
              <p:cNvSpPr txBox="1">
                <a:spLocks noRot="1" noChangeAspect="1" noMove="1" noResize="1" noEditPoints="1" noAdjustHandles="1" noChangeArrowheads="1" noChangeShapeType="1" noTextEdit="1"/>
              </p:cNvSpPr>
              <p:nvPr/>
            </p:nvSpPr>
            <p:spPr>
              <a:xfrm>
                <a:off x="1862446" y="0"/>
                <a:ext cx="794513" cy="307777"/>
              </a:xfrm>
              <a:prstGeom prst="rect">
                <a:avLst/>
              </a:prstGeom>
              <a:blipFill rotWithShape="1">
                <a:blip r:embed="rId5"/>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665020" y="0"/>
                <a:ext cx="86844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𝑟</m:t>
                      </m:r>
                      <m:sSup>
                        <m:sSupPr>
                          <m:ctrlPr>
                            <a:rPr lang="en-US" sz="1400" b="0" i="1" smtClean="0">
                              <a:latin typeface="Cambria Math" panose="02040503050406030204" pitchFamily="18" charset="0"/>
                            </a:rPr>
                          </m:ctrlPr>
                        </m:sSupPr>
                        <m:e>
                          <m:r>
                            <a:rPr lang="en-US" sz="1400" b="0" i="1" smtClean="0">
                              <a:latin typeface="Cambria Math"/>
                              <a:ea typeface="Cambria Math"/>
                            </a:rPr>
                            <m:t>𝜔</m:t>
                          </m:r>
                        </m:e>
                        <m:sup>
                          <m:r>
                            <a:rPr lang="en-US" sz="1400" b="0" i="1" smtClean="0">
                              <a:latin typeface="Cambria Math"/>
                            </a:rPr>
                            <m:t>2</m:t>
                          </m:r>
                        </m:sup>
                      </m:sSup>
                    </m:oMath>
                  </m:oMathPara>
                </a14:m>
                <a:endParaRPr lang="en-GB" sz="1400" dirty="0"/>
              </a:p>
            </p:txBody>
          </p:sp>
        </mc:Choice>
        <mc:Fallback xmlns="">
          <p:sp>
            <p:nvSpPr>
              <p:cNvPr id="10" name="TextBox 9"/>
              <p:cNvSpPr txBox="1">
                <a:spLocks noRot="1" noChangeAspect="1" noMove="1" noResize="1" noEditPoints="1" noAdjustHandles="1" noChangeArrowheads="1" noChangeShapeType="1" noTextEdit="1"/>
              </p:cNvSpPr>
              <p:nvPr/>
            </p:nvSpPr>
            <p:spPr>
              <a:xfrm>
                <a:off x="2665020" y="0"/>
                <a:ext cx="868443" cy="307777"/>
              </a:xfrm>
              <a:prstGeom prst="rect">
                <a:avLst/>
              </a:prstGeom>
              <a:blipFill rotWithShape="1">
                <a:blip r:embed="rId6"/>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511232" y="0"/>
                <a:ext cx="753988" cy="52315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a:rPr>
                                <m:t>𝑣</m:t>
                              </m:r>
                            </m:e>
                            <m:sup>
                              <m:r>
                                <a:rPr lang="en-US" sz="1400" b="0" i="1" smtClean="0">
                                  <a:latin typeface="Cambria Math"/>
                                </a:rPr>
                                <m:t>2</m:t>
                              </m:r>
                            </m:sup>
                          </m:sSup>
                        </m:num>
                        <m:den>
                          <m:r>
                            <a:rPr lang="en-US" sz="1400" b="0" i="1" smtClean="0">
                              <a:latin typeface="Cambria Math"/>
                            </a:rPr>
                            <m:t>𝑟</m:t>
                          </m:r>
                        </m:den>
                      </m:f>
                    </m:oMath>
                  </m:oMathPara>
                </a14:m>
                <a:endParaRPr lang="en-GB" sz="1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511232" y="0"/>
                <a:ext cx="753988" cy="523157"/>
              </a:xfrm>
              <a:prstGeom prst="rect">
                <a:avLst/>
              </a:prstGeom>
              <a:blipFill rotWithShape="1">
                <a:blip r:embed="rId7"/>
                <a:stretch>
                  <a:fillRect/>
                </a:stretch>
              </a:blipFill>
              <a:ln w="25400">
                <a:solidFill>
                  <a:schemeClr val="tx1"/>
                </a:solidFill>
              </a:ln>
            </p:spPr>
            <p:txBody>
              <a:bodyPr/>
              <a:lstStyle/>
              <a:p>
                <a:r>
                  <a:rPr lang="en-US">
                    <a:noFill/>
                  </a:rPr>
                  <a:t> </a:t>
                </a:r>
              </a:p>
            </p:txBody>
          </p:sp>
        </mc:Fallback>
      </mc:AlternateContent>
      <p:pic>
        <p:nvPicPr>
          <p:cNvPr id="24" name="Picture 23" descr="http://www.schoolphysics.co.uk/age14-16/Mechanics/Circular%20motion/text/Circular_motion/images/6.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13365" y="152400"/>
            <a:ext cx="1122661" cy="969034"/>
          </a:xfrm>
          <a:prstGeom prst="rect">
            <a:avLst/>
          </a:prstGeom>
          <a:noFill/>
          <a:extLst>
            <a:ext uri="{909E8E84-426E-40DD-AFC4-6F175D3DCCD1}">
              <a14:hiddenFill xmlns:a14="http://schemas.microsoft.com/office/drawing/2010/main">
                <a:solidFill>
                  <a:srgbClr val="FFFFFF"/>
                </a:solidFill>
              </a14:hiddenFill>
            </a:ext>
          </a:extLst>
        </p:spPr>
      </p:pic>
      <p:sp>
        <p:nvSpPr>
          <p:cNvPr id="12" name="Oval 11"/>
          <p:cNvSpPr>
            <a:spLocks noChangeAspect="1"/>
          </p:cNvSpPr>
          <p:nvPr/>
        </p:nvSpPr>
        <p:spPr>
          <a:xfrm>
            <a:off x="6370607" y="1414732"/>
            <a:ext cx="1828800" cy="1828800"/>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102554" y="2030815"/>
            <a:ext cx="304800" cy="276999"/>
          </a:xfrm>
          <a:prstGeom prst="rect">
            <a:avLst/>
          </a:prstGeom>
          <a:noFill/>
        </p:spPr>
        <p:txBody>
          <a:bodyPr wrap="square" rtlCol="0">
            <a:spAutoFit/>
          </a:bodyPr>
          <a:lstStyle/>
          <a:p>
            <a:r>
              <a:rPr lang="en-US" sz="1200" dirty="0" smtClean="0">
                <a:latin typeface="Comic Sans MS" panose="030F0702030302020204" pitchFamily="66" charset="0"/>
              </a:rPr>
              <a:t>O</a:t>
            </a:r>
            <a:endParaRPr lang="en-US" sz="1200" dirty="0">
              <a:latin typeface="Comic Sans MS" panose="030F0702030302020204" pitchFamily="66" charset="0"/>
            </a:endParaRPr>
          </a:p>
        </p:txBody>
      </p:sp>
      <p:cxnSp>
        <p:nvCxnSpPr>
          <p:cNvPr id="17" name="Straight Connector 16"/>
          <p:cNvCxnSpPr>
            <a:stCxn id="12" idx="4"/>
          </p:cNvCxnSpPr>
          <p:nvPr/>
        </p:nvCxnSpPr>
        <p:spPr>
          <a:xfrm flipV="1">
            <a:off x="7285007" y="2329132"/>
            <a:ext cx="0" cy="914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7208807" y="2252932"/>
            <a:ext cx="152400" cy="152400"/>
            <a:chOff x="7467600" y="4419600"/>
            <a:chExt cx="152400" cy="152400"/>
          </a:xfrm>
        </p:grpSpPr>
        <p:cxnSp>
          <p:nvCxnSpPr>
            <p:cNvPr id="19" name="Straight Connector 18"/>
            <p:cNvCxnSpPr/>
            <p:nvPr/>
          </p:nvCxnSpPr>
          <p:spPr>
            <a:xfrm flipH="1" flipV="1">
              <a:off x="7467600" y="4419600"/>
              <a:ext cx="152400" cy="1524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7467600" y="4419600"/>
              <a:ext cx="152400" cy="1524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7581951" y="2282838"/>
            <a:ext cx="304800" cy="276999"/>
          </a:xfrm>
          <a:prstGeom prst="rect">
            <a:avLst/>
          </a:prstGeom>
          <a:noFill/>
        </p:spPr>
        <p:txBody>
          <a:bodyPr wrap="square" rtlCol="0">
            <a:spAutoFit/>
          </a:bodyPr>
          <a:lstStyle/>
          <a:p>
            <a:r>
              <a:rPr lang="en-US" sz="1200" dirty="0" smtClean="0">
                <a:latin typeface="Comic Sans MS" panose="030F0702030302020204" pitchFamily="66" charset="0"/>
              </a:rPr>
              <a:t>T</a:t>
            </a:r>
            <a:endParaRPr lang="en-US" sz="1200" dirty="0">
              <a:latin typeface="Comic Sans MS" panose="030F0702030302020204" pitchFamily="66" charset="0"/>
            </a:endParaRPr>
          </a:p>
        </p:txBody>
      </p:sp>
      <p:cxnSp>
        <p:nvCxnSpPr>
          <p:cNvPr id="25" name="Straight Connector 24"/>
          <p:cNvCxnSpPr/>
          <p:nvPr/>
        </p:nvCxnSpPr>
        <p:spPr>
          <a:xfrm>
            <a:off x="7275863" y="2332790"/>
            <a:ext cx="848563" cy="38770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7238999" y="3184585"/>
            <a:ext cx="111397" cy="1141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1" name="Straight Connector 20"/>
          <p:cNvCxnSpPr/>
          <p:nvPr/>
        </p:nvCxnSpPr>
        <p:spPr>
          <a:xfrm>
            <a:off x="7670884" y="2515670"/>
            <a:ext cx="449022" cy="204089"/>
          </a:xfrm>
          <a:prstGeom prst="line">
            <a:avLst/>
          </a:prstGeom>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34" name="Arc 33"/>
          <p:cNvSpPr/>
          <p:nvPr/>
        </p:nvSpPr>
        <p:spPr>
          <a:xfrm>
            <a:off x="6602865" y="1645161"/>
            <a:ext cx="914400" cy="914400"/>
          </a:xfrm>
          <a:prstGeom prst="arc">
            <a:avLst>
              <a:gd name="adj1" fmla="val 2380872"/>
              <a:gd name="adj2" fmla="val 361010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p:cNvSpPr txBox="1"/>
          <p:nvPr/>
        </p:nvSpPr>
        <p:spPr>
          <a:xfrm>
            <a:off x="7011434" y="3224291"/>
            <a:ext cx="304800" cy="276999"/>
          </a:xfrm>
          <a:prstGeom prst="rect">
            <a:avLst/>
          </a:prstGeom>
          <a:noFill/>
        </p:spPr>
        <p:txBody>
          <a:bodyPr wrap="square" rtlCol="0">
            <a:spAutoFit/>
          </a:bodyPr>
          <a:lstStyle/>
          <a:p>
            <a:r>
              <a:rPr lang="en-US" sz="1200" dirty="0" smtClean="0">
                <a:latin typeface="Comic Sans MS" panose="030F0702030302020204" pitchFamily="66" charset="0"/>
              </a:rPr>
              <a:t>A</a:t>
            </a:r>
            <a:endParaRPr lang="en-US" sz="1200" dirty="0">
              <a:latin typeface="Comic Sans MS" panose="030F0702030302020204" pitchFamily="66" charset="0"/>
            </a:endParaRPr>
          </a:p>
        </p:txBody>
      </p:sp>
      <p:sp>
        <p:nvSpPr>
          <p:cNvPr id="36" name="TextBox 35"/>
          <p:cNvSpPr txBox="1"/>
          <p:nvPr/>
        </p:nvSpPr>
        <p:spPr>
          <a:xfrm>
            <a:off x="7922959" y="2423530"/>
            <a:ext cx="304800" cy="276999"/>
          </a:xfrm>
          <a:prstGeom prst="rect">
            <a:avLst/>
          </a:prstGeom>
          <a:noFill/>
        </p:spPr>
        <p:txBody>
          <a:bodyPr wrap="square" rtlCol="0">
            <a:spAutoFit/>
          </a:bodyPr>
          <a:lstStyle/>
          <a:p>
            <a:r>
              <a:rPr lang="en-US" sz="1200" dirty="0" smtClean="0">
                <a:latin typeface="Comic Sans MS" panose="030F0702030302020204" pitchFamily="66" charset="0"/>
              </a:rPr>
              <a:t>P</a:t>
            </a:r>
            <a:endParaRPr lang="en-US" sz="1200" dirty="0">
              <a:latin typeface="Comic Sans MS" panose="030F0702030302020204" pitchFamily="66" charset="0"/>
            </a:endParaRPr>
          </a:p>
        </p:txBody>
      </p:sp>
      <p:cxnSp>
        <p:nvCxnSpPr>
          <p:cNvPr id="37" name="Straight Connector 36"/>
          <p:cNvCxnSpPr/>
          <p:nvPr/>
        </p:nvCxnSpPr>
        <p:spPr>
          <a:xfrm flipV="1">
            <a:off x="8117721" y="2722934"/>
            <a:ext cx="0" cy="914400"/>
          </a:xfrm>
          <a:prstGeom prst="line">
            <a:avLst/>
          </a:prstGeom>
          <a:ln w="25400">
            <a:solidFill>
              <a:schemeClr val="tx1"/>
            </a:solidFill>
            <a:head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923393" y="3594929"/>
            <a:ext cx="398543" cy="276999"/>
          </a:xfrm>
          <a:prstGeom prst="rect">
            <a:avLst/>
          </a:prstGeom>
          <a:noFill/>
        </p:spPr>
        <p:txBody>
          <a:bodyPr wrap="square" rtlCol="0">
            <a:spAutoFit/>
          </a:bodyPr>
          <a:lstStyle/>
          <a:p>
            <a:r>
              <a:rPr lang="en-US" sz="1200" dirty="0" smtClean="0">
                <a:latin typeface="Comic Sans MS" panose="030F0702030302020204" pitchFamily="66" charset="0"/>
              </a:rPr>
              <a:t>mg</a:t>
            </a:r>
            <a:endParaRPr lang="en-US" sz="1200" dirty="0">
              <a:latin typeface="Comic Sans MS" panose="030F0702030302020204" pitchFamily="66" charset="0"/>
            </a:endParaRPr>
          </a:p>
        </p:txBody>
      </p:sp>
      <p:cxnSp>
        <p:nvCxnSpPr>
          <p:cNvPr id="46" name="Straight Connector 45"/>
          <p:cNvCxnSpPr/>
          <p:nvPr/>
        </p:nvCxnSpPr>
        <p:spPr>
          <a:xfrm>
            <a:off x="8117103" y="2723008"/>
            <a:ext cx="357479" cy="161672"/>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8132961" y="2877358"/>
            <a:ext cx="342628" cy="751442"/>
          </a:xfrm>
          <a:prstGeom prst="line">
            <a:avLst/>
          </a:prstGeom>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50" name="Arc 49"/>
          <p:cNvSpPr/>
          <p:nvPr/>
        </p:nvSpPr>
        <p:spPr>
          <a:xfrm>
            <a:off x="7437962" y="2029264"/>
            <a:ext cx="914400" cy="914400"/>
          </a:xfrm>
          <a:prstGeom prst="arc">
            <a:avLst>
              <a:gd name="adj1" fmla="val 2380872"/>
              <a:gd name="adj2" fmla="val 361010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TextBox 50"/>
          <p:cNvSpPr txBox="1"/>
          <p:nvPr/>
        </p:nvSpPr>
        <p:spPr>
          <a:xfrm>
            <a:off x="7268070" y="2398719"/>
            <a:ext cx="304800" cy="276999"/>
          </a:xfrm>
          <a:prstGeom prst="rect">
            <a:avLst/>
          </a:prstGeom>
          <a:noFill/>
        </p:spPr>
        <p:txBody>
          <a:bodyPr wrap="square" rtlCol="0">
            <a:spAutoFit/>
          </a:bodyPr>
          <a:lstStyle/>
          <a:p>
            <a:r>
              <a:rPr lang="el-GR" sz="1200" dirty="0" smtClean="0">
                <a:latin typeface="Comic Sans MS" panose="030F0702030302020204" pitchFamily="66" charset="0"/>
              </a:rPr>
              <a:t>θ</a:t>
            </a:r>
            <a:endParaRPr lang="en-US" sz="1200" dirty="0">
              <a:latin typeface="Comic Sans MS" panose="030F0702030302020204" pitchFamily="66" charset="0"/>
            </a:endParaRPr>
          </a:p>
        </p:txBody>
      </p:sp>
      <p:sp>
        <p:nvSpPr>
          <p:cNvPr id="52" name="TextBox 51"/>
          <p:cNvSpPr txBox="1"/>
          <p:nvPr/>
        </p:nvSpPr>
        <p:spPr>
          <a:xfrm>
            <a:off x="8102815" y="2782469"/>
            <a:ext cx="304800" cy="276999"/>
          </a:xfrm>
          <a:prstGeom prst="rect">
            <a:avLst/>
          </a:prstGeom>
          <a:noFill/>
        </p:spPr>
        <p:txBody>
          <a:bodyPr wrap="square" rtlCol="0">
            <a:spAutoFit/>
          </a:bodyPr>
          <a:lstStyle/>
          <a:p>
            <a:r>
              <a:rPr lang="el-GR" sz="1200" dirty="0" smtClean="0">
                <a:latin typeface="Comic Sans MS" panose="030F0702030302020204" pitchFamily="66" charset="0"/>
              </a:rPr>
              <a:t>θ</a:t>
            </a:r>
            <a:endParaRPr lang="en-US" sz="1200" dirty="0">
              <a:latin typeface="Comic Sans MS" panose="030F0702030302020204" pitchFamily="66" charset="0"/>
            </a:endParaRPr>
          </a:p>
        </p:txBody>
      </p:sp>
      <p:sp>
        <p:nvSpPr>
          <p:cNvPr id="53" name="TextBox 52"/>
          <p:cNvSpPr txBox="1"/>
          <p:nvPr/>
        </p:nvSpPr>
        <p:spPr>
          <a:xfrm>
            <a:off x="8244997" y="2551105"/>
            <a:ext cx="756062" cy="276999"/>
          </a:xfrm>
          <a:prstGeom prst="rect">
            <a:avLst/>
          </a:prstGeom>
          <a:noFill/>
        </p:spPr>
        <p:txBody>
          <a:bodyPr wrap="square" rtlCol="0">
            <a:spAutoFit/>
          </a:bodyPr>
          <a:lstStyle/>
          <a:p>
            <a:r>
              <a:rPr lang="en-US" sz="1200" dirty="0" err="1" smtClean="0">
                <a:latin typeface="Comic Sans MS" panose="030F0702030302020204" pitchFamily="66" charset="0"/>
              </a:rPr>
              <a:t>mgcos</a:t>
            </a:r>
            <a:r>
              <a:rPr lang="el-GR" sz="1200" dirty="0" smtClean="0">
                <a:latin typeface="Comic Sans MS" panose="030F0702030302020204" pitchFamily="66" charset="0"/>
              </a:rPr>
              <a:t>θ</a:t>
            </a:r>
            <a:endParaRPr lang="en-US" sz="1200" dirty="0">
              <a:latin typeface="Comic Sans MS" panose="030F0702030302020204" pitchFamily="66" charset="0"/>
            </a:endParaRPr>
          </a:p>
        </p:txBody>
      </p:sp>
      <p:sp>
        <p:nvSpPr>
          <p:cNvPr id="54" name="TextBox 53"/>
          <p:cNvSpPr txBox="1"/>
          <p:nvPr/>
        </p:nvSpPr>
        <p:spPr>
          <a:xfrm>
            <a:off x="8277407" y="3183462"/>
            <a:ext cx="756062" cy="276999"/>
          </a:xfrm>
          <a:prstGeom prst="rect">
            <a:avLst/>
          </a:prstGeom>
          <a:noFill/>
        </p:spPr>
        <p:txBody>
          <a:bodyPr wrap="square" rtlCol="0">
            <a:spAutoFit/>
          </a:bodyPr>
          <a:lstStyle/>
          <a:p>
            <a:r>
              <a:rPr lang="en-US" sz="1200" dirty="0" err="1" smtClean="0">
                <a:latin typeface="Comic Sans MS" panose="030F0702030302020204" pitchFamily="66" charset="0"/>
              </a:rPr>
              <a:t>mgsin</a:t>
            </a:r>
            <a:r>
              <a:rPr lang="el-GR" sz="1200" dirty="0" smtClean="0">
                <a:latin typeface="Comic Sans MS" panose="030F0702030302020204" pitchFamily="66" charset="0"/>
              </a:rPr>
              <a:t>θ</a:t>
            </a:r>
            <a:endParaRPr lang="en-US" sz="1200" dirty="0">
              <a:latin typeface="Comic Sans MS" panose="030F0702030302020204" pitchFamily="66" charset="0"/>
            </a:endParaRPr>
          </a:p>
        </p:txBody>
      </p:sp>
      <p:cxnSp>
        <p:nvCxnSpPr>
          <p:cNvPr id="55" name="Straight Connector 54"/>
          <p:cNvCxnSpPr/>
          <p:nvPr/>
        </p:nvCxnSpPr>
        <p:spPr>
          <a:xfrm flipH="1">
            <a:off x="7095676" y="3543657"/>
            <a:ext cx="448786" cy="0"/>
          </a:xfrm>
          <a:prstGeom prst="line">
            <a:avLst/>
          </a:prstGeom>
          <a:ln w="25400">
            <a:solidFill>
              <a:schemeClr val="tx1"/>
            </a:solidFill>
            <a:head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57"/>
              <p:cNvSpPr txBox="1"/>
              <p:nvPr/>
            </p:nvSpPr>
            <p:spPr>
              <a:xfrm>
                <a:off x="7039578" y="3585731"/>
                <a:ext cx="566694" cy="3159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2</m:t>
                      </m:r>
                      <m:rad>
                        <m:radPr>
                          <m:degHide m:val="on"/>
                          <m:ctrlPr>
                            <a:rPr lang="en-US" sz="1200" b="0" i="1" smtClean="0">
                              <a:latin typeface="Cambria Math" panose="02040503050406030204" pitchFamily="18" charset="0"/>
                            </a:rPr>
                          </m:ctrlPr>
                        </m:radPr>
                        <m:deg/>
                        <m:e>
                          <m:r>
                            <a:rPr lang="en-US" sz="1200" b="0" i="1" smtClean="0">
                              <a:latin typeface="Cambria Math"/>
                            </a:rPr>
                            <m:t>𝑔𝑙</m:t>
                          </m:r>
                        </m:e>
                      </m:rad>
                    </m:oMath>
                  </m:oMathPara>
                </a14:m>
                <a:endParaRPr lang="en-US" sz="1200" dirty="0"/>
              </a:p>
            </p:txBody>
          </p:sp>
        </mc:Choice>
        <mc:Fallback xmlns="">
          <p:sp>
            <p:nvSpPr>
              <p:cNvPr id="58" name="TextBox 57"/>
              <p:cNvSpPr txBox="1">
                <a:spLocks noRot="1" noChangeAspect="1" noMove="1" noResize="1" noEditPoints="1" noAdjustHandles="1" noChangeArrowheads="1" noChangeShapeType="1" noTextEdit="1"/>
              </p:cNvSpPr>
              <p:nvPr/>
            </p:nvSpPr>
            <p:spPr>
              <a:xfrm>
                <a:off x="7039578" y="3585731"/>
                <a:ext cx="566694" cy="315984"/>
              </a:xfrm>
              <a:prstGeom prst="rect">
                <a:avLst/>
              </a:prstGeom>
              <a:blipFill rotWithShape="1">
                <a:blip r:embed="rId9"/>
                <a:stretch>
                  <a:fillRect b="-1923"/>
                </a:stretch>
              </a:blipFill>
            </p:spPr>
            <p:txBody>
              <a:bodyPr/>
              <a:lstStyle/>
              <a:p>
                <a:r>
                  <a:rPr lang="en-US">
                    <a:noFill/>
                  </a:rPr>
                  <a:t> </a:t>
                </a:r>
              </a:p>
            </p:txBody>
          </p:sp>
        </mc:Fallback>
      </mc:AlternateContent>
      <p:cxnSp>
        <p:nvCxnSpPr>
          <p:cNvPr id="59" name="Straight Connector 58"/>
          <p:cNvCxnSpPr/>
          <p:nvPr/>
        </p:nvCxnSpPr>
        <p:spPr>
          <a:xfrm flipH="1">
            <a:off x="8246623" y="2113154"/>
            <a:ext cx="201018" cy="449720"/>
          </a:xfrm>
          <a:prstGeom prst="line">
            <a:avLst/>
          </a:prstGeom>
          <a:ln w="25400">
            <a:solidFill>
              <a:schemeClr val="tx1"/>
            </a:solidFill>
            <a:head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1" name="TextBox 60"/>
              <p:cNvSpPr txBox="1"/>
              <p:nvPr/>
            </p:nvSpPr>
            <p:spPr>
              <a:xfrm>
                <a:off x="8308331" y="2268359"/>
                <a:ext cx="30777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𝑣</m:t>
                      </m:r>
                    </m:oMath>
                  </m:oMathPara>
                </a14:m>
                <a:endParaRPr lang="en-US" sz="1200" dirty="0"/>
              </a:p>
            </p:txBody>
          </p:sp>
        </mc:Choice>
        <mc:Fallback xmlns="">
          <p:sp>
            <p:nvSpPr>
              <p:cNvPr id="61" name="TextBox 60"/>
              <p:cNvSpPr txBox="1">
                <a:spLocks noRot="1" noChangeAspect="1" noMove="1" noResize="1" noEditPoints="1" noAdjustHandles="1" noChangeArrowheads="1" noChangeShapeType="1" noTextEdit="1"/>
              </p:cNvSpPr>
              <p:nvPr/>
            </p:nvSpPr>
            <p:spPr>
              <a:xfrm>
                <a:off x="8308331" y="2268359"/>
                <a:ext cx="307777" cy="276999"/>
              </a:xfrm>
              <a:prstGeom prst="rect">
                <a:avLst/>
              </a:prstGeom>
              <a:blipFill rotWithShape="1">
                <a:blip r:embed="rId10"/>
                <a:stretch>
                  <a:fillRect/>
                </a:stretch>
              </a:blipFill>
            </p:spPr>
            <p:txBody>
              <a:bodyPr/>
              <a:lstStyle/>
              <a:p>
                <a:r>
                  <a:rPr lang="en-US">
                    <a:noFill/>
                  </a:rPr>
                  <a:t> </a:t>
                </a:r>
              </a:p>
            </p:txBody>
          </p:sp>
        </mc:Fallback>
      </mc:AlternateContent>
      <p:sp>
        <p:nvSpPr>
          <p:cNvPr id="62" name="TextBox 61"/>
          <p:cNvSpPr txBox="1"/>
          <p:nvPr/>
        </p:nvSpPr>
        <p:spPr>
          <a:xfrm>
            <a:off x="3976777" y="1518249"/>
            <a:ext cx="2346385" cy="1754326"/>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You can use the process from the previous section to find an expression for the Tension</a:t>
            </a:r>
          </a:p>
          <a:p>
            <a:pPr algn="ctr"/>
            <a:endParaRPr lang="en-US" sz="1200" dirty="0" smtClean="0">
              <a:solidFill>
                <a:srgbClr val="FF0000"/>
              </a:solidFill>
              <a:latin typeface="Comic Sans MS" panose="030F0702030302020204" pitchFamily="66" charset="0"/>
            </a:endParaRPr>
          </a:p>
          <a:p>
            <a:pPr algn="ctr"/>
            <a:r>
              <a:rPr lang="en-US" sz="1200" dirty="0" smtClean="0">
                <a:solidFill>
                  <a:srgbClr val="FF0000"/>
                </a:solidFill>
                <a:latin typeface="Comic Sans MS" panose="030F0702030302020204" pitchFamily="66" charset="0"/>
                <a:sym typeface="Wingdings" panose="05000000000000000000" pitchFamily="2" charset="2"/>
              </a:rPr>
              <a:t> Draw a diagram and remember to split the weight of the particle correctly! (parallel and perpendicular to the direction of motion…)</a:t>
            </a:r>
            <a:endParaRPr lang="en-US" sz="12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79" name="TextBox 78"/>
              <p:cNvSpPr txBox="1"/>
              <p:nvPr/>
            </p:nvSpPr>
            <p:spPr>
              <a:xfrm>
                <a:off x="1328468" y="5963189"/>
                <a:ext cx="1846771"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a:rPr>
                        <m:t>𝐼𝑛𝑖𝑡𝑖𝑎𝑙</m:t>
                      </m:r>
                      <m:r>
                        <a:rPr lang="en-US" sz="1200" b="0" i="1" smtClean="0">
                          <a:solidFill>
                            <a:srgbClr val="FF0000"/>
                          </a:solidFill>
                          <a:latin typeface="Cambria Math"/>
                        </a:rPr>
                        <m:t> </m:t>
                      </m:r>
                      <m:r>
                        <a:rPr lang="en-US" sz="1200" b="0" i="1" smtClean="0">
                          <a:solidFill>
                            <a:srgbClr val="FF0000"/>
                          </a:solidFill>
                          <a:latin typeface="Cambria Math"/>
                        </a:rPr>
                        <m:t>𝑒𝑛𝑒𝑟𝑔𝑦</m:t>
                      </m:r>
                      <m:r>
                        <a:rPr lang="en-US" sz="1200" b="0" i="1" smtClean="0">
                          <a:solidFill>
                            <a:srgbClr val="FF0000"/>
                          </a:solidFill>
                          <a:latin typeface="Cambria Math"/>
                        </a:rPr>
                        <m:t>=2</m:t>
                      </m:r>
                      <m:r>
                        <a:rPr lang="en-US" sz="1200" b="0" i="1" smtClean="0">
                          <a:solidFill>
                            <a:srgbClr val="FF0000"/>
                          </a:solidFill>
                          <a:latin typeface="Cambria Math"/>
                        </a:rPr>
                        <m:t>𝑚𝑔𝑙</m:t>
                      </m:r>
                    </m:oMath>
                  </m:oMathPara>
                </a14:m>
                <a:endParaRPr lang="en-US" sz="1200" dirty="0">
                  <a:solidFill>
                    <a:srgbClr val="FF0000"/>
                  </a:solidFill>
                </a:endParaRPr>
              </a:p>
            </p:txBody>
          </p:sp>
        </mc:Choice>
        <mc:Fallback xmlns="">
          <p:sp>
            <p:nvSpPr>
              <p:cNvPr id="79" name="TextBox 78"/>
              <p:cNvSpPr txBox="1">
                <a:spLocks noRot="1" noChangeAspect="1" noMove="1" noResize="1" noEditPoints="1" noAdjustHandles="1" noChangeArrowheads="1" noChangeShapeType="1" noTextEdit="1"/>
              </p:cNvSpPr>
              <p:nvPr/>
            </p:nvSpPr>
            <p:spPr>
              <a:xfrm>
                <a:off x="1328468" y="5963189"/>
                <a:ext cx="1846771" cy="276999"/>
              </a:xfrm>
              <a:prstGeom prst="rect">
                <a:avLst/>
              </a:prstGeom>
              <a:blipFill rotWithShape="1">
                <a:blip r:embed="rId11"/>
                <a:stretch>
                  <a:fillRect b="-2174"/>
                </a:stretch>
              </a:blipFill>
            </p:spPr>
            <p:txBody>
              <a:bodyPr/>
              <a:lstStyle/>
              <a:p>
                <a:r>
                  <a:rPr lang="en-US">
                    <a:noFill/>
                  </a:rPr>
                  <a:t> </a:t>
                </a:r>
              </a:p>
            </p:txBody>
          </p:sp>
        </mc:Fallback>
      </mc:AlternateContent>
      <p:sp>
        <p:nvSpPr>
          <p:cNvPr id="60" name="TextBox 59"/>
          <p:cNvSpPr txBox="1"/>
          <p:nvPr/>
        </p:nvSpPr>
        <p:spPr>
          <a:xfrm>
            <a:off x="7266517" y="2786112"/>
            <a:ext cx="304800" cy="276999"/>
          </a:xfrm>
          <a:prstGeom prst="rect">
            <a:avLst/>
          </a:prstGeom>
          <a:noFill/>
        </p:spPr>
        <p:txBody>
          <a:bodyPr wrap="square" rtlCol="0">
            <a:spAutoFit/>
          </a:bodyPr>
          <a:lstStyle/>
          <a:p>
            <a:r>
              <a:rPr lang="en-US" sz="1200" dirty="0" smtClean="0">
                <a:latin typeface="Comic Sans MS" panose="030F0702030302020204" pitchFamily="66" charset="0"/>
              </a:rPr>
              <a:t>l</a:t>
            </a:r>
            <a:endParaRPr lang="en-US" sz="1200" dirty="0">
              <a:latin typeface="Comic Sans MS" panose="030F0702030302020204" pitchFamily="66" charset="0"/>
            </a:endParaRPr>
          </a:p>
        </p:txBody>
      </p:sp>
      <p:cxnSp>
        <p:nvCxnSpPr>
          <p:cNvPr id="80" name="Straight Connector 79"/>
          <p:cNvCxnSpPr/>
          <p:nvPr/>
        </p:nvCxnSpPr>
        <p:spPr>
          <a:xfrm>
            <a:off x="7272669" y="2711302"/>
            <a:ext cx="882503"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6791596" y="2406884"/>
            <a:ext cx="555502" cy="276999"/>
          </a:xfrm>
          <a:prstGeom prst="rect">
            <a:avLst/>
          </a:prstGeom>
          <a:noFill/>
        </p:spPr>
        <p:txBody>
          <a:bodyPr wrap="square" rtlCol="0">
            <a:spAutoFit/>
          </a:bodyPr>
          <a:lstStyle/>
          <a:p>
            <a:r>
              <a:rPr lang="en-US" sz="1200" dirty="0" err="1" smtClean="0">
                <a:latin typeface="Comic Sans MS" panose="030F0702030302020204" pitchFamily="66" charset="0"/>
              </a:rPr>
              <a:t>lcos</a:t>
            </a:r>
            <a:r>
              <a:rPr lang="el-GR" sz="1200" dirty="0" smtClean="0">
                <a:latin typeface="Comic Sans MS" panose="030F0702030302020204" pitchFamily="66" charset="0"/>
              </a:rPr>
              <a:t>θ</a:t>
            </a:r>
            <a:endParaRPr lang="en-US" sz="1200" dirty="0">
              <a:latin typeface="Comic Sans MS" panose="030F0702030302020204" pitchFamily="66" charset="0"/>
            </a:endParaRPr>
          </a:p>
        </p:txBody>
      </p:sp>
      <p:sp>
        <p:nvSpPr>
          <p:cNvPr id="82" name="TextBox 81"/>
          <p:cNvSpPr txBox="1"/>
          <p:nvPr/>
        </p:nvSpPr>
        <p:spPr>
          <a:xfrm>
            <a:off x="6699446" y="2793200"/>
            <a:ext cx="775241" cy="276999"/>
          </a:xfrm>
          <a:prstGeom prst="rect">
            <a:avLst/>
          </a:prstGeom>
          <a:noFill/>
        </p:spPr>
        <p:txBody>
          <a:bodyPr wrap="square" rtlCol="0">
            <a:spAutoFit/>
          </a:bodyPr>
          <a:lstStyle/>
          <a:p>
            <a:r>
              <a:rPr lang="en-US" sz="1200" dirty="0" smtClean="0">
                <a:latin typeface="Comic Sans MS" panose="030F0702030302020204" pitchFamily="66" charset="0"/>
              </a:rPr>
              <a:t>l-</a:t>
            </a:r>
            <a:r>
              <a:rPr lang="en-US" sz="1200" dirty="0" err="1" smtClean="0">
                <a:latin typeface="Comic Sans MS" panose="030F0702030302020204" pitchFamily="66" charset="0"/>
              </a:rPr>
              <a:t>lcos</a:t>
            </a:r>
            <a:r>
              <a:rPr lang="el-GR" sz="1200" dirty="0" smtClean="0">
                <a:latin typeface="Comic Sans MS" panose="030F0702030302020204" pitchFamily="66" charset="0"/>
              </a:rPr>
              <a:t>θ</a:t>
            </a:r>
            <a:endParaRPr lang="en-US" sz="1200" dirty="0">
              <a:latin typeface="Comic Sans MS" panose="030F0702030302020204" pitchFamily="66" charset="0"/>
            </a:endParaRPr>
          </a:p>
        </p:txBody>
      </p:sp>
      <p:sp>
        <p:nvSpPr>
          <p:cNvPr id="22" name="Oval 21"/>
          <p:cNvSpPr/>
          <p:nvPr/>
        </p:nvSpPr>
        <p:spPr>
          <a:xfrm>
            <a:off x="8058555" y="2661111"/>
            <a:ext cx="111397" cy="1141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99" name="TextBox 98"/>
              <p:cNvSpPr txBox="1"/>
              <p:nvPr/>
            </p:nvSpPr>
            <p:spPr>
              <a:xfrm>
                <a:off x="733647" y="6104956"/>
                <a:ext cx="3115339" cy="4380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a:rPr>
                        <m:t>𝐹𝑖𝑛𝑎𝑙</m:t>
                      </m:r>
                      <m:r>
                        <a:rPr lang="en-US" sz="1200" b="0" i="1" smtClean="0">
                          <a:solidFill>
                            <a:srgbClr val="FF0000"/>
                          </a:solidFill>
                          <a:latin typeface="Cambria Math"/>
                        </a:rPr>
                        <m:t> </m:t>
                      </m:r>
                      <m:r>
                        <a:rPr lang="en-US" sz="1200" b="0" i="1" smtClean="0">
                          <a:solidFill>
                            <a:srgbClr val="FF0000"/>
                          </a:solidFill>
                          <a:latin typeface="Cambria Math"/>
                        </a:rPr>
                        <m:t>𝑒𝑛𝑒𝑟𝑔𝑦</m:t>
                      </m:r>
                      <m:r>
                        <a:rPr lang="en-US" sz="1200" b="0" i="1" smtClean="0">
                          <a:solidFill>
                            <a:srgbClr val="FF0000"/>
                          </a:solidFill>
                          <a:latin typeface="Cambria Math"/>
                        </a:rPr>
                        <m:t>=</m:t>
                      </m:r>
                      <m:r>
                        <a:rPr lang="en-US" sz="1200" b="0" i="1" smtClean="0">
                          <a:solidFill>
                            <a:srgbClr val="FF0000"/>
                          </a:solidFill>
                          <a:latin typeface="Cambria Math"/>
                        </a:rPr>
                        <m:t>𝑚𝑔𝑙</m:t>
                      </m:r>
                      <m:d>
                        <m:dPr>
                          <m:ctrlPr>
                            <a:rPr lang="en-US" sz="1200" b="0" i="1" smtClean="0">
                              <a:solidFill>
                                <a:srgbClr val="FF0000"/>
                              </a:solidFill>
                              <a:latin typeface="Cambria Math" panose="02040503050406030204" pitchFamily="18" charset="0"/>
                            </a:rPr>
                          </m:ctrlPr>
                        </m:dPr>
                        <m:e>
                          <m:r>
                            <a:rPr lang="en-US" sz="1200" b="0" i="1" smtClean="0">
                              <a:solidFill>
                                <a:srgbClr val="FF0000"/>
                              </a:solidFill>
                              <a:latin typeface="Cambria Math"/>
                            </a:rPr>
                            <m:t>1−</m:t>
                          </m:r>
                          <m:r>
                            <a:rPr lang="en-US" sz="1200" b="0" i="1" smtClean="0">
                              <a:solidFill>
                                <a:srgbClr val="FF0000"/>
                              </a:solidFill>
                              <a:latin typeface="Cambria Math"/>
                            </a:rPr>
                            <m:t>𝑐𝑜𝑠</m:t>
                          </m:r>
                          <m:r>
                            <a:rPr lang="en-US" sz="1200" b="0" i="1" smtClean="0">
                              <a:solidFill>
                                <a:srgbClr val="FF0000"/>
                              </a:solidFill>
                              <a:latin typeface="Cambria Math"/>
                              <a:ea typeface="Cambria Math"/>
                            </a:rPr>
                            <m:t>𝜃</m:t>
                          </m:r>
                        </m:e>
                      </m:d>
                      <m:r>
                        <a:rPr lang="en-US" sz="1200" b="0" i="1" smtClean="0">
                          <a:solidFill>
                            <a:srgbClr val="FF0000"/>
                          </a:solidFill>
                          <a:latin typeface="Cambria Math"/>
                          <a:ea typeface="Cambria Math"/>
                        </a:rPr>
                        <m:t>+</m:t>
                      </m:r>
                      <m:f>
                        <m:fPr>
                          <m:ctrlPr>
                            <a:rPr lang="en-US" sz="1200" b="0" i="1" smtClean="0">
                              <a:solidFill>
                                <a:srgbClr val="FF0000"/>
                              </a:solidFill>
                              <a:latin typeface="Cambria Math" panose="02040503050406030204" pitchFamily="18" charset="0"/>
                              <a:ea typeface="Cambria Math"/>
                            </a:rPr>
                          </m:ctrlPr>
                        </m:fPr>
                        <m:num>
                          <m:r>
                            <a:rPr lang="en-US" sz="1200" b="0" i="1" smtClean="0">
                              <a:solidFill>
                                <a:srgbClr val="FF0000"/>
                              </a:solidFill>
                              <a:latin typeface="Cambria Math"/>
                              <a:ea typeface="Cambria Math"/>
                            </a:rPr>
                            <m:t>1</m:t>
                          </m:r>
                        </m:num>
                        <m:den>
                          <m:r>
                            <a:rPr lang="en-US" sz="1200" b="0" i="1" smtClean="0">
                              <a:solidFill>
                                <a:srgbClr val="FF0000"/>
                              </a:solidFill>
                              <a:latin typeface="Cambria Math"/>
                              <a:ea typeface="Cambria Math"/>
                            </a:rPr>
                            <m:t>2</m:t>
                          </m:r>
                        </m:den>
                      </m:f>
                      <m:r>
                        <a:rPr lang="en-US" sz="1200" b="0" i="1" smtClean="0">
                          <a:solidFill>
                            <a:srgbClr val="FF0000"/>
                          </a:solidFill>
                          <a:latin typeface="Cambria Math"/>
                          <a:ea typeface="Cambria Math"/>
                        </a:rPr>
                        <m:t>𝑚</m:t>
                      </m:r>
                      <m:sSup>
                        <m:sSupPr>
                          <m:ctrlPr>
                            <a:rPr lang="en-US" sz="1200" b="0" i="1" smtClean="0">
                              <a:solidFill>
                                <a:srgbClr val="FF0000"/>
                              </a:solidFill>
                              <a:latin typeface="Cambria Math" panose="02040503050406030204" pitchFamily="18" charset="0"/>
                              <a:ea typeface="Cambria Math"/>
                            </a:rPr>
                          </m:ctrlPr>
                        </m:sSupPr>
                        <m:e>
                          <m:r>
                            <a:rPr lang="en-US" sz="1200" b="0" i="1" smtClean="0">
                              <a:solidFill>
                                <a:srgbClr val="FF0000"/>
                              </a:solidFill>
                              <a:latin typeface="Cambria Math"/>
                              <a:ea typeface="Cambria Math"/>
                            </a:rPr>
                            <m:t>𝑣</m:t>
                          </m:r>
                        </m:e>
                        <m:sup>
                          <m:r>
                            <a:rPr lang="en-US" sz="1200" b="0" i="1" smtClean="0">
                              <a:solidFill>
                                <a:srgbClr val="FF0000"/>
                              </a:solidFill>
                              <a:latin typeface="Cambria Math"/>
                              <a:ea typeface="Cambria Math"/>
                            </a:rPr>
                            <m:t>2</m:t>
                          </m:r>
                        </m:sup>
                      </m:sSup>
                    </m:oMath>
                  </m:oMathPara>
                </a14:m>
                <a:endParaRPr lang="en-US" sz="1200" dirty="0">
                  <a:solidFill>
                    <a:srgbClr val="FF0000"/>
                  </a:solidFill>
                </a:endParaRPr>
              </a:p>
            </p:txBody>
          </p:sp>
        </mc:Choice>
        <mc:Fallback xmlns="">
          <p:sp>
            <p:nvSpPr>
              <p:cNvPr id="99" name="TextBox 98"/>
              <p:cNvSpPr txBox="1">
                <a:spLocks noRot="1" noChangeAspect="1" noMove="1" noResize="1" noEditPoints="1" noAdjustHandles="1" noChangeArrowheads="1" noChangeShapeType="1" noTextEdit="1"/>
              </p:cNvSpPr>
              <p:nvPr/>
            </p:nvSpPr>
            <p:spPr>
              <a:xfrm>
                <a:off x="733647" y="6104956"/>
                <a:ext cx="3115339" cy="438005"/>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199859" y="4306185"/>
                <a:ext cx="1970090" cy="4380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𝑔𝑙</m:t>
                      </m:r>
                      <m:d>
                        <m:dPr>
                          <m:ctrlPr>
                            <a:rPr lang="en-US" sz="1200" b="0" i="1" smtClean="0">
                              <a:latin typeface="Cambria Math" panose="02040503050406030204" pitchFamily="18" charset="0"/>
                            </a:rPr>
                          </m:ctrlPr>
                        </m:dPr>
                        <m:e>
                          <m:r>
                            <a:rPr lang="en-US" sz="1200" b="0" i="1" smtClean="0">
                              <a:latin typeface="Cambria Math"/>
                            </a:rPr>
                            <m:t>1−</m:t>
                          </m:r>
                          <m:r>
                            <a:rPr lang="en-US" sz="1200" b="0" i="1" smtClean="0">
                              <a:latin typeface="Cambria Math"/>
                            </a:rPr>
                            <m:t>𝑐𝑜𝑠</m:t>
                          </m:r>
                          <m:r>
                            <a:rPr lang="en-US" sz="1200" b="0" i="1" smtClean="0">
                              <a:latin typeface="Cambria Math"/>
                              <a:ea typeface="Cambria Math"/>
                            </a:rPr>
                            <m:t>𝜃</m:t>
                          </m:r>
                        </m:e>
                      </m:d>
                      <m:r>
                        <a:rPr lang="en-US" sz="1200" b="0" i="1" smtClean="0">
                          <a:latin typeface="Cambria Math"/>
                          <a:ea typeface="Cambria Math"/>
                        </a:rPr>
                        <m:t>+</m:t>
                      </m:r>
                      <m:f>
                        <m:fPr>
                          <m:ctrlPr>
                            <a:rPr lang="en-US" sz="1200" b="0" i="1" smtClean="0">
                              <a:latin typeface="Cambria Math" panose="02040503050406030204" pitchFamily="18" charset="0"/>
                              <a:ea typeface="Cambria Math"/>
                            </a:rPr>
                          </m:ctrlPr>
                        </m:fPr>
                        <m:num>
                          <m:r>
                            <a:rPr lang="en-US" sz="1200" b="0" i="1" smtClean="0">
                              <a:latin typeface="Cambria Math"/>
                              <a:ea typeface="Cambria Math"/>
                            </a:rPr>
                            <m:t>1</m:t>
                          </m:r>
                        </m:num>
                        <m:den>
                          <m:r>
                            <a:rPr lang="en-US" sz="1200" b="0" i="1" smtClean="0">
                              <a:latin typeface="Cambria Math"/>
                              <a:ea typeface="Cambria Math"/>
                            </a:rPr>
                            <m:t>2</m:t>
                          </m:r>
                        </m:den>
                      </m:f>
                      <m:sSup>
                        <m:sSupPr>
                          <m:ctrlPr>
                            <a:rPr lang="en-US" sz="1200" b="0" i="1" smtClean="0">
                              <a:latin typeface="Cambria Math" panose="02040503050406030204" pitchFamily="18" charset="0"/>
                              <a:ea typeface="Cambria Math"/>
                            </a:rPr>
                          </m:ctrlPr>
                        </m:sSupPr>
                        <m:e>
                          <m:r>
                            <a:rPr lang="en-US" sz="1200" b="0" i="1" smtClean="0">
                              <a:latin typeface="Cambria Math"/>
                              <a:ea typeface="Cambria Math"/>
                            </a:rPr>
                            <m:t>𝑣</m:t>
                          </m:r>
                        </m:e>
                        <m:sup>
                          <m:r>
                            <a:rPr lang="en-US" sz="1200" b="0" i="1" smtClean="0">
                              <a:latin typeface="Cambria Math"/>
                              <a:ea typeface="Cambria Math"/>
                            </a:rPr>
                            <m:t>2</m:t>
                          </m:r>
                        </m:sup>
                      </m:sSup>
                      <m:r>
                        <a:rPr lang="en-US" sz="1200" b="0" i="1" smtClean="0">
                          <a:latin typeface="Cambria Math"/>
                          <a:ea typeface="Cambria Math"/>
                        </a:rPr>
                        <m:t>=2</m:t>
                      </m:r>
                      <m:r>
                        <a:rPr lang="en-US" sz="1200" b="0" i="1" smtClean="0">
                          <a:latin typeface="Cambria Math"/>
                          <a:ea typeface="Cambria Math"/>
                        </a:rPr>
                        <m:t>𝑔𝑙</m:t>
                      </m:r>
                    </m:oMath>
                  </m:oMathPara>
                </a14:m>
                <a:endParaRPr lang="en-US" sz="1200" dirty="0"/>
              </a:p>
            </p:txBody>
          </p:sp>
        </mc:Choice>
        <mc:Fallback xmlns="">
          <p:sp>
            <p:nvSpPr>
              <p:cNvPr id="5" name="TextBox 4"/>
              <p:cNvSpPr txBox="1">
                <a:spLocks noRot="1" noChangeAspect="1" noMove="1" noResize="1" noEditPoints="1" noAdjustHandles="1" noChangeArrowheads="1" noChangeShapeType="1" noTextEdit="1"/>
              </p:cNvSpPr>
              <p:nvPr/>
            </p:nvSpPr>
            <p:spPr>
              <a:xfrm>
                <a:off x="4199859" y="4306185"/>
                <a:ext cx="1970090" cy="438005"/>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5245396" y="4756298"/>
                <a:ext cx="1970090" cy="4380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200" b="0" i="1" smtClean="0">
                              <a:latin typeface="Cambria Math" panose="02040503050406030204" pitchFamily="18" charset="0"/>
                              <a:ea typeface="Cambria Math"/>
                            </a:rPr>
                          </m:ctrlPr>
                        </m:fPr>
                        <m:num>
                          <m:r>
                            <a:rPr lang="en-US" sz="1200" b="0" i="1" smtClean="0">
                              <a:latin typeface="Cambria Math"/>
                              <a:ea typeface="Cambria Math"/>
                            </a:rPr>
                            <m:t>1</m:t>
                          </m:r>
                        </m:num>
                        <m:den>
                          <m:r>
                            <a:rPr lang="en-US" sz="1200" b="0" i="1" smtClean="0">
                              <a:latin typeface="Cambria Math"/>
                              <a:ea typeface="Cambria Math"/>
                            </a:rPr>
                            <m:t>2</m:t>
                          </m:r>
                        </m:den>
                      </m:f>
                      <m:sSup>
                        <m:sSupPr>
                          <m:ctrlPr>
                            <a:rPr lang="en-US" sz="1200" b="0" i="1" smtClean="0">
                              <a:latin typeface="Cambria Math" panose="02040503050406030204" pitchFamily="18" charset="0"/>
                              <a:ea typeface="Cambria Math"/>
                            </a:rPr>
                          </m:ctrlPr>
                        </m:sSupPr>
                        <m:e>
                          <m:r>
                            <a:rPr lang="en-US" sz="1200" b="0" i="1" smtClean="0">
                              <a:latin typeface="Cambria Math"/>
                              <a:ea typeface="Cambria Math"/>
                            </a:rPr>
                            <m:t>𝑣</m:t>
                          </m:r>
                        </m:e>
                        <m:sup>
                          <m:r>
                            <a:rPr lang="en-US" sz="1200" b="0" i="1" smtClean="0">
                              <a:latin typeface="Cambria Math"/>
                              <a:ea typeface="Cambria Math"/>
                            </a:rPr>
                            <m:t>2</m:t>
                          </m:r>
                        </m:sup>
                      </m:sSup>
                      <m:r>
                        <a:rPr lang="en-US" sz="1200" b="0" i="1" smtClean="0">
                          <a:latin typeface="Cambria Math"/>
                          <a:ea typeface="Cambria Math"/>
                        </a:rPr>
                        <m:t>=2</m:t>
                      </m:r>
                      <m:r>
                        <a:rPr lang="en-US" sz="1200" b="0" i="1" smtClean="0">
                          <a:latin typeface="Cambria Math"/>
                          <a:ea typeface="Cambria Math"/>
                        </a:rPr>
                        <m:t>𝑔𝑙</m:t>
                      </m:r>
                      <m:r>
                        <a:rPr lang="en-US" sz="1200" b="0" i="1" smtClean="0">
                          <a:latin typeface="Cambria Math"/>
                          <a:ea typeface="Cambria Math"/>
                        </a:rPr>
                        <m:t>−</m:t>
                      </m:r>
                      <m:r>
                        <a:rPr lang="en-US" sz="1200" i="1">
                          <a:latin typeface="Cambria Math"/>
                        </a:rPr>
                        <m:t>𝑔𝑙</m:t>
                      </m:r>
                      <m:d>
                        <m:dPr>
                          <m:ctrlPr>
                            <a:rPr lang="en-US" sz="1200" i="1">
                              <a:latin typeface="Cambria Math" panose="02040503050406030204" pitchFamily="18" charset="0"/>
                            </a:rPr>
                          </m:ctrlPr>
                        </m:dPr>
                        <m:e>
                          <m:r>
                            <a:rPr lang="en-US" sz="1200" i="1">
                              <a:latin typeface="Cambria Math"/>
                            </a:rPr>
                            <m:t>1−</m:t>
                          </m:r>
                          <m:r>
                            <a:rPr lang="en-US" sz="1200" i="1">
                              <a:latin typeface="Cambria Math"/>
                            </a:rPr>
                            <m:t>𝑐𝑜𝑠</m:t>
                          </m:r>
                          <m:r>
                            <a:rPr lang="en-US" sz="1200" i="1">
                              <a:latin typeface="Cambria Math"/>
                              <a:ea typeface="Cambria Math"/>
                            </a:rPr>
                            <m:t>𝜃</m:t>
                          </m:r>
                        </m:e>
                      </m:d>
                    </m:oMath>
                  </m:oMathPara>
                </a14:m>
                <a:endParaRPr lang="en-US" sz="1200" dirty="0"/>
              </a:p>
            </p:txBody>
          </p:sp>
        </mc:Choice>
        <mc:Fallback xmlns="">
          <p:sp>
            <p:nvSpPr>
              <p:cNvPr id="63" name="TextBox 62"/>
              <p:cNvSpPr txBox="1">
                <a:spLocks noRot="1" noChangeAspect="1" noMove="1" noResize="1" noEditPoints="1" noAdjustHandles="1" noChangeArrowheads="1" noChangeShapeType="1" noTextEdit="1"/>
              </p:cNvSpPr>
              <p:nvPr/>
            </p:nvSpPr>
            <p:spPr>
              <a:xfrm>
                <a:off x="5245396" y="4756298"/>
                <a:ext cx="1970090" cy="438005"/>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a:xfrm>
                <a:off x="5259574" y="5238306"/>
                <a:ext cx="1900071" cy="4380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200" b="0" i="1" smtClean="0">
                              <a:latin typeface="Cambria Math" panose="02040503050406030204" pitchFamily="18" charset="0"/>
                              <a:ea typeface="Cambria Math"/>
                            </a:rPr>
                          </m:ctrlPr>
                        </m:fPr>
                        <m:num>
                          <m:r>
                            <a:rPr lang="en-US" sz="1200" b="0" i="1" smtClean="0">
                              <a:latin typeface="Cambria Math"/>
                              <a:ea typeface="Cambria Math"/>
                            </a:rPr>
                            <m:t>1</m:t>
                          </m:r>
                        </m:num>
                        <m:den>
                          <m:r>
                            <a:rPr lang="en-US" sz="1200" b="0" i="1" smtClean="0">
                              <a:latin typeface="Cambria Math"/>
                              <a:ea typeface="Cambria Math"/>
                            </a:rPr>
                            <m:t>2</m:t>
                          </m:r>
                        </m:den>
                      </m:f>
                      <m:sSup>
                        <m:sSupPr>
                          <m:ctrlPr>
                            <a:rPr lang="en-US" sz="1200" b="0" i="1" smtClean="0">
                              <a:latin typeface="Cambria Math" panose="02040503050406030204" pitchFamily="18" charset="0"/>
                              <a:ea typeface="Cambria Math"/>
                            </a:rPr>
                          </m:ctrlPr>
                        </m:sSupPr>
                        <m:e>
                          <m:r>
                            <a:rPr lang="en-US" sz="1200" b="0" i="1" smtClean="0">
                              <a:latin typeface="Cambria Math"/>
                              <a:ea typeface="Cambria Math"/>
                            </a:rPr>
                            <m:t>𝑣</m:t>
                          </m:r>
                        </m:e>
                        <m:sup>
                          <m:r>
                            <a:rPr lang="en-US" sz="1200" b="0" i="1" smtClean="0">
                              <a:latin typeface="Cambria Math"/>
                              <a:ea typeface="Cambria Math"/>
                            </a:rPr>
                            <m:t>2</m:t>
                          </m:r>
                        </m:sup>
                      </m:sSup>
                      <m:r>
                        <a:rPr lang="en-US" sz="1200" b="0" i="1" smtClean="0">
                          <a:latin typeface="Cambria Math"/>
                          <a:ea typeface="Cambria Math"/>
                        </a:rPr>
                        <m:t>=2</m:t>
                      </m:r>
                      <m:r>
                        <a:rPr lang="en-US" sz="1200" b="0" i="1" smtClean="0">
                          <a:latin typeface="Cambria Math"/>
                          <a:ea typeface="Cambria Math"/>
                        </a:rPr>
                        <m:t>𝑔𝑙</m:t>
                      </m:r>
                      <m:r>
                        <a:rPr lang="en-US" sz="1200" b="0" i="1" smtClean="0">
                          <a:latin typeface="Cambria Math"/>
                          <a:ea typeface="Cambria Math"/>
                        </a:rPr>
                        <m:t>−</m:t>
                      </m:r>
                      <m:r>
                        <a:rPr lang="en-US" sz="1200" i="1">
                          <a:latin typeface="Cambria Math"/>
                        </a:rPr>
                        <m:t>𝑔𝑙</m:t>
                      </m:r>
                      <m:r>
                        <a:rPr lang="en-US" sz="1200" b="0" i="1" smtClean="0">
                          <a:latin typeface="Cambria Math"/>
                        </a:rPr>
                        <m:t>+</m:t>
                      </m:r>
                      <m:r>
                        <a:rPr lang="en-US" sz="1200" b="0" i="1" smtClean="0">
                          <a:latin typeface="Cambria Math"/>
                        </a:rPr>
                        <m:t>𝑔𝑙𝑐𝑜𝑠</m:t>
                      </m:r>
                      <m:r>
                        <a:rPr lang="en-US" sz="1200" b="0" i="1" smtClean="0">
                          <a:latin typeface="Cambria Math"/>
                          <a:ea typeface="Cambria Math"/>
                        </a:rPr>
                        <m:t>𝜃</m:t>
                      </m:r>
                    </m:oMath>
                  </m:oMathPara>
                </a14:m>
                <a:endParaRPr lang="en-US" sz="1200" dirty="0"/>
              </a:p>
            </p:txBody>
          </p:sp>
        </mc:Choice>
        <mc:Fallback xmlns="">
          <p:sp>
            <p:nvSpPr>
              <p:cNvPr id="64" name="TextBox 63"/>
              <p:cNvSpPr txBox="1">
                <a:spLocks noRot="1" noChangeAspect="1" noMove="1" noResize="1" noEditPoints="1" noAdjustHandles="1" noChangeArrowheads="1" noChangeShapeType="1" noTextEdit="1"/>
              </p:cNvSpPr>
              <p:nvPr/>
            </p:nvSpPr>
            <p:spPr>
              <a:xfrm>
                <a:off x="5259574" y="5238306"/>
                <a:ext cx="1900071" cy="438005"/>
              </a:xfrm>
              <a:prstGeom prst="rect">
                <a:avLst/>
              </a:prstGeom>
              <a:blipFill rotWithShape="1">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5263118" y="5699051"/>
                <a:ext cx="1483804" cy="4380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200" b="0" i="1" smtClean="0">
                              <a:latin typeface="Cambria Math" panose="02040503050406030204" pitchFamily="18" charset="0"/>
                              <a:ea typeface="Cambria Math"/>
                            </a:rPr>
                          </m:ctrlPr>
                        </m:fPr>
                        <m:num>
                          <m:r>
                            <a:rPr lang="en-US" sz="1200" b="0" i="1" smtClean="0">
                              <a:latin typeface="Cambria Math"/>
                              <a:ea typeface="Cambria Math"/>
                            </a:rPr>
                            <m:t>1</m:t>
                          </m:r>
                        </m:num>
                        <m:den>
                          <m:r>
                            <a:rPr lang="en-US" sz="1200" b="0" i="1" smtClean="0">
                              <a:latin typeface="Cambria Math"/>
                              <a:ea typeface="Cambria Math"/>
                            </a:rPr>
                            <m:t>2</m:t>
                          </m:r>
                        </m:den>
                      </m:f>
                      <m:sSup>
                        <m:sSupPr>
                          <m:ctrlPr>
                            <a:rPr lang="en-US" sz="1200" b="0" i="1" smtClean="0">
                              <a:latin typeface="Cambria Math" panose="02040503050406030204" pitchFamily="18" charset="0"/>
                              <a:ea typeface="Cambria Math"/>
                            </a:rPr>
                          </m:ctrlPr>
                        </m:sSupPr>
                        <m:e>
                          <m:r>
                            <a:rPr lang="en-US" sz="1200" b="0" i="1" smtClean="0">
                              <a:latin typeface="Cambria Math"/>
                              <a:ea typeface="Cambria Math"/>
                            </a:rPr>
                            <m:t>𝑣</m:t>
                          </m:r>
                        </m:e>
                        <m:sup>
                          <m:r>
                            <a:rPr lang="en-US" sz="1200" b="0" i="1" smtClean="0">
                              <a:latin typeface="Cambria Math"/>
                              <a:ea typeface="Cambria Math"/>
                            </a:rPr>
                            <m:t>2</m:t>
                          </m:r>
                        </m:sup>
                      </m:sSup>
                      <m:r>
                        <a:rPr lang="en-US" sz="1200" b="0" i="1" smtClean="0">
                          <a:latin typeface="Cambria Math"/>
                          <a:ea typeface="Cambria Math"/>
                        </a:rPr>
                        <m:t>=</m:t>
                      </m:r>
                      <m:r>
                        <a:rPr lang="en-US" sz="1200" b="0" i="1" smtClean="0">
                          <a:latin typeface="Cambria Math"/>
                          <a:ea typeface="Cambria Math"/>
                        </a:rPr>
                        <m:t>𝑔𝑙</m:t>
                      </m:r>
                      <m:r>
                        <a:rPr lang="en-US" sz="1200" b="0" i="1" smtClean="0">
                          <a:latin typeface="Cambria Math"/>
                        </a:rPr>
                        <m:t>+</m:t>
                      </m:r>
                      <m:r>
                        <a:rPr lang="en-US" sz="1200" b="0" i="1" smtClean="0">
                          <a:latin typeface="Cambria Math"/>
                        </a:rPr>
                        <m:t>𝑔𝑙𝑐𝑜𝑠</m:t>
                      </m:r>
                      <m:r>
                        <a:rPr lang="en-US" sz="1200" b="0" i="1" smtClean="0">
                          <a:latin typeface="Cambria Math"/>
                          <a:ea typeface="Cambria Math"/>
                        </a:rPr>
                        <m:t>𝜃</m:t>
                      </m:r>
                    </m:oMath>
                  </m:oMathPara>
                </a14:m>
                <a:endParaRPr lang="en-US" sz="1200" dirty="0"/>
              </a:p>
            </p:txBody>
          </p:sp>
        </mc:Choice>
        <mc:Fallback xmlns="">
          <p:sp>
            <p:nvSpPr>
              <p:cNvPr id="65" name="TextBox 64"/>
              <p:cNvSpPr txBox="1">
                <a:spLocks noRot="1" noChangeAspect="1" noMove="1" noResize="1" noEditPoints="1" noAdjustHandles="1" noChangeArrowheads="1" noChangeShapeType="1" noTextEdit="1"/>
              </p:cNvSpPr>
              <p:nvPr/>
            </p:nvSpPr>
            <p:spPr>
              <a:xfrm>
                <a:off x="5263118" y="5699051"/>
                <a:ext cx="1483804" cy="438005"/>
              </a:xfrm>
              <a:prstGeom prst="rect">
                <a:avLst/>
              </a:prstGeom>
              <a:blipFill rotWithShape="1">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5372987" y="6212958"/>
                <a:ext cx="152868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200" b="0" i="1" smtClean="0">
                              <a:latin typeface="Cambria Math" panose="02040503050406030204" pitchFamily="18" charset="0"/>
                              <a:ea typeface="Cambria Math"/>
                            </a:rPr>
                          </m:ctrlPr>
                        </m:sSupPr>
                        <m:e>
                          <m:r>
                            <a:rPr lang="en-US" sz="1200" b="0" i="1" smtClean="0">
                              <a:latin typeface="Cambria Math"/>
                              <a:ea typeface="Cambria Math"/>
                            </a:rPr>
                            <m:t>𝑣</m:t>
                          </m:r>
                        </m:e>
                        <m:sup>
                          <m:r>
                            <a:rPr lang="en-US" sz="1200" b="0" i="1" smtClean="0">
                              <a:latin typeface="Cambria Math"/>
                              <a:ea typeface="Cambria Math"/>
                            </a:rPr>
                            <m:t>2</m:t>
                          </m:r>
                        </m:sup>
                      </m:sSup>
                      <m:r>
                        <a:rPr lang="en-US" sz="1200" b="0" i="1" smtClean="0">
                          <a:latin typeface="Cambria Math"/>
                          <a:ea typeface="Cambria Math"/>
                        </a:rPr>
                        <m:t>=2</m:t>
                      </m:r>
                      <m:r>
                        <a:rPr lang="en-US" sz="1200" b="0" i="1" smtClean="0">
                          <a:latin typeface="Cambria Math"/>
                          <a:ea typeface="Cambria Math"/>
                        </a:rPr>
                        <m:t>𝑔𝑙</m:t>
                      </m:r>
                      <m:r>
                        <a:rPr lang="en-US" sz="1200" b="0" i="1" smtClean="0">
                          <a:latin typeface="Cambria Math"/>
                          <a:ea typeface="Cambria Math"/>
                        </a:rPr>
                        <m:t>(1+</m:t>
                      </m:r>
                      <m:r>
                        <a:rPr lang="en-US" sz="1200" b="0" i="1" smtClean="0">
                          <a:latin typeface="Cambria Math"/>
                        </a:rPr>
                        <m:t>𝑐𝑜𝑠</m:t>
                      </m:r>
                      <m:r>
                        <a:rPr lang="en-US" sz="1200" b="0" i="1" smtClean="0">
                          <a:latin typeface="Cambria Math"/>
                          <a:ea typeface="Cambria Math"/>
                        </a:rPr>
                        <m:t>𝜃</m:t>
                      </m:r>
                      <m:r>
                        <a:rPr lang="en-US" sz="1200" b="0" i="1" smtClean="0">
                          <a:latin typeface="Cambria Math"/>
                          <a:ea typeface="Cambria Math"/>
                        </a:rPr>
                        <m:t>)</m:t>
                      </m:r>
                    </m:oMath>
                  </m:oMathPara>
                </a14:m>
                <a:endParaRPr lang="en-US" sz="1200" dirty="0"/>
              </a:p>
            </p:txBody>
          </p:sp>
        </mc:Choice>
        <mc:Fallback xmlns="">
          <p:sp>
            <p:nvSpPr>
              <p:cNvPr id="66" name="TextBox 65"/>
              <p:cNvSpPr txBox="1">
                <a:spLocks noRot="1" noChangeAspect="1" noMove="1" noResize="1" noEditPoints="1" noAdjustHandles="1" noChangeArrowheads="1" noChangeShapeType="1" noTextEdit="1"/>
              </p:cNvSpPr>
              <p:nvPr/>
            </p:nvSpPr>
            <p:spPr>
              <a:xfrm>
                <a:off x="5372987" y="6212958"/>
                <a:ext cx="1528687" cy="276999"/>
              </a:xfrm>
              <a:prstGeom prst="rect">
                <a:avLst/>
              </a:prstGeom>
              <a:blipFill rotWithShape="1">
                <a:blip r:embed="rId17"/>
                <a:stretch>
                  <a:fillRect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3948223" y="3841896"/>
                <a:ext cx="2357440" cy="4380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𝑚𝑔𝑙</m:t>
                      </m:r>
                      <m:d>
                        <m:dPr>
                          <m:ctrlPr>
                            <a:rPr lang="en-US" sz="1200" b="0" i="1" smtClean="0">
                              <a:latin typeface="Cambria Math" panose="02040503050406030204" pitchFamily="18" charset="0"/>
                            </a:rPr>
                          </m:ctrlPr>
                        </m:dPr>
                        <m:e>
                          <m:r>
                            <a:rPr lang="en-US" sz="1200" b="0" i="1" smtClean="0">
                              <a:latin typeface="Cambria Math"/>
                            </a:rPr>
                            <m:t>1−</m:t>
                          </m:r>
                          <m:r>
                            <a:rPr lang="en-US" sz="1200" b="0" i="1" smtClean="0">
                              <a:latin typeface="Cambria Math"/>
                            </a:rPr>
                            <m:t>𝑐𝑜𝑠</m:t>
                          </m:r>
                          <m:r>
                            <a:rPr lang="en-US" sz="1200" b="0" i="1" smtClean="0">
                              <a:latin typeface="Cambria Math"/>
                              <a:ea typeface="Cambria Math"/>
                            </a:rPr>
                            <m:t>𝜃</m:t>
                          </m:r>
                        </m:e>
                      </m:d>
                      <m:r>
                        <a:rPr lang="en-US" sz="1200" b="0" i="1" smtClean="0">
                          <a:latin typeface="Cambria Math"/>
                          <a:ea typeface="Cambria Math"/>
                        </a:rPr>
                        <m:t>+</m:t>
                      </m:r>
                      <m:f>
                        <m:fPr>
                          <m:ctrlPr>
                            <a:rPr lang="en-US" sz="1200" b="0" i="1" smtClean="0">
                              <a:latin typeface="Cambria Math" panose="02040503050406030204" pitchFamily="18" charset="0"/>
                              <a:ea typeface="Cambria Math"/>
                            </a:rPr>
                          </m:ctrlPr>
                        </m:fPr>
                        <m:num>
                          <m:r>
                            <a:rPr lang="en-US" sz="1200" b="0" i="1" smtClean="0">
                              <a:latin typeface="Cambria Math"/>
                              <a:ea typeface="Cambria Math"/>
                            </a:rPr>
                            <m:t>1</m:t>
                          </m:r>
                        </m:num>
                        <m:den>
                          <m:r>
                            <a:rPr lang="en-US" sz="1200" b="0" i="1" smtClean="0">
                              <a:latin typeface="Cambria Math"/>
                              <a:ea typeface="Cambria Math"/>
                            </a:rPr>
                            <m:t>2</m:t>
                          </m:r>
                        </m:den>
                      </m:f>
                      <m:r>
                        <a:rPr lang="en-US" sz="1200" b="0" i="1" smtClean="0">
                          <a:latin typeface="Cambria Math"/>
                          <a:ea typeface="Cambria Math"/>
                        </a:rPr>
                        <m:t>𝑚</m:t>
                      </m:r>
                      <m:sSup>
                        <m:sSupPr>
                          <m:ctrlPr>
                            <a:rPr lang="en-US" sz="1200" b="0" i="1" smtClean="0">
                              <a:latin typeface="Cambria Math" panose="02040503050406030204" pitchFamily="18" charset="0"/>
                              <a:ea typeface="Cambria Math"/>
                            </a:rPr>
                          </m:ctrlPr>
                        </m:sSupPr>
                        <m:e>
                          <m:r>
                            <a:rPr lang="en-US" sz="1200" b="0" i="1" smtClean="0">
                              <a:latin typeface="Cambria Math"/>
                              <a:ea typeface="Cambria Math"/>
                            </a:rPr>
                            <m:t>𝑣</m:t>
                          </m:r>
                        </m:e>
                        <m:sup>
                          <m:r>
                            <a:rPr lang="en-US" sz="1200" b="0" i="1" smtClean="0">
                              <a:latin typeface="Cambria Math"/>
                              <a:ea typeface="Cambria Math"/>
                            </a:rPr>
                            <m:t>2</m:t>
                          </m:r>
                        </m:sup>
                      </m:sSup>
                      <m:r>
                        <a:rPr lang="en-US" sz="1200" b="0" i="1" smtClean="0">
                          <a:latin typeface="Cambria Math"/>
                          <a:ea typeface="Cambria Math"/>
                        </a:rPr>
                        <m:t>=2</m:t>
                      </m:r>
                      <m:r>
                        <a:rPr lang="en-US" sz="1200" b="0" i="1" smtClean="0">
                          <a:latin typeface="Cambria Math"/>
                          <a:ea typeface="Cambria Math"/>
                        </a:rPr>
                        <m:t>𝑚𝑔𝑙</m:t>
                      </m:r>
                    </m:oMath>
                  </m:oMathPara>
                </a14:m>
                <a:endParaRPr lang="en-US" sz="1200" dirty="0"/>
              </a:p>
            </p:txBody>
          </p:sp>
        </mc:Choice>
        <mc:Fallback xmlns="">
          <p:sp>
            <p:nvSpPr>
              <p:cNvPr id="67" name="TextBox 66"/>
              <p:cNvSpPr txBox="1">
                <a:spLocks noRot="1" noChangeAspect="1" noMove="1" noResize="1" noEditPoints="1" noAdjustHandles="1" noChangeArrowheads="1" noChangeShapeType="1" noTextEdit="1"/>
              </p:cNvSpPr>
              <p:nvPr/>
            </p:nvSpPr>
            <p:spPr>
              <a:xfrm>
                <a:off x="3948223" y="3841896"/>
                <a:ext cx="2357440" cy="438005"/>
              </a:xfrm>
              <a:prstGeom prst="rect">
                <a:avLst/>
              </a:prstGeom>
              <a:blipFill rotWithShape="1">
                <a:blip r:embed="rId18"/>
                <a:stretch>
                  <a:fillRect/>
                </a:stretch>
              </a:blipFill>
            </p:spPr>
            <p:txBody>
              <a:bodyPr/>
              <a:lstStyle/>
              <a:p>
                <a:r>
                  <a:rPr lang="en-US">
                    <a:noFill/>
                  </a:rPr>
                  <a:t> </a:t>
                </a:r>
              </a:p>
            </p:txBody>
          </p:sp>
        </mc:Fallback>
      </mc:AlternateContent>
      <p:sp>
        <p:nvSpPr>
          <p:cNvPr id="68" name="Arc 67"/>
          <p:cNvSpPr/>
          <p:nvPr/>
        </p:nvSpPr>
        <p:spPr>
          <a:xfrm>
            <a:off x="6142741" y="4107712"/>
            <a:ext cx="228600" cy="450011"/>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69" name="TextBox 68"/>
          <p:cNvSpPr txBox="1"/>
          <p:nvPr/>
        </p:nvSpPr>
        <p:spPr>
          <a:xfrm>
            <a:off x="6296911" y="4183912"/>
            <a:ext cx="1145879"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Divide by m</a:t>
            </a:r>
            <a:endParaRPr lang="en-GB" sz="1200" baseline="30000" dirty="0">
              <a:solidFill>
                <a:srgbClr val="FF0000"/>
              </a:solidFill>
              <a:latin typeface="Comic Sans MS" panose="030F0702030302020204" pitchFamily="66" charset="0"/>
            </a:endParaRPr>
          </a:p>
        </p:txBody>
      </p:sp>
      <p:sp>
        <p:nvSpPr>
          <p:cNvPr id="70" name="TextBox 69"/>
          <p:cNvSpPr txBox="1"/>
          <p:nvPr/>
        </p:nvSpPr>
        <p:spPr>
          <a:xfrm>
            <a:off x="7166345" y="4623391"/>
            <a:ext cx="1754371"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Subtract </a:t>
            </a:r>
            <a:r>
              <a:rPr lang="en-US" sz="1200" dirty="0" err="1" smtClean="0">
                <a:solidFill>
                  <a:srgbClr val="FF0000"/>
                </a:solidFill>
                <a:latin typeface="Comic Sans MS" panose="030F0702030302020204" pitchFamily="66" charset="0"/>
              </a:rPr>
              <a:t>gl</a:t>
            </a:r>
            <a:r>
              <a:rPr lang="en-US" sz="1200" dirty="0" smtClean="0">
                <a:solidFill>
                  <a:srgbClr val="FF0000"/>
                </a:solidFill>
                <a:latin typeface="Comic Sans MS" panose="030F0702030302020204" pitchFamily="66" charset="0"/>
              </a:rPr>
              <a:t>(1 – cos</a:t>
            </a:r>
            <a:r>
              <a:rPr lang="el-GR" sz="1200" dirty="0" smtClean="0">
                <a:solidFill>
                  <a:srgbClr val="FF0000"/>
                </a:solidFill>
                <a:latin typeface="Comic Sans MS" panose="030F0702030302020204" pitchFamily="66" charset="0"/>
              </a:rPr>
              <a:t>θ</a:t>
            </a:r>
            <a:r>
              <a:rPr lang="en-US" sz="1200" dirty="0" smtClean="0">
                <a:solidFill>
                  <a:srgbClr val="FF0000"/>
                </a:solidFill>
                <a:latin typeface="Comic Sans MS" panose="030F0702030302020204" pitchFamily="66" charset="0"/>
              </a:rPr>
              <a:t>)</a:t>
            </a:r>
            <a:endParaRPr lang="en-GB" sz="1200" baseline="30000" dirty="0">
              <a:solidFill>
                <a:srgbClr val="FF0000"/>
              </a:solidFill>
              <a:latin typeface="Comic Sans MS" panose="030F0702030302020204" pitchFamily="66" charset="0"/>
            </a:endParaRPr>
          </a:p>
        </p:txBody>
      </p:sp>
      <p:sp>
        <p:nvSpPr>
          <p:cNvPr id="71" name="Arc 70"/>
          <p:cNvSpPr/>
          <p:nvPr/>
        </p:nvSpPr>
        <p:spPr>
          <a:xfrm>
            <a:off x="7039420" y="4547191"/>
            <a:ext cx="228600" cy="450011"/>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72" name="Arc 71"/>
          <p:cNvSpPr/>
          <p:nvPr/>
        </p:nvSpPr>
        <p:spPr>
          <a:xfrm>
            <a:off x="7021700" y="5039833"/>
            <a:ext cx="228600" cy="450011"/>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73" name="Arc 72"/>
          <p:cNvSpPr/>
          <p:nvPr/>
        </p:nvSpPr>
        <p:spPr>
          <a:xfrm>
            <a:off x="6950817" y="5489944"/>
            <a:ext cx="228600" cy="450011"/>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74" name="Arc 73"/>
          <p:cNvSpPr/>
          <p:nvPr/>
        </p:nvSpPr>
        <p:spPr>
          <a:xfrm>
            <a:off x="6731078" y="5950688"/>
            <a:ext cx="228600" cy="450011"/>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75" name="TextBox 74"/>
          <p:cNvSpPr txBox="1"/>
          <p:nvPr/>
        </p:nvSpPr>
        <p:spPr>
          <a:xfrm>
            <a:off x="7187610" y="5137297"/>
            <a:ext cx="1648045"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Expand the bracket</a:t>
            </a:r>
            <a:endParaRPr lang="en-GB" sz="1200" baseline="30000" dirty="0">
              <a:solidFill>
                <a:srgbClr val="FF0000"/>
              </a:solidFill>
              <a:latin typeface="Comic Sans MS" panose="030F0702030302020204" pitchFamily="66" charset="0"/>
            </a:endParaRPr>
          </a:p>
        </p:txBody>
      </p:sp>
      <p:sp>
        <p:nvSpPr>
          <p:cNvPr id="76" name="TextBox 75"/>
          <p:cNvSpPr txBox="1"/>
          <p:nvPr/>
        </p:nvSpPr>
        <p:spPr>
          <a:xfrm>
            <a:off x="7159257" y="5587408"/>
            <a:ext cx="1070343"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Group terms</a:t>
            </a:r>
            <a:endParaRPr lang="en-GB" sz="1200" baseline="30000" dirty="0">
              <a:solidFill>
                <a:srgbClr val="FF0000"/>
              </a:solidFill>
              <a:latin typeface="Comic Sans MS" panose="030F0702030302020204" pitchFamily="66" charset="0"/>
            </a:endParaRPr>
          </a:p>
        </p:txBody>
      </p:sp>
      <p:sp>
        <p:nvSpPr>
          <p:cNvPr id="77" name="TextBox 76"/>
          <p:cNvSpPr txBox="1"/>
          <p:nvPr/>
        </p:nvSpPr>
        <p:spPr>
          <a:xfrm>
            <a:off x="6868633" y="6037519"/>
            <a:ext cx="2169042"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Multiply by 2 and </a:t>
            </a:r>
            <a:r>
              <a:rPr lang="en-US" sz="1200" dirty="0" err="1" smtClean="0">
                <a:solidFill>
                  <a:srgbClr val="FF0000"/>
                </a:solidFill>
                <a:latin typeface="Comic Sans MS" panose="030F0702030302020204" pitchFamily="66" charset="0"/>
              </a:rPr>
              <a:t>factorise</a:t>
            </a:r>
            <a:endParaRPr lang="en-GB" sz="1200" baseline="300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78" name="TextBox 77"/>
              <p:cNvSpPr txBox="1"/>
              <p:nvPr/>
            </p:nvSpPr>
            <p:spPr>
              <a:xfrm>
                <a:off x="685800" y="5943600"/>
                <a:ext cx="152868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200" b="0" i="1" smtClean="0">
                              <a:solidFill>
                                <a:srgbClr val="FF0000"/>
                              </a:solidFill>
                              <a:latin typeface="Cambria Math" panose="02040503050406030204" pitchFamily="18" charset="0"/>
                              <a:ea typeface="Cambria Math"/>
                            </a:rPr>
                          </m:ctrlPr>
                        </m:sSupPr>
                        <m:e>
                          <m:r>
                            <a:rPr lang="en-US" sz="1200" b="0" i="1" smtClean="0">
                              <a:solidFill>
                                <a:srgbClr val="FF0000"/>
                              </a:solidFill>
                              <a:latin typeface="Cambria Math"/>
                              <a:ea typeface="Cambria Math"/>
                            </a:rPr>
                            <m:t>𝑣</m:t>
                          </m:r>
                        </m:e>
                        <m:sup>
                          <m:r>
                            <a:rPr lang="en-US" sz="1200" b="0" i="1" smtClean="0">
                              <a:solidFill>
                                <a:srgbClr val="FF0000"/>
                              </a:solidFill>
                              <a:latin typeface="Cambria Math"/>
                              <a:ea typeface="Cambria Math"/>
                            </a:rPr>
                            <m:t>2</m:t>
                          </m:r>
                        </m:sup>
                      </m:sSup>
                      <m:r>
                        <a:rPr lang="en-US" sz="1200" b="0" i="1" smtClean="0">
                          <a:solidFill>
                            <a:srgbClr val="FF0000"/>
                          </a:solidFill>
                          <a:latin typeface="Cambria Math"/>
                          <a:ea typeface="Cambria Math"/>
                        </a:rPr>
                        <m:t>=2</m:t>
                      </m:r>
                      <m:r>
                        <a:rPr lang="en-US" sz="1200" b="0" i="1" smtClean="0">
                          <a:solidFill>
                            <a:srgbClr val="FF0000"/>
                          </a:solidFill>
                          <a:latin typeface="Cambria Math"/>
                          <a:ea typeface="Cambria Math"/>
                        </a:rPr>
                        <m:t>𝑔𝑙</m:t>
                      </m:r>
                      <m:r>
                        <a:rPr lang="en-US" sz="1200" b="0" i="1" smtClean="0">
                          <a:solidFill>
                            <a:srgbClr val="FF0000"/>
                          </a:solidFill>
                          <a:latin typeface="Cambria Math"/>
                          <a:ea typeface="Cambria Math"/>
                        </a:rPr>
                        <m:t>(1+</m:t>
                      </m:r>
                      <m:r>
                        <a:rPr lang="en-US" sz="1200" b="0" i="1" smtClean="0">
                          <a:solidFill>
                            <a:srgbClr val="FF0000"/>
                          </a:solidFill>
                          <a:latin typeface="Cambria Math"/>
                        </a:rPr>
                        <m:t>𝑐𝑜𝑠</m:t>
                      </m:r>
                      <m:r>
                        <a:rPr lang="en-US" sz="1200" b="0" i="1" smtClean="0">
                          <a:solidFill>
                            <a:srgbClr val="FF0000"/>
                          </a:solidFill>
                          <a:latin typeface="Cambria Math"/>
                          <a:ea typeface="Cambria Math"/>
                        </a:rPr>
                        <m:t>𝜃</m:t>
                      </m:r>
                      <m:r>
                        <a:rPr lang="en-US" sz="1200" b="0" i="1" smtClean="0">
                          <a:solidFill>
                            <a:srgbClr val="FF0000"/>
                          </a:solidFill>
                          <a:latin typeface="Cambria Math"/>
                          <a:ea typeface="Cambria Math"/>
                        </a:rPr>
                        <m:t>)</m:t>
                      </m:r>
                    </m:oMath>
                  </m:oMathPara>
                </a14:m>
                <a:endParaRPr lang="en-US" sz="1200" dirty="0">
                  <a:solidFill>
                    <a:srgbClr val="FF0000"/>
                  </a:solidFill>
                </a:endParaRPr>
              </a:p>
            </p:txBody>
          </p:sp>
        </mc:Choice>
        <mc:Fallback xmlns="">
          <p:sp>
            <p:nvSpPr>
              <p:cNvPr id="78" name="TextBox 77"/>
              <p:cNvSpPr txBox="1">
                <a:spLocks noRot="1" noChangeAspect="1" noMove="1" noResize="1" noEditPoints="1" noAdjustHandles="1" noChangeArrowheads="1" noChangeShapeType="1" noTextEdit="1"/>
              </p:cNvSpPr>
              <p:nvPr/>
            </p:nvSpPr>
            <p:spPr>
              <a:xfrm>
                <a:off x="685800" y="5943600"/>
                <a:ext cx="1528687" cy="276999"/>
              </a:xfrm>
              <a:prstGeom prst="rect">
                <a:avLst/>
              </a:prstGeom>
              <a:blipFill rotWithShape="1">
                <a:blip r:embed="rId19"/>
                <a:stretch>
                  <a:fillRect b="-11111"/>
                </a:stretch>
              </a:blipFill>
            </p:spPr>
            <p:txBody>
              <a:bodyPr/>
              <a:lstStyle/>
              <a:p>
                <a:r>
                  <a:rPr lang="en-US">
                    <a:noFill/>
                  </a:rPr>
                  <a:t> </a:t>
                </a:r>
              </a:p>
            </p:txBody>
          </p:sp>
        </mc:Fallback>
      </mc:AlternateContent>
      <p:sp>
        <p:nvSpPr>
          <p:cNvPr id="13" name="Rectangle 12"/>
          <p:cNvSpPr/>
          <p:nvPr/>
        </p:nvSpPr>
        <p:spPr>
          <a:xfrm>
            <a:off x="4008474" y="3891516"/>
            <a:ext cx="1637413" cy="382772"/>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5819554" y="3980120"/>
            <a:ext cx="411125" cy="209108"/>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2643964" y="5996762"/>
            <a:ext cx="411125" cy="173665"/>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2034362" y="6170428"/>
            <a:ext cx="1637413" cy="382772"/>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flipV="1">
            <a:off x="4082903" y="4029739"/>
            <a:ext cx="95693" cy="138223"/>
          </a:xfrm>
          <a:prstGeom prst="line">
            <a:avLst/>
          </a:prstGeom>
          <a:ln w="317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V="1">
            <a:off x="5925879" y="4012019"/>
            <a:ext cx="95693" cy="138223"/>
          </a:xfrm>
          <a:prstGeom prst="line">
            <a:avLst/>
          </a:prstGeom>
          <a:ln w="317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V="1">
            <a:off x="5355266" y="4015563"/>
            <a:ext cx="95693" cy="138223"/>
          </a:xfrm>
          <a:prstGeom prst="line">
            <a:avLst/>
          </a:prstGeom>
          <a:ln w="317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7412823" y="2091032"/>
            <a:ext cx="449022" cy="204089"/>
          </a:xfrm>
          <a:prstGeom prst="line">
            <a:avLst/>
          </a:prstGeom>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7528631" y="2143928"/>
            <a:ext cx="449022" cy="204089"/>
          </a:xfrm>
          <a:prstGeom prst="line">
            <a:avLst/>
          </a:prstGeom>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7612878" y="1920434"/>
            <a:ext cx="398543" cy="276999"/>
          </a:xfrm>
          <a:prstGeom prst="rect">
            <a:avLst/>
          </a:prstGeom>
          <a:noFill/>
        </p:spPr>
        <p:txBody>
          <a:bodyPr wrap="square" rtlCol="0">
            <a:spAutoFit/>
          </a:bodyPr>
          <a:lstStyle/>
          <a:p>
            <a:r>
              <a:rPr lang="en-US" sz="1200" dirty="0" smtClean="0">
                <a:latin typeface="Comic Sans MS" panose="030F0702030302020204" pitchFamily="66" charset="0"/>
              </a:rPr>
              <a:t>a</a:t>
            </a:r>
            <a:endParaRPr lang="en-US" sz="1200" dirty="0">
              <a:latin typeface="Comic Sans MS" panose="030F0702030302020204" pitchFamily="66" charset="0"/>
            </a:endParaRPr>
          </a:p>
        </p:txBody>
      </p:sp>
    </p:spTree>
    <p:extLst>
      <p:ext uri="{BB962C8B-B14F-4D97-AF65-F5344CB8AC3E}">
        <p14:creationId xmlns:p14="http://schemas.microsoft.com/office/powerpoint/2010/main" val="234489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linds(horizontal)">
                                      <p:cBhvr>
                                        <p:cTn id="7" dur="5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blinds(horizontal)">
                                      <p:cBhvr>
                                        <p:cTn id="12" dur="500"/>
                                        <p:tgtEl>
                                          <p:spTgt spid="10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1"/>
                                        </p:tgtEl>
                                        <p:attrNameLst>
                                          <p:attrName>style.visibility</p:attrName>
                                        </p:attrNameLst>
                                      </p:cBhvr>
                                      <p:to>
                                        <p:strVal val="visible"/>
                                      </p:to>
                                    </p:set>
                                    <p:animEffect transition="in" filter="blinds(horizontal)">
                                      <p:cBhvr>
                                        <p:cTn id="17" dur="500"/>
                                        <p:tgtEl>
                                          <p:spTgt spid="10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blinds(horizontal)">
                                      <p:cBhvr>
                                        <p:cTn id="27" dur="500"/>
                                        <p:tgtEl>
                                          <p:spTgt spid="10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grpId="1" nodeType="clickEffect">
                                  <p:stCondLst>
                                    <p:cond delay="0"/>
                                  </p:stCondLst>
                                  <p:childTnLst>
                                    <p:animEffect transition="out" filter="blinds(horizontal)">
                                      <p:cBhvr>
                                        <p:cTn id="31" dur="500"/>
                                        <p:tgtEl>
                                          <p:spTgt spid="100"/>
                                        </p:tgtEl>
                                      </p:cBhvr>
                                    </p:animEffect>
                                    <p:set>
                                      <p:cBhvr>
                                        <p:cTn id="32" dur="1" fill="hold">
                                          <p:stCondLst>
                                            <p:cond delay="499"/>
                                          </p:stCondLst>
                                        </p:cTn>
                                        <p:tgtEl>
                                          <p:spTgt spid="100"/>
                                        </p:tgtEl>
                                        <p:attrNameLst>
                                          <p:attrName>style.visibility</p:attrName>
                                        </p:attrNameLst>
                                      </p:cBhvr>
                                      <p:to>
                                        <p:strVal val="hidden"/>
                                      </p:to>
                                    </p:set>
                                  </p:childTnLst>
                                </p:cTn>
                              </p:par>
                              <p:par>
                                <p:cTn id="33" presetID="3" presetClass="exit" presetSubtype="10" fill="hold" grpId="1" nodeType="withEffect">
                                  <p:stCondLst>
                                    <p:cond delay="0"/>
                                  </p:stCondLst>
                                  <p:childTnLst>
                                    <p:animEffect transition="out" filter="blinds(horizontal)">
                                      <p:cBhvr>
                                        <p:cTn id="34" dur="500"/>
                                        <p:tgtEl>
                                          <p:spTgt spid="101"/>
                                        </p:tgtEl>
                                      </p:cBhvr>
                                    </p:animEffect>
                                    <p:set>
                                      <p:cBhvr>
                                        <p:cTn id="35" dur="1" fill="hold">
                                          <p:stCondLst>
                                            <p:cond delay="499"/>
                                          </p:stCondLst>
                                        </p:cTn>
                                        <p:tgtEl>
                                          <p:spTgt spid="101"/>
                                        </p:tgtEl>
                                        <p:attrNameLst>
                                          <p:attrName>style.visibility</p:attrName>
                                        </p:attrNameLst>
                                      </p:cBhvr>
                                      <p:to>
                                        <p:strVal val="hidden"/>
                                      </p:to>
                                    </p:set>
                                  </p:childTnLst>
                                </p:cTn>
                              </p:par>
                              <p:par>
                                <p:cTn id="36" presetID="3" presetClass="exit" presetSubtype="10" fill="hold" grpId="1" nodeType="withEffect">
                                  <p:stCondLst>
                                    <p:cond delay="0"/>
                                  </p:stCondLst>
                                  <p:childTnLst>
                                    <p:animEffect transition="out" filter="blinds(horizontal)">
                                      <p:cBhvr>
                                        <p:cTn id="37" dur="500"/>
                                        <p:tgtEl>
                                          <p:spTgt spid="13"/>
                                        </p:tgtEl>
                                      </p:cBhvr>
                                    </p:animEffect>
                                    <p:set>
                                      <p:cBhvr>
                                        <p:cTn id="38" dur="1" fill="hold">
                                          <p:stCondLst>
                                            <p:cond delay="499"/>
                                          </p:stCondLst>
                                        </p:cTn>
                                        <p:tgtEl>
                                          <p:spTgt spid="13"/>
                                        </p:tgtEl>
                                        <p:attrNameLst>
                                          <p:attrName>style.visibility</p:attrName>
                                        </p:attrNameLst>
                                      </p:cBhvr>
                                      <p:to>
                                        <p:strVal val="hidden"/>
                                      </p:to>
                                    </p:set>
                                  </p:childTnLst>
                                </p:cTn>
                              </p:par>
                              <p:par>
                                <p:cTn id="39" presetID="3" presetClass="exit" presetSubtype="10" fill="hold" grpId="1" nodeType="withEffect">
                                  <p:stCondLst>
                                    <p:cond delay="0"/>
                                  </p:stCondLst>
                                  <p:childTnLst>
                                    <p:animEffect transition="out" filter="blinds(horizontal)">
                                      <p:cBhvr>
                                        <p:cTn id="40" dur="500"/>
                                        <p:tgtEl>
                                          <p:spTgt spid="102"/>
                                        </p:tgtEl>
                                      </p:cBhvr>
                                    </p:animEffect>
                                    <p:set>
                                      <p:cBhvr>
                                        <p:cTn id="41" dur="1" fill="hold">
                                          <p:stCondLst>
                                            <p:cond delay="499"/>
                                          </p:stCondLst>
                                        </p:cTn>
                                        <p:tgtEl>
                                          <p:spTgt spid="102"/>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68"/>
                                        </p:tgtEl>
                                        <p:attrNameLst>
                                          <p:attrName>style.visibility</p:attrName>
                                        </p:attrNameLst>
                                      </p:cBhvr>
                                      <p:to>
                                        <p:strVal val="visible"/>
                                      </p:to>
                                    </p:set>
                                    <p:animEffect transition="in" filter="blinds(horizontal)">
                                      <p:cBhvr>
                                        <p:cTn id="46" dur="500"/>
                                        <p:tgtEl>
                                          <p:spTgt spid="68"/>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69"/>
                                        </p:tgtEl>
                                        <p:attrNameLst>
                                          <p:attrName>style.visibility</p:attrName>
                                        </p:attrNameLst>
                                      </p:cBhvr>
                                      <p:to>
                                        <p:strVal val="visible"/>
                                      </p:to>
                                    </p:set>
                                    <p:animEffect transition="in" filter="blinds(horizontal)">
                                      <p:cBhvr>
                                        <p:cTn id="51" dur="500"/>
                                        <p:tgtEl>
                                          <p:spTgt spid="69"/>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blinds(horizontal)">
                                      <p:cBhvr>
                                        <p:cTn id="56" dur="500"/>
                                        <p:tgtEl>
                                          <p:spTgt spid="15"/>
                                        </p:tgtEl>
                                      </p:cBhvr>
                                    </p:animEffect>
                                  </p:childTnLst>
                                </p:cTn>
                              </p:par>
                              <p:par>
                                <p:cTn id="57" presetID="3" presetClass="entr" presetSubtype="10" fill="hold" nodeType="with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blinds(horizontal)">
                                      <p:cBhvr>
                                        <p:cTn id="59" dur="500"/>
                                        <p:tgtEl>
                                          <p:spTgt spid="104"/>
                                        </p:tgtEl>
                                      </p:cBhvr>
                                    </p:animEffect>
                                  </p:childTnLst>
                                </p:cTn>
                              </p:par>
                              <p:par>
                                <p:cTn id="60" presetID="3" presetClass="entr" presetSubtype="10" fill="hold" nodeType="withEffect">
                                  <p:stCondLst>
                                    <p:cond delay="0"/>
                                  </p:stCondLst>
                                  <p:childTnLst>
                                    <p:set>
                                      <p:cBhvr>
                                        <p:cTn id="61" dur="1" fill="hold">
                                          <p:stCondLst>
                                            <p:cond delay="0"/>
                                          </p:stCondLst>
                                        </p:cTn>
                                        <p:tgtEl>
                                          <p:spTgt spid="103"/>
                                        </p:tgtEl>
                                        <p:attrNameLst>
                                          <p:attrName>style.visibility</p:attrName>
                                        </p:attrNameLst>
                                      </p:cBhvr>
                                      <p:to>
                                        <p:strVal val="visible"/>
                                      </p:to>
                                    </p:set>
                                    <p:animEffect transition="in" filter="blinds(horizontal)">
                                      <p:cBhvr>
                                        <p:cTn id="62" dur="500"/>
                                        <p:tgtEl>
                                          <p:spTgt spid="103"/>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blinds(horizontal)">
                                      <p:cBhvr>
                                        <p:cTn id="67" dur="500"/>
                                        <p:tgtEl>
                                          <p:spTgt spid="5"/>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blinds(horizontal)">
                                      <p:cBhvr>
                                        <p:cTn id="72" dur="500"/>
                                        <p:tgtEl>
                                          <p:spTgt spid="71"/>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blinds(horizontal)">
                                      <p:cBhvr>
                                        <p:cTn id="77" dur="500"/>
                                        <p:tgtEl>
                                          <p:spTgt spid="70"/>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63"/>
                                        </p:tgtEl>
                                        <p:attrNameLst>
                                          <p:attrName>style.visibility</p:attrName>
                                        </p:attrNameLst>
                                      </p:cBhvr>
                                      <p:to>
                                        <p:strVal val="visible"/>
                                      </p:to>
                                    </p:set>
                                    <p:animEffect transition="in" filter="blinds(horizontal)">
                                      <p:cBhvr>
                                        <p:cTn id="82" dur="500"/>
                                        <p:tgtEl>
                                          <p:spTgt spid="63"/>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72"/>
                                        </p:tgtEl>
                                        <p:attrNameLst>
                                          <p:attrName>style.visibility</p:attrName>
                                        </p:attrNameLst>
                                      </p:cBhvr>
                                      <p:to>
                                        <p:strVal val="visible"/>
                                      </p:to>
                                    </p:set>
                                    <p:animEffect transition="in" filter="blinds(horizontal)">
                                      <p:cBhvr>
                                        <p:cTn id="87" dur="500"/>
                                        <p:tgtEl>
                                          <p:spTgt spid="72"/>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75"/>
                                        </p:tgtEl>
                                        <p:attrNameLst>
                                          <p:attrName>style.visibility</p:attrName>
                                        </p:attrNameLst>
                                      </p:cBhvr>
                                      <p:to>
                                        <p:strVal val="visible"/>
                                      </p:to>
                                    </p:set>
                                    <p:animEffect transition="in" filter="blinds(horizontal)">
                                      <p:cBhvr>
                                        <p:cTn id="92" dur="500"/>
                                        <p:tgtEl>
                                          <p:spTgt spid="75"/>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blinds(horizontal)">
                                      <p:cBhvr>
                                        <p:cTn id="97" dur="500"/>
                                        <p:tgtEl>
                                          <p:spTgt spid="64"/>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73"/>
                                        </p:tgtEl>
                                        <p:attrNameLst>
                                          <p:attrName>style.visibility</p:attrName>
                                        </p:attrNameLst>
                                      </p:cBhvr>
                                      <p:to>
                                        <p:strVal val="visible"/>
                                      </p:to>
                                    </p:set>
                                    <p:animEffect transition="in" filter="blinds(horizontal)">
                                      <p:cBhvr>
                                        <p:cTn id="102" dur="500"/>
                                        <p:tgtEl>
                                          <p:spTgt spid="73"/>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76"/>
                                        </p:tgtEl>
                                        <p:attrNameLst>
                                          <p:attrName>style.visibility</p:attrName>
                                        </p:attrNameLst>
                                      </p:cBhvr>
                                      <p:to>
                                        <p:strVal val="visible"/>
                                      </p:to>
                                    </p:set>
                                    <p:animEffect transition="in" filter="blinds(horizontal)">
                                      <p:cBhvr>
                                        <p:cTn id="107" dur="500"/>
                                        <p:tgtEl>
                                          <p:spTgt spid="76"/>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blinds(horizontal)">
                                      <p:cBhvr>
                                        <p:cTn id="112" dur="500"/>
                                        <p:tgtEl>
                                          <p:spTgt spid="65"/>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74"/>
                                        </p:tgtEl>
                                        <p:attrNameLst>
                                          <p:attrName>style.visibility</p:attrName>
                                        </p:attrNameLst>
                                      </p:cBhvr>
                                      <p:to>
                                        <p:strVal val="visible"/>
                                      </p:to>
                                    </p:set>
                                    <p:animEffect transition="in" filter="blinds(horizontal)">
                                      <p:cBhvr>
                                        <p:cTn id="117" dur="500"/>
                                        <p:tgtEl>
                                          <p:spTgt spid="74"/>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77"/>
                                        </p:tgtEl>
                                        <p:attrNameLst>
                                          <p:attrName>style.visibility</p:attrName>
                                        </p:attrNameLst>
                                      </p:cBhvr>
                                      <p:to>
                                        <p:strVal val="visible"/>
                                      </p:to>
                                    </p:set>
                                    <p:animEffect transition="in" filter="blinds(horizontal)">
                                      <p:cBhvr>
                                        <p:cTn id="122" dur="500"/>
                                        <p:tgtEl>
                                          <p:spTgt spid="77"/>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grpId="0" nodeType="click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blinds(horizontal)">
                                      <p:cBhvr>
                                        <p:cTn id="127" dur="500"/>
                                        <p:tgtEl>
                                          <p:spTgt spid="66"/>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xit" presetSubtype="10" fill="hold" grpId="0" nodeType="clickEffect">
                                  <p:stCondLst>
                                    <p:cond delay="0"/>
                                  </p:stCondLst>
                                  <p:childTnLst>
                                    <p:animEffect transition="out" filter="blinds(horizontal)">
                                      <p:cBhvr>
                                        <p:cTn id="131" dur="500"/>
                                        <p:tgtEl>
                                          <p:spTgt spid="79"/>
                                        </p:tgtEl>
                                      </p:cBhvr>
                                    </p:animEffect>
                                    <p:set>
                                      <p:cBhvr>
                                        <p:cTn id="132" dur="1" fill="hold">
                                          <p:stCondLst>
                                            <p:cond delay="499"/>
                                          </p:stCondLst>
                                        </p:cTn>
                                        <p:tgtEl>
                                          <p:spTgt spid="79"/>
                                        </p:tgtEl>
                                        <p:attrNameLst>
                                          <p:attrName>style.visibility</p:attrName>
                                        </p:attrNameLst>
                                      </p:cBhvr>
                                      <p:to>
                                        <p:strVal val="hidden"/>
                                      </p:to>
                                    </p:set>
                                  </p:childTnLst>
                                </p:cTn>
                              </p:par>
                              <p:par>
                                <p:cTn id="133" presetID="3" presetClass="exit" presetSubtype="10" fill="hold" grpId="0" nodeType="withEffect">
                                  <p:stCondLst>
                                    <p:cond delay="0"/>
                                  </p:stCondLst>
                                  <p:childTnLst>
                                    <p:animEffect transition="out" filter="blinds(horizontal)">
                                      <p:cBhvr>
                                        <p:cTn id="134" dur="500"/>
                                        <p:tgtEl>
                                          <p:spTgt spid="99"/>
                                        </p:tgtEl>
                                      </p:cBhvr>
                                    </p:animEffect>
                                    <p:set>
                                      <p:cBhvr>
                                        <p:cTn id="135" dur="1" fill="hold">
                                          <p:stCondLst>
                                            <p:cond delay="499"/>
                                          </p:stCondLst>
                                        </p:cTn>
                                        <p:tgtEl>
                                          <p:spTgt spid="99"/>
                                        </p:tgtEl>
                                        <p:attrNameLst>
                                          <p:attrName>style.visibility</p:attrName>
                                        </p:attrNameLst>
                                      </p:cBhvr>
                                      <p:to>
                                        <p:strVal val="hidden"/>
                                      </p:to>
                                    </p:set>
                                  </p:childTnLst>
                                </p:cTn>
                              </p:par>
                            </p:childTnLst>
                          </p:cTn>
                        </p:par>
                      </p:childTnLst>
                    </p:cTn>
                  </p:par>
                  <p:par>
                    <p:cTn id="136" fill="hold">
                      <p:stCondLst>
                        <p:cond delay="indefinite"/>
                      </p:stCondLst>
                      <p:childTnLst>
                        <p:par>
                          <p:cTn id="137" fill="hold">
                            <p:stCondLst>
                              <p:cond delay="0"/>
                            </p:stCondLst>
                            <p:childTnLst>
                              <p:par>
                                <p:cTn id="138" presetID="3" presetClass="entr" presetSubtype="10" fill="hold" grpId="0" nodeType="clickEffect">
                                  <p:stCondLst>
                                    <p:cond delay="0"/>
                                  </p:stCondLst>
                                  <p:childTnLst>
                                    <p:set>
                                      <p:cBhvr>
                                        <p:cTn id="139" dur="1" fill="hold">
                                          <p:stCondLst>
                                            <p:cond delay="0"/>
                                          </p:stCondLst>
                                        </p:cTn>
                                        <p:tgtEl>
                                          <p:spTgt spid="78"/>
                                        </p:tgtEl>
                                        <p:attrNameLst>
                                          <p:attrName>style.visibility</p:attrName>
                                        </p:attrNameLst>
                                      </p:cBhvr>
                                      <p:to>
                                        <p:strVal val="visible"/>
                                      </p:to>
                                    </p:set>
                                    <p:animEffect transition="in" filter="blinds(horizontal)">
                                      <p:cBhvr>
                                        <p:cTn id="140"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99" grpId="0"/>
      <p:bldP spid="5" grpId="0"/>
      <p:bldP spid="63" grpId="0"/>
      <p:bldP spid="64" grpId="0"/>
      <p:bldP spid="65" grpId="0"/>
      <p:bldP spid="66" grpId="0"/>
      <p:bldP spid="67" grpId="0"/>
      <p:bldP spid="68" grpId="0" animBg="1"/>
      <p:bldP spid="69" grpId="0"/>
      <p:bldP spid="70" grpId="0"/>
      <p:bldP spid="71" grpId="0" animBg="1"/>
      <p:bldP spid="72" grpId="0" animBg="1"/>
      <p:bldP spid="73" grpId="0" animBg="1"/>
      <p:bldP spid="74" grpId="0" animBg="1"/>
      <p:bldP spid="75" grpId="0"/>
      <p:bldP spid="76" grpId="0"/>
      <p:bldP spid="77" grpId="0"/>
      <p:bldP spid="78" grpId="0"/>
      <p:bldP spid="13" grpId="0" animBg="1"/>
      <p:bldP spid="13" grpId="1" animBg="1"/>
      <p:bldP spid="100" grpId="0" animBg="1"/>
      <p:bldP spid="100" grpId="1" animBg="1"/>
      <p:bldP spid="101" grpId="0" animBg="1"/>
      <p:bldP spid="101" grpId="1" animBg="1"/>
      <p:bldP spid="102" grpId="0" animBg="1"/>
      <p:bldP spid="102" grpId="1"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Motion in a Circle</a:t>
            </a:r>
            <a:endParaRPr lang="en-GB" dirty="0">
              <a:latin typeface="Comic Sans MS" pitchFamily="66" charset="0"/>
            </a:endParaRPr>
          </a:p>
        </p:txBody>
      </p:sp>
      <p:sp>
        <p:nvSpPr>
          <p:cNvPr id="4" name="TextBox 3"/>
          <p:cNvSpPr txBox="1"/>
          <p:nvPr/>
        </p:nvSpPr>
        <p:spPr>
          <a:xfrm>
            <a:off x="8680632" y="6488668"/>
            <a:ext cx="470000" cy="369332"/>
          </a:xfrm>
          <a:prstGeom prst="rect">
            <a:avLst/>
          </a:prstGeom>
          <a:noFill/>
        </p:spPr>
        <p:txBody>
          <a:bodyPr wrap="none" rtlCol="0">
            <a:spAutoFit/>
          </a:bodyPr>
          <a:lstStyle/>
          <a:p>
            <a:r>
              <a:rPr lang="en-US" dirty="0" smtClean="0">
                <a:latin typeface="Comic Sans MS" panose="030F0702030302020204" pitchFamily="66" charset="0"/>
              </a:rPr>
              <a:t>4F</a:t>
            </a:r>
            <a:endParaRPr lang="en-US"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 name="Content Placeholder 2"/>
              <p:cNvSpPr>
                <a:spLocks noGrp="1"/>
              </p:cNvSpPr>
              <p:nvPr>
                <p:ph idx="1"/>
              </p:nvPr>
            </p:nvSpPr>
            <p:spPr>
              <a:xfrm>
                <a:off x="228600" y="1600200"/>
                <a:ext cx="3636034" cy="4525963"/>
              </a:xfrm>
            </p:spPr>
            <p:txBody>
              <a:bodyPr>
                <a:normAutofit lnSpcReduction="10000"/>
              </a:bodyPr>
              <a:lstStyle/>
              <a:p>
                <a:pPr marL="0" indent="0" algn="ctr">
                  <a:buNone/>
                </a:pPr>
                <a:r>
                  <a:rPr lang="en-GB" sz="1400" b="1" dirty="0" smtClean="0">
                    <a:latin typeface="Comic Sans MS" pitchFamily="66" charset="0"/>
                  </a:rPr>
                  <a:t>You can solve problems where an objects does not have to stay on the circle</a:t>
                </a:r>
                <a:endParaRPr lang="en-GB" sz="1400" dirty="0" smtClean="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smtClean="0">
                    <a:latin typeface="Comic Sans MS" pitchFamily="66" charset="0"/>
                  </a:rPr>
                  <a:t>A particle P of mass m is attached to one end of a light inextensible string of length l. The other end of the string is attached to a fixed point O. The particle is hanging in equilibrium at point A, directly below O, when it is set into motion with a horizontal speed </a:t>
                </a:r>
                <a14:m>
                  <m:oMath xmlns:m="http://schemas.openxmlformats.org/officeDocument/2006/math">
                    <m:r>
                      <a:rPr lang="en-US" sz="1400" b="0" i="1" smtClean="0">
                        <a:latin typeface="Cambria Math"/>
                      </a:rPr>
                      <m:t>2</m:t>
                    </m:r>
                    <m:rad>
                      <m:radPr>
                        <m:degHide m:val="on"/>
                        <m:ctrlPr>
                          <a:rPr lang="en-US" sz="1400" b="0" i="1" smtClean="0">
                            <a:latin typeface="Cambria Math" panose="02040503050406030204" pitchFamily="18" charset="0"/>
                          </a:rPr>
                        </m:ctrlPr>
                      </m:radPr>
                      <m:deg/>
                      <m:e>
                        <m:r>
                          <a:rPr lang="en-US" sz="1400" b="0" i="1" smtClean="0">
                            <a:latin typeface="Cambria Math"/>
                          </a:rPr>
                          <m:t>𝑔𝑙</m:t>
                        </m:r>
                      </m:e>
                    </m:rad>
                  </m:oMath>
                </a14:m>
                <a:r>
                  <a:rPr lang="en-GB" sz="1400" dirty="0" smtClean="0">
                    <a:latin typeface="Comic Sans MS" pitchFamily="66" charset="0"/>
                  </a:rPr>
                  <a:t>. When OP has turned through an angle </a:t>
                </a:r>
                <a:r>
                  <a:rPr lang="el-GR" sz="1400" dirty="0" smtClean="0">
                    <a:latin typeface="Comic Sans MS" pitchFamily="66" charset="0"/>
                  </a:rPr>
                  <a:t>θ</a:t>
                </a:r>
                <a:r>
                  <a:rPr lang="en-US" sz="1400" dirty="0" smtClean="0">
                    <a:latin typeface="Comic Sans MS" pitchFamily="66" charset="0"/>
                  </a:rPr>
                  <a:t> and the string it still taut, the Tension in the string is T.</a:t>
                </a:r>
              </a:p>
              <a:p>
                <a:pPr marL="0" indent="0" algn="ctr">
                  <a:buNone/>
                </a:pPr>
                <a:endParaRPr lang="en-US" sz="1400" dirty="0">
                  <a:latin typeface="Comic Sans MS" pitchFamily="66" charset="0"/>
                </a:endParaRPr>
              </a:p>
              <a:p>
                <a:pPr algn="ctr">
                  <a:buAutoNum type="alphaLcParenR"/>
                </a:pPr>
                <a:r>
                  <a:rPr lang="en-US" sz="1400" dirty="0" smtClean="0">
                    <a:latin typeface="Comic Sans MS" pitchFamily="66" charset="0"/>
                  </a:rPr>
                  <a:t>Find an expression for T</a:t>
                </a:r>
              </a:p>
              <a:p>
                <a:pPr algn="ctr">
                  <a:buAutoNum type="alphaLcParenR"/>
                </a:pPr>
                <a:r>
                  <a:rPr lang="en-US" sz="1400" dirty="0" smtClean="0">
                    <a:latin typeface="Comic Sans MS" pitchFamily="66" charset="0"/>
                  </a:rPr>
                  <a:t>Find the height above A at the instant the string becomes slack</a:t>
                </a:r>
              </a:p>
              <a:p>
                <a:pPr algn="ctr">
                  <a:buAutoNum type="alphaLcParenR"/>
                </a:pPr>
                <a:r>
                  <a:rPr lang="en-US" sz="1400" dirty="0" smtClean="0">
                    <a:latin typeface="Comic Sans MS" pitchFamily="66" charset="0"/>
                  </a:rPr>
                  <a:t>Find the maximum height above A reached by P before it starts to fall to the ground again</a:t>
                </a:r>
                <a:endParaRPr lang="en-GB" sz="1400" dirty="0" smtClean="0">
                  <a:latin typeface="Comic Sans MS" pitchFamily="66" charset="0"/>
                </a:endParaRPr>
              </a:p>
            </p:txBody>
          </p:sp>
        </mc:Choice>
        <mc:Fallback xmlns="">
          <p:sp>
            <p:nvSpPr>
              <p:cNvPr id="6" name="Content Placeholder 2"/>
              <p:cNvSpPr>
                <a:spLocks noGrp="1" noRot="1" noChangeAspect="1" noMove="1" noResize="1" noEditPoints="1" noAdjustHandles="1" noChangeArrowheads="1" noChangeShapeType="1" noTextEdit="1"/>
              </p:cNvSpPr>
              <p:nvPr>
                <p:ph idx="1"/>
              </p:nvPr>
            </p:nvSpPr>
            <p:spPr>
              <a:xfrm>
                <a:off x="228600" y="1600200"/>
                <a:ext cx="3636034" cy="4525963"/>
              </a:xfrm>
              <a:blipFill rotWithShape="1">
                <a:blip r:embed="rId2"/>
                <a:stretch>
                  <a:fillRect t="-674" r="-13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083623" y="0"/>
                <a:ext cx="781817"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𝑣</m:t>
                      </m:r>
                      <m:r>
                        <a:rPr lang="en-US" sz="1400" b="0" i="1" smtClean="0">
                          <a:latin typeface="Cambria Math"/>
                        </a:rPr>
                        <m:t>=</m:t>
                      </m:r>
                      <m:r>
                        <a:rPr lang="en-US" sz="1400" b="0" i="1" smtClean="0">
                          <a:latin typeface="Cambria Math"/>
                        </a:rPr>
                        <m:t>𝑟</m:t>
                      </m:r>
                      <m:r>
                        <m:rPr>
                          <m:sty m:val="p"/>
                        </m:rPr>
                        <a:rPr lang="el-GR" sz="1400" b="0" i="1" smtClean="0">
                          <a:latin typeface="Cambria Math"/>
                        </a:rPr>
                        <m:t>ω</m:t>
                      </m:r>
                    </m:oMath>
                  </m:oMathPara>
                </a14:m>
                <a:endParaRPr lang="en-GB" sz="1400" dirty="0"/>
              </a:p>
            </p:txBody>
          </p:sp>
        </mc:Choice>
        <mc:Fallback xmlns="">
          <p:sp>
            <p:nvSpPr>
              <p:cNvPr id="7" name="TextBox 6"/>
              <p:cNvSpPr txBox="1">
                <a:spLocks noRot="1" noChangeAspect="1" noMove="1" noResize="1" noEditPoints="1" noAdjustHandles="1" noChangeArrowheads="1" noChangeShapeType="1" noTextEdit="1"/>
              </p:cNvSpPr>
              <p:nvPr/>
            </p:nvSpPr>
            <p:spPr>
              <a:xfrm>
                <a:off x="1083623" y="0"/>
                <a:ext cx="781817" cy="307777"/>
              </a:xfrm>
              <a:prstGeom prst="rect">
                <a:avLst/>
              </a:prstGeom>
              <a:blipFill rotWithShape="1">
                <a:blip r:embed="rId3"/>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0" y="0"/>
                <a:ext cx="1087670" cy="44300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1200" i="1" smtClean="0">
                          <a:latin typeface="Cambria Math"/>
                        </a:rPr>
                        <m:t>ω</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𝑟𝑎𝑑𝑖𝑎𝑛𝑠</m:t>
                          </m:r>
                        </m:num>
                        <m:den>
                          <m:r>
                            <a:rPr lang="en-US" sz="1200" b="0" i="1" smtClean="0">
                              <a:latin typeface="Cambria Math"/>
                            </a:rPr>
                            <m:t>𝑠𝑒𝑐𝑜𝑛𝑑𝑠</m:t>
                          </m:r>
                        </m:den>
                      </m:f>
                    </m:oMath>
                  </m:oMathPara>
                </a14:m>
                <a:endParaRPr lang="en-GB" sz="1200" dirty="0"/>
              </a:p>
            </p:txBody>
          </p:sp>
        </mc:Choice>
        <mc:Fallback xmlns="">
          <p:sp>
            <p:nvSpPr>
              <p:cNvPr id="8" name="TextBox 7"/>
              <p:cNvSpPr txBox="1">
                <a:spLocks noRot="1" noChangeAspect="1" noMove="1" noResize="1" noEditPoints="1" noAdjustHandles="1" noChangeArrowheads="1" noChangeShapeType="1" noTextEdit="1"/>
              </p:cNvSpPr>
              <p:nvPr/>
            </p:nvSpPr>
            <p:spPr>
              <a:xfrm>
                <a:off x="0" y="0"/>
                <a:ext cx="1087670" cy="443006"/>
              </a:xfrm>
              <a:prstGeom prst="rect">
                <a:avLst/>
              </a:prstGeom>
              <a:blipFill rotWithShape="1">
                <a:blip r:embed="rId4"/>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862446" y="0"/>
                <a:ext cx="79451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𝑣</m:t>
                      </m:r>
                      <m:r>
                        <a:rPr lang="en-US" sz="1400" b="0" i="1" smtClean="0">
                          <a:latin typeface="Cambria Math"/>
                          <a:ea typeface="Cambria Math"/>
                        </a:rPr>
                        <m:t>𝜔</m:t>
                      </m:r>
                    </m:oMath>
                  </m:oMathPara>
                </a14:m>
                <a:endParaRPr lang="en-GB" sz="1400" dirty="0"/>
              </a:p>
            </p:txBody>
          </p:sp>
        </mc:Choice>
        <mc:Fallback xmlns="">
          <p:sp>
            <p:nvSpPr>
              <p:cNvPr id="9" name="TextBox 8"/>
              <p:cNvSpPr txBox="1">
                <a:spLocks noRot="1" noChangeAspect="1" noMove="1" noResize="1" noEditPoints="1" noAdjustHandles="1" noChangeArrowheads="1" noChangeShapeType="1" noTextEdit="1"/>
              </p:cNvSpPr>
              <p:nvPr/>
            </p:nvSpPr>
            <p:spPr>
              <a:xfrm>
                <a:off x="1862446" y="0"/>
                <a:ext cx="794513" cy="307777"/>
              </a:xfrm>
              <a:prstGeom prst="rect">
                <a:avLst/>
              </a:prstGeom>
              <a:blipFill rotWithShape="1">
                <a:blip r:embed="rId5"/>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665020" y="0"/>
                <a:ext cx="86844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𝑟</m:t>
                      </m:r>
                      <m:sSup>
                        <m:sSupPr>
                          <m:ctrlPr>
                            <a:rPr lang="en-US" sz="1400" b="0" i="1" smtClean="0">
                              <a:latin typeface="Cambria Math" panose="02040503050406030204" pitchFamily="18" charset="0"/>
                            </a:rPr>
                          </m:ctrlPr>
                        </m:sSupPr>
                        <m:e>
                          <m:r>
                            <a:rPr lang="en-US" sz="1400" b="0" i="1" smtClean="0">
                              <a:latin typeface="Cambria Math"/>
                              <a:ea typeface="Cambria Math"/>
                            </a:rPr>
                            <m:t>𝜔</m:t>
                          </m:r>
                        </m:e>
                        <m:sup>
                          <m:r>
                            <a:rPr lang="en-US" sz="1400" b="0" i="1" smtClean="0">
                              <a:latin typeface="Cambria Math"/>
                            </a:rPr>
                            <m:t>2</m:t>
                          </m:r>
                        </m:sup>
                      </m:sSup>
                    </m:oMath>
                  </m:oMathPara>
                </a14:m>
                <a:endParaRPr lang="en-GB" sz="1400" dirty="0"/>
              </a:p>
            </p:txBody>
          </p:sp>
        </mc:Choice>
        <mc:Fallback xmlns="">
          <p:sp>
            <p:nvSpPr>
              <p:cNvPr id="10" name="TextBox 9"/>
              <p:cNvSpPr txBox="1">
                <a:spLocks noRot="1" noChangeAspect="1" noMove="1" noResize="1" noEditPoints="1" noAdjustHandles="1" noChangeArrowheads="1" noChangeShapeType="1" noTextEdit="1"/>
              </p:cNvSpPr>
              <p:nvPr/>
            </p:nvSpPr>
            <p:spPr>
              <a:xfrm>
                <a:off x="2665020" y="0"/>
                <a:ext cx="868443" cy="307777"/>
              </a:xfrm>
              <a:prstGeom prst="rect">
                <a:avLst/>
              </a:prstGeom>
              <a:blipFill rotWithShape="1">
                <a:blip r:embed="rId6"/>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511232" y="0"/>
                <a:ext cx="753988" cy="52315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a:rPr>
                                <m:t>𝑣</m:t>
                              </m:r>
                            </m:e>
                            <m:sup>
                              <m:r>
                                <a:rPr lang="en-US" sz="1400" b="0" i="1" smtClean="0">
                                  <a:latin typeface="Cambria Math"/>
                                </a:rPr>
                                <m:t>2</m:t>
                              </m:r>
                            </m:sup>
                          </m:sSup>
                        </m:num>
                        <m:den>
                          <m:r>
                            <a:rPr lang="en-US" sz="1400" b="0" i="1" smtClean="0">
                              <a:latin typeface="Cambria Math"/>
                            </a:rPr>
                            <m:t>𝑟</m:t>
                          </m:r>
                        </m:den>
                      </m:f>
                    </m:oMath>
                  </m:oMathPara>
                </a14:m>
                <a:endParaRPr lang="en-GB" sz="1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511232" y="0"/>
                <a:ext cx="753988" cy="523157"/>
              </a:xfrm>
              <a:prstGeom prst="rect">
                <a:avLst/>
              </a:prstGeom>
              <a:blipFill rotWithShape="1">
                <a:blip r:embed="rId7"/>
                <a:stretch>
                  <a:fillRect/>
                </a:stretch>
              </a:blipFill>
              <a:ln w="25400">
                <a:solidFill>
                  <a:schemeClr val="tx1"/>
                </a:solidFill>
              </a:ln>
            </p:spPr>
            <p:txBody>
              <a:bodyPr/>
              <a:lstStyle/>
              <a:p>
                <a:r>
                  <a:rPr lang="en-US">
                    <a:noFill/>
                  </a:rPr>
                  <a:t> </a:t>
                </a:r>
              </a:p>
            </p:txBody>
          </p:sp>
        </mc:Fallback>
      </mc:AlternateContent>
      <p:pic>
        <p:nvPicPr>
          <p:cNvPr id="24" name="Picture 23" descr="http://www.schoolphysics.co.uk/age14-16/Mechanics/Circular%20motion/text/Circular_motion/images/6.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13365" y="152400"/>
            <a:ext cx="1122661" cy="969034"/>
          </a:xfrm>
          <a:prstGeom prst="rect">
            <a:avLst/>
          </a:prstGeom>
          <a:noFill/>
          <a:extLst>
            <a:ext uri="{909E8E84-426E-40DD-AFC4-6F175D3DCCD1}">
              <a14:hiddenFill xmlns:a14="http://schemas.microsoft.com/office/drawing/2010/main">
                <a:solidFill>
                  <a:srgbClr val="FFFFFF"/>
                </a:solidFill>
              </a14:hiddenFill>
            </a:ext>
          </a:extLst>
        </p:spPr>
      </p:pic>
      <p:sp>
        <p:nvSpPr>
          <p:cNvPr id="12" name="Oval 11"/>
          <p:cNvSpPr>
            <a:spLocks noChangeAspect="1"/>
          </p:cNvSpPr>
          <p:nvPr/>
        </p:nvSpPr>
        <p:spPr>
          <a:xfrm>
            <a:off x="6370607" y="1414732"/>
            <a:ext cx="1828800" cy="1828800"/>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102554" y="2030815"/>
            <a:ext cx="304800" cy="276999"/>
          </a:xfrm>
          <a:prstGeom prst="rect">
            <a:avLst/>
          </a:prstGeom>
          <a:noFill/>
        </p:spPr>
        <p:txBody>
          <a:bodyPr wrap="square" rtlCol="0">
            <a:spAutoFit/>
          </a:bodyPr>
          <a:lstStyle/>
          <a:p>
            <a:r>
              <a:rPr lang="en-US" sz="1200" dirty="0" smtClean="0">
                <a:latin typeface="Comic Sans MS" panose="030F0702030302020204" pitchFamily="66" charset="0"/>
              </a:rPr>
              <a:t>O</a:t>
            </a:r>
            <a:endParaRPr lang="en-US" sz="1200" dirty="0">
              <a:latin typeface="Comic Sans MS" panose="030F0702030302020204" pitchFamily="66" charset="0"/>
            </a:endParaRPr>
          </a:p>
        </p:txBody>
      </p:sp>
      <p:cxnSp>
        <p:nvCxnSpPr>
          <p:cNvPr id="17" name="Straight Connector 16"/>
          <p:cNvCxnSpPr>
            <a:stCxn id="12" idx="4"/>
          </p:cNvCxnSpPr>
          <p:nvPr/>
        </p:nvCxnSpPr>
        <p:spPr>
          <a:xfrm flipV="1">
            <a:off x="7285007" y="2329132"/>
            <a:ext cx="0" cy="914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7208807" y="2252932"/>
            <a:ext cx="152400" cy="152400"/>
            <a:chOff x="7467600" y="4419600"/>
            <a:chExt cx="152400" cy="152400"/>
          </a:xfrm>
        </p:grpSpPr>
        <p:cxnSp>
          <p:nvCxnSpPr>
            <p:cNvPr id="19" name="Straight Connector 18"/>
            <p:cNvCxnSpPr/>
            <p:nvPr/>
          </p:nvCxnSpPr>
          <p:spPr>
            <a:xfrm flipH="1" flipV="1">
              <a:off x="7467600" y="4419600"/>
              <a:ext cx="152400" cy="1524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7467600" y="4419600"/>
              <a:ext cx="152400" cy="1524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7581951" y="2282838"/>
            <a:ext cx="304800" cy="276999"/>
          </a:xfrm>
          <a:prstGeom prst="rect">
            <a:avLst/>
          </a:prstGeom>
          <a:noFill/>
        </p:spPr>
        <p:txBody>
          <a:bodyPr wrap="square" rtlCol="0">
            <a:spAutoFit/>
          </a:bodyPr>
          <a:lstStyle/>
          <a:p>
            <a:r>
              <a:rPr lang="en-US" sz="1200" dirty="0" smtClean="0">
                <a:latin typeface="Comic Sans MS" panose="030F0702030302020204" pitchFamily="66" charset="0"/>
              </a:rPr>
              <a:t>T</a:t>
            </a:r>
            <a:endParaRPr lang="en-US" sz="1200" dirty="0">
              <a:latin typeface="Comic Sans MS" panose="030F0702030302020204" pitchFamily="66" charset="0"/>
            </a:endParaRPr>
          </a:p>
        </p:txBody>
      </p:sp>
      <p:cxnSp>
        <p:nvCxnSpPr>
          <p:cNvPr id="25" name="Straight Connector 24"/>
          <p:cNvCxnSpPr/>
          <p:nvPr/>
        </p:nvCxnSpPr>
        <p:spPr>
          <a:xfrm>
            <a:off x="7275863" y="2332790"/>
            <a:ext cx="848563" cy="38770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7238999" y="3184585"/>
            <a:ext cx="111397" cy="1141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1" name="Straight Connector 20"/>
          <p:cNvCxnSpPr/>
          <p:nvPr/>
        </p:nvCxnSpPr>
        <p:spPr>
          <a:xfrm>
            <a:off x="7670884" y="2515670"/>
            <a:ext cx="449022" cy="204089"/>
          </a:xfrm>
          <a:prstGeom prst="line">
            <a:avLst/>
          </a:prstGeom>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34" name="Arc 33"/>
          <p:cNvSpPr/>
          <p:nvPr/>
        </p:nvSpPr>
        <p:spPr>
          <a:xfrm>
            <a:off x="6602865" y="1645161"/>
            <a:ext cx="914400" cy="914400"/>
          </a:xfrm>
          <a:prstGeom prst="arc">
            <a:avLst>
              <a:gd name="adj1" fmla="val 2380872"/>
              <a:gd name="adj2" fmla="val 361010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p:cNvSpPr txBox="1"/>
          <p:nvPr/>
        </p:nvSpPr>
        <p:spPr>
          <a:xfrm>
            <a:off x="7011434" y="3224291"/>
            <a:ext cx="304800" cy="276999"/>
          </a:xfrm>
          <a:prstGeom prst="rect">
            <a:avLst/>
          </a:prstGeom>
          <a:noFill/>
        </p:spPr>
        <p:txBody>
          <a:bodyPr wrap="square" rtlCol="0">
            <a:spAutoFit/>
          </a:bodyPr>
          <a:lstStyle/>
          <a:p>
            <a:r>
              <a:rPr lang="en-US" sz="1200" dirty="0" smtClean="0">
                <a:latin typeface="Comic Sans MS" panose="030F0702030302020204" pitchFamily="66" charset="0"/>
              </a:rPr>
              <a:t>A</a:t>
            </a:r>
            <a:endParaRPr lang="en-US" sz="1200" dirty="0">
              <a:latin typeface="Comic Sans MS" panose="030F0702030302020204" pitchFamily="66" charset="0"/>
            </a:endParaRPr>
          </a:p>
        </p:txBody>
      </p:sp>
      <p:sp>
        <p:nvSpPr>
          <p:cNvPr id="36" name="TextBox 35"/>
          <p:cNvSpPr txBox="1"/>
          <p:nvPr/>
        </p:nvSpPr>
        <p:spPr>
          <a:xfrm>
            <a:off x="7922959" y="2423530"/>
            <a:ext cx="304800" cy="276999"/>
          </a:xfrm>
          <a:prstGeom prst="rect">
            <a:avLst/>
          </a:prstGeom>
          <a:noFill/>
        </p:spPr>
        <p:txBody>
          <a:bodyPr wrap="square" rtlCol="0">
            <a:spAutoFit/>
          </a:bodyPr>
          <a:lstStyle/>
          <a:p>
            <a:r>
              <a:rPr lang="en-US" sz="1200" dirty="0" smtClean="0">
                <a:latin typeface="Comic Sans MS" panose="030F0702030302020204" pitchFamily="66" charset="0"/>
              </a:rPr>
              <a:t>P</a:t>
            </a:r>
            <a:endParaRPr lang="en-US" sz="1200" dirty="0">
              <a:latin typeface="Comic Sans MS" panose="030F0702030302020204" pitchFamily="66" charset="0"/>
            </a:endParaRPr>
          </a:p>
        </p:txBody>
      </p:sp>
      <p:cxnSp>
        <p:nvCxnSpPr>
          <p:cNvPr id="37" name="Straight Connector 36"/>
          <p:cNvCxnSpPr/>
          <p:nvPr/>
        </p:nvCxnSpPr>
        <p:spPr>
          <a:xfrm flipV="1">
            <a:off x="8117721" y="2722934"/>
            <a:ext cx="0" cy="914400"/>
          </a:xfrm>
          <a:prstGeom prst="line">
            <a:avLst/>
          </a:prstGeom>
          <a:ln w="25400">
            <a:solidFill>
              <a:schemeClr val="tx1"/>
            </a:solidFill>
            <a:head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923393" y="3594929"/>
            <a:ext cx="398543" cy="276999"/>
          </a:xfrm>
          <a:prstGeom prst="rect">
            <a:avLst/>
          </a:prstGeom>
          <a:noFill/>
        </p:spPr>
        <p:txBody>
          <a:bodyPr wrap="square" rtlCol="0">
            <a:spAutoFit/>
          </a:bodyPr>
          <a:lstStyle/>
          <a:p>
            <a:r>
              <a:rPr lang="en-US" sz="1200" dirty="0" smtClean="0">
                <a:latin typeface="Comic Sans MS" panose="030F0702030302020204" pitchFamily="66" charset="0"/>
              </a:rPr>
              <a:t>mg</a:t>
            </a:r>
            <a:endParaRPr lang="en-US" sz="1200" dirty="0">
              <a:latin typeface="Comic Sans MS" panose="030F0702030302020204" pitchFamily="66" charset="0"/>
            </a:endParaRPr>
          </a:p>
        </p:txBody>
      </p:sp>
      <p:cxnSp>
        <p:nvCxnSpPr>
          <p:cNvPr id="46" name="Straight Connector 45"/>
          <p:cNvCxnSpPr/>
          <p:nvPr/>
        </p:nvCxnSpPr>
        <p:spPr>
          <a:xfrm>
            <a:off x="8117103" y="2723008"/>
            <a:ext cx="357479" cy="161672"/>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8132961" y="2877358"/>
            <a:ext cx="342628" cy="751442"/>
          </a:xfrm>
          <a:prstGeom prst="line">
            <a:avLst/>
          </a:prstGeom>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50" name="Arc 49"/>
          <p:cNvSpPr/>
          <p:nvPr/>
        </p:nvSpPr>
        <p:spPr>
          <a:xfrm>
            <a:off x="7437962" y="2029264"/>
            <a:ext cx="914400" cy="914400"/>
          </a:xfrm>
          <a:prstGeom prst="arc">
            <a:avLst>
              <a:gd name="adj1" fmla="val 2380872"/>
              <a:gd name="adj2" fmla="val 361010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TextBox 50"/>
          <p:cNvSpPr txBox="1"/>
          <p:nvPr/>
        </p:nvSpPr>
        <p:spPr>
          <a:xfrm>
            <a:off x="7268070" y="2398719"/>
            <a:ext cx="304800" cy="276999"/>
          </a:xfrm>
          <a:prstGeom prst="rect">
            <a:avLst/>
          </a:prstGeom>
          <a:noFill/>
        </p:spPr>
        <p:txBody>
          <a:bodyPr wrap="square" rtlCol="0">
            <a:spAutoFit/>
          </a:bodyPr>
          <a:lstStyle/>
          <a:p>
            <a:r>
              <a:rPr lang="el-GR" sz="1200" dirty="0" smtClean="0">
                <a:latin typeface="Comic Sans MS" panose="030F0702030302020204" pitchFamily="66" charset="0"/>
              </a:rPr>
              <a:t>θ</a:t>
            </a:r>
            <a:endParaRPr lang="en-US" sz="1200" dirty="0">
              <a:latin typeface="Comic Sans MS" panose="030F0702030302020204" pitchFamily="66" charset="0"/>
            </a:endParaRPr>
          </a:p>
        </p:txBody>
      </p:sp>
      <p:sp>
        <p:nvSpPr>
          <p:cNvPr id="52" name="TextBox 51"/>
          <p:cNvSpPr txBox="1"/>
          <p:nvPr/>
        </p:nvSpPr>
        <p:spPr>
          <a:xfrm>
            <a:off x="8102815" y="2782469"/>
            <a:ext cx="304800" cy="276999"/>
          </a:xfrm>
          <a:prstGeom prst="rect">
            <a:avLst/>
          </a:prstGeom>
          <a:noFill/>
        </p:spPr>
        <p:txBody>
          <a:bodyPr wrap="square" rtlCol="0">
            <a:spAutoFit/>
          </a:bodyPr>
          <a:lstStyle/>
          <a:p>
            <a:r>
              <a:rPr lang="el-GR" sz="1200" dirty="0" smtClean="0">
                <a:latin typeface="Comic Sans MS" panose="030F0702030302020204" pitchFamily="66" charset="0"/>
              </a:rPr>
              <a:t>θ</a:t>
            </a:r>
            <a:endParaRPr lang="en-US" sz="1200" dirty="0">
              <a:latin typeface="Comic Sans MS" panose="030F0702030302020204" pitchFamily="66" charset="0"/>
            </a:endParaRPr>
          </a:p>
        </p:txBody>
      </p:sp>
      <p:sp>
        <p:nvSpPr>
          <p:cNvPr id="53" name="TextBox 52"/>
          <p:cNvSpPr txBox="1"/>
          <p:nvPr/>
        </p:nvSpPr>
        <p:spPr>
          <a:xfrm>
            <a:off x="8244997" y="2551105"/>
            <a:ext cx="756062" cy="276999"/>
          </a:xfrm>
          <a:prstGeom prst="rect">
            <a:avLst/>
          </a:prstGeom>
          <a:noFill/>
        </p:spPr>
        <p:txBody>
          <a:bodyPr wrap="square" rtlCol="0">
            <a:spAutoFit/>
          </a:bodyPr>
          <a:lstStyle/>
          <a:p>
            <a:r>
              <a:rPr lang="en-US" sz="1200" dirty="0" err="1" smtClean="0">
                <a:latin typeface="Comic Sans MS" panose="030F0702030302020204" pitchFamily="66" charset="0"/>
              </a:rPr>
              <a:t>mgcos</a:t>
            </a:r>
            <a:r>
              <a:rPr lang="el-GR" sz="1200" dirty="0" smtClean="0">
                <a:latin typeface="Comic Sans MS" panose="030F0702030302020204" pitchFamily="66" charset="0"/>
              </a:rPr>
              <a:t>θ</a:t>
            </a:r>
            <a:endParaRPr lang="en-US" sz="1200" dirty="0">
              <a:latin typeface="Comic Sans MS" panose="030F0702030302020204" pitchFamily="66" charset="0"/>
            </a:endParaRPr>
          </a:p>
        </p:txBody>
      </p:sp>
      <p:sp>
        <p:nvSpPr>
          <p:cNvPr id="54" name="TextBox 53"/>
          <p:cNvSpPr txBox="1"/>
          <p:nvPr/>
        </p:nvSpPr>
        <p:spPr>
          <a:xfrm>
            <a:off x="8277407" y="3183462"/>
            <a:ext cx="756062" cy="276999"/>
          </a:xfrm>
          <a:prstGeom prst="rect">
            <a:avLst/>
          </a:prstGeom>
          <a:noFill/>
        </p:spPr>
        <p:txBody>
          <a:bodyPr wrap="square" rtlCol="0">
            <a:spAutoFit/>
          </a:bodyPr>
          <a:lstStyle/>
          <a:p>
            <a:r>
              <a:rPr lang="en-US" sz="1200" dirty="0" err="1" smtClean="0">
                <a:latin typeface="Comic Sans MS" panose="030F0702030302020204" pitchFamily="66" charset="0"/>
              </a:rPr>
              <a:t>mgsin</a:t>
            </a:r>
            <a:r>
              <a:rPr lang="el-GR" sz="1200" dirty="0" smtClean="0">
                <a:latin typeface="Comic Sans MS" panose="030F0702030302020204" pitchFamily="66" charset="0"/>
              </a:rPr>
              <a:t>θ</a:t>
            </a:r>
            <a:endParaRPr lang="en-US" sz="1200" dirty="0">
              <a:latin typeface="Comic Sans MS" panose="030F0702030302020204" pitchFamily="66" charset="0"/>
            </a:endParaRPr>
          </a:p>
        </p:txBody>
      </p:sp>
      <p:cxnSp>
        <p:nvCxnSpPr>
          <p:cNvPr id="55" name="Straight Connector 54"/>
          <p:cNvCxnSpPr/>
          <p:nvPr/>
        </p:nvCxnSpPr>
        <p:spPr>
          <a:xfrm flipH="1">
            <a:off x="7095676" y="3543657"/>
            <a:ext cx="448786" cy="0"/>
          </a:xfrm>
          <a:prstGeom prst="line">
            <a:avLst/>
          </a:prstGeom>
          <a:ln w="25400">
            <a:solidFill>
              <a:schemeClr val="tx1"/>
            </a:solidFill>
            <a:head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57"/>
              <p:cNvSpPr txBox="1"/>
              <p:nvPr/>
            </p:nvSpPr>
            <p:spPr>
              <a:xfrm>
                <a:off x="7039578" y="3585731"/>
                <a:ext cx="566694" cy="3159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2</m:t>
                      </m:r>
                      <m:rad>
                        <m:radPr>
                          <m:degHide m:val="on"/>
                          <m:ctrlPr>
                            <a:rPr lang="en-US" sz="1200" b="0" i="1" smtClean="0">
                              <a:latin typeface="Cambria Math" panose="02040503050406030204" pitchFamily="18" charset="0"/>
                            </a:rPr>
                          </m:ctrlPr>
                        </m:radPr>
                        <m:deg/>
                        <m:e>
                          <m:r>
                            <a:rPr lang="en-US" sz="1200" b="0" i="1" smtClean="0">
                              <a:latin typeface="Cambria Math"/>
                            </a:rPr>
                            <m:t>𝑔𝑙</m:t>
                          </m:r>
                        </m:e>
                      </m:rad>
                    </m:oMath>
                  </m:oMathPara>
                </a14:m>
                <a:endParaRPr lang="en-US" sz="1200" dirty="0"/>
              </a:p>
            </p:txBody>
          </p:sp>
        </mc:Choice>
        <mc:Fallback xmlns="">
          <p:sp>
            <p:nvSpPr>
              <p:cNvPr id="58" name="TextBox 57"/>
              <p:cNvSpPr txBox="1">
                <a:spLocks noRot="1" noChangeAspect="1" noMove="1" noResize="1" noEditPoints="1" noAdjustHandles="1" noChangeArrowheads="1" noChangeShapeType="1" noTextEdit="1"/>
              </p:cNvSpPr>
              <p:nvPr/>
            </p:nvSpPr>
            <p:spPr>
              <a:xfrm>
                <a:off x="7039578" y="3585731"/>
                <a:ext cx="566694" cy="315984"/>
              </a:xfrm>
              <a:prstGeom prst="rect">
                <a:avLst/>
              </a:prstGeom>
              <a:blipFill rotWithShape="1">
                <a:blip r:embed="rId9"/>
                <a:stretch>
                  <a:fillRect b="-1923"/>
                </a:stretch>
              </a:blipFill>
            </p:spPr>
            <p:txBody>
              <a:bodyPr/>
              <a:lstStyle/>
              <a:p>
                <a:r>
                  <a:rPr lang="en-US">
                    <a:noFill/>
                  </a:rPr>
                  <a:t> </a:t>
                </a:r>
              </a:p>
            </p:txBody>
          </p:sp>
        </mc:Fallback>
      </mc:AlternateContent>
      <p:cxnSp>
        <p:nvCxnSpPr>
          <p:cNvPr id="59" name="Straight Connector 58"/>
          <p:cNvCxnSpPr/>
          <p:nvPr/>
        </p:nvCxnSpPr>
        <p:spPr>
          <a:xfrm flipH="1">
            <a:off x="8246623" y="2113154"/>
            <a:ext cx="201018" cy="449720"/>
          </a:xfrm>
          <a:prstGeom prst="line">
            <a:avLst/>
          </a:prstGeom>
          <a:ln w="25400">
            <a:solidFill>
              <a:schemeClr val="tx1"/>
            </a:solidFill>
            <a:head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1" name="TextBox 60"/>
              <p:cNvSpPr txBox="1"/>
              <p:nvPr/>
            </p:nvSpPr>
            <p:spPr>
              <a:xfrm>
                <a:off x="8308331" y="2268359"/>
                <a:ext cx="30777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𝑣</m:t>
                      </m:r>
                    </m:oMath>
                  </m:oMathPara>
                </a14:m>
                <a:endParaRPr lang="en-US" sz="1200" dirty="0"/>
              </a:p>
            </p:txBody>
          </p:sp>
        </mc:Choice>
        <mc:Fallback xmlns="">
          <p:sp>
            <p:nvSpPr>
              <p:cNvPr id="61" name="TextBox 60"/>
              <p:cNvSpPr txBox="1">
                <a:spLocks noRot="1" noChangeAspect="1" noMove="1" noResize="1" noEditPoints="1" noAdjustHandles="1" noChangeArrowheads="1" noChangeShapeType="1" noTextEdit="1"/>
              </p:cNvSpPr>
              <p:nvPr/>
            </p:nvSpPr>
            <p:spPr>
              <a:xfrm>
                <a:off x="8308331" y="2268359"/>
                <a:ext cx="307777" cy="276999"/>
              </a:xfrm>
              <a:prstGeom prst="rect">
                <a:avLst/>
              </a:prstGeom>
              <a:blipFill rotWithShape="1">
                <a:blip r:embed="rId10"/>
                <a:stretch>
                  <a:fillRect/>
                </a:stretch>
              </a:blipFill>
            </p:spPr>
            <p:txBody>
              <a:bodyPr/>
              <a:lstStyle/>
              <a:p>
                <a:r>
                  <a:rPr lang="en-US">
                    <a:noFill/>
                  </a:rPr>
                  <a:t> </a:t>
                </a:r>
              </a:p>
            </p:txBody>
          </p:sp>
        </mc:Fallback>
      </mc:AlternateContent>
      <p:sp>
        <p:nvSpPr>
          <p:cNvPr id="62" name="TextBox 61"/>
          <p:cNvSpPr txBox="1"/>
          <p:nvPr/>
        </p:nvSpPr>
        <p:spPr>
          <a:xfrm>
            <a:off x="3976777" y="1518249"/>
            <a:ext cx="2346385" cy="1754326"/>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You can use the process from the previous section to find an expression for the Tension</a:t>
            </a:r>
          </a:p>
          <a:p>
            <a:pPr algn="ctr"/>
            <a:endParaRPr lang="en-US" sz="1200" dirty="0" smtClean="0">
              <a:solidFill>
                <a:srgbClr val="FF0000"/>
              </a:solidFill>
              <a:latin typeface="Comic Sans MS" panose="030F0702030302020204" pitchFamily="66" charset="0"/>
            </a:endParaRPr>
          </a:p>
          <a:p>
            <a:pPr algn="ctr"/>
            <a:r>
              <a:rPr lang="en-US" sz="1200" dirty="0" smtClean="0">
                <a:solidFill>
                  <a:srgbClr val="FF0000"/>
                </a:solidFill>
                <a:latin typeface="Comic Sans MS" panose="030F0702030302020204" pitchFamily="66" charset="0"/>
                <a:sym typeface="Wingdings" panose="05000000000000000000" pitchFamily="2" charset="2"/>
              </a:rPr>
              <a:t> Draw a diagram and remember to split the weight of the particle correctly! (parallel and perpendicular to the direction of motion…)</a:t>
            </a:r>
            <a:endParaRPr lang="en-US" sz="1200" dirty="0">
              <a:solidFill>
                <a:srgbClr val="FF0000"/>
              </a:solidFill>
              <a:latin typeface="Comic Sans MS" panose="030F0702030302020204" pitchFamily="66" charset="0"/>
            </a:endParaRPr>
          </a:p>
        </p:txBody>
      </p:sp>
      <p:sp>
        <p:nvSpPr>
          <p:cNvPr id="60" name="TextBox 59"/>
          <p:cNvSpPr txBox="1"/>
          <p:nvPr/>
        </p:nvSpPr>
        <p:spPr>
          <a:xfrm>
            <a:off x="7266517" y="2786112"/>
            <a:ext cx="304800" cy="276999"/>
          </a:xfrm>
          <a:prstGeom prst="rect">
            <a:avLst/>
          </a:prstGeom>
          <a:noFill/>
        </p:spPr>
        <p:txBody>
          <a:bodyPr wrap="square" rtlCol="0">
            <a:spAutoFit/>
          </a:bodyPr>
          <a:lstStyle/>
          <a:p>
            <a:r>
              <a:rPr lang="en-US" sz="1200" dirty="0" smtClean="0">
                <a:latin typeface="Comic Sans MS" panose="030F0702030302020204" pitchFamily="66" charset="0"/>
              </a:rPr>
              <a:t>l</a:t>
            </a:r>
            <a:endParaRPr lang="en-US" sz="1200" dirty="0">
              <a:latin typeface="Comic Sans MS" panose="030F0702030302020204" pitchFamily="66" charset="0"/>
            </a:endParaRPr>
          </a:p>
        </p:txBody>
      </p:sp>
      <p:cxnSp>
        <p:nvCxnSpPr>
          <p:cNvPr id="80" name="Straight Connector 79"/>
          <p:cNvCxnSpPr/>
          <p:nvPr/>
        </p:nvCxnSpPr>
        <p:spPr>
          <a:xfrm>
            <a:off x="7272669" y="2711302"/>
            <a:ext cx="882503"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6791596" y="2406884"/>
            <a:ext cx="555502" cy="276999"/>
          </a:xfrm>
          <a:prstGeom prst="rect">
            <a:avLst/>
          </a:prstGeom>
          <a:noFill/>
        </p:spPr>
        <p:txBody>
          <a:bodyPr wrap="square" rtlCol="0">
            <a:spAutoFit/>
          </a:bodyPr>
          <a:lstStyle/>
          <a:p>
            <a:r>
              <a:rPr lang="en-US" sz="1200" dirty="0" err="1" smtClean="0">
                <a:latin typeface="Comic Sans MS" panose="030F0702030302020204" pitchFamily="66" charset="0"/>
              </a:rPr>
              <a:t>lcos</a:t>
            </a:r>
            <a:r>
              <a:rPr lang="el-GR" sz="1200" dirty="0" smtClean="0">
                <a:latin typeface="Comic Sans MS" panose="030F0702030302020204" pitchFamily="66" charset="0"/>
              </a:rPr>
              <a:t>θ</a:t>
            </a:r>
            <a:endParaRPr lang="en-US" sz="1200" dirty="0">
              <a:latin typeface="Comic Sans MS" panose="030F0702030302020204" pitchFamily="66" charset="0"/>
            </a:endParaRPr>
          </a:p>
        </p:txBody>
      </p:sp>
      <p:sp>
        <p:nvSpPr>
          <p:cNvPr id="82" name="TextBox 81"/>
          <p:cNvSpPr txBox="1"/>
          <p:nvPr/>
        </p:nvSpPr>
        <p:spPr>
          <a:xfrm>
            <a:off x="6699446" y="2793200"/>
            <a:ext cx="775241" cy="276999"/>
          </a:xfrm>
          <a:prstGeom prst="rect">
            <a:avLst/>
          </a:prstGeom>
          <a:noFill/>
        </p:spPr>
        <p:txBody>
          <a:bodyPr wrap="square" rtlCol="0">
            <a:spAutoFit/>
          </a:bodyPr>
          <a:lstStyle/>
          <a:p>
            <a:r>
              <a:rPr lang="en-US" sz="1200" dirty="0" smtClean="0">
                <a:latin typeface="Comic Sans MS" panose="030F0702030302020204" pitchFamily="66" charset="0"/>
              </a:rPr>
              <a:t>l-</a:t>
            </a:r>
            <a:r>
              <a:rPr lang="en-US" sz="1200" dirty="0" err="1" smtClean="0">
                <a:latin typeface="Comic Sans MS" panose="030F0702030302020204" pitchFamily="66" charset="0"/>
              </a:rPr>
              <a:t>lcos</a:t>
            </a:r>
            <a:r>
              <a:rPr lang="el-GR" sz="1200" dirty="0" smtClean="0">
                <a:latin typeface="Comic Sans MS" panose="030F0702030302020204" pitchFamily="66" charset="0"/>
              </a:rPr>
              <a:t>θ</a:t>
            </a:r>
            <a:endParaRPr lang="en-US" sz="1200" dirty="0">
              <a:latin typeface="Comic Sans MS" panose="030F0702030302020204" pitchFamily="66" charset="0"/>
            </a:endParaRPr>
          </a:p>
        </p:txBody>
      </p:sp>
      <p:sp>
        <p:nvSpPr>
          <p:cNvPr id="22" name="Oval 21"/>
          <p:cNvSpPr/>
          <p:nvPr/>
        </p:nvSpPr>
        <p:spPr>
          <a:xfrm>
            <a:off x="8058555" y="2661111"/>
            <a:ext cx="111397" cy="1141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4053219" y="3675542"/>
            <a:ext cx="2157963" cy="276999"/>
          </a:xfrm>
          <a:prstGeom prst="rect">
            <a:avLst/>
          </a:prstGeom>
          <a:noFill/>
        </p:spPr>
        <p:txBody>
          <a:bodyPr wrap="none" rtlCol="0">
            <a:spAutoFit/>
          </a:bodyPr>
          <a:lstStyle/>
          <a:p>
            <a:r>
              <a:rPr lang="en-US" sz="1200" u="sng" dirty="0" smtClean="0">
                <a:latin typeface="Comic Sans MS" panose="030F0702030302020204" pitchFamily="66" charset="0"/>
              </a:rPr>
              <a:t>Resolve towards the </a:t>
            </a:r>
            <a:r>
              <a:rPr lang="en-US" sz="1200" u="sng" dirty="0" err="1" smtClean="0">
                <a:latin typeface="Comic Sans MS" panose="030F0702030302020204" pitchFamily="66" charset="0"/>
              </a:rPr>
              <a:t>centre</a:t>
            </a:r>
            <a:endParaRPr lang="en-US" sz="1200" u="sng" dirty="0">
              <a:latin typeface="Comic Sans MS" panose="030F0702030302020204" pitchFamily="66" charset="0"/>
            </a:endParaRPr>
          </a:p>
        </p:txBody>
      </p:sp>
      <p:cxnSp>
        <p:nvCxnSpPr>
          <p:cNvPr id="87" name="Straight Connector 86"/>
          <p:cNvCxnSpPr/>
          <p:nvPr/>
        </p:nvCxnSpPr>
        <p:spPr>
          <a:xfrm>
            <a:off x="7412823" y="2091032"/>
            <a:ext cx="449022" cy="204089"/>
          </a:xfrm>
          <a:prstGeom prst="line">
            <a:avLst/>
          </a:prstGeom>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7528631" y="2143928"/>
            <a:ext cx="449022" cy="204089"/>
          </a:xfrm>
          <a:prstGeom prst="line">
            <a:avLst/>
          </a:prstGeom>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7612878" y="1920434"/>
            <a:ext cx="398543" cy="276999"/>
          </a:xfrm>
          <a:prstGeom prst="rect">
            <a:avLst/>
          </a:prstGeom>
          <a:noFill/>
        </p:spPr>
        <p:txBody>
          <a:bodyPr wrap="square" rtlCol="0">
            <a:spAutoFit/>
          </a:bodyPr>
          <a:lstStyle/>
          <a:p>
            <a:r>
              <a:rPr lang="en-US" sz="1200" dirty="0" smtClean="0">
                <a:latin typeface="Comic Sans MS" panose="030F0702030302020204" pitchFamily="66" charset="0"/>
              </a:rPr>
              <a:t>a</a:t>
            </a:r>
            <a:endParaRPr lang="en-US" sz="12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4" name="TextBox 13"/>
              <p:cNvSpPr txBox="1"/>
              <p:nvPr/>
            </p:nvSpPr>
            <p:spPr>
              <a:xfrm>
                <a:off x="4119562" y="3976687"/>
                <a:ext cx="81682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𝐹</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𝑚</m:t>
                          </m:r>
                          <m:sSup>
                            <m:sSupPr>
                              <m:ctrlPr>
                                <a:rPr lang="en-US" sz="1200" b="0" i="1" smtClean="0">
                                  <a:latin typeface="Cambria Math" panose="02040503050406030204" pitchFamily="18" charset="0"/>
                                </a:rPr>
                              </m:ctrlPr>
                            </m:sSupPr>
                            <m:e>
                              <m:r>
                                <a:rPr lang="en-US" sz="1200" b="0" i="1" smtClean="0">
                                  <a:latin typeface="Cambria Math"/>
                                </a:rPr>
                                <m:t>𝑣</m:t>
                              </m:r>
                            </m:e>
                            <m:sup>
                              <m:r>
                                <a:rPr lang="en-US" sz="1200" b="0" i="1" smtClean="0">
                                  <a:latin typeface="Cambria Math"/>
                                </a:rPr>
                                <m:t>2</m:t>
                              </m:r>
                            </m:sup>
                          </m:sSup>
                        </m:num>
                        <m:den>
                          <m:r>
                            <a:rPr lang="en-US" sz="1200" b="0" i="1" smtClean="0">
                              <a:latin typeface="Cambria Math"/>
                            </a:rPr>
                            <m:t>𝑟</m:t>
                          </m:r>
                        </m:den>
                      </m:f>
                    </m:oMath>
                  </m:oMathPara>
                </a14:m>
                <a:endParaRPr lang="en-US" sz="1200" dirty="0"/>
              </a:p>
            </p:txBody>
          </p:sp>
        </mc:Choice>
        <mc:Fallback xmlns="">
          <p:sp>
            <p:nvSpPr>
              <p:cNvPr id="14" name="TextBox 13"/>
              <p:cNvSpPr txBox="1">
                <a:spLocks noRot="1" noChangeAspect="1" noMove="1" noResize="1" noEditPoints="1" noAdjustHandles="1" noChangeArrowheads="1" noChangeShapeType="1" noTextEdit="1"/>
              </p:cNvSpPr>
              <p:nvPr/>
            </p:nvSpPr>
            <p:spPr>
              <a:xfrm>
                <a:off x="4119562" y="3976687"/>
                <a:ext cx="816826" cy="461665"/>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TextBox 89"/>
              <p:cNvSpPr txBox="1"/>
              <p:nvPr/>
            </p:nvSpPr>
            <p:spPr>
              <a:xfrm>
                <a:off x="4129087" y="4471987"/>
                <a:ext cx="2473306" cy="4494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𝑇</m:t>
                      </m:r>
                      <m:r>
                        <a:rPr lang="en-US" sz="1200" b="0" i="1" smtClean="0">
                          <a:latin typeface="Cambria Math"/>
                        </a:rPr>
                        <m:t>−</m:t>
                      </m:r>
                      <m:r>
                        <a:rPr lang="en-US" sz="1200" b="0" i="1" smtClean="0">
                          <a:latin typeface="Cambria Math"/>
                        </a:rPr>
                        <m:t>𝑚𝑔𝑐𝑜𝑠</m:t>
                      </m:r>
                      <m:r>
                        <a:rPr lang="en-US" sz="1200" b="0" i="1" smtClean="0">
                          <a:latin typeface="Cambria Math"/>
                          <a:ea typeface="Cambria Math"/>
                        </a:rPr>
                        <m:t>𝜃</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𝑚</m:t>
                          </m:r>
                          <m:d>
                            <m:dPr>
                              <m:ctrlPr>
                                <a:rPr lang="en-US" sz="1200" b="0" i="1" smtClean="0">
                                  <a:solidFill>
                                    <a:schemeClr val="tx1"/>
                                  </a:solidFill>
                                  <a:latin typeface="Cambria Math" panose="02040503050406030204" pitchFamily="18" charset="0"/>
                                </a:rPr>
                              </m:ctrlPr>
                            </m:dPr>
                            <m:e>
                              <m:r>
                                <a:rPr lang="en-US" sz="1200" i="1">
                                  <a:solidFill>
                                    <a:schemeClr val="tx1"/>
                                  </a:solidFill>
                                  <a:latin typeface="Cambria Math"/>
                                  <a:ea typeface="Cambria Math"/>
                                </a:rPr>
                                <m:t>2</m:t>
                              </m:r>
                              <m:r>
                                <a:rPr lang="en-US" sz="1200" i="1">
                                  <a:solidFill>
                                    <a:schemeClr val="tx1"/>
                                  </a:solidFill>
                                  <a:latin typeface="Cambria Math"/>
                                  <a:ea typeface="Cambria Math"/>
                                </a:rPr>
                                <m:t>𝑔𝑙</m:t>
                              </m:r>
                              <m:r>
                                <a:rPr lang="en-US" sz="1200" i="1">
                                  <a:solidFill>
                                    <a:schemeClr val="tx1"/>
                                  </a:solidFill>
                                  <a:latin typeface="Cambria Math"/>
                                  <a:ea typeface="Cambria Math"/>
                                </a:rPr>
                                <m:t>(1+</m:t>
                              </m:r>
                              <m:r>
                                <a:rPr lang="en-US" sz="1200" i="1">
                                  <a:solidFill>
                                    <a:schemeClr val="tx1"/>
                                  </a:solidFill>
                                  <a:latin typeface="Cambria Math"/>
                                </a:rPr>
                                <m:t>𝑐𝑜𝑠</m:t>
                              </m:r>
                              <m:r>
                                <a:rPr lang="en-US" sz="1200" i="1">
                                  <a:solidFill>
                                    <a:schemeClr val="tx1"/>
                                  </a:solidFill>
                                  <a:latin typeface="Cambria Math"/>
                                  <a:ea typeface="Cambria Math"/>
                                </a:rPr>
                                <m:t>𝜃</m:t>
                              </m:r>
                              <m:r>
                                <a:rPr lang="en-US" sz="1200" i="1">
                                  <a:solidFill>
                                    <a:schemeClr val="tx1"/>
                                  </a:solidFill>
                                  <a:latin typeface="Cambria Math"/>
                                  <a:ea typeface="Cambria Math"/>
                                </a:rPr>
                                <m:t>)</m:t>
                              </m:r>
                              <m:r>
                                <m:rPr>
                                  <m:nor/>
                                </m:rPr>
                                <a:rPr lang="en-US" sz="1200" dirty="0">
                                  <a:solidFill>
                                    <a:schemeClr val="tx1"/>
                                  </a:solidFill>
                                </a:rPr>
                                <m:t> </m:t>
                              </m:r>
                            </m:e>
                          </m:d>
                        </m:num>
                        <m:den>
                          <m:r>
                            <a:rPr lang="en-US" sz="1200" b="0" i="1" smtClean="0">
                              <a:latin typeface="Cambria Math"/>
                            </a:rPr>
                            <m:t>𝑙</m:t>
                          </m:r>
                        </m:den>
                      </m:f>
                    </m:oMath>
                  </m:oMathPara>
                </a14:m>
                <a:endParaRPr lang="en-US" sz="1200" dirty="0"/>
              </a:p>
            </p:txBody>
          </p:sp>
        </mc:Choice>
        <mc:Fallback xmlns="">
          <p:sp>
            <p:nvSpPr>
              <p:cNvPr id="90" name="TextBox 89"/>
              <p:cNvSpPr txBox="1">
                <a:spLocks noRot="1" noChangeAspect="1" noMove="1" noResize="1" noEditPoints="1" noAdjustHandles="1" noChangeArrowheads="1" noChangeShapeType="1" noTextEdit="1"/>
              </p:cNvSpPr>
              <p:nvPr/>
            </p:nvSpPr>
            <p:spPr>
              <a:xfrm>
                <a:off x="4129087" y="4471987"/>
                <a:ext cx="2473306" cy="449482"/>
              </a:xfrm>
              <a:prstGeom prst="rect">
                <a:avLst/>
              </a:prstGeom>
              <a:blipFill rotWithShape="1">
                <a:blip r:embed="rId12"/>
                <a:stretch>
                  <a:fillRect b="-27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TextBox 90"/>
              <p:cNvSpPr txBox="1"/>
              <p:nvPr/>
            </p:nvSpPr>
            <p:spPr>
              <a:xfrm>
                <a:off x="4138612" y="5005387"/>
                <a:ext cx="2257349"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𝑇</m:t>
                      </m:r>
                      <m:r>
                        <a:rPr lang="en-US" sz="1200" b="0" i="1" smtClean="0">
                          <a:latin typeface="Cambria Math"/>
                        </a:rPr>
                        <m:t>−</m:t>
                      </m:r>
                      <m:r>
                        <a:rPr lang="en-US" sz="1200" b="0" i="1" smtClean="0">
                          <a:latin typeface="Cambria Math"/>
                        </a:rPr>
                        <m:t>𝑚𝑔𝑐𝑜𝑠</m:t>
                      </m:r>
                      <m:r>
                        <a:rPr lang="en-US" sz="1200" b="0" i="1" smtClean="0">
                          <a:latin typeface="Cambria Math"/>
                          <a:ea typeface="Cambria Math"/>
                        </a:rPr>
                        <m:t>𝜃</m:t>
                      </m:r>
                      <m:r>
                        <a:rPr lang="en-US" sz="1200" b="0" i="1" smtClean="0">
                          <a:latin typeface="Cambria Math"/>
                        </a:rPr>
                        <m:t>=2</m:t>
                      </m:r>
                      <m:r>
                        <a:rPr lang="en-US" sz="1200" b="0" i="1" smtClean="0">
                          <a:latin typeface="Cambria Math"/>
                        </a:rPr>
                        <m:t>𝑚𝑔</m:t>
                      </m:r>
                      <m:r>
                        <a:rPr lang="en-US" sz="1200" b="0" i="1" smtClean="0">
                          <a:latin typeface="Cambria Math"/>
                        </a:rPr>
                        <m:t>(1+</m:t>
                      </m:r>
                      <m:r>
                        <a:rPr lang="en-US" sz="1200" b="0" i="1" smtClean="0">
                          <a:latin typeface="Cambria Math"/>
                        </a:rPr>
                        <m:t>𝑐𝑜𝑠</m:t>
                      </m:r>
                      <m:r>
                        <a:rPr lang="en-US" sz="1200" b="0" i="1" smtClean="0">
                          <a:latin typeface="Cambria Math"/>
                          <a:ea typeface="Cambria Math"/>
                        </a:rPr>
                        <m:t>𝜃</m:t>
                      </m:r>
                      <m:r>
                        <a:rPr lang="en-US" sz="1200" b="0" i="1" smtClean="0">
                          <a:latin typeface="Cambria Math"/>
                          <a:ea typeface="Cambria Math"/>
                        </a:rPr>
                        <m:t>)</m:t>
                      </m:r>
                    </m:oMath>
                  </m:oMathPara>
                </a14:m>
                <a:endParaRPr lang="en-US" sz="1200" dirty="0"/>
              </a:p>
            </p:txBody>
          </p:sp>
        </mc:Choice>
        <mc:Fallback xmlns="">
          <p:sp>
            <p:nvSpPr>
              <p:cNvPr id="91" name="TextBox 90"/>
              <p:cNvSpPr txBox="1">
                <a:spLocks noRot="1" noChangeAspect="1" noMove="1" noResize="1" noEditPoints="1" noAdjustHandles="1" noChangeArrowheads="1" noChangeShapeType="1" noTextEdit="1"/>
              </p:cNvSpPr>
              <p:nvPr/>
            </p:nvSpPr>
            <p:spPr>
              <a:xfrm>
                <a:off x="4138612" y="5005387"/>
                <a:ext cx="2257349" cy="276999"/>
              </a:xfrm>
              <a:prstGeom prst="rect">
                <a:avLst/>
              </a:prstGeom>
              <a:blipFill rotWithShape="1">
                <a:blip r:embed="rId13"/>
                <a:stretch>
                  <a:fillRect b="-65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 name="TextBox 91"/>
              <p:cNvSpPr txBox="1"/>
              <p:nvPr/>
            </p:nvSpPr>
            <p:spPr>
              <a:xfrm>
                <a:off x="4138612" y="5395912"/>
                <a:ext cx="2351926"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𝑇</m:t>
                      </m:r>
                      <m:r>
                        <a:rPr lang="en-US" sz="1200" b="0" i="1" smtClean="0">
                          <a:latin typeface="Cambria Math"/>
                        </a:rPr>
                        <m:t>−</m:t>
                      </m:r>
                      <m:r>
                        <a:rPr lang="en-US" sz="1200" b="0" i="1" smtClean="0">
                          <a:latin typeface="Cambria Math"/>
                        </a:rPr>
                        <m:t>𝑚𝑔𝑐𝑜𝑠</m:t>
                      </m:r>
                      <m:r>
                        <a:rPr lang="en-US" sz="1200" b="0" i="1" smtClean="0">
                          <a:latin typeface="Cambria Math"/>
                          <a:ea typeface="Cambria Math"/>
                        </a:rPr>
                        <m:t>𝜃</m:t>
                      </m:r>
                      <m:r>
                        <a:rPr lang="en-US" sz="1200" b="0" i="1" smtClean="0">
                          <a:latin typeface="Cambria Math"/>
                        </a:rPr>
                        <m:t>=2</m:t>
                      </m:r>
                      <m:r>
                        <a:rPr lang="en-US" sz="1200" b="0" i="1" smtClean="0">
                          <a:latin typeface="Cambria Math"/>
                        </a:rPr>
                        <m:t>𝑚𝑔</m:t>
                      </m:r>
                      <m:r>
                        <a:rPr lang="en-US" sz="1200" b="0" i="1" smtClean="0">
                          <a:latin typeface="Cambria Math"/>
                        </a:rPr>
                        <m:t>+2</m:t>
                      </m:r>
                      <m:r>
                        <a:rPr lang="en-US" sz="1200" b="0" i="1" smtClean="0">
                          <a:latin typeface="Cambria Math"/>
                        </a:rPr>
                        <m:t>𝑚𝑔𝑐𝑜𝑠</m:t>
                      </m:r>
                      <m:r>
                        <a:rPr lang="en-US" sz="1200" b="0" i="1" smtClean="0">
                          <a:latin typeface="Cambria Math"/>
                          <a:ea typeface="Cambria Math"/>
                        </a:rPr>
                        <m:t>𝜃</m:t>
                      </m:r>
                    </m:oMath>
                  </m:oMathPara>
                </a14:m>
                <a:endParaRPr lang="en-US" sz="1200" dirty="0"/>
              </a:p>
            </p:txBody>
          </p:sp>
        </mc:Choice>
        <mc:Fallback xmlns="">
          <p:sp>
            <p:nvSpPr>
              <p:cNvPr id="92" name="TextBox 91"/>
              <p:cNvSpPr txBox="1">
                <a:spLocks noRot="1" noChangeAspect="1" noMove="1" noResize="1" noEditPoints="1" noAdjustHandles="1" noChangeArrowheads="1" noChangeShapeType="1" noTextEdit="1"/>
              </p:cNvSpPr>
              <p:nvPr/>
            </p:nvSpPr>
            <p:spPr>
              <a:xfrm>
                <a:off x="4138612" y="5395912"/>
                <a:ext cx="2351926" cy="276999"/>
              </a:xfrm>
              <a:prstGeom prst="rect">
                <a:avLst/>
              </a:prstGeom>
              <a:blipFill rotWithShape="1">
                <a:blip r:embed="rId14"/>
                <a:stretch>
                  <a:fillRect b="-21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TextBox 92"/>
              <p:cNvSpPr txBox="1"/>
              <p:nvPr/>
            </p:nvSpPr>
            <p:spPr>
              <a:xfrm>
                <a:off x="4852987" y="5805487"/>
                <a:ext cx="1631472"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𝑇</m:t>
                      </m:r>
                      <m:r>
                        <a:rPr lang="en-US" sz="1200" b="0" i="1" smtClean="0">
                          <a:latin typeface="Cambria Math"/>
                        </a:rPr>
                        <m:t>=2</m:t>
                      </m:r>
                      <m:r>
                        <a:rPr lang="en-US" sz="1200" b="0" i="1" smtClean="0">
                          <a:latin typeface="Cambria Math"/>
                        </a:rPr>
                        <m:t>𝑚𝑔</m:t>
                      </m:r>
                      <m:r>
                        <a:rPr lang="en-US" sz="1200" b="0" i="1" smtClean="0">
                          <a:latin typeface="Cambria Math"/>
                        </a:rPr>
                        <m:t>+3</m:t>
                      </m:r>
                      <m:r>
                        <a:rPr lang="en-US" sz="1200" b="0" i="1" smtClean="0">
                          <a:latin typeface="Cambria Math"/>
                        </a:rPr>
                        <m:t>𝑚𝑔𝑐𝑜𝑠</m:t>
                      </m:r>
                      <m:r>
                        <a:rPr lang="en-US" sz="1200" b="0" i="1" smtClean="0">
                          <a:latin typeface="Cambria Math"/>
                          <a:ea typeface="Cambria Math"/>
                        </a:rPr>
                        <m:t>𝜃</m:t>
                      </m:r>
                    </m:oMath>
                  </m:oMathPara>
                </a14:m>
                <a:endParaRPr lang="en-US" sz="1200" dirty="0"/>
              </a:p>
            </p:txBody>
          </p:sp>
        </mc:Choice>
        <mc:Fallback xmlns="">
          <p:sp>
            <p:nvSpPr>
              <p:cNvPr id="93" name="TextBox 92"/>
              <p:cNvSpPr txBox="1">
                <a:spLocks noRot="1" noChangeAspect="1" noMove="1" noResize="1" noEditPoints="1" noAdjustHandles="1" noChangeArrowheads="1" noChangeShapeType="1" noTextEdit="1"/>
              </p:cNvSpPr>
              <p:nvPr/>
            </p:nvSpPr>
            <p:spPr>
              <a:xfrm>
                <a:off x="4852987" y="5805487"/>
                <a:ext cx="1631472" cy="276999"/>
              </a:xfrm>
              <a:prstGeom prst="rect">
                <a:avLst/>
              </a:prstGeom>
              <a:blipFill rotWithShape="1">
                <a:blip r:embed="rId15"/>
                <a:stretch>
                  <a:fillRect b="-21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TextBox 93"/>
              <p:cNvSpPr txBox="1"/>
              <p:nvPr/>
            </p:nvSpPr>
            <p:spPr>
              <a:xfrm>
                <a:off x="4872037" y="6224587"/>
                <a:ext cx="1536896"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𝑇</m:t>
                      </m:r>
                      <m:r>
                        <a:rPr lang="en-US" sz="1200" b="0" i="1" smtClean="0">
                          <a:latin typeface="Cambria Math"/>
                        </a:rPr>
                        <m:t>=</m:t>
                      </m:r>
                      <m:r>
                        <a:rPr lang="en-US" sz="1200" b="0" i="1" smtClean="0">
                          <a:latin typeface="Cambria Math"/>
                        </a:rPr>
                        <m:t>𝑚𝑔</m:t>
                      </m:r>
                      <m:r>
                        <a:rPr lang="en-US" sz="1200" b="0" i="1" smtClean="0">
                          <a:latin typeface="Cambria Math"/>
                        </a:rPr>
                        <m:t>(2+3</m:t>
                      </m:r>
                      <m:r>
                        <a:rPr lang="en-US" sz="1200" b="0" i="1" smtClean="0">
                          <a:latin typeface="Cambria Math"/>
                        </a:rPr>
                        <m:t>𝑐𝑜𝑠</m:t>
                      </m:r>
                      <m:r>
                        <a:rPr lang="en-US" sz="1200" b="0" i="1" smtClean="0">
                          <a:latin typeface="Cambria Math"/>
                          <a:ea typeface="Cambria Math"/>
                        </a:rPr>
                        <m:t>𝜃</m:t>
                      </m:r>
                      <m:r>
                        <a:rPr lang="en-US" sz="1200" b="0" i="1" smtClean="0">
                          <a:latin typeface="Cambria Math"/>
                          <a:ea typeface="Cambria Math"/>
                        </a:rPr>
                        <m:t>)</m:t>
                      </m:r>
                    </m:oMath>
                  </m:oMathPara>
                </a14:m>
                <a:endParaRPr lang="en-US" sz="1200" dirty="0"/>
              </a:p>
            </p:txBody>
          </p:sp>
        </mc:Choice>
        <mc:Fallback xmlns="">
          <p:sp>
            <p:nvSpPr>
              <p:cNvPr id="94" name="TextBox 93"/>
              <p:cNvSpPr txBox="1">
                <a:spLocks noRot="1" noChangeAspect="1" noMove="1" noResize="1" noEditPoints="1" noAdjustHandles="1" noChangeArrowheads="1" noChangeShapeType="1" noTextEdit="1"/>
              </p:cNvSpPr>
              <p:nvPr/>
            </p:nvSpPr>
            <p:spPr>
              <a:xfrm>
                <a:off x="4872037" y="6224587"/>
                <a:ext cx="1536896" cy="276999"/>
              </a:xfrm>
              <a:prstGeom prst="rect">
                <a:avLst/>
              </a:prstGeom>
              <a:blipFill rotWithShape="1">
                <a:blip r:embed="rId16"/>
                <a:stretch>
                  <a:fillRect b="-6522"/>
                </a:stretch>
              </a:blipFill>
            </p:spPr>
            <p:txBody>
              <a:bodyPr/>
              <a:lstStyle/>
              <a:p>
                <a:r>
                  <a:rPr lang="en-US">
                    <a:noFill/>
                  </a:rPr>
                  <a:t> </a:t>
                </a:r>
              </a:p>
            </p:txBody>
          </p:sp>
        </mc:Fallback>
      </mc:AlternateContent>
      <p:sp>
        <p:nvSpPr>
          <p:cNvPr id="96" name="Arc 95"/>
          <p:cNvSpPr/>
          <p:nvPr/>
        </p:nvSpPr>
        <p:spPr>
          <a:xfrm>
            <a:off x="6447541" y="4260112"/>
            <a:ext cx="228600" cy="450011"/>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97" name="TextBox 96"/>
          <p:cNvSpPr txBox="1"/>
          <p:nvPr/>
        </p:nvSpPr>
        <p:spPr>
          <a:xfrm>
            <a:off x="6667501" y="4250587"/>
            <a:ext cx="2200274" cy="461665"/>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Replace each part, using the expression for v</a:t>
            </a:r>
            <a:r>
              <a:rPr lang="en-US" sz="1200" baseline="30000" dirty="0" smtClean="0">
                <a:solidFill>
                  <a:srgbClr val="FF0000"/>
                </a:solidFill>
                <a:latin typeface="Comic Sans MS" panose="030F0702030302020204" pitchFamily="66" charset="0"/>
              </a:rPr>
              <a:t>2</a:t>
            </a:r>
            <a:r>
              <a:rPr lang="en-US" sz="1200" dirty="0" smtClean="0">
                <a:solidFill>
                  <a:srgbClr val="FF0000"/>
                </a:solidFill>
                <a:latin typeface="Comic Sans MS" panose="030F0702030302020204" pitchFamily="66" charset="0"/>
              </a:rPr>
              <a:t> as well</a:t>
            </a:r>
            <a:endParaRPr lang="en-GB" sz="1200" baseline="30000" dirty="0">
              <a:solidFill>
                <a:srgbClr val="FF0000"/>
              </a:solidFill>
              <a:latin typeface="Comic Sans MS" panose="030F0702030302020204" pitchFamily="66" charset="0"/>
            </a:endParaRPr>
          </a:p>
        </p:txBody>
      </p:sp>
      <p:sp>
        <p:nvSpPr>
          <p:cNvPr id="98" name="Arc 97"/>
          <p:cNvSpPr/>
          <p:nvPr/>
        </p:nvSpPr>
        <p:spPr>
          <a:xfrm>
            <a:off x="6438016" y="4717312"/>
            <a:ext cx="228600" cy="450011"/>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05" name="Arc 104"/>
          <p:cNvSpPr/>
          <p:nvPr/>
        </p:nvSpPr>
        <p:spPr>
          <a:xfrm>
            <a:off x="6371341" y="5174513"/>
            <a:ext cx="219959" cy="349988"/>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06" name="Arc 105"/>
          <p:cNvSpPr/>
          <p:nvPr/>
        </p:nvSpPr>
        <p:spPr>
          <a:xfrm>
            <a:off x="6361816" y="5536463"/>
            <a:ext cx="239009" cy="416662"/>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07" name="Arc 106"/>
          <p:cNvSpPr/>
          <p:nvPr/>
        </p:nvSpPr>
        <p:spPr>
          <a:xfrm>
            <a:off x="6314191" y="5955563"/>
            <a:ext cx="239009" cy="416662"/>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08" name="TextBox 107"/>
          <p:cNvSpPr txBox="1"/>
          <p:nvPr/>
        </p:nvSpPr>
        <p:spPr>
          <a:xfrm>
            <a:off x="6677026" y="4717312"/>
            <a:ext cx="2085974" cy="461665"/>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Divide the top and bottom of the fraction by l</a:t>
            </a:r>
            <a:endParaRPr lang="en-GB" sz="1200" baseline="30000" dirty="0">
              <a:solidFill>
                <a:srgbClr val="FF0000"/>
              </a:solidFill>
              <a:latin typeface="Comic Sans MS" panose="030F0702030302020204" pitchFamily="66" charset="0"/>
            </a:endParaRPr>
          </a:p>
        </p:txBody>
      </p:sp>
      <p:sp>
        <p:nvSpPr>
          <p:cNvPr id="109" name="TextBox 108"/>
          <p:cNvSpPr txBox="1"/>
          <p:nvPr/>
        </p:nvSpPr>
        <p:spPr>
          <a:xfrm>
            <a:off x="6562726" y="5231662"/>
            <a:ext cx="1685924"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Expand the bracket</a:t>
            </a:r>
            <a:endParaRPr lang="en-GB" sz="1200" baseline="30000" dirty="0">
              <a:solidFill>
                <a:srgbClr val="FF0000"/>
              </a:solidFill>
              <a:latin typeface="Comic Sans MS" panose="030F0702030302020204" pitchFamily="66" charset="0"/>
            </a:endParaRPr>
          </a:p>
        </p:txBody>
      </p:sp>
      <p:sp>
        <p:nvSpPr>
          <p:cNvPr id="110" name="TextBox 109"/>
          <p:cNvSpPr txBox="1"/>
          <p:nvPr/>
        </p:nvSpPr>
        <p:spPr>
          <a:xfrm>
            <a:off x="6572251" y="5603137"/>
            <a:ext cx="1114424"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Add </a:t>
            </a:r>
            <a:r>
              <a:rPr lang="en-US" sz="1200" dirty="0" err="1" smtClean="0">
                <a:solidFill>
                  <a:srgbClr val="FF0000"/>
                </a:solidFill>
                <a:latin typeface="Comic Sans MS" panose="030F0702030302020204" pitchFamily="66" charset="0"/>
              </a:rPr>
              <a:t>mgcos</a:t>
            </a:r>
            <a:r>
              <a:rPr lang="el-GR" sz="1200" dirty="0" smtClean="0">
                <a:solidFill>
                  <a:srgbClr val="FF0000"/>
                </a:solidFill>
                <a:latin typeface="Comic Sans MS" panose="030F0702030302020204" pitchFamily="66" charset="0"/>
              </a:rPr>
              <a:t>θ</a:t>
            </a:r>
            <a:endParaRPr lang="en-GB" sz="1200" baseline="30000" dirty="0">
              <a:solidFill>
                <a:srgbClr val="FF0000"/>
              </a:solidFill>
              <a:latin typeface="Comic Sans MS" panose="030F0702030302020204" pitchFamily="66" charset="0"/>
            </a:endParaRPr>
          </a:p>
        </p:txBody>
      </p:sp>
      <p:sp>
        <p:nvSpPr>
          <p:cNvPr id="111" name="TextBox 110"/>
          <p:cNvSpPr txBox="1"/>
          <p:nvPr/>
        </p:nvSpPr>
        <p:spPr>
          <a:xfrm>
            <a:off x="6534150" y="5946037"/>
            <a:ext cx="1952625" cy="461665"/>
          </a:xfrm>
          <a:prstGeom prst="rect">
            <a:avLst/>
          </a:prstGeom>
          <a:noFill/>
        </p:spPr>
        <p:txBody>
          <a:bodyPr wrap="square" rtlCol="0">
            <a:spAutoFit/>
          </a:bodyPr>
          <a:lstStyle/>
          <a:p>
            <a:pPr algn="ctr"/>
            <a:r>
              <a:rPr lang="en-US" sz="1200" dirty="0" err="1" smtClean="0">
                <a:solidFill>
                  <a:srgbClr val="FF0000"/>
                </a:solidFill>
                <a:latin typeface="Comic Sans MS" panose="030F0702030302020204" pitchFamily="66" charset="0"/>
              </a:rPr>
              <a:t>Factorise</a:t>
            </a:r>
            <a:r>
              <a:rPr lang="en-US" sz="1200" dirty="0" smtClean="0">
                <a:solidFill>
                  <a:srgbClr val="FF0000"/>
                </a:solidFill>
                <a:latin typeface="Comic Sans MS" panose="030F0702030302020204" pitchFamily="66" charset="0"/>
              </a:rPr>
              <a:t> (this will help in part b) )</a:t>
            </a:r>
            <a:endParaRPr lang="en-GB" sz="1200" baseline="30000" dirty="0">
              <a:solidFill>
                <a:srgbClr val="FF0000"/>
              </a:solidFill>
              <a:latin typeface="Comic Sans MS" panose="030F0702030302020204" pitchFamily="66" charset="0"/>
            </a:endParaRPr>
          </a:p>
        </p:txBody>
      </p:sp>
      <p:sp>
        <p:nvSpPr>
          <p:cNvPr id="112" name="Rectangle 111"/>
          <p:cNvSpPr/>
          <p:nvPr/>
        </p:nvSpPr>
        <p:spPr>
          <a:xfrm>
            <a:off x="4637125" y="3996291"/>
            <a:ext cx="192050" cy="232809"/>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3" name="Straight Connector 112"/>
          <p:cNvCxnSpPr/>
          <p:nvPr/>
        </p:nvCxnSpPr>
        <p:spPr>
          <a:xfrm flipV="1">
            <a:off x="5597378" y="4534564"/>
            <a:ext cx="95693" cy="138223"/>
          </a:xfrm>
          <a:prstGeom prst="line">
            <a:avLst/>
          </a:prstGeom>
          <a:ln w="31750">
            <a:solidFill>
              <a:srgbClr val="0000FF"/>
            </a:solidFill>
          </a:ln>
        </p:spPr>
        <p:style>
          <a:lnRef idx="1">
            <a:schemeClr val="accent1"/>
          </a:lnRef>
          <a:fillRef idx="0">
            <a:schemeClr val="accent1"/>
          </a:fillRef>
          <a:effectRef idx="0">
            <a:schemeClr val="accent1"/>
          </a:effectRef>
          <a:fontRef idx="minor">
            <a:schemeClr val="tx1"/>
          </a:fontRef>
        </p:style>
      </p:cxnSp>
      <p:sp>
        <p:nvSpPr>
          <p:cNvPr id="114" name="Rectangle 113"/>
          <p:cNvSpPr/>
          <p:nvPr/>
        </p:nvSpPr>
        <p:spPr>
          <a:xfrm>
            <a:off x="5408650" y="4495800"/>
            <a:ext cx="1049300" cy="219075"/>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a:off x="762000" y="5943600"/>
            <a:ext cx="1344575" cy="24765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6" name="Straight Connector 115"/>
          <p:cNvCxnSpPr/>
          <p:nvPr/>
        </p:nvCxnSpPr>
        <p:spPr>
          <a:xfrm flipV="1">
            <a:off x="5806928" y="4744114"/>
            <a:ext cx="95693" cy="138223"/>
          </a:xfrm>
          <a:prstGeom prst="line">
            <a:avLst/>
          </a:prstGeom>
          <a:ln w="31750">
            <a:solidFill>
              <a:srgbClr val="0000FF"/>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7" name="TextBox 116"/>
              <p:cNvSpPr txBox="1"/>
              <p:nvPr/>
            </p:nvSpPr>
            <p:spPr>
              <a:xfrm>
                <a:off x="685800" y="6248400"/>
                <a:ext cx="1536896"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a:rPr>
                        <m:t>𝑇</m:t>
                      </m:r>
                      <m:r>
                        <a:rPr lang="en-US" sz="1200" b="0" i="1" smtClean="0">
                          <a:solidFill>
                            <a:srgbClr val="FF0000"/>
                          </a:solidFill>
                          <a:latin typeface="Cambria Math"/>
                        </a:rPr>
                        <m:t>=</m:t>
                      </m:r>
                      <m:r>
                        <a:rPr lang="en-US" sz="1200" b="0" i="1" smtClean="0">
                          <a:solidFill>
                            <a:srgbClr val="FF0000"/>
                          </a:solidFill>
                          <a:latin typeface="Cambria Math"/>
                        </a:rPr>
                        <m:t>𝑚𝑔</m:t>
                      </m:r>
                      <m:r>
                        <a:rPr lang="en-US" sz="1200" b="0" i="1" smtClean="0">
                          <a:solidFill>
                            <a:srgbClr val="FF0000"/>
                          </a:solidFill>
                          <a:latin typeface="Cambria Math"/>
                        </a:rPr>
                        <m:t>(2+3</m:t>
                      </m:r>
                      <m:r>
                        <a:rPr lang="en-US" sz="1200" b="0" i="1" smtClean="0">
                          <a:solidFill>
                            <a:srgbClr val="FF0000"/>
                          </a:solidFill>
                          <a:latin typeface="Cambria Math"/>
                        </a:rPr>
                        <m:t>𝑐𝑜𝑠</m:t>
                      </m:r>
                      <m:r>
                        <a:rPr lang="en-US" sz="1200" b="0" i="1" smtClean="0">
                          <a:solidFill>
                            <a:srgbClr val="FF0000"/>
                          </a:solidFill>
                          <a:latin typeface="Cambria Math"/>
                          <a:ea typeface="Cambria Math"/>
                        </a:rPr>
                        <m:t>𝜃</m:t>
                      </m:r>
                      <m:r>
                        <a:rPr lang="en-US" sz="1200" b="0" i="1" smtClean="0">
                          <a:solidFill>
                            <a:srgbClr val="FF0000"/>
                          </a:solidFill>
                          <a:latin typeface="Cambria Math"/>
                          <a:ea typeface="Cambria Math"/>
                        </a:rPr>
                        <m:t>)</m:t>
                      </m:r>
                    </m:oMath>
                  </m:oMathPara>
                </a14:m>
                <a:endParaRPr lang="en-US" sz="1200" dirty="0">
                  <a:solidFill>
                    <a:srgbClr val="FF0000"/>
                  </a:solidFill>
                </a:endParaRPr>
              </a:p>
            </p:txBody>
          </p:sp>
        </mc:Choice>
        <mc:Fallback xmlns="">
          <p:sp>
            <p:nvSpPr>
              <p:cNvPr id="117" name="TextBox 116"/>
              <p:cNvSpPr txBox="1">
                <a:spLocks noRot="1" noChangeAspect="1" noMove="1" noResize="1" noEditPoints="1" noAdjustHandles="1" noChangeArrowheads="1" noChangeShapeType="1" noTextEdit="1"/>
              </p:cNvSpPr>
              <p:nvPr/>
            </p:nvSpPr>
            <p:spPr>
              <a:xfrm>
                <a:off x="685800" y="6248400"/>
                <a:ext cx="1536896" cy="276999"/>
              </a:xfrm>
              <a:prstGeom prst="rect">
                <a:avLst/>
              </a:prstGeom>
              <a:blipFill rotWithShape="1">
                <a:blip r:embed="rId17"/>
                <a:stretch>
                  <a:fillRect b="-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p:cNvSpPr txBox="1"/>
              <p:nvPr/>
            </p:nvSpPr>
            <p:spPr>
              <a:xfrm>
                <a:off x="685800" y="5943600"/>
                <a:ext cx="152868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200" b="0" i="1" smtClean="0">
                              <a:solidFill>
                                <a:srgbClr val="FF0000"/>
                              </a:solidFill>
                              <a:latin typeface="Cambria Math" panose="02040503050406030204" pitchFamily="18" charset="0"/>
                              <a:ea typeface="Cambria Math"/>
                            </a:rPr>
                          </m:ctrlPr>
                        </m:sSupPr>
                        <m:e>
                          <m:r>
                            <a:rPr lang="en-US" sz="1200" b="0" i="1" smtClean="0">
                              <a:solidFill>
                                <a:srgbClr val="FF0000"/>
                              </a:solidFill>
                              <a:latin typeface="Cambria Math"/>
                              <a:ea typeface="Cambria Math"/>
                            </a:rPr>
                            <m:t>𝑣</m:t>
                          </m:r>
                        </m:e>
                        <m:sup>
                          <m:r>
                            <a:rPr lang="en-US" sz="1200" b="0" i="1" smtClean="0">
                              <a:solidFill>
                                <a:srgbClr val="FF0000"/>
                              </a:solidFill>
                              <a:latin typeface="Cambria Math"/>
                              <a:ea typeface="Cambria Math"/>
                            </a:rPr>
                            <m:t>2</m:t>
                          </m:r>
                        </m:sup>
                      </m:sSup>
                      <m:r>
                        <a:rPr lang="en-US" sz="1200" b="0" i="1" smtClean="0">
                          <a:solidFill>
                            <a:srgbClr val="FF0000"/>
                          </a:solidFill>
                          <a:latin typeface="Cambria Math"/>
                          <a:ea typeface="Cambria Math"/>
                        </a:rPr>
                        <m:t>=2</m:t>
                      </m:r>
                      <m:r>
                        <a:rPr lang="en-US" sz="1200" b="0" i="1" smtClean="0">
                          <a:solidFill>
                            <a:srgbClr val="FF0000"/>
                          </a:solidFill>
                          <a:latin typeface="Cambria Math"/>
                          <a:ea typeface="Cambria Math"/>
                        </a:rPr>
                        <m:t>𝑔𝑙</m:t>
                      </m:r>
                      <m:r>
                        <a:rPr lang="en-US" sz="1200" b="0" i="1" smtClean="0">
                          <a:solidFill>
                            <a:srgbClr val="FF0000"/>
                          </a:solidFill>
                          <a:latin typeface="Cambria Math"/>
                          <a:ea typeface="Cambria Math"/>
                        </a:rPr>
                        <m:t>(1+</m:t>
                      </m:r>
                      <m:r>
                        <a:rPr lang="en-US" sz="1200" b="0" i="1" smtClean="0">
                          <a:solidFill>
                            <a:srgbClr val="FF0000"/>
                          </a:solidFill>
                          <a:latin typeface="Cambria Math"/>
                        </a:rPr>
                        <m:t>𝑐𝑜𝑠</m:t>
                      </m:r>
                      <m:r>
                        <a:rPr lang="en-US" sz="1200" b="0" i="1" smtClean="0">
                          <a:solidFill>
                            <a:srgbClr val="FF0000"/>
                          </a:solidFill>
                          <a:latin typeface="Cambria Math"/>
                          <a:ea typeface="Cambria Math"/>
                        </a:rPr>
                        <m:t>𝜃</m:t>
                      </m:r>
                      <m:r>
                        <a:rPr lang="en-US" sz="1200" b="0" i="1" smtClean="0">
                          <a:solidFill>
                            <a:srgbClr val="FF0000"/>
                          </a:solidFill>
                          <a:latin typeface="Cambria Math"/>
                          <a:ea typeface="Cambria Math"/>
                        </a:rPr>
                        <m:t>)</m:t>
                      </m:r>
                    </m:oMath>
                  </m:oMathPara>
                </a14:m>
                <a:endParaRPr lang="en-US" sz="1200" dirty="0">
                  <a:solidFill>
                    <a:srgbClr val="FF0000"/>
                  </a:solidFill>
                </a:endParaRPr>
              </a:p>
            </p:txBody>
          </p:sp>
        </mc:Choice>
        <mc:Fallback xmlns="">
          <p:sp>
            <p:nvSpPr>
              <p:cNvPr id="70" name="TextBox 69"/>
              <p:cNvSpPr txBox="1">
                <a:spLocks noRot="1" noChangeAspect="1" noMove="1" noResize="1" noEditPoints="1" noAdjustHandles="1" noChangeArrowheads="1" noChangeShapeType="1" noTextEdit="1"/>
              </p:cNvSpPr>
              <p:nvPr/>
            </p:nvSpPr>
            <p:spPr>
              <a:xfrm>
                <a:off x="685800" y="5943600"/>
                <a:ext cx="1528687" cy="276999"/>
              </a:xfrm>
              <a:prstGeom prst="rect">
                <a:avLst/>
              </a:prstGeom>
              <a:blipFill rotWithShape="1">
                <a:blip r:embed="rId18"/>
                <a:stretch>
                  <a:fillRect b="-11111"/>
                </a:stretch>
              </a:blipFill>
            </p:spPr>
            <p:txBody>
              <a:bodyPr/>
              <a:lstStyle/>
              <a:p>
                <a:r>
                  <a:rPr lang="en-US">
                    <a:noFill/>
                  </a:rPr>
                  <a:t> </a:t>
                </a:r>
              </a:p>
            </p:txBody>
          </p:sp>
        </mc:Fallback>
      </mc:AlternateContent>
    </p:spTree>
    <p:extLst>
      <p:ext uri="{BB962C8B-B14F-4D97-AF65-F5344CB8AC3E}">
        <p14:creationId xmlns:p14="http://schemas.microsoft.com/office/powerpoint/2010/main" val="3098553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mph" presetSubtype="2" fill="hold" nodeType="clickEffect">
                                  <p:stCondLst>
                                    <p:cond delay="0"/>
                                  </p:stCondLst>
                                  <p:childTnLst>
                                    <p:animClr clrSpc="rgb" dir="cw">
                                      <p:cBhvr>
                                        <p:cTn id="16" dur="500" fill="hold"/>
                                        <p:tgtEl>
                                          <p:spTgt spid="88"/>
                                        </p:tgtEl>
                                        <p:attrNameLst>
                                          <p:attrName>stroke.color</p:attrName>
                                        </p:attrNameLst>
                                      </p:cBhvr>
                                      <p:to>
                                        <a:srgbClr val="FF0000"/>
                                      </p:to>
                                    </p:animClr>
                                    <p:set>
                                      <p:cBhvr>
                                        <p:cTn id="17" dur="500" fill="hold"/>
                                        <p:tgtEl>
                                          <p:spTgt spid="88"/>
                                        </p:tgtEl>
                                        <p:attrNameLst>
                                          <p:attrName>stroke.on</p:attrName>
                                        </p:attrNameLst>
                                      </p:cBhvr>
                                      <p:to>
                                        <p:strVal val="true"/>
                                      </p:to>
                                    </p:set>
                                  </p:childTnLst>
                                </p:cTn>
                              </p:par>
                              <p:par>
                                <p:cTn id="18" presetID="7" presetClass="emph" presetSubtype="2" fill="hold" nodeType="withEffect">
                                  <p:stCondLst>
                                    <p:cond delay="0"/>
                                  </p:stCondLst>
                                  <p:childTnLst>
                                    <p:animClr clrSpc="rgb" dir="cw">
                                      <p:cBhvr>
                                        <p:cTn id="19" dur="500" fill="hold"/>
                                        <p:tgtEl>
                                          <p:spTgt spid="87"/>
                                        </p:tgtEl>
                                        <p:attrNameLst>
                                          <p:attrName>stroke.color</p:attrName>
                                        </p:attrNameLst>
                                      </p:cBhvr>
                                      <p:to>
                                        <a:srgbClr val="FF0000"/>
                                      </p:to>
                                    </p:animClr>
                                    <p:set>
                                      <p:cBhvr>
                                        <p:cTn id="20" dur="500" fill="hold"/>
                                        <p:tgtEl>
                                          <p:spTgt spid="87"/>
                                        </p:tgtEl>
                                        <p:attrNameLst>
                                          <p:attrName>stroke.on</p:attrName>
                                        </p:attrNameLst>
                                      </p:cBhvr>
                                      <p:to>
                                        <p:strVal val="true"/>
                                      </p:to>
                                    </p:set>
                                  </p:childTnLst>
                                </p:cTn>
                              </p:par>
                              <p:par>
                                <p:cTn id="21" presetID="7" presetClass="emph" presetSubtype="2" fill="hold" nodeType="withEffect">
                                  <p:stCondLst>
                                    <p:cond delay="0"/>
                                  </p:stCondLst>
                                  <p:childTnLst>
                                    <p:animClr clrSpc="rgb" dir="cw">
                                      <p:cBhvr>
                                        <p:cTn id="22" dur="500" fill="hold"/>
                                        <p:tgtEl>
                                          <p:spTgt spid="25"/>
                                        </p:tgtEl>
                                        <p:attrNameLst>
                                          <p:attrName>stroke.color</p:attrName>
                                        </p:attrNameLst>
                                      </p:cBhvr>
                                      <p:to>
                                        <a:srgbClr val="FF0000"/>
                                      </p:to>
                                    </p:animClr>
                                    <p:set>
                                      <p:cBhvr>
                                        <p:cTn id="23" dur="500" fill="hold"/>
                                        <p:tgtEl>
                                          <p:spTgt spid="25"/>
                                        </p:tgtEl>
                                        <p:attrNameLst>
                                          <p:attrName>stroke.on</p:attrName>
                                        </p:attrNameLst>
                                      </p:cBhvr>
                                      <p:to>
                                        <p:strVal val="true"/>
                                      </p:to>
                                    </p:set>
                                  </p:childTnLst>
                                </p:cTn>
                              </p:par>
                              <p:par>
                                <p:cTn id="24" presetID="7" presetClass="emph" presetSubtype="2" fill="hold" nodeType="withEffect">
                                  <p:stCondLst>
                                    <p:cond delay="0"/>
                                  </p:stCondLst>
                                  <p:childTnLst>
                                    <p:animClr clrSpc="rgb" dir="cw">
                                      <p:cBhvr>
                                        <p:cTn id="25" dur="500" fill="hold"/>
                                        <p:tgtEl>
                                          <p:spTgt spid="21"/>
                                        </p:tgtEl>
                                        <p:attrNameLst>
                                          <p:attrName>stroke.color</p:attrName>
                                        </p:attrNameLst>
                                      </p:cBhvr>
                                      <p:to>
                                        <a:srgbClr val="FF0000"/>
                                      </p:to>
                                    </p:animClr>
                                    <p:set>
                                      <p:cBhvr>
                                        <p:cTn id="26" dur="500" fill="hold"/>
                                        <p:tgtEl>
                                          <p:spTgt spid="21"/>
                                        </p:tgtEl>
                                        <p:attrNameLst>
                                          <p:attrName>stroke.on</p:attrName>
                                        </p:attrNameLst>
                                      </p:cBhvr>
                                      <p:to>
                                        <p:strVal val="true"/>
                                      </p:to>
                                    </p:set>
                                  </p:childTnLst>
                                </p:cTn>
                              </p:par>
                              <p:par>
                                <p:cTn id="27" presetID="7" presetClass="emph" presetSubtype="2" fill="hold" nodeType="withEffect">
                                  <p:stCondLst>
                                    <p:cond delay="0"/>
                                  </p:stCondLst>
                                  <p:childTnLst>
                                    <p:animClr clrSpc="rgb" dir="cw">
                                      <p:cBhvr>
                                        <p:cTn id="28" dur="500" fill="hold"/>
                                        <p:tgtEl>
                                          <p:spTgt spid="46"/>
                                        </p:tgtEl>
                                        <p:attrNameLst>
                                          <p:attrName>stroke.color</p:attrName>
                                        </p:attrNameLst>
                                      </p:cBhvr>
                                      <p:to>
                                        <a:srgbClr val="FF0000"/>
                                      </p:to>
                                    </p:animClr>
                                    <p:set>
                                      <p:cBhvr>
                                        <p:cTn id="29" dur="500" fill="hold"/>
                                        <p:tgtEl>
                                          <p:spTgt spid="46"/>
                                        </p:tgtEl>
                                        <p:attrNameLst>
                                          <p:attrName>stroke.on</p:attrName>
                                        </p:attrNameLst>
                                      </p:cBhvr>
                                      <p:to>
                                        <p:strVal val="true"/>
                                      </p:to>
                                    </p:set>
                                  </p:childTnLst>
                                </p:cTn>
                              </p:par>
                              <p:par>
                                <p:cTn id="30" presetID="3" presetClass="emph" presetSubtype="2" fill="hold" grpId="0" nodeType="withEffect">
                                  <p:stCondLst>
                                    <p:cond delay="0"/>
                                  </p:stCondLst>
                                  <p:childTnLst>
                                    <p:animClr clrSpc="rgb" dir="cw">
                                      <p:cBhvr override="childStyle">
                                        <p:cTn id="31" dur="500" fill="hold"/>
                                        <p:tgtEl>
                                          <p:spTgt spid="23"/>
                                        </p:tgtEl>
                                        <p:attrNameLst>
                                          <p:attrName>style.color</p:attrName>
                                        </p:attrNameLst>
                                      </p:cBhvr>
                                      <p:to>
                                        <a:srgbClr val="FF0000"/>
                                      </p:to>
                                    </p:animClr>
                                  </p:childTnLst>
                                </p:cTn>
                              </p:par>
                              <p:par>
                                <p:cTn id="32" presetID="3" presetClass="emph" presetSubtype="2" fill="hold" grpId="0" nodeType="withEffect">
                                  <p:stCondLst>
                                    <p:cond delay="0"/>
                                  </p:stCondLst>
                                  <p:childTnLst>
                                    <p:animClr clrSpc="rgb" dir="cw">
                                      <p:cBhvr override="childStyle">
                                        <p:cTn id="33" dur="500" fill="hold"/>
                                        <p:tgtEl>
                                          <p:spTgt spid="89"/>
                                        </p:tgtEl>
                                        <p:attrNameLst>
                                          <p:attrName>style.color</p:attrName>
                                        </p:attrNameLst>
                                      </p:cBhvr>
                                      <p:to>
                                        <a:srgbClr val="FF0000"/>
                                      </p:to>
                                    </p:animClr>
                                  </p:childTnLst>
                                </p:cTn>
                              </p:par>
                              <p:par>
                                <p:cTn id="34" presetID="3" presetClass="emph" presetSubtype="2" fill="hold" grpId="0" nodeType="withEffect">
                                  <p:stCondLst>
                                    <p:cond delay="0"/>
                                  </p:stCondLst>
                                  <p:childTnLst>
                                    <p:animClr clrSpc="rgb" dir="cw">
                                      <p:cBhvr override="childStyle">
                                        <p:cTn id="35" dur="500" fill="hold"/>
                                        <p:tgtEl>
                                          <p:spTgt spid="53"/>
                                        </p:tgtEl>
                                        <p:attrNameLst>
                                          <p:attrName>style.color</p:attrName>
                                        </p:attrNameLst>
                                      </p:cBhvr>
                                      <p:to>
                                        <a:srgbClr val="FF0000"/>
                                      </p:to>
                                    </p:animClr>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96"/>
                                        </p:tgtEl>
                                        <p:attrNameLst>
                                          <p:attrName>style.visibility</p:attrName>
                                        </p:attrNameLst>
                                      </p:cBhvr>
                                      <p:to>
                                        <p:strVal val="visible"/>
                                      </p:to>
                                    </p:set>
                                    <p:animEffect transition="in" filter="blinds(horizontal)">
                                      <p:cBhvr>
                                        <p:cTn id="40" dur="500"/>
                                        <p:tgtEl>
                                          <p:spTgt spid="96"/>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97"/>
                                        </p:tgtEl>
                                        <p:attrNameLst>
                                          <p:attrName>style.visibility</p:attrName>
                                        </p:attrNameLst>
                                      </p:cBhvr>
                                      <p:to>
                                        <p:strVal val="visible"/>
                                      </p:to>
                                    </p:set>
                                    <p:animEffect transition="in" filter="blinds(horizontal)">
                                      <p:cBhvr>
                                        <p:cTn id="45" dur="500"/>
                                        <p:tgtEl>
                                          <p:spTgt spid="97"/>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90"/>
                                        </p:tgtEl>
                                        <p:attrNameLst>
                                          <p:attrName>style.visibility</p:attrName>
                                        </p:attrNameLst>
                                      </p:cBhvr>
                                      <p:to>
                                        <p:strVal val="visible"/>
                                      </p:to>
                                    </p:set>
                                    <p:animEffect transition="in" filter="blinds(horizontal)">
                                      <p:cBhvr>
                                        <p:cTn id="50" dur="500"/>
                                        <p:tgtEl>
                                          <p:spTgt spid="90"/>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112"/>
                                        </p:tgtEl>
                                        <p:attrNameLst>
                                          <p:attrName>style.visibility</p:attrName>
                                        </p:attrNameLst>
                                      </p:cBhvr>
                                      <p:to>
                                        <p:strVal val="visible"/>
                                      </p:to>
                                    </p:set>
                                    <p:animEffect transition="in" filter="blinds(horizontal)">
                                      <p:cBhvr>
                                        <p:cTn id="55" dur="500"/>
                                        <p:tgtEl>
                                          <p:spTgt spid="112"/>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114"/>
                                        </p:tgtEl>
                                        <p:attrNameLst>
                                          <p:attrName>style.visibility</p:attrName>
                                        </p:attrNameLst>
                                      </p:cBhvr>
                                      <p:to>
                                        <p:strVal val="visible"/>
                                      </p:to>
                                    </p:set>
                                    <p:animEffect transition="in" filter="blinds(horizontal)">
                                      <p:cBhvr>
                                        <p:cTn id="60" dur="500"/>
                                        <p:tgtEl>
                                          <p:spTgt spid="114"/>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blinds(horizontal)">
                                      <p:cBhvr>
                                        <p:cTn id="65" dur="500"/>
                                        <p:tgtEl>
                                          <p:spTgt spid="115"/>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xit" presetSubtype="10" fill="hold" grpId="1" nodeType="clickEffect">
                                  <p:stCondLst>
                                    <p:cond delay="0"/>
                                  </p:stCondLst>
                                  <p:childTnLst>
                                    <p:animEffect transition="out" filter="blinds(horizontal)">
                                      <p:cBhvr>
                                        <p:cTn id="69" dur="500"/>
                                        <p:tgtEl>
                                          <p:spTgt spid="112"/>
                                        </p:tgtEl>
                                      </p:cBhvr>
                                    </p:animEffect>
                                    <p:set>
                                      <p:cBhvr>
                                        <p:cTn id="70" dur="1" fill="hold">
                                          <p:stCondLst>
                                            <p:cond delay="499"/>
                                          </p:stCondLst>
                                        </p:cTn>
                                        <p:tgtEl>
                                          <p:spTgt spid="112"/>
                                        </p:tgtEl>
                                        <p:attrNameLst>
                                          <p:attrName>style.visibility</p:attrName>
                                        </p:attrNameLst>
                                      </p:cBhvr>
                                      <p:to>
                                        <p:strVal val="hidden"/>
                                      </p:to>
                                    </p:set>
                                  </p:childTnLst>
                                </p:cTn>
                              </p:par>
                              <p:par>
                                <p:cTn id="71" presetID="3" presetClass="exit" presetSubtype="10" fill="hold" grpId="1" nodeType="withEffect">
                                  <p:stCondLst>
                                    <p:cond delay="0"/>
                                  </p:stCondLst>
                                  <p:childTnLst>
                                    <p:animEffect transition="out" filter="blinds(horizontal)">
                                      <p:cBhvr>
                                        <p:cTn id="72" dur="500"/>
                                        <p:tgtEl>
                                          <p:spTgt spid="114"/>
                                        </p:tgtEl>
                                      </p:cBhvr>
                                    </p:animEffect>
                                    <p:set>
                                      <p:cBhvr>
                                        <p:cTn id="73" dur="1" fill="hold">
                                          <p:stCondLst>
                                            <p:cond delay="499"/>
                                          </p:stCondLst>
                                        </p:cTn>
                                        <p:tgtEl>
                                          <p:spTgt spid="114"/>
                                        </p:tgtEl>
                                        <p:attrNameLst>
                                          <p:attrName>style.visibility</p:attrName>
                                        </p:attrNameLst>
                                      </p:cBhvr>
                                      <p:to>
                                        <p:strVal val="hidden"/>
                                      </p:to>
                                    </p:set>
                                  </p:childTnLst>
                                </p:cTn>
                              </p:par>
                              <p:par>
                                <p:cTn id="74" presetID="3" presetClass="exit" presetSubtype="10" fill="hold" grpId="1" nodeType="withEffect">
                                  <p:stCondLst>
                                    <p:cond delay="0"/>
                                  </p:stCondLst>
                                  <p:childTnLst>
                                    <p:animEffect transition="out" filter="blinds(horizontal)">
                                      <p:cBhvr>
                                        <p:cTn id="75" dur="500"/>
                                        <p:tgtEl>
                                          <p:spTgt spid="115"/>
                                        </p:tgtEl>
                                      </p:cBhvr>
                                    </p:animEffect>
                                    <p:set>
                                      <p:cBhvr>
                                        <p:cTn id="76" dur="1" fill="hold">
                                          <p:stCondLst>
                                            <p:cond delay="499"/>
                                          </p:stCondLst>
                                        </p:cTn>
                                        <p:tgtEl>
                                          <p:spTgt spid="115"/>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grpId="0" nodeType="clickEffect">
                                  <p:stCondLst>
                                    <p:cond delay="0"/>
                                  </p:stCondLst>
                                  <p:childTnLst>
                                    <p:set>
                                      <p:cBhvr>
                                        <p:cTn id="80" dur="1" fill="hold">
                                          <p:stCondLst>
                                            <p:cond delay="0"/>
                                          </p:stCondLst>
                                        </p:cTn>
                                        <p:tgtEl>
                                          <p:spTgt spid="98"/>
                                        </p:tgtEl>
                                        <p:attrNameLst>
                                          <p:attrName>style.visibility</p:attrName>
                                        </p:attrNameLst>
                                      </p:cBhvr>
                                      <p:to>
                                        <p:strVal val="visible"/>
                                      </p:to>
                                    </p:set>
                                    <p:animEffect transition="in" filter="blinds(horizontal)">
                                      <p:cBhvr>
                                        <p:cTn id="81" dur="500"/>
                                        <p:tgtEl>
                                          <p:spTgt spid="98"/>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grpId="0" nodeType="clickEffect">
                                  <p:stCondLst>
                                    <p:cond delay="0"/>
                                  </p:stCondLst>
                                  <p:childTnLst>
                                    <p:set>
                                      <p:cBhvr>
                                        <p:cTn id="85" dur="1" fill="hold">
                                          <p:stCondLst>
                                            <p:cond delay="0"/>
                                          </p:stCondLst>
                                        </p:cTn>
                                        <p:tgtEl>
                                          <p:spTgt spid="108"/>
                                        </p:tgtEl>
                                        <p:attrNameLst>
                                          <p:attrName>style.visibility</p:attrName>
                                        </p:attrNameLst>
                                      </p:cBhvr>
                                      <p:to>
                                        <p:strVal val="visible"/>
                                      </p:to>
                                    </p:set>
                                    <p:animEffect transition="in" filter="blinds(horizontal)">
                                      <p:cBhvr>
                                        <p:cTn id="86" dur="500"/>
                                        <p:tgtEl>
                                          <p:spTgt spid="108"/>
                                        </p:tgtEl>
                                      </p:cBhvr>
                                    </p:animEffect>
                                  </p:childTnLst>
                                </p:cTn>
                              </p:par>
                            </p:childTnLst>
                          </p:cTn>
                        </p:par>
                      </p:childTnLst>
                    </p:cTn>
                  </p:par>
                  <p:par>
                    <p:cTn id="87" fill="hold">
                      <p:stCondLst>
                        <p:cond delay="indefinite"/>
                      </p:stCondLst>
                      <p:childTnLst>
                        <p:par>
                          <p:cTn id="88" fill="hold">
                            <p:stCondLst>
                              <p:cond delay="0"/>
                            </p:stCondLst>
                            <p:childTnLst>
                              <p:par>
                                <p:cTn id="89" presetID="3" presetClass="entr" presetSubtype="10" fill="hold" nodeType="click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blinds(horizontal)">
                                      <p:cBhvr>
                                        <p:cTn id="91" dur="500"/>
                                        <p:tgtEl>
                                          <p:spTgt spid="113"/>
                                        </p:tgtEl>
                                      </p:cBhvr>
                                    </p:animEffect>
                                  </p:childTnLst>
                                </p:cTn>
                              </p:par>
                              <p:par>
                                <p:cTn id="92" presetID="3" presetClass="entr" presetSubtype="10" fill="hold" nodeType="withEffect">
                                  <p:stCondLst>
                                    <p:cond delay="0"/>
                                  </p:stCondLst>
                                  <p:childTnLst>
                                    <p:set>
                                      <p:cBhvr>
                                        <p:cTn id="93" dur="1" fill="hold">
                                          <p:stCondLst>
                                            <p:cond delay="0"/>
                                          </p:stCondLst>
                                        </p:cTn>
                                        <p:tgtEl>
                                          <p:spTgt spid="116"/>
                                        </p:tgtEl>
                                        <p:attrNameLst>
                                          <p:attrName>style.visibility</p:attrName>
                                        </p:attrNameLst>
                                      </p:cBhvr>
                                      <p:to>
                                        <p:strVal val="visible"/>
                                      </p:to>
                                    </p:set>
                                    <p:animEffect transition="in" filter="blinds(horizontal)">
                                      <p:cBhvr>
                                        <p:cTn id="94" dur="500"/>
                                        <p:tgtEl>
                                          <p:spTgt spid="116"/>
                                        </p:tgtEl>
                                      </p:cBhvr>
                                    </p:animEffect>
                                  </p:childTnLst>
                                </p:cTn>
                              </p:par>
                            </p:childTnLst>
                          </p:cTn>
                        </p:par>
                      </p:childTnLst>
                    </p:cTn>
                  </p:par>
                  <p:par>
                    <p:cTn id="95" fill="hold">
                      <p:stCondLst>
                        <p:cond delay="indefinite"/>
                      </p:stCondLst>
                      <p:childTnLst>
                        <p:par>
                          <p:cTn id="96" fill="hold">
                            <p:stCondLst>
                              <p:cond delay="0"/>
                            </p:stCondLst>
                            <p:childTnLst>
                              <p:par>
                                <p:cTn id="97" presetID="3" presetClass="entr" presetSubtype="10" fill="hold" grpId="0" nodeType="clickEffect">
                                  <p:stCondLst>
                                    <p:cond delay="0"/>
                                  </p:stCondLst>
                                  <p:childTnLst>
                                    <p:set>
                                      <p:cBhvr>
                                        <p:cTn id="98" dur="1" fill="hold">
                                          <p:stCondLst>
                                            <p:cond delay="0"/>
                                          </p:stCondLst>
                                        </p:cTn>
                                        <p:tgtEl>
                                          <p:spTgt spid="91"/>
                                        </p:tgtEl>
                                        <p:attrNameLst>
                                          <p:attrName>style.visibility</p:attrName>
                                        </p:attrNameLst>
                                      </p:cBhvr>
                                      <p:to>
                                        <p:strVal val="visible"/>
                                      </p:to>
                                    </p:set>
                                    <p:animEffect transition="in" filter="blinds(horizontal)">
                                      <p:cBhvr>
                                        <p:cTn id="99" dur="500"/>
                                        <p:tgtEl>
                                          <p:spTgt spid="91"/>
                                        </p:tgtEl>
                                      </p:cBhvr>
                                    </p:animEffect>
                                  </p:childTnLst>
                                </p:cTn>
                              </p:par>
                            </p:childTnLst>
                          </p:cTn>
                        </p:par>
                      </p:childTnLst>
                    </p:cTn>
                  </p:par>
                  <p:par>
                    <p:cTn id="100" fill="hold">
                      <p:stCondLst>
                        <p:cond delay="indefinite"/>
                      </p:stCondLst>
                      <p:childTnLst>
                        <p:par>
                          <p:cTn id="101" fill="hold">
                            <p:stCondLst>
                              <p:cond delay="0"/>
                            </p:stCondLst>
                            <p:childTnLst>
                              <p:par>
                                <p:cTn id="102" presetID="3" presetClass="entr" presetSubtype="10" fill="hold" grpId="0" nodeType="clickEffect">
                                  <p:stCondLst>
                                    <p:cond delay="0"/>
                                  </p:stCondLst>
                                  <p:childTnLst>
                                    <p:set>
                                      <p:cBhvr>
                                        <p:cTn id="103" dur="1" fill="hold">
                                          <p:stCondLst>
                                            <p:cond delay="0"/>
                                          </p:stCondLst>
                                        </p:cTn>
                                        <p:tgtEl>
                                          <p:spTgt spid="105"/>
                                        </p:tgtEl>
                                        <p:attrNameLst>
                                          <p:attrName>style.visibility</p:attrName>
                                        </p:attrNameLst>
                                      </p:cBhvr>
                                      <p:to>
                                        <p:strVal val="visible"/>
                                      </p:to>
                                    </p:set>
                                    <p:animEffect transition="in" filter="blinds(horizontal)">
                                      <p:cBhvr>
                                        <p:cTn id="104" dur="500"/>
                                        <p:tgtEl>
                                          <p:spTgt spid="105"/>
                                        </p:tgtEl>
                                      </p:cBhvr>
                                    </p:animEffect>
                                  </p:childTnLst>
                                </p:cTn>
                              </p:par>
                            </p:childTnLst>
                          </p:cTn>
                        </p:par>
                      </p:childTnLst>
                    </p:cTn>
                  </p:par>
                  <p:par>
                    <p:cTn id="105" fill="hold">
                      <p:stCondLst>
                        <p:cond delay="indefinite"/>
                      </p:stCondLst>
                      <p:childTnLst>
                        <p:par>
                          <p:cTn id="106" fill="hold">
                            <p:stCondLst>
                              <p:cond delay="0"/>
                            </p:stCondLst>
                            <p:childTnLst>
                              <p:par>
                                <p:cTn id="107" presetID="3" presetClass="entr" presetSubtype="10" fill="hold" grpId="0" nodeType="clickEffect">
                                  <p:stCondLst>
                                    <p:cond delay="0"/>
                                  </p:stCondLst>
                                  <p:childTnLst>
                                    <p:set>
                                      <p:cBhvr>
                                        <p:cTn id="108" dur="1" fill="hold">
                                          <p:stCondLst>
                                            <p:cond delay="0"/>
                                          </p:stCondLst>
                                        </p:cTn>
                                        <p:tgtEl>
                                          <p:spTgt spid="109"/>
                                        </p:tgtEl>
                                        <p:attrNameLst>
                                          <p:attrName>style.visibility</p:attrName>
                                        </p:attrNameLst>
                                      </p:cBhvr>
                                      <p:to>
                                        <p:strVal val="visible"/>
                                      </p:to>
                                    </p:set>
                                    <p:animEffect transition="in" filter="blinds(horizontal)">
                                      <p:cBhvr>
                                        <p:cTn id="109" dur="500"/>
                                        <p:tgtEl>
                                          <p:spTgt spid="109"/>
                                        </p:tgtEl>
                                      </p:cBhvr>
                                    </p:animEffect>
                                  </p:childTnLst>
                                </p:cTn>
                              </p:par>
                            </p:childTnLst>
                          </p:cTn>
                        </p:par>
                      </p:childTnLst>
                    </p:cTn>
                  </p:par>
                  <p:par>
                    <p:cTn id="110" fill="hold">
                      <p:stCondLst>
                        <p:cond delay="indefinite"/>
                      </p:stCondLst>
                      <p:childTnLst>
                        <p:par>
                          <p:cTn id="111" fill="hold">
                            <p:stCondLst>
                              <p:cond delay="0"/>
                            </p:stCondLst>
                            <p:childTnLst>
                              <p:par>
                                <p:cTn id="112" presetID="3" presetClass="entr" presetSubtype="10" fill="hold" grpId="0" nodeType="clickEffect">
                                  <p:stCondLst>
                                    <p:cond delay="0"/>
                                  </p:stCondLst>
                                  <p:childTnLst>
                                    <p:set>
                                      <p:cBhvr>
                                        <p:cTn id="113" dur="1" fill="hold">
                                          <p:stCondLst>
                                            <p:cond delay="0"/>
                                          </p:stCondLst>
                                        </p:cTn>
                                        <p:tgtEl>
                                          <p:spTgt spid="92"/>
                                        </p:tgtEl>
                                        <p:attrNameLst>
                                          <p:attrName>style.visibility</p:attrName>
                                        </p:attrNameLst>
                                      </p:cBhvr>
                                      <p:to>
                                        <p:strVal val="visible"/>
                                      </p:to>
                                    </p:set>
                                    <p:animEffect transition="in" filter="blinds(horizontal)">
                                      <p:cBhvr>
                                        <p:cTn id="114" dur="500"/>
                                        <p:tgtEl>
                                          <p:spTgt spid="92"/>
                                        </p:tgtEl>
                                      </p:cBhvr>
                                    </p:animEffect>
                                  </p:childTnLst>
                                </p:cTn>
                              </p:par>
                            </p:childTnLst>
                          </p:cTn>
                        </p:par>
                      </p:childTnLst>
                    </p:cTn>
                  </p:par>
                  <p:par>
                    <p:cTn id="115" fill="hold">
                      <p:stCondLst>
                        <p:cond delay="indefinite"/>
                      </p:stCondLst>
                      <p:childTnLst>
                        <p:par>
                          <p:cTn id="116" fill="hold">
                            <p:stCondLst>
                              <p:cond delay="0"/>
                            </p:stCondLst>
                            <p:childTnLst>
                              <p:par>
                                <p:cTn id="117" presetID="3" presetClass="entr" presetSubtype="10" fill="hold" grpId="0" nodeType="clickEffect">
                                  <p:stCondLst>
                                    <p:cond delay="0"/>
                                  </p:stCondLst>
                                  <p:childTnLst>
                                    <p:set>
                                      <p:cBhvr>
                                        <p:cTn id="118" dur="1" fill="hold">
                                          <p:stCondLst>
                                            <p:cond delay="0"/>
                                          </p:stCondLst>
                                        </p:cTn>
                                        <p:tgtEl>
                                          <p:spTgt spid="106"/>
                                        </p:tgtEl>
                                        <p:attrNameLst>
                                          <p:attrName>style.visibility</p:attrName>
                                        </p:attrNameLst>
                                      </p:cBhvr>
                                      <p:to>
                                        <p:strVal val="visible"/>
                                      </p:to>
                                    </p:set>
                                    <p:animEffect transition="in" filter="blinds(horizontal)">
                                      <p:cBhvr>
                                        <p:cTn id="119" dur="500"/>
                                        <p:tgtEl>
                                          <p:spTgt spid="106"/>
                                        </p:tgtEl>
                                      </p:cBhvr>
                                    </p:animEffect>
                                  </p:childTnLst>
                                </p:cTn>
                              </p:par>
                            </p:childTnLst>
                          </p:cTn>
                        </p:par>
                      </p:childTnLst>
                    </p:cTn>
                  </p:par>
                  <p:par>
                    <p:cTn id="120" fill="hold">
                      <p:stCondLst>
                        <p:cond delay="indefinite"/>
                      </p:stCondLst>
                      <p:childTnLst>
                        <p:par>
                          <p:cTn id="121" fill="hold">
                            <p:stCondLst>
                              <p:cond delay="0"/>
                            </p:stCondLst>
                            <p:childTnLst>
                              <p:par>
                                <p:cTn id="122" presetID="3" presetClass="entr" presetSubtype="10" fill="hold" grpId="0" nodeType="clickEffect">
                                  <p:stCondLst>
                                    <p:cond delay="0"/>
                                  </p:stCondLst>
                                  <p:childTnLst>
                                    <p:set>
                                      <p:cBhvr>
                                        <p:cTn id="123" dur="1" fill="hold">
                                          <p:stCondLst>
                                            <p:cond delay="0"/>
                                          </p:stCondLst>
                                        </p:cTn>
                                        <p:tgtEl>
                                          <p:spTgt spid="110"/>
                                        </p:tgtEl>
                                        <p:attrNameLst>
                                          <p:attrName>style.visibility</p:attrName>
                                        </p:attrNameLst>
                                      </p:cBhvr>
                                      <p:to>
                                        <p:strVal val="visible"/>
                                      </p:to>
                                    </p:set>
                                    <p:animEffect transition="in" filter="blinds(horizontal)">
                                      <p:cBhvr>
                                        <p:cTn id="124" dur="500"/>
                                        <p:tgtEl>
                                          <p:spTgt spid="110"/>
                                        </p:tgtEl>
                                      </p:cBhvr>
                                    </p:animEffect>
                                  </p:childTnLst>
                                </p:cTn>
                              </p:par>
                            </p:childTnLst>
                          </p:cTn>
                        </p:par>
                      </p:childTnLst>
                    </p:cTn>
                  </p:par>
                  <p:par>
                    <p:cTn id="125" fill="hold">
                      <p:stCondLst>
                        <p:cond delay="indefinite"/>
                      </p:stCondLst>
                      <p:childTnLst>
                        <p:par>
                          <p:cTn id="126" fill="hold">
                            <p:stCondLst>
                              <p:cond delay="0"/>
                            </p:stCondLst>
                            <p:childTnLst>
                              <p:par>
                                <p:cTn id="127" presetID="3" presetClass="entr" presetSubtype="10" fill="hold" grpId="0" nodeType="click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blinds(horizontal)">
                                      <p:cBhvr>
                                        <p:cTn id="129" dur="500"/>
                                        <p:tgtEl>
                                          <p:spTgt spid="93"/>
                                        </p:tgtEl>
                                      </p:cBhvr>
                                    </p:animEffect>
                                  </p:childTnLst>
                                </p:cTn>
                              </p:par>
                            </p:childTnLst>
                          </p:cTn>
                        </p:par>
                      </p:childTnLst>
                    </p:cTn>
                  </p:par>
                  <p:par>
                    <p:cTn id="130" fill="hold">
                      <p:stCondLst>
                        <p:cond delay="indefinite"/>
                      </p:stCondLst>
                      <p:childTnLst>
                        <p:par>
                          <p:cTn id="131" fill="hold">
                            <p:stCondLst>
                              <p:cond delay="0"/>
                            </p:stCondLst>
                            <p:childTnLst>
                              <p:par>
                                <p:cTn id="132" presetID="3" presetClass="entr" presetSubtype="10" fill="hold" grpId="0" nodeType="clickEffect">
                                  <p:stCondLst>
                                    <p:cond delay="0"/>
                                  </p:stCondLst>
                                  <p:childTnLst>
                                    <p:set>
                                      <p:cBhvr>
                                        <p:cTn id="133" dur="1" fill="hold">
                                          <p:stCondLst>
                                            <p:cond delay="0"/>
                                          </p:stCondLst>
                                        </p:cTn>
                                        <p:tgtEl>
                                          <p:spTgt spid="107"/>
                                        </p:tgtEl>
                                        <p:attrNameLst>
                                          <p:attrName>style.visibility</p:attrName>
                                        </p:attrNameLst>
                                      </p:cBhvr>
                                      <p:to>
                                        <p:strVal val="visible"/>
                                      </p:to>
                                    </p:set>
                                    <p:animEffect transition="in" filter="blinds(horizontal)">
                                      <p:cBhvr>
                                        <p:cTn id="134" dur="500"/>
                                        <p:tgtEl>
                                          <p:spTgt spid="107"/>
                                        </p:tgtEl>
                                      </p:cBhvr>
                                    </p:animEffect>
                                  </p:childTnLst>
                                </p:cTn>
                              </p:par>
                            </p:childTnLst>
                          </p:cTn>
                        </p:par>
                      </p:childTnLst>
                    </p:cTn>
                  </p:par>
                  <p:par>
                    <p:cTn id="135" fill="hold">
                      <p:stCondLst>
                        <p:cond delay="indefinite"/>
                      </p:stCondLst>
                      <p:childTnLst>
                        <p:par>
                          <p:cTn id="136" fill="hold">
                            <p:stCondLst>
                              <p:cond delay="0"/>
                            </p:stCondLst>
                            <p:childTnLst>
                              <p:par>
                                <p:cTn id="137" presetID="3" presetClass="entr" presetSubtype="10" fill="hold" grpId="0" nodeType="clickEffect">
                                  <p:stCondLst>
                                    <p:cond delay="0"/>
                                  </p:stCondLst>
                                  <p:childTnLst>
                                    <p:set>
                                      <p:cBhvr>
                                        <p:cTn id="138" dur="1" fill="hold">
                                          <p:stCondLst>
                                            <p:cond delay="0"/>
                                          </p:stCondLst>
                                        </p:cTn>
                                        <p:tgtEl>
                                          <p:spTgt spid="111"/>
                                        </p:tgtEl>
                                        <p:attrNameLst>
                                          <p:attrName>style.visibility</p:attrName>
                                        </p:attrNameLst>
                                      </p:cBhvr>
                                      <p:to>
                                        <p:strVal val="visible"/>
                                      </p:to>
                                    </p:set>
                                    <p:animEffect transition="in" filter="blinds(horizontal)">
                                      <p:cBhvr>
                                        <p:cTn id="139" dur="500"/>
                                        <p:tgtEl>
                                          <p:spTgt spid="111"/>
                                        </p:tgtEl>
                                      </p:cBhvr>
                                    </p:animEffect>
                                  </p:childTnLst>
                                </p:cTn>
                              </p:par>
                            </p:childTnLst>
                          </p:cTn>
                        </p:par>
                      </p:childTnLst>
                    </p:cTn>
                  </p:par>
                  <p:par>
                    <p:cTn id="140" fill="hold">
                      <p:stCondLst>
                        <p:cond delay="indefinite"/>
                      </p:stCondLst>
                      <p:childTnLst>
                        <p:par>
                          <p:cTn id="141" fill="hold">
                            <p:stCondLst>
                              <p:cond delay="0"/>
                            </p:stCondLst>
                            <p:childTnLst>
                              <p:par>
                                <p:cTn id="142" presetID="3" presetClass="entr" presetSubtype="10" fill="hold" grpId="0" nodeType="clickEffect">
                                  <p:stCondLst>
                                    <p:cond delay="0"/>
                                  </p:stCondLst>
                                  <p:childTnLst>
                                    <p:set>
                                      <p:cBhvr>
                                        <p:cTn id="143" dur="1" fill="hold">
                                          <p:stCondLst>
                                            <p:cond delay="0"/>
                                          </p:stCondLst>
                                        </p:cTn>
                                        <p:tgtEl>
                                          <p:spTgt spid="94"/>
                                        </p:tgtEl>
                                        <p:attrNameLst>
                                          <p:attrName>style.visibility</p:attrName>
                                        </p:attrNameLst>
                                      </p:cBhvr>
                                      <p:to>
                                        <p:strVal val="visible"/>
                                      </p:to>
                                    </p:set>
                                    <p:animEffect transition="in" filter="blinds(horizontal)">
                                      <p:cBhvr>
                                        <p:cTn id="144" dur="500"/>
                                        <p:tgtEl>
                                          <p:spTgt spid="94"/>
                                        </p:tgtEl>
                                      </p:cBhvr>
                                    </p:animEffect>
                                  </p:childTnLst>
                                </p:cTn>
                              </p:par>
                            </p:childTnLst>
                          </p:cTn>
                        </p:par>
                      </p:childTnLst>
                    </p:cTn>
                  </p:par>
                  <p:par>
                    <p:cTn id="145" fill="hold">
                      <p:stCondLst>
                        <p:cond delay="indefinite"/>
                      </p:stCondLst>
                      <p:childTnLst>
                        <p:par>
                          <p:cTn id="146" fill="hold">
                            <p:stCondLst>
                              <p:cond delay="0"/>
                            </p:stCondLst>
                            <p:childTnLst>
                              <p:par>
                                <p:cTn id="147" presetID="3" presetClass="entr" presetSubtype="10" fill="hold" grpId="0" nodeType="clickEffect">
                                  <p:stCondLst>
                                    <p:cond delay="0"/>
                                  </p:stCondLst>
                                  <p:childTnLst>
                                    <p:set>
                                      <p:cBhvr>
                                        <p:cTn id="148" dur="1" fill="hold">
                                          <p:stCondLst>
                                            <p:cond delay="0"/>
                                          </p:stCondLst>
                                        </p:cTn>
                                        <p:tgtEl>
                                          <p:spTgt spid="117"/>
                                        </p:tgtEl>
                                        <p:attrNameLst>
                                          <p:attrName>style.visibility</p:attrName>
                                        </p:attrNameLst>
                                      </p:cBhvr>
                                      <p:to>
                                        <p:strVal val="visible"/>
                                      </p:to>
                                    </p:set>
                                    <p:animEffect transition="in" filter="blinds(horizontal)">
                                      <p:cBhvr>
                                        <p:cTn id="149" dur="500"/>
                                        <p:tgtEl>
                                          <p:spTgt spid="117"/>
                                        </p:tgtEl>
                                      </p:cBhvr>
                                    </p:animEffect>
                                  </p:childTnLst>
                                </p:cTn>
                              </p:par>
                            </p:childTnLst>
                          </p:cTn>
                        </p:par>
                      </p:childTnLst>
                    </p:cTn>
                  </p:par>
                  <p:par>
                    <p:cTn id="150" fill="hold">
                      <p:stCondLst>
                        <p:cond delay="indefinite"/>
                      </p:stCondLst>
                      <p:childTnLst>
                        <p:par>
                          <p:cTn id="151" fill="hold">
                            <p:stCondLst>
                              <p:cond delay="0"/>
                            </p:stCondLst>
                            <p:childTnLst>
                              <p:par>
                                <p:cTn id="152" presetID="7" presetClass="emph" presetSubtype="2" fill="hold" nodeType="clickEffect">
                                  <p:stCondLst>
                                    <p:cond delay="0"/>
                                  </p:stCondLst>
                                  <p:childTnLst>
                                    <p:animClr clrSpc="rgb" dir="cw">
                                      <p:cBhvr>
                                        <p:cTn id="153" dur="500" fill="hold"/>
                                        <p:tgtEl>
                                          <p:spTgt spid="88"/>
                                        </p:tgtEl>
                                        <p:attrNameLst>
                                          <p:attrName>stroke.color</p:attrName>
                                        </p:attrNameLst>
                                      </p:cBhvr>
                                      <p:to>
                                        <a:schemeClr val="tx1"/>
                                      </p:to>
                                    </p:animClr>
                                    <p:set>
                                      <p:cBhvr>
                                        <p:cTn id="154" dur="500" fill="hold"/>
                                        <p:tgtEl>
                                          <p:spTgt spid="88"/>
                                        </p:tgtEl>
                                        <p:attrNameLst>
                                          <p:attrName>stroke.on</p:attrName>
                                        </p:attrNameLst>
                                      </p:cBhvr>
                                      <p:to>
                                        <p:strVal val="true"/>
                                      </p:to>
                                    </p:set>
                                  </p:childTnLst>
                                </p:cTn>
                              </p:par>
                              <p:par>
                                <p:cTn id="155" presetID="7" presetClass="emph" presetSubtype="2" fill="hold" nodeType="withEffect">
                                  <p:stCondLst>
                                    <p:cond delay="0"/>
                                  </p:stCondLst>
                                  <p:childTnLst>
                                    <p:animClr clrSpc="rgb" dir="cw">
                                      <p:cBhvr>
                                        <p:cTn id="156" dur="500" fill="hold"/>
                                        <p:tgtEl>
                                          <p:spTgt spid="87"/>
                                        </p:tgtEl>
                                        <p:attrNameLst>
                                          <p:attrName>stroke.color</p:attrName>
                                        </p:attrNameLst>
                                      </p:cBhvr>
                                      <p:to>
                                        <a:schemeClr val="tx1"/>
                                      </p:to>
                                    </p:animClr>
                                    <p:set>
                                      <p:cBhvr>
                                        <p:cTn id="157" dur="500" fill="hold"/>
                                        <p:tgtEl>
                                          <p:spTgt spid="87"/>
                                        </p:tgtEl>
                                        <p:attrNameLst>
                                          <p:attrName>stroke.on</p:attrName>
                                        </p:attrNameLst>
                                      </p:cBhvr>
                                      <p:to>
                                        <p:strVal val="true"/>
                                      </p:to>
                                    </p:set>
                                  </p:childTnLst>
                                </p:cTn>
                              </p:par>
                              <p:par>
                                <p:cTn id="158" presetID="7" presetClass="emph" presetSubtype="2" fill="hold" nodeType="withEffect">
                                  <p:stCondLst>
                                    <p:cond delay="0"/>
                                  </p:stCondLst>
                                  <p:childTnLst>
                                    <p:animClr clrSpc="rgb" dir="cw">
                                      <p:cBhvr>
                                        <p:cTn id="159" dur="500" fill="hold"/>
                                        <p:tgtEl>
                                          <p:spTgt spid="25"/>
                                        </p:tgtEl>
                                        <p:attrNameLst>
                                          <p:attrName>stroke.color</p:attrName>
                                        </p:attrNameLst>
                                      </p:cBhvr>
                                      <p:to>
                                        <a:schemeClr val="tx1"/>
                                      </p:to>
                                    </p:animClr>
                                    <p:set>
                                      <p:cBhvr>
                                        <p:cTn id="160" dur="500" fill="hold"/>
                                        <p:tgtEl>
                                          <p:spTgt spid="25"/>
                                        </p:tgtEl>
                                        <p:attrNameLst>
                                          <p:attrName>stroke.on</p:attrName>
                                        </p:attrNameLst>
                                      </p:cBhvr>
                                      <p:to>
                                        <p:strVal val="true"/>
                                      </p:to>
                                    </p:set>
                                  </p:childTnLst>
                                </p:cTn>
                              </p:par>
                              <p:par>
                                <p:cTn id="161" presetID="7" presetClass="emph" presetSubtype="2" fill="hold" nodeType="withEffect">
                                  <p:stCondLst>
                                    <p:cond delay="0"/>
                                  </p:stCondLst>
                                  <p:childTnLst>
                                    <p:animClr clrSpc="rgb" dir="cw">
                                      <p:cBhvr>
                                        <p:cTn id="162" dur="500" fill="hold"/>
                                        <p:tgtEl>
                                          <p:spTgt spid="21"/>
                                        </p:tgtEl>
                                        <p:attrNameLst>
                                          <p:attrName>stroke.color</p:attrName>
                                        </p:attrNameLst>
                                      </p:cBhvr>
                                      <p:to>
                                        <a:schemeClr val="tx1"/>
                                      </p:to>
                                    </p:animClr>
                                    <p:set>
                                      <p:cBhvr>
                                        <p:cTn id="163" dur="500" fill="hold"/>
                                        <p:tgtEl>
                                          <p:spTgt spid="21"/>
                                        </p:tgtEl>
                                        <p:attrNameLst>
                                          <p:attrName>stroke.on</p:attrName>
                                        </p:attrNameLst>
                                      </p:cBhvr>
                                      <p:to>
                                        <p:strVal val="true"/>
                                      </p:to>
                                    </p:set>
                                  </p:childTnLst>
                                </p:cTn>
                              </p:par>
                              <p:par>
                                <p:cTn id="164" presetID="7" presetClass="emph" presetSubtype="2" fill="hold" nodeType="withEffect">
                                  <p:stCondLst>
                                    <p:cond delay="0"/>
                                  </p:stCondLst>
                                  <p:childTnLst>
                                    <p:animClr clrSpc="rgb" dir="cw">
                                      <p:cBhvr>
                                        <p:cTn id="165" dur="500" fill="hold"/>
                                        <p:tgtEl>
                                          <p:spTgt spid="46"/>
                                        </p:tgtEl>
                                        <p:attrNameLst>
                                          <p:attrName>stroke.color</p:attrName>
                                        </p:attrNameLst>
                                      </p:cBhvr>
                                      <p:to>
                                        <a:schemeClr val="tx1"/>
                                      </p:to>
                                    </p:animClr>
                                    <p:set>
                                      <p:cBhvr>
                                        <p:cTn id="166" dur="500" fill="hold"/>
                                        <p:tgtEl>
                                          <p:spTgt spid="46"/>
                                        </p:tgtEl>
                                        <p:attrNameLst>
                                          <p:attrName>stroke.on</p:attrName>
                                        </p:attrNameLst>
                                      </p:cBhvr>
                                      <p:to>
                                        <p:strVal val="true"/>
                                      </p:to>
                                    </p:set>
                                  </p:childTnLst>
                                </p:cTn>
                              </p:par>
                              <p:par>
                                <p:cTn id="167" presetID="3" presetClass="emph" presetSubtype="2" fill="hold" grpId="1" nodeType="withEffect">
                                  <p:stCondLst>
                                    <p:cond delay="0"/>
                                  </p:stCondLst>
                                  <p:childTnLst>
                                    <p:animClr clrSpc="rgb" dir="cw">
                                      <p:cBhvr override="childStyle">
                                        <p:cTn id="168" dur="500" fill="hold"/>
                                        <p:tgtEl>
                                          <p:spTgt spid="23"/>
                                        </p:tgtEl>
                                        <p:attrNameLst>
                                          <p:attrName>style.color</p:attrName>
                                        </p:attrNameLst>
                                      </p:cBhvr>
                                      <p:to>
                                        <a:schemeClr val="tx1"/>
                                      </p:to>
                                    </p:animClr>
                                  </p:childTnLst>
                                </p:cTn>
                              </p:par>
                              <p:par>
                                <p:cTn id="169" presetID="3" presetClass="emph" presetSubtype="2" fill="hold" grpId="1" nodeType="withEffect">
                                  <p:stCondLst>
                                    <p:cond delay="0"/>
                                  </p:stCondLst>
                                  <p:childTnLst>
                                    <p:animClr clrSpc="rgb" dir="cw">
                                      <p:cBhvr override="childStyle">
                                        <p:cTn id="170" dur="500" fill="hold"/>
                                        <p:tgtEl>
                                          <p:spTgt spid="89"/>
                                        </p:tgtEl>
                                        <p:attrNameLst>
                                          <p:attrName>style.color</p:attrName>
                                        </p:attrNameLst>
                                      </p:cBhvr>
                                      <p:to>
                                        <a:schemeClr val="tx1"/>
                                      </p:to>
                                    </p:animClr>
                                  </p:childTnLst>
                                </p:cTn>
                              </p:par>
                              <p:par>
                                <p:cTn id="171" presetID="3" presetClass="emph" presetSubtype="2" fill="hold" grpId="1" nodeType="withEffect">
                                  <p:stCondLst>
                                    <p:cond delay="0"/>
                                  </p:stCondLst>
                                  <p:childTnLst>
                                    <p:animClr clrSpc="rgb" dir="cw">
                                      <p:cBhvr override="childStyle">
                                        <p:cTn id="172" dur="500" fill="hold"/>
                                        <p:tgtEl>
                                          <p:spTgt spid="53"/>
                                        </p:tgtEl>
                                        <p:attrNameLst>
                                          <p:attrName>style.color</p:attrName>
                                        </p:attrNameLst>
                                      </p:cBhvr>
                                      <p:to>
                                        <a:schemeClr val="tx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53" grpId="0"/>
      <p:bldP spid="53" grpId="1"/>
      <p:bldP spid="3" grpId="0"/>
      <p:bldP spid="89" grpId="0"/>
      <p:bldP spid="89" grpId="1"/>
      <p:bldP spid="14" grpId="0"/>
      <p:bldP spid="90" grpId="0"/>
      <p:bldP spid="91" grpId="0"/>
      <p:bldP spid="92" grpId="0"/>
      <p:bldP spid="93" grpId="0"/>
      <p:bldP spid="94" grpId="0"/>
      <p:bldP spid="96" grpId="0" animBg="1"/>
      <p:bldP spid="97" grpId="0"/>
      <p:bldP spid="98" grpId="0" animBg="1"/>
      <p:bldP spid="105" grpId="0" animBg="1"/>
      <p:bldP spid="106" grpId="0" animBg="1"/>
      <p:bldP spid="107" grpId="0" animBg="1"/>
      <p:bldP spid="108" grpId="0"/>
      <p:bldP spid="109" grpId="0"/>
      <p:bldP spid="110" grpId="0"/>
      <p:bldP spid="111" grpId="0"/>
      <p:bldP spid="112" grpId="0" animBg="1"/>
      <p:bldP spid="112" grpId="1" animBg="1"/>
      <p:bldP spid="114" grpId="0" animBg="1"/>
      <p:bldP spid="114" grpId="1" animBg="1"/>
      <p:bldP spid="115" grpId="0" animBg="1"/>
      <p:bldP spid="115" grpId="1" animBg="1"/>
      <p:bldP spid="117"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Motion in a Circle</a:t>
            </a:r>
            <a:endParaRPr lang="en-GB" dirty="0">
              <a:latin typeface="Comic Sans MS" pitchFamily="66" charset="0"/>
            </a:endParaRPr>
          </a:p>
        </p:txBody>
      </p:sp>
      <p:sp>
        <p:nvSpPr>
          <p:cNvPr id="4" name="TextBox 3"/>
          <p:cNvSpPr txBox="1"/>
          <p:nvPr/>
        </p:nvSpPr>
        <p:spPr>
          <a:xfrm>
            <a:off x="8680632" y="6488668"/>
            <a:ext cx="470000" cy="369332"/>
          </a:xfrm>
          <a:prstGeom prst="rect">
            <a:avLst/>
          </a:prstGeom>
          <a:noFill/>
        </p:spPr>
        <p:txBody>
          <a:bodyPr wrap="none" rtlCol="0">
            <a:spAutoFit/>
          </a:bodyPr>
          <a:lstStyle/>
          <a:p>
            <a:r>
              <a:rPr lang="en-US" dirty="0" smtClean="0">
                <a:latin typeface="Comic Sans MS" panose="030F0702030302020204" pitchFamily="66" charset="0"/>
              </a:rPr>
              <a:t>4F</a:t>
            </a:r>
            <a:endParaRPr lang="en-US"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 name="Content Placeholder 2"/>
              <p:cNvSpPr>
                <a:spLocks noGrp="1"/>
              </p:cNvSpPr>
              <p:nvPr>
                <p:ph idx="1"/>
              </p:nvPr>
            </p:nvSpPr>
            <p:spPr>
              <a:xfrm>
                <a:off x="228600" y="1600200"/>
                <a:ext cx="3636034" cy="4525963"/>
              </a:xfrm>
            </p:spPr>
            <p:txBody>
              <a:bodyPr>
                <a:normAutofit lnSpcReduction="10000"/>
              </a:bodyPr>
              <a:lstStyle/>
              <a:p>
                <a:pPr marL="0" indent="0" algn="ctr">
                  <a:buNone/>
                </a:pPr>
                <a:r>
                  <a:rPr lang="en-GB" sz="1400" b="1" dirty="0" smtClean="0">
                    <a:latin typeface="Comic Sans MS" pitchFamily="66" charset="0"/>
                  </a:rPr>
                  <a:t>You can solve problems where an objects does not have to stay on the circle</a:t>
                </a:r>
                <a:endParaRPr lang="en-GB" sz="1400" dirty="0" smtClean="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smtClean="0">
                    <a:latin typeface="Comic Sans MS" pitchFamily="66" charset="0"/>
                  </a:rPr>
                  <a:t>A particle P of mass m is attached to one end of a light inextensible string of length l. The other end of the string is attached to a fixed point O. The particle is hanging in equilibrium at point A, directly below O, when it is set into motion with a horizontal speed </a:t>
                </a:r>
                <a14:m>
                  <m:oMath xmlns:m="http://schemas.openxmlformats.org/officeDocument/2006/math">
                    <m:r>
                      <a:rPr lang="en-US" sz="1400" b="0" i="1" smtClean="0">
                        <a:latin typeface="Cambria Math"/>
                      </a:rPr>
                      <m:t>2</m:t>
                    </m:r>
                    <m:rad>
                      <m:radPr>
                        <m:degHide m:val="on"/>
                        <m:ctrlPr>
                          <a:rPr lang="en-US" sz="1400" b="0" i="1" smtClean="0">
                            <a:latin typeface="Cambria Math" panose="02040503050406030204" pitchFamily="18" charset="0"/>
                          </a:rPr>
                        </m:ctrlPr>
                      </m:radPr>
                      <m:deg/>
                      <m:e>
                        <m:r>
                          <a:rPr lang="en-US" sz="1400" b="0" i="1" smtClean="0">
                            <a:latin typeface="Cambria Math"/>
                          </a:rPr>
                          <m:t>𝑔𝑙</m:t>
                        </m:r>
                      </m:e>
                    </m:rad>
                  </m:oMath>
                </a14:m>
                <a:r>
                  <a:rPr lang="en-GB" sz="1400" dirty="0" smtClean="0">
                    <a:latin typeface="Comic Sans MS" pitchFamily="66" charset="0"/>
                  </a:rPr>
                  <a:t>. When OP has turned through an angle </a:t>
                </a:r>
                <a:r>
                  <a:rPr lang="el-GR" sz="1400" dirty="0" smtClean="0">
                    <a:latin typeface="Comic Sans MS" pitchFamily="66" charset="0"/>
                  </a:rPr>
                  <a:t>θ</a:t>
                </a:r>
                <a:r>
                  <a:rPr lang="en-US" sz="1400" dirty="0" smtClean="0">
                    <a:latin typeface="Comic Sans MS" pitchFamily="66" charset="0"/>
                  </a:rPr>
                  <a:t> and the string it still taut, the Tension in the string is T.</a:t>
                </a:r>
              </a:p>
              <a:p>
                <a:pPr marL="0" indent="0" algn="ctr">
                  <a:buNone/>
                </a:pPr>
                <a:endParaRPr lang="en-US" sz="1400" dirty="0">
                  <a:latin typeface="Comic Sans MS" pitchFamily="66" charset="0"/>
                </a:endParaRPr>
              </a:p>
              <a:p>
                <a:pPr algn="ctr">
                  <a:buAutoNum type="alphaLcParenR"/>
                </a:pPr>
                <a:r>
                  <a:rPr lang="en-US" sz="1400" dirty="0" smtClean="0">
                    <a:latin typeface="Comic Sans MS" pitchFamily="66" charset="0"/>
                  </a:rPr>
                  <a:t>Find an expression for T</a:t>
                </a:r>
              </a:p>
              <a:p>
                <a:pPr algn="ctr">
                  <a:buAutoNum type="alphaLcParenR"/>
                </a:pPr>
                <a:r>
                  <a:rPr lang="en-US" sz="1400" dirty="0" smtClean="0">
                    <a:latin typeface="Comic Sans MS" pitchFamily="66" charset="0"/>
                  </a:rPr>
                  <a:t>Find the height above A at the instant the string becomes slack</a:t>
                </a:r>
              </a:p>
              <a:p>
                <a:pPr algn="ctr">
                  <a:buAutoNum type="alphaLcParenR"/>
                </a:pPr>
                <a:r>
                  <a:rPr lang="en-US" sz="1400" dirty="0" smtClean="0">
                    <a:latin typeface="Comic Sans MS" pitchFamily="66" charset="0"/>
                  </a:rPr>
                  <a:t>Find the maximum height above A reached by P before it starts to fall to the ground again</a:t>
                </a:r>
                <a:endParaRPr lang="en-GB" sz="1400" dirty="0" smtClean="0">
                  <a:latin typeface="Comic Sans MS" pitchFamily="66" charset="0"/>
                </a:endParaRPr>
              </a:p>
            </p:txBody>
          </p:sp>
        </mc:Choice>
        <mc:Fallback xmlns="">
          <p:sp>
            <p:nvSpPr>
              <p:cNvPr id="6" name="Content Placeholder 2"/>
              <p:cNvSpPr>
                <a:spLocks noGrp="1" noRot="1" noChangeAspect="1" noMove="1" noResize="1" noEditPoints="1" noAdjustHandles="1" noChangeArrowheads="1" noChangeShapeType="1" noTextEdit="1"/>
              </p:cNvSpPr>
              <p:nvPr>
                <p:ph idx="1"/>
              </p:nvPr>
            </p:nvSpPr>
            <p:spPr>
              <a:xfrm>
                <a:off x="228600" y="1600200"/>
                <a:ext cx="3636034" cy="4525963"/>
              </a:xfrm>
              <a:blipFill rotWithShape="1">
                <a:blip r:embed="rId2"/>
                <a:stretch>
                  <a:fillRect t="-674" r="-13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083623" y="0"/>
                <a:ext cx="781817"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𝑣</m:t>
                      </m:r>
                      <m:r>
                        <a:rPr lang="en-US" sz="1400" b="0" i="1" smtClean="0">
                          <a:latin typeface="Cambria Math"/>
                        </a:rPr>
                        <m:t>=</m:t>
                      </m:r>
                      <m:r>
                        <a:rPr lang="en-US" sz="1400" b="0" i="1" smtClean="0">
                          <a:latin typeface="Cambria Math"/>
                        </a:rPr>
                        <m:t>𝑟</m:t>
                      </m:r>
                      <m:r>
                        <m:rPr>
                          <m:sty m:val="p"/>
                        </m:rPr>
                        <a:rPr lang="el-GR" sz="1400" b="0" i="1" smtClean="0">
                          <a:latin typeface="Cambria Math"/>
                        </a:rPr>
                        <m:t>ω</m:t>
                      </m:r>
                    </m:oMath>
                  </m:oMathPara>
                </a14:m>
                <a:endParaRPr lang="en-GB" sz="1400" dirty="0"/>
              </a:p>
            </p:txBody>
          </p:sp>
        </mc:Choice>
        <mc:Fallback xmlns="">
          <p:sp>
            <p:nvSpPr>
              <p:cNvPr id="7" name="TextBox 6"/>
              <p:cNvSpPr txBox="1">
                <a:spLocks noRot="1" noChangeAspect="1" noMove="1" noResize="1" noEditPoints="1" noAdjustHandles="1" noChangeArrowheads="1" noChangeShapeType="1" noTextEdit="1"/>
              </p:cNvSpPr>
              <p:nvPr/>
            </p:nvSpPr>
            <p:spPr>
              <a:xfrm>
                <a:off x="1083623" y="0"/>
                <a:ext cx="781817" cy="307777"/>
              </a:xfrm>
              <a:prstGeom prst="rect">
                <a:avLst/>
              </a:prstGeom>
              <a:blipFill rotWithShape="1">
                <a:blip r:embed="rId3"/>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0" y="0"/>
                <a:ext cx="1087670" cy="44300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1200" i="1" smtClean="0">
                          <a:latin typeface="Cambria Math"/>
                        </a:rPr>
                        <m:t>ω</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𝑟𝑎𝑑𝑖𝑎𝑛𝑠</m:t>
                          </m:r>
                        </m:num>
                        <m:den>
                          <m:r>
                            <a:rPr lang="en-US" sz="1200" b="0" i="1" smtClean="0">
                              <a:latin typeface="Cambria Math"/>
                            </a:rPr>
                            <m:t>𝑠𝑒𝑐𝑜𝑛𝑑𝑠</m:t>
                          </m:r>
                        </m:den>
                      </m:f>
                    </m:oMath>
                  </m:oMathPara>
                </a14:m>
                <a:endParaRPr lang="en-GB" sz="1200" dirty="0"/>
              </a:p>
            </p:txBody>
          </p:sp>
        </mc:Choice>
        <mc:Fallback xmlns="">
          <p:sp>
            <p:nvSpPr>
              <p:cNvPr id="8" name="TextBox 7"/>
              <p:cNvSpPr txBox="1">
                <a:spLocks noRot="1" noChangeAspect="1" noMove="1" noResize="1" noEditPoints="1" noAdjustHandles="1" noChangeArrowheads="1" noChangeShapeType="1" noTextEdit="1"/>
              </p:cNvSpPr>
              <p:nvPr/>
            </p:nvSpPr>
            <p:spPr>
              <a:xfrm>
                <a:off x="0" y="0"/>
                <a:ext cx="1087670" cy="443006"/>
              </a:xfrm>
              <a:prstGeom prst="rect">
                <a:avLst/>
              </a:prstGeom>
              <a:blipFill rotWithShape="1">
                <a:blip r:embed="rId4"/>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862446" y="0"/>
                <a:ext cx="79451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𝑣</m:t>
                      </m:r>
                      <m:r>
                        <a:rPr lang="en-US" sz="1400" b="0" i="1" smtClean="0">
                          <a:latin typeface="Cambria Math"/>
                          <a:ea typeface="Cambria Math"/>
                        </a:rPr>
                        <m:t>𝜔</m:t>
                      </m:r>
                    </m:oMath>
                  </m:oMathPara>
                </a14:m>
                <a:endParaRPr lang="en-GB" sz="1400" dirty="0"/>
              </a:p>
            </p:txBody>
          </p:sp>
        </mc:Choice>
        <mc:Fallback xmlns="">
          <p:sp>
            <p:nvSpPr>
              <p:cNvPr id="9" name="TextBox 8"/>
              <p:cNvSpPr txBox="1">
                <a:spLocks noRot="1" noChangeAspect="1" noMove="1" noResize="1" noEditPoints="1" noAdjustHandles="1" noChangeArrowheads="1" noChangeShapeType="1" noTextEdit="1"/>
              </p:cNvSpPr>
              <p:nvPr/>
            </p:nvSpPr>
            <p:spPr>
              <a:xfrm>
                <a:off x="1862446" y="0"/>
                <a:ext cx="794513" cy="307777"/>
              </a:xfrm>
              <a:prstGeom prst="rect">
                <a:avLst/>
              </a:prstGeom>
              <a:blipFill rotWithShape="1">
                <a:blip r:embed="rId5"/>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665020" y="0"/>
                <a:ext cx="86844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𝑟</m:t>
                      </m:r>
                      <m:sSup>
                        <m:sSupPr>
                          <m:ctrlPr>
                            <a:rPr lang="en-US" sz="1400" b="0" i="1" smtClean="0">
                              <a:latin typeface="Cambria Math" panose="02040503050406030204" pitchFamily="18" charset="0"/>
                            </a:rPr>
                          </m:ctrlPr>
                        </m:sSupPr>
                        <m:e>
                          <m:r>
                            <a:rPr lang="en-US" sz="1400" b="0" i="1" smtClean="0">
                              <a:latin typeface="Cambria Math"/>
                              <a:ea typeface="Cambria Math"/>
                            </a:rPr>
                            <m:t>𝜔</m:t>
                          </m:r>
                        </m:e>
                        <m:sup>
                          <m:r>
                            <a:rPr lang="en-US" sz="1400" b="0" i="1" smtClean="0">
                              <a:latin typeface="Cambria Math"/>
                            </a:rPr>
                            <m:t>2</m:t>
                          </m:r>
                        </m:sup>
                      </m:sSup>
                    </m:oMath>
                  </m:oMathPara>
                </a14:m>
                <a:endParaRPr lang="en-GB" sz="1400" dirty="0"/>
              </a:p>
            </p:txBody>
          </p:sp>
        </mc:Choice>
        <mc:Fallback xmlns="">
          <p:sp>
            <p:nvSpPr>
              <p:cNvPr id="10" name="TextBox 9"/>
              <p:cNvSpPr txBox="1">
                <a:spLocks noRot="1" noChangeAspect="1" noMove="1" noResize="1" noEditPoints="1" noAdjustHandles="1" noChangeArrowheads="1" noChangeShapeType="1" noTextEdit="1"/>
              </p:cNvSpPr>
              <p:nvPr/>
            </p:nvSpPr>
            <p:spPr>
              <a:xfrm>
                <a:off x="2665020" y="0"/>
                <a:ext cx="868443" cy="307777"/>
              </a:xfrm>
              <a:prstGeom prst="rect">
                <a:avLst/>
              </a:prstGeom>
              <a:blipFill rotWithShape="1">
                <a:blip r:embed="rId6"/>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511232" y="0"/>
                <a:ext cx="753988" cy="52315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a:rPr>
                                <m:t>𝑣</m:t>
                              </m:r>
                            </m:e>
                            <m:sup>
                              <m:r>
                                <a:rPr lang="en-US" sz="1400" b="0" i="1" smtClean="0">
                                  <a:latin typeface="Cambria Math"/>
                                </a:rPr>
                                <m:t>2</m:t>
                              </m:r>
                            </m:sup>
                          </m:sSup>
                        </m:num>
                        <m:den>
                          <m:r>
                            <a:rPr lang="en-US" sz="1400" b="0" i="1" smtClean="0">
                              <a:latin typeface="Cambria Math"/>
                            </a:rPr>
                            <m:t>𝑟</m:t>
                          </m:r>
                        </m:den>
                      </m:f>
                    </m:oMath>
                  </m:oMathPara>
                </a14:m>
                <a:endParaRPr lang="en-GB" sz="1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511232" y="0"/>
                <a:ext cx="753988" cy="523157"/>
              </a:xfrm>
              <a:prstGeom prst="rect">
                <a:avLst/>
              </a:prstGeom>
              <a:blipFill rotWithShape="1">
                <a:blip r:embed="rId7"/>
                <a:stretch>
                  <a:fillRect/>
                </a:stretch>
              </a:blipFill>
              <a:ln w="25400">
                <a:solidFill>
                  <a:schemeClr val="tx1"/>
                </a:solidFill>
              </a:ln>
            </p:spPr>
            <p:txBody>
              <a:bodyPr/>
              <a:lstStyle/>
              <a:p>
                <a:r>
                  <a:rPr lang="en-US">
                    <a:noFill/>
                  </a:rPr>
                  <a:t> </a:t>
                </a:r>
              </a:p>
            </p:txBody>
          </p:sp>
        </mc:Fallback>
      </mc:AlternateContent>
      <p:pic>
        <p:nvPicPr>
          <p:cNvPr id="24" name="Picture 23" descr="http://www.schoolphysics.co.uk/age14-16/Mechanics/Circular%20motion/text/Circular_motion/images/6.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13365" y="152400"/>
            <a:ext cx="1122661" cy="969034"/>
          </a:xfrm>
          <a:prstGeom prst="rect">
            <a:avLst/>
          </a:prstGeom>
          <a:noFill/>
          <a:extLst>
            <a:ext uri="{909E8E84-426E-40DD-AFC4-6F175D3DCCD1}">
              <a14:hiddenFill xmlns:a14="http://schemas.microsoft.com/office/drawing/2010/main">
                <a:solidFill>
                  <a:srgbClr val="FFFFFF"/>
                </a:solidFill>
              </a14:hiddenFill>
            </a:ext>
          </a:extLst>
        </p:spPr>
      </p:pic>
      <p:sp>
        <p:nvSpPr>
          <p:cNvPr id="12" name="Oval 11"/>
          <p:cNvSpPr>
            <a:spLocks noChangeAspect="1"/>
          </p:cNvSpPr>
          <p:nvPr/>
        </p:nvSpPr>
        <p:spPr>
          <a:xfrm>
            <a:off x="6370607" y="1414732"/>
            <a:ext cx="1828800" cy="1828800"/>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102554" y="2030815"/>
            <a:ext cx="304800" cy="276999"/>
          </a:xfrm>
          <a:prstGeom prst="rect">
            <a:avLst/>
          </a:prstGeom>
          <a:noFill/>
        </p:spPr>
        <p:txBody>
          <a:bodyPr wrap="square" rtlCol="0">
            <a:spAutoFit/>
          </a:bodyPr>
          <a:lstStyle/>
          <a:p>
            <a:r>
              <a:rPr lang="en-US" sz="1200" dirty="0" smtClean="0">
                <a:latin typeface="Comic Sans MS" panose="030F0702030302020204" pitchFamily="66" charset="0"/>
              </a:rPr>
              <a:t>O</a:t>
            </a:r>
            <a:endParaRPr lang="en-US" sz="1200" dirty="0">
              <a:latin typeface="Comic Sans MS" panose="030F0702030302020204" pitchFamily="66" charset="0"/>
            </a:endParaRPr>
          </a:p>
        </p:txBody>
      </p:sp>
      <p:cxnSp>
        <p:nvCxnSpPr>
          <p:cNvPr id="17" name="Straight Connector 16"/>
          <p:cNvCxnSpPr>
            <a:stCxn id="12" idx="4"/>
          </p:cNvCxnSpPr>
          <p:nvPr/>
        </p:nvCxnSpPr>
        <p:spPr>
          <a:xfrm flipV="1">
            <a:off x="7285007" y="2329132"/>
            <a:ext cx="0" cy="914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7208807" y="2252932"/>
            <a:ext cx="152400" cy="152400"/>
            <a:chOff x="7467600" y="4419600"/>
            <a:chExt cx="152400" cy="152400"/>
          </a:xfrm>
        </p:grpSpPr>
        <p:cxnSp>
          <p:nvCxnSpPr>
            <p:cNvPr id="19" name="Straight Connector 18"/>
            <p:cNvCxnSpPr/>
            <p:nvPr/>
          </p:nvCxnSpPr>
          <p:spPr>
            <a:xfrm flipH="1" flipV="1">
              <a:off x="7467600" y="4419600"/>
              <a:ext cx="152400" cy="1524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7467600" y="4419600"/>
              <a:ext cx="152400" cy="1524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7581951" y="2282838"/>
            <a:ext cx="304800" cy="276999"/>
          </a:xfrm>
          <a:prstGeom prst="rect">
            <a:avLst/>
          </a:prstGeom>
          <a:noFill/>
        </p:spPr>
        <p:txBody>
          <a:bodyPr wrap="square" rtlCol="0">
            <a:spAutoFit/>
          </a:bodyPr>
          <a:lstStyle/>
          <a:p>
            <a:r>
              <a:rPr lang="en-US" sz="1200" dirty="0" smtClean="0">
                <a:latin typeface="Comic Sans MS" panose="030F0702030302020204" pitchFamily="66" charset="0"/>
              </a:rPr>
              <a:t>T</a:t>
            </a:r>
            <a:endParaRPr lang="en-US" sz="1200" dirty="0">
              <a:latin typeface="Comic Sans MS" panose="030F0702030302020204" pitchFamily="66" charset="0"/>
            </a:endParaRPr>
          </a:p>
        </p:txBody>
      </p:sp>
      <p:cxnSp>
        <p:nvCxnSpPr>
          <p:cNvPr id="25" name="Straight Connector 24"/>
          <p:cNvCxnSpPr/>
          <p:nvPr/>
        </p:nvCxnSpPr>
        <p:spPr>
          <a:xfrm>
            <a:off x="7275863" y="2332790"/>
            <a:ext cx="848563" cy="38770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7238999" y="3184585"/>
            <a:ext cx="111397" cy="1141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1" name="Straight Connector 20"/>
          <p:cNvCxnSpPr/>
          <p:nvPr/>
        </p:nvCxnSpPr>
        <p:spPr>
          <a:xfrm>
            <a:off x="7670884" y="2515670"/>
            <a:ext cx="449022" cy="204089"/>
          </a:xfrm>
          <a:prstGeom prst="line">
            <a:avLst/>
          </a:prstGeom>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34" name="Arc 33"/>
          <p:cNvSpPr/>
          <p:nvPr/>
        </p:nvSpPr>
        <p:spPr>
          <a:xfrm>
            <a:off x="6602865" y="1645161"/>
            <a:ext cx="914400" cy="914400"/>
          </a:xfrm>
          <a:prstGeom prst="arc">
            <a:avLst>
              <a:gd name="adj1" fmla="val 2380872"/>
              <a:gd name="adj2" fmla="val 361010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p:cNvSpPr txBox="1"/>
          <p:nvPr/>
        </p:nvSpPr>
        <p:spPr>
          <a:xfrm>
            <a:off x="7011434" y="3224291"/>
            <a:ext cx="304800" cy="276999"/>
          </a:xfrm>
          <a:prstGeom prst="rect">
            <a:avLst/>
          </a:prstGeom>
          <a:noFill/>
        </p:spPr>
        <p:txBody>
          <a:bodyPr wrap="square" rtlCol="0">
            <a:spAutoFit/>
          </a:bodyPr>
          <a:lstStyle/>
          <a:p>
            <a:r>
              <a:rPr lang="en-US" sz="1200" dirty="0" smtClean="0">
                <a:latin typeface="Comic Sans MS" panose="030F0702030302020204" pitchFamily="66" charset="0"/>
              </a:rPr>
              <a:t>A</a:t>
            </a:r>
            <a:endParaRPr lang="en-US" sz="1200" dirty="0">
              <a:latin typeface="Comic Sans MS" panose="030F0702030302020204" pitchFamily="66" charset="0"/>
            </a:endParaRPr>
          </a:p>
        </p:txBody>
      </p:sp>
      <p:sp>
        <p:nvSpPr>
          <p:cNvPr id="36" name="TextBox 35"/>
          <p:cNvSpPr txBox="1"/>
          <p:nvPr/>
        </p:nvSpPr>
        <p:spPr>
          <a:xfrm>
            <a:off x="7922959" y="2423530"/>
            <a:ext cx="304800" cy="276999"/>
          </a:xfrm>
          <a:prstGeom prst="rect">
            <a:avLst/>
          </a:prstGeom>
          <a:noFill/>
        </p:spPr>
        <p:txBody>
          <a:bodyPr wrap="square" rtlCol="0">
            <a:spAutoFit/>
          </a:bodyPr>
          <a:lstStyle/>
          <a:p>
            <a:r>
              <a:rPr lang="en-US" sz="1200" dirty="0" smtClean="0">
                <a:latin typeface="Comic Sans MS" panose="030F0702030302020204" pitchFamily="66" charset="0"/>
              </a:rPr>
              <a:t>P</a:t>
            </a:r>
            <a:endParaRPr lang="en-US" sz="1200" dirty="0">
              <a:latin typeface="Comic Sans MS" panose="030F0702030302020204" pitchFamily="66" charset="0"/>
            </a:endParaRPr>
          </a:p>
        </p:txBody>
      </p:sp>
      <p:cxnSp>
        <p:nvCxnSpPr>
          <p:cNvPr id="37" name="Straight Connector 36"/>
          <p:cNvCxnSpPr/>
          <p:nvPr/>
        </p:nvCxnSpPr>
        <p:spPr>
          <a:xfrm flipV="1">
            <a:off x="8117721" y="2722934"/>
            <a:ext cx="0" cy="914400"/>
          </a:xfrm>
          <a:prstGeom prst="line">
            <a:avLst/>
          </a:prstGeom>
          <a:ln w="25400">
            <a:solidFill>
              <a:schemeClr val="tx1"/>
            </a:solidFill>
            <a:head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923393" y="3594929"/>
            <a:ext cx="398543" cy="276999"/>
          </a:xfrm>
          <a:prstGeom prst="rect">
            <a:avLst/>
          </a:prstGeom>
          <a:noFill/>
        </p:spPr>
        <p:txBody>
          <a:bodyPr wrap="square" rtlCol="0">
            <a:spAutoFit/>
          </a:bodyPr>
          <a:lstStyle/>
          <a:p>
            <a:r>
              <a:rPr lang="en-US" sz="1200" dirty="0" smtClean="0">
                <a:latin typeface="Comic Sans MS" panose="030F0702030302020204" pitchFamily="66" charset="0"/>
              </a:rPr>
              <a:t>mg</a:t>
            </a:r>
            <a:endParaRPr lang="en-US" sz="1200" dirty="0">
              <a:latin typeface="Comic Sans MS" panose="030F0702030302020204" pitchFamily="66" charset="0"/>
            </a:endParaRPr>
          </a:p>
        </p:txBody>
      </p:sp>
      <p:cxnSp>
        <p:nvCxnSpPr>
          <p:cNvPr id="46" name="Straight Connector 45"/>
          <p:cNvCxnSpPr/>
          <p:nvPr/>
        </p:nvCxnSpPr>
        <p:spPr>
          <a:xfrm>
            <a:off x="8117103" y="2723008"/>
            <a:ext cx="357479" cy="161672"/>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8132961" y="2877358"/>
            <a:ext cx="342628" cy="751442"/>
          </a:xfrm>
          <a:prstGeom prst="line">
            <a:avLst/>
          </a:prstGeom>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50" name="Arc 49"/>
          <p:cNvSpPr/>
          <p:nvPr/>
        </p:nvSpPr>
        <p:spPr>
          <a:xfrm>
            <a:off x="7437962" y="2029264"/>
            <a:ext cx="914400" cy="914400"/>
          </a:xfrm>
          <a:prstGeom prst="arc">
            <a:avLst>
              <a:gd name="adj1" fmla="val 2380872"/>
              <a:gd name="adj2" fmla="val 361010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TextBox 50"/>
          <p:cNvSpPr txBox="1"/>
          <p:nvPr/>
        </p:nvSpPr>
        <p:spPr>
          <a:xfrm>
            <a:off x="7268070" y="2398719"/>
            <a:ext cx="304800" cy="276999"/>
          </a:xfrm>
          <a:prstGeom prst="rect">
            <a:avLst/>
          </a:prstGeom>
          <a:noFill/>
        </p:spPr>
        <p:txBody>
          <a:bodyPr wrap="square" rtlCol="0">
            <a:spAutoFit/>
          </a:bodyPr>
          <a:lstStyle/>
          <a:p>
            <a:r>
              <a:rPr lang="el-GR" sz="1200" dirty="0" smtClean="0">
                <a:latin typeface="Comic Sans MS" panose="030F0702030302020204" pitchFamily="66" charset="0"/>
              </a:rPr>
              <a:t>θ</a:t>
            </a:r>
            <a:endParaRPr lang="en-US" sz="1200" dirty="0">
              <a:latin typeface="Comic Sans MS" panose="030F0702030302020204" pitchFamily="66" charset="0"/>
            </a:endParaRPr>
          </a:p>
        </p:txBody>
      </p:sp>
      <p:sp>
        <p:nvSpPr>
          <p:cNvPr id="52" name="TextBox 51"/>
          <p:cNvSpPr txBox="1"/>
          <p:nvPr/>
        </p:nvSpPr>
        <p:spPr>
          <a:xfrm>
            <a:off x="8102815" y="2782469"/>
            <a:ext cx="304800" cy="276999"/>
          </a:xfrm>
          <a:prstGeom prst="rect">
            <a:avLst/>
          </a:prstGeom>
          <a:noFill/>
        </p:spPr>
        <p:txBody>
          <a:bodyPr wrap="square" rtlCol="0">
            <a:spAutoFit/>
          </a:bodyPr>
          <a:lstStyle/>
          <a:p>
            <a:r>
              <a:rPr lang="el-GR" sz="1200" dirty="0" smtClean="0">
                <a:latin typeface="Comic Sans MS" panose="030F0702030302020204" pitchFamily="66" charset="0"/>
              </a:rPr>
              <a:t>θ</a:t>
            </a:r>
            <a:endParaRPr lang="en-US" sz="1200" dirty="0">
              <a:latin typeface="Comic Sans MS" panose="030F0702030302020204" pitchFamily="66" charset="0"/>
            </a:endParaRPr>
          </a:p>
        </p:txBody>
      </p:sp>
      <p:sp>
        <p:nvSpPr>
          <p:cNvPr id="53" name="TextBox 52"/>
          <p:cNvSpPr txBox="1"/>
          <p:nvPr/>
        </p:nvSpPr>
        <p:spPr>
          <a:xfrm>
            <a:off x="8244997" y="2551105"/>
            <a:ext cx="756062" cy="276999"/>
          </a:xfrm>
          <a:prstGeom prst="rect">
            <a:avLst/>
          </a:prstGeom>
          <a:noFill/>
        </p:spPr>
        <p:txBody>
          <a:bodyPr wrap="square" rtlCol="0">
            <a:spAutoFit/>
          </a:bodyPr>
          <a:lstStyle/>
          <a:p>
            <a:r>
              <a:rPr lang="en-US" sz="1200" dirty="0" err="1" smtClean="0">
                <a:latin typeface="Comic Sans MS" panose="030F0702030302020204" pitchFamily="66" charset="0"/>
              </a:rPr>
              <a:t>mgcos</a:t>
            </a:r>
            <a:r>
              <a:rPr lang="el-GR" sz="1200" dirty="0" smtClean="0">
                <a:latin typeface="Comic Sans MS" panose="030F0702030302020204" pitchFamily="66" charset="0"/>
              </a:rPr>
              <a:t>θ</a:t>
            </a:r>
            <a:endParaRPr lang="en-US" sz="1200" dirty="0">
              <a:latin typeface="Comic Sans MS" panose="030F0702030302020204" pitchFamily="66" charset="0"/>
            </a:endParaRPr>
          </a:p>
        </p:txBody>
      </p:sp>
      <p:sp>
        <p:nvSpPr>
          <p:cNvPr id="54" name="TextBox 53"/>
          <p:cNvSpPr txBox="1"/>
          <p:nvPr/>
        </p:nvSpPr>
        <p:spPr>
          <a:xfrm>
            <a:off x="8277407" y="3183462"/>
            <a:ext cx="756062" cy="276999"/>
          </a:xfrm>
          <a:prstGeom prst="rect">
            <a:avLst/>
          </a:prstGeom>
          <a:noFill/>
        </p:spPr>
        <p:txBody>
          <a:bodyPr wrap="square" rtlCol="0">
            <a:spAutoFit/>
          </a:bodyPr>
          <a:lstStyle/>
          <a:p>
            <a:r>
              <a:rPr lang="en-US" sz="1200" dirty="0" err="1" smtClean="0">
                <a:latin typeface="Comic Sans MS" panose="030F0702030302020204" pitchFamily="66" charset="0"/>
              </a:rPr>
              <a:t>mgsin</a:t>
            </a:r>
            <a:r>
              <a:rPr lang="el-GR" sz="1200" dirty="0" smtClean="0">
                <a:latin typeface="Comic Sans MS" panose="030F0702030302020204" pitchFamily="66" charset="0"/>
              </a:rPr>
              <a:t>θ</a:t>
            </a:r>
            <a:endParaRPr lang="en-US" sz="1200" dirty="0">
              <a:latin typeface="Comic Sans MS" panose="030F0702030302020204" pitchFamily="66" charset="0"/>
            </a:endParaRPr>
          </a:p>
        </p:txBody>
      </p:sp>
      <p:cxnSp>
        <p:nvCxnSpPr>
          <p:cNvPr id="55" name="Straight Connector 54"/>
          <p:cNvCxnSpPr/>
          <p:nvPr/>
        </p:nvCxnSpPr>
        <p:spPr>
          <a:xfrm flipH="1">
            <a:off x="7095676" y="3543657"/>
            <a:ext cx="448786" cy="0"/>
          </a:xfrm>
          <a:prstGeom prst="line">
            <a:avLst/>
          </a:prstGeom>
          <a:ln w="25400">
            <a:solidFill>
              <a:schemeClr val="tx1"/>
            </a:solidFill>
            <a:head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57"/>
              <p:cNvSpPr txBox="1"/>
              <p:nvPr/>
            </p:nvSpPr>
            <p:spPr>
              <a:xfrm>
                <a:off x="7039578" y="3585731"/>
                <a:ext cx="566694" cy="3159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2</m:t>
                      </m:r>
                      <m:rad>
                        <m:radPr>
                          <m:degHide m:val="on"/>
                          <m:ctrlPr>
                            <a:rPr lang="en-US" sz="1200" b="0" i="1" smtClean="0">
                              <a:latin typeface="Cambria Math" panose="02040503050406030204" pitchFamily="18" charset="0"/>
                            </a:rPr>
                          </m:ctrlPr>
                        </m:radPr>
                        <m:deg/>
                        <m:e>
                          <m:r>
                            <a:rPr lang="en-US" sz="1200" b="0" i="1" smtClean="0">
                              <a:latin typeface="Cambria Math"/>
                            </a:rPr>
                            <m:t>𝑔𝑙</m:t>
                          </m:r>
                        </m:e>
                      </m:rad>
                    </m:oMath>
                  </m:oMathPara>
                </a14:m>
                <a:endParaRPr lang="en-US" sz="1200" dirty="0"/>
              </a:p>
            </p:txBody>
          </p:sp>
        </mc:Choice>
        <mc:Fallback xmlns="">
          <p:sp>
            <p:nvSpPr>
              <p:cNvPr id="58" name="TextBox 57"/>
              <p:cNvSpPr txBox="1">
                <a:spLocks noRot="1" noChangeAspect="1" noMove="1" noResize="1" noEditPoints="1" noAdjustHandles="1" noChangeArrowheads="1" noChangeShapeType="1" noTextEdit="1"/>
              </p:cNvSpPr>
              <p:nvPr/>
            </p:nvSpPr>
            <p:spPr>
              <a:xfrm>
                <a:off x="7039578" y="3585731"/>
                <a:ext cx="566694" cy="315984"/>
              </a:xfrm>
              <a:prstGeom prst="rect">
                <a:avLst/>
              </a:prstGeom>
              <a:blipFill rotWithShape="1">
                <a:blip r:embed="rId9"/>
                <a:stretch>
                  <a:fillRect b="-1923"/>
                </a:stretch>
              </a:blipFill>
            </p:spPr>
            <p:txBody>
              <a:bodyPr/>
              <a:lstStyle/>
              <a:p>
                <a:r>
                  <a:rPr lang="en-US">
                    <a:noFill/>
                  </a:rPr>
                  <a:t> </a:t>
                </a:r>
              </a:p>
            </p:txBody>
          </p:sp>
        </mc:Fallback>
      </mc:AlternateContent>
      <p:cxnSp>
        <p:nvCxnSpPr>
          <p:cNvPr id="59" name="Straight Connector 58"/>
          <p:cNvCxnSpPr/>
          <p:nvPr/>
        </p:nvCxnSpPr>
        <p:spPr>
          <a:xfrm flipH="1">
            <a:off x="8246623" y="2113154"/>
            <a:ext cx="201018" cy="449720"/>
          </a:xfrm>
          <a:prstGeom prst="line">
            <a:avLst/>
          </a:prstGeom>
          <a:ln w="25400">
            <a:solidFill>
              <a:schemeClr val="tx1"/>
            </a:solidFill>
            <a:head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1" name="TextBox 60"/>
              <p:cNvSpPr txBox="1"/>
              <p:nvPr/>
            </p:nvSpPr>
            <p:spPr>
              <a:xfrm>
                <a:off x="8308331" y="2268359"/>
                <a:ext cx="30777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𝑣</m:t>
                      </m:r>
                    </m:oMath>
                  </m:oMathPara>
                </a14:m>
                <a:endParaRPr lang="en-US" sz="1200" dirty="0"/>
              </a:p>
            </p:txBody>
          </p:sp>
        </mc:Choice>
        <mc:Fallback xmlns="">
          <p:sp>
            <p:nvSpPr>
              <p:cNvPr id="61" name="TextBox 60"/>
              <p:cNvSpPr txBox="1">
                <a:spLocks noRot="1" noChangeAspect="1" noMove="1" noResize="1" noEditPoints="1" noAdjustHandles="1" noChangeArrowheads="1" noChangeShapeType="1" noTextEdit="1"/>
              </p:cNvSpPr>
              <p:nvPr/>
            </p:nvSpPr>
            <p:spPr>
              <a:xfrm>
                <a:off x="8308331" y="2268359"/>
                <a:ext cx="307777" cy="276999"/>
              </a:xfrm>
              <a:prstGeom prst="rect">
                <a:avLst/>
              </a:prstGeom>
              <a:blipFill rotWithShape="1">
                <a:blip r:embed="rId10"/>
                <a:stretch>
                  <a:fillRect/>
                </a:stretch>
              </a:blipFill>
            </p:spPr>
            <p:txBody>
              <a:bodyPr/>
              <a:lstStyle/>
              <a:p>
                <a:r>
                  <a:rPr lang="en-US">
                    <a:noFill/>
                  </a:rPr>
                  <a:t> </a:t>
                </a:r>
              </a:p>
            </p:txBody>
          </p:sp>
        </mc:Fallback>
      </mc:AlternateContent>
      <p:sp>
        <p:nvSpPr>
          <p:cNvPr id="62" name="TextBox 61"/>
          <p:cNvSpPr txBox="1"/>
          <p:nvPr/>
        </p:nvSpPr>
        <p:spPr>
          <a:xfrm>
            <a:off x="3886200" y="1447800"/>
            <a:ext cx="2346385" cy="2246769"/>
          </a:xfrm>
          <a:prstGeom prst="rect">
            <a:avLst/>
          </a:prstGeom>
          <a:noFill/>
        </p:spPr>
        <p:txBody>
          <a:bodyPr wrap="square" rtlCol="0">
            <a:spAutoFit/>
          </a:bodyPr>
          <a:lstStyle/>
          <a:p>
            <a:pPr marL="171450" indent="-171450" algn="ctr">
              <a:buFont typeface="Wingdings"/>
              <a:buChar char="à"/>
            </a:pPr>
            <a:r>
              <a:rPr lang="en-US" sz="1400" dirty="0" smtClean="0">
                <a:solidFill>
                  <a:srgbClr val="FF0000"/>
                </a:solidFill>
                <a:latin typeface="Comic Sans MS" panose="030F0702030302020204" pitchFamily="66" charset="0"/>
                <a:sym typeface="Wingdings" panose="05000000000000000000" pitchFamily="2" charset="2"/>
              </a:rPr>
              <a:t> The string will become slack when the Tension is equal to 0</a:t>
            </a:r>
          </a:p>
          <a:p>
            <a:pPr marL="171450" indent="-171450" algn="ctr">
              <a:buFont typeface="Wingdings"/>
              <a:buChar char="à"/>
            </a:pPr>
            <a:endParaRPr lang="en-US" sz="1400" dirty="0">
              <a:solidFill>
                <a:srgbClr val="FF0000"/>
              </a:solidFill>
              <a:latin typeface="Comic Sans MS" panose="030F0702030302020204" pitchFamily="66" charset="0"/>
              <a:sym typeface="Wingdings" panose="05000000000000000000" pitchFamily="2" charset="2"/>
            </a:endParaRPr>
          </a:p>
          <a:p>
            <a:pPr marL="171450" indent="-171450" algn="ctr">
              <a:buFont typeface="Wingdings"/>
              <a:buChar char="à"/>
            </a:pPr>
            <a:r>
              <a:rPr lang="en-US" sz="1400" dirty="0" smtClean="0">
                <a:solidFill>
                  <a:srgbClr val="FF0000"/>
                </a:solidFill>
                <a:latin typeface="Comic Sans MS" panose="030F0702030302020204" pitchFamily="66" charset="0"/>
                <a:sym typeface="Wingdings" panose="05000000000000000000" pitchFamily="2" charset="2"/>
              </a:rPr>
              <a:t> You can use the equation you found for tension to work out the value of </a:t>
            </a:r>
            <a:r>
              <a:rPr lang="el-GR" sz="1400" dirty="0" smtClean="0">
                <a:solidFill>
                  <a:srgbClr val="FF0000"/>
                </a:solidFill>
                <a:latin typeface="Comic Sans MS" panose="030F0702030302020204" pitchFamily="66" charset="0"/>
                <a:sym typeface="Wingdings" panose="05000000000000000000" pitchFamily="2" charset="2"/>
              </a:rPr>
              <a:t>θ</a:t>
            </a:r>
            <a:r>
              <a:rPr lang="en-US" sz="1400" dirty="0" smtClean="0">
                <a:solidFill>
                  <a:srgbClr val="FF0000"/>
                </a:solidFill>
                <a:latin typeface="Comic Sans MS" panose="030F0702030302020204" pitchFamily="66" charset="0"/>
                <a:sym typeface="Wingdings" panose="05000000000000000000" pitchFamily="2" charset="2"/>
              </a:rPr>
              <a:t> at which this occurs…</a:t>
            </a:r>
          </a:p>
          <a:p>
            <a:pPr algn="ctr"/>
            <a:endParaRPr lang="en-US" sz="1400" dirty="0">
              <a:solidFill>
                <a:srgbClr val="FF0000"/>
              </a:solidFill>
              <a:latin typeface="Comic Sans MS" panose="030F0702030302020204" pitchFamily="66" charset="0"/>
            </a:endParaRPr>
          </a:p>
        </p:txBody>
      </p:sp>
      <p:sp>
        <p:nvSpPr>
          <p:cNvPr id="60" name="TextBox 59"/>
          <p:cNvSpPr txBox="1"/>
          <p:nvPr/>
        </p:nvSpPr>
        <p:spPr>
          <a:xfrm>
            <a:off x="7266517" y="2786112"/>
            <a:ext cx="304800" cy="276999"/>
          </a:xfrm>
          <a:prstGeom prst="rect">
            <a:avLst/>
          </a:prstGeom>
          <a:noFill/>
        </p:spPr>
        <p:txBody>
          <a:bodyPr wrap="square" rtlCol="0">
            <a:spAutoFit/>
          </a:bodyPr>
          <a:lstStyle/>
          <a:p>
            <a:r>
              <a:rPr lang="en-US" sz="1200" dirty="0" smtClean="0">
                <a:latin typeface="Comic Sans MS" panose="030F0702030302020204" pitchFamily="66" charset="0"/>
              </a:rPr>
              <a:t>l</a:t>
            </a:r>
            <a:endParaRPr lang="en-US" sz="1200" dirty="0">
              <a:latin typeface="Comic Sans MS" panose="030F0702030302020204" pitchFamily="66" charset="0"/>
            </a:endParaRPr>
          </a:p>
        </p:txBody>
      </p:sp>
      <p:cxnSp>
        <p:nvCxnSpPr>
          <p:cNvPr id="80" name="Straight Connector 79"/>
          <p:cNvCxnSpPr/>
          <p:nvPr/>
        </p:nvCxnSpPr>
        <p:spPr>
          <a:xfrm>
            <a:off x="7272669" y="2711302"/>
            <a:ext cx="882503"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6791596" y="2406884"/>
            <a:ext cx="555502" cy="276999"/>
          </a:xfrm>
          <a:prstGeom prst="rect">
            <a:avLst/>
          </a:prstGeom>
          <a:noFill/>
        </p:spPr>
        <p:txBody>
          <a:bodyPr wrap="square" rtlCol="0">
            <a:spAutoFit/>
          </a:bodyPr>
          <a:lstStyle/>
          <a:p>
            <a:r>
              <a:rPr lang="en-US" sz="1200" dirty="0" err="1" smtClean="0">
                <a:latin typeface="Comic Sans MS" panose="030F0702030302020204" pitchFamily="66" charset="0"/>
              </a:rPr>
              <a:t>lcos</a:t>
            </a:r>
            <a:r>
              <a:rPr lang="el-GR" sz="1200" dirty="0" smtClean="0">
                <a:latin typeface="Comic Sans MS" panose="030F0702030302020204" pitchFamily="66" charset="0"/>
              </a:rPr>
              <a:t>θ</a:t>
            </a:r>
            <a:endParaRPr lang="en-US" sz="1200" dirty="0">
              <a:latin typeface="Comic Sans MS" panose="030F0702030302020204" pitchFamily="66" charset="0"/>
            </a:endParaRPr>
          </a:p>
        </p:txBody>
      </p:sp>
      <p:sp>
        <p:nvSpPr>
          <p:cNvPr id="82" name="TextBox 81"/>
          <p:cNvSpPr txBox="1"/>
          <p:nvPr/>
        </p:nvSpPr>
        <p:spPr>
          <a:xfrm>
            <a:off x="6699446" y="2793200"/>
            <a:ext cx="775241" cy="276999"/>
          </a:xfrm>
          <a:prstGeom prst="rect">
            <a:avLst/>
          </a:prstGeom>
          <a:noFill/>
        </p:spPr>
        <p:txBody>
          <a:bodyPr wrap="square" rtlCol="0">
            <a:spAutoFit/>
          </a:bodyPr>
          <a:lstStyle/>
          <a:p>
            <a:r>
              <a:rPr lang="en-US" sz="1200" dirty="0" smtClean="0">
                <a:latin typeface="Comic Sans MS" panose="030F0702030302020204" pitchFamily="66" charset="0"/>
              </a:rPr>
              <a:t>l-</a:t>
            </a:r>
            <a:r>
              <a:rPr lang="en-US" sz="1200" dirty="0" err="1" smtClean="0">
                <a:latin typeface="Comic Sans MS" panose="030F0702030302020204" pitchFamily="66" charset="0"/>
              </a:rPr>
              <a:t>lcos</a:t>
            </a:r>
            <a:r>
              <a:rPr lang="el-GR" sz="1200" dirty="0" smtClean="0">
                <a:latin typeface="Comic Sans MS" panose="030F0702030302020204" pitchFamily="66" charset="0"/>
              </a:rPr>
              <a:t>θ</a:t>
            </a:r>
            <a:endParaRPr lang="en-US" sz="1200" dirty="0">
              <a:latin typeface="Comic Sans MS" panose="030F0702030302020204" pitchFamily="66" charset="0"/>
            </a:endParaRPr>
          </a:p>
        </p:txBody>
      </p:sp>
      <p:sp>
        <p:nvSpPr>
          <p:cNvPr id="22" name="Oval 21"/>
          <p:cNvSpPr/>
          <p:nvPr/>
        </p:nvSpPr>
        <p:spPr>
          <a:xfrm>
            <a:off x="8058555" y="2661111"/>
            <a:ext cx="111397" cy="1141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7" name="Straight Connector 86"/>
          <p:cNvCxnSpPr/>
          <p:nvPr/>
        </p:nvCxnSpPr>
        <p:spPr>
          <a:xfrm>
            <a:off x="7412823" y="2091032"/>
            <a:ext cx="449022" cy="204089"/>
          </a:xfrm>
          <a:prstGeom prst="line">
            <a:avLst/>
          </a:prstGeom>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7528631" y="2143928"/>
            <a:ext cx="449022" cy="204089"/>
          </a:xfrm>
          <a:prstGeom prst="line">
            <a:avLst/>
          </a:prstGeom>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7612878" y="1920434"/>
            <a:ext cx="398543" cy="276999"/>
          </a:xfrm>
          <a:prstGeom prst="rect">
            <a:avLst/>
          </a:prstGeom>
          <a:noFill/>
        </p:spPr>
        <p:txBody>
          <a:bodyPr wrap="square" rtlCol="0">
            <a:spAutoFit/>
          </a:bodyPr>
          <a:lstStyle/>
          <a:p>
            <a:r>
              <a:rPr lang="en-US" sz="1200" dirty="0" smtClean="0">
                <a:latin typeface="Comic Sans MS" panose="030F0702030302020204" pitchFamily="66" charset="0"/>
              </a:rPr>
              <a:t>a</a:t>
            </a:r>
            <a:endParaRPr lang="en-US" sz="12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8" name="TextBox 47"/>
              <p:cNvSpPr txBox="1"/>
              <p:nvPr/>
            </p:nvSpPr>
            <p:spPr>
              <a:xfrm>
                <a:off x="4419600" y="4191000"/>
                <a:ext cx="1536896"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chemeClr val="tx1"/>
                          </a:solidFill>
                          <a:latin typeface="Cambria Math"/>
                        </a:rPr>
                        <m:t>𝑇</m:t>
                      </m:r>
                      <m:r>
                        <a:rPr lang="en-US" sz="1200" b="0" i="1" smtClean="0">
                          <a:solidFill>
                            <a:schemeClr val="tx1"/>
                          </a:solidFill>
                          <a:latin typeface="Cambria Math"/>
                        </a:rPr>
                        <m:t>=</m:t>
                      </m:r>
                      <m:r>
                        <a:rPr lang="en-US" sz="1200" b="0" i="1" smtClean="0">
                          <a:solidFill>
                            <a:schemeClr val="tx1"/>
                          </a:solidFill>
                          <a:latin typeface="Cambria Math"/>
                        </a:rPr>
                        <m:t>𝑚𝑔</m:t>
                      </m:r>
                      <m:r>
                        <a:rPr lang="en-US" sz="1200" b="0" i="1" smtClean="0">
                          <a:solidFill>
                            <a:schemeClr val="tx1"/>
                          </a:solidFill>
                          <a:latin typeface="Cambria Math"/>
                        </a:rPr>
                        <m:t>(2+3</m:t>
                      </m:r>
                      <m:r>
                        <a:rPr lang="en-US" sz="1200" b="0" i="1" smtClean="0">
                          <a:solidFill>
                            <a:schemeClr val="tx1"/>
                          </a:solidFill>
                          <a:latin typeface="Cambria Math"/>
                        </a:rPr>
                        <m:t>𝑐𝑜𝑠</m:t>
                      </m:r>
                      <m:r>
                        <a:rPr lang="en-US" sz="1200" b="0" i="1" smtClean="0">
                          <a:solidFill>
                            <a:schemeClr val="tx1"/>
                          </a:solidFill>
                          <a:latin typeface="Cambria Math"/>
                          <a:ea typeface="Cambria Math"/>
                        </a:rPr>
                        <m:t>𝜃</m:t>
                      </m:r>
                      <m:r>
                        <a:rPr lang="en-US" sz="1200" b="0" i="1" smtClean="0">
                          <a:solidFill>
                            <a:schemeClr val="tx1"/>
                          </a:solidFill>
                          <a:latin typeface="Cambria Math"/>
                          <a:ea typeface="Cambria Math"/>
                        </a:rPr>
                        <m:t>)</m:t>
                      </m:r>
                    </m:oMath>
                  </m:oMathPara>
                </a14:m>
                <a:endParaRPr lang="en-US" sz="1200" dirty="0">
                  <a:solidFill>
                    <a:schemeClr val="tx1"/>
                  </a:solidFill>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4419600" y="4191000"/>
                <a:ext cx="1536896" cy="276999"/>
              </a:xfrm>
              <a:prstGeom prst="rect">
                <a:avLst/>
              </a:prstGeom>
              <a:blipFill rotWithShape="1">
                <a:blip r:embed="rId11"/>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4419600" y="4648200"/>
                <a:ext cx="1536896"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chemeClr val="tx1"/>
                          </a:solidFill>
                          <a:latin typeface="Cambria Math"/>
                        </a:rPr>
                        <m:t>0=</m:t>
                      </m:r>
                      <m:r>
                        <a:rPr lang="en-US" sz="1200" b="0" i="1" smtClean="0">
                          <a:solidFill>
                            <a:schemeClr val="tx1"/>
                          </a:solidFill>
                          <a:latin typeface="Cambria Math"/>
                        </a:rPr>
                        <m:t>𝑚𝑔</m:t>
                      </m:r>
                      <m:r>
                        <a:rPr lang="en-US" sz="1200" b="0" i="1" smtClean="0">
                          <a:solidFill>
                            <a:schemeClr val="tx1"/>
                          </a:solidFill>
                          <a:latin typeface="Cambria Math"/>
                        </a:rPr>
                        <m:t>(2+3</m:t>
                      </m:r>
                      <m:r>
                        <a:rPr lang="en-US" sz="1200" b="0" i="1" smtClean="0">
                          <a:solidFill>
                            <a:schemeClr val="tx1"/>
                          </a:solidFill>
                          <a:latin typeface="Cambria Math"/>
                        </a:rPr>
                        <m:t>𝑐𝑜𝑠</m:t>
                      </m:r>
                      <m:r>
                        <a:rPr lang="en-US" sz="1200" b="0" i="1" smtClean="0">
                          <a:solidFill>
                            <a:schemeClr val="tx1"/>
                          </a:solidFill>
                          <a:latin typeface="Cambria Math"/>
                          <a:ea typeface="Cambria Math"/>
                        </a:rPr>
                        <m:t>𝜃</m:t>
                      </m:r>
                      <m:r>
                        <a:rPr lang="en-US" sz="1200" b="0" i="1" smtClean="0">
                          <a:solidFill>
                            <a:schemeClr val="tx1"/>
                          </a:solidFill>
                          <a:latin typeface="Cambria Math"/>
                          <a:ea typeface="Cambria Math"/>
                        </a:rPr>
                        <m:t>)</m:t>
                      </m:r>
                    </m:oMath>
                  </m:oMathPara>
                </a14:m>
                <a:endParaRPr lang="en-US" sz="1200" dirty="0">
                  <a:solidFill>
                    <a:schemeClr val="tx1"/>
                  </a:solidFill>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4419600" y="4648200"/>
                <a:ext cx="1536896" cy="276999"/>
              </a:xfrm>
              <a:prstGeom prst="rect">
                <a:avLst/>
              </a:prstGeom>
              <a:blipFill rotWithShape="1">
                <a:blip r:embed="rId12"/>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4419600" y="5105400"/>
                <a:ext cx="1173398"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chemeClr val="tx1"/>
                          </a:solidFill>
                          <a:latin typeface="Cambria Math"/>
                        </a:rPr>
                        <m:t>0=2+3</m:t>
                      </m:r>
                      <m:r>
                        <a:rPr lang="en-US" sz="1200" b="0" i="1" smtClean="0">
                          <a:solidFill>
                            <a:schemeClr val="tx1"/>
                          </a:solidFill>
                          <a:latin typeface="Cambria Math"/>
                        </a:rPr>
                        <m:t>𝑐𝑜𝑠</m:t>
                      </m:r>
                      <m:r>
                        <a:rPr lang="en-US" sz="1200" b="0" i="1" smtClean="0">
                          <a:solidFill>
                            <a:schemeClr val="tx1"/>
                          </a:solidFill>
                          <a:latin typeface="Cambria Math"/>
                          <a:ea typeface="Cambria Math"/>
                        </a:rPr>
                        <m:t>𝜃</m:t>
                      </m:r>
                    </m:oMath>
                  </m:oMathPara>
                </a14:m>
                <a:endParaRPr lang="en-US" sz="1200" dirty="0">
                  <a:solidFill>
                    <a:schemeClr val="tx1"/>
                  </a:solidFill>
                </a:endParaRPr>
              </a:p>
            </p:txBody>
          </p:sp>
        </mc:Choice>
        <mc:Fallback xmlns="">
          <p:sp>
            <p:nvSpPr>
              <p:cNvPr id="56" name="TextBox 55"/>
              <p:cNvSpPr txBox="1">
                <a:spLocks noRot="1" noChangeAspect="1" noMove="1" noResize="1" noEditPoints="1" noAdjustHandles="1" noChangeArrowheads="1" noChangeShapeType="1" noTextEdit="1"/>
              </p:cNvSpPr>
              <p:nvPr/>
            </p:nvSpPr>
            <p:spPr>
              <a:xfrm>
                <a:off x="4419600" y="5105400"/>
                <a:ext cx="1173398" cy="276999"/>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4191000" y="5486400"/>
                <a:ext cx="990600" cy="4392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chemeClr val="tx1"/>
                          </a:solidFill>
                          <a:latin typeface="Cambria Math"/>
                        </a:rPr>
                        <m:t>𝑐𝑜𝑠</m:t>
                      </m:r>
                      <m:r>
                        <a:rPr lang="en-US" sz="1200" b="0" i="1" smtClean="0">
                          <a:solidFill>
                            <a:schemeClr val="tx1"/>
                          </a:solidFill>
                          <a:latin typeface="Cambria Math"/>
                          <a:ea typeface="Cambria Math"/>
                        </a:rPr>
                        <m:t>𝜃</m:t>
                      </m:r>
                      <m:r>
                        <a:rPr lang="en-US" sz="1200" b="0" i="1" smtClean="0">
                          <a:solidFill>
                            <a:schemeClr val="tx1"/>
                          </a:solidFill>
                          <a:latin typeface="Cambria Math"/>
                          <a:ea typeface="Cambria Math"/>
                        </a:rPr>
                        <m:t>=−</m:t>
                      </m:r>
                      <m:f>
                        <m:fPr>
                          <m:ctrlPr>
                            <a:rPr lang="en-US" sz="1200" i="1">
                              <a:latin typeface="Cambria Math" panose="02040503050406030204" pitchFamily="18" charset="0"/>
                            </a:rPr>
                          </m:ctrlPr>
                        </m:fPr>
                        <m:num>
                          <m:r>
                            <a:rPr lang="en-US" sz="1200" i="1">
                              <a:latin typeface="Cambria Math"/>
                            </a:rPr>
                            <m:t>2</m:t>
                          </m:r>
                        </m:num>
                        <m:den>
                          <m:r>
                            <a:rPr lang="en-US" sz="1200" i="1">
                              <a:latin typeface="Cambria Math"/>
                            </a:rPr>
                            <m:t>3</m:t>
                          </m:r>
                        </m:den>
                      </m:f>
                    </m:oMath>
                  </m:oMathPara>
                </a14:m>
                <a:endParaRPr lang="en-US" sz="1200" dirty="0">
                  <a:solidFill>
                    <a:schemeClr val="tx1"/>
                  </a:solidFill>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4191000" y="5486400"/>
                <a:ext cx="990600" cy="439223"/>
              </a:xfrm>
              <a:prstGeom prst="rect">
                <a:avLst/>
              </a:prstGeom>
              <a:blipFill rotWithShape="1">
                <a:blip r:embed="rId14"/>
                <a:stretch>
                  <a:fillRect/>
                </a:stretch>
              </a:blipFill>
            </p:spPr>
            <p:txBody>
              <a:bodyPr/>
              <a:lstStyle/>
              <a:p>
                <a:r>
                  <a:rPr lang="en-US">
                    <a:noFill/>
                  </a:rPr>
                  <a:t> </a:t>
                </a:r>
              </a:p>
            </p:txBody>
          </p:sp>
        </mc:Fallback>
      </mc:AlternateContent>
      <p:sp>
        <p:nvSpPr>
          <p:cNvPr id="63" name="Arc 62"/>
          <p:cNvSpPr/>
          <p:nvPr/>
        </p:nvSpPr>
        <p:spPr>
          <a:xfrm>
            <a:off x="5791200" y="4343400"/>
            <a:ext cx="239009" cy="416662"/>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64" name="TextBox 63"/>
          <p:cNvSpPr txBox="1"/>
          <p:nvPr/>
        </p:nvSpPr>
        <p:spPr>
          <a:xfrm>
            <a:off x="6019800" y="4343400"/>
            <a:ext cx="1371600" cy="461665"/>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Set the tension equal to 0</a:t>
            </a:r>
            <a:endParaRPr lang="en-GB" sz="1200" baseline="30000" dirty="0">
              <a:solidFill>
                <a:srgbClr val="FF0000"/>
              </a:solidFill>
              <a:latin typeface="Comic Sans MS" panose="030F0702030302020204" pitchFamily="66" charset="0"/>
            </a:endParaRPr>
          </a:p>
        </p:txBody>
      </p:sp>
      <p:sp>
        <p:nvSpPr>
          <p:cNvPr id="65" name="Arc 64"/>
          <p:cNvSpPr/>
          <p:nvPr/>
        </p:nvSpPr>
        <p:spPr>
          <a:xfrm>
            <a:off x="5791200" y="4800600"/>
            <a:ext cx="239009" cy="416662"/>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66" name="Arc 65"/>
          <p:cNvSpPr/>
          <p:nvPr/>
        </p:nvSpPr>
        <p:spPr>
          <a:xfrm>
            <a:off x="5410201" y="5257800"/>
            <a:ext cx="228600" cy="457200"/>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67" name="TextBox 66"/>
          <p:cNvSpPr txBox="1"/>
          <p:nvPr/>
        </p:nvSpPr>
        <p:spPr>
          <a:xfrm>
            <a:off x="6019800" y="4800600"/>
            <a:ext cx="2209800" cy="461665"/>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Divide by mg (basically, the bracket must be 0)</a:t>
            </a:r>
            <a:endParaRPr lang="en-GB" sz="1200" baseline="30000" dirty="0">
              <a:solidFill>
                <a:srgbClr val="FF0000"/>
              </a:solidFill>
              <a:latin typeface="Comic Sans MS" panose="030F0702030302020204" pitchFamily="66" charset="0"/>
            </a:endParaRPr>
          </a:p>
        </p:txBody>
      </p:sp>
      <p:sp>
        <p:nvSpPr>
          <p:cNvPr id="68" name="TextBox 67"/>
          <p:cNvSpPr txBox="1"/>
          <p:nvPr/>
        </p:nvSpPr>
        <p:spPr>
          <a:xfrm>
            <a:off x="5638800" y="5334000"/>
            <a:ext cx="914400"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Rearrange</a:t>
            </a:r>
            <a:endParaRPr lang="en-GB" sz="1200" baseline="300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9" name="TextBox 68"/>
              <p:cNvSpPr txBox="1"/>
              <p:nvPr/>
            </p:nvSpPr>
            <p:spPr>
              <a:xfrm>
                <a:off x="2057400" y="6019800"/>
                <a:ext cx="990600" cy="4392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a:rPr>
                        <m:t>𝑐𝑜𝑠</m:t>
                      </m:r>
                      <m:r>
                        <a:rPr lang="en-US" sz="1200" b="0" i="1" smtClean="0">
                          <a:solidFill>
                            <a:srgbClr val="FF0000"/>
                          </a:solidFill>
                          <a:latin typeface="Cambria Math"/>
                          <a:ea typeface="Cambria Math"/>
                        </a:rPr>
                        <m:t>𝜃</m:t>
                      </m:r>
                      <m:r>
                        <a:rPr lang="en-US" sz="1200" b="0" i="1" smtClean="0">
                          <a:solidFill>
                            <a:srgbClr val="FF0000"/>
                          </a:solidFill>
                          <a:latin typeface="Cambria Math"/>
                          <a:ea typeface="Cambria Math"/>
                        </a:rPr>
                        <m:t>=−</m:t>
                      </m:r>
                      <m:f>
                        <m:fPr>
                          <m:ctrlPr>
                            <a:rPr lang="en-US" sz="1200" i="1">
                              <a:solidFill>
                                <a:srgbClr val="FF0000"/>
                              </a:solidFill>
                              <a:latin typeface="Cambria Math" panose="02040503050406030204" pitchFamily="18" charset="0"/>
                            </a:rPr>
                          </m:ctrlPr>
                        </m:fPr>
                        <m:num>
                          <m:r>
                            <a:rPr lang="en-US" sz="1200" i="1">
                              <a:solidFill>
                                <a:srgbClr val="FF0000"/>
                              </a:solidFill>
                              <a:latin typeface="Cambria Math"/>
                            </a:rPr>
                            <m:t>2</m:t>
                          </m:r>
                        </m:num>
                        <m:den>
                          <m:r>
                            <a:rPr lang="en-US" sz="1200" i="1">
                              <a:solidFill>
                                <a:srgbClr val="FF0000"/>
                              </a:solidFill>
                              <a:latin typeface="Cambria Math"/>
                            </a:rPr>
                            <m:t>3</m:t>
                          </m:r>
                        </m:den>
                      </m:f>
                    </m:oMath>
                  </m:oMathPara>
                </a14:m>
                <a:endParaRPr lang="en-US" sz="1200" dirty="0">
                  <a:solidFill>
                    <a:srgbClr val="FF0000"/>
                  </a:solidFill>
                </a:endParaRPr>
              </a:p>
            </p:txBody>
          </p:sp>
        </mc:Choice>
        <mc:Fallback xmlns="">
          <p:sp>
            <p:nvSpPr>
              <p:cNvPr id="69" name="TextBox 68"/>
              <p:cNvSpPr txBox="1">
                <a:spLocks noRot="1" noChangeAspect="1" noMove="1" noResize="1" noEditPoints="1" noAdjustHandles="1" noChangeArrowheads="1" noChangeShapeType="1" noTextEdit="1"/>
              </p:cNvSpPr>
              <p:nvPr/>
            </p:nvSpPr>
            <p:spPr>
              <a:xfrm>
                <a:off x="2057400" y="6019800"/>
                <a:ext cx="990600" cy="439223"/>
              </a:xfrm>
              <a:prstGeom prst="rect">
                <a:avLst/>
              </a:prstGeom>
              <a:blipFill rotWithShape="1">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p:cNvSpPr txBox="1"/>
              <p:nvPr/>
            </p:nvSpPr>
            <p:spPr>
              <a:xfrm>
                <a:off x="685800" y="6248400"/>
                <a:ext cx="1536896"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a:rPr>
                        <m:t>𝑇</m:t>
                      </m:r>
                      <m:r>
                        <a:rPr lang="en-US" sz="1200" b="0" i="1" smtClean="0">
                          <a:solidFill>
                            <a:srgbClr val="FF0000"/>
                          </a:solidFill>
                          <a:latin typeface="Cambria Math"/>
                        </a:rPr>
                        <m:t>=</m:t>
                      </m:r>
                      <m:r>
                        <a:rPr lang="en-US" sz="1200" b="0" i="1" smtClean="0">
                          <a:solidFill>
                            <a:srgbClr val="FF0000"/>
                          </a:solidFill>
                          <a:latin typeface="Cambria Math"/>
                        </a:rPr>
                        <m:t>𝑚𝑔</m:t>
                      </m:r>
                      <m:r>
                        <a:rPr lang="en-US" sz="1200" b="0" i="1" smtClean="0">
                          <a:solidFill>
                            <a:srgbClr val="FF0000"/>
                          </a:solidFill>
                          <a:latin typeface="Cambria Math"/>
                        </a:rPr>
                        <m:t>(2+3</m:t>
                      </m:r>
                      <m:r>
                        <a:rPr lang="en-US" sz="1200" b="0" i="1" smtClean="0">
                          <a:solidFill>
                            <a:srgbClr val="FF0000"/>
                          </a:solidFill>
                          <a:latin typeface="Cambria Math"/>
                        </a:rPr>
                        <m:t>𝑐𝑜𝑠</m:t>
                      </m:r>
                      <m:r>
                        <a:rPr lang="en-US" sz="1200" b="0" i="1" smtClean="0">
                          <a:solidFill>
                            <a:srgbClr val="FF0000"/>
                          </a:solidFill>
                          <a:latin typeface="Cambria Math"/>
                          <a:ea typeface="Cambria Math"/>
                        </a:rPr>
                        <m:t>𝜃</m:t>
                      </m:r>
                      <m:r>
                        <a:rPr lang="en-US" sz="1200" b="0" i="1" smtClean="0">
                          <a:solidFill>
                            <a:srgbClr val="FF0000"/>
                          </a:solidFill>
                          <a:latin typeface="Cambria Math"/>
                          <a:ea typeface="Cambria Math"/>
                        </a:rPr>
                        <m:t>)</m:t>
                      </m:r>
                    </m:oMath>
                  </m:oMathPara>
                </a14:m>
                <a:endParaRPr lang="en-US" sz="1200" dirty="0">
                  <a:solidFill>
                    <a:srgbClr val="FF0000"/>
                  </a:solidFill>
                </a:endParaRPr>
              </a:p>
            </p:txBody>
          </p:sp>
        </mc:Choice>
        <mc:Fallback xmlns="">
          <p:sp>
            <p:nvSpPr>
              <p:cNvPr id="70" name="TextBox 69"/>
              <p:cNvSpPr txBox="1">
                <a:spLocks noRot="1" noChangeAspect="1" noMove="1" noResize="1" noEditPoints="1" noAdjustHandles="1" noChangeArrowheads="1" noChangeShapeType="1" noTextEdit="1"/>
              </p:cNvSpPr>
              <p:nvPr/>
            </p:nvSpPr>
            <p:spPr>
              <a:xfrm>
                <a:off x="685800" y="6248400"/>
                <a:ext cx="1536896" cy="276999"/>
              </a:xfrm>
              <a:prstGeom prst="rect">
                <a:avLst/>
              </a:prstGeom>
              <a:blipFill rotWithShape="1">
                <a:blip r:embed="rId16"/>
                <a:stretch>
                  <a:fillRect b="-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p:cNvSpPr txBox="1"/>
              <p:nvPr/>
            </p:nvSpPr>
            <p:spPr>
              <a:xfrm>
                <a:off x="685800" y="5943600"/>
                <a:ext cx="152868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200" b="0" i="1" smtClean="0">
                              <a:solidFill>
                                <a:srgbClr val="FF0000"/>
                              </a:solidFill>
                              <a:latin typeface="Cambria Math" panose="02040503050406030204" pitchFamily="18" charset="0"/>
                              <a:ea typeface="Cambria Math"/>
                            </a:rPr>
                          </m:ctrlPr>
                        </m:sSupPr>
                        <m:e>
                          <m:r>
                            <a:rPr lang="en-US" sz="1200" b="0" i="1" smtClean="0">
                              <a:solidFill>
                                <a:srgbClr val="FF0000"/>
                              </a:solidFill>
                              <a:latin typeface="Cambria Math"/>
                              <a:ea typeface="Cambria Math"/>
                            </a:rPr>
                            <m:t>𝑣</m:t>
                          </m:r>
                        </m:e>
                        <m:sup>
                          <m:r>
                            <a:rPr lang="en-US" sz="1200" b="0" i="1" smtClean="0">
                              <a:solidFill>
                                <a:srgbClr val="FF0000"/>
                              </a:solidFill>
                              <a:latin typeface="Cambria Math"/>
                              <a:ea typeface="Cambria Math"/>
                            </a:rPr>
                            <m:t>2</m:t>
                          </m:r>
                        </m:sup>
                      </m:sSup>
                      <m:r>
                        <a:rPr lang="en-US" sz="1200" b="0" i="1" smtClean="0">
                          <a:solidFill>
                            <a:srgbClr val="FF0000"/>
                          </a:solidFill>
                          <a:latin typeface="Cambria Math"/>
                          <a:ea typeface="Cambria Math"/>
                        </a:rPr>
                        <m:t>=2</m:t>
                      </m:r>
                      <m:r>
                        <a:rPr lang="en-US" sz="1200" b="0" i="1" smtClean="0">
                          <a:solidFill>
                            <a:srgbClr val="FF0000"/>
                          </a:solidFill>
                          <a:latin typeface="Cambria Math"/>
                          <a:ea typeface="Cambria Math"/>
                        </a:rPr>
                        <m:t>𝑔𝑙</m:t>
                      </m:r>
                      <m:r>
                        <a:rPr lang="en-US" sz="1200" b="0" i="1" smtClean="0">
                          <a:solidFill>
                            <a:srgbClr val="FF0000"/>
                          </a:solidFill>
                          <a:latin typeface="Cambria Math"/>
                          <a:ea typeface="Cambria Math"/>
                        </a:rPr>
                        <m:t>(1+</m:t>
                      </m:r>
                      <m:r>
                        <a:rPr lang="en-US" sz="1200" b="0" i="1" smtClean="0">
                          <a:solidFill>
                            <a:srgbClr val="FF0000"/>
                          </a:solidFill>
                          <a:latin typeface="Cambria Math"/>
                        </a:rPr>
                        <m:t>𝑐𝑜𝑠</m:t>
                      </m:r>
                      <m:r>
                        <a:rPr lang="en-US" sz="1200" b="0" i="1" smtClean="0">
                          <a:solidFill>
                            <a:srgbClr val="FF0000"/>
                          </a:solidFill>
                          <a:latin typeface="Cambria Math"/>
                          <a:ea typeface="Cambria Math"/>
                        </a:rPr>
                        <m:t>𝜃</m:t>
                      </m:r>
                      <m:r>
                        <a:rPr lang="en-US" sz="1200" b="0" i="1" smtClean="0">
                          <a:solidFill>
                            <a:srgbClr val="FF0000"/>
                          </a:solidFill>
                          <a:latin typeface="Cambria Math"/>
                          <a:ea typeface="Cambria Math"/>
                        </a:rPr>
                        <m:t>)</m:t>
                      </m:r>
                    </m:oMath>
                  </m:oMathPara>
                </a14:m>
                <a:endParaRPr lang="en-US" sz="1200" dirty="0">
                  <a:solidFill>
                    <a:srgbClr val="FF0000"/>
                  </a:solidFill>
                </a:endParaRPr>
              </a:p>
            </p:txBody>
          </p:sp>
        </mc:Choice>
        <mc:Fallback xmlns="">
          <p:sp>
            <p:nvSpPr>
              <p:cNvPr id="71" name="TextBox 70"/>
              <p:cNvSpPr txBox="1">
                <a:spLocks noRot="1" noChangeAspect="1" noMove="1" noResize="1" noEditPoints="1" noAdjustHandles="1" noChangeArrowheads="1" noChangeShapeType="1" noTextEdit="1"/>
              </p:cNvSpPr>
              <p:nvPr/>
            </p:nvSpPr>
            <p:spPr>
              <a:xfrm>
                <a:off x="685800" y="5943600"/>
                <a:ext cx="1528687" cy="276999"/>
              </a:xfrm>
              <a:prstGeom prst="rect">
                <a:avLst/>
              </a:prstGeom>
              <a:blipFill rotWithShape="1">
                <a:blip r:embed="rId17"/>
                <a:stretch>
                  <a:fillRect b="-11111"/>
                </a:stretch>
              </a:blipFill>
            </p:spPr>
            <p:txBody>
              <a:bodyPr/>
              <a:lstStyle/>
              <a:p>
                <a:r>
                  <a:rPr lang="en-US">
                    <a:noFill/>
                  </a:rPr>
                  <a:t> </a:t>
                </a:r>
              </a:p>
            </p:txBody>
          </p:sp>
        </mc:Fallback>
      </mc:AlternateContent>
    </p:spTree>
    <p:extLst>
      <p:ext uri="{BB962C8B-B14F-4D97-AF65-F5344CB8AC3E}">
        <p14:creationId xmlns:p14="http://schemas.microsoft.com/office/powerpoint/2010/main" val="2757087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2">
                                            <p:txEl>
                                              <p:pRg st="0" end="0"/>
                                            </p:txEl>
                                          </p:spTgt>
                                        </p:tgtEl>
                                        <p:attrNameLst>
                                          <p:attrName>style.visibility</p:attrName>
                                        </p:attrNameLst>
                                      </p:cBhvr>
                                      <p:to>
                                        <p:strVal val="visible"/>
                                      </p:to>
                                    </p:set>
                                    <p:animEffect transition="in" filter="blinds(horizontal)">
                                      <p:cBhvr>
                                        <p:cTn id="7" dur="500"/>
                                        <p:tgtEl>
                                          <p:spTgt spid="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2">
                                            <p:txEl>
                                              <p:pRg st="2" end="2"/>
                                            </p:txEl>
                                          </p:spTgt>
                                        </p:tgtEl>
                                        <p:attrNameLst>
                                          <p:attrName>style.visibility</p:attrName>
                                        </p:attrNameLst>
                                      </p:cBhvr>
                                      <p:to>
                                        <p:strVal val="visible"/>
                                      </p:to>
                                    </p:set>
                                    <p:animEffect transition="in" filter="blinds(horizontal)">
                                      <p:cBhvr>
                                        <p:cTn id="12" dur="500"/>
                                        <p:tgtEl>
                                          <p:spTgt spid="6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linds(horizontal)">
                                      <p:cBhvr>
                                        <p:cTn id="17" dur="50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blinds(horizontal)">
                                      <p:cBhvr>
                                        <p:cTn id="22" dur="500"/>
                                        <p:tgtEl>
                                          <p:spTgt spid="6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blinds(horizontal)">
                                      <p:cBhvr>
                                        <p:cTn id="27" dur="500"/>
                                        <p:tgtEl>
                                          <p:spTgt spid="6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blinds(horizontal)">
                                      <p:cBhvr>
                                        <p:cTn id="32" dur="500"/>
                                        <p:tgtEl>
                                          <p:spTgt spid="4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5"/>
                                        </p:tgtEl>
                                        <p:attrNameLst>
                                          <p:attrName>style.visibility</p:attrName>
                                        </p:attrNameLst>
                                      </p:cBhvr>
                                      <p:to>
                                        <p:strVal val="visible"/>
                                      </p:to>
                                    </p:set>
                                    <p:animEffect transition="in" filter="blinds(horizontal)">
                                      <p:cBhvr>
                                        <p:cTn id="37" dur="500"/>
                                        <p:tgtEl>
                                          <p:spTgt spid="6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67"/>
                                        </p:tgtEl>
                                        <p:attrNameLst>
                                          <p:attrName>style.visibility</p:attrName>
                                        </p:attrNameLst>
                                      </p:cBhvr>
                                      <p:to>
                                        <p:strVal val="visible"/>
                                      </p:to>
                                    </p:set>
                                    <p:animEffect transition="in" filter="blinds(horizontal)">
                                      <p:cBhvr>
                                        <p:cTn id="42" dur="500"/>
                                        <p:tgtEl>
                                          <p:spTgt spid="6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blinds(horizontal)">
                                      <p:cBhvr>
                                        <p:cTn id="47" dur="500"/>
                                        <p:tgtEl>
                                          <p:spTgt spid="5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blinds(horizontal)">
                                      <p:cBhvr>
                                        <p:cTn id="52" dur="500"/>
                                        <p:tgtEl>
                                          <p:spTgt spid="66"/>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blinds(horizontal)">
                                      <p:cBhvr>
                                        <p:cTn id="57" dur="500"/>
                                        <p:tgtEl>
                                          <p:spTgt spid="68"/>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57"/>
                                        </p:tgtEl>
                                        <p:attrNameLst>
                                          <p:attrName>style.visibility</p:attrName>
                                        </p:attrNameLst>
                                      </p:cBhvr>
                                      <p:to>
                                        <p:strVal val="visible"/>
                                      </p:to>
                                    </p:set>
                                    <p:animEffect transition="in" filter="blinds(horizontal)">
                                      <p:cBhvr>
                                        <p:cTn id="62" dur="500"/>
                                        <p:tgtEl>
                                          <p:spTgt spid="57"/>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blinds(horizontal)">
                                      <p:cBhvr>
                                        <p:cTn id="6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6" grpId="0"/>
      <p:bldP spid="57" grpId="0"/>
      <p:bldP spid="63" grpId="0" animBg="1"/>
      <p:bldP spid="64" grpId="0"/>
      <p:bldP spid="65" grpId="0" animBg="1"/>
      <p:bldP spid="66" grpId="0" animBg="1"/>
      <p:bldP spid="67"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Motion in a Circle</a:t>
            </a:r>
            <a:endParaRPr lang="en-GB" dirty="0">
              <a:latin typeface="Comic Sans MS" pitchFamily="66" charset="0"/>
            </a:endParaRPr>
          </a:p>
        </p:txBody>
      </p:sp>
      <p:sp>
        <p:nvSpPr>
          <p:cNvPr id="3" name="Content Placeholder 2"/>
          <p:cNvSpPr>
            <a:spLocks noGrp="1"/>
          </p:cNvSpPr>
          <p:nvPr>
            <p:ph idx="1"/>
          </p:nvPr>
        </p:nvSpPr>
        <p:spPr>
          <a:xfrm>
            <a:off x="228600" y="1600200"/>
            <a:ext cx="3221966" cy="4525963"/>
          </a:xfrm>
        </p:spPr>
        <p:txBody>
          <a:bodyPr>
            <a:normAutofit/>
          </a:bodyPr>
          <a:lstStyle/>
          <a:p>
            <a:pPr marL="0" indent="0" algn="ctr">
              <a:buNone/>
            </a:pPr>
            <a:r>
              <a:rPr lang="en-GB" sz="1400" b="1" dirty="0" smtClean="0">
                <a:latin typeface="Comic Sans MS" pitchFamily="66" charset="0"/>
              </a:rPr>
              <a:t>You can calculate the angular speed of an object moving in a circle</a:t>
            </a:r>
            <a:endParaRPr lang="en-GB" sz="1400" dirty="0" smtClean="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smtClean="0">
                <a:latin typeface="Comic Sans MS" pitchFamily="66" charset="0"/>
              </a:rPr>
              <a:t>A particle moves round a circle in 10 seconds at a constant speed of 15ms</a:t>
            </a:r>
            <a:r>
              <a:rPr lang="en-US" sz="1400" baseline="30000" dirty="0" smtClean="0">
                <a:latin typeface="Comic Sans MS" pitchFamily="66" charset="0"/>
              </a:rPr>
              <a:t>-1</a:t>
            </a:r>
            <a:r>
              <a:rPr lang="en-US" sz="1400" dirty="0" smtClean="0">
                <a:latin typeface="Comic Sans MS" pitchFamily="66" charset="0"/>
              </a:rPr>
              <a:t>. Calculate the angular speed of the particle, and the radius of the circle.</a:t>
            </a:r>
            <a:endParaRPr lang="en-US" sz="1400" dirty="0" smtClean="0">
              <a:latin typeface="Comic Sans MS" pitchFamily="66" charset="0"/>
              <a:sym typeface="Wingdings" panose="05000000000000000000" pitchFamily="2" charset="2"/>
            </a:endParaRPr>
          </a:p>
          <a:p>
            <a:pPr algn="ctr">
              <a:buFont typeface="Wingdings"/>
              <a:buChar char="à"/>
            </a:pPr>
            <a:endParaRPr lang="en-US" sz="1400" dirty="0">
              <a:latin typeface="Comic Sans MS" pitchFamily="66" charset="0"/>
              <a:sym typeface="Wingdings" panose="05000000000000000000" pitchFamily="2" charset="2"/>
            </a:endParaRPr>
          </a:p>
          <a:p>
            <a:pPr marL="0" indent="0" algn="ctr">
              <a:buNone/>
            </a:pPr>
            <a:endParaRPr lang="en-GB" sz="1400" dirty="0">
              <a:latin typeface="Comic Sans MS" pitchFamily="66" charset="0"/>
            </a:endParaRPr>
          </a:p>
        </p:txBody>
      </p:sp>
      <p:pic>
        <p:nvPicPr>
          <p:cNvPr id="5" name="Picture 2" descr="http://astarmathsandphysics.com/gcse-physics-notes/gcse-physics-notes-motion-in-a-circle-html-m3278a5aa.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152400"/>
            <a:ext cx="2033500" cy="109162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7" name="TextBox 46"/>
              <p:cNvSpPr txBox="1"/>
              <p:nvPr/>
            </p:nvSpPr>
            <p:spPr>
              <a:xfrm>
                <a:off x="8362183" y="0"/>
                <a:ext cx="781817"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𝑣</m:t>
                      </m:r>
                      <m:r>
                        <a:rPr lang="en-US" sz="1400" b="0" i="1" smtClean="0">
                          <a:latin typeface="Cambria Math"/>
                        </a:rPr>
                        <m:t>=</m:t>
                      </m:r>
                      <m:r>
                        <a:rPr lang="en-US" sz="1400" b="0" i="1" smtClean="0">
                          <a:latin typeface="Cambria Math"/>
                        </a:rPr>
                        <m:t>𝑟</m:t>
                      </m:r>
                      <m:r>
                        <m:rPr>
                          <m:sty m:val="p"/>
                        </m:rPr>
                        <a:rPr lang="el-GR" sz="1400" b="0" i="1" smtClean="0">
                          <a:latin typeface="Cambria Math"/>
                        </a:rPr>
                        <m:t>ω</m:t>
                      </m:r>
                    </m:oMath>
                  </m:oMathPara>
                </a14:m>
                <a:endParaRPr lang="en-GB" sz="1400" dirty="0"/>
              </a:p>
            </p:txBody>
          </p:sp>
        </mc:Choice>
        <mc:Fallback xmlns="">
          <p:sp>
            <p:nvSpPr>
              <p:cNvPr id="47" name="TextBox 46"/>
              <p:cNvSpPr txBox="1">
                <a:spLocks noRot="1" noChangeAspect="1" noMove="1" noResize="1" noEditPoints="1" noAdjustHandles="1" noChangeArrowheads="1" noChangeShapeType="1" noTextEdit="1"/>
              </p:cNvSpPr>
              <p:nvPr/>
            </p:nvSpPr>
            <p:spPr>
              <a:xfrm>
                <a:off x="8362183" y="0"/>
                <a:ext cx="781817" cy="307777"/>
              </a:xfrm>
              <a:prstGeom prst="rect">
                <a:avLst/>
              </a:prstGeom>
              <a:blipFill rotWithShape="1">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7273505" y="0"/>
                <a:ext cx="1087670" cy="44300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1200" i="1" smtClean="0">
                          <a:latin typeface="Cambria Math"/>
                        </a:rPr>
                        <m:t>ω</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𝑟𝑎𝑑𝑖𝑎𝑛𝑠</m:t>
                          </m:r>
                        </m:num>
                        <m:den>
                          <m:r>
                            <a:rPr lang="en-US" sz="1200" b="0" i="1" smtClean="0">
                              <a:latin typeface="Cambria Math"/>
                            </a:rPr>
                            <m:t>𝑠𝑒𝑐𝑜𝑛𝑑𝑠</m:t>
                          </m:r>
                        </m:den>
                      </m:f>
                    </m:oMath>
                  </m:oMathPara>
                </a14:m>
                <a:endParaRPr lang="en-GB" sz="1200" dirty="0"/>
              </a:p>
            </p:txBody>
          </p:sp>
        </mc:Choice>
        <mc:Fallback xmlns="">
          <p:sp>
            <p:nvSpPr>
              <p:cNvPr id="35" name="TextBox 34"/>
              <p:cNvSpPr txBox="1">
                <a:spLocks noRot="1" noChangeAspect="1" noMove="1" noResize="1" noEditPoints="1" noAdjustHandles="1" noChangeArrowheads="1" noChangeShapeType="1" noTextEdit="1"/>
              </p:cNvSpPr>
              <p:nvPr/>
            </p:nvSpPr>
            <p:spPr>
              <a:xfrm>
                <a:off x="7273505" y="0"/>
                <a:ext cx="1087670" cy="443006"/>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5029200" y="1524000"/>
                <a:ext cx="1087670" cy="443006"/>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1200" i="1" smtClean="0">
                          <a:latin typeface="Cambria Math"/>
                        </a:rPr>
                        <m:t>ω</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𝑟𝑎𝑑𝑖𝑎𝑛𝑠</m:t>
                          </m:r>
                        </m:num>
                        <m:den>
                          <m:r>
                            <a:rPr lang="en-US" sz="1200" b="0" i="1" smtClean="0">
                              <a:latin typeface="Cambria Math"/>
                            </a:rPr>
                            <m:t>𝑠𝑒𝑐𝑜𝑛𝑑𝑠</m:t>
                          </m:r>
                        </m:den>
                      </m:f>
                    </m:oMath>
                  </m:oMathPara>
                </a14:m>
                <a:endParaRPr lang="en-GB" sz="1200" dirty="0"/>
              </a:p>
            </p:txBody>
          </p:sp>
        </mc:Choice>
        <mc:Fallback xmlns="">
          <p:sp>
            <p:nvSpPr>
              <p:cNvPr id="24" name="TextBox 23"/>
              <p:cNvSpPr txBox="1">
                <a:spLocks noRot="1" noChangeAspect="1" noMove="1" noResize="1" noEditPoints="1" noAdjustHandles="1" noChangeArrowheads="1" noChangeShapeType="1" noTextEdit="1"/>
              </p:cNvSpPr>
              <p:nvPr/>
            </p:nvSpPr>
            <p:spPr>
              <a:xfrm>
                <a:off x="5029200" y="1524000"/>
                <a:ext cx="1087670" cy="443006"/>
              </a:xfrm>
              <a:prstGeom prst="rect">
                <a:avLst/>
              </a:prstGeom>
              <a:blipFill rotWithShape="1">
                <a:blip r:embed="rId5"/>
                <a:stretch>
                  <a:fillRect b="-1370"/>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5029200" y="2133600"/>
                <a:ext cx="715965" cy="43928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1200" i="1" smtClean="0">
                          <a:latin typeface="Cambria Math"/>
                        </a:rPr>
                        <m:t>ω</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2</m:t>
                          </m:r>
                          <m:r>
                            <a:rPr lang="en-US" sz="1200" b="0" i="1" smtClean="0">
                              <a:latin typeface="Cambria Math"/>
                              <a:ea typeface="Cambria Math"/>
                            </a:rPr>
                            <m:t>𝜋</m:t>
                          </m:r>
                        </m:num>
                        <m:den>
                          <m:r>
                            <a:rPr lang="en-US" sz="1200" b="0" i="1" smtClean="0">
                              <a:latin typeface="Cambria Math"/>
                            </a:rPr>
                            <m:t>10</m:t>
                          </m:r>
                        </m:den>
                      </m:f>
                    </m:oMath>
                  </m:oMathPara>
                </a14:m>
                <a:endParaRPr lang="en-GB" sz="1200" dirty="0"/>
              </a:p>
            </p:txBody>
          </p:sp>
        </mc:Choice>
        <mc:Fallback xmlns="">
          <p:sp>
            <p:nvSpPr>
              <p:cNvPr id="25" name="TextBox 24"/>
              <p:cNvSpPr txBox="1">
                <a:spLocks noRot="1" noChangeAspect="1" noMove="1" noResize="1" noEditPoints="1" noAdjustHandles="1" noChangeArrowheads="1" noChangeShapeType="1" noTextEdit="1"/>
              </p:cNvSpPr>
              <p:nvPr/>
            </p:nvSpPr>
            <p:spPr>
              <a:xfrm>
                <a:off x="5029200" y="2133600"/>
                <a:ext cx="715965" cy="439287"/>
              </a:xfrm>
              <a:prstGeom prst="rect">
                <a:avLst/>
              </a:prstGeom>
              <a:blipFill rotWithShape="1">
                <a:blip r:embed="rId6"/>
                <a:stretch>
                  <a:fillRect/>
                </a:stretch>
              </a:blipFill>
              <a:ln w="25400">
                <a:no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6" name="TextBox 25"/>
              <p:cNvSpPr txBox="1"/>
              <p:nvPr/>
            </p:nvSpPr>
            <p:spPr>
              <a:xfrm>
                <a:off x="5029200" y="2743200"/>
                <a:ext cx="1208985" cy="407291"/>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1200" i="1" smtClean="0">
                          <a:latin typeface="Cambria Math"/>
                        </a:rPr>
                        <m:t>ω</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ea typeface="Cambria Math"/>
                            </a:rPr>
                            <m:t>𝜋</m:t>
                          </m:r>
                        </m:num>
                        <m:den>
                          <m:r>
                            <a:rPr lang="en-US" sz="1200" b="0" i="1" smtClean="0">
                              <a:latin typeface="Cambria Math"/>
                            </a:rPr>
                            <m:t>5</m:t>
                          </m:r>
                        </m:den>
                      </m:f>
                      <m:r>
                        <a:rPr lang="en-US" sz="1200" b="0" i="1" smtClean="0">
                          <a:latin typeface="Cambria Math"/>
                        </a:rPr>
                        <m:t> </m:t>
                      </m:r>
                      <m:r>
                        <a:rPr lang="en-US" sz="1200" b="0" i="1" smtClean="0">
                          <a:latin typeface="Cambria Math"/>
                        </a:rPr>
                        <m:t>𝑟𝑎𝑑</m:t>
                      </m:r>
                      <m:r>
                        <a:rPr lang="en-GB" sz="1200" b="0" i="1" smtClean="0">
                          <a:latin typeface="Cambria Math" panose="02040503050406030204" pitchFamily="18" charset="0"/>
                        </a:rPr>
                        <m:t> </m:t>
                      </m:r>
                      <m:sSup>
                        <m:sSupPr>
                          <m:ctrlPr>
                            <a:rPr lang="en-US" sz="1200" b="0" i="1" smtClean="0">
                              <a:latin typeface="Cambria Math" panose="02040503050406030204" pitchFamily="18" charset="0"/>
                            </a:rPr>
                          </m:ctrlPr>
                        </m:sSupPr>
                        <m:e>
                          <m:r>
                            <a:rPr lang="en-US" sz="1200" b="0" i="1" smtClean="0">
                              <a:latin typeface="Cambria Math"/>
                            </a:rPr>
                            <m:t>𝑠</m:t>
                          </m:r>
                        </m:e>
                        <m:sup>
                          <m:r>
                            <a:rPr lang="en-US" sz="1200" b="0" i="1" smtClean="0">
                              <a:latin typeface="Cambria Math"/>
                            </a:rPr>
                            <m:t>−1</m:t>
                          </m:r>
                        </m:sup>
                      </m:sSup>
                    </m:oMath>
                  </m:oMathPara>
                </a14:m>
                <a:endParaRPr lang="en-GB" sz="1200" dirty="0"/>
              </a:p>
            </p:txBody>
          </p:sp>
        </mc:Choice>
        <mc:Fallback>
          <p:sp>
            <p:nvSpPr>
              <p:cNvPr id="26" name="TextBox 25"/>
              <p:cNvSpPr txBox="1">
                <a:spLocks noRot="1" noChangeAspect="1" noMove="1" noResize="1" noEditPoints="1" noAdjustHandles="1" noChangeArrowheads="1" noChangeShapeType="1" noTextEdit="1"/>
              </p:cNvSpPr>
              <p:nvPr/>
            </p:nvSpPr>
            <p:spPr>
              <a:xfrm>
                <a:off x="5029200" y="2743200"/>
                <a:ext cx="1208985" cy="407291"/>
              </a:xfrm>
              <a:prstGeom prst="rect">
                <a:avLst/>
              </a:prstGeom>
              <a:blipFill>
                <a:blip r:embed="rId7"/>
                <a:stretch>
                  <a:fillRect b="-1493"/>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5029200" y="3733800"/>
                <a:ext cx="762000"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𝑣</m:t>
                      </m:r>
                      <m:r>
                        <a:rPr lang="en-US" sz="1200" b="0" i="1" smtClean="0">
                          <a:latin typeface="Cambria Math"/>
                        </a:rPr>
                        <m:t>=</m:t>
                      </m:r>
                      <m:r>
                        <a:rPr lang="en-US" sz="1200" b="0" i="1" smtClean="0">
                          <a:latin typeface="Cambria Math"/>
                        </a:rPr>
                        <m:t>𝑟</m:t>
                      </m:r>
                      <m:r>
                        <m:rPr>
                          <m:sty m:val="p"/>
                        </m:rPr>
                        <a:rPr lang="el-GR" sz="1200" b="0" i="1" smtClean="0">
                          <a:latin typeface="Cambria Math"/>
                        </a:rPr>
                        <m:t>ω</m:t>
                      </m:r>
                    </m:oMath>
                  </m:oMathPara>
                </a14:m>
                <a:endParaRPr lang="en-GB" sz="1200" dirty="0"/>
              </a:p>
            </p:txBody>
          </p:sp>
        </mc:Choice>
        <mc:Fallback xmlns="">
          <p:sp>
            <p:nvSpPr>
              <p:cNvPr id="27" name="TextBox 26"/>
              <p:cNvSpPr txBox="1">
                <a:spLocks noRot="1" noChangeAspect="1" noMove="1" noResize="1" noEditPoints="1" noAdjustHandles="1" noChangeArrowheads="1" noChangeShapeType="1" noTextEdit="1"/>
              </p:cNvSpPr>
              <p:nvPr/>
            </p:nvSpPr>
            <p:spPr>
              <a:xfrm>
                <a:off x="5029200" y="3733800"/>
                <a:ext cx="762000" cy="276999"/>
              </a:xfrm>
              <a:prstGeom prst="rect">
                <a:avLst/>
              </a:prstGeom>
              <a:blipFill rotWithShape="1">
                <a:blip r:embed="rId8"/>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4953000" y="4251385"/>
                <a:ext cx="990600" cy="407291"/>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15=</m:t>
                      </m:r>
                      <m:r>
                        <a:rPr lang="en-US" sz="1200" b="0" i="1" smtClean="0">
                          <a:latin typeface="Cambria Math"/>
                        </a:rPr>
                        <m:t>𝑟</m:t>
                      </m:r>
                      <m:d>
                        <m:dPr>
                          <m:ctrlPr>
                            <a:rPr lang="en-US" sz="1200" b="0" i="1" smtClean="0">
                              <a:latin typeface="Cambria Math" panose="02040503050406030204" pitchFamily="18" charset="0"/>
                            </a:rPr>
                          </m:ctrlPr>
                        </m:dPr>
                        <m:e>
                          <m:f>
                            <m:fPr>
                              <m:ctrlPr>
                                <a:rPr lang="en-US" sz="1200" b="0" i="1" smtClean="0">
                                  <a:latin typeface="Cambria Math" panose="02040503050406030204" pitchFamily="18" charset="0"/>
                                </a:rPr>
                              </m:ctrlPr>
                            </m:fPr>
                            <m:num>
                              <m:r>
                                <a:rPr lang="en-US" sz="1200" b="0" i="1" smtClean="0">
                                  <a:latin typeface="Cambria Math"/>
                                  <a:ea typeface="Cambria Math"/>
                                </a:rPr>
                                <m:t>𝜋</m:t>
                              </m:r>
                            </m:num>
                            <m:den>
                              <m:r>
                                <a:rPr lang="en-US" sz="1200" b="0" i="1" smtClean="0">
                                  <a:latin typeface="Cambria Math"/>
                                </a:rPr>
                                <m:t>5</m:t>
                              </m:r>
                            </m:den>
                          </m:f>
                        </m:e>
                      </m:d>
                    </m:oMath>
                  </m:oMathPara>
                </a14:m>
                <a:endParaRPr lang="en-GB" sz="1200" dirty="0"/>
              </a:p>
            </p:txBody>
          </p:sp>
        </mc:Choice>
        <mc:Fallback xmlns="">
          <p:sp>
            <p:nvSpPr>
              <p:cNvPr id="28" name="TextBox 27"/>
              <p:cNvSpPr txBox="1">
                <a:spLocks noRot="1" noChangeAspect="1" noMove="1" noResize="1" noEditPoints="1" noAdjustHandles="1" noChangeArrowheads="1" noChangeShapeType="1" noTextEdit="1"/>
              </p:cNvSpPr>
              <p:nvPr/>
            </p:nvSpPr>
            <p:spPr>
              <a:xfrm>
                <a:off x="4953000" y="4251385"/>
                <a:ext cx="990600" cy="407291"/>
              </a:xfrm>
              <a:prstGeom prst="rect">
                <a:avLst/>
              </a:prstGeom>
              <a:blipFill rotWithShape="1">
                <a:blip r:embed="rId9"/>
                <a:stretch>
                  <a:fillRect b="-1493"/>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5029200" y="4876800"/>
                <a:ext cx="990600"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𝑟</m:t>
                      </m:r>
                      <m:r>
                        <a:rPr lang="en-US" sz="1200" b="0" i="1" smtClean="0">
                          <a:latin typeface="Cambria Math"/>
                        </a:rPr>
                        <m:t>=23.9</m:t>
                      </m:r>
                      <m:r>
                        <a:rPr lang="en-US" sz="1200" b="0" i="1" smtClean="0">
                          <a:latin typeface="Cambria Math"/>
                        </a:rPr>
                        <m:t>𝑚</m:t>
                      </m:r>
                    </m:oMath>
                  </m:oMathPara>
                </a14:m>
                <a:endParaRPr lang="en-GB" sz="1200" dirty="0"/>
              </a:p>
            </p:txBody>
          </p:sp>
        </mc:Choice>
        <mc:Fallback xmlns="">
          <p:sp>
            <p:nvSpPr>
              <p:cNvPr id="29" name="TextBox 28"/>
              <p:cNvSpPr txBox="1">
                <a:spLocks noRot="1" noChangeAspect="1" noMove="1" noResize="1" noEditPoints="1" noAdjustHandles="1" noChangeArrowheads="1" noChangeShapeType="1" noTextEdit="1"/>
              </p:cNvSpPr>
              <p:nvPr/>
            </p:nvSpPr>
            <p:spPr>
              <a:xfrm>
                <a:off x="5029200" y="4876800"/>
                <a:ext cx="990600" cy="276999"/>
              </a:xfrm>
              <a:prstGeom prst="rect">
                <a:avLst/>
              </a:prstGeom>
              <a:blipFill rotWithShape="1">
                <a:blip r:embed="rId10"/>
                <a:stretch>
                  <a:fillRect/>
                </a:stretch>
              </a:blipFill>
              <a:ln w="25400">
                <a:noFill/>
              </a:ln>
            </p:spPr>
            <p:txBody>
              <a:bodyPr/>
              <a:lstStyle/>
              <a:p>
                <a:r>
                  <a:rPr lang="en-GB">
                    <a:noFill/>
                  </a:rPr>
                  <a:t> </a:t>
                </a:r>
              </a:p>
            </p:txBody>
          </p:sp>
        </mc:Fallback>
      </mc:AlternateContent>
      <p:sp>
        <p:nvSpPr>
          <p:cNvPr id="30" name="TextBox 29"/>
          <p:cNvSpPr txBox="1"/>
          <p:nvPr/>
        </p:nvSpPr>
        <p:spPr>
          <a:xfrm>
            <a:off x="6477000" y="1905000"/>
            <a:ext cx="1116011" cy="276999"/>
          </a:xfrm>
          <a:prstGeom prst="rect">
            <a:avLst/>
          </a:prstGeom>
          <a:noFill/>
        </p:spPr>
        <p:txBody>
          <a:bodyPr wrap="none" rtlCol="0">
            <a:spAutoFit/>
          </a:bodyPr>
          <a:lstStyle/>
          <a:p>
            <a:r>
              <a:rPr lang="en-US" sz="1200" dirty="0" smtClean="0">
                <a:solidFill>
                  <a:srgbClr val="FF0000"/>
                </a:solidFill>
                <a:latin typeface="Comic Sans MS" panose="030F0702030302020204" pitchFamily="66" charset="0"/>
              </a:rPr>
              <a:t>Sub in values</a:t>
            </a:r>
            <a:endParaRPr lang="en-GB" sz="1200" dirty="0">
              <a:solidFill>
                <a:srgbClr val="FF0000"/>
              </a:solidFill>
              <a:latin typeface="Comic Sans MS" panose="030F0702030302020204" pitchFamily="66" charset="0"/>
            </a:endParaRPr>
          </a:p>
        </p:txBody>
      </p:sp>
      <p:sp>
        <p:nvSpPr>
          <p:cNvPr id="31" name="Arc 30"/>
          <p:cNvSpPr/>
          <p:nvPr/>
        </p:nvSpPr>
        <p:spPr>
          <a:xfrm>
            <a:off x="6019800" y="1752600"/>
            <a:ext cx="457200" cy="609600"/>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2" name="Arc 31"/>
          <p:cNvSpPr/>
          <p:nvPr/>
        </p:nvSpPr>
        <p:spPr>
          <a:xfrm>
            <a:off x="6019800" y="2362200"/>
            <a:ext cx="457200" cy="609600"/>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3" name="Arc 32"/>
          <p:cNvSpPr/>
          <p:nvPr/>
        </p:nvSpPr>
        <p:spPr>
          <a:xfrm>
            <a:off x="5791200" y="3886200"/>
            <a:ext cx="457200" cy="533400"/>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4" name="Arc 33"/>
          <p:cNvSpPr/>
          <p:nvPr/>
        </p:nvSpPr>
        <p:spPr>
          <a:xfrm>
            <a:off x="5867400" y="4495800"/>
            <a:ext cx="457200" cy="533400"/>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6" name="TextBox 35"/>
          <p:cNvSpPr txBox="1"/>
          <p:nvPr/>
        </p:nvSpPr>
        <p:spPr>
          <a:xfrm>
            <a:off x="6400800" y="2438400"/>
            <a:ext cx="1752600" cy="461665"/>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Calculate (or leave as an exact answer)</a:t>
            </a:r>
            <a:endParaRPr lang="en-GB" sz="1200" dirty="0">
              <a:solidFill>
                <a:srgbClr val="FF0000"/>
              </a:solidFill>
              <a:latin typeface="Comic Sans MS" panose="030F0702030302020204" pitchFamily="66" charset="0"/>
            </a:endParaRPr>
          </a:p>
        </p:txBody>
      </p:sp>
      <p:sp>
        <p:nvSpPr>
          <p:cNvPr id="37" name="TextBox 36"/>
          <p:cNvSpPr txBox="1"/>
          <p:nvPr/>
        </p:nvSpPr>
        <p:spPr>
          <a:xfrm>
            <a:off x="6248400" y="4038600"/>
            <a:ext cx="1116011" cy="276999"/>
          </a:xfrm>
          <a:prstGeom prst="rect">
            <a:avLst/>
          </a:prstGeom>
          <a:noFill/>
        </p:spPr>
        <p:txBody>
          <a:bodyPr wrap="none" rtlCol="0">
            <a:spAutoFit/>
          </a:bodyPr>
          <a:lstStyle/>
          <a:p>
            <a:r>
              <a:rPr lang="en-US" sz="1200" dirty="0" smtClean="0">
                <a:solidFill>
                  <a:srgbClr val="FF0000"/>
                </a:solidFill>
                <a:latin typeface="Comic Sans MS" panose="030F0702030302020204" pitchFamily="66" charset="0"/>
              </a:rPr>
              <a:t>Sub in values</a:t>
            </a:r>
            <a:endParaRPr lang="en-GB" sz="1200" dirty="0">
              <a:solidFill>
                <a:srgbClr val="FF0000"/>
              </a:solidFill>
              <a:latin typeface="Comic Sans MS" panose="030F0702030302020204" pitchFamily="66" charset="0"/>
            </a:endParaRPr>
          </a:p>
        </p:txBody>
      </p:sp>
      <p:sp>
        <p:nvSpPr>
          <p:cNvPr id="38" name="TextBox 37"/>
          <p:cNvSpPr txBox="1"/>
          <p:nvPr/>
        </p:nvSpPr>
        <p:spPr>
          <a:xfrm>
            <a:off x="6324600" y="4632385"/>
            <a:ext cx="833883" cy="276999"/>
          </a:xfrm>
          <a:prstGeom prst="rect">
            <a:avLst/>
          </a:prstGeom>
          <a:noFill/>
        </p:spPr>
        <p:txBody>
          <a:bodyPr wrap="none" rtlCol="0">
            <a:spAutoFit/>
          </a:bodyPr>
          <a:lstStyle/>
          <a:p>
            <a:r>
              <a:rPr lang="en-US" sz="1200" dirty="0" smtClean="0">
                <a:solidFill>
                  <a:srgbClr val="FF0000"/>
                </a:solidFill>
                <a:latin typeface="Comic Sans MS" panose="030F0702030302020204" pitchFamily="66" charset="0"/>
              </a:rPr>
              <a:t>Calculate</a:t>
            </a:r>
            <a:endParaRPr lang="en-GB" sz="12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2644217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linds(horizontal)">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linds(horizontal)">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linds(horizontal)">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blinds(horizontal)">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blinds(horizontal)">
                                      <p:cBhvr>
                                        <p:cTn id="32" dur="500"/>
                                        <p:tgtEl>
                                          <p:spTgt spid="3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linds(horizontal)">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blinds(horizontal)">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blinds(horizontal)">
                                      <p:cBhvr>
                                        <p:cTn id="47" dur="5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blinds(horizontal)">
                                      <p:cBhvr>
                                        <p:cTn id="52" dur="500"/>
                                        <p:tgtEl>
                                          <p:spTgt spid="37"/>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blinds(horizontal)">
                                      <p:cBhvr>
                                        <p:cTn id="57" dur="500"/>
                                        <p:tgtEl>
                                          <p:spTgt spid="28"/>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blinds(horizontal)">
                                      <p:cBhvr>
                                        <p:cTn id="62" dur="500"/>
                                        <p:tgtEl>
                                          <p:spTgt spid="34"/>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blinds(horizontal)">
                                      <p:cBhvr>
                                        <p:cTn id="67" dur="500"/>
                                        <p:tgtEl>
                                          <p:spTgt spid="38"/>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blinds(horizontal)">
                                      <p:cBhvr>
                                        <p:cTn id="7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p:bldP spid="30" grpId="0"/>
      <p:bldP spid="31" grpId="0" animBg="1"/>
      <p:bldP spid="32" grpId="0" animBg="1"/>
      <p:bldP spid="33" grpId="0" animBg="1"/>
      <p:bldP spid="34" grpId="0" animBg="1"/>
      <p:bldP spid="36" grpId="0"/>
      <p:bldP spid="37" grpId="0"/>
      <p:bldP spid="38"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Motion in a Circle</a:t>
            </a:r>
            <a:endParaRPr lang="en-GB" dirty="0">
              <a:latin typeface="Comic Sans MS" pitchFamily="66" charset="0"/>
            </a:endParaRPr>
          </a:p>
        </p:txBody>
      </p:sp>
      <p:sp>
        <p:nvSpPr>
          <p:cNvPr id="4" name="TextBox 3"/>
          <p:cNvSpPr txBox="1"/>
          <p:nvPr/>
        </p:nvSpPr>
        <p:spPr>
          <a:xfrm>
            <a:off x="8680632" y="6488668"/>
            <a:ext cx="470000" cy="369332"/>
          </a:xfrm>
          <a:prstGeom prst="rect">
            <a:avLst/>
          </a:prstGeom>
          <a:noFill/>
        </p:spPr>
        <p:txBody>
          <a:bodyPr wrap="none" rtlCol="0">
            <a:spAutoFit/>
          </a:bodyPr>
          <a:lstStyle/>
          <a:p>
            <a:r>
              <a:rPr lang="en-US" dirty="0" smtClean="0">
                <a:latin typeface="Comic Sans MS" panose="030F0702030302020204" pitchFamily="66" charset="0"/>
              </a:rPr>
              <a:t>4F</a:t>
            </a:r>
            <a:endParaRPr lang="en-US"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 name="Content Placeholder 2"/>
              <p:cNvSpPr>
                <a:spLocks noGrp="1"/>
              </p:cNvSpPr>
              <p:nvPr>
                <p:ph idx="1"/>
              </p:nvPr>
            </p:nvSpPr>
            <p:spPr>
              <a:xfrm>
                <a:off x="228600" y="1600200"/>
                <a:ext cx="3636034" cy="4525963"/>
              </a:xfrm>
            </p:spPr>
            <p:txBody>
              <a:bodyPr>
                <a:normAutofit lnSpcReduction="10000"/>
              </a:bodyPr>
              <a:lstStyle/>
              <a:p>
                <a:pPr marL="0" indent="0" algn="ctr">
                  <a:buNone/>
                </a:pPr>
                <a:r>
                  <a:rPr lang="en-GB" sz="1400" b="1" dirty="0" smtClean="0">
                    <a:latin typeface="Comic Sans MS" pitchFamily="66" charset="0"/>
                  </a:rPr>
                  <a:t>You can solve problems where an objects does not have to stay on the circle</a:t>
                </a:r>
                <a:endParaRPr lang="en-GB" sz="1400" dirty="0" smtClean="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smtClean="0">
                    <a:latin typeface="Comic Sans MS" pitchFamily="66" charset="0"/>
                  </a:rPr>
                  <a:t>A particle P of mass m is attached to one end of a light inextensible string of length l. The other end of the string is attached to a fixed point O. The particle is hanging in equilibrium at point A, directly below O, when it is set into motion with a horizontal speed </a:t>
                </a:r>
                <a14:m>
                  <m:oMath xmlns:m="http://schemas.openxmlformats.org/officeDocument/2006/math">
                    <m:r>
                      <a:rPr lang="en-US" sz="1400" b="0" i="1" smtClean="0">
                        <a:latin typeface="Cambria Math"/>
                      </a:rPr>
                      <m:t>2</m:t>
                    </m:r>
                    <m:rad>
                      <m:radPr>
                        <m:degHide m:val="on"/>
                        <m:ctrlPr>
                          <a:rPr lang="en-US" sz="1400" b="0" i="1" smtClean="0">
                            <a:latin typeface="Cambria Math" panose="02040503050406030204" pitchFamily="18" charset="0"/>
                          </a:rPr>
                        </m:ctrlPr>
                      </m:radPr>
                      <m:deg/>
                      <m:e>
                        <m:r>
                          <a:rPr lang="en-US" sz="1400" b="0" i="1" smtClean="0">
                            <a:latin typeface="Cambria Math"/>
                          </a:rPr>
                          <m:t>𝑔𝑙</m:t>
                        </m:r>
                      </m:e>
                    </m:rad>
                  </m:oMath>
                </a14:m>
                <a:r>
                  <a:rPr lang="en-GB" sz="1400" dirty="0" smtClean="0">
                    <a:latin typeface="Comic Sans MS" pitchFamily="66" charset="0"/>
                  </a:rPr>
                  <a:t>. When OP has turned through an angle </a:t>
                </a:r>
                <a:r>
                  <a:rPr lang="el-GR" sz="1400" dirty="0" smtClean="0">
                    <a:latin typeface="Comic Sans MS" pitchFamily="66" charset="0"/>
                  </a:rPr>
                  <a:t>θ</a:t>
                </a:r>
                <a:r>
                  <a:rPr lang="en-US" sz="1400" dirty="0" smtClean="0">
                    <a:latin typeface="Comic Sans MS" pitchFamily="66" charset="0"/>
                  </a:rPr>
                  <a:t> and the string it still taut, the Tension in the string is T.</a:t>
                </a:r>
              </a:p>
              <a:p>
                <a:pPr marL="0" indent="0" algn="ctr">
                  <a:buNone/>
                </a:pPr>
                <a:endParaRPr lang="en-US" sz="1400" dirty="0">
                  <a:latin typeface="Comic Sans MS" pitchFamily="66" charset="0"/>
                </a:endParaRPr>
              </a:p>
              <a:p>
                <a:pPr algn="ctr">
                  <a:buAutoNum type="alphaLcParenR"/>
                </a:pPr>
                <a:r>
                  <a:rPr lang="en-US" sz="1400" dirty="0" smtClean="0">
                    <a:latin typeface="Comic Sans MS" pitchFamily="66" charset="0"/>
                  </a:rPr>
                  <a:t>Find an expression for T</a:t>
                </a:r>
              </a:p>
              <a:p>
                <a:pPr algn="ctr">
                  <a:buAutoNum type="alphaLcParenR"/>
                </a:pPr>
                <a:r>
                  <a:rPr lang="en-US" sz="1400" dirty="0" smtClean="0">
                    <a:latin typeface="Comic Sans MS" pitchFamily="66" charset="0"/>
                  </a:rPr>
                  <a:t>Find the height above A at the instant the string becomes slack</a:t>
                </a:r>
              </a:p>
              <a:p>
                <a:pPr algn="ctr">
                  <a:buAutoNum type="alphaLcParenR"/>
                </a:pPr>
                <a:r>
                  <a:rPr lang="en-US" sz="1400" dirty="0" smtClean="0">
                    <a:latin typeface="Comic Sans MS" pitchFamily="66" charset="0"/>
                  </a:rPr>
                  <a:t>Find the maximum height above A reached by P before it starts to fall to the ground again</a:t>
                </a:r>
                <a:endParaRPr lang="en-GB" sz="1400" dirty="0" smtClean="0">
                  <a:latin typeface="Comic Sans MS" pitchFamily="66" charset="0"/>
                </a:endParaRPr>
              </a:p>
            </p:txBody>
          </p:sp>
        </mc:Choice>
        <mc:Fallback xmlns="">
          <p:sp>
            <p:nvSpPr>
              <p:cNvPr id="6" name="Content Placeholder 2"/>
              <p:cNvSpPr>
                <a:spLocks noGrp="1" noRot="1" noChangeAspect="1" noMove="1" noResize="1" noEditPoints="1" noAdjustHandles="1" noChangeArrowheads="1" noChangeShapeType="1" noTextEdit="1"/>
              </p:cNvSpPr>
              <p:nvPr>
                <p:ph idx="1"/>
              </p:nvPr>
            </p:nvSpPr>
            <p:spPr>
              <a:xfrm>
                <a:off x="228600" y="1600200"/>
                <a:ext cx="3636034" cy="4525963"/>
              </a:xfrm>
              <a:blipFill rotWithShape="1">
                <a:blip r:embed="rId2"/>
                <a:stretch>
                  <a:fillRect t="-674" r="-13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083623" y="0"/>
                <a:ext cx="781817"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𝑣</m:t>
                      </m:r>
                      <m:r>
                        <a:rPr lang="en-US" sz="1400" b="0" i="1" smtClean="0">
                          <a:latin typeface="Cambria Math"/>
                        </a:rPr>
                        <m:t>=</m:t>
                      </m:r>
                      <m:r>
                        <a:rPr lang="en-US" sz="1400" b="0" i="1" smtClean="0">
                          <a:latin typeface="Cambria Math"/>
                        </a:rPr>
                        <m:t>𝑟</m:t>
                      </m:r>
                      <m:r>
                        <m:rPr>
                          <m:sty m:val="p"/>
                        </m:rPr>
                        <a:rPr lang="el-GR" sz="1400" b="0" i="1" smtClean="0">
                          <a:latin typeface="Cambria Math"/>
                        </a:rPr>
                        <m:t>ω</m:t>
                      </m:r>
                    </m:oMath>
                  </m:oMathPara>
                </a14:m>
                <a:endParaRPr lang="en-GB" sz="1400" dirty="0"/>
              </a:p>
            </p:txBody>
          </p:sp>
        </mc:Choice>
        <mc:Fallback xmlns="">
          <p:sp>
            <p:nvSpPr>
              <p:cNvPr id="7" name="TextBox 6"/>
              <p:cNvSpPr txBox="1">
                <a:spLocks noRot="1" noChangeAspect="1" noMove="1" noResize="1" noEditPoints="1" noAdjustHandles="1" noChangeArrowheads="1" noChangeShapeType="1" noTextEdit="1"/>
              </p:cNvSpPr>
              <p:nvPr/>
            </p:nvSpPr>
            <p:spPr>
              <a:xfrm>
                <a:off x="1083623" y="0"/>
                <a:ext cx="781817" cy="307777"/>
              </a:xfrm>
              <a:prstGeom prst="rect">
                <a:avLst/>
              </a:prstGeom>
              <a:blipFill rotWithShape="1">
                <a:blip r:embed="rId3"/>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0" y="0"/>
                <a:ext cx="1087670" cy="44300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1200" i="1" smtClean="0">
                          <a:latin typeface="Cambria Math"/>
                        </a:rPr>
                        <m:t>ω</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𝑟𝑎𝑑𝑖𝑎𝑛𝑠</m:t>
                          </m:r>
                        </m:num>
                        <m:den>
                          <m:r>
                            <a:rPr lang="en-US" sz="1200" b="0" i="1" smtClean="0">
                              <a:latin typeface="Cambria Math"/>
                            </a:rPr>
                            <m:t>𝑠𝑒𝑐𝑜𝑛𝑑𝑠</m:t>
                          </m:r>
                        </m:den>
                      </m:f>
                    </m:oMath>
                  </m:oMathPara>
                </a14:m>
                <a:endParaRPr lang="en-GB" sz="1200" dirty="0"/>
              </a:p>
            </p:txBody>
          </p:sp>
        </mc:Choice>
        <mc:Fallback xmlns="">
          <p:sp>
            <p:nvSpPr>
              <p:cNvPr id="8" name="TextBox 7"/>
              <p:cNvSpPr txBox="1">
                <a:spLocks noRot="1" noChangeAspect="1" noMove="1" noResize="1" noEditPoints="1" noAdjustHandles="1" noChangeArrowheads="1" noChangeShapeType="1" noTextEdit="1"/>
              </p:cNvSpPr>
              <p:nvPr/>
            </p:nvSpPr>
            <p:spPr>
              <a:xfrm>
                <a:off x="0" y="0"/>
                <a:ext cx="1087670" cy="443006"/>
              </a:xfrm>
              <a:prstGeom prst="rect">
                <a:avLst/>
              </a:prstGeom>
              <a:blipFill rotWithShape="1">
                <a:blip r:embed="rId4"/>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862446" y="0"/>
                <a:ext cx="79451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𝑣</m:t>
                      </m:r>
                      <m:r>
                        <a:rPr lang="en-US" sz="1400" b="0" i="1" smtClean="0">
                          <a:latin typeface="Cambria Math"/>
                          <a:ea typeface="Cambria Math"/>
                        </a:rPr>
                        <m:t>𝜔</m:t>
                      </m:r>
                    </m:oMath>
                  </m:oMathPara>
                </a14:m>
                <a:endParaRPr lang="en-GB" sz="1400" dirty="0"/>
              </a:p>
            </p:txBody>
          </p:sp>
        </mc:Choice>
        <mc:Fallback xmlns="">
          <p:sp>
            <p:nvSpPr>
              <p:cNvPr id="9" name="TextBox 8"/>
              <p:cNvSpPr txBox="1">
                <a:spLocks noRot="1" noChangeAspect="1" noMove="1" noResize="1" noEditPoints="1" noAdjustHandles="1" noChangeArrowheads="1" noChangeShapeType="1" noTextEdit="1"/>
              </p:cNvSpPr>
              <p:nvPr/>
            </p:nvSpPr>
            <p:spPr>
              <a:xfrm>
                <a:off x="1862446" y="0"/>
                <a:ext cx="794513" cy="307777"/>
              </a:xfrm>
              <a:prstGeom prst="rect">
                <a:avLst/>
              </a:prstGeom>
              <a:blipFill rotWithShape="1">
                <a:blip r:embed="rId5"/>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665020" y="0"/>
                <a:ext cx="86844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𝑟</m:t>
                      </m:r>
                      <m:sSup>
                        <m:sSupPr>
                          <m:ctrlPr>
                            <a:rPr lang="en-US" sz="1400" b="0" i="1" smtClean="0">
                              <a:latin typeface="Cambria Math" panose="02040503050406030204" pitchFamily="18" charset="0"/>
                            </a:rPr>
                          </m:ctrlPr>
                        </m:sSupPr>
                        <m:e>
                          <m:r>
                            <a:rPr lang="en-US" sz="1400" b="0" i="1" smtClean="0">
                              <a:latin typeface="Cambria Math"/>
                              <a:ea typeface="Cambria Math"/>
                            </a:rPr>
                            <m:t>𝜔</m:t>
                          </m:r>
                        </m:e>
                        <m:sup>
                          <m:r>
                            <a:rPr lang="en-US" sz="1400" b="0" i="1" smtClean="0">
                              <a:latin typeface="Cambria Math"/>
                            </a:rPr>
                            <m:t>2</m:t>
                          </m:r>
                        </m:sup>
                      </m:sSup>
                    </m:oMath>
                  </m:oMathPara>
                </a14:m>
                <a:endParaRPr lang="en-GB" sz="1400" dirty="0"/>
              </a:p>
            </p:txBody>
          </p:sp>
        </mc:Choice>
        <mc:Fallback xmlns="">
          <p:sp>
            <p:nvSpPr>
              <p:cNvPr id="10" name="TextBox 9"/>
              <p:cNvSpPr txBox="1">
                <a:spLocks noRot="1" noChangeAspect="1" noMove="1" noResize="1" noEditPoints="1" noAdjustHandles="1" noChangeArrowheads="1" noChangeShapeType="1" noTextEdit="1"/>
              </p:cNvSpPr>
              <p:nvPr/>
            </p:nvSpPr>
            <p:spPr>
              <a:xfrm>
                <a:off x="2665020" y="0"/>
                <a:ext cx="868443" cy="307777"/>
              </a:xfrm>
              <a:prstGeom prst="rect">
                <a:avLst/>
              </a:prstGeom>
              <a:blipFill rotWithShape="1">
                <a:blip r:embed="rId6"/>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511232" y="0"/>
                <a:ext cx="753988" cy="52315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a:rPr>
                                <m:t>𝑣</m:t>
                              </m:r>
                            </m:e>
                            <m:sup>
                              <m:r>
                                <a:rPr lang="en-US" sz="1400" b="0" i="1" smtClean="0">
                                  <a:latin typeface="Cambria Math"/>
                                </a:rPr>
                                <m:t>2</m:t>
                              </m:r>
                            </m:sup>
                          </m:sSup>
                        </m:num>
                        <m:den>
                          <m:r>
                            <a:rPr lang="en-US" sz="1400" b="0" i="1" smtClean="0">
                              <a:latin typeface="Cambria Math"/>
                            </a:rPr>
                            <m:t>𝑟</m:t>
                          </m:r>
                        </m:den>
                      </m:f>
                    </m:oMath>
                  </m:oMathPara>
                </a14:m>
                <a:endParaRPr lang="en-GB" sz="1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511232" y="0"/>
                <a:ext cx="753988" cy="523157"/>
              </a:xfrm>
              <a:prstGeom prst="rect">
                <a:avLst/>
              </a:prstGeom>
              <a:blipFill rotWithShape="1">
                <a:blip r:embed="rId7"/>
                <a:stretch>
                  <a:fillRect/>
                </a:stretch>
              </a:blipFill>
              <a:ln w="25400">
                <a:solidFill>
                  <a:schemeClr val="tx1"/>
                </a:solidFill>
              </a:ln>
            </p:spPr>
            <p:txBody>
              <a:bodyPr/>
              <a:lstStyle/>
              <a:p>
                <a:r>
                  <a:rPr lang="en-US">
                    <a:noFill/>
                  </a:rPr>
                  <a:t> </a:t>
                </a:r>
              </a:p>
            </p:txBody>
          </p:sp>
        </mc:Fallback>
      </mc:AlternateContent>
      <p:pic>
        <p:nvPicPr>
          <p:cNvPr id="24" name="Picture 23" descr="http://www.schoolphysics.co.uk/age14-16/Mechanics/Circular%20motion/text/Circular_motion/images/6.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13365" y="152400"/>
            <a:ext cx="1122661" cy="969034"/>
          </a:xfrm>
          <a:prstGeom prst="rect">
            <a:avLst/>
          </a:prstGeom>
          <a:noFill/>
          <a:extLst>
            <a:ext uri="{909E8E84-426E-40DD-AFC4-6F175D3DCCD1}">
              <a14:hiddenFill xmlns:a14="http://schemas.microsoft.com/office/drawing/2010/main">
                <a:solidFill>
                  <a:srgbClr val="FFFFFF"/>
                </a:solidFill>
              </a14:hiddenFill>
            </a:ext>
          </a:extLst>
        </p:spPr>
      </p:pic>
      <p:sp>
        <p:nvSpPr>
          <p:cNvPr id="12" name="Oval 11"/>
          <p:cNvSpPr>
            <a:spLocks noChangeAspect="1"/>
          </p:cNvSpPr>
          <p:nvPr/>
        </p:nvSpPr>
        <p:spPr>
          <a:xfrm>
            <a:off x="6370607" y="1414732"/>
            <a:ext cx="1828800" cy="1828800"/>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102554" y="2030815"/>
            <a:ext cx="304800" cy="276999"/>
          </a:xfrm>
          <a:prstGeom prst="rect">
            <a:avLst/>
          </a:prstGeom>
          <a:noFill/>
        </p:spPr>
        <p:txBody>
          <a:bodyPr wrap="square" rtlCol="0">
            <a:spAutoFit/>
          </a:bodyPr>
          <a:lstStyle/>
          <a:p>
            <a:r>
              <a:rPr lang="en-US" sz="1200" dirty="0" smtClean="0">
                <a:latin typeface="Comic Sans MS" panose="030F0702030302020204" pitchFamily="66" charset="0"/>
              </a:rPr>
              <a:t>O</a:t>
            </a:r>
            <a:endParaRPr lang="en-US" sz="1200" dirty="0">
              <a:latin typeface="Comic Sans MS" panose="030F0702030302020204" pitchFamily="66" charset="0"/>
            </a:endParaRPr>
          </a:p>
        </p:txBody>
      </p:sp>
      <p:cxnSp>
        <p:nvCxnSpPr>
          <p:cNvPr id="17" name="Straight Connector 16"/>
          <p:cNvCxnSpPr>
            <a:stCxn id="12" idx="4"/>
          </p:cNvCxnSpPr>
          <p:nvPr/>
        </p:nvCxnSpPr>
        <p:spPr>
          <a:xfrm flipV="1">
            <a:off x="7285007" y="2329132"/>
            <a:ext cx="0" cy="914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7208807" y="2252932"/>
            <a:ext cx="152400" cy="152400"/>
            <a:chOff x="7467600" y="4419600"/>
            <a:chExt cx="152400" cy="152400"/>
          </a:xfrm>
        </p:grpSpPr>
        <p:cxnSp>
          <p:nvCxnSpPr>
            <p:cNvPr id="19" name="Straight Connector 18"/>
            <p:cNvCxnSpPr/>
            <p:nvPr/>
          </p:nvCxnSpPr>
          <p:spPr>
            <a:xfrm flipH="1" flipV="1">
              <a:off x="7467600" y="4419600"/>
              <a:ext cx="152400" cy="1524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7467600" y="4419600"/>
              <a:ext cx="152400" cy="1524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7581951" y="2282838"/>
            <a:ext cx="304800" cy="276999"/>
          </a:xfrm>
          <a:prstGeom prst="rect">
            <a:avLst/>
          </a:prstGeom>
          <a:noFill/>
        </p:spPr>
        <p:txBody>
          <a:bodyPr wrap="square" rtlCol="0">
            <a:spAutoFit/>
          </a:bodyPr>
          <a:lstStyle/>
          <a:p>
            <a:r>
              <a:rPr lang="en-US" sz="1200" dirty="0" smtClean="0">
                <a:latin typeface="Comic Sans MS" panose="030F0702030302020204" pitchFamily="66" charset="0"/>
              </a:rPr>
              <a:t>T</a:t>
            </a:r>
            <a:endParaRPr lang="en-US" sz="1200" dirty="0">
              <a:latin typeface="Comic Sans MS" panose="030F0702030302020204" pitchFamily="66" charset="0"/>
            </a:endParaRPr>
          </a:p>
        </p:txBody>
      </p:sp>
      <p:cxnSp>
        <p:nvCxnSpPr>
          <p:cNvPr id="25" name="Straight Connector 24"/>
          <p:cNvCxnSpPr/>
          <p:nvPr/>
        </p:nvCxnSpPr>
        <p:spPr>
          <a:xfrm>
            <a:off x="7275863" y="2332790"/>
            <a:ext cx="848563" cy="38770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7238999" y="3184585"/>
            <a:ext cx="111397" cy="1141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1" name="Straight Connector 20"/>
          <p:cNvCxnSpPr/>
          <p:nvPr/>
        </p:nvCxnSpPr>
        <p:spPr>
          <a:xfrm>
            <a:off x="7670884" y="2515670"/>
            <a:ext cx="449022" cy="204089"/>
          </a:xfrm>
          <a:prstGeom prst="line">
            <a:avLst/>
          </a:prstGeom>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34" name="Arc 33"/>
          <p:cNvSpPr/>
          <p:nvPr/>
        </p:nvSpPr>
        <p:spPr>
          <a:xfrm>
            <a:off x="6602865" y="1645161"/>
            <a:ext cx="914400" cy="914400"/>
          </a:xfrm>
          <a:prstGeom prst="arc">
            <a:avLst>
              <a:gd name="adj1" fmla="val 2380872"/>
              <a:gd name="adj2" fmla="val 361010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p:cNvSpPr txBox="1"/>
          <p:nvPr/>
        </p:nvSpPr>
        <p:spPr>
          <a:xfrm>
            <a:off x="7011434" y="3224291"/>
            <a:ext cx="304800" cy="276999"/>
          </a:xfrm>
          <a:prstGeom prst="rect">
            <a:avLst/>
          </a:prstGeom>
          <a:noFill/>
        </p:spPr>
        <p:txBody>
          <a:bodyPr wrap="square" rtlCol="0">
            <a:spAutoFit/>
          </a:bodyPr>
          <a:lstStyle/>
          <a:p>
            <a:r>
              <a:rPr lang="en-US" sz="1200" dirty="0" smtClean="0">
                <a:latin typeface="Comic Sans MS" panose="030F0702030302020204" pitchFamily="66" charset="0"/>
              </a:rPr>
              <a:t>A</a:t>
            </a:r>
            <a:endParaRPr lang="en-US" sz="1200" dirty="0">
              <a:latin typeface="Comic Sans MS" panose="030F0702030302020204" pitchFamily="66" charset="0"/>
            </a:endParaRPr>
          </a:p>
        </p:txBody>
      </p:sp>
      <p:sp>
        <p:nvSpPr>
          <p:cNvPr id="36" name="TextBox 35"/>
          <p:cNvSpPr txBox="1"/>
          <p:nvPr/>
        </p:nvSpPr>
        <p:spPr>
          <a:xfrm>
            <a:off x="7922959" y="2423530"/>
            <a:ext cx="304800" cy="276999"/>
          </a:xfrm>
          <a:prstGeom prst="rect">
            <a:avLst/>
          </a:prstGeom>
          <a:noFill/>
        </p:spPr>
        <p:txBody>
          <a:bodyPr wrap="square" rtlCol="0">
            <a:spAutoFit/>
          </a:bodyPr>
          <a:lstStyle/>
          <a:p>
            <a:r>
              <a:rPr lang="en-US" sz="1200" dirty="0" smtClean="0">
                <a:latin typeface="Comic Sans MS" panose="030F0702030302020204" pitchFamily="66" charset="0"/>
              </a:rPr>
              <a:t>P</a:t>
            </a:r>
            <a:endParaRPr lang="en-US" sz="1200" dirty="0">
              <a:latin typeface="Comic Sans MS" panose="030F0702030302020204" pitchFamily="66" charset="0"/>
            </a:endParaRPr>
          </a:p>
        </p:txBody>
      </p:sp>
      <p:cxnSp>
        <p:nvCxnSpPr>
          <p:cNvPr id="37" name="Straight Connector 36"/>
          <p:cNvCxnSpPr/>
          <p:nvPr/>
        </p:nvCxnSpPr>
        <p:spPr>
          <a:xfrm flipV="1">
            <a:off x="8117721" y="2722934"/>
            <a:ext cx="0" cy="914400"/>
          </a:xfrm>
          <a:prstGeom prst="line">
            <a:avLst/>
          </a:prstGeom>
          <a:ln w="25400">
            <a:solidFill>
              <a:schemeClr val="tx1"/>
            </a:solidFill>
            <a:head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923393" y="3594929"/>
            <a:ext cx="398543" cy="276999"/>
          </a:xfrm>
          <a:prstGeom prst="rect">
            <a:avLst/>
          </a:prstGeom>
          <a:noFill/>
        </p:spPr>
        <p:txBody>
          <a:bodyPr wrap="square" rtlCol="0">
            <a:spAutoFit/>
          </a:bodyPr>
          <a:lstStyle/>
          <a:p>
            <a:r>
              <a:rPr lang="en-US" sz="1200" dirty="0" smtClean="0">
                <a:latin typeface="Comic Sans MS" panose="030F0702030302020204" pitchFamily="66" charset="0"/>
              </a:rPr>
              <a:t>mg</a:t>
            </a:r>
            <a:endParaRPr lang="en-US" sz="1200" dirty="0">
              <a:latin typeface="Comic Sans MS" panose="030F0702030302020204" pitchFamily="66" charset="0"/>
            </a:endParaRPr>
          </a:p>
        </p:txBody>
      </p:sp>
      <p:cxnSp>
        <p:nvCxnSpPr>
          <p:cNvPr id="46" name="Straight Connector 45"/>
          <p:cNvCxnSpPr/>
          <p:nvPr/>
        </p:nvCxnSpPr>
        <p:spPr>
          <a:xfrm>
            <a:off x="8117103" y="2723008"/>
            <a:ext cx="357479" cy="161672"/>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8132961" y="2877358"/>
            <a:ext cx="342628" cy="751442"/>
          </a:xfrm>
          <a:prstGeom prst="line">
            <a:avLst/>
          </a:prstGeom>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50" name="Arc 49"/>
          <p:cNvSpPr/>
          <p:nvPr/>
        </p:nvSpPr>
        <p:spPr>
          <a:xfrm>
            <a:off x="7437962" y="2029264"/>
            <a:ext cx="914400" cy="914400"/>
          </a:xfrm>
          <a:prstGeom prst="arc">
            <a:avLst>
              <a:gd name="adj1" fmla="val 2380872"/>
              <a:gd name="adj2" fmla="val 361010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TextBox 50"/>
          <p:cNvSpPr txBox="1"/>
          <p:nvPr/>
        </p:nvSpPr>
        <p:spPr>
          <a:xfrm>
            <a:off x="7268070" y="2398719"/>
            <a:ext cx="304800" cy="276999"/>
          </a:xfrm>
          <a:prstGeom prst="rect">
            <a:avLst/>
          </a:prstGeom>
          <a:noFill/>
        </p:spPr>
        <p:txBody>
          <a:bodyPr wrap="square" rtlCol="0">
            <a:spAutoFit/>
          </a:bodyPr>
          <a:lstStyle/>
          <a:p>
            <a:r>
              <a:rPr lang="el-GR" sz="1200" dirty="0" smtClean="0">
                <a:latin typeface="Comic Sans MS" panose="030F0702030302020204" pitchFamily="66" charset="0"/>
              </a:rPr>
              <a:t>θ</a:t>
            </a:r>
            <a:endParaRPr lang="en-US" sz="1200" dirty="0">
              <a:latin typeface="Comic Sans MS" panose="030F0702030302020204" pitchFamily="66" charset="0"/>
            </a:endParaRPr>
          </a:p>
        </p:txBody>
      </p:sp>
      <p:sp>
        <p:nvSpPr>
          <p:cNvPr id="52" name="TextBox 51"/>
          <p:cNvSpPr txBox="1"/>
          <p:nvPr/>
        </p:nvSpPr>
        <p:spPr>
          <a:xfrm>
            <a:off x="8102815" y="2782469"/>
            <a:ext cx="304800" cy="276999"/>
          </a:xfrm>
          <a:prstGeom prst="rect">
            <a:avLst/>
          </a:prstGeom>
          <a:noFill/>
        </p:spPr>
        <p:txBody>
          <a:bodyPr wrap="square" rtlCol="0">
            <a:spAutoFit/>
          </a:bodyPr>
          <a:lstStyle/>
          <a:p>
            <a:r>
              <a:rPr lang="el-GR" sz="1200" dirty="0" smtClean="0">
                <a:latin typeface="Comic Sans MS" panose="030F0702030302020204" pitchFamily="66" charset="0"/>
              </a:rPr>
              <a:t>θ</a:t>
            </a:r>
            <a:endParaRPr lang="en-US" sz="1200" dirty="0">
              <a:latin typeface="Comic Sans MS" panose="030F0702030302020204" pitchFamily="66" charset="0"/>
            </a:endParaRPr>
          </a:p>
        </p:txBody>
      </p:sp>
      <p:sp>
        <p:nvSpPr>
          <p:cNvPr id="53" name="TextBox 52"/>
          <p:cNvSpPr txBox="1"/>
          <p:nvPr/>
        </p:nvSpPr>
        <p:spPr>
          <a:xfrm>
            <a:off x="8244997" y="2551105"/>
            <a:ext cx="756062" cy="276999"/>
          </a:xfrm>
          <a:prstGeom prst="rect">
            <a:avLst/>
          </a:prstGeom>
          <a:noFill/>
        </p:spPr>
        <p:txBody>
          <a:bodyPr wrap="square" rtlCol="0">
            <a:spAutoFit/>
          </a:bodyPr>
          <a:lstStyle/>
          <a:p>
            <a:r>
              <a:rPr lang="en-US" sz="1200" dirty="0" err="1" smtClean="0">
                <a:latin typeface="Comic Sans MS" panose="030F0702030302020204" pitchFamily="66" charset="0"/>
              </a:rPr>
              <a:t>mgcos</a:t>
            </a:r>
            <a:r>
              <a:rPr lang="el-GR" sz="1200" dirty="0" smtClean="0">
                <a:latin typeface="Comic Sans MS" panose="030F0702030302020204" pitchFamily="66" charset="0"/>
              </a:rPr>
              <a:t>θ</a:t>
            </a:r>
            <a:endParaRPr lang="en-US" sz="1200" dirty="0">
              <a:latin typeface="Comic Sans MS" panose="030F0702030302020204" pitchFamily="66" charset="0"/>
            </a:endParaRPr>
          </a:p>
        </p:txBody>
      </p:sp>
      <p:sp>
        <p:nvSpPr>
          <p:cNvPr id="54" name="TextBox 53"/>
          <p:cNvSpPr txBox="1"/>
          <p:nvPr/>
        </p:nvSpPr>
        <p:spPr>
          <a:xfrm>
            <a:off x="8277407" y="3183462"/>
            <a:ext cx="756062" cy="276999"/>
          </a:xfrm>
          <a:prstGeom prst="rect">
            <a:avLst/>
          </a:prstGeom>
          <a:noFill/>
        </p:spPr>
        <p:txBody>
          <a:bodyPr wrap="square" rtlCol="0">
            <a:spAutoFit/>
          </a:bodyPr>
          <a:lstStyle/>
          <a:p>
            <a:r>
              <a:rPr lang="en-US" sz="1200" dirty="0" err="1" smtClean="0">
                <a:latin typeface="Comic Sans MS" panose="030F0702030302020204" pitchFamily="66" charset="0"/>
              </a:rPr>
              <a:t>mgsin</a:t>
            </a:r>
            <a:r>
              <a:rPr lang="el-GR" sz="1200" dirty="0" smtClean="0">
                <a:latin typeface="Comic Sans MS" panose="030F0702030302020204" pitchFamily="66" charset="0"/>
              </a:rPr>
              <a:t>θ</a:t>
            </a:r>
            <a:endParaRPr lang="en-US" sz="1200" dirty="0">
              <a:latin typeface="Comic Sans MS" panose="030F0702030302020204" pitchFamily="66" charset="0"/>
            </a:endParaRPr>
          </a:p>
        </p:txBody>
      </p:sp>
      <p:cxnSp>
        <p:nvCxnSpPr>
          <p:cNvPr id="55" name="Straight Connector 54"/>
          <p:cNvCxnSpPr/>
          <p:nvPr/>
        </p:nvCxnSpPr>
        <p:spPr>
          <a:xfrm flipH="1">
            <a:off x="7095676" y="3543657"/>
            <a:ext cx="448786" cy="0"/>
          </a:xfrm>
          <a:prstGeom prst="line">
            <a:avLst/>
          </a:prstGeom>
          <a:ln w="25400">
            <a:solidFill>
              <a:schemeClr val="tx1"/>
            </a:solidFill>
            <a:head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57"/>
              <p:cNvSpPr txBox="1"/>
              <p:nvPr/>
            </p:nvSpPr>
            <p:spPr>
              <a:xfrm>
                <a:off x="7039578" y="3585731"/>
                <a:ext cx="566694" cy="3159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2</m:t>
                      </m:r>
                      <m:rad>
                        <m:radPr>
                          <m:degHide m:val="on"/>
                          <m:ctrlPr>
                            <a:rPr lang="en-US" sz="1200" b="0" i="1" smtClean="0">
                              <a:latin typeface="Cambria Math" panose="02040503050406030204" pitchFamily="18" charset="0"/>
                            </a:rPr>
                          </m:ctrlPr>
                        </m:radPr>
                        <m:deg/>
                        <m:e>
                          <m:r>
                            <a:rPr lang="en-US" sz="1200" b="0" i="1" smtClean="0">
                              <a:latin typeface="Cambria Math"/>
                            </a:rPr>
                            <m:t>𝑔𝑙</m:t>
                          </m:r>
                        </m:e>
                      </m:rad>
                    </m:oMath>
                  </m:oMathPara>
                </a14:m>
                <a:endParaRPr lang="en-US" sz="1200" dirty="0"/>
              </a:p>
            </p:txBody>
          </p:sp>
        </mc:Choice>
        <mc:Fallback xmlns="">
          <p:sp>
            <p:nvSpPr>
              <p:cNvPr id="58" name="TextBox 57"/>
              <p:cNvSpPr txBox="1">
                <a:spLocks noRot="1" noChangeAspect="1" noMove="1" noResize="1" noEditPoints="1" noAdjustHandles="1" noChangeArrowheads="1" noChangeShapeType="1" noTextEdit="1"/>
              </p:cNvSpPr>
              <p:nvPr/>
            </p:nvSpPr>
            <p:spPr>
              <a:xfrm>
                <a:off x="7039578" y="3585731"/>
                <a:ext cx="566694" cy="315984"/>
              </a:xfrm>
              <a:prstGeom prst="rect">
                <a:avLst/>
              </a:prstGeom>
              <a:blipFill rotWithShape="1">
                <a:blip r:embed="rId9"/>
                <a:stretch>
                  <a:fillRect b="-1923"/>
                </a:stretch>
              </a:blipFill>
            </p:spPr>
            <p:txBody>
              <a:bodyPr/>
              <a:lstStyle/>
              <a:p>
                <a:r>
                  <a:rPr lang="en-US">
                    <a:noFill/>
                  </a:rPr>
                  <a:t> </a:t>
                </a:r>
              </a:p>
            </p:txBody>
          </p:sp>
        </mc:Fallback>
      </mc:AlternateContent>
      <p:cxnSp>
        <p:nvCxnSpPr>
          <p:cNvPr id="59" name="Straight Connector 58"/>
          <p:cNvCxnSpPr/>
          <p:nvPr/>
        </p:nvCxnSpPr>
        <p:spPr>
          <a:xfrm flipH="1">
            <a:off x="8246623" y="2113154"/>
            <a:ext cx="201018" cy="449720"/>
          </a:xfrm>
          <a:prstGeom prst="line">
            <a:avLst/>
          </a:prstGeom>
          <a:ln w="25400">
            <a:solidFill>
              <a:schemeClr val="tx1"/>
            </a:solidFill>
            <a:head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1" name="TextBox 60"/>
              <p:cNvSpPr txBox="1"/>
              <p:nvPr/>
            </p:nvSpPr>
            <p:spPr>
              <a:xfrm>
                <a:off x="8308331" y="2268359"/>
                <a:ext cx="30777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𝑣</m:t>
                      </m:r>
                    </m:oMath>
                  </m:oMathPara>
                </a14:m>
                <a:endParaRPr lang="en-US" sz="1200" dirty="0"/>
              </a:p>
            </p:txBody>
          </p:sp>
        </mc:Choice>
        <mc:Fallback xmlns="">
          <p:sp>
            <p:nvSpPr>
              <p:cNvPr id="61" name="TextBox 60"/>
              <p:cNvSpPr txBox="1">
                <a:spLocks noRot="1" noChangeAspect="1" noMove="1" noResize="1" noEditPoints="1" noAdjustHandles="1" noChangeArrowheads="1" noChangeShapeType="1" noTextEdit="1"/>
              </p:cNvSpPr>
              <p:nvPr/>
            </p:nvSpPr>
            <p:spPr>
              <a:xfrm>
                <a:off x="8308331" y="2268359"/>
                <a:ext cx="307777" cy="276999"/>
              </a:xfrm>
              <a:prstGeom prst="rect">
                <a:avLst/>
              </a:prstGeom>
              <a:blipFill rotWithShape="1">
                <a:blip r:embed="rId10"/>
                <a:stretch>
                  <a:fillRect/>
                </a:stretch>
              </a:blipFill>
            </p:spPr>
            <p:txBody>
              <a:bodyPr/>
              <a:lstStyle/>
              <a:p>
                <a:r>
                  <a:rPr lang="en-US">
                    <a:noFill/>
                  </a:rPr>
                  <a:t> </a:t>
                </a:r>
              </a:p>
            </p:txBody>
          </p:sp>
        </mc:Fallback>
      </mc:AlternateContent>
      <p:sp>
        <p:nvSpPr>
          <p:cNvPr id="62" name="TextBox 61"/>
          <p:cNvSpPr txBox="1"/>
          <p:nvPr/>
        </p:nvSpPr>
        <p:spPr>
          <a:xfrm>
            <a:off x="4114800" y="2819400"/>
            <a:ext cx="1828800" cy="954107"/>
          </a:xfrm>
          <a:prstGeom prst="rect">
            <a:avLst/>
          </a:prstGeom>
          <a:noFill/>
        </p:spPr>
        <p:txBody>
          <a:bodyPr wrap="square" rtlCol="0">
            <a:spAutoFit/>
          </a:bodyPr>
          <a:lstStyle/>
          <a:p>
            <a:pPr algn="ctr"/>
            <a:r>
              <a:rPr lang="en-US" sz="1400" dirty="0" smtClean="0">
                <a:solidFill>
                  <a:srgbClr val="0000FF"/>
                </a:solidFill>
                <a:latin typeface="Comic Sans MS" panose="030F0702030302020204" pitchFamily="66" charset="0"/>
                <a:sym typeface="Wingdings" panose="05000000000000000000" pitchFamily="2" charset="2"/>
              </a:rPr>
              <a:t>We already have an expression for the height above A, in terms of </a:t>
            </a:r>
            <a:r>
              <a:rPr lang="el-GR" sz="1400" dirty="0" smtClean="0">
                <a:solidFill>
                  <a:srgbClr val="0000FF"/>
                </a:solidFill>
                <a:latin typeface="Comic Sans MS" panose="030F0702030302020204" pitchFamily="66" charset="0"/>
                <a:sym typeface="Wingdings" panose="05000000000000000000" pitchFamily="2" charset="2"/>
              </a:rPr>
              <a:t>θ</a:t>
            </a:r>
            <a:endParaRPr lang="en-US" sz="1400" dirty="0">
              <a:solidFill>
                <a:srgbClr val="0000FF"/>
              </a:solidFill>
              <a:latin typeface="Comic Sans MS" panose="030F0702030302020204" pitchFamily="66" charset="0"/>
            </a:endParaRPr>
          </a:p>
        </p:txBody>
      </p:sp>
      <p:sp>
        <p:nvSpPr>
          <p:cNvPr id="60" name="TextBox 59"/>
          <p:cNvSpPr txBox="1"/>
          <p:nvPr/>
        </p:nvSpPr>
        <p:spPr>
          <a:xfrm>
            <a:off x="7266517" y="2786112"/>
            <a:ext cx="304800" cy="276999"/>
          </a:xfrm>
          <a:prstGeom prst="rect">
            <a:avLst/>
          </a:prstGeom>
          <a:noFill/>
        </p:spPr>
        <p:txBody>
          <a:bodyPr wrap="square" rtlCol="0">
            <a:spAutoFit/>
          </a:bodyPr>
          <a:lstStyle/>
          <a:p>
            <a:r>
              <a:rPr lang="en-US" sz="1200" dirty="0" smtClean="0">
                <a:latin typeface="Comic Sans MS" panose="030F0702030302020204" pitchFamily="66" charset="0"/>
              </a:rPr>
              <a:t>l</a:t>
            </a:r>
            <a:endParaRPr lang="en-US" sz="1200" dirty="0">
              <a:latin typeface="Comic Sans MS" panose="030F0702030302020204" pitchFamily="66" charset="0"/>
            </a:endParaRPr>
          </a:p>
        </p:txBody>
      </p:sp>
      <p:cxnSp>
        <p:nvCxnSpPr>
          <p:cNvPr id="80" name="Straight Connector 79"/>
          <p:cNvCxnSpPr/>
          <p:nvPr/>
        </p:nvCxnSpPr>
        <p:spPr>
          <a:xfrm>
            <a:off x="7272669" y="2711302"/>
            <a:ext cx="882503"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6791596" y="2406884"/>
            <a:ext cx="555502" cy="276999"/>
          </a:xfrm>
          <a:prstGeom prst="rect">
            <a:avLst/>
          </a:prstGeom>
          <a:noFill/>
        </p:spPr>
        <p:txBody>
          <a:bodyPr wrap="square" rtlCol="0">
            <a:spAutoFit/>
          </a:bodyPr>
          <a:lstStyle/>
          <a:p>
            <a:r>
              <a:rPr lang="en-US" sz="1200" dirty="0" err="1" smtClean="0">
                <a:latin typeface="Comic Sans MS" panose="030F0702030302020204" pitchFamily="66" charset="0"/>
              </a:rPr>
              <a:t>lcos</a:t>
            </a:r>
            <a:r>
              <a:rPr lang="el-GR" sz="1200" dirty="0" smtClean="0">
                <a:latin typeface="Comic Sans MS" panose="030F0702030302020204" pitchFamily="66" charset="0"/>
              </a:rPr>
              <a:t>θ</a:t>
            </a:r>
            <a:endParaRPr lang="en-US" sz="1200" dirty="0">
              <a:latin typeface="Comic Sans MS" panose="030F0702030302020204" pitchFamily="66" charset="0"/>
            </a:endParaRPr>
          </a:p>
        </p:txBody>
      </p:sp>
      <p:sp>
        <p:nvSpPr>
          <p:cNvPr id="82" name="TextBox 81"/>
          <p:cNvSpPr txBox="1"/>
          <p:nvPr/>
        </p:nvSpPr>
        <p:spPr>
          <a:xfrm>
            <a:off x="6699446" y="2793200"/>
            <a:ext cx="775241" cy="276999"/>
          </a:xfrm>
          <a:prstGeom prst="rect">
            <a:avLst/>
          </a:prstGeom>
          <a:noFill/>
        </p:spPr>
        <p:txBody>
          <a:bodyPr wrap="square" rtlCol="0">
            <a:spAutoFit/>
          </a:bodyPr>
          <a:lstStyle/>
          <a:p>
            <a:r>
              <a:rPr lang="en-US" sz="1200" dirty="0" smtClean="0">
                <a:latin typeface="Comic Sans MS" panose="030F0702030302020204" pitchFamily="66" charset="0"/>
              </a:rPr>
              <a:t>l-</a:t>
            </a:r>
            <a:r>
              <a:rPr lang="en-US" sz="1200" dirty="0" err="1" smtClean="0">
                <a:latin typeface="Comic Sans MS" panose="030F0702030302020204" pitchFamily="66" charset="0"/>
              </a:rPr>
              <a:t>lcos</a:t>
            </a:r>
            <a:r>
              <a:rPr lang="el-GR" sz="1200" dirty="0" smtClean="0">
                <a:latin typeface="Comic Sans MS" panose="030F0702030302020204" pitchFamily="66" charset="0"/>
              </a:rPr>
              <a:t>θ</a:t>
            </a:r>
            <a:endParaRPr lang="en-US" sz="1200" dirty="0">
              <a:latin typeface="Comic Sans MS" panose="030F0702030302020204" pitchFamily="66" charset="0"/>
            </a:endParaRPr>
          </a:p>
        </p:txBody>
      </p:sp>
      <p:sp>
        <p:nvSpPr>
          <p:cNvPr id="22" name="Oval 21"/>
          <p:cNvSpPr/>
          <p:nvPr/>
        </p:nvSpPr>
        <p:spPr>
          <a:xfrm>
            <a:off x="8058555" y="2661111"/>
            <a:ext cx="111397" cy="1141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7" name="Straight Connector 86"/>
          <p:cNvCxnSpPr/>
          <p:nvPr/>
        </p:nvCxnSpPr>
        <p:spPr>
          <a:xfrm>
            <a:off x="7412823" y="2091032"/>
            <a:ext cx="449022" cy="204089"/>
          </a:xfrm>
          <a:prstGeom prst="line">
            <a:avLst/>
          </a:prstGeom>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7528631" y="2143928"/>
            <a:ext cx="449022" cy="204089"/>
          </a:xfrm>
          <a:prstGeom prst="line">
            <a:avLst/>
          </a:prstGeom>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7612878" y="1920434"/>
            <a:ext cx="398543" cy="276999"/>
          </a:xfrm>
          <a:prstGeom prst="rect">
            <a:avLst/>
          </a:prstGeom>
          <a:noFill/>
        </p:spPr>
        <p:txBody>
          <a:bodyPr wrap="square" rtlCol="0">
            <a:spAutoFit/>
          </a:bodyPr>
          <a:lstStyle/>
          <a:p>
            <a:r>
              <a:rPr lang="en-US" sz="1200" dirty="0" smtClean="0">
                <a:latin typeface="Comic Sans MS" panose="030F0702030302020204" pitchFamily="66" charset="0"/>
              </a:rPr>
              <a:t>a</a:t>
            </a:r>
            <a:endParaRPr lang="en-US" sz="12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70" name="TextBox 69"/>
              <p:cNvSpPr txBox="1"/>
              <p:nvPr/>
            </p:nvSpPr>
            <p:spPr>
              <a:xfrm>
                <a:off x="685800" y="6248400"/>
                <a:ext cx="1536896"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a:rPr>
                        <m:t>𝑇</m:t>
                      </m:r>
                      <m:r>
                        <a:rPr lang="en-US" sz="1200" b="0" i="1" smtClean="0">
                          <a:solidFill>
                            <a:srgbClr val="FF0000"/>
                          </a:solidFill>
                          <a:latin typeface="Cambria Math"/>
                        </a:rPr>
                        <m:t>=</m:t>
                      </m:r>
                      <m:r>
                        <a:rPr lang="en-US" sz="1200" b="0" i="1" smtClean="0">
                          <a:solidFill>
                            <a:srgbClr val="FF0000"/>
                          </a:solidFill>
                          <a:latin typeface="Cambria Math"/>
                        </a:rPr>
                        <m:t>𝑚𝑔</m:t>
                      </m:r>
                      <m:r>
                        <a:rPr lang="en-US" sz="1200" b="0" i="1" smtClean="0">
                          <a:solidFill>
                            <a:srgbClr val="FF0000"/>
                          </a:solidFill>
                          <a:latin typeface="Cambria Math"/>
                        </a:rPr>
                        <m:t>(2+3</m:t>
                      </m:r>
                      <m:r>
                        <a:rPr lang="en-US" sz="1200" b="0" i="1" smtClean="0">
                          <a:solidFill>
                            <a:srgbClr val="FF0000"/>
                          </a:solidFill>
                          <a:latin typeface="Cambria Math"/>
                        </a:rPr>
                        <m:t>𝑐𝑜𝑠</m:t>
                      </m:r>
                      <m:r>
                        <a:rPr lang="en-US" sz="1200" b="0" i="1" smtClean="0">
                          <a:solidFill>
                            <a:srgbClr val="FF0000"/>
                          </a:solidFill>
                          <a:latin typeface="Cambria Math"/>
                          <a:ea typeface="Cambria Math"/>
                        </a:rPr>
                        <m:t>𝜃</m:t>
                      </m:r>
                      <m:r>
                        <a:rPr lang="en-US" sz="1200" b="0" i="1" smtClean="0">
                          <a:solidFill>
                            <a:srgbClr val="FF0000"/>
                          </a:solidFill>
                          <a:latin typeface="Cambria Math"/>
                          <a:ea typeface="Cambria Math"/>
                        </a:rPr>
                        <m:t>)</m:t>
                      </m:r>
                    </m:oMath>
                  </m:oMathPara>
                </a14:m>
                <a:endParaRPr lang="en-US" sz="1200" dirty="0">
                  <a:solidFill>
                    <a:srgbClr val="FF0000"/>
                  </a:solidFill>
                </a:endParaRPr>
              </a:p>
            </p:txBody>
          </p:sp>
        </mc:Choice>
        <mc:Fallback xmlns="">
          <p:sp>
            <p:nvSpPr>
              <p:cNvPr id="70" name="TextBox 69"/>
              <p:cNvSpPr txBox="1">
                <a:spLocks noRot="1" noChangeAspect="1" noMove="1" noResize="1" noEditPoints="1" noAdjustHandles="1" noChangeArrowheads="1" noChangeShapeType="1" noTextEdit="1"/>
              </p:cNvSpPr>
              <p:nvPr/>
            </p:nvSpPr>
            <p:spPr>
              <a:xfrm>
                <a:off x="685800" y="6248400"/>
                <a:ext cx="1536896" cy="276999"/>
              </a:xfrm>
              <a:prstGeom prst="rect">
                <a:avLst/>
              </a:prstGeom>
              <a:blipFill rotWithShape="1">
                <a:blip r:embed="rId11"/>
                <a:stretch>
                  <a:fillRect b="-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p:cNvSpPr txBox="1"/>
              <p:nvPr/>
            </p:nvSpPr>
            <p:spPr>
              <a:xfrm>
                <a:off x="685800" y="5943600"/>
                <a:ext cx="152868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200" b="0" i="1" smtClean="0">
                              <a:solidFill>
                                <a:srgbClr val="FF0000"/>
                              </a:solidFill>
                              <a:latin typeface="Cambria Math" panose="02040503050406030204" pitchFamily="18" charset="0"/>
                              <a:ea typeface="Cambria Math"/>
                            </a:rPr>
                          </m:ctrlPr>
                        </m:sSupPr>
                        <m:e>
                          <m:r>
                            <a:rPr lang="en-US" sz="1200" b="0" i="1" smtClean="0">
                              <a:solidFill>
                                <a:srgbClr val="FF0000"/>
                              </a:solidFill>
                              <a:latin typeface="Cambria Math"/>
                              <a:ea typeface="Cambria Math"/>
                            </a:rPr>
                            <m:t>𝑣</m:t>
                          </m:r>
                        </m:e>
                        <m:sup>
                          <m:r>
                            <a:rPr lang="en-US" sz="1200" b="0" i="1" smtClean="0">
                              <a:solidFill>
                                <a:srgbClr val="FF0000"/>
                              </a:solidFill>
                              <a:latin typeface="Cambria Math"/>
                              <a:ea typeface="Cambria Math"/>
                            </a:rPr>
                            <m:t>2</m:t>
                          </m:r>
                        </m:sup>
                      </m:sSup>
                      <m:r>
                        <a:rPr lang="en-US" sz="1200" b="0" i="1" smtClean="0">
                          <a:solidFill>
                            <a:srgbClr val="FF0000"/>
                          </a:solidFill>
                          <a:latin typeface="Cambria Math"/>
                          <a:ea typeface="Cambria Math"/>
                        </a:rPr>
                        <m:t>=2</m:t>
                      </m:r>
                      <m:r>
                        <a:rPr lang="en-US" sz="1200" b="0" i="1" smtClean="0">
                          <a:solidFill>
                            <a:srgbClr val="FF0000"/>
                          </a:solidFill>
                          <a:latin typeface="Cambria Math"/>
                          <a:ea typeface="Cambria Math"/>
                        </a:rPr>
                        <m:t>𝑔𝑙</m:t>
                      </m:r>
                      <m:r>
                        <a:rPr lang="en-US" sz="1200" b="0" i="1" smtClean="0">
                          <a:solidFill>
                            <a:srgbClr val="FF0000"/>
                          </a:solidFill>
                          <a:latin typeface="Cambria Math"/>
                          <a:ea typeface="Cambria Math"/>
                        </a:rPr>
                        <m:t>(1+</m:t>
                      </m:r>
                      <m:r>
                        <a:rPr lang="en-US" sz="1200" b="0" i="1" smtClean="0">
                          <a:solidFill>
                            <a:srgbClr val="FF0000"/>
                          </a:solidFill>
                          <a:latin typeface="Cambria Math"/>
                        </a:rPr>
                        <m:t>𝑐𝑜𝑠</m:t>
                      </m:r>
                      <m:r>
                        <a:rPr lang="en-US" sz="1200" b="0" i="1" smtClean="0">
                          <a:solidFill>
                            <a:srgbClr val="FF0000"/>
                          </a:solidFill>
                          <a:latin typeface="Cambria Math"/>
                          <a:ea typeface="Cambria Math"/>
                        </a:rPr>
                        <m:t>𝜃</m:t>
                      </m:r>
                      <m:r>
                        <a:rPr lang="en-US" sz="1200" b="0" i="1" smtClean="0">
                          <a:solidFill>
                            <a:srgbClr val="FF0000"/>
                          </a:solidFill>
                          <a:latin typeface="Cambria Math"/>
                          <a:ea typeface="Cambria Math"/>
                        </a:rPr>
                        <m:t>)</m:t>
                      </m:r>
                    </m:oMath>
                  </m:oMathPara>
                </a14:m>
                <a:endParaRPr lang="en-US" sz="1200" dirty="0">
                  <a:solidFill>
                    <a:srgbClr val="FF0000"/>
                  </a:solidFill>
                </a:endParaRPr>
              </a:p>
            </p:txBody>
          </p:sp>
        </mc:Choice>
        <mc:Fallback xmlns="">
          <p:sp>
            <p:nvSpPr>
              <p:cNvPr id="71" name="TextBox 70"/>
              <p:cNvSpPr txBox="1">
                <a:spLocks noRot="1" noChangeAspect="1" noMove="1" noResize="1" noEditPoints="1" noAdjustHandles="1" noChangeArrowheads="1" noChangeShapeType="1" noTextEdit="1"/>
              </p:cNvSpPr>
              <p:nvPr/>
            </p:nvSpPr>
            <p:spPr>
              <a:xfrm>
                <a:off x="685800" y="5943600"/>
                <a:ext cx="1528687" cy="276999"/>
              </a:xfrm>
              <a:prstGeom prst="rect">
                <a:avLst/>
              </a:prstGeom>
              <a:blipFill rotWithShape="1">
                <a:blip r:embed="rId12"/>
                <a:stretch>
                  <a:fillRect b="-11111"/>
                </a:stretch>
              </a:blipFill>
            </p:spPr>
            <p:txBody>
              <a:bodyPr/>
              <a:lstStyle/>
              <a:p>
                <a:r>
                  <a:rPr lang="en-US">
                    <a:noFill/>
                  </a:rPr>
                  <a:t> </a:t>
                </a:r>
              </a:p>
            </p:txBody>
          </p:sp>
        </mc:Fallback>
      </mc:AlternateContent>
      <p:cxnSp>
        <p:nvCxnSpPr>
          <p:cNvPr id="5" name="Straight Arrow Connector 4"/>
          <p:cNvCxnSpPr/>
          <p:nvPr/>
        </p:nvCxnSpPr>
        <p:spPr>
          <a:xfrm flipV="1">
            <a:off x="6019800" y="3048000"/>
            <a:ext cx="609600" cy="22860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p:cNvSpPr txBox="1"/>
              <p:nvPr/>
            </p:nvSpPr>
            <p:spPr>
              <a:xfrm>
                <a:off x="4191000" y="4038600"/>
                <a:ext cx="92621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𝑙</m:t>
                      </m:r>
                      <m:r>
                        <a:rPr lang="en-US" sz="1400" b="0" i="1" smtClean="0">
                          <a:latin typeface="Cambria Math"/>
                        </a:rPr>
                        <m:t>−</m:t>
                      </m:r>
                      <m:r>
                        <a:rPr lang="en-US" sz="1400" b="0" i="1" smtClean="0">
                          <a:latin typeface="Cambria Math"/>
                        </a:rPr>
                        <m:t>𝑙𝑐𝑜𝑠</m:t>
                      </m:r>
                      <m:r>
                        <a:rPr lang="en-US" sz="1400" b="0" i="1" smtClean="0">
                          <a:latin typeface="Cambria Math"/>
                          <a:ea typeface="Cambria Math"/>
                        </a:rPr>
                        <m:t>𝜃</m:t>
                      </m:r>
                    </m:oMath>
                  </m:oMathPara>
                </a14:m>
                <a:endParaRPr lang="en-US" sz="1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4191000" y="4038600"/>
                <a:ext cx="926216" cy="307777"/>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p:cNvSpPr txBox="1"/>
              <p:nvPr/>
            </p:nvSpPr>
            <p:spPr>
              <a:xfrm>
                <a:off x="4191000" y="4495800"/>
                <a:ext cx="1062662" cy="5763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𝑙</m:t>
                      </m:r>
                      <m:r>
                        <a:rPr lang="en-US" sz="1400" b="0" i="1" smtClean="0">
                          <a:latin typeface="Cambria Math"/>
                        </a:rPr>
                        <m:t>−</m:t>
                      </m:r>
                      <m:r>
                        <a:rPr lang="en-US" sz="1400" b="0" i="1" smtClean="0">
                          <a:latin typeface="Cambria Math"/>
                        </a:rPr>
                        <m:t>𝑙</m:t>
                      </m:r>
                      <m:d>
                        <m:dPr>
                          <m:ctrlPr>
                            <a:rPr lang="en-US" sz="1400" b="0" i="1" smtClean="0">
                              <a:latin typeface="Cambria Math" panose="02040503050406030204" pitchFamily="18" charset="0"/>
                            </a:rPr>
                          </m:ctrlPr>
                        </m:dPr>
                        <m:e>
                          <m:r>
                            <a:rPr lang="en-US" sz="1400" b="0" i="1" smtClean="0">
                              <a:latin typeface="Cambria Math"/>
                            </a:rPr>
                            <m:t>−</m:t>
                          </m:r>
                          <m:f>
                            <m:fPr>
                              <m:ctrlPr>
                                <a:rPr lang="en-US" sz="1400" b="0" i="1" smtClean="0">
                                  <a:latin typeface="Cambria Math" panose="02040503050406030204" pitchFamily="18" charset="0"/>
                                </a:rPr>
                              </m:ctrlPr>
                            </m:fPr>
                            <m:num>
                              <m:r>
                                <a:rPr lang="en-US" sz="1400" b="0" i="1" smtClean="0">
                                  <a:latin typeface="Cambria Math"/>
                                </a:rPr>
                                <m:t>2</m:t>
                              </m:r>
                            </m:num>
                            <m:den>
                              <m:r>
                                <a:rPr lang="en-US" sz="1400" b="0" i="1" smtClean="0">
                                  <a:latin typeface="Cambria Math"/>
                                </a:rPr>
                                <m:t>3</m:t>
                              </m:r>
                            </m:den>
                          </m:f>
                        </m:e>
                      </m:d>
                    </m:oMath>
                  </m:oMathPara>
                </a14:m>
                <a:endParaRPr lang="en-US" sz="1400" dirty="0"/>
              </a:p>
            </p:txBody>
          </p:sp>
        </mc:Choice>
        <mc:Fallback xmlns="">
          <p:sp>
            <p:nvSpPr>
              <p:cNvPr id="73" name="TextBox 72"/>
              <p:cNvSpPr txBox="1">
                <a:spLocks noRot="1" noChangeAspect="1" noMove="1" noResize="1" noEditPoints="1" noAdjustHandles="1" noChangeArrowheads="1" noChangeShapeType="1" noTextEdit="1"/>
              </p:cNvSpPr>
              <p:nvPr/>
            </p:nvSpPr>
            <p:spPr>
              <a:xfrm>
                <a:off x="4191000" y="4495800"/>
                <a:ext cx="1062662" cy="576376"/>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p:cNvSpPr txBox="1"/>
              <p:nvPr/>
            </p:nvSpPr>
            <p:spPr>
              <a:xfrm>
                <a:off x="4343400" y="5181600"/>
                <a:ext cx="574388" cy="5142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m:t>
                      </m:r>
                      <m:f>
                        <m:fPr>
                          <m:ctrlPr>
                            <a:rPr lang="en-US" sz="1400" b="0" i="1" smtClean="0">
                              <a:latin typeface="Cambria Math" panose="02040503050406030204" pitchFamily="18" charset="0"/>
                            </a:rPr>
                          </m:ctrlPr>
                        </m:fPr>
                        <m:num>
                          <m:r>
                            <a:rPr lang="en-US" sz="1400" b="0" i="1" smtClean="0">
                              <a:latin typeface="Cambria Math"/>
                            </a:rPr>
                            <m:t>5</m:t>
                          </m:r>
                          <m:r>
                            <a:rPr lang="en-US" sz="1400" b="0" i="1" smtClean="0">
                              <a:latin typeface="Cambria Math"/>
                            </a:rPr>
                            <m:t>𝑙</m:t>
                          </m:r>
                        </m:num>
                        <m:den>
                          <m:r>
                            <a:rPr lang="en-US" sz="1400" b="0" i="1" smtClean="0">
                              <a:latin typeface="Cambria Math"/>
                            </a:rPr>
                            <m:t>3</m:t>
                          </m:r>
                        </m:den>
                      </m:f>
                    </m:oMath>
                  </m:oMathPara>
                </a14:m>
                <a:endParaRPr lang="en-US" sz="1400" dirty="0"/>
              </a:p>
            </p:txBody>
          </p:sp>
        </mc:Choice>
        <mc:Fallback xmlns="">
          <p:sp>
            <p:nvSpPr>
              <p:cNvPr id="74" name="TextBox 73"/>
              <p:cNvSpPr txBox="1">
                <a:spLocks noRot="1" noChangeAspect="1" noMove="1" noResize="1" noEditPoints="1" noAdjustHandles="1" noChangeArrowheads="1" noChangeShapeType="1" noTextEdit="1"/>
              </p:cNvSpPr>
              <p:nvPr/>
            </p:nvSpPr>
            <p:spPr>
              <a:xfrm>
                <a:off x="4343400" y="5181600"/>
                <a:ext cx="574388" cy="514243"/>
              </a:xfrm>
              <a:prstGeom prst="rect">
                <a:avLst/>
              </a:prstGeom>
              <a:blipFill rotWithShape="1">
                <a:blip r:embed="rId15"/>
                <a:stretch>
                  <a:fillRect/>
                </a:stretch>
              </a:blipFill>
            </p:spPr>
            <p:txBody>
              <a:bodyPr/>
              <a:lstStyle/>
              <a:p>
                <a:r>
                  <a:rPr lang="en-US">
                    <a:noFill/>
                  </a:rPr>
                  <a:t> </a:t>
                </a:r>
              </a:p>
            </p:txBody>
          </p:sp>
        </mc:Fallback>
      </mc:AlternateContent>
      <p:sp>
        <p:nvSpPr>
          <p:cNvPr id="75" name="Arc 74"/>
          <p:cNvSpPr/>
          <p:nvPr/>
        </p:nvSpPr>
        <p:spPr>
          <a:xfrm>
            <a:off x="5181600" y="4191000"/>
            <a:ext cx="228600" cy="609600"/>
          </a:xfrm>
          <a:prstGeom prst="arc">
            <a:avLst>
              <a:gd name="adj1" fmla="val 16200000"/>
              <a:gd name="adj2" fmla="val 5501081"/>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76" name="TextBox 75"/>
          <p:cNvSpPr txBox="1"/>
          <p:nvPr/>
        </p:nvSpPr>
        <p:spPr>
          <a:xfrm>
            <a:off x="5334000" y="4191000"/>
            <a:ext cx="2895600" cy="646331"/>
          </a:xfrm>
          <a:prstGeom prst="rect">
            <a:avLst/>
          </a:prstGeom>
          <a:noFill/>
        </p:spPr>
        <p:txBody>
          <a:bodyPr wrap="square" rtlCol="0">
            <a:spAutoFit/>
          </a:bodyPr>
          <a:lstStyle/>
          <a:p>
            <a:pPr algn="ctr"/>
            <a:r>
              <a:rPr lang="en-US" sz="1200" dirty="0" smtClean="0">
                <a:solidFill>
                  <a:srgbClr val="0000FF"/>
                </a:solidFill>
                <a:latin typeface="Comic Sans MS" panose="030F0702030302020204" pitchFamily="66" charset="0"/>
              </a:rPr>
              <a:t>Sub in the value of cos</a:t>
            </a:r>
            <a:r>
              <a:rPr lang="el-GR" sz="1200" dirty="0" smtClean="0">
                <a:solidFill>
                  <a:srgbClr val="0000FF"/>
                </a:solidFill>
                <a:latin typeface="Comic Sans MS" panose="030F0702030302020204" pitchFamily="66" charset="0"/>
              </a:rPr>
              <a:t>θ</a:t>
            </a:r>
            <a:r>
              <a:rPr lang="en-US" sz="1200" dirty="0" smtClean="0">
                <a:solidFill>
                  <a:srgbClr val="0000FF"/>
                </a:solidFill>
                <a:latin typeface="Comic Sans MS" panose="030F0702030302020204" pitchFamily="66" charset="0"/>
              </a:rPr>
              <a:t> (often you won’t need to work out the angle itself, the ratio is more useful!)</a:t>
            </a:r>
            <a:endParaRPr lang="en-GB" sz="1200" baseline="30000" dirty="0">
              <a:solidFill>
                <a:srgbClr val="0000FF"/>
              </a:solidFill>
              <a:latin typeface="Comic Sans MS" panose="030F0702030302020204" pitchFamily="66" charset="0"/>
            </a:endParaRPr>
          </a:p>
        </p:txBody>
      </p:sp>
      <p:sp>
        <p:nvSpPr>
          <p:cNvPr id="77" name="Arc 76"/>
          <p:cNvSpPr/>
          <p:nvPr/>
        </p:nvSpPr>
        <p:spPr>
          <a:xfrm>
            <a:off x="5181600" y="4876800"/>
            <a:ext cx="228600" cy="609600"/>
          </a:xfrm>
          <a:prstGeom prst="arc">
            <a:avLst>
              <a:gd name="adj1" fmla="val 16200000"/>
              <a:gd name="adj2" fmla="val 5501081"/>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78" name="TextBox 77"/>
          <p:cNvSpPr txBox="1"/>
          <p:nvPr/>
        </p:nvSpPr>
        <p:spPr>
          <a:xfrm>
            <a:off x="5334000" y="5029200"/>
            <a:ext cx="914400" cy="276999"/>
          </a:xfrm>
          <a:prstGeom prst="rect">
            <a:avLst/>
          </a:prstGeom>
          <a:noFill/>
        </p:spPr>
        <p:txBody>
          <a:bodyPr wrap="square" rtlCol="0">
            <a:spAutoFit/>
          </a:bodyPr>
          <a:lstStyle/>
          <a:p>
            <a:pPr algn="ctr"/>
            <a:r>
              <a:rPr lang="en-US" sz="1200" dirty="0" smtClean="0">
                <a:solidFill>
                  <a:srgbClr val="0000FF"/>
                </a:solidFill>
                <a:latin typeface="Comic Sans MS" panose="030F0702030302020204" pitchFamily="66" charset="0"/>
              </a:rPr>
              <a:t>Simplify</a:t>
            </a:r>
            <a:endParaRPr lang="en-GB" sz="1200" baseline="30000" dirty="0">
              <a:solidFill>
                <a:srgbClr val="0000FF"/>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79" name="TextBox 78"/>
              <p:cNvSpPr txBox="1"/>
              <p:nvPr/>
            </p:nvSpPr>
            <p:spPr>
              <a:xfrm>
                <a:off x="2057400" y="6019800"/>
                <a:ext cx="990600" cy="4392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a:rPr>
                        <m:t>𝑐𝑜𝑠</m:t>
                      </m:r>
                      <m:r>
                        <a:rPr lang="en-US" sz="1200" b="0" i="1" smtClean="0">
                          <a:solidFill>
                            <a:srgbClr val="FF0000"/>
                          </a:solidFill>
                          <a:latin typeface="Cambria Math"/>
                          <a:ea typeface="Cambria Math"/>
                        </a:rPr>
                        <m:t>𝜃</m:t>
                      </m:r>
                      <m:r>
                        <a:rPr lang="en-US" sz="1200" b="0" i="1" smtClean="0">
                          <a:solidFill>
                            <a:srgbClr val="FF0000"/>
                          </a:solidFill>
                          <a:latin typeface="Cambria Math"/>
                          <a:ea typeface="Cambria Math"/>
                        </a:rPr>
                        <m:t>=−</m:t>
                      </m:r>
                      <m:f>
                        <m:fPr>
                          <m:ctrlPr>
                            <a:rPr lang="en-US" sz="1200" i="1">
                              <a:solidFill>
                                <a:srgbClr val="FF0000"/>
                              </a:solidFill>
                              <a:latin typeface="Cambria Math" panose="02040503050406030204" pitchFamily="18" charset="0"/>
                            </a:rPr>
                          </m:ctrlPr>
                        </m:fPr>
                        <m:num>
                          <m:r>
                            <a:rPr lang="en-US" sz="1200" i="1">
                              <a:solidFill>
                                <a:srgbClr val="FF0000"/>
                              </a:solidFill>
                              <a:latin typeface="Cambria Math"/>
                            </a:rPr>
                            <m:t>2</m:t>
                          </m:r>
                        </m:num>
                        <m:den>
                          <m:r>
                            <a:rPr lang="en-US" sz="1200" i="1">
                              <a:solidFill>
                                <a:srgbClr val="FF0000"/>
                              </a:solidFill>
                              <a:latin typeface="Cambria Math"/>
                            </a:rPr>
                            <m:t>3</m:t>
                          </m:r>
                        </m:den>
                      </m:f>
                    </m:oMath>
                  </m:oMathPara>
                </a14:m>
                <a:endParaRPr lang="en-US" sz="1200" dirty="0">
                  <a:solidFill>
                    <a:srgbClr val="FF0000"/>
                  </a:solidFill>
                </a:endParaRPr>
              </a:p>
            </p:txBody>
          </p:sp>
        </mc:Choice>
        <mc:Fallback xmlns="">
          <p:sp>
            <p:nvSpPr>
              <p:cNvPr id="79" name="TextBox 78"/>
              <p:cNvSpPr txBox="1">
                <a:spLocks noRot="1" noChangeAspect="1" noMove="1" noResize="1" noEditPoints="1" noAdjustHandles="1" noChangeArrowheads="1" noChangeShapeType="1" noTextEdit="1"/>
              </p:cNvSpPr>
              <p:nvPr/>
            </p:nvSpPr>
            <p:spPr>
              <a:xfrm>
                <a:off x="2057400" y="6019800"/>
                <a:ext cx="990600" cy="439223"/>
              </a:xfrm>
              <a:prstGeom prst="rect">
                <a:avLst/>
              </a:prstGeom>
              <a:blipFill rotWithShape="1">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TextBox 82"/>
              <p:cNvSpPr txBox="1"/>
              <p:nvPr/>
            </p:nvSpPr>
            <p:spPr>
              <a:xfrm>
                <a:off x="4038600" y="1219200"/>
                <a:ext cx="1837683" cy="44300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a:rPr>
                        <m:t>𝐻𝑒𝑖𝑔h𝑡</m:t>
                      </m:r>
                      <m:r>
                        <a:rPr lang="en-US" sz="1200" b="0" i="1" smtClean="0">
                          <a:solidFill>
                            <a:srgbClr val="FF0000"/>
                          </a:solidFill>
                          <a:latin typeface="Cambria Math"/>
                        </a:rPr>
                        <m:t> </m:t>
                      </m:r>
                      <m:r>
                        <a:rPr lang="en-US" sz="1200" b="0" i="1" smtClean="0">
                          <a:solidFill>
                            <a:srgbClr val="FF0000"/>
                          </a:solidFill>
                          <a:latin typeface="Cambria Math"/>
                        </a:rPr>
                        <m:t>𝑤h𝑒𝑛</m:t>
                      </m:r>
                      <m:r>
                        <a:rPr lang="en-US" sz="1200" b="0" i="1" smtClean="0">
                          <a:solidFill>
                            <a:srgbClr val="FF0000"/>
                          </a:solidFill>
                          <a:latin typeface="Cambria Math"/>
                        </a:rPr>
                        <m:t> </m:t>
                      </m:r>
                      <m:r>
                        <a:rPr lang="en-US" sz="1200" b="0" i="1" smtClean="0">
                          <a:solidFill>
                            <a:srgbClr val="FF0000"/>
                          </a:solidFill>
                          <a:latin typeface="Cambria Math"/>
                        </a:rPr>
                        <m:t>𝑠𝑙𝑎𝑐𝑘</m:t>
                      </m:r>
                      <m:r>
                        <a:rPr lang="en-US" sz="1200" b="0" i="1" smtClean="0">
                          <a:solidFill>
                            <a:srgbClr val="FF0000"/>
                          </a:solidFill>
                          <a:latin typeface="Cambria Math"/>
                        </a:rPr>
                        <m:t>=</m:t>
                      </m:r>
                      <m:f>
                        <m:fPr>
                          <m:ctrlPr>
                            <a:rPr lang="en-US" sz="1200" b="0" i="1" smtClean="0">
                              <a:solidFill>
                                <a:srgbClr val="FF0000"/>
                              </a:solidFill>
                              <a:latin typeface="Cambria Math" panose="02040503050406030204" pitchFamily="18" charset="0"/>
                            </a:rPr>
                          </m:ctrlPr>
                        </m:fPr>
                        <m:num>
                          <m:r>
                            <a:rPr lang="en-US" sz="1200" b="0" i="1" smtClean="0">
                              <a:solidFill>
                                <a:srgbClr val="FF0000"/>
                              </a:solidFill>
                              <a:latin typeface="Cambria Math"/>
                            </a:rPr>
                            <m:t>5</m:t>
                          </m:r>
                          <m:r>
                            <a:rPr lang="en-US" sz="1200" b="0" i="1" smtClean="0">
                              <a:solidFill>
                                <a:srgbClr val="FF0000"/>
                              </a:solidFill>
                              <a:latin typeface="Cambria Math"/>
                            </a:rPr>
                            <m:t>𝑙</m:t>
                          </m:r>
                        </m:num>
                        <m:den>
                          <m:r>
                            <a:rPr lang="en-US" sz="1200" b="0" i="1" smtClean="0">
                              <a:solidFill>
                                <a:srgbClr val="FF0000"/>
                              </a:solidFill>
                              <a:latin typeface="Cambria Math"/>
                            </a:rPr>
                            <m:t>3</m:t>
                          </m:r>
                        </m:den>
                      </m:f>
                    </m:oMath>
                  </m:oMathPara>
                </a14:m>
                <a:endParaRPr lang="en-US" sz="1200" dirty="0">
                  <a:solidFill>
                    <a:srgbClr val="FF0000"/>
                  </a:solidFill>
                </a:endParaRPr>
              </a:p>
            </p:txBody>
          </p:sp>
        </mc:Choice>
        <mc:Fallback xmlns="">
          <p:sp>
            <p:nvSpPr>
              <p:cNvPr id="83" name="TextBox 82"/>
              <p:cNvSpPr txBox="1">
                <a:spLocks noRot="1" noChangeAspect="1" noMove="1" noResize="1" noEditPoints="1" noAdjustHandles="1" noChangeArrowheads="1" noChangeShapeType="1" noTextEdit="1"/>
              </p:cNvSpPr>
              <p:nvPr/>
            </p:nvSpPr>
            <p:spPr>
              <a:xfrm>
                <a:off x="4038600" y="1219200"/>
                <a:ext cx="1837683" cy="443006"/>
              </a:xfrm>
              <a:prstGeom prst="rect">
                <a:avLst/>
              </a:prstGeom>
              <a:blipFill rotWithShape="1">
                <a:blip r:embed="rId1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1835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linds(horizontal)">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mph" presetSubtype="2" fill="hold" grpId="0" nodeType="clickEffect">
                                  <p:stCondLst>
                                    <p:cond delay="0"/>
                                  </p:stCondLst>
                                  <p:childTnLst>
                                    <p:animClr clrSpc="rgb" dir="cw">
                                      <p:cBhvr override="childStyle">
                                        <p:cTn id="16" dur="500" fill="hold"/>
                                        <p:tgtEl>
                                          <p:spTgt spid="82"/>
                                        </p:tgtEl>
                                        <p:attrNameLst>
                                          <p:attrName>style.color</p:attrName>
                                        </p:attrNameLst>
                                      </p:cBhvr>
                                      <p:to>
                                        <a:schemeClr val="hlink"/>
                                      </p:to>
                                    </p:animClr>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linds(horizont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blinds(horizontal)">
                                      <p:cBhvr>
                                        <p:cTn id="26" dur="500"/>
                                        <p:tgtEl>
                                          <p:spTgt spid="75"/>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blinds(horizontal)">
                                      <p:cBhvr>
                                        <p:cTn id="31" dur="500"/>
                                        <p:tgtEl>
                                          <p:spTgt spid="76"/>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73"/>
                                        </p:tgtEl>
                                        <p:attrNameLst>
                                          <p:attrName>style.visibility</p:attrName>
                                        </p:attrNameLst>
                                      </p:cBhvr>
                                      <p:to>
                                        <p:strVal val="visible"/>
                                      </p:to>
                                    </p:set>
                                    <p:animEffect transition="in" filter="blinds(horizontal)">
                                      <p:cBhvr>
                                        <p:cTn id="36" dur="500"/>
                                        <p:tgtEl>
                                          <p:spTgt spid="73"/>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blinds(horizontal)">
                                      <p:cBhvr>
                                        <p:cTn id="41" dur="500"/>
                                        <p:tgtEl>
                                          <p:spTgt spid="77"/>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78"/>
                                        </p:tgtEl>
                                        <p:attrNameLst>
                                          <p:attrName>style.visibility</p:attrName>
                                        </p:attrNameLst>
                                      </p:cBhvr>
                                      <p:to>
                                        <p:strVal val="visible"/>
                                      </p:to>
                                    </p:set>
                                    <p:animEffect transition="in" filter="blinds(horizontal)">
                                      <p:cBhvr>
                                        <p:cTn id="46" dur="500"/>
                                        <p:tgtEl>
                                          <p:spTgt spid="78"/>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blinds(horizontal)">
                                      <p:cBhvr>
                                        <p:cTn id="51" dur="500"/>
                                        <p:tgtEl>
                                          <p:spTgt spid="74"/>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blinds(horizontal)">
                                      <p:cBhvr>
                                        <p:cTn id="56" dur="500"/>
                                        <p:tgtEl>
                                          <p:spTgt spid="83"/>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mph" presetSubtype="2" fill="hold" grpId="1" nodeType="clickEffect">
                                  <p:stCondLst>
                                    <p:cond delay="0"/>
                                  </p:stCondLst>
                                  <p:childTnLst>
                                    <p:animClr clrSpc="rgb" dir="cw">
                                      <p:cBhvr override="childStyle">
                                        <p:cTn id="60" dur="500" fill="hold"/>
                                        <p:tgtEl>
                                          <p:spTgt spid="82"/>
                                        </p:tgtEl>
                                        <p:attrNameLst>
                                          <p:attrName>style.color</p:attrName>
                                        </p:attrNameLst>
                                      </p:cBhvr>
                                      <p:to>
                                        <a:schemeClr val="tx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82" grpId="0"/>
      <p:bldP spid="82" grpId="1"/>
      <p:bldP spid="13" grpId="0"/>
      <p:bldP spid="73" grpId="0"/>
      <p:bldP spid="74" grpId="0"/>
      <p:bldP spid="75" grpId="0" animBg="1"/>
      <p:bldP spid="76" grpId="0"/>
      <p:bldP spid="77" grpId="0" animBg="1"/>
      <p:bldP spid="78" grpId="0"/>
      <p:bldP spid="83"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Motion in a Circle</a:t>
            </a:r>
            <a:endParaRPr lang="en-GB" dirty="0">
              <a:latin typeface="Comic Sans MS" pitchFamily="66" charset="0"/>
            </a:endParaRPr>
          </a:p>
        </p:txBody>
      </p:sp>
      <p:sp>
        <p:nvSpPr>
          <p:cNvPr id="4" name="TextBox 3"/>
          <p:cNvSpPr txBox="1"/>
          <p:nvPr/>
        </p:nvSpPr>
        <p:spPr>
          <a:xfrm>
            <a:off x="8680632" y="6488668"/>
            <a:ext cx="470000" cy="369332"/>
          </a:xfrm>
          <a:prstGeom prst="rect">
            <a:avLst/>
          </a:prstGeom>
          <a:noFill/>
        </p:spPr>
        <p:txBody>
          <a:bodyPr wrap="none" rtlCol="0">
            <a:spAutoFit/>
          </a:bodyPr>
          <a:lstStyle/>
          <a:p>
            <a:r>
              <a:rPr lang="en-US" dirty="0" smtClean="0">
                <a:latin typeface="Comic Sans MS" panose="030F0702030302020204" pitchFamily="66" charset="0"/>
              </a:rPr>
              <a:t>4F</a:t>
            </a:r>
            <a:endParaRPr lang="en-US"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 name="Content Placeholder 2"/>
              <p:cNvSpPr>
                <a:spLocks noGrp="1"/>
              </p:cNvSpPr>
              <p:nvPr>
                <p:ph idx="1"/>
              </p:nvPr>
            </p:nvSpPr>
            <p:spPr>
              <a:xfrm>
                <a:off x="228600" y="1600200"/>
                <a:ext cx="3636034" cy="4525963"/>
              </a:xfrm>
            </p:spPr>
            <p:txBody>
              <a:bodyPr>
                <a:normAutofit lnSpcReduction="10000"/>
              </a:bodyPr>
              <a:lstStyle/>
              <a:p>
                <a:pPr marL="0" indent="0" algn="ctr">
                  <a:buNone/>
                </a:pPr>
                <a:r>
                  <a:rPr lang="en-GB" sz="1400" b="1" dirty="0" smtClean="0">
                    <a:latin typeface="Comic Sans MS" pitchFamily="66" charset="0"/>
                  </a:rPr>
                  <a:t>You can solve problems where an objects does not have to stay on the circle</a:t>
                </a:r>
                <a:endParaRPr lang="en-GB" sz="1400" dirty="0" smtClean="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smtClean="0">
                    <a:latin typeface="Comic Sans MS" pitchFamily="66" charset="0"/>
                  </a:rPr>
                  <a:t>A particle P of mass m is attached to one end of a light inextensible string of length l. The other end of the string is attached to a fixed point O. The particle is hanging in equilibrium at point A, directly below O, when it is set into motion with a horizontal speed </a:t>
                </a:r>
                <a14:m>
                  <m:oMath xmlns:m="http://schemas.openxmlformats.org/officeDocument/2006/math">
                    <m:r>
                      <a:rPr lang="en-US" sz="1400" b="0" i="1" smtClean="0">
                        <a:latin typeface="Cambria Math"/>
                      </a:rPr>
                      <m:t>2</m:t>
                    </m:r>
                    <m:rad>
                      <m:radPr>
                        <m:degHide m:val="on"/>
                        <m:ctrlPr>
                          <a:rPr lang="en-US" sz="1400" b="0" i="1" smtClean="0">
                            <a:latin typeface="Cambria Math" panose="02040503050406030204" pitchFamily="18" charset="0"/>
                          </a:rPr>
                        </m:ctrlPr>
                      </m:radPr>
                      <m:deg/>
                      <m:e>
                        <m:r>
                          <a:rPr lang="en-US" sz="1400" b="0" i="1" smtClean="0">
                            <a:latin typeface="Cambria Math"/>
                          </a:rPr>
                          <m:t>𝑔𝑙</m:t>
                        </m:r>
                      </m:e>
                    </m:rad>
                  </m:oMath>
                </a14:m>
                <a:r>
                  <a:rPr lang="en-GB" sz="1400" dirty="0" smtClean="0">
                    <a:latin typeface="Comic Sans MS" pitchFamily="66" charset="0"/>
                  </a:rPr>
                  <a:t>. When OP has turned through an angle </a:t>
                </a:r>
                <a:r>
                  <a:rPr lang="el-GR" sz="1400" dirty="0" smtClean="0">
                    <a:latin typeface="Comic Sans MS" pitchFamily="66" charset="0"/>
                  </a:rPr>
                  <a:t>θ</a:t>
                </a:r>
                <a:r>
                  <a:rPr lang="en-US" sz="1400" dirty="0" smtClean="0">
                    <a:latin typeface="Comic Sans MS" pitchFamily="66" charset="0"/>
                  </a:rPr>
                  <a:t> and the string it still taut, the Tension in the string is T.</a:t>
                </a:r>
              </a:p>
              <a:p>
                <a:pPr marL="0" indent="0" algn="ctr">
                  <a:buNone/>
                </a:pPr>
                <a:endParaRPr lang="en-US" sz="1400" dirty="0">
                  <a:latin typeface="Comic Sans MS" pitchFamily="66" charset="0"/>
                </a:endParaRPr>
              </a:p>
              <a:p>
                <a:pPr algn="ctr">
                  <a:buAutoNum type="alphaLcParenR"/>
                </a:pPr>
                <a:r>
                  <a:rPr lang="en-US" sz="1400" dirty="0" smtClean="0">
                    <a:latin typeface="Comic Sans MS" pitchFamily="66" charset="0"/>
                  </a:rPr>
                  <a:t>Find an expression for T</a:t>
                </a:r>
              </a:p>
              <a:p>
                <a:pPr algn="ctr">
                  <a:buAutoNum type="alphaLcParenR"/>
                </a:pPr>
                <a:r>
                  <a:rPr lang="en-US" sz="1400" dirty="0" smtClean="0">
                    <a:latin typeface="Comic Sans MS" pitchFamily="66" charset="0"/>
                  </a:rPr>
                  <a:t>Find the height above A at the instant the string becomes slack</a:t>
                </a:r>
              </a:p>
              <a:p>
                <a:pPr algn="ctr">
                  <a:buAutoNum type="alphaLcParenR"/>
                </a:pPr>
                <a:r>
                  <a:rPr lang="en-US" sz="1400" dirty="0" smtClean="0">
                    <a:latin typeface="Comic Sans MS" pitchFamily="66" charset="0"/>
                  </a:rPr>
                  <a:t>Find the maximum height above A reached by P before it starts to fall to the ground again</a:t>
                </a:r>
                <a:endParaRPr lang="en-GB" sz="1400" dirty="0" smtClean="0">
                  <a:latin typeface="Comic Sans MS" pitchFamily="66" charset="0"/>
                </a:endParaRPr>
              </a:p>
            </p:txBody>
          </p:sp>
        </mc:Choice>
        <mc:Fallback xmlns="">
          <p:sp>
            <p:nvSpPr>
              <p:cNvPr id="6" name="Content Placeholder 2"/>
              <p:cNvSpPr>
                <a:spLocks noGrp="1" noRot="1" noChangeAspect="1" noMove="1" noResize="1" noEditPoints="1" noAdjustHandles="1" noChangeArrowheads="1" noChangeShapeType="1" noTextEdit="1"/>
              </p:cNvSpPr>
              <p:nvPr>
                <p:ph idx="1"/>
              </p:nvPr>
            </p:nvSpPr>
            <p:spPr>
              <a:xfrm>
                <a:off x="228600" y="1600200"/>
                <a:ext cx="3636034" cy="4525963"/>
              </a:xfrm>
              <a:blipFill rotWithShape="1">
                <a:blip r:embed="rId2"/>
                <a:stretch>
                  <a:fillRect t="-674" r="-13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083623" y="0"/>
                <a:ext cx="781817"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𝑣</m:t>
                      </m:r>
                      <m:r>
                        <a:rPr lang="en-US" sz="1400" b="0" i="1" smtClean="0">
                          <a:latin typeface="Cambria Math"/>
                        </a:rPr>
                        <m:t>=</m:t>
                      </m:r>
                      <m:r>
                        <a:rPr lang="en-US" sz="1400" b="0" i="1" smtClean="0">
                          <a:latin typeface="Cambria Math"/>
                        </a:rPr>
                        <m:t>𝑟</m:t>
                      </m:r>
                      <m:r>
                        <m:rPr>
                          <m:sty m:val="p"/>
                        </m:rPr>
                        <a:rPr lang="el-GR" sz="1400" b="0" i="1" smtClean="0">
                          <a:latin typeface="Cambria Math"/>
                        </a:rPr>
                        <m:t>ω</m:t>
                      </m:r>
                    </m:oMath>
                  </m:oMathPara>
                </a14:m>
                <a:endParaRPr lang="en-GB" sz="1400" dirty="0"/>
              </a:p>
            </p:txBody>
          </p:sp>
        </mc:Choice>
        <mc:Fallback xmlns="">
          <p:sp>
            <p:nvSpPr>
              <p:cNvPr id="7" name="TextBox 6"/>
              <p:cNvSpPr txBox="1">
                <a:spLocks noRot="1" noChangeAspect="1" noMove="1" noResize="1" noEditPoints="1" noAdjustHandles="1" noChangeArrowheads="1" noChangeShapeType="1" noTextEdit="1"/>
              </p:cNvSpPr>
              <p:nvPr/>
            </p:nvSpPr>
            <p:spPr>
              <a:xfrm>
                <a:off x="1083623" y="0"/>
                <a:ext cx="781817" cy="307777"/>
              </a:xfrm>
              <a:prstGeom prst="rect">
                <a:avLst/>
              </a:prstGeom>
              <a:blipFill rotWithShape="1">
                <a:blip r:embed="rId3"/>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0" y="0"/>
                <a:ext cx="1087670" cy="44300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1200" i="1" smtClean="0">
                          <a:latin typeface="Cambria Math"/>
                        </a:rPr>
                        <m:t>ω</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𝑟𝑎𝑑𝑖𝑎𝑛𝑠</m:t>
                          </m:r>
                        </m:num>
                        <m:den>
                          <m:r>
                            <a:rPr lang="en-US" sz="1200" b="0" i="1" smtClean="0">
                              <a:latin typeface="Cambria Math"/>
                            </a:rPr>
                            <m:t>𝑠𝑒𝑐𝑜𝑛𝑑𝑠</m:t>
                          </m:r>
                        </m:den>
                      </m:f>
                    </m:oMath>
                  </m:oMathPara>
                </a14:m>
                <a:endParaRPr lang="en-GB" sz="1200" dirty="0"/>
              </a:p>
            </p:txBody>
          </p:sp>
        </mc:Choice>
        <mc:Fallback xmlns="">
          <p:sp>
            <p:nvSpPr>
              <p:cNvPr id="8" name="TextBox 7"/>
              <p:cNvSpPr txBox="1">
                <a:spLocks noRot="1" noChangeAspect="1" noMove="1" noResize="1" noEditPoints="1" noAdjustHandles="1" noChangeArrowheads="1" noChangeShapeType="1" noTextEdit="1"/>
              </p:cNvSpPr>
              <p:nvPr/>
            </p:nvSpPr>
            <p:spPr>
              <a:xfrm>
                <a:off x="0" y="0"/>
                <a:ext cx="1087670" cy="443006"/>
              </a:xfrm>
              <a:prstGeom prst="rect">
                <a:avLst/>
              </a:prstGeom>
              <a:blipFill rotWithShape="1">
                <a:blip r:embed="rId4"/>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862446" y="0"/>
                <a:ext cx="79451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𝑣</m:t>
                      </m:r>
                      <m:r>
                        <a:rPr lang="en-US" sz="1400" b="0" i="1" smtClean="0">
                          <a:latin typeface="Cambria Math"/>
                          <a:ea typeface="Cambria Math"/>
                        </a:rPr>
                        <m:t>𝜔</m:t>
                      </m:r>
                    </m:oMath>
                  </m:oMathPara>
                </a14:m>
                <a:endParaRPr lang="en-GB" sz="1400" dirty="0"/>
              </a:p>
            </p:txBody>
          </p:sp>
        </mc:Choice>
        <mc:Fallback xmlns="">
          <p:sp>
            <p:nvSpPr>
              <p:cNvPr id="9" name="TextBox 8"/>
              <p:cNvSpPr txBox="1">
                <a:spLocks noRot="1" noChangeAspect="1" noMove="1" noResize="1" noEditPoints="1" noAdjustHandles="1" noChangeArrowheads="1" noChangeShapeType="1" noTextEdit="1"/>
              </p:cNvSpPr>
              <p:nvPr/>
            </p:nvSpPr>
            <p:spPr>
              <a:xfrm>
                <a:off x="1862446" y="0"/>
                <a:ext cx="794513" cy="307777"/>
              </a:xfrm>
              <a:prstGeom prst="rect">
                <a:avLst/>
              </a:prstGeom>
              <a:blipFill rotWithShape="1">
                <a:blip r:embed="rId5"/>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665020" y="0"/>
                <a:ext cx="86844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𝑟</m:t>
                      </m:r>
                      <m:sSup>
                        <m:sSupPr>
                          <m:ctrlPr>
                            <a:rPr lang="en-US" sz="1400" b="0" i="1" smtClean="0">
                              <a:latin typeface="Cambria Math" panose="02040503050406030204" pitchFamily="18" charset="0"/>
                            </a:rPr>
                          </m:ctrlPr>
                        </m:sSupPr>
                        <m:e>
                          <m:r>
                            <a:rPr lang="en-US" sz="1400" b="0" i="1" smtClean="0">
                              <a:latin typeface="Cambria Math"/>
                              <a:ea typeface="Cambria Math"/>
                            </a:rPr>
                            <m:t>𝜔</m:t>
                          </m:r>
                        </m:e>
                        <m:sup>
                          <m:r>
                            <a:rPr lang="en-US" sz="1400" b="0" i="1" smtClean="0">
                              <a:latin typeface="Cambria Math"/>
                            </a:rPr>
                            <m:t>2</m:t>
                          </m:r>
                        </m:sup>
                      </m:sSup>
                    </m:oMath>
                  </m:oMathPara>
                </a14:m>
                <a:endParaRPr lang="en-GB" sz="1400" dirty="0"/>
              </a:p>
            </p:txBody>
          </p:sp>
        </mc:Choice>
        <mc:Fallback xmlns="">
          <p:sp>
            <p:nvSpPr>
              <p:cNvPr id="10" name="TextBox 9"/>
              <p:cNvSpPr txBox="1">
                <a:spLocks noRot="1" noChangeAspect="1" noMove="1" noResize="1" noEditPoints="1" noAdjustHandles="1" noChangeArrowheads="1" noChangeShapeType="1" noTextEdit="1"/>
              </p:cNvSpPr>
              <p:nvPr/>
            </p:nvSpPr>
            <p:spPr>
              <a:xfrm>
                <a:off x="2665020" y="0"/>
                <a:ext cx="868443" cy="307777"/>
              </a:xfrm>
              <a:prstGeom prst="rect">
                <a:avLst/>
              </a:prstGeom>
              <a:blipFill rotWithShape="1">
                <a:blip r:embed="rId6"/>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511232" y="0"/>
                <a:ext cx="753988" cy="52315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a:rPr>
                                <m:t>𝑣</m:t>
                              </m:r>
                            </m:e>
                            <m:sup>
                              <m:r>
                                <a:rPr lang="en-US" sz="1400" b="0" i="1" smtClean="0">
                                  <a:latin typeface="Cambria Math"/>
                                </a:rPr>
                                <m:t>2</m:t>
                              </m:r>
                            </m:sup>
                          </m:sSup>
                        </m:num>
                        <m:den>
                          <m:r>
                            <a:rPr lang="en-US" sz="1400" b="0" i="1" smtClean="0">
                              <a:latin typeface="Cambria Math"/>
                            </a:rPr>
                            <m:t>𝑟</m:t>
                          </m:r>
                        </m:den>
                      </m:f>
                    </m:oMath>
                  </m:oMathPara>
                </a14:m>
                <a:endParaRPr lang="en-GB" sz="1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511232" y="0"/>
                <a:ext cx="753988" cy="523157"/>
              </a:xfrm>
              <a:prstGeom prst="rect">
                <a:avLst/>
              </a:prstGeom>
              <a:blipFill rotWithShape="1">
                <a:blip r:embed="rId7"/>
                <a:stretch>
                  <a:fillRect/>
                </a:stretch>
              </a:blipFill>
              <a:ln w="25400">
                <a:solidFill>
                  <a:schemeClr val="tx1"/>
                </a:solidFill>
              </a:ln>
            </p:spPr>
            <p:txBody>
              <a:bodyPr/>
              <a:lstStyle/>
              <a:p>
                <a:r>
                  <a:rPr lang="en-US">
                    <a:noFill/>
                  </a:rPr>
                  <a:t> </a:t>
                </a:r>
              </a:p>
            </p:txBody>
          </p:sp>
        </mc:Fallback>
      </mc:AlternateContent>
      <p:pic>
        <p:nvPicPr>
          <p:cNvPr id="24" name="Picture 23" descr="http://www.schoolphysics.co.uk/age14-16/Mechanics/Circular%20motion/text/Circular_motion/images/6.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13365" y="152400"/>
            <a:ext cx="1122661" cy="969034"/>
          </a:xfrm>
          <a:prstGeom prst="rect">
            <a:avLst/>
          </a:prstGeom>
          <a:noFill/>
          <a:extLst>
            <a:ext uri="{909E8E84-426E-40DD-AFC4-6F175D3DCCD1}">
              <a14:hiddenFill xmlns:a14="http://schemas.microsoft.com/office/drawing/2010/main">
                <a:solidFill>
                  <a:srgbClr val="FFFFFF"/>
                </a:solidFill>
              </a14:hiddenFill>
            </a:ext>
          </a:extLst>
        </p:spPr>
      </p:pic>
      <p:sp>
        <p:nvSpPr>
          <p:cNvPr id="12" name="Oval 11"/>
          <p:cNvSpPr>
            <a:spLocks noChangeAspect="1"/>
          </p:cNvSpPr>
          <p:nvPr/>
        </p:nvSpPr>
        <p:spPr>
          <a:xfrm>
            <a:off x="4139471" y="1407417"/>
            <a:ext cx="1828800" cy="1828800"/>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690665" y="2172356"/>
            <a:ext cx="304800" cy="276999"/>
          </a:xfrm>
          <a:prstGeom prst="rect">
            <a:avLst/>
          </a:prstGeom>
          <a:noFill/>
        </p:spPr>
        <p:txBody>
          <a:bodyPr wrap="square" rtlCol="0">
            <a:spAutoFit/>
          </a:bodyPr>
          <a:lstStyle/>
          <a:p>
            <a:r>
              <a:rPr lang="en-US" sz="1200" dirty="0" smtClean="0">
                <a:latin typeface="Comic Sans MS" panose="030F0702030302020204" pitchFamily="66" charset="0"/>
              </a:rPr>
              <a:t>O</a:t>
            </a:r>
            <a:endParaRPr lang="en-US" sz="1200" dirty="0">
              <a:latin typeface="Comic Sans MS" panose="030F0702030302020204" pitchFamily="66" charset="0"/>
            </a:endParaRPr>
          </a:p>
        </p:txBody>
      </p:sp>
      <p:cxnSp>
        <p:nvCxnSpPr>
          <p:cNvPr id="17" name="Straight Connector 16"/>
          <p:cNvCxnSpPr>
            <a:stCxn id="12" idx="4"/>
          </p:cNvCxnSpPr>
          <p:nvPr/>
        </p:nvCxnSpPr>
        <p:spPr>
          <a:xfrm flipV="1">
            <a:off x="5053871" y="2321817"/>
            <a:ext cx="0" cy="914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4977671" y="2245617"/>
            <a:ext cx="152400" cy="152400"/>
            <a:chOff x="7467600" y="4419600"/>
            <a:chExt cx="152400" cy="152400"/>
          </a:xfrm>
        </p:grpSpPr>
        <p:cxnSp>
          <p:nvCxnSpPr>
            <p:cNvPr id="19" name="Straight Connector 18"/>
            <p:cNvCxnSpPr/>
            <p:nvPr/>
          </p:nvCxnSpPr>
          <p:spPr>
            <a:xfrm flipH="1" flipV="1">
              <a:off x="7467600" y="4419600"/>
              <a:ext cx="152400" cy="1524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7467600" y="4419600"/>
              <a:ext cx="152400" cy="1524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cxnSp>
        <p:nvCxnSpPr>
          <p:cNvPr id="25" name="Straight Connector 24"/>
          <p:cNvCxnSpPr/>
          <p:nvPr/>
        </p:nvCxnSpPr>
        <p:spPr>
          <a:xfrm flipV="1">
            <a:off x="5044727" y="1745285"/>
            <a:ext cx="725137" cy="5801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5007863" y="3177270"/>
            <a:ext cx="111397" cy="1141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Arc 33"/>
          <p:cNvSpPr/>
          <p:nvPr/>
        </p:nvSpPr>
        <p:spPr>
          <a:xfrm>
            <a:off x="4671652" y="1967030"/>
            <a:ext cx="536770" cy="556714"/>
          </a:xfrm>
          <a:prstGeom prst="arc">
            <a:avLst>
              <a:gd name="adj1" fmla="val 20870889"/>
              <a:gd name="adj2" fmla="val 405693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p:cNvSpPr txBox="1"/>
          <p:nvPr/>
        </p:nvSpPr>
        <p:spPr>
          <a:xfrm>
            <a:off x="4780298" y="3216976"/>
            <a:ext cx="304800" cy="276999"/>
          </a:xfrm>
          <a:prstGeom prst="rect">
            <a:avLst/>
          </a:prstGeom>
          <a:noFill/>
        </p:spPr>
        <p:txBody>
          <a:bodyPr wrap="square" rtlCol="0">
            <a:spAutoFit/>
          </a:bodyPr>
          <a:lstStyle/>
          <a:p>
            <a:r>
              <a:rPr lang="en-US" sz="1200" dirty="0" smtClean="0">
                <a:latin typeface="Comic Sans MS" panose="030F0702030302020204" pitchFamily="66" charset="0"/>
              </a:rPr>
              <a:t>A</a:t>
            </a:r>
            <a:endParaRPr lang="en-US" sz="1200" dirty="0">
              <a:latin typeface="Comic Sans MS" panose="030F0702030302020204" pitchFamily="66" charset="0"/>
            </a:endParaRPr>
          </a:p>
        </p:txBody>
      </p:sp>
      <p:sp>
        <p:nvSpPr>
          <p:cNvPr id="36" name="TextBox 35"/>
          <p:cNvSpPr txBox="1"/>
          <p:nvPr/>
        </p:nvSpPr>
        <p:spPr>
          <a:xfrm>
            <a:off x="5831675" y="1584379"/>
            <a:ext cx="304800" cy="276999"/>
          </a:xfrm>
          <a:prstGeom prst="rect">
            <a:avLst/>
          </a:prstGeom>
          <a:noFill/>
        </p:spPr>
        <p:txBody>
          <a:bodyPr wrap="square" rtlCol="0">
            <a:spAutoFit/>
          </a:bodyPr>
          <a:lstStyle/>
          <a:p>
            <a:r>
              <a:rPr lang="en-US" sz="1200" dirty="0" smtClean="0">
                <a:latin typeface="Comic Sans MS" panose="030F0702030302020204" pitchFamily="66" charset="0"/>
              </a:rPr>
              <a:t>P</a:t>
            </a:r>
            <a:endParaRPr lang="en-US" sz="1200" dirty="0">
              <a:latin typeface="Comic Sans MS" panose="030F0702030302020204" pitchFamily="66" charset="0"/>
            </a:endParaRPr>
          </a:p>
        </p:txBody>
      </p:sp>
      <p:sp>
        <p:nvSpPr>
          <p:cNvPr id="51" name="TextBox 50"/>
          <p:cNvSpPr txBox="1"/>
          <p:nvPr/>
        </p:nvSpPr>
        <p:spPr>
          <a:xfrm>
            <a:off x="5073510" y="2340198"/>
            <a:ext cx="304800" cy="276999"/>
          </a:xfrm>
          <a:prstGeom prst="rect">
            <a:avLst/>
          </a:prstGeom>
          <a:noFill/>
        </p:spPr>
        <p:txBody>
          <a:bodyPr wrap="square" rtlCol="0">
            <a:spAutoFit/>
          </a:bodyPr>
          <a:lstStyle/>
          <a:p>
            <a:r>
              <a:rPr lang="el-GR" sz="1200" dirty="0" smtClean="0">
                <a:latin typeface="Comic Sans MS" panose="030F0702030302020204" pitchFamily="66" charset="0"/>
              </a:rPr>
              <a:t>θ</a:t>
            </a:r>
            <a:endParaRPr lang="en-US" sz="1200" dirty="0">
              <a:latin typeface="Comic Sans MS" panose="030F0702030302020204" pitchFamily="66" charset="0"/>
            </a:endParaRPr>
          </a:p>
        </p:txBody>
      </p:sp>
      <p:cxnSp>
        <p:nvCxnSpPr>
          <p:cNvPr id="59" name="Straight Connector 58"/>
          <p:cNvCxnSpPr/>
          <p:nvPr/>
        </p:nvCxnSpPr>
        <p:spPr>
          <a:xfrm>
            <a:off x="5273749" y="1169581"/>
            <a:ext cx="481527" cy="546260"/>
          </a:xfrm>
          <a:prstGeom prst="line">
            <a:avLst/>
          </a:prstGeom>
          <a:ln w="25400">
            <a:solidFill>
              <a:schemeClr val="tx1"/>
            </a:solidFill>
            <a:head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1" name="TextBox 60"/>
              <p:cNvSpPr txBox="1"/>
              <p:nvPr/>
            </p:nvSpPr>
            <p:spPr>
              <a:xfrm>
                <a:off x="5505822" y="1259732"/>
                <a:ext cx="30777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𝑣</m:t>
                      </m:r>
                    </m:oMath>
                  </m:oMathPara>
                </a14:m>
                <a:endParaRPr lang="en-US" sz="1200" dirty="0"/>
              </a:p>
            </p:txBody>
          </p:sp>
        </mc:Choice>
        <mc:Fallback xmlns="">
          <p:sp>
            <p:nvSpPr>
              <p:cNvPr id="61" name="TextBox 60"/>
              <p:cNvSpPr txBox="1">
                <a:spLocks noRot="1" noChangeAspect="1" noMove="1" noResize="1" noEditPoints="1" noAdjustHandles="1" noChangeArrowheads="1" noChangeShapeType="1" noTextEdit="1"/>
              </p:cNvSpPr>
              <p:nvPr/>
            </p:nvSpPr>
            <p:spPr>
              <a:xfrm>
                <a:off x="5505822" y="1259732"/>
                <a:ext cx="307777" cy="276999"/>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p:cNvSpPr txBox="1"/>
              <p:nvPr/>
            </p:nvSpPr>
            <p:spPr>
              <a:xfrm>
                <a:off x="685800" y="6248400"/>
                <a:ext cx="1536896"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a:rPr>
                        <m:t>𝑇</m:t>
                      </m:r>
                      <m:r>
                        <a:rPr lang="en-US" sz="1200" b="0" i="1" smtClean="0">
                          <a:solidFill>
                            <a:srgbClr val="FF0000"/>
                          </a:solidFill>
                          <a:latin typeface="Cambria Math"/>
                        </a:rPr>
                        <m:t>=</m:t>
                      </m:r>
                      <m:r>
                        <a:rPr lang="en-US" sz="1200" b="0" i="1" smtClean="0">
                          <a:solidFill>
                            <a:srgbClr val="FF0000"/>
                          </a:solidFill>
                          <a:latin typeface="Cambria Math"/>
                        </a:rPr>
                        <m:t>𝑚𝑔</m:t>
                      </m:r>
                      <m:r>
                        <a:rPr lang="en-US" sz="1200" b="0" i="1" smtClean="0">
                          <a:solidFill>
                            <a:srgbClr val="FF0000"/>
                          </a:solidFill>
                          <a:latin typeface="Cambria Math"/>
                        </a:rPr>
                        <m:t>(2+3</m:t>
                      </m:r>
                      <m:r>
                        <a:rPr lang="en-US" sz="1200" b="0" i="1" smtClean="0">
                          <a:solidFill>
                            <a:srgbClr val="FF0000"/>
                          </a:solidFill>
                          <a:latin typeface="Cambria Math"/>
                        </a:rPr>
                        <m:t>𝑐𝑜𝑠</m:t>
                      </m:r>
                      <m:r>
                        <a:rPr lang="en-US" sz="1200" b="0" i="1" smtClean="0">
                          <a:solidFill>
                            <a:srgbClr val="FF0000"/>
                          </a:solidFill>
                          <a:latin typeface="Cambria Math"/>
                          <a:ea typeface="Cambria Math"/>
                        </a:rPr>
                        <m:t>𝜃</m:t>
                      </m:r>
                      <m:r>
                        <a:rPr lang="en-US" sz="1200" b="0" i="1" smtClean="0">
                          <a:solidFill>
                            <a:srgbClr val="FF0000"/>
                          </a:solidFill>
                          <a:latin typeface="Cambria Math"/>
                          <a:ea typeface="Cambria Math"/>
                        </a:rPr>
                        <m:t>)</m:t>
                      </m:r>
                    </m:oMath>
                  </m:oMathPara>
                </a14:m>
                <a:endParaRPr lang="en-US" sz="1200" dirty="0">
                  <a:solidFill>
                    <a:srgbClr val="FF0000"/>
                  </a:solidFill>
                </a:endParaRPr>
              </a:p>
            </p:txBody>
          </p:sp>
        </mc:Choice>
        <mc:Fallback xmlns="">
          <p:sp>
            <p:nvSpPr>
              <p:cNvPr id="70" name="TextBox 69"/>
              <p:cNvSpPr txBox="1">
                <a:spLocks noRot="1" noChangeAspect="1" noMove="1" noResize="1" noEditPoints="1" noAdjustHandles="1" noChangeArrowheads="1" noChangeShapeType="1" noTextEdit="1"/>
              </p:cNvSpPr>
              <p:nvPr/>
            </p:nvSpPr>
            <p:spPr>
              <a:xfrm>
                <a:off x="685800" y="6248400"/>
                <a:ext cx="1536896" cy="276999"/>
              </a:xfrm>
              <a:prstGeom prst="rect">
                <a:avLst/>
              </a:prstGeom>
              <a:blipFill rotWithShape="1">
                <a:blip r:embed="rId11"/>
                <a:stretch>
                  <a:fillRect b="-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p:cNvSpPr txBox="1"/>
              <p:nvPr/>
            </p:nvSpPr>
            <p:spPr>
              <a:xfrm>
                <a:off x="685800" y="5943600"/>
                <a:ext cx="152868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200" b="0" i="1" smtClean="0">
                              <a:solidFill>
                                <a:srgbClr val="FF0000"/>
                              </a:solidFill>
                              <a:latin typeface="Cambria Math" panose="02040503050406030204" pitchFamily="18" charset="0"/>
                              <a:ea typeface="Cambria Math"/>
                            </a:rPr>
                          </m:ctrlPr>
                        </m:sSupPr>
                        <m:e>
                          <m:r>
                            <a:rPr lang="en-US" sz="1200" b="0" i="1" smtClean="0">
                              <a:solidFill>
                                <a:srgbClr val="FF0000"/>
                              </a:solidFill>
                              <a:latin typeface="Cambria Math"/>
                              <a:ea typeface="Cambria Math"/>
                            </a:rPr>
                            <m:t>𝑣</m:t>
                          </m:r>
                        </m:e>
                        <m:sup>
                          <m:r>
                            <a:rPr lang="en-US" sz="1200" b="0" i="1" smtClean="0">
                              <a:solidFill>
                                <a:srgbClr val="FF0000"/>
                              </a:solidFill>
                              <a:latin typeface="Cambria Math"/>
                              <a:ea typeface="Cambria Math"/>
                            </a:rPr>
                            <m:t>2</m:t>
                          </m:r>
                        </m:sup>
                      </m:sSup>
                      <m:r>
                        <a:rPr lang="en-US" sz="1200" b="0" i="1" smtClean="0">
                          <a:solidFill>
                            <a:srgbClr val="FF0000"/>
                          </a:solidFill>
                          <a:latin typeface="Cambria Math"/>
                          <a:ea typeface="Cambria Math"/>
                        </a:rPr>
                        <m:t>=2</m:t>
                      </m:r>
                      <m:r>
                        <a:rPr lang="en-US" sz="1200" b="0" i="1" smtClean="0">
                          <a:solidFill>
                            <a:srgbClr val="FF0000"/>
                          </a:solidFill>
                          <a:latin typeface="Cambria Math"/>
                          <a:ea typeface="Cambria Math"/>
                        </a:rPr>
                        <m:t>𝑔𝑙</m:t>
                      </m:r>
                      <m:r>
                        <a:rPr lang="en-US" sz="1200" b="0" i="1" smtClean="0">
                          <a:solidFill>
                            <a:srgbClr val="FF0000"/>
                          </a:solidFill>
                          <a:latin typeface="Cambria Math"/>
                          <a:ea typeface="Cambria Math"/>
                        </a:rPr>
                        <m:t>(1+</m:t>
                      </m:r>
                      <m:r>
                        <a:rPr lang="en-US" sz="1200" b="0" i="1" smtClean="0">
                          <a:solidFill>
                            <a:srgbClr val="FF0000"/>
                          </a:solidFill>
                          <a:latin typeface="Cambria Math"/>
                        </a:rPr>
                        <m:t>𝑐𝑜𝑠</m:t>
                      </m:r>
                      <m:r>
                        <a:rPr lang="en-US" sz="1200" b="0" i="1" smtClean="0">
                          <a:solidFill>
                            <a:srgbClr val="FF0000"/>
                          </a:solidFill>
                          <a:latin typeface="Cambria Math"/>
                          <a:ea typeface="Cambria Math"/>
                        </a:rPr>
                        <m:t>𝜃</m:t>
                      </m:r>
                      <m:r>
                        <a:rPr lang="en-US" sz="1200" b="0" i="1" smtClean="0">
                          <a:solidFill>
                            <a:srgbClr val="FF0000"/>
                          </a:solidFill>
                          <a:latin typeface="Cambria Math"/>
                          <a:ea typeface="Cambria Math"/>
                        </a:rPr>
                        <m:t>)</m:t>
                      </m:r>
                    </m:oMath>
                  </m:oMathPara>
                </a14:m>
                <a:endParaRPr lang="en-US" sz="1200" dirty="0">
                  <a:solidFill>
                    <a:srgbClr val="FF0000"/>
                  </a:solidFill>
                </a:endParaRPr>
              </a:p>
            </p:txBody>
          </p:sp>
        </mc:Choice>
        <mc:Fallback xmlns="">
          <p:sp>
            <p:nvSpPr>
              <p:cNvPr id="71" name="TextBox 70"/>
              <p:cNvSpPr txBox="1">
                <a:spLocks noRot="1" noChangeAspect="1" noMove="1" noResize="1" noEditPoints="1" noAdjustHandles="1" noChangeArrowheads="1" noChangeShapeType="1" noTextEdit="1"/>
              </p:cNvSpPr>
              <p:nvPr/>
            </p:nvSpPr>
            <p:spPr>
              <a:xfrm>
                <a:off x="685800" y="5943600"/>
                <a:ext cx="1528687" cy="276999"/>
              </a:xfrm>
              <a:prstGeom prst="rect">
                <a:avLst/>
              </a:prstGeom>
              <a:blipFill rotWithShape="1">
                <a:blip r:embed="rId12"/>
                <a:stretch>
                  <a:fillRect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TextBox 78"/>
              <p:cNvSpPr txBox="1"/>
              <p:nvPr/>
            </p:nvSpPr>
            <p:spPr>
              <a:xfrm>
                <a:off x="2057400" y="6019800"/>
                <a:ext cx="990600" cy="4392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a:rPr>
                        <m:t>𝑐𝑜𝑠</m:t>
                      </m:r>
                      <m:r>
                        <a:rPr lang="en-US" sz="1200" b="0" i="1" smtClean="0">
                          <a:solidFill>
                            <a:srgbClr val="FF0000"/>
                          </a:solidFill>
                          <a:latin typeface="Cambria Math"/>
                          <a:ea typeface="Cambria Math"/>
                        </a:rPr>
                        <m:t>𝜃</m:t>
                      </m:r>
                      <m:r>
                        <a:rPr lang="en-US" sz="1200" b="0" i="1" smtClean="0">
                          <a:solidFill>
                            <a:srgbClr val="FF0000"/>
                          </a:solidFill>
                          <a:latin typeface="Cambria Math"/>
                          <a:ea typeface="Cambria Math"/>
                        </a:rPr>
                        <m:t>=−</m:t>
                      </m:r>
                      <m:f>
                        <m:fPr>
                          <m:ctrlPr>
                            <a:rPr lang="en-US" sz="1200" i="1">
                              <a:solidFill>
                                <a:srgbClr val="FF0000"/>
                              </a:solidFill>
                              <a:latin typeface="Cambria Math" panose="02040503050406030204" pitchFamily="18" charset="0"/>
                            </a:rPr>
                          </m:ctrlPr>
                        </m:fPr>
                        <m:num>
                          <m:r>
                            <a:rPr lang="en-US" sz="1200" i="1">
                              <a:solidFill>
                                <a:srgbClr val="FF0000"/>
                              </a:solidFill>
                              <a:latin typeface="Cambria Math"/>
                            </a:rPr>
                            <m:t>2</m:t>
                          </m:r>
                        </m:num>
                        <m:den>
                          <m:r>
                            <a:rPr lang="en-US" sz="1200" i="1">
                              <a:solidFill>
                                <a:srgbClr val="FF0000"/>
                              </a:solidFill>
                              <a:latin typeface="Cambria Math"/>
                            </a:rPr>
                            <m:t>3</m:t>
                          </m:r>
                        </m:den>
                      </m:f>
                    </m:oMath>
                  </m:oMathPara>
                </a14:m>
                <a:endParaRPr lang="en-US" sz="1200" dirty="0">
                  <a:solidFill>
                    <a:srgbClr val="FF0000"/>
                  </a:solidFill>
                </a:endParaRPr>
              </a:p>
            </p:txBody>
          </p:sp>
        </mc:Choice>
        <mc:Fallback xmlns="">
          <p:sp>
            <p:nvSpPr>
              <p:cNvPr id="79" name="TextBox 78"/>
              <p:cNvSpPr txBox="1">
                <a:spLocks noRot="1" noChangeAspect="1" noMove="1" noResize="1" noEditPoints="1" noAdjustHandles="1" noChangeArrowheads="1" noChangeShapeType="1" noTextEdit="1"/>
              </p:cNvSpPr>
              <p:nvPr/>
            </p:nvSpPr>
            <p:spPr>
              <a:xfrm>
                <a:off x="2057400" y="6019800"/>
                <a:ext cx="990600" cy="439223"/>
              </a:xfrm>
              <a:prstGeom prst="rect">
                <a:avLst/>
              </a:prstGeom>
              <a:blipFill rotWithShape="1">
                <a:blip r:embed="rId13"/>
                <a:stretch>
                  <a:fillRect/>
                </a:stretch>
              </a:blipFill>
            </p:spPr>
            <p:txBody>
              <a:bodyPr/>
              <a:lstStyle/>
              <a:p>
                <a:r>
                  <a:rPr lang="en-US">
                    <a:noFill/>
                  </a:rPr>
                  <a:t> </a:t>
                </a:r>
              </a:p>
            </p:txBody>
          </p:sp>
        </mc:Fallback>
      </mc:AlternateContent>
      <p:sp>
        <p:nvSpPr>
          <p:cNvPr id="62" name="TextBox 61"/>
          <p:cNvSpPr txBox="1"/>
          <p:nvPr/>
        </p:nvSpPr>
        <p:spPr>
          <a:xfrm>
            <a:off x="3913633" y="3905707"/>
            <a:ext cx="4988966" cy="2123658"/>
          </a:xfrm>
          <a:prstGeom prst="rect">
            <a:avLst/>
          </a:prstGeom>
          <a:noFill/>
        </p:spPr>
        <p:txBody>
          <a:bodyPr wrap="square" rtlCol="0">
            <a:spAutoFit/>
          </a:bodyPr>
          <a:lstStyle/>
          <a:p>
            <a:pPr marL="171450" indent="-171450" algn="ctr">
              <a:buFont typeface="Wingdings"/>
              <a:buChar char="à"/>
            </a:pPr>
            <a:r>
              <a:rPr lang="en-US" sz="1200" dirty="0" smtClean="0">
                <a:solidFill>
                  <a:srgbClr val="FF0000"/>
                </a:solidFill>
                <a:latin typeface="Comic Sans MS" panose="030F0702030302020204" pitchFamily="66" charset="0"/>
                <a:sym typeface="Wingdings" panose="05000000000000000000" pitchFamily="2" charset="2"/>
              </a:rPr>
              <a:t>To find the greatest height reached by the particle, we can use the work-energy principle again, starting at the point when the string becomes slack</a:t>
            </a:r>
          </a:p>
          <a:p>
            <a:pPr marL="171450" indent="-171450" algn="ctr">
              <a:buFont typeface="Wingdings"/>
              <a:buChar char="à"/>
            </a:pPr>
            <a:endParaRPr lang="en-US" sz="1200" dirty="0" smtClean="0">
              <a:solidFill>
                <a:srgbClr val="FF0000"/>
              </a:solidFill>
              <a:latin typeface="Comic Sans MS" panose="030F0702030302020204" pitchFamily="66" charset="0"/>
              <a:sym typeface="Wingdings" panose="05000000000000000000" pitchFamily="2" charset="2"/>
            </a:endParaRPr>
          </a:p>
          <a:p>
            <a:pPr marL="171450" indent="-171450" algn="ctr">
              <a:buFont typeface="Wingdings"/>
              <a:buChar char="à"/>
            </a:pPr>
            <a:endParaRPr lang="en-US" sz="1200" dirty="0">
              <a:solidFill>
                <a:srgbClr val="FF0000"/>
              </a:solidFill>
              <a:latin typeface="Comic Sans MS" panose="030F0702030302020204" pitchFamily="66" charset="0"/>
              <a:sym typeface="Wingdings" panose="05000000000000000000" pitchFamily="2" charset="2"/>
            </a:endParaRPr>
          </a:p>
          <a:p>
            <a:pPr marL="171450" indent="-171450" algn="ctr">
              <a:buFont typeface="Wingdings"/>
              <a:buChar char="à"/>
            </a:pPr>
            <a:r>
              <a:rPr lang="en-US" sz="1200" dirty="0" smtClean="0">
                <a:solidFill>
                  <a:srgbClr val="FF0000"/>
                </a:solidFill>
                <a:latin typeface="Comic Sans MS" panose="030F0702030302020204" pitchFamily="66" charset="0"/>
                <a:sym typeface="Wingdings" panose="05000000000000000000" pitchFamily="2" charset="2"/>
              </a:rPr>
              <a:t>To begin with it is helpful to draw a diagram of the velocity of the particle at the point it moves under gravity only</a:t>
            </a:r>
          </a:p>
          <a:p>
            <a:pPr marL="171450" indent="-171450" algn="ctr">
              <a:buFont typeface="Wingdings"/>
              <a:buChar char="à"/>
            </a:pPr>
            <a:endParaRPr lang="en-US" sz="1200" dirty="0" smtClean="0">
              <a:solidFill>
                <a:srgbClr val="FF0000"/>
              </a:solidFill>
              <a:latin typeface="Comic Sans MS" panose="030F0702030302020204" pitchFamily="66" charset="0"/>
              <a:sym typeface="Wingdings" panose="05000000000000000000" pitchFamily="2" charset="2"/>
            </a:endParaRPr>
          </a:p>
          <a:p>
            <a:pPr marL="171450" indent="-171450" algn="ctr">
              <a:buFont typeface="Wingdings"/>
              <a:buChar char="à"/>
            </a:pPr>
            <a:endParaRPr lang="en-US" sz="1200" dirty="0">
              <a:solidFill>
                <a:srgbClr val="FF0000"/>
              </a:solidFill>
              <a:latin typeface="Comic Sans MS" panose="030F0702030302020204" pitchFamily="66" charset="0"/>
              <a:sym typeface="Wingdings" panose="05000000000000000000" pitchFamily="2" charset="2"/>
            </a:endParaRPr>
          </a:p>
          <a:p>
            <a:pPr marL="171450" indent="-171450" algn="ctr">
              <a:buFont typeface="Wingdings"/>
              <a:buChar char="à"/>
            </a:pPr>
            <a:r>
              <a:rPr lang="en-US" sz="1200" dirty="0" smtClean="0">
                <a:solidFill>
                  <a:srgbClr val="FF0000"/>
                </a:solidFill>
                <a:latin typeface="Comic Sans MS" panose="030F0702030302020204" pitchFamily="66" charset="0"/>
                <a:sym typeface="Wingdings" panose="05000000000000000000" pitchFamily="2" charset="2"/>
              </a:rPr>
              <a:t>This will need to be resolved into horizontal and vertical components, so we need to work out an angle in the triangle…</a:t>
            </a:r>
            <a:endParaRPr lang="en-US" sz="1200" dirty="0">
              <a:solidFill>
                <a:srgbClr val="FF0000"/>
              </a:solidFill>
              <a:latin typeface="Comic Sans MS" panose="030F0702030302020204" pitchFamily="66" charset="0"/>
            </a:endParaRPr>
          </a:p>
        </p:txBody>
      </p:sp>
      <p:cxnSp>
        <p:nvCxnSpPr>
          <p:cNvPr id="63" name="Straight Connector 62"/>
          <p:cNvCxnSpPr/>
          <p:nvPr/>
        </p:nvCxnSpPr>
        <p:spPr>
          <a:xfrm>
            <a:off x="7498080" y="1397203"/>
            <a:ext cx="1125322" cy="1278941"/>
          </a:xfrm>
          <a:prstGeom prst="line">
            <a:avLst/>
          </a:prstGeom>
          <a:ln w="25400">
            <a:solidFill>
              <a:schemeClr val="tx1"/>
            </a:solidFill>
            <a:head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4" name="TextBox 63"/>
              <p:cNvSpPr txBox="1"/>
              <p:nvPr/>
            </p:nvSpPr>
            <p:spPr>
              <a:xfrm>
                <a:off x="8068665" y="1805026"/>
                <a:ext cx="30777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𝑣</m:t>
                      </m:r>
                    </m:oMath>
                  </m:oMathPara>
                </a14:m>
                <a:endParaRPr lang="en-US" sz="1200" dirty="0"/>
              </a:p>
            </p:txBody>
          </p:sp>
        </mc:Choice>
        <mc:Fallback xmlns="">
          <p:sp>
            <p:nvSpPr>
              <p:cNvPr id="64" name="TextBox 63"/>
              <p:cNvSpPr txBox="1">
                <a:spLocks noRot="1" noChangeAspect="1" noMove="1" noResize="1" noEditPoints="1" noAdjustHandles="1" noChangeArrowheads="1" noChangeShapeType="1" noTextEdit="1"/>
              </p:cNvSpPr>
              <p:nvPr/>
            </p:nvSpPr>
            <p:spPr>
              <a:xfrm>
                <a:off x="8068665" y="1805026"/>
                <a:ext cx="307777" cy="276999"/>
              </a:xfrm>
              <a:prstGeom prst="rect">
                <a:avLst/>
              </a:prstGeom>
              <a:blipFill rotWithShape="1">
                <a:blip r:embed="rId14"/>
                <a:stretch>
                  <a:fillRect/>
                </a:stretch>
              </a:blipFill>
            </p:spPr>
            <p:txBody>
              <a:bodyPr/>
              <a:lstStyle/>
              <a:p>
                <a:r>
                  <a:rPr lang="en-US">
                    <a:noFill/>
                  </a:rPr>
                  <a:t> </a:t>
                </a:r>
              </a:p>
            </p:txBody>
          </p:sp>
        </mc:Fallback>
      </mc:AlternateContent>
      <p:cxnSp>
        <p:nvCxnSpPr>
          <p:cNvPr id="65" name="Straight Connector 64"/>
          <p:cNvCxnSpPr/>
          <p:nvPr/>
        </p:nvCxnSpPr>
        <p:spPr>
          <a:xfrm>
            <a:off x="7483450" y="2677363"/>
            <a:ext cx="1148487" cy="2"/>
          </a:xfrm>
          <a:prstGeom prst="line">
            <a:avLst/>
          </a:prstGeom>
          <a:ln w="25400">
            <a:solidFill>
              <a:schemeClr val="tx1"/>
            </a:solidFill>
            <a:headEnd type="arrow"/>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7498080" y="1406958"/>
            <a:ext cx="2440" cy="1263090"/>
          </a:xfrm>
          <a:prstGeom prst="line">
            <a:avLst/>
          </a:prstGeom>
          <a:ln w="25400">
            <a:solidFill>
              <a:schemeClr val="tx1"/>
            </a:solidFill>
            <a:headEnd type="arrow"/>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5039832" y="1754372"/>
            <a:ext cx="1" cy="55289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5039833" y="1743740"/>
            <a:ext cx="75491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5709826" y="1690635"/>
            <a:ext cx="111397" cy="1141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Arc 85"/>
          <p:cNvSpPr/>
          <p:nvPr/>
        </p:nvSpPr>
        <p:spPr>
          <a:xfrm>
            <a:off x="4728359" y="2087532"/>
            <a:ext cx="536770" cy="556714"/>
          </a:xfrm>
          <a:prstGeom prst="arc">
            <a:avLst>
              <a:gd name="adj1" fmla="val 16825738"/>
              <a:gd name="adj2" fmla="val 1938350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TextBox 89"/>
          <p:cNvSpPr txBox="1"/>
          <p:nvPr/>
        </p:nvSpPr>
        <p:spPr>
          <a:xfrm>
            <a:off x="5326911" y="1503770"/>
            <a:ext cx="276446" cy="261610"/>
          </a:xfrm>
          <a:prstGeom prst="rect">
            <a:avLst/>
          </a:prstGeom>
          <a:noFill/>
        </p:spPr>
        <p:txBody>
          <a:bodyPr wrap="square" rtlCol="0">
            <a:spAutoFit/>
          </a:bodyPr>
          <a:lstStyle/>
          <a:p>
            <a:pPr algn="ctr"/>
            <a:r>
              <a:rPr lang="en-US" sz="1100" dirty="0" smtClean="0">
                <a:latin typeface="Comic Sans MS" panose="030F0702030302020204" pitchFamily="66" charset="0"/>
              </a:rPr>
              <a:t>x</a:t>
            </a:r>
            <a:endParaRPr lang="en-US" sz="1100" dirty="0">
              <a:latin typeface="Comic Sans MS" panose="030F0702030302020204" pitchFamily="66" charset="0"/>
            </a:endParaRPr>
          </a:p>
        </p:txBody>
      </p:sp>
      <p:sp>
        <p:nvSpPr>
          <p:cNvPr id="91" name="TextBox 90"/>
          <p:cNvSpPr txBox="1"/>
          <p:nvPr/>
        </p:nvSpPr>
        <p:spPr>
          <a:xfrm>
            <a:off x="5058928" y="1725042"/>
            <a:ext cx="559981" cy="261610"/>
          </a:xfrm>
          <a:prstGeom prst="rect">
            <a:avLst/>
          </a:prstGeom>
          <a:noFill/>
        </p:spPr>
        <p:txBody>
          <a:bodyPr wrap="square" rtlCol="0">
            <a:spAutoFit/>
          </a:bodyPr>
          <a:lstStyle/>
          <a:p>
            <a:pPr algn="ctr"/>
            <a:r>
              <a:rPr lang="en-US" sz="1100" dirty="0" smtClean="0">
                <a:latin typeface="Comic Sans MS" panose="030F0702030302020204" pitchFamily="66" charset="0"/>
              </a:rPr>
              <a:t>90-x</a:t>
            </a:r>
            <a:endParaRPr lang="en-US" sz="1100" dirty="0">
              <a:latin typeface="Comic Sans MS" panose="030F0702030302020204" pitchFamily="66" charset="0"/>
            </a:endParaRPr>
          </a:p>
        </p:txBody>
      </p:sp>
      <p:sp>
        <p:nvSpPr>
          <p:cNvPr id="92" name="Arc 91"/>
          <p:cNvSpPr/>
          <p:nvPr/>
        </p:nvSpPr>
        <p:spPr>
          <a:xfrm>
            <a:off x="5508080" y="1463755"/>
            <a:ext cx="536770" cy="556714"/>
          </a:xfrm>
          <a:prstGeom prst="arc">
            <a:avLst>
              <a:gd name="adj1" fmla="val 8762704"/>
              <a:gd name="adj2" fmla="val 1080784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TextBox 92"/>
          <p:cNvSpPr txBox="1"/>
          <p:nvPr/>
        </p:nvSpPr>
        <p:spPr>
          <a:xfrm>
            <a:off x="5032903" y="1926268"/>
            <a:ext cx="276446" cy="261610"/>
          </a:xfrm>
          <a:prstGeom prst="rect">
            <a:avLst/>
          </a:prstGeom>
          <a:noFill/>
        </p:spPr>
        <p:txBody>
          <a:bodyPr wrap="square" rtlCol="0">
            <a:spAutoFit/>
          </a:bodyPr>
          <a:lstStyle/>
          <a:p>
            <a:pPr algn="ctr"/>
            <a:r>
              <a:rPr lang="en-US" sz="1100" dirty="0" smtClean="0">
                <a:latin typeface="Comic Sans MS" panose="030F0702030302020204" pitchFamily="66" charset="0"/>
              </a:rPr>
              <a:t>x</a:t>
            </a:r>
            <a:endParaRPr lang="en-US" sz="1100" dirty="0">
              <a:latin typeface="Comic Sans MS" panose="030F0702030302020204" pitchFamily="66" charset="0"/>
            </a:endParaRPr>
          </a:p>
        </p:txBody>
      </p:sp>
      <p:sp>
        <p:nvSpPr>
          <p:cNvPr id="94" name="Arc 93"/>
          <p:cNvSpPr/>
          <p:nvPr/>
        </p:nvSpPr>
        <p:spPr>
          <a:xfrm>
            <a:off x="5508079" y="1474388"/>
            <a:ext cx="536770" cy="556714"/>
          </a:xfrm>
          <a:prstGeom prst="arc">
            <a:avLst>
              <a:gd name="adj1" fmla="val 11103932"/>
              <a:gd name="adj2" fmla="val 1373779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Arc 94"/>
          <p:cNvSpPr/>
          <p:nvPr/>
        </p:nvSpPr>
        <p:spPr>
          <a:xfrm>
            <a:off x="8350516" y="2381701"/>
            <a:ext cx="536770" cy="556714"/>
          </a:xfrm>
          <a:prstGeom prst="arc">
            <a:avLst>
              <a:gd name="adj1" fmla="val 10786354"/>
              <a:gd name="adj2" fmla="val 1362373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TextBox 95"/>
          <p:cNvSpPr txBox="1"/>
          <p:nvPr/>
        </p:nvSpPr>
        <p:spPr>
          <a:xfrm>
            <a:off x="8129725" y="2402434"/>
            <a:ext cx="276446" cy="261610"/>
          </a:xfrm>
          <a:prstGeom prst="rect">
            <a:avLst/>
          </a:prstGeom>
          <a:noFill/>
        </p:spPr>
        <p:txBody>
          <a:bodyPr wrap="square" rtlCol="0">
            <a:spAutoFit/>
          </a:bodyPr>
          <a:lstStyle/>
          <a:p>
            <a:pPr algn="ctr"/>
            <a:r>
              <a:rPr lang="en-US" sz="1100" dirty="0" smtClean="0">
                <a:latin typeface="Comic Sans MS" panose="030F0702030302020204" pitchFamily="66" charset="0"/>
              </a:rPr>
              <a:t>x</a:t>
            </a:r>
            <a:endParaRPr lang="en-US" sz="1100" dirty="0">
              <a:latin typeface="Comic Sans MS" panose="030F0702030302020204" pitchFamily="66" charset="0"/>
            </a:endParaRPr>
          </a:p>
        </p:txBody>
      </p:sp>
      <p:sp>
        <p:nvSpPr>
          <p:cNvPr id="97" name="TextBox 96"/>
          <p:cNvSpPr txBox="1"/>
          <p:nvPr/>
        </p:nvSpPr>
        <p:spPr>
          <a:xfrm>
            <a:off x="7789051" y="2388546"/>
            <a:ext cx="691116" cy="261610"/>
          </a:xfrm>
          <a:prstGeom prst="rect">
            <a:avLst/>
          </a:prstGeom>
          <a:noFill/>
        </p:spPr>
        <p:txBody>
          <a:bodyPr wrap="square" rtlCol="0">
            <a:spAutoFit/>
          </a:bodyPr>
          <a:lstStyle/>
          <a:p>
            <a:pPr algn="ctr"/>
            <a:r>
              <a:rPr lang="en-US" sz="1100" dirty="0" smtClean="0">
                <a:latin typeface="Comic Sans MS" panose="030F0702030302020204" pitchFamily="66" charset="0"/>
              </a:rPr>
              <a:t>180 - </a:t>
            </a:r>
            <a:r>
              <a:rPr lang="el-GR" sz="1100" dirty="0" smtClean="0">
                <a:latin typeface="Comic Sans MS" panose="030F0702030302020204" pitchFamily="66" charset="0"/>
              </a:rPr>
              <a:t>θ</a:t>
            </a:r>
            <a:endParaRPr lang="en-US" sz="11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98" name="TextBox 97"/>
              <p:cNvSpPr txBox="1"/>
              <p:nvPr/>
            </p:nvSpPr>
            <p:spPr>
              <a:xfrm>
                <a:off x="7487418" y="2680439"/>
                <a:ext cx="1187184"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𝑣𝑐𝑜𝑠</m:t>
                      </m:r>
                      <m:r>
                        <a:rPr lang="en-US" sz="1200" b="0" i="1" smtClean="0">
                          <a:latin typeface="Cambria Math"/>
                        </a:rPr>
                        <m:t>(180−</m:t>
                      </m:r>
                      <m:r>
                        <a:rPr lang="en-US" sz="1200" b="0" i="1" smtClean="0">
                          <a:latin typeface="Cambria Math"/>
                          <a:ea typeface="Cambria Math"/>
                        </a:rPr>
                        <m:t>𝜃</m:t>
                      </m:r>
                      <m:r>
                        <a:rPr lang="en-US" sz="1200" b="0" i="1" smtClean="0">
                          <a:latin typeface="Cambria Math"/>
                          <a:ea typeface="Cambria Math"/>
                        </a:rPr>
                        <m:t>)</m:t>
                      </m:r>
                    </m:oMath>
                  </m:oMathPara>
                </a14:m>
                <a:endParaRPr lang="en-US" sz="1200" dirty="0"/>
              </a:p>
            </p:txBody>
          </p:sp>
        </mc:Choice>
        <mc:Fallback xmlns="">
          <p:sp>
            <p:nvSpPr>
              <p:cNvPr id="98" name="TextBox 97"/>
              <p:cNvSpPr txBox="1">
                <a:spLocks noRot="1" noChangeAspect="1" noMove="1" noResize="1" noEditPoints="1" noAdjustHandles="1" noChangeArrowheads="1" noChangeShapeType="1" noTextEdit="1"/>
              </p:cNvSpPr>
              <p:nvPr/>
            </p:nvSpPr>
            <p:spPr>
              <a:xfrm>
                <a:off x="7487418" y="2680439"/>
                <a:ext cx="1187184" cy="276999"/>
              </a:xfrm>
              <a:prstGeom prst="rect">
                <a:avLst/>
              </a:prstGeom>
              <a:blipFill rotWithShape="1">
                <a:blip r:embed="rId15"/>
                <a:stretch>
                  <a:fillRect b="-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TextBox 98"/>
              <p:cNvSpPr txBox="1"/>
              <p:nvPr/>
            </p:nvSpPr>
            <p:spPr>
              <a:xfrm>
                <a:off x="6395810" y="1971602"/>
                <a:ext cx="117064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𝑣𝑠𝑖𝑛</m:t>
                      </m:r>
                      <m:r>
                        <a:rPr lang="en-US" sz="1200" b="0" i="1" smtClean="0">
                          <a:latin typeface="Cambria Math"/>
                        </a:rPr>
                        <m:t>(180−</m:t>
                      </m:r>
                      <m:r>
                        <a:rPr lang="en-US" sz="1200" b="0" i="1" smtClean="0">
                          <a:latin typeface="Cambria Math"/>
                          <a:ea typeface="Cambria Math"/>
                        </a:rPr>
                        <m:t>𝜃</m:t>
                      </m:r>
                      <m:r>
                        <a:rPr lang="en-US" sz="1200" b="0" i="1" smtClean="0">
                          <a:latin typeface="Cambria Math"/>
                          <a:ea typeface="Cambria Math"/>
                        </a:rPr>
                        <m:t>)</m:t>
                      </m:r>
                    </m:oMath>
                  </m:oMathPara>
                </a14:m>
                <a:endParaRPr lang="en-US" sz="1200" dirty="0"/>
              </a:p>
            </p:txBody>
          </p:sp>
        </mc:Choice>
        <mc:Fallback xmlns="">
          <p:sp>
            <p:nvSpPr>
              <p:cNvPr id="99" name="TextBox 98"/>
              <p:cNvSpPr txBox="1">
                <a:spLocks noRot="1" noChangeAspect="1" noMove="1" noResize="1" noEditPoints="1" noAdjustHandles="1" noChangeArrowheads="1" noChangeShapeType="1" noTextEdit="1"/>
              </p:cNvSpPr>
              <p:nvPr/>
            </p:nvSpPr>
            <p:spPr>
              <a:xfrm>
                <a:off x="6395810" y="1971602"/>
                <a:ext cx="1170641" cy="276999"/>
              </a:xfrm>
              <a:prstGeom prst="rect">
                <a:avLst/>
              </a:prstGeom>
              <a:blipFill rotWithShape="1">
                <a:blip r:embed="rId16"/>
                <a:stretch>
                  <a:fillRect b="-6522"/>
                </a:stretch>
              </a:blipFill>
            </p:spPr>
            <p:txBody>
              <a:bodyPr/>
              <a:lstStyle/>
              <a:p>
                <a:r>
                  <a:rPr lang="en-US">
                    <a:noFill/>
                  </a:rPr>
                  <a:t> </a:t>
                </a:r>
              </a:p>
            </p:txBody>
          </p:sp>
        </mc:Fallback>
      </mc:AlternateContent>
      <p:sp>
        <p:nvSpPr>
          <p:cNvPr id="76" name="TextBox 75"/>
          <p:cNvSpPr txBox="1"/>
          <p:nvPr/>
        </p:nvSpPr>
        <p:spPr>
          <a:xfrm>
            <a:off x="5883215" y="3027872"/>
            <a:ext cx="1587261" cy="461665"/>
          </a:xfrm>
          <a:prstGeom prst="rect">
            <a:avLst/>
          </a:prstGeom>
          <a:noFill/>
        </p:spPr>
        <p:txBody>
          <a:bodyPr wrap="square" rtlCol="0">
            <a:spAutoFit/>
          </a:bodyPr>
          <a:lstStyle/>
          <a:p>
            <a:pPr algn="ctr"/>
            <a:r>
              <a:rPr lang="en-US" sz="1200" dirty="0" smtClean="0">
                <a:solidFill>
                  <a:srgbClr val="0000FF"/>
                </a:solidFill>
                <a:latin typeface="Comic Sans MS" panose="030F0702030302020204" pitchFamily="66" charset="0"/>
              </a:rPr>
              <a:t>Angle x must be equal to 180 – </a:t>
            </a:r>
            <a:r>
              <a:rPr lang="el-GR" sz="1200" dirty="0" smtClean="0">
                <a:solidFill>
                  <a:srgbClr val="0000FF"/>
                </a:solidFill>
                <a:latin typeface="Comic Sans MS" panose="030F0702030302020204" pitchFamily="66" charset="0"/>
              </a:rPr>
              <a:t>θ</a:t>
            </a:r>
            <a:r>
              <a:rPr lang="en-US" sz="1200" dirty="0" smtClean="0">
                <a:solidFill>
                  <a:srgbClr val="0000FF"/>
                </a:solidFill>
                <a:latin typeface="Comic Sans MS" panose="030F0702030302020204" pitchFamily="66" charset="0"/>
              </a:rPr>
              <a:t>…</a:t>
            </a:r>
            <a:endParaRPr lang="en-US" sz="1200" dirty="0">
              <a:solidFill>
                <a:srgbClr val="0000FF"/>
              </a:solidFill>
              <a:latin typeface="Comic Sans MS" panose="030F0702030302020204" pitchFamily="66" charset="0"/>
            </a:endParaRPr>
          </a:p>
        </p:txBody>
      </p:sp>
      <p:cxnSp>
        <p:nvCxnSpPr>
          <p:cNvPr id="85" name="Straight Arrow Connector 84"/>
          <p:cNvCxnSpPr/>
          <p:nvPr/>
        </p:nvCxnSpPr>
        <p:spPr>
          <a:xfrm flipH="1" flipV="1">
            <a:off x="5331125" y="2225615"/>
            <a:ext cx="1052422" cy="741872"/>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00" name="Oval 99"/>
          <p:cNvSpPr/>
          <p:nvPr/>
        </p:nvSpPr>
        <p:spPr>
          <a:xfrm>
            <a:off x="5339751" y="1440611"/>
            <a:ext cx="396815" cy="370936"/>
          </a:xfrm>
          <a:prstGeom prst="ellipse">
            <a:avLst/>
          </a:prstGeom>
          <a:noFill/>
          <a:ln w="444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8045570" y="2346385"/>
            <a:ext cx="623977" cy="422693"/>
          </a:xfrm>
          <a:prstGeom prst="ellipse">
            <a:avLst/>
          </a:prstGeom>
          <a:noFill/>
          <a:ln w="444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6605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linds(horizontal)">
                                      <p:cBhvr>
                                        <p:cTn id="10" dur="500"/>
                                        <p:tgtEl>
                                          <p:spTgt spid="2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blinds(horizontal)">
                                      <p:cBhvr>
                                        <p:cTn id="13" dur="500"/>
                                        <p:tgtEl>
                                          <p:spTgt spid="3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linds(horizontal)">
                                      <p:cBhvr>
                                        <p:cTn id="16" dur="500"/>
                                        <p:tgtEl>
                                          <p:spTgt spid="16"/>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blinds(horizontal)">
                                      <p:cBhvr>
                                        <p:cTn id="19" dur="500"/>
                                        <p:tgtEl>
                                          <p:spTgt spid="51"/>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blinds(horizontal)">
                                      <p:cBhvr>
                                        <p:cTn id="22" dur="500"/>
                                        <p:tgtEl>
                                          <p:spTgt spid="34"/>
                                        </p:tgtEl>
                                      </p:cBhvr>
                                    </p:animEffect>
                                  </p:childTnLst>
                                </p:cTn>
                              </p:par>
                              <p:par>
                                <p:cTn id="23" presetID="3" presetClass="entr" presetSubtype="1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linds(horizontal)">
                                      <p:cBhvr>
                                        <p:cTn id="25" dur="500"/>
                                        <p:tgtEl>
                                          <p:spTgt spid="17"/>
                                        </p:tgtEl>
                                      </p:cBhvr>
                                    </p:animEffect>
                                  </p:childTnLst>
                                </p:cTn>
                              </p:par>
                              <p:par>
                                <p:cTn id="26" presetID="3" presetClass="entr" presetSubtype="10"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linds(horizontal)">
                                      <p:cBhvr>
                                        <p:cTn id="28" dur="500"/>
                                        <p:tgtEl>
                                          <p:spTgt spid="18"/>
                                        </p:tgtEl>
                                      </p:cBhvr>
                                    </p:animEffect>
                                  </p:childTnLst>
                                </p:cTn>
                              </p:par>
                              <p:par>
                                <p:cTn id="29" presetID="3" presetClass="entr" presetSubtype="1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blinds(horizontal)">
                                      <p:cBhvr>
                                        <p:cTn id="31" dur="500"/>
                                        <p:tgtEl>
                                          <p:spTgt spid="25"/>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blinds(horizontal)">
                                      <p:cBhvr>
                                        <p:cTn id="34" dur="500"/>
                                        <p:tgtEl>
                                          <p:spTgt spid="36"/>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linds(horizontal)">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blinds(horizontal)">
                                      <p:cBhvr>
                                        <p:cTn id="42" dur="500"/>
                                        <p:tgtEl>
                                          <p:spTgt spid="59"/>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blinds(horizontal)">
                                      <p:cBhvr>
                                        <p:cTn id="45" dur="500"/>
                                        <p:tgtEl>
                                          <p:spTgt spid="61"/>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62">
                                            <p:txEl>
                                              <p:pRg st="0" end="0"/>
                                            </p:txEl>
                                          </p:spTgt>
                                        </p:tgtEl>
                                        <p:attrNameLst>
                                          <p:attrName>style.visibility</p:attrName>
                                        </p:attrNameLst>
                                      </p:cBhvr>
                                      <p:to>
                                        <p:strVal val="visible"/>
                                      </p:to>
                                    </p:set>
                                    <p:animEffect transition="in" filter="blinds(horizontal)">
                                      <p:cBhvr>
                                        <p:cTn id="50" dur="500"/>
                                        <p:tgtEl>
                                          <p:spTgt spid="62">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62">
                                            <p:txEl>
                                              <p:pRg st="3" end="3"/>
                                            </p:txEl>
                                          </p:spTgt>
                                        </p:tgtEl>
                                        <p:attrNameLst>
                                          <p:attrName>style.visibility</p:attrName>
                                        </p:attrNameLst>
                                      </p:cBhvr>
                                      <p:to>
                                        <p:strVal val="visible"/>
                                      </p:to>
                                    </p:set>
                                    <p:animEffect transition="in" filter="blinds(horizontal)">
                                      <p:cBhvr>
                                        <p:cTn id="55" dur="500"/>
                                        <p:tgtEl>
                                          <p:spTgt spid="62">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nodeType="clickEffect">
                                  <p:stCondLst>
                                    <p:cond delay="0"/>
                                  </p:stCondLst>
                                  <p:childTnLst>
                                    <p:set>
                                      <p:cBhvr>
                                        <p:cTn id="59" dur="1" fill="hold">
                                          <p:stCondLst>
                                            <p:cond delay="0"/>
                                          </p:stCondLst>
                                        </p:cTn>
                                        <p:tgtEl>
                                          <p:spTgt spid="63"/>
                                        </p:tgtEl>
                                        <p:attrNameLst>
                                          <p:attrName>style.visibility</p:attrName>
                                        </p:attrNameLst>
                                      </p:cBhvr>
                                      <p:to>
                                        <p:strVal val="visible"/>
                                      </p:to>
                                    </p:set>
                                    <p:animEffect transition="in" filter="blinds(horizontal)">
                                      <p:cBhvr>
                                        <p:cTn id="60" dur="500"/>
                                        <p:tgtEl>
                                          <p:spTgt spid="63"/>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64"/>
                                        </p:tgtEl>
                                        <p:attrNameLst>
                                          <p:attrName>style.visibility</p:attrName>
                                        </p:attrNameLst>
                                      </p:cBhvr>
                                      <p:to>
                                        <p:strVal val="visible"/>
                                      </p:to>
                                    </p:set>
                                    <p:animEffect transition="in" filter="blinds(horizontal)">
                                      <p:cBhvr>
                                        <p:cTn id="63" dur="500"/>
                                        <p:tgtEl>
                                          <p:spTgt spid="64"/>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nodeType="clickEffect">
                                  <p:stCondLst>
                                    <p:cond delay="0"/>
                                  </p:stCondLst>
                                  <p:childTnLst>
                                    <p:set>
                                      <p:cBhvr>
                                        <p:cTn id="67" dur="1" fill="hold">
                                          <p:stCondLst>
                                            <p:cond delay="0"/>
                                          </p:stCondLst>
                                        </p:cTn>
                                        <p:tgtEl>
                                          <p:spTgt spid="62">
                                            <p:txEl>
                                              <p:pRg st="6" end="6"/>
                                            </p:txEl>
                                          </p:spTgt>
                                        </p:tgtEl>
                                        <p:attrNameLst>
                                          <p:attrName>style.visibility</p:attrName>
                                        </p:attrNameLst>
                                      </p:cBhvr>
                                      <p:to>
                                        <p:strVal val="visible"/>
                                      </p:to>
                                    </p:set>
                                    <p:animEffect transition="in" filter="blinds(horizontal)">
                                      <p:cBhvr>
                                        <p:cTn id="68" dur="500"/>
                                        <p:tgtEl>
                                          <p:spTgt spid="62">
                                            <p:txEl>
                                              <p:pRg st="6" end="6"/>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5" fill="hold" nodeType="clickEffect">
                                  <p:stCondLst>
                                    <p:cond delay="0"/>
                                  </p:stCondLst>
                                  <p:childTnLst>
                                    <p:set>
                                      <p:cBhvr>
                                        <p:cTn id="72" dur="1" fill="hold">
                                          <p:stCondLst>
                                            <p:cond delay="0"/>
                                          </p:stCondLst>
                                        </p:cTn>
                                        <p:tgtEl>
                                          <p:spTgt spid="65"/>
                                        </p:tgtEl>
                                        <p:attrNameLst>
                                          <p:attrName>style.visibility</p:attrName>
                                        </p:attrNameLst>
                                      </p:cBhvr>
                                      <p:to>
                                        <p:strVal val="visible"/>
                                      </p:to>
                                    </p:set>
                                    <p:animEffect transition="in" filter="blinds(vertical)">
                                      <p:cBhvr>
                                        <p:cTn id="73" dur="500"/>
                                        <p:tgtEl>
                                          <p:spTgt spid="65"/>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nodeType="clickEffect">
                                  <p:stCondLst>
                                    <p:cond delay="0"/>
                                  </p:stCondLst>
                                  <p:childTnLst>
                                    <p:set>
                                      <p:cBhvr>
                                        <p:cTn id="77" dur="1" fill="hold">
                                          <p:stCondLst>
                                            <p:cond delay="0"/>
                                          </p:stCondLst>
                                        </p:cTn>
                                        <p:tgtEl>
                                          <p:spTgt spid="72"/>
                                        </p:tgtEl>
                                        <p:attrNameLst>
                                          <p:attrName>style.visibility</p:attrName>
                                        </p:attrNameLst>
                                      </p:cBhvr>
                                      <p:to>
                                        <p:strVal val="visible"/>
                                      </p:to>
                                    </p:set>
                                    <p:animEffect transition="in" filter="blinds(horizontal)">
                                      <p:cBhvr>
                                        <p:cTn id="78" dur="500"/>
                                        <p:tgtEl>
                                          <p:spTgt spid="72"/>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nodeType="clickEffect">
                                  <p:stCondLst>
                                    <p:cond delay="0"/>
                                  </p:stCondLst>
                                  <p:childTnLst>
                                    <p:set>
                                      <p:cBhvr>
                                        <p:cTn id="82" dur="1" fill="hold">
                                          <p:stCondLst>
                                            <p:cond delay="0"/>
                                          </p:stCondLst>
                                        </p:cTn>
                                        <p:tgtEl>
                                          <p:spTgt spid="77"/>
                                        </p:tgtEl>
                                        <p:attrNameLst>
                                          <p:attrName>style.visibility</p:attrName>
                                        </p:attrNameLst>
                                      </p:cBhvr>
                                      <p:to>
                                        <p:strVal val="visible"/>
                                      </p:to>
                                    </p:set>
                                    <p:animEffect transition="in" filter="blinds(horizontal)">
                                      <p:cBhvr>
                                        <p:cTn id="83" dur="500"/>
                                        <p:tgtEl>
                                          <p:spTgt spid="77"/>
                                        </p:tgtEl>
                                      </p:cBhvr>
                                    </p:animEffect>
                                  </p:childTnLst>
                                </p:cTn>
                              </p:par>
                              <p:par>
                                <p:cTn id="84" presetID="3" presetClass="entr" presetSubtype="5" fill="hold" nodeType="withEffect">
                                  <p:stCondLst>
                                    <p:cond delay="0"/>
                                  </p:stCondLst>
                                  <p:childTnLst>
                                    <p:set>
                                      <p:cBhvr>
                                        <p:cTn id="85" dur="1" fill="hold">
                                          <p:stCondLst>
                                            <p:cond delay="0"/>
                                          </p:stCondLst>
                                        </p:cTn>
                                        <p:tgtEl>
                                          <p:spTgt spid="84"/>
                                        </p:tgtEl>
                                        <p:attrNameLst>
                                          <p:attrName>style.visibility</p:attrName>
                                        </p:attrNameLst>
                                      </p:cBhvr>
                                      <p:to>
                                        <p:strVal val="visible"/>
                                      </p:to>
                                    </p:set>
                                    <p:animEffect transition="in" filter="blinds(vertical)">
                                      <p:cBhvr>
                                        <p:cTn id="86" dur="500"/>
                                        <p:tgtEl>
                                          <p:spTgt spid="84"/>
                                        </p:tgtEl>
                                      </p:cBhvr>
                                    </p:animEffect>
                                  </p:childTnLst>
                                </p:cTn>
                              </p:par>
                            </p:childTnLst>
                          </p:cTn>
                        </p:par>
                      </p:childTnLst>
                    </p:cTn>
                  </p:par>
                  <p:par>
                    <p:cTn id="87" fill="hold">
                      <p:stCondLst>
                        <p:cond delay="indefinite"/>
                      </p:stCondLst>
                      <p:childTnLst>
                        <p:par>
                          <p:cTn id="88" fill="hold">
                            <p:stCondLst>
                              <p:cond delay="0"/>
                            </p:stCondLst>
                            <p:childTnLst>
                              <p:par>
                                <p:cTn id="89" presetID="3" presetClass="entr" presetSubtype="10" fill="hold" grpId="0" nodeType="clickEffect">
                                  <p:stCondLst>
                                    <p:cond delay="0"/>
                                  </p:stCondLst>
                                  <p:childTnLst>
                                    <p:set>
                                      <p:cBhvr>
                                        <p:cTn id="90" dur="1" fill="hold">
                                          <p:stCondLst>
                                            <p:cond delay="0"/>
                                          </p:stCondLst>
                                        </p:cTn>
                                        <p:tgtEl>
                                          <p:spTgt spid="86"/>
                                        </p:tgtEl>
                                        <p:attrNameLst>
                                          <p:attrName>style.visibility</p:attrName>
                                        </p:attrNameLst>
                                      </p:cBhvr>
                                      <p:to>
                                        <p:strVal val="visible"/>
                                      </p:to>
                                    </p:set>
                                    <p:animEffect transition="in" filter="blinds(horizontal)">
                                      <p:cBhvr>
                                        <p:cTn id="91" dur="500"/>
                                        <p:tgtEl>
                                          <p:spTgt spid="86"/>
                                        </p:tgtEl>
                                      </p:cBhvr>
                                    </p:animEffect>
                                  </p:childTnLst>
                                </p:cTn>
                              </p:par>
                            </p:childTnLst>
                          </p:cTn>
                        </p:par>
                      </p:childTnLst>
                    </p:cTn>
                  </p:par>
                  <p:par>
                    <p:cTn id="92" fill="hold">
                      <p:stCondLst>
                        <p:cond delay="indefinite"/>
                      </p:stCondLst>
                      <p:childTnLst>
                        <p:par>
                          <p:cTn id="93" fill="hold">
                            <p:stCondLst>
                              <p:cond delay="0"/>
                            </p:stCondLst>
                            <p:childTnLst>
                              <p:par>
                                <p:cTn id="94" presetID="3" presetClass="entr" presetSubtype="10" fill="hold" grpId="0" nodeType="clickEffect">
                                  <p:stCondLst>
                                    <p:cond delay="0"/>
                                  </p:stCondLst>
                                  <p:childTnLst>
                                    <p:set>
                                      <p:cBhvr>
                                        <p:cTn id="95" dur="1" fill="hold">
                                          <p:stCondLst>
                                            <p:cond delay="0"/>
                                          </p:stCondLst>
                                        </p:cTn>
                                        <p:tgtEl>
                                          <p:spTgt spid="93"/>
                                        </p:tgtEl>
                                        <p:attrNameLst>
                                          <p:attrName>style.visibility</p:attrName>
                                        </p:attrNameLst>
                                      </p:cBhvr>
                                      <p:to>
                                        <p:strVal val="visible"/>
                                      </p:to>
                                    </p:set>
                                    <p:animEffect transition="in" filter="blinds(horizontal)">
                                      <p:cBhvr>
                                        <p:cTn id="96" dur="500"/>
                                        <p:tgtEl>
                                          <p:spTgt spid="93"/>
                                        </p:tgtEl>
                                      </p:cBhvr>
                                    </p:animEffect>
                                  </p:childTnLst>
                                </p:cTn>
                              </p:par>
                            </p:childTnLst>
                          </p:cTn>
                        </p:par>
                      </p:childTnLst>
                    </p:cTn>
                  </p:par>
                  <p:par>
                    <p:cTn id="97" fill="hold">
                      <p:stCondLst>
                        <p:cond delay="indefinite"/>
                      </p:stCondLst>
                      <p:childTnLst>
                        <p:par>
                          <p:cTn id="98" fill="hold">
                            <p:stCondLst>
                              <p:cond delay="0"/>
                            </p:stCondLst>
                            <p:childTnLst>
                              <p:par>
                                <p:cTn id="99" presetID="3" presetClass="entr" presetSubtype="10" fill="hold" grpId="0" nodeType="clickEffect">
                                  <p:stCondLst>
                                    <p:cond delay="0"/>
                                  </p:stCondLst>
                                  <p:childTnLst>
                                    <p:set>
                                      <p:cBhvr>
                                        <p:cTn id="100" dur="1" fill="hold">
                                          <p:stCondLst>
                                            <p:cond delay="0"/>
                                          </p:stCondLst>
                                        </p:cTn>
                                        <p:tgtEl>
                                          <p:spTgt spid="92"/>
                                        </p:tgtEl>
                                        <p:attrNameLst>
                                          <p:attrName>style.visibility</p:attrName>
                                        </p:attrNameLst>
                                      </p:cBhvr>
                                      <p:to>
                                        <p:strVal val="visible"/>
                                      </p:to>
                                    </p:set>
                                    <p:animEffect transition="in" filter="blinds(horizontal)">
                                      <p:cBhvr>
                                        <p:cTn id="101" dur="500"/>
                                        <p:tgtEl>
                                          <p:spTgt spid="92"/>
                                        </p:tgtEl>
                                      </p:cBhvr>
                                    </p:animEffect>
                                  </p:childTnLst>
                                </p:cTn>
                              </p:par>
                            </p:childTnLst>
                          </p:cTn>
                        </p:par>
                      </p:childTnLst>
                    </p:cTn>
                  </p:par>
                  <p:par>
                    <p:cTn id="102" fill="hold">
                      <p:stCondLst>
                        <p:cond delay="indefinite"/>
                      </p:stCondLst>
                      <p:childTnLst>
                        <p:par>
                          <p:cTn id="103" fill="hold">
                            <p:stCondLst>
                              <p:cond delay="0"/>
                            </p:stCondLst>
                            <p:childTnLst>
                              <p:par>
                                <p:cTn id="104" presetID="3" presetClass="entr" presetSubtype="10" fill="hold" grpId="0" nodeType="clickEffect">
                                  <p:stCondLst>
                                    <p:cond delay="0"/>
                                  </p:stCondLst>
                                  <p:childTnLst>
                                    <p:set>
                                      <p:cBhvr>
                                        <p:cTn id="105" dur="1" fill="hold">
                                          <p:stCondLst>
                                            <p:cond delay="0"/>
                                          </p:stCondLst>
                                        </p:cTn>
                                        <p:tgtEl>
                                          <p:spTgt spid="91"/>
                                        </p:tgtEl>
                                        <p:attrNameLst>
                                          <p:attrName>style.visibility</p:attrName>
                                        </p:attrNameLst>
                                      </p:cBhvr>
                                      <p:to>
                                        <p:strVal val="visible"/>
                                      </p:to>
                                    </p:set>
                                    <p:animEffect transition="in" filter="blinds(horizontal)">
                                      <p:cBhvr>
                                        <p:cTn id="106" dur="500"/>
                                        <p:tgtEl>
                                          <p:spTgt spid="91"/>
                                        </p:tgtEl>
                                      </p:cBhvr>
                                    </p:animEffect>
                                  </p:childTnLst>
                                </p:cTn>
                              </p:par>
                            </p:childTnLst>
                          </p:cTn>
                        </p:par>
                      </p:childTnLst>
                    </p:cTn>
                  </p:par>
                  <p:par>
                    <p:cTn id="107" fill="hold">
                      <p:stCondLst>
                        <p:cond delay="indefinite"/>
                      </p:stCondLst>
                      <p:childTnLst>
                        <p:par>
                          <p:cTn id="108" fill="hold">
                            <p:stCondLst>
                              <p:cond delay="0"/>
                            </p:stCondLst>
                            <p:childTnLst>
                              <p:par>
                                <p:cTn id="109" presetID="3" presetClass="entr" presetSubtype="10" fill="hold" grpId="0" nodeType="clickEffect">
                                  <p:stCondLst>
                                    <p:cond delay="0"/>
                                  </p:stCondLst>
                                  <p:childTnLst>
                                    <p:set>
                                      <p:cBhvr>
                                        <p:cTn id="110" dur="1" fill="hold">
                                          <p:stCondLst>
                                            <p:cond delay="0"/>
                                          </p:stCondLst>
                                        </p:cTn>
                                        <p:tgtEl>
                                          <p:spTgt spid="94"/>
                                        </p:tgtEl>
                                        <p:attrNameLst>
                                          <p:attrName>style.visibility</p:attrName>
                                        </p:attrNameLst>
                                      </p:cBhvr>
                                      <p:to>
                                        <p:strVal val="visible"/>
                                      </p:to>
                                    </p:set>
                                    <p:animEffect transition="in" filter="blinds(horizontal)">
                                      <p:cBhvr>
                                        <p:cTn id="111" dur="500"/>
                                        <p:tgtEl>
                                          <p:spTgt spid="94"/>
                                        </p:tgtEl>
                                      </p:cBhvr>
                                    </p:animEffect>
                                  </p:childTnLst>
                                </p:cTn>
                              </p:par>
                            </p:childTnLst>
                          </p:cTn>
                        </p:par>
                      </p:childTnLst>
                    </p:cTn>
                  </p:par>
                  <p:par>
                    <p:cTn id="112" fill="hold">
                      <p:stCondLst>
                        <p:cond delay="indefinite"/>
                      </p:stCondLst>
                      <p:childTnLst>
                        <p:par>
                          <p:cTn id="113" fill="hold">
                            <p:stCondLst>
                              <p:cond delay="0"/>
                            </p:stCondLst>
                            <p:childTnLst>
                              <p:par>
                                <p:cTn id="114" presetID="3" presetClass="entr" presetSubtype="10" fill="hold" grpId="0" nodeType="click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blinds(horizontal)">
                                      <p:cBhvr>
                                        <p:cTn id="116" dur="500"/>
                                        <p:tgtEl>
                                          <p:spTgt spid="90"/>
                                        </p:tgtEl>
                                      </p:cBhvr>
                                    </p:animEffect>
                                  </p:childTnLst>
                                </p:cTn>
                              </p:par>
                            </p:childTnLst>
                          </p:cTn>
                        </p:par>
                      </p:childTnLst>
                    </p:cTn>
                  </p:par>
                  <p:par>
                    <p:cTn id="117" fill="hold">
                      <p:stCondLst>
                        <p:cond delay="indefinite"/>
                      </p:stCondLst>
                      <p:childTnLst>
                        <p:par>
                          <p:cTn id="118" fill="hold">
                            <p:stCondLst>
                              <p:cond delay="0"/>
                            </p:stCondLst>
                            <p:childTnLst>
                              <p:par>
                                <p:cTn id="119" presetID="3" presetClass="entr" presetSubtype="10" fill="hold" grpId="0" nodeType="clickEffect">
                                  <p:stCondLst>
                                    <p:cond delay="0"/>
                                  </p:stCondLst>
                                  <p:childTnLst>
                                    <p:set>
                                      <p:cBhvr>
                                        <p:cTn id="120" dur="1" fill="hold">
                                          <p:stCondLst>
                                            <p:cond delay="0"/>
                                          </p:stCondLst>
                                        </p:cTn>
                                        <p:tgtEl>
                                          <p:spTgt spid="95"/>
                                        </p:tgtEl>
                                        <p:attrNameLst>
                                          <p:attrName>style.visibility</p:attrName>
                                        </p:attrNameLst>
                                      </p:cBhvr>
                                      <p:to>
                                        <p:strVal val="visible"/>
                                      </p:to>
                                    </p:set>
                                    <p:animEffect transition="in" filter="blinds(horizontal)">
                                      <p:cBhvr>
                                        <p:cTn id="121" dur="500"/>
                                        <p:tgtEl>
                                          <p:spTgt spid="95"/>
                                        </p:tgtEl>
                                      </p:cBhvr>
                                    </p:animEffect>
                                  </p:childTnLst>
                                </p:cTn>
                              </p:par>
                            </p:childTnLst>
                          </p:cTn>
                        </p:par>
                      </p:childTnLst>
                    </p:cTn>
                  </p:par>
                  <p:par>
                    <p:cTn id="122" fill="hold">
                      <p:stCondLst>
                        <p:cond delay="indefinite"/>
                      </p:stCondLst>
                      <p:childTnLst>
                        <p:par>
                          <p:cTn id="123" fill="hold">
                            <p:stCondLst>
                              <p:cond delay="0"/>
                            </p:stCondLst>
                            <p:childTnLst>
                              <p:par>
                                <p:cTn id="124" presetID="3" presetClass="entr" presetSubtype="10" fill="hold" grpId="0" nodeType="clickEffect">
                                  <p:stCondLst>
                                    <p:cond delay="0"/>
                                  </p:stCondLst>
                                  <p:childTnLst>
                                    <p:set>
                                      <p:cBhvr>
                                        <p:cTn id="125" dur="1" fill="hold">
                                          <p:stCondLst>
                                            <p:cond delay="0"/>
                                          </p:stCondLst>
                                        </p:cTn>
                                        <p:tgtEl>
                                          <p:spTgt spid="96"/>
                                        </p:tgtEl>
                                        <p:attrNameLst>
                                          <p:attrName>style.visibility</p:attrName>
                                        </p:attrNameLst>
                                      </p:cBhvr>
                                      <p:to>
                                        <p:strVal val="visible"/>
                                      </p:to>
                                    </p:set>
                                    <p:animEffect transition="in" filter="blinds(horizontal)">
                                      <p:cBhvr>
                                        <p:cTn id="126" dur="500"/>
                                        <p:tgtEl>
                                          <p:spTgt spid="96"/>
                                        </p:tgtEl>
                                      </p:cBhvr>
                                    </p:animEffect>
                                  </p:childTnLst>
                                </p:cTn>
                              </p:par>
                            </p:childTnLst>
                          </p:cTn>
                        </p:par>
                      </p:childTnLst>
                    </p:cTn>
                  </p:par>
                  <p:par>
                    <p:cTn id="127" fill="hold">
                      <p:stCondLst>
                        <p:cond delay="indefinite"/>
                      </p:stCondLst>
                      <p:childTnLst>
                        <p:par>
                          <p:cTn id="128" fill="hold">
                            <p:stCondLst>
                              <p:cond delay="0"/>
                            </p:stCondLst>
                            <p:childTnLst>
                              <p:par>
                                <p:cTn id="129" presetID="3" presetClass="entr" presetSubtype="10" fill="hold" grpId="0" nodeType="clickEffect">
                                  <p:stCondLst>
                                    <p:cond delay="0"/>
                                  </p:stCondLst>
                                  <p:childTnLst>
                                    <p:set>
                                      <p:cBhvr>
                                        <p:cTn id="130" dur="1" fill="hold">
                                          <p:stCondLst>
                                            <p:cond delay="0"/>
                                          </p:stCondLst>
                                        </p:cTn>
                                        <p:tgtEl>
                                          <p:spTgt spid="100"/>
                                        </p:tgtEl>
                                        <p:attrNameLst>
                                          <p:attrName>style.visibility</p:attrName>
                                        </p:attrNameLst>
                                      </p:cBhvr>
                                      <p:to>
                                        <p:strVal val="visible"/>
                                      </p:to>
                                    </p:set>
                                    <p:animEffect transition="in" filter="blinds(horizontal)">
                                      <p:cBhvr>
                                        <p:cTn id="131" dur="500"/>
                                        <p:tgtEl>
                                          <p:spTgt spid="100"/>
                                        </p:tgtEl>
                                      </p:cBhvr>
                                    </p:animEffect>
                                  </p:childTnLst>
                                </p:cTn>
                              </p:par>
                              <p:par>
                                <p:cTn id="132" presetID="3" presetClass="entr" presetSubtype="10" fill="hold" grpId="0" nodeType="withEffect">
                                  <p:stCondLst>
                                    <p:cond delay="0"/>
                                  </p:stCondLst>
                                  <p:childTnLst>
                                    <p:set>
                                      <p:cBhvr>
                                        <p:cTn id="133" dur="1" fill="hold">
                                          <p:stCondLst>
                                            <p:cond delay="0"/>
                                          </p:stCondLst>
                                        </p:cTn>
                                        <p:tgtEl>
                                          <p:spTgt spid="101"/>
                                        </p:tgtEl>
                                        <p:attrNameLst>
                                          <p:attrName>style.visibility</p:attrName>
                                        </p:attrNameLst>
                                      </p:cBhvr>
                                      <p:to>
                                        <p:strVal val="visible"/>
                                      </p:to>
                                    </p:set>
                                    <p:animEffect transition="in" filter="blinds(horizontal)">
                                      <p:cBhvr>
                                        <p:cTn id="134" dur="500"/>
                                        <p:tgtEl>
                                          <p:spTgt spid="101"/>
                                        </p:tgtEl>
                                      </p:cBhvr>
                                    </p:animEffect>
                                  </p:childTnLst>
                                </p:cTn>
                              </p:par>
                            </p:childTnLst>
                          </p:cTn>
                        </p:par>
                      </p:childTnLst>
                    </p:cTn>
                  </p:par>
                  <p:par>
                    <p:cTn id="135" fill="hold">
                      <p:stCondLst>
                        <p:cond delay="indefinite"/>
                      </p:stCondLst>
                      <p:childTnLst>
                        <p:par>
                          <p:cTn id="136" fill="hold">
                            <p:stCondLst>
                              <p:cond delay="0"/>
                            </p:stCondLst>
                            <p:childTnLst>
                              <p:par>
                                <p:cTn id="137" presetID="3" presetClass="exit" presetSubtype="10" fill="hold" grpId="1" nodeType="clickEffect">
                                  <p:stCondLst>
                                    <p:cond delay="0"/>
                                  </p:stCondLst>
                                  <p:childTnLst>
                                    <p:animEffect transition="out" filter="blinds(horizontal)">
                                      <p:cBhvr>
                                        <p:cTn id="138" dur="500"/>
                                        <p:tgtEl>
                                          <p:spTgt spid="100"/>
                                        </p:tgtEl>
                                      </p:cBhvr>
                                    </p:animEffect>
                                    <p:set>
                                      <p:cBhvr>
                                        <p:cTn id="139" dur="1" fill="hold">
                                          <p:stCondLst>
                                            <p:cond delay="499"/>
                                          </p:stCondLst>
                                        </p:cTn>
                                        <p:tgtEl>
                                          <p:spTgt spid="100"/>
                                        </p:tgtEl>
                                        <p:attrNameLst>
                                          <p:attrName>style.visibility</p:attrName>
                                        </p:attrNameLst>
                                      </p:cBhvr>
                                      <p:to>
                                        <p:strVal val="hidden"/>
                                      </p:to>
                                    </p:set>
                                  </p:childTnLst>
                                </p:cTn>
                              </p:par>
                              <p:par>
                                <p:cTn id="140" presetID="3" presetClass="exit" presetSubtype="10" fill="hold" grpId="1" nodeType="withEffect">
                                  <p:stCondLst>
                                    <p:cond delay="0"/>
                                  </p:stCondLst>
                                  <p:childTnLst>
                                    <p:animEffect transition="out" filter="blinds(horizontal)">
                                      <p:cBhvr>
                                        <p:cTn id="141" dur="500"/>
                                        <p:tgtEl>
                                          <p:spTgt spid="101"/>
                                        </p:tgtEl>
                                      </p:cBhvr>
                                    </p:animEffect>
                                    <p:set>
                                      <p:cBhvr>
                                        <p:cTn id="142" dur="1" fill="hold">
                                          <p:stCondLst>
                                            <p:cond delay="499"/>
                                          </p:stCondLst>
                                        </p:cTn>
                                        <p:tgtEl>
                                          <p:spTgt spid="101"/>
                                        </p:tgtEl>
                                        <p:attrNameLst>
                                          <p:attrName>style.visibility</p:attrName>
                                        </p:attrNameLst>
                                      </p:cBhvr>
                                      <p:to>
                                        <p:strVal val="hidden"/>
                                      </p:to>
                                    </p:set>
                                  </p:childTnLst>
                                </p:cTn>
                              </p:par>
                            </p:childTnLst>
                          </p:cTn>
                        </p:par>
                      </p:childTnLst>
                    </p:cTn>
                  </p:par>
                  <p:par>
                    <p:cTn id="143" fill="hold">
                      <p:stCondLst>
                        <p:cond delay="indefinite"/>
                      </p:stCondLst>
                      <p:childTnLst>
                        <p:par>
                          <p:cTn id="144" fill="hold">
                            <p:stCondLst>
                              <p:cond delay="0"/>
                            </p:stCondLst>
                            <p:childTnLst>
                              <p:par>
                                <p:cTn id="145" presetID="3" presetClass="entr" presetSubtype="10" fill="hold" nodeType="click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blinds(horizontal)">
                                      <p:cBhvr>
                                        <p:cTn id="147" dur="500"/>
                                        <p:tgtEl>
                                          <p:spTgt spid="85"/>
                                        </p:tgtEl>
                                      </p:cBhvr>
                                    </p:animEffect>
                                  </p:childTnLst>
                                </p:cTn>
                              </p:par>
                            </p:childTnLst>
                          </p:cTn>
                        </p:par>
                      </p:childTnLst>
                    </p:cTn>
                  </p:par>
                  <p:par>
                    <p:cTn id="148" fill="hold">
                      <p:stCondLst>
                        <p:cond delay="indefinite"/>
                      </p:stCondLst>
                      <p:childTnLst>
                        <p:par>
                          <p:cTn id="149" fill="hold">
                            <p:stCondLst>
                              <p:cond delay="0"/>
                            </p:stCondLst>
                            <p:childTnLst>
                              <p:par>
                                <p:cTn id="150" presetID="3" presetClass="entr" presetSubtype="10" fill="hold" grpId="0" nodeType="clickEffect">
                                  <p:stCondLst>
                                    <p:cond delay="0"/>
                                  </p:stCondLst>
                                  <p:childTnLst>
                                    <p:set>
                                      <p:cBhvr>
                                        <p:cTn id="151" dur="1" fill="hold">
                                          <p:stCondLst>
                                            <p:cond delay="0"/>
                                          </p:stCondLst>
                                        </p:cTn>
                                        <p:tgtEl>
                                          <p:spTgt spid="76"/>
                                        </p:tgtEl>
                                        <p:attrNameLst>
                                          <p:attrName>style.visibility</p:attrName>
                                        </p:attrNameLst>
                                      </p:cBhvr>
                                      <p:to>
                                        <p:strVal val="visible"/>
                                      </p:to>
                                    </p:set>
                                    <p:animEffect transition="in" filter="blinds(horizontal)">
                                      <p:cBhvr>
                                        <p:cTn id="152" dur="500"/>
                                        <p:tgtEl>
                                          <p:spTgt spid="76"/>
                                        </p:tgtEl>
                                      </p:cBhvr>
                                    </p:animEffect>
                                  </p:childTnLst>
                                </p:cTn>
                              </p:par>
                            </p:childTnLst>
                          </p:cTn>
                        </p:par>
                      </p:childTnLst>
                    </p:cTn>
                  </p:par>
                  <p:par>
                    <p:cTn id="153" fill="hold">
                      <p:stCondLst>
                        <p:cond delay="indefinite"/>
                      </p:stCondLst>
                      <p:childTnLst>
                        <p:par>
                          <p:cTn id="154" fill="hold">
                            <p:stCondLst>
                              <p:cond delay="0"/>
                            </p:stCondLst>
                            <p:childTnLst>
                              <p:par>
                                <p:cTn id="155" presetID="3" presetClass="exit" presetSubtype="10" fill="hold" grpId="1" nodeType="clickEffect">
                                  <p:stCondLst>
                                    <p:cond delay="0"/>
                                  </p:stCondLst>
                                  <p:childTnLst>
                                    <p:animEffect transition="out" filter="blinds(horizontal)">
                                      <p:cBhvr>
                                        <p:cTn id="156" dur="500"/>
                                        <p:tgtEl>
                                          <p:spTgt spid="96"/>
                                        </p:tgtEl>
                                      </p:cBhvr>
                                    </p:animEffect>
                                    <p:set>
                                      <p:cBhvr>
                                        <p:cTn id="157" dur="1" fill="hold">
                                          <p:stCondLst>
                                            <p:cond delay="499"/>
                                          </p:stCondLst>
                                        </p:cTn>
                                        <p:tgtEl>
                                          <p:spTgt spid="96"/>
                                        </p:tgtEl>
                                        <p:attrNameLst>
                                          <p:attrName>style.visibility</p:attrName>
                                        </p:attrNameLst>
                                      </p:cBhvr>
                                      <p:to>
                                        <p:strVal val="hidden"/>
                                      </p:to>
                                    </p:set>
                                  </p:childTnLst>
                                </p:cTn>
                              </p:par>
                            </p:childTnLst>
                          </p:cTn>
                        </p:par>
                      </p:childTnLst>
                    </p:cTn>
                  </p:par>
                  <p:par>
                    <p:cTn id="158" fill="hold">
                      <p:stCondLst>
                        <p:cond delay="indefinite"/>
                      </p:stCondLst>
                      <p:childTnLst>
                        <p:par>
                          <p:cTn id="159" fill="hold">
                            <p:stCondLst>
                              <p:cond delay="0"/>
                            </p:stCondLst>
                            <p:childTnLst>
                              <p:par>
                                <p:cTn id="160" presetID="3" presetClass="entr" presetSubtype="10" fill="hold" grpId="0" nodeType="clickEffect">
                                  <p:stCondLst>
                                    <p:cond delay="0"/>
                                  </p:stCondLst>
                                  <p:childTnLst>
                                    <p:set>
                                      <p:cBhvr>
                                        <p:cTn id="161" dur="1" fill="hold">
                                          <p:stCondLst>
                                            <p:cond delay="0"/>
                                          </p:stCondLst>
                                        </p:cTn>
                                        <p:tgtEl>
                                          <p:spTgt spid="97"/>
                                        </p:tgtEl>
                                        <p:attrNameLst>
                                          <p:attrName>style.visibility</p:attrName>
                                        </p:attrNameLst>
                                      </p:cBhvr>
                                      <p:to>
                                        <p:strVal val="visible"/>
                                      </p:to>
                                    </p:set>
                                    <p:animEffect transition="in" filter="blinds(horizontal)">
                                      <p:cBhvr>
                                        <p:cTn id="162" dur="500"/>
                                        <p:tgtEl>
                                          <p:spTgt spid="97"/>
                                        </p:tgtEl>
                                      </p:cBhvr>
                                    </p:animEffect>
                                  </p:childTnLst>
                                </p:cTn>
                              </p:par>
                            </p:childTnLst>
                          </p:cTn>
                        </p:par>
                      </p:childTnLst>
                    </p:cTn>
                  </p:par>
                  <p:par>
                    <p:cTn id="163" fill="hold">
                      <p:stCondLst>
                        <p:cond delay="indefinite"/>
                      </p:stCondLst>
                      <p:childTnLst>
                        <p:par>
                          <p:cTn id="164" fill="hold">
                            <p:stCondLst>
                              <p:cond delay="0"/>
                            </p:stCondLst>
                            <p:childTnLst>
                              <p:par>
                                <p:cTn id="165" presetID="3" presetClass="entr" presetSubtype="10" fill="hold" grpId="0" nodeType="click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blinds(horizontal)">
                                      <p:cBhvr>
                                        <p:cTn id="167" dur="500"/>
                                        <p:tgtEl>
                                          <p:spTgt spid="98"/>
                                        </p:tgtEl>
                                      </p:cBhvr>
                                    </p:animEffect>
                                  </p:childTnLst>
                                </p:cTn>
                              </p:par>
                            </p:childTnLst>
                          </p:cTn>
                        </p:par>
                      </p:childTnLst>
                    </p:cTn>
                  </p:par>
                  <p:par>
                    <p:cTn id="168" fill="hold">
                      <p:stCondLst>
                        <p:cond delay="indefinite"/>
                      </p:stCondLst>
                      <p:childTnLst>
                        <p:par>
                          <p:cTn id="169" fill="hold">
                            <p:stCondLst>
                              <p:cond delay="0"/>
                            </p:stCondLst>
                            <p:childTnLst>
                              <p:par>
                                <p:cTn id="170" presetID="3" presetClass="entr" presetSubtype="10" fill="hold" grpId="0" nodeType="clickEffect">
                                  <p:stCondLst>
                                    <p:cond delay="0"/>
                                  </p:stCondLst>
                                  <p:childTnLst>
                                    <p:set>
                                      <p:cBhvr>
                                        <p:cTn id="171" dur="1" fill="hold">
                                          <p:stCondLst>
                                            <p:cond delay="0"/>
                                          </p:stCondLst>
                                        </p:cTn>
                                        <p:tgtEl>
                                          <p:spTgt spid="99"/>
                                        </p:tgtEl>
                                        <p:attrNameLst>
                                          <p:attrName>style.visibility</p:attrName>
                                        </p:attrNameLst>
                                      </p:cBhvr>
                                      <p:to>
                                        <p:strVal val="visible"/>
                                      </p:to>
                                    </p:set>
                                    <p:animEffect transition="in" filter="blinds(horizontal)">
                                      <p:cBhvr>
                                        <p:cTn id="17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p:bldP spid="27" grpId="0" animBg="1"/>
      <p:bldP spid="34" grpId="0" animBg="1"/>
      <p:bldP spid="35" grpId="0"/>
      <p:bldP spid="36" grpId="0"/>
      <p:bldP spid="51" grpId="0"/>
      <p:bldP spid="61" grpId="0"/>
      <p:bldP spid="64" grpId="0"/>
      <p:bldP spid="22" grpId="0" animBg="1"/>
      <p:bldP spid="86" grpId="0" animBg="1"/>
      <p:bldP spid="90" grpId="0"/>
      <p:bldP spid="91" grpId="0"/>
      <p:bldP spid="92" grpId="0" animBg="1"/>
      <p:bldP spid="93" grpId="0"/>
      <p:bldP spid="94" grpId="0" animBg="1"/>
      <p:bldP spid="95" grpId="0" animBg="1"/>
      <p:bldP spid="96" grpId="0"/>
      <p:bldP spid="96" grpId="1"/>
      <p:bldP spid="97" grpId="0"/>
      <p:bldP spid="98" grpId="0"/>
      <p:bldP spid="99" grpId="0"/>
      <p:bldP spid="76" grpId="0"/>
      <p:bldP spid="100" grpId="0" animBg="1"/>
      <p:bldP spid="100" grpId="1" animBg="1"/>
      <p:bldP spid="101" grpId="0" animBg="1"/>
      <p:bldP spid="101" grpId="1"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extBox 96"/>
          <p:cNvSpPr txBox="1"/>
          <p:nvPr/>
        </p:nvSpPr>
        <p:spPr>
          <a:xfrm>
            <a:off x="7789051" y="2388546"/>
            <a:ext cx="691116" cy="261610"/>
          </a:xfrm>
          <a:prstGeom prst="rect">
            <a:avLst/>
          </a:prstGeom>
          <a:noFill/>
        </p:spPr>
        <p:txBody>
          <a:bodyPr wrap="square" rtlCol="0">
            <a:spAutoFit/>
          </a:bodyPr>
          <a:lstStyle/>
          <a:p>
            <a:pPr algn="ctr"/>
            <a:r>
              <a:rPr lang="en-US" sz="1100" dirty="0" smtClean="0">
                <a:latin typeface="Comic Sans MS" panose="030F0702030302020204" pitchFamily="66" charset="0"/>
              </a:rPr>
              <a:t>180 - </a:t>
            </a:r>
            <a:r>
              <a:rPr lang="el-GR" sz="1100" dirty="0" smtClean="0">
                <a:latin typeface="Comic Sans MS" panose="030F0702030302020204" pitchFamily="66" charset="0"/>
              </a:rPr>
              <a:t>θ</a:t>
            </a:r>
            <a:endParaRPr lang="en-US" sz="1100" dirty="0">
              <a:latin typeface="Comic Sans MS" panose="030F0702030302020204" pitchFamily="66" charset="0"/>
            </a:endParaRPr>
          </a:p>
        </p:txBody>
      </p:sp>
      <p:sp>
        <p:nvSpPr>
          <p:cNvPr id="2" name="Title 1"/>
          <p:cNvSpPr>
            <a:spLocks noGrp="1"/>
          </p:cNvSpPr>
          <p:nvPr>
            <p:ph type="title"/>
          </p:nvPr>
        </p:nvSpPr>
        <p:spPr/>
        <p:txBody>
          <a:bodyPr/>
          <a:lstStyle/>
          <a:p>
            <a:r>
              <a:rPr lang="en-GB" dirty="0" smtClean="0">
                <a:latin typeface="Comic Sans MS" pitchFamily="66" charset="0"/>
              </a:rPr>
              <a:t>Motion in a Circle</a:t>
            </a:r>
            <a:endParaRPr lang="en-GB" dirty="0">
              <a:latin typeface="Comic Sans MS" pitchFamily="66" charset="0"/>
            </a:endParaRPr>
          </a:p>
        </p:txBody>
      </p:sp>
      <p:sp>
        <p:nvSpPr>
          <p:cNvPr id="4" name="TextBox 3"/>
          <p:cNvSpPr txBox="1"/>
          <p:nvPr/>
        </p:nvSpPr>
        <p:spPr>
          <a:xfrm>
            <a:off x="8680632" y="6488668"/>
            <a:ext cx="470000" cy="369332"/>
          </a:xfrm>
          <a:prstGeom prst="rect">
            <a:avLst/>
          </a:prstGeom>
          <a:noFill/>
        </p:spPr>
        <p:txBody>
          <a:bodyPr wrap="none" rtlCol="0">
            <a:spAutoFit/>
          </a:bodyPr>
          <a:lstStyle/>
          <a:p>
            <a:r>
              <a:rPr lang="en-US" dirty="0" smtClean="0">
                <a:latin typeface="Comic Sans MS" panose="030F0702030302020204" pitchFamily="66" charset="0"/>
              </a:rPr>
              <a:t>4F</a:t>
            </a:r>
            <a:endParaRPr lang="en-US"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 name="Content Placeholder 2"/>
              <p:cNvSpPr>
                <a:spLocks noGrp="1"/>
              </p:cNvSpPr>
              <p:nvPr>
                <p:ph idx="1"/>
              </p:nvPr>
            </p:nvSpPr>
            <p:spPr>
              <a:xfrm>
                <a:off x="228600" y="1600200"/>
                <a:ext cx="3636034" cy="4525963"/>
              </a:xfrm>
            </p:spPr>
            <p:txBody>
              <a:bodyPr>
                <a:normAutofit lnSpcReduction="10000"/>
              </a:bodyPr>
              <a:lstStyle/>
              <a:p>
                <a:pPr marL="0" indent="0" algn="ctr">
                  <a:buNone/>
                </a:pPr>
                <a:r>
                  <a:rPr lang="en-GB" sz="1400" b="1" dirty="0" smtClean="0">
                    <a:latin typeface="Comic Sans MS" pitchFamily="66" charset="0"/>
                  </a:rPr>
                  <a:t>You can solve problems where an objects does not have to stay on the circle</a:t>
                </a:r>
                <a:endParaRPr lang="en-GB" sz="1400" dirty="0" smtClean="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smtClean="0">
                    <a:latin typeface="Comic Sans MS" pitchFamily="66" charset="0"/>
                  </a:rPr>
                  <a:t>A particle P of mass m is attached to one end of a light inextensible string of length l. The other end of the string is attached to a fixed point O. The particle is hanging in equilibrium at point A, directly below O, when it is set into motion with a horizontal speed </a:t>
                </a:r>
                <a14:m>
                  <m:oMath xmlns:m="http://schemas.openxmlformats.org/officeDocument/2006/math">
                    <m:r>
                      <a:rPr lang="en-US" sz="1400" b="0" i="1" smtClean="0">
                        <a:latin typeface="Cambria Math"/>
                      </a:rPr>
                      <m:t>2</m:t>
                    </m:r>
                    <m:rad>
                      <m:radPr>
                        <m:degHide m:val="on"/>
                        <m:ctrlPr>
                          <a:rPr lang="en-US" sz="1400" b="0" i="1" smtClean="0">
                            <a:latin typeface="Cambria Math" panose="02040503050406030204" pitchFamily="18" charset="0"/>
                          </a:rPr>
                        </m:ctrlPr>
                      </m:radPr>
                      <m:deg/>
                      <m:e>
                        <m:r>
                          <a:rPr lang="en-US" sz="1400" b="0" i="1" smtClean="0">
                            <a:latin typeface="Cambria Math"/>
                          </a:rPr>
                          <m:t>𝑔𝑙</m:t>
                        </m:r>
                      </m:e>
                    </m:rad>
                  </m:oMath>
                </a14:m>
                <a:r>
                  <a:rPr lang="en-GB" sz="1400" dirty="0" smtClean="0">
                    <a:latin typeface="Comic Sans MS" pitchFamily="66" charset="0"/>
                  </a:rPr>
                  <a:t>. When OP has turned through an angle </a:t>
                </a:r>
                <a:r>
                  <a:rPr lang="el-GR" sz="1400" dirty="0" smtClean="0">
                    <a:latin typeface="Comic Sans MS" pitchFamily="66" charset="0"/>
                  </a:rPr>
                  <a:t>θ</a:t>
                </a:r>
                <a:r>
                  <a:rPr lang="en-US" sz="1400" dirty="0" smtClean="0">
                    <a:latin typeface="Comic Sans MS" pitchFamily="66" charset="0"/>
                  </a:rPr>
                  <a:t> and the string it still taut, the Tension in the string is T.</a:t>
                </a:r>
              </a:p>
              <a:p>
                <a:pPr marL="0" indent="0" algn="ctr">
                  <a:buNone/>
                </a:pPr>
                <a:endParaRPr lang="en-US" sz="1400" dirty="0">
                  <a:latin typeface="Comic Sans MS" pitchFamily="66" charset="0"/>
                </a:endParaRPr>
              </a:p>
              <a:p>
                <a:pPr algn="ctr">
                  <a:buAutoNum type="alphaLcParenR"/>
                </a:pPr>
                <a:r>
                  <a:rPr lang="en-US" sz="1400" dirty="0" smtClean="0">
                    <a:latin typeface="Comic Sans MS" pitchFamily="66" charset="0"/>
                  </a:rPr>
                  <a:t>Find an expression for T</a:t>
                </a:r>
              </a:p>
              <a:p>
                <a:pPr algn="ctr">
                  <a:buAutoNum type="alphaLcParenR"/>
                </a:pPr>
                <a:r>
                  <a:rPr lang="en-US" sz="1400" dirty="0" smtClean="0">
                    <a:latin typeface="Comic Sans MS" pitchFamily="66" charset="0"/>
                  </a:rPr>
                  <a:t>Find the height above A at the instant the string becomes slack</a:t>
                </a:r>
              </a:p>
              <a:p>
                <a:pPr algn="ctr">
                  <a:buAutoNum type="alphaLcParenR"/>
                </a:pPr>
                <a:r>
                  <a:rPr lang="en-US" sz="1400" dirty="0" smtClean="0">
                    <a:latin typeface="Comic Sans MS" pitchFamily="66" charset="0"/>
                  </a:rPr>
                  <a:t>Find the maximum height above A reached by P before it starts to fall to the ground again</a:t>
                </a:r>
                <a:endParaRPr lang="en-GB" sz="1400" dirty="0" smtClean="0">
                  <a:latin typeface="Comic Sans MS" pitchFamily="66" charset="0"/>
                </a:endParaRPr>
              </a:p>
            </p:txBody>
          </p:sp>
        </mc:Choice>
        <mc:Fallback xmlns="">
          <p:sp>
            <p:nvSpPr>
              <p:cNvPr id="6" name="Content Placeholder 2"/>
              <p:cNvSpPr>
                <a:spLocks noGrp="1" noRot="1" noChangeAspect="1" noMove="1" noResize="1" noEditPoints="1" noAdjustHandles="1" noChangeArrowheads="1" noChangeShapeType="1" noTextEdit="1"/>
              </p:cNvSpPr>
              <p:nvPr>
                <p:ph idx="1"/>
              </p:nvPr>
            </p:nvSpPr>
            <p:spPr>
              <a:xfrm>
                <a:off x="228600" y="1600200"/>
                <a:ext cx="3636034" cy="4525963"/>
              </a:xfrm>
              <a:blipFill rotWithShape="1">
                <a:blip r:embed="rId2"/>
                <a:stretch>
                  <a:fillRect t="-674" r="-13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083623" y="0"/>
                <a:ext cx="781817"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𝑣</m:t>
                      </m:r>
                      <m:r>
                        <a:rPr lang="en-US" sz="1400" b="0" i="1" smtClean="0">
                          <a:latin typeface="Cambria Math"/>
                        </a:rPr>
                        <m:t>=</m:t>
                      </m:r>
                      <m:r>
                        <a:rPr lang="en-US" sz="1400" b="0" i="1" smtClean="0">
                          <a:latin typeface="Cambria Math"/>
                        </a:rPr>
                        <m:t>𝑟</m:t>
                      </m:r>
                      <m:r>
                        <m:rPr>
                          <m:sty m:val="p"/>
                        </m:rPr>
                        <a:rPr lang="el-GR" sz="1400" b="0" i="1" smtClean="0">
                          <a:latin typeface="Cambria Math"/>
                        </a:rPr>
                        <m:t>ω</m:t>
                      </m:r>
                    </m:oMath>
                  </m:oMathPara>
                </a14:m>
                <a:endParaRPr lang="en-GB" sz="1400" dirty="0"/>
              </a:p>
            </p:txBody>
          </p:sp>
        </mc:Choice>
        <mc:Fallback xmlns="">
          <p:sp>
            <p:nvSpPr>
              <p:cNvPr id="7" name="TextBox 6"/>
              <p:cNvSpPr txBox="1">
                <a:spLocks noRot="1" noChangeAspect="1" noMove="1" noResize="1" noEditPoints="1" noAdjustHandles="1" noChangeArrowheads="1" noChangeShapeType="1" noTextEdit="1"/>
              </p:cNvSpPr>
              <p:nvPr/>
            </p:nvSpPr>
            <p:spPr>
              <a:xfrm>
                <a:off x="1083623" y="0"/>
                <a:ext cx="781817" cy="307777"/>
              </a:xfrm>
              <a:prstGeom prst="rect">
                <a:avLst/>
              </a:prstGeom>
              <a:blipFill rotWithShape="1">
                <a:blip r:embed="rId3"/>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0" y="0"/>
                <a:ext cx="1087670" cy="44300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1200" i="1" smtClean="0">
                          <a:latin typeface="Cambria Math"/>
                        </a:rPr>
                        <m:t>ω</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𝑟𝑎𝑑𝑖𝑎𝑛𝑠</m:t>
                          </m:r>
                        </m:num>
                        <m:den>
                          <m:r>
                            <a:rPr lang="en-US" sz="1200" b="0" i="1" smtClean="0">
                              <a:latin typeface="Cambria Math"/>
                            </a:rPr>
                            <m:t>𝑠𝑒𝑐𝑜𝑛𝑑𝑠</m:t>
                          </m:r>
                        </m:den>
                      </m:f>
                    </m:oMath>
                  </m:oMathPara>
                </a14:m>
                <a:endParaRPr lang="en-GB" sz="1200" dirty="0"/>
              </a:p>
            </p:txBody>
          </p:sp>
        </mc:Choice>
        <mc:Fallback xmlns="">
          <p:sp>
            <p:nvSpPr>
              <p:cNvPr id="8" name="TextBox 7"/>
              <p:cNvSpPr txBox="1">
                <a:spLocks noRot="1" noChangeAspect="1" noMove="1" noResize="1" noEditPoints="1" noAdjustHandles="1" noChangeArrowheads="1" noChangeShapeType="1" noTextEdit="1"/>
              </p:cNvSpPr>
              <p:nvPr/>
            </p:nvSpPr>
            <p:spPr>
              <a:xfrm>
                <a:off x="0" y="0"/>
                <a:ext cx="1087670" cy="443006"/>
              </a:xfrm>
              <a:prstGeom prst="rect">
                <a:avLst/>
              </a:prstGeom>
              <a:blipFill rotWithShape="1">
                <a:blip r:embed="rId4"/>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862446" y="0"/>
                <a:ext cx="79451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𝑣</m:t>
                      </m:r>
                      <m:r>
                        <a:rPr lang="en-US" sz="1400" b="0" i="1" smtClean="0">
                          <a:latin typeface="Cambria Math"/>
                          <a:ea typeface="Cambria Math"/>
                        </a:rPr>
                        <m:t>𝜔</m:t>
                      </m:r>
                    </m:oMath>
                  </m:oMathPara>
                </a14:m>
                <a:endParaRPr lang="en-GB" sz="1400" dirty="0"/>
              </a:p>
            </p:txBody>
          </p:sp>
        </mc:Choice>
        <mc:Fallback xmlns="">
          <p:sp>
            <p:nvSpPr>
              <p:cNvPr id="9" name="TextBox 8"/>
              <p:cNvSpPr txBox="1">
                <a:spLocks noRot="1" noChangeAspect="1" noMove="1" noResize="1" noEditPoints="1" noAdjustHandles="1" noChangeArrowheads="1" noChangeShapeType="1" noTextEdit="1"/>
              </p:cNvSpPr>
              <p:nvPr/>
            </p:nvSpPr>
            <p:spPr>
              <a:xfrm>
                <a:off x="1862446" y="0"/>
                <a:ext cx="794513" cy="307777"/>
              </a:xfrm>
              <a:prstGeom prst="rect">
                <a:avLst/>
              </a:prstGeom>
              <a:blipFill rotWithShape="1">
                <a:blip r:embed="rId5"/>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665020" y="0"/>
                <a:ext cx="86844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𝑟</m:t>
                      </m:r>
                      <m:sSup>
                        <m:sSupPr>
                          <m:ctrlPr>
                            <a:rPr lang="en-US" sz="1400" b="0" i="1" smtClean="0">
                              <a:latin typeface="Cambria Math" panose="02040503050406030204" pitchFamily="18" charset="0"/>
                            </a:rPr>
                          </m:ctrlPr>
                        </m:sSupPr>
                        <m:e>
                          <m:r>
                            <a:rPr lang="en-US" sz="1400" b="0" i="1" smtClean="0">
                              <a:latin typeface="Cambria Math"/>
                              <a:ea typeface="Cambria Math"/>
                            </a:rPr>
                            <m:t>𝜔</m:t>
                          </m:r>
                        </m:e>
                        <m:sup>
                          <m:r>
                            <a:rPr lang="en-US" sz="1400" b="0" i="1" smtClean="0">
                              <a:latin typeface="Cambria Math"/>
                            </a:rPr>
                            <m:t>2</m:t>
                          </m:r>
                        </m:sup>
                      </m:sSup>
                    </m:oMath>
                  </m:oMathPara>
                </a14:m>
                <a:endParaRPr lang="en-GB" sz="1400" dirty="0"/>
              </a:p>
            </p:txBody>
          </p:sp>
        </mc:Choice>
        <mc:Fallback xmlns="">
          <p:sp>
            <p:nvSpPr>
              <p:cNvPr id="10" name="TextBox 9"/>
              <p:cNvSpPr txBox="1">
                <a:spLocks noRot="1" noChangeAspect="1" noMove="1" noResize="1" noEditPoints="1" noAdjustHandles="1" noChangeArrowheads="1" noChangeShapeType="1" noTextEdit="1"/>
              </p:cNvSpPr>
              <p:nvPr/>
            </p:nvSpPr>
            <p:spPr>
              <a:xfrm>
                <a:off x="2665020" y="0"/>
                <a:ext cx="868443" cy="307777"/>
              </a:xfrm>
              <a:prstGeom prst="rect">
                <a:avLst/>
              </a:prstGeom>
              <a:blipFill rotWithShape="1">
                <a:blip r:embed="rId6"/>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511232" y="0"/>
                <a:ext cx="753988" cy="52315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a:rPr>
                                <m:t>𝑣</m:t>
                              </m:r>
                            </m:e>
                            <m:sup>
                              <m:r>
                                <a:rPr lang="en-US" sz="1400" b="0" i="1" smtClean="0">
                                  <a:latin typeface="Cambria Math"/>
                                </a:rPr>
                                <m:t>2</m:t>
                              </m:r>
                            </m:sup>
                          </m:sSup>
                        </m:num>
                        <m:den>
                          <m:r>
                            <a:rPr lang="en-US" sz="1400" b="0" i="1" smtClean="0">
                              <a:latin typeface="Cambria Math"/>
                            </a:rPr>
                            <m:t>𝑟</m:t>
                          </m:r>
                        </m:den>
                      </m:f>
                    </m:oMath>
                  </m:oMathPara>
                </a14:m>
                <a:endParaRPr lang="en-GB" sz="1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511232" y="0"/>
                <a:ext cx="753988" cy="523157"/>
              </a:xfrm>
              <a:prstGeom prst="rect">
                <a:avLst/>
              </a:prstGeom>
              <a:blipFill rotWithShape="1">
                <a:blip r:embed="rId7"/>
                <a:stretch>
                  <a:fillRect/>
                </a:stretch>
              </a:blipFill>
              <a:ln w="25400">
                <a:solidFill>
                  <a:schemeClr val="tx1"/>
                </a:solidFill>
              </a:ln>
            </p:spPr>
            <p:txBody>
              <a:bodyPr/>
              <a:lstStyle/>
              <a:p>
                <a:r>
                  <a:rPr lang="en-US">
                    <a:noFill/>
                  </a:rPr>
                  <a:t> </a:t>
                </a:r>
              </a:p>
            </p:txBody>
          </p:sp>
        </mc:Fallback>
      </mc:AlternateContent>
      <p:pic>
        <p:nvPicPr>
          <p:cNvPr id="24" name="Picture 23" descr="http://www.schoolphysics.co.uk/age14-16/Mechanics/Circular%20motion/text/Circular_motion/images/6.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13365" y="152400"/>
            <a:ext cx="1122661" cy="969034"/>
          </a:xfrm>
          <a:prstGeom prst="rect">
            <a:avLst/>
          </a:prstGeom>
          <a:noFill/>
          <a:extLst>
            <a:ext uri="{909E8E84-426E-40DD-AFC4-6F175D3DCCD1}">
              <a14:hiddenFill xmlns:a14="http://schemas.microsoft.com/office/drawing/2010/main">
                <a:solidFill>
                  <a:srgbClr val="FFFFFF"/>
                </a:solidFill>
              </a14:hiddenFill>
            </a:ext>
          </a:extLst>
        </p:spPr>
      </p:pic>
      <p:sp>
        <p:nvSpPr>
          <p:cNvPr id="12" name="Oval 11"/>
          <p:cNvSpPr>
            <a:spLocks noChangeAspect="1"/>
          </p:cNvSpPr>
          <p:nvPr/>
        </p:nvSpPr>
        <p:spPr>
          <a:xfrm>
            <a:off x="4139471" y="1407417"/>
            <a:ext cx="1828800" cy="1828800"/>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690665" y="2172356"/>
            <a:ext cx="304800" cy="276999"/>
          </a:xfrm>
          <a:prstGeom prst="rect">
            <a:avLst/>
          </a:prstGeom>
          <a:noFill/>
        </p:spPr>
        <p:txBody>
          <a:bodyPr wrap="square" rtlCol="0">
            <a:spAutoFit/>
          </a:bodyPr>
          <a:lstStyle/>
          <a:p>
            <a:r>
              <a:rPr lang="en-US" sz="1200" dirty="0" smtClean="0">
                <a:latin typeface="Comic Sans MS" panose="030F0702030302020204" pitchFamily="66" charset="0"/>
              </a:rPr>
              <a:t>O</a:t>
            </a:r>
            <a:endParaRPr lang="en-US" sz="1200" dirty="0">
              <a:latin typeface="Comic Sans MS" panose="030F0702030302020204" pitchFamily="66" charset="0"/>
            </a:endParaRPr>
          </a:p>
        </p:txBody>
      </p:sp>
      <p:cxnSp>
        <p:nvCxnSpPr>
          <p:cNvPr id="17" name="Straight Connector 16"/>
          <p:cNvCxnSpPr>
            <a:stCxn id="12" idx="4"/>
          </p:cNvCxnSpPr>
          <p:nvPr/>
        </p:nvCxnSpPr>
        <p:spPr>
          <a:xfrm flipV="1">
            <a:off x="5053871" y="2321817"/>
            <a:ext cx="0" cy="914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4977671" y="2245617"/>
            <a:ext cx="152400" cy="152400"/>
            <a:chOff x="7467600" y="4419600"/>
            <a:chExt cx="152400" cy="152400"/>
          </a:xfrm>
        </p:grpSpPr>
        <p:cxnSp>
          <p:nvCxnSpPr>
            <p:cNvPr id="19" name="Straight Connector 18"/>
            <p:cNvCxnSpPr/>
            <p:nvPr/>
          </p:nvCxnSpPr>
          <p:spPr>
            <a:xfrm flipH="1" flipV="1">
              <a:off x="7467600" y="4419600"/>
              <a:ext cx="152400" cy="1524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7467600" y="4419600"/>
              <a:ext cx="152400" cy="1524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cxnSp>
        <p:nvCxnSpPr>
          <p:cNvPr id="25" name="Straight Connector 24"/>
          <p:cNvCxnSpPr/>
          <p:nvPr/>
        </p:nvCxnSpPr>
        <p:spPr>
          <a:xfrm flipV="1">
            <a:off x="5044727" y="1745285"/>
            <a:ext cx="725137" cy="5801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5007863" y="3177270"/>
            <a:ext cx="111397" cy="1141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Arc 33"/>
          <p:cNvSpPr/>
          <p:nvPr/>
        </p:nvSpPr>
        <p:spPr>
          <a:xfrm>
            <a:off x="4671652" y="1967030"/>
            <a:ext cx="536770" cy="556714"/>
          </a:xfrm>
          <a:prstGeom prst="arc">
            <a:avLst>
              <a:gd name="adj1" fmla="val 20870889"/>
              <a:gd name="adj2" fmla="val 405693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p:cNvSpPr txBox="1"/>
          <p:nvPr/>
        </p:nvSpPr>
        <p:spPr>
          <a:xfrm>
            <a:off x="4780298" y="3216976"/>
            <a:ext cx="304800" cy="276999"/>
          </a:xfrm>
          <a:prstGeom prst="rect">
            <a:avLst/>
          </a:prstGeom>
          <a:noFill/>
        </p:spPr>
        <p:txBody>
          <a:bodyPr wrap="square" rtlCol="0">
            <a:spAutoFit/>
          </a:bodyPr>
          <a:lstStyle/>
          <a:p>
            <a:r>
              <a:rPr lang="en-US" sz="1200" dirty="0" smtClean="0">
                <a:latin typeface="Comic Sans MS" panose="030F0702030302020204" pitchFamily="66" charset="0"/>
              </a:rPr>
              <a:t>A</a:t>
            </a:r>
            <a:endParaRPr lang="en-US" sz="1200" dirty="0">
              <a:latin typeface="Comic Sans MS" panose="030F0702030302020204" pitchFamily="66" charset="0"/>
            </a:endParaRPr>
          </a:p>
        </p:txBody>
      </p:sp>
      <p:sp>
        <p:nvSpPr>
          <p:cNvPr id="36" name="TextBox 35"/>
          <p:cNvSpPr txBox="1"/>
          <p:nvPr/>
        </p:nvSpPr>
        <p:spPr>
          <a:xfrm>
            <a:off x="5831675" y="1584379"/>
            <a:ext cx="304800" cy="276999"/>
          </a:xfrm>
          <a:prstGeom prst="rect">
            <a:avLst/>
          </a:prstGeom>
          <a:noFill/>
        </p:spPr>
        <p:txBody>
          <a:bodyPr wrap="square" rtlCol="0">
            <a:spAutoFit/>
          </a:bodyPr>
          <a:lstStyle/>
          <a:p>
            <a:r>
              <a:rPr lang="en-US" sz="1200" dirty="0" smtClean="0">
                <a:latin typeface="Comic Sans MS" panose="030F0702030302020204" pitchFamily="66" charset="0"/>
              </a:rPr>
              <a:t>P</a:t>
            </a:r>
            <a:endParaRPr lang="en-US" sz="1200" dirty="0">
              <a:latin typeface="Comic Sans MS" panose="030F0702030302020204" pitchFamily="66" charset="0"/>
            </a:endParaRPr>
          </a:p>
        </p:txBody>
      </p:sp>
      <p:sp>
        <p:nvSpPr>
          <p:cNvPr id="51" name="TextBox 50"/>
          <p:cNvSpPr txBox="1"/>
          <p:nvPr/>
        </p:nvSpPr>
        <p:spPr>
          <a:xfrm>
            <a:off x="5073510" y="2340198"/>
            <a:ext cx="304800" cy="276999"/>
          </a:xfrm>
          <a:prstGeom prst="rect">
            <a:avLst/>
          </a:prstGeom>
          <a:noFill/>
        </p:spPr>
        <p:txBody>
          <a:bodyPr wrap="square" rtlCol="0">
            <a:spAutoFit/>
          </a:bodyPr>
          <a:lstStyle/>
          <a:p>
            <a:r>
              <a:rPr lang="el-GR" sz="1200" dirty="0" smtClean="0">
                <a:latin typeface="Comic Sans MS" panose="030F0702030302020204" pitchFamily="66" charset="0"/>
              </a:rPr>
              <a:t>θ</a:t>
            </a:r>
            <a:endParaRPr lang="en-US" sz="1200" dirty="0">
              <a:latin typeface="Comic Sans MS" panose="030F0702030302020204" pitchFamily="66" charset="0"/>
            </a:endParaRPr>
          </a:p>
        </p:txBody>
      </p:sp>
      <p:cxnSp>
        <p:nvCxnSpPr>
          <p:cNvPr id="59" name="Straight Connector 58"/>
          <p:cNvCxnSpPr/>
          <p:nvPr/>
        </p:nvCxnSpPr>
        <p:spPr>
          <a:xfrm>
            <a:off x="5273749" y="1169581"/>
            <a:ext cx="481527" cy="546260"/>
          </a:xfrm>
          <a:prstGeom prst="line">
            <a:avLst/>
          </a:prstGeom>
          <a:ln w="25400">
            <a:solidFill>
              <a:schemeClr val="tx1"/>
            </a:solidFill>
            <a:head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1" name="TextBox 60"/>
              <p:cNvSpPr txBox="1"/>
              <p:nvPr/>
            </p:nvSpPr>
            <p:spPr>
              <a:xfrm>
                <a:off x="5505822" y="1259732"/>
                <a:ext cx="30777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𝑣</m:t>
                      </m:r>
                    </m:oMath>
                  </m:oMathPara>
                </a14:m>
                <a:endParaRPr lang="en-US" sz="1200" dirty="0"/>
              </a:p>
            </p:txBody>
          </p:sp>
        </mc:Choice>
        <mc:Fallback xmlns="">
          <p:sp>
            <p:nvSpPr>
              <p:cNvPr id="61" name="TextBox 60"/>
              <p:cNvSpPr txBox="1">
                <a:spLocks noRot="1" noChangeAspect="1" noMove="1" noResize="1" noEditPoints="1" noAdjustHandles="1" noChangeArrowheads="1" noChangeShapeType="1" noTextEdit="1"/>
              </p:cNvSpPr>
              <p:nvPr/>
            </p:nvSpPr>
            <p:spPr>
              <a:xfrm>
                <a:off x="5505822" y="1259732"/>
                <a:ext cx="307777" cy="276999"/>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p:cNvSpPr txBox="1"/>
              <p:nvPr/>
            </p:nvSpPr>
            <p:spPr>
              <a:xfrm>
                <a:off x="685800" y="6248400"/>
                <a:ext cx="1536896"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a:rPr>
                        <m:t>𝑇</m:t>
                      </m:r>
                      <m:r>
                        <a:rPr lang="en-US" sz="1200" b="0" i="1" smtClean="0">
                          <a:solidFill>
                            <a:srgbClr val="FF0000"/>
                          </a:solidFill>
                          <a:latin typeface="Cambria Math"/>
                        </a:rPr>
                        <m:t>=</m:t>
                      </m:r>
                      <m:r>
                        <a:rPr lang="en-US" sz="1200" b="0" i="1" smtClean="0">
                          <a:solidFill>
                            <a:srgbClr val="FF0000"/>
                          </a:solidFill>
                          <a:latin typeface="Cambria Math"/>
                        </a:rPr>
                        <m:t>𝑚𝑔</m:t>
                      </m:r>
                      <m:r>
                        <a:rPr lang="en-US" sz="1200" b="0" i="1" smtClean="0">
                          <a:solidFill>
                            <a:srgbClr val="FF0000"/>
                          </a:solidFill>
                          <a:latin typeface="Cambria Math"/>
                        </a:rPr>
                        <m:t>(2+3</m:t>
                      </m:r>
                      <m:r>
                        <a:rPr lang="en-US" sz="1200" b="0" i="1" smtClean="0">
                          <a:solidFill>
                            <a:srgbClr val="FF0000"/>
                          </a:solidFill>
                          <a:latin typeface="Cambria Math"/>
                        </a:rPr>
                        <m:t>𝑐𝑜𝑠</m:t>
                      </m:r>
                      <m:r>
                        <a:rPr lang="en-US" sz="1200" b="0" i="1" smtClean="0">
                          <a:solidFill>
                            <a:srgbClr val="FF0000"/>
                          </a:solidFill>
                          <a:latin typeface="Cambria Math"/>
                          <a:ea typeface="Cambria Math"/>
                        </a:rPr>
                        <m:t>𝜃</m:t>
                      </m:r>
                      <m:r>
                        <a:rPr lang="en-US" sz="1200" b="0" i="1" smtClean="0">
                          <a:solidFill>
                            <a:srgbClr val="FF0000"/>
                          </a:solidFill>
                          <a:latin typeface="Cambria Math"/>
                          <a:ea typeface="Cambria Math"/>
                        </a:rPr>
                        <m:t>)</m:t>
                      </m:r>
                    </m:oMath>
                  </m:oMathPara>
                </a14:m>
                <a:endParaRPr lang="en-US" sz="1200" dirty="0">
                  <a:solidFill>
                    <a:srgbClr val="FF0000"/>
                  </a:solidFill>
                </a:endParaRPr>
              </a:p>
            </p:txBody>
          </p:sp>
        </mc:Choice>
        <mc:Fallback xmlns="">
          <p:sp>
            <p:nvSpPr>
              <p:cNvPr id="70" name="TextBox 69"/>
              <p:cNvSpPr txBox="1">
                <a:spLocks noRot="1" noChangeAspect="1" noMove="1" noResize="1" noEditPoints="1" noAdjustHandles="1" noChangeArrowheads="1" noChangeShapeType="1" noTextEdit="1"/>
              </p:cNvSpPr>
              <p:nvPr/>
            </p:nvSpPr>
            <p:spPr>
              <a:xfrm>
                <a:off x="685800" y="6248400"/>
                <a:ext cx="1536896" cy="276999"/>
              </a:xfrm>
              <a:prstGeom prst="rect">
                <a:avLst/>
              </a:prstGeom>
              <a:blipFill rotWithShape="1">
                <a:blip r:embed="rId11"/>
                <a:stretch>
                  <a:fillRect b="-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p:cNvSpPr txBox="1"/>
              <p:nvPr/>
            </p:nvSpPr>
            <p:spPr>
              <a:xfrm>
                <a:off x="685800" y="5943600"/>
                <a:ext cx="152868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200" b="0" i="1" smtClean="0">
                              <a:solidFill>
                                <a:srgbClr val="FF0000"/>
                              </a:solidFill>
                              <a:latin typeface="Cambria Math" panose="02040503050406030204" pitchFamily="18" charset="0"/>
                              <a:ea typeface="Cambria Math"/>
                            </a:rPr>
                          </m:ctrlPr>
                        </m:sSupPr>
                        <m:e>
                          <m:r>
                            <a:rPr lang="en-US" sz="1200" b="0" i="1" smtClean="0">
                              <a:solidFill>
                                <a:srgbClr val="FF0000"/>
                              </a:solidFill>
                              <a:latin typeface="Cambria Math"/>
                              <a:ea typeface="Cambria Math"/>
                            </a:rPr>
                            <m:t>𝑣</m:t>
                          </m:r>
                        </m:e>
                        <m:sup>
                          <m:r>
                            <a:rPr lang="en-US" sz="1200" b="0" i="1" smtClean="0">
                              <a:solidFill>
                                <a:srgbClr val="FF0000"/>
                              </a:solidFill>
                              <a:latin typeface="Cambria Math"/>
                              <a:ea typeface="Cambria Math"/>
                            </a:rPr>
                            <m:t>2</m:t>
                          </m:r>
                        </m:sup>
                      </m:sSup>
                      <m:r>
                        <a:rPr lang="en-US" sz="1200" b="0" i="1" smtClean="0">
                          <a:solidFill>
                            <a:srgbClr val="FF0000"/>
                          </a:solidFill>
                          <a:latin typeface="Cambria Math"/>
                          <a:ea typeface="Cambria Math"/>
                        </a:rPr>
                        <m:t>=2</m:t>
                      </m:r>
                      <m:r>
                        <a:rPr lang="en-US" sz="1200" b="0" i="1" smtClean="0">
                          <a:solidFill>
                            <a:srgbClr val="FF0000"/>
                          </a:solidFill>
                          <a:latin typeface="Cambria Math"/>
                          <a:ea typeface="Cambria Math"/>
                        </a:rPr>
                        <m:t>𝑔𝑙</m:t>
                      </m:r>
                      <m:r>
                        <a:rPr lang="en-US" sz="1200" b="0" i="1" smtClean="0">
                          <a:solidFill>
                            <a:srgbClr val="FF0000"/>
                          </a:solidFill>
                          <a:latin typeface="Cambria Math"/>
                          <a:ea typeface="Cambria Math"/>
                        </a:rPr>
                        <m:t>(1+</m:t>
                      </m:r>
                      <m:r>
                        <a:rPr lang="en-US" sz="1200" b="0" i="1" smtClean="0">
                          <a:solidFill>
                            <a:srgbClr val="FF0000"/>
                          </a:solidFill>
                          <a:latin typeface="Cambria Math"/>
                        </a:rPr>
                        <m:t>𝑐𝑜𝑠</m:t>
                      </m:r>
                      <m:r>
                        <a:rPr lang="en-US" sz="1200" b="0" i="1" smtClean="0">
                          <a:solidFill>
                            <a:srgbClr val="FF0000"/>
                          </a:solidFill>
                          <a:latin typeface="Cambria Math"/>
                          <a:ea typeface="Cambria Math"/>
                        </a:rPr>
                        <m:t>𝜃</m:t>
                      </m:r>
                      <m:r>
                        <a:rPr lang="en-US" sz="1200" b="0" i="1" smtClean="0">
                          <a:solidFill>
                            <a:srgbClr val="FF0000"/>
                          </a:solidFill>
                          <a:latin typeface="Cambria Math"/>
                          <a:ea typeface="Cambria Math"/>
                        </a:rPr>
                        <m:t>)</m:t>
                      </m:r>
                    </m:oMath>
                  </m:oMathPara>
                </a14:m>
                <a:endParaRPr lang="en-US" sz="1200" dirty="0">
                  <a:solidFill>
                    <a:srgbClr val="FF0000"/>
                  </a:solidFill>
                </a:endParaRPr>
              </a:p>
            </p:txBody>
          </p:sp>
        </mc:Choice>
        <mc:Fallback xmlns="">
          <p:sp>
            <p:nvSpPr>
              <p:cNvPr id="71" name="TextBox 70"/>
              <p:cNvSpPr txBox="1">
                <a:spLocks noRot="1" noChangeAspect="1" noMove="1" noResize="1" noEditPoints="1" noAdjustHandles="1" noChangeArrowheads="1" noChangeShapeType="1" noTextEdit="1"/>
              </p:cNvSpPr>
              <p:nvPr/>
            </p:nvSpPr>
            <p:spPr>
              <a:xfrm>
                <a:off x="685800" y="5943600"/>
                <a:ext cx="1528687" cy="276999"/>
              </a:xfrm>
              <a:prstGeom prst="rect">
                <a:avLst/>
              </a:prstGeom>
              <a:blipFill rotWithShape="1">
                <a:blip r:embed="rId12"/>
                <a:stretch>
                  <a:fillRect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TextBox 78"/>
              <p:cNvSpPr txBox="1"/>
              <p:nvPr/>
            </p:nvSpPr>
            <p:spPr>
              <a:xfrm>
                <a:off x="2057400" y="6019800"/>
                <a:ext cx="990600" cy="4392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a:rPr>
                        <m:t>𝑐𝑜𝑠</m:t>
                      </m:r>
                      <m:r>
                        <a:rPr lang="en-US" sz="1200" b="0" i="1" smtClean="0">
                          <a:solidFill>
                            <a:srgbClr val="FF0000"/>
                          </a:solidFill>
                          <a:latin typeface="Cambria Math"/>
                          <a:ea typeface="Cambria Math"/>
                        </a:rPr>
                        <m:t>𝜃</m:t>
                      </m:r>
                      <m:r>
                        <a:rPr lang="en-US" sz="1200" b="0" i="1" smtClean="0">
                          <a:solidFill>
                            <a:srgbClr val="FF0000"/>
                          </a:solidFill>
                          <a:latin typeface="Cambria Math"/>
                          <a:ea typeface="Cambria Math"/>
                        </a:rPr>
                        <m:t>=−</m:t>
                      </m:r>
                      <m:f>
                        <m:fPr>
                          <m:ctrlPr>
                            <a:rPr lang="en-US" sz="1200" i="1">
                              <a:solidFill>
                                <a:srgbClr val="FF0000"/>
                              </a:solidFill>
                              <a:latin typeface="Cambria Math" panose="02040503050406030204" pitchFamily="18" charset="0"/>
                            </a:rPr>
                          </m:ctrlPr>
                        </m:fPr>
                        <m:num>
                          <m:r>
                            <a:rPr lang="en-US" sz="1200" i="1">
                              <a:solidFill>
                                <a:srgbClr val="FF0000"/>
                              </a:solidFill>
                              <a:latin typeface="Cambria Math"/>
                            </a:rPr>
                            <m:t>2</m:t>
                          </m:r>
                        </m:num>
                        <m:den>
                          <m:r>
                            <a:rPr lang="en-US" sz="1200" i="1">
                              <a:solidFill>
                                <a:srgbClr val="FF0000"/>
                              </a:solidFill>
                              <a:latin typeface="Cambria Math"/>
                            </a:rPr>
                            <m:t>3</m:t>
                          </m:r>
                        </m:den>
                      </m:f>
                    </m:oMath>
                  </m:oMathPara>
                </a14:m>
                <a:endParaRPr lang="en-US" sz="1200" dirty="0">
                  <a:solidFill>
                    <a:srgbClr val="FF0000"/>
                  </a:solidFill>
                </a:endParaRPr>
              </a:p>
            </p:txBody>
          </p:sp>
        </mc:Choice>
        <mc:Fallback xmlns="">
          <p:sp>
            <p:nvSpPr>
              <p:cNvPr id="79" name="TextBox 78"/>
              <p:cNvSpPr txBox="1">
                <a:spLocks noRot="1" noChangeAspect="1" noMove="1" noResize="1" noEditPoints="1" noAdjustHandles="1" noChangeArrowheads="1" noChangeShapeType="1" noTextEdit="1"/>
              </p:cNvSpPr>
              <p:nvPr/>
            </p:nvSpPr>
            <p:spPr>
              <a:xfrm>
                <a:off x="2057400" y="6019800"/>
                <a:ext cx="990600" cy="439223"/>
              </a:xfrm>
              <a:prstGeom prst="rect">
                <a:avLst/>
              </a:prstGeom>
              <a:blipFill rotWithShape="1">
                <a:blip r:embed="rId13"/>
                <a:stretch>
                  <a:fillRect/>
                </a:stretch>
              </a:blipFill>
            </p:spPr>
            <p:txBody>
              <a:bodyPr/>
              <a:lstStyle/>
              <a:p>
                <a:r>
                  <a:rPr lang="en-US">
                    <a:noFill/>
                  </a:rPr>
                  <a:t> </a:t>
                </a:r>
              </a:p>
            </p:txBody>
          </p:sp>
        </mc:Fallback>
      </mc:AlternateContent>
      <p:cxnSp>
        <p:nvCxnSpPr>
          <p:cNvPr id="63" name="Straight Connector 62"/>
          <p:cNvCxnSpPr/>
          <p:nvPr/>
        </p:nvCxnSpPr>
        <p:spPr>
          <a:xfrm>
            <a:off x="7498080" y="1397203"/>
            <a:ext cx="1125322" cy="1278941"/>
          </a:xfrm>
          <a:prstGeom prst="line">
            <a:avLst/>
          </a:prstGeom>
          <a:ln w="25400">
            <a:solidFill>
              <a:schemeClr val="tx1"/>
            </a:solidFill>
            <a:head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4" name="TextBox 63"/>
              <p:cNvSpPr txBox="1"/>
              <p:nvPr/>
            </p:nvSpPr>
            <p:spPr>
              <a:xfrm>
                <a:off x="8068665" y="1805026"/>
                <a:ext cx="30777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𝑣</m:t>
                      </m:r>
                    </m:oMath>
                  </m:oMathPara>
                </a14:m>
                <a:endParaRPr lang="en-US" sz="1200" dirty="0"/>
              </a:p>
            </p:txBody>
          </p:sp>
        </mc:Choice>
        <mc:Fallback xmlns="">
          <p:sp>
            <p:nvSpPr>
              <p:cNvPr id="64" name="TextBox 63"/>
              <p:cNvSpPr txBox="1">
                <a:spLocks noRot="1" noChangeAspect="1" noMove="1" noResize="1" noEditPoints="1" noAdjustHandles="1" noChangeArrowheads="1" noChangeShapeType="1" noTextEdit="1"/>
              </p:cNvSpPr>
              <p:nvPr/>
            </p:nvSpPr>
            <p:spPr>
              <a:xfrm>
                <a:off x="8068665" y="1805026"/>
                <a:ext cx="307777" cy="276999"/>
              </a:xfrm>
              <a:prstGeom prst="rect">
                <a:avLst/>
              </a:prstGeom>
              <a:blipFill rotWithShape="1">
                <a:blip r:embed="rId14"/>
                <a:stretch>
                  <a:fillRect/>
                </a:stretch>
              </a:blipFill>
            </p:spPr>
            <p:txBody>
              <a:bodyPr/>
              <a:lstStyle/>
              <a:p>
                <a:r>
                  <a:rPr lang="en-US">
                    <a:noFill/>
                  </a:rPr>
                  <a:t> </a:t>
                </a:r>
              </a:p>
            </p:txBody>
          </p:sp>
        </mc:Fallback>
      </mc:AlternateContent>
      <p:cxnSp>
        <p:nvCxnSpPr>
          <p:cNvPr id="65" name="Straight Connector 64"/>
          <p:cNvCxnSpPr/>
          <p:nvPr/>
        </p:nvCxnSpPr>
        <p:spPr>
          <a:xfrm>
            <a:off x="7483450" y="2677363"/>
            <a:ext cx="1148487" cy="2"/>
          </a:xfrm>
          <a:prstGeom prst="line">
            <a:avLst/>
          </a:prstGeom>
          <a:ln w="25400">
            <a:solidFill>
              <a:schemeClr val="tx1"/>
            </a:solidFill>
            <a:headEnd type="arrow"/>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7498080" y="1406958"/>
            <a:ext cx="2440" cy="1263090"/>
          </a:xfrm>
          <a:prstGeom prst="line">
            <a:avLst/>
          </a:prstGeom>
          <a:ln w="25400">
            <a:solidFill>
              <a:schemeClr val="tx1"/>
            </a:solidFill>
            <a:headEnd type="arrow"/>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5039832" y="1754372"/>
            <a:ext cx="1" cy="55289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5039833" y="1743740"/>
            <a:ext cx="75491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5709826" y="1690635"/>
            <a:ext cx="111397" cy="1141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Arc 85"/>
          <p:cNvSpPr/>
          <p:nvPr/>
        </p:nvSpPr>
        <p:spPr>
          <a:xfrm>
            <a:off x="4728359" y="2087532"/>
            <a:ext cx="536770" cy="556714"/>
          </a:xfrm>
          <a:prstGeom prst="arc">
            <a:avLst>
              <a:gd name="adj1" fmla="val 16825738"/>
              <a:gd name="adj2" fmla="val 1938350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TextBox 89"/>
          <p:cNvSpPr txBox="1"/>
          <p:nvPr/>
        </p:nvSpPr>
        <p:spPr>
          <a:xfrm>
            <a:off x="5326911" y="1503770"/>
            <a:ext cx="276446" cy="261610"/>
          </a:xfrm>
          <a:prstGeom prst="rect">
            <a:avLst/>
          </a:prstGeom>
          <a:noFill/>
        </p:spPr>
        <p:txBody>
          <a:bodyPr wrap="square" rtlCol="0">
            <a:spAutoFit/>
          </a:bodyPr>
          <a:lstStyle/>
          <a:p>
            <a:pPr algn="ctr"/>
            <a:r>
              <a:rPr lang="en-US" sz="1100" dirty="0" smtClean="0">
                <a:latin typeface="Comic Sans MS" panose="030F0702030302020204" pitchFamily="66" charset="0"/>
              </a:rPr>
              <a:t>x</a:t>
            </a:r>
            <a:endParaRPr lang="en-US" sz="1100" dirty="0">
              <a:latin typeface="Comic Sans MS" panose="030F0702030302020204" pitchFamily="66" charset="0"/>
            </a:endParaRPr>
          </a:p>
        </p:txBody>
      </p:sp>
      <p:sp>
        <p:nvSpPr>
          <p:cNvPr id="91" name="TextBox 90"/>
          <p:cNvSpPr txBox="1"/>
          <p:nvPr/>
        </p:nvSpPr>
        <p:spPr>
          <a:xfrm>
            <a:off x="5058928" y="1725042"/>
            <a:ext cx="559981" cy="261610"/>
          </a:xfrm>
          <a:prstGeom prst="rect">
            <a:avLst/>
          </a:prstGeom>
          <a:noFill/>
        </p:spPr>
        <p:txBody>
          <a:bodyPr wrap="square" rtlCol="0">
            <a:spAutoFit/>
          </a:bodyPr>
          <a:lstStyle/>
          <a:p>
            <a:pPr algn="ctr"/>
            <a:r>
              <a:rPr lang="en-US" sz="1100" dirty="0" smtClean="0">
                <a:latin typeface="Comic Sans MS" panose="030F0702030302020204" pitchFamily="66" charset="0"/>
              </a:rPr>
              <a:t>90-x</a:t>
            </a:r>
            <a:endParaRPr lang="en-US" sz="1100" dirty="0">
              <a:latin typeface="Comic Sans MS" panose="030F0702030302020204" pitchFamily="66" charset="0"/>
            </a:endParaRPr>
          </a:p>
        </p:txBody>
      </p:sp>
      <p:sp>
        <p:nvSpPr>
          <p:cNvPr id="92" name="Arc 91"/>
          <p:cNvSpPr/>
          <p:nvPr/>
        </p:nvSpPr>
        <p:spPr>
          <a:xfrm>
            <a:off x="5508080" y="1463755"/>
            <a:ext cx="536770" cy="556714"/>
          </a:xfrm>
          <a:prstGeom prst="arc">
            <a:avLst>
              <a:gd name="adj1" fmla="val 8762704"/>
              <a:gd name="adj2" fmla="val 1080784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TextBox 92"/>
          <p:cNvSpPr txBox="1"/>
          <p:nvPr/>
        </p:nvSpPr>
        <p:spPr>
          <a:xfrm>
            <a:off x="5032903" y="1926268"/>
            <a:ext cx="276446" cy="261610"/>
          </a:xfrm>
          <a:prstGeom prst="rect">
            <a:avLst/>
          </a:prstGeom>
          <a:noFill/>
        </p:spPr>
        <p:txBody>
          <a:bodyPr wrap="square" rtlCol="0">
            <a:spAutoFit/>
          </a:bodyPr>
          <a:lstStyle/>
          <a:p>
            <a:pPr algn="ctr"/>
            <a:r>
              <a:rPr lang="en-US" sz="1100" dirty="0" smtClean="0">
                <a:latin typeface="Comic Sans MS" panose="030F0702030302020204" pitchFamily="66" charset="0"/>
              </a:rPr>
              <a:t>x</a:t>
            </a:r>
            <a:endParaRPr lang="en-US" sz="1100" dirty="0">
              <a:latin typeface="Comic Sans MS" panose="030F0702030302020204" pitchFamily="66" charset="0"/>
            </a:endParaRPr>
          </a:p>
        </p:txBody>
      </p:sp>
      <p:sp>
        <p:nvSpPr>
          <p:cNvPr id="94" name="Arc 93"/>
          <p:cNvSpPr/>
          <p:nvPr/>
        </p:nvSpPr>
        <p:spPr>
          <a:xfrm>
            <a:off x="5508079" y="1474388"/>
            <a:ext cx="536770" cy="556714"/>
          </a:xfrm>
          <a:prstGeom prst="arc">
            <a:avLst>
              <a:gd name="adj1" fmla="val 11103932"/>
              <a:gd name="adj2" fmla="val 1373779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Arc 94"/>
          <p:cNvSpPr/>
          <p:nvPr/>
        </p:nvSpPr>
        <p:spPr>
          <a:xfrm>
            <a:off x="8350516" y="2381701"/>
            <a:ext cx="536770" cy="556714"/>
          </a:xfrm>
          <a:prstGeom prst="arc">
            <a:avLst>
              <a:gd name="adj1" fmla="val 10786354"/>
              <a:gd name="adj2" fmla="val 1362373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8" name="TextBox 97"/>
              <p:cNvSpPr txBox="1"/>
              <p:nvPr/>
            </p:nvSpPr>
            <p:spPr>
              <a:xfrm>
                <a:off x="7487418" y="2680439"/>
                <a:ext cx="1187184"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𝑣𝑐𝑜𝑠</m:t>
                      </m:r>
                      <m:r>
                        <a:rPr lang="en-US" sz="1200" b="0" i="1" smtClean="0">
                          <a:latin typeface="Cambria Math"/>
                        </a:rPr>
                        <m:t>(180−</m:t>
                      </m:r>
                      <m:r>
                        <a:rPr lang="en-US" sz="1200" b="0" i="1" smtClean="0">
                          <a:latin typeface="Cambria Math"/>
                          <a:ea typeface="Cambria Math"/>
                        </a:rPr>
                        <m:t>𝜃</m:t>
                      </m:r>
                      <m:r>
                        <a:rPr lang="en-US" sz="1200" b="0" i="1" smtClean="0">
                          <a:latin typeface="Cambria Math"/>
                          <a:ea typeface="Cambria Math"/>
                        </a:rPr>
                        <m:t>)</m:t>
                      </m:r>
                    </m:oMath>
                  </m:oMathPara>
                </a14:m>
                <a:endParaRPr lang="en-US" sz="1200" dirty="0"/>
              </a:p>
            </p:txBody>
          </p:sp>
        </mc:Choice>
        <mc:Fallback xmlns="">
          <p:sp>
            <p:nvSpPr>
              <p:cNvPr id="98" name="TextBox 97"/>
              <p:cNvSpPr txBox="1">
                <a:spLocks noRot="1" noChangeAspect="1" noMove="1" noResize="1" noEditPoints="1" noAdjustHandles="1" noChangeArrowheads="1" noChangeShapeType="1" noTextEdit="1"/>
              </p:cNvSpPr>
              <p:nvPr/>
            </p:nvSpPr>
            <p:spPr>
              <a:xfrm>
                <a:off x="7487418" y="2680439"/>
                <a:ext cx="1187184" cy="276999"/>
              </a:xfrm>
              <a:prstGeom prst="rect">
                <a:avLst/>
              </a:prstGeom>
              <a:blipFill rotWithShape="1">
                <a:blip r:embed="rId15"/>
                <a:stretch>
                  <a:fillRect b="-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TextBox 98"/>
              <p:cNvSpPr txBox="1"/>
              <p:nvPr/>
            </p:nvSpPr>
            <p:spPr>
              <a:xfrm>
                <a:off x="6395810" y="1971602"/>
                <a:ext cx="117064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𝑣𝑠𝑖𝑛</m:t>
                      </m:r>
                      <m:r>
                        <a:rPr lang="en-US" sz="1200" b="0" i="1" smtClean="0">
                          <a:latin typeface="Cambria Math"/>
                        </a:rPr>
                        <m:t>(180−</m:t>
                      </m:r>
                      <m:r>
                        <a:rPr lang="en-US" sz="1200" b="0" i="1" smtClean="0">
                          <a:latin typeface="Cambria Math"/>
                          <a:ea typeface="Cambria Math"/>
                        </a:rPr>
                        <m:t>𝜃</m:t>
                      </m:r>
                      <m:r>
                        <a:rPr lang="en-US" sz="1200" b="0" i="1" smtClean="0">
                          <a:latin typeface="Cambria Math"/>
                          <a:ea typeface="Cambria Math"/>
                        </a:rPr>
                        <m:t>)</m:t>
                      </m:r>
                    </m:oMath>
                  </m:oMathPara>
                </a14:m>
                <a:endParaRPr lang="en-US" sz="1200" dirty="0"/>
              </a:p>
            </p:txBody>
          </p:sp>
        </mc:Choice>
        <mc:Fallback xmlns="">
          <p:sp>
            <p:nvSpPr>
              <p:cNvPr id="99" name="TextBox 98"/>
              <p:cNvSpPr txBox="1">
                <a:spLocks noRot="1" noChangeAspect="1" noMove="1" noResize="1" noEditPoints="1" noAdjustHandles="1" noChangeArrowheads="1" noChangeShapeType="1" noTextEdit="1"/>
              </p:cNvSpPr>
              <p:nvPr/>
            </p:nvSpPr>
            <p:spPr>
              <a:xfrm>
                <a:off x="6395810" y="1971602"/>
                <a:ext cx="1170641" cy="276999"/>
              </a:xfrm>
              <a:prstGeom prst="rect">
                <a:avLst/>
              </a:prstGeom>
              <a:blipFill rotWithShape="1">
                <a:blip r:embed="rId16"/>
                <a:stretch>
                  <a:fillRect b="-6522"/>
                </a:stretch>
              </a:blipFill>
            </p:spPr>
            <p:txBody>
              <a:bodyPr/>
              <a:lstStyle/>
              <a:p>
                <a:r>
                  <a:rPr lang="en-US">
                    <a:noFill/>
                  </a:rPr>
                  <a:t> </a:t>
                </a:r>
              </a:p>
            </p:txBody>
          </p:sp>
        </mc:Fallback>
      </mc:AlternateContent>
      <p:sp>
        <p:nvSpPr>
          <p:cNvPr id="52" name="TextBox 51"/>
          <p:cNvSpPr txBox="1"/>
          <p:nvPr/>
        </p:nvSpPr>
        <p:spPr>
          <a:xfrm>
            <a:off x="4191000" y="3932208"/>
            <a:ext cx="766557" cy="307777"/>
          </a:xfrm>
          <a:prstGeom prst="rect">
            <a:avLst/>
          </a:prstGeom>
          <a:noFill/>
        </p:spPr>
        <p:txBody>
          <a:bodyPr wrap="none" rtlCol="0">
            <a:spAutoFit/>
          </a:bodyPr>
          <a:lstStyle/>
          <a:p>
            <a:r>
              <a:rPr lang="en-US" sz="1400" u="sng" dirty="0" smtClean="0">
                <a:latin typeface="Comic Sans MS" panose="030F0702030302020204" pitchFamily="66" charset="0"/>
              </a:rPr>
              <a:t>Before</a:t>
            </a:r>
            <a:endParaRPr lang="en-US" sz="1400" u="sng"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3" name="TextBox 52"/>
              <p:cNvSpPr txBox="1"/>
              <p:nvPr/>
            </p:nvSpPr>
            <p:spPr>
              <a:xfrm>
                <a:off x="4038600" y="4313208"/>
                <a:ext cx="92967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𝑃𝐸</m:t>
                      </m:r>
                      <m:r>
                        <a:rPr lang="en-US" sz="1200" b="0" i="1" smtClean="0">
                          <a:latin typeface="Cambria Math"/>
                        </a:rPr>
                        <m:t>=</m:t>
                      </m:r>
                      <m:r>
                        <a:rPr lang="en-US" sz="1200" b="0" i="1" smtClean="0">
                          <a:latin typeface="Cambria Math"/>
                        </a:rPr>
                        <m:t>𝑚𝑔h</m:t>
                      </m:r>
                    </m:oMath>
                  </m:oMathPara>
                </a14:m>
                <a:endParaRPr lang="en-US" sz="1200" dirty="0"/>
              </a:p>
            </p:txBody>
          </p:sp>
        </mc:Choice>
        <mc:Fallback xmlns="">
          <p:sp>
            <p:nvSpPr>
              <p:cNvPr id="53" name="TextBox 52"/>
              <p:cNvSpPr txBox="1">
                <a:spLocks noRot="1" noChangeAspect="1" noMove="1" noResize="1" noEditPoints="1" noAdjustHandles="1" noChangeArrowheads="1" noChangeShapeType="1" noTextEdit="1"/>
              </p:cNvSpPr>
              <p:nvPr/>
            </p:nvSpPr>
            <p:spPr>
              <a:xfrm>
                <a:off x="4038600" y="4313208"/>
                <a:ext cx="929677" cy="276999"/>
              </a:xfrm>
              <a:prstGeom prst="rect">
                <a:avLst/>
              </a:prstGeom>
              <a:blipFill rotWithShape="1">
                <a:blip r:embed="rId17"/>
                <a:stretch>
                  <a:fillRect b="-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4038600" y="4770408"/>
                <a:ext cx="131702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𝑃𝐸</m:t>
                      </m:r>
                      <m:r>
                        <a:rPr lang="en-US" sz="1200" b="0" i="1" smtClean="0">
                          <a:latin typeface="Cambria Math"/>
                        </a:rPr>
                        <m:t>=(</m:t>
                      </m:r>
                      <m:r>
                        <a:rPr lang="en-US" sz="1200" b="0" i="1" smtClean="0">
                          <a:latin typeface="Cambria Math"/>
                        </a:rPr>
                        <m:t>𝑚</m:t>
                      </m:r>
                      <m:r>
                        <a:rPr lang="en-US" sz="1200" b="0" i="1" smtClean="0">
                          <a:latin typeface="Cambria Math"/>
                        </a:rPr>
                        <m:t>)(</m:t>
                      </m:r>
                      <m:r>
                        <a:rPr lang="en-US" sz="1200" b="0" i="1" smtClean="0">
                          <a:latin typeface="Cambria Math"/>
                        </a:rPr>
                        <m:t>𝑔</m:t>
                      </m:r>
                      <m:r>
                        <a:rPr lang="en-US" sz="1200" b="0" i="1" smtClean="0">
                          <a:latin typeface="Cambria Math"/>
                        </a:rPr>
                        <m:t>)(0)</m:t>
                      </m:r>
                    </m:oMath>
                  </m:oMathPara>
                </a14:m>
                <a:endParaRPr lang="en-US" sz="1200" dirty="0"/>
              </a:p>
            </p:txBody>
          </p:sp>
        </mc:Choice>
        <mc:Fallback xmlns="">
          <p:sp>
            <p:nvSpPr>
              <p:cNvPr id="54" name="TextBox 53"/>
              <p:cNvSpPr txBox="1">
                <a:spLocks noRot="1" noChangeAspect="1" noMove="1" noResize="1" noEditPoints="1" noAdjustHandles="1" noChangeArrowheads="1" noChangeShapeType="1" noTextEdit="1"/>
              </p:cNvSpPr>
              <p:nvPr/>
            </p:nvSpPr>
            <p:spPr>
              <a:xfrm>
                <a:off x="4038600" y="4770408"/>
                <a:ext cx="1317027" cy="276999"/>
              </a:xfrm>
              <a:prstGeom prst="rect">
                <a:avLst/>
              </a:prstGeom>
              <a:blipFill rotWithShape="1">
                <a:blip r:embed="rId18"/>
                <a:stretch>
                  <a:fillRect b="-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4038600" y="5227608"/>
                <a:ext cx="70423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𝑃𝐸</m:t>
                      </m:r>
                      <m:r>
                        <a:rPr lang="en-US" sz="1200" b="0" i="1" smtClean="0">
                          <a:latin typeface="Cambria Math"/>
                        </a:rPr>
                        <m:t>=0</m:t>
                      </m:r>
                    </m:oMath>
                  </m:oMathPara>
                </a14:m>
                <a:endParaRPr lang="en-US" sz="1200" dirty="0"/>
              </a:p>
            </p:txBody>
          </p:sp>
        </mc:Choice>
        <mc:Fallback xmlns="">
          <p:sp>
            <p:nvSpPr>
              <p:cNvPr id="55" name="TextBox 54"/>
              <p:cNvSpPr txBox="1">
                <a:spLocks noRot="1" noChangeAspect="1" noMove="1" noResize="1" noEditPoints="1" noAdjustHandles="1" noChangeArrowheads="1" noChangeShapeType="1" noTextEdit="1"/>
              </p:cNvSpPr>
              <p:nvPr/>
            </p:nvSpPr>
            <p:spPr>
              <a:xfrm>
                <a:off x="4038600" y="5227608"/>
                <a:ext cx="704231" cy="276999"/>
              </a:xfrm>
              <a:prstGeom prst="rect">
                <a:avLst/>
              </a:prstGeom>
              <a:blipFill rotWithShape="1">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6136257" y="4228382"/>
                <a:ext cx="1298650" cy="4380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𝐾𝐸</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1</m:t>
                          </m:r>
                        </m:num>
                        <m:den>
                          <m:r>
                            <a:rPr lang="en-US" sz="1200" b="0" i="1" smtClean="0">
                              <a:latin typeface="Cambria Math"/>
                            </a:rPr>
                            <m:t>2</m:t>
                          </m:r>
                        </m:den>
                      </m:f>
                      <m:r>
                        <a:rPr lang="en-US" sz="1200" b="0" i="1" smtClean="0">
                          <a:latin typeface="Cambria Math"/>
                        </a:rPr>
                        <m:t>𝑚</m:t>
                      </m:r>
                      <m:sSup>
                        <m:sSupPr>
                          <m:ctrlPr>
                            <a:rPr lang="en-US" sz="1200" b="0" i="1" smtClean="0">
                              <a:latin typeface="Cambria Math" panose="02040503050406030204" pitchFamily="18" charset="0"/>
                            </a:rPr>
                          </m:ctrlPr>
                        </m:sSupPr>
                        <m:e>
                          <m:r>
                            <a:rPr lang="en-US" sz="1200" b="0" i="1" smtClean="0">
                              <a:latin typeface="Cambria Math"/>
                            </a:rPr>
                            <m:t>𝑣</m:t>
                          </m:r>
                        </m:e>
                        <m:sup>
                          <m:r>
                            <a:rPr lang="en-US" sz="1200" b="0" i="1" smtClean="0">
                              <a:latin typeface="Cambria Math"/>
                            </a:rPr>
                            <m:t>2</m:t>
                          </m:r>
                        </m:sup>
                      </m:sSup>
                    </m:oMath>
                  </m:oMathPara>
                </a14:m>
                <a:endParaRPr lang="en-US" sz="1200" dirty="0"/>
              </a:p>
            </p:txBody>
          </p:sp>
        </mc:Choice>
        <mc:Fallback xmlns="">
          <p:sp>
            <p:nvSpPr>
              <p:cNvPr id="56" name="TextBox 55"/>
              <p:cNvSpPr txBox="1">
                <a:spLocks noRot="1" noChangeAspect="1" noMove="1" noResize="1" noEditPoints="1" noAdjustHandles="1" noChangeArrowheads="1" noChangeShapeType="1" noTextEdit="1"/>
              </p:cNvSpPr>
              <p:nvPr/>
            </p:nvSpPr>
            <p:spPr>
              <a:xfrm>
                <a:off x="6136257" y="4228382"/>
                <a:ext cx="1298650" cy="438005"/>
              </a:xfrm>
              <a:prstGeom prst="rect">
                <a:avLst/>
              </a:prstGeom>
              <a:blipFill rotWithShape="1">
                <a:blip r:embed="rId20"/>
                <a:stretch>
                  <a:fillRect b="-14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6110377" y="4803476"/>
                <a:ext cx="2378015" cy="4380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chemeClr val="tx1"/>
                          </a:solidFill>
                          <a:latin typeface="Cambria Math"/>
                        </a:rPr>
                        <m:t>𝐾𝐸</m:t>
                      </m:r>
                      <m:r>
                        <a:rPr lang="en-US" sz="1200" b="0" i="1" smtClean="0">
                          <a:solidFill>
                            <a:schemeClr val="tx1"/>
                          </a:solidFill>
                          <a:latin typeface="Cambria Math"/>
                        </a:rPr>
                        <m:t>=</m:t>
                      </m:r>
                      <m:f>
                        <m:fPr>
                          <m:ctrlPr>
                            <a:rPr lang="en-US" sz="1200" b="0" i="1" smtClean="0">
                              <a:solidFill>
                                <a:schemeClr val="tx1"/>
                              </a:solidFill>
                              <a:latin typeface="Cambria Math" panose="02040503050406030204" pitchFamily="18" charset="0"/>
                            </a:rPr>
                          </m:ctrlPr>
                        </m:fPr>
                        <m:num>
                          <m:r>
                            <a:rPr lang="en-US" sz="1200" b="0" i="1" smtClean="0">
                              <a:solidFill>
                                <a:schemeClr val="tx1"/>
                              </a:solidFill>
                              <a:latin typeface="Cambria Math"/>
                            </a:rPr>
                            <m:t>1</m:t>
                          </m:r>
                        </m:num>
                        <m:den>
                          <m:r>
                            <a:rPr lang="en-US" sz="1200" b="0" i="1" smtClean="0">
                              <a:solidFill>
                                <a:schemeClr val="tx1"/>
                              </a:solidFill>
                              <a:latin typeface="Cambria Math"/>
                            </a:rPr>
                            <m:t>2</m:t>
                          </m:r>
                        </m:den>
                      </m:f>
                      <m:r>
                        <a:rPr lang="en-US" sz="1200" b="0" i="1" smtClean="0">
                          <a:solidFill>
                            <a:schemeClr val="tx1"/>
                          </a:solidFill>
                          <a:latin typeface="Cambria Math"/>
                        </a:rPr>
                        <m:t>(</m:t>
                      </m:r>
                      <m:r>
                        <a:rPr lang="en-US" sz="1200" b="0" i="1" smtClean="0">
                          <a:solidFill>
                            <a:schemeClr val="tx1"/>
                          </a:solidFill>
                          <a:latin typeface="Cambria Math"/>
                        </a:rPr>
                        <m:t>𝑚</m:t>
                      </m:r>
                      <m:r>
                        <a:rPr lang="en-US" sz="1200" b="0" i="1" smtClean="0">
                          <a:solidFill>
                            <a:schemeClr val="tx1"/>
                          </a:solidFill>
                          <a:latin typeface="Cambria Math"/>
                        </a:rPr>
                        <m:t>)(2</m:t>
                      </m:r>
                      <m:r>
                        <a:rPr lang="en-US" sz="1200" i="1">
                          <a:solidFill>
                            <a:schemeClr val="tx1"/>
                          </a:solidFill>
                          <a:latin typeface="Cambria Math"/>
                          <a:ea typeface="Cambria Math"/>
                        </a:rPr>
                        <m:t>𝑔𝑙</m:t>
                      </m:r>
                      <m:d>
                        <m:dPr>
                          <m:ctrlPr>
                            <a:rPr lang="en-US" sz="1200" i="1">
                              <a:solidFill>
                                <a:schemeClr val="tx1"/>
                              </a:solidFill>
                              <a:latin typeface="Cambria Math" panose="02040503050406030204" pitchFamily="18" charset="0"/>
                              <a:ea typeface="Cambria Math"/>
                            </a:rPr>
                          </m:ctrlPr>
                        </m:dPr>
                        <m:e>
                          <m:r>
                            <a:rPr lang="en-US" sz="1200" i="1">
                              <a:solidFill>
                                <a:schemeClr val="tx1"/>
                              </a:solidFill>
                              <a:latin typeface="Cambria Math"/>
                              <a:ea typeface="Cambria Math"/>
                            </a:rPr>
                            <m:t>1+</m:t>
                          </m:r>
                          <m:r>
                            <a:rPr lang="en-US" sz="1200" i="1">
                              <a:solidFill>
                                <a:schemeClr val="tx1"/>
                              </a:solidFill>
                              <a:latin typeface="Cambria Math"/>
                            </a:rPr>
                            <m:t>𝑐𝑜𝑠</m:t>
                          </m:r>
                          <m:r>
                            <a:rPr lang="en-US" sz="1200" i="1">
                              <a:solidFill>
                                <a:schemeClr val="tx1"/>
                              </a:solidFill>
                              <a:latin typeface="Cambria Math"/>
                              <a:ea typeface="Cambria Math"/>
                            </a:rPr>
                            <m:t>𝜃</m:t>
                          </m:r>
                        </m:e>
                      </m:d>
                      <m:r>
                        <a:rPr lang="en-US" sz="1200" b="0" i="1" smtClean="0">
                          <a:solidFill>
                            <a:schemeClr val="tx1"/>
                          </a:solidFill>
                          <a:latin typeface="Cambria Math"/>
                          <a:ea typeface="Cambria Math"/>
                        </a:rPr>
                        <m:t>)</m:t>
                      </m:r>
                    </m:oMath>
                  </m:oMathPara>
                </a14:m>
                <a:endParaRPr lang="en-US" sz="1200" dirty="0">
                  <a:solidFill>
                    <a:schemeClr val="tx1"/>
                  </a:solidFill>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6110377" y="4803476"/>
                <a:ext cx="2378015" cy="438005"/>
              </a:xfrm>
              <a:prstGeom prst="rect">
                <a:avLst/>
              </a:prstGeom>
              <a:blipFill rotWithShape="1">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6274822" y="5446474"/>
                <a:ext cx="1626973"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𝐾𝐸</m:t>
                      </m:r>
                      <m:r>
                        <a:rPr lang="en-US" sz="1200" b="0" i="1" smtClean="0">
                          <a:latin typeface="Cambria Math"/>
                        </a:rPr>
                        <m:t>=</m:t>
                      </m:r>
                      <m:r>
                        <a:rPr lang="en-US" sz="1200" b="0" i="1" smtClean="0">
                          <a:latin typeface="Cambria Math"/>
                        </a:rPr>
                        <m:t>𝑚𝑔𝑙</m:t>
                      </m:r>
                      <m:r>
                        <a:rPr lang="en-US" sz="1200" b="0" i="1" smtClean="0">
                          <a:latin typeface="Cambria Math"/>
                        </a:rPr>
                        <m:t>(1+</m:t>
                      </m:r>
                      <m:r>
                        <a:rPr lang="en-US" sz="1200" b="0" i="1" smtClean="0">
                          <a:latin typeface="Cambria Math"/>
                        </a:rPr>
                        <m:t>𝑐𝑜𝑠</m:t>
                      </m:r>
                      <m:r>
                        <a:rPr lang="en-US" sz="1200" b="0" i="1" smtClean="0">
                          <a:latin typeface="Cambria Math"/>
                          <a:ea typeface="Cambria Math"/>
                        </a:rPr>
                        <m:t>𝜃</m:t>
                      </m:r>
                      <m:r>
                        <a:rPr lang="en-US" sz="1200" b="0" i="1" smtClean="0">
                          <a:latin typeface="Cambria Math"/>
                          <a:ea typeface="Cambria Math"/>
                        </a:rPr>
                        <m:t>)</m:t>
                      </m:r>
                    </m:oMath>
                  </m:oMathPara>
                </a14:m>
                <a:endParaRPr lang="en-US" sz="1200" dirty="0"/>
              </a:p>
            </p:txBody>
          </p:sp>
        </mc:Choice>
        <mc:Fallback xmlns="">
          <p:sp>
            <p:nvSpPr>
              <p:cNvPr id="58" name="TextBox 57"/>
              <p:cNvSpPr txBox="1">
                <a:spLocks noRot="1" noChangeAspect="1" noMove="1" noResize="1" noEditPoints="1" noAdjustHandles="1" noChangeArrowheads="1" noChangeShapeType="1" noTextEdit="1"/>
              </p:cNvSpPr>
              <p:nvPr/>
            </p:nvSpPr>
            <p:spPr>
              <a:xfrm>
                <a:off x="6274822" y="5446474"/>
                <a:ext cx="1626973" cy="276999"/>
              </a:xfrm>
              <a:prstGeom prst="rect">
                <a:avLst/>
              </a:prstGeom>
              <a:blipFill rotWithShape="1">
                <a:blip r:embed="rId22"/>
                <a:stretch>
                  <a:fillRect b="-6522"/>
                </a:stretch>
              </a:blipFill>
            </p:spPr>
            <p:txBody>
              <a:bodyPr/>
              <a:lstStyle/>
              <a:p>
                <a:r>
                  <a:rPr lang="en-US">
                    <a:noFill/>
                  </a:rPr>
                  <a:t> </a:t>
                </a:r>
              </a:p>
            </p:txBody>
          </p:sp>
        </mc:Fallback>
      </mc:AlternateContent>
      <p:sp>
        <p:nvSpPr>
          <p:cNvPr id="60" name="Arc 59"/>
          <p:cNvSpPr/>
          <p:nvPr/>
        </p:nvSpPr>
        <p:spPr>
          <a:xfrm>
            <a:off x="5179189" y="4474234"/>
            <a:ext cx="228600" cy="450011"/>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6" name="TextBox 65"/>
          <p:cNvSpPr txBox="1"/>
          <p:nvPr/>
        </p:nvSpPr>
        <p:spPr>
          <a:xfrm>
            <a:off x="5331589" y="4474234"/>
            <a:ext cx="762000" cy="461665"/>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Sub in values</a:t>
            </a:r>
            <a:endParaRPr lang="en-GB" sz="1200" baseline="30000" dirty="0">
              <a:solidFill>
                <a:srgbClr val="FF0000"/>
              </a:solidFill>
              <a:latin typeface="Comic Sans MS" panose="030F0702030302020204" pitchFamily="66" charset="0"/>
            </a:endParaRPr>
          </a:p>
        </p:txBody>
      </p:sp>
      <p:sp>
        <p:nvSpPr>
          <p:cNvPr id="67" name="Arc 66"/>
          <p:cNvSpPr/>
          <p:nvPr/>
        </p:nvSpPr>
        <p:spPr>
          <a:xfrm>
            <a:off x="5189823" y="4931434"/>
            <a:ext cx="228600" cy="450011"/>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68" name="TextBox 67"/>
          <p:cNvSpPr txBox="1"/>
          <p:nvPr/>
        </p:nvSpPr>
        <p:spPr>
          <a:xfrm>
            <a:off x="5407789" y="5007634"/>
            <a:ext cx="838200"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Calculate</a:t>
            </a:r>
            <a:endParaRPr lang="en-GB" sz="1200" baseline="30000" dirty="0">
              <a:solidFill>
                <a:srgbClr val="FF0000"/>
              </a:solidFill>
              <a:latin typeface="Comic Sans MS" panose="030F0702030302020204" pitchFamily="66" charset="0"/>
            </a:endParaRPr>
          </a:p>
        </p:txBody>
      </p:sp>
      <p:sp>
        <p:nvSpPr>
          <p:cNvPr id="69" name="Arc 68"/>
          <p:cNvSpPr/>
          <p:nvPr/>
        </p:nvSpPr>
        <p:spPr>
          <a:xfrm>
            <a:off x="8153400" y="4456982"/>
            <a:ext cx="228600" cy="609600"/>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3" name="Arc 72"/>
          <p:cNvSpPr/>
          <p:nvPr/>
        </p:nvSpPr>
        <p:spPr>
          <a:xfrm>
            <a:off x="8137585" y="5075209"/>
            <a:ext cx="228600" cy="533400"/>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4" name="TextBox 73"/>
          <p:cNvSpPr txBox="1"/>
          <p:nvPr/>
        </p:nvSpPr>
        <p:spPr>
          <a:xfrm>
            <a:off x="8305800" y="4533182"/>
            <a:ext cx="838200" cy="461665"/>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Sub in values</a:t>
            </a:r>
            <a:endParaRPr lang="en-GB" sz="1200" baseline="30000" dirty="0">
              <a:solidFill>
                <a:srgbClr val="FF0000"/>
              </a:solidFill>
              <a:latin typeface="Comic Sans MS" panose="030F0702030302020204" pitchFamily="66" charset="0"/>
            </a:endParaRPr>
          </a:p>
        </p:txBody>
      </p:sp>
      <p:sp>
        <p:nvSpPr>
          <p:cNvPr id="75" name="TextBox 74"/>
          <p:cNvSpPr txBox="1"/>
          <p:nvPr/>
        </p:nvSpPr>
        <p:spPr>
          <a:xfrm>
            <a:off x="8305800" y="5218982"/>
            <a:ext cx="838200"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Simplify</a:t>
            </a:r>
            <a:endParaRPr lang="en-GB" sz="1200" baseline="300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80" name="TextBox 79"/>
              <p:cNvSpPr txBox="1"/>
              <p:nvPr/>
            </p:nvSpPr>
            <p:spPr>
              <a:xfrm>
                <a:off x="6177056" y="5840414"/>
                <a:ext cx="1112265" cy="45518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𝐾𝐸</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1</m:t>
                          </m:r>
                        </m:num>
                        <m:den>
                          <m:r>
                            <a:rPr lang="en-US" sz="1200" b="0" i="1" smtClean="0">
                              <a:latin typeface="Cambria Math"/>
                            </a:rPr>
                            <m:t>3</m:t>
                          </m:r>
                        </m:den>
                      </m:f>
                      <m:r>
                        <a:rPr lang="en-US" sz="1200" b="0" i="1" smtClean="0">
                          <a:latin typeface="Cambria Math"/>
                        </a:rPr>
                        <m:t>𝑚𝑔𝑙</m:t>
                      </m:r>
                    </m:oMath>
                  </m:oMathPara>
                </a14:m>
                <a:endParaRPr lang="en-US" sz="1200" dirty="0"/>
              </a:p>
            </p:txBody>
          </p:sp>
        </mc:Choice>
        <mc:Fallback xmlns="">
          <p:sp>
            <p:nvSpPr>
              <p:cNvPr id="80" name="TextBox 79"/>
              <p:cNvSpPr txBox="1">
                <a:spLocks noRot="1" noChangeAspect="1" noMove="1" noResize="1" noEditPoints="1" noAdjustHandles="1" noChangeArrowheads="1" noChangeShapeType="1" noTextEdit="1"/>
              </p:cNvSpPr>
              <p:nvPr/>
            </p:nvSpPr>
            <p:spPr>
              <a:xfrm>
                <a:off x="6177056" y="5840414"/>
                <a:ext cx="1112265" cy="455189"/>
              </a:xfrm>
              <a:prstGeom prst="rect">
                <a:avLst/>
              </a:prstGeom>
              <a:blipFill rotWithShape="1">
                <a:blip r:embed="rId23"/>
                <a:stretch>
                  <a:fillRect/>
                </a:stretch>
              </a:blipFill>
            </p:spPr>
            <p:txBody>
              <a:bodyPr/>
              <a:lstStyle/>
              <a:p>
                <a:r>
                  <a:rPr lang="en-US">
                    <a:noFill/>
                  </a:rPr>
                  <a:t> </a:t>
                </a:r>
              </a:p>
            </p:txBody>
          </p:sp>
        </mc:Fallback>
      </mc:AlternateContent>
      <p:sp>
        <p:nvSpPr>
          <p:cNvPr id="81" name="Arc 80"/>
          <p:cNvSpPr/>
          <p:nvPr/>
        </p:nvSpPr>
        <p:spPr>
          <a:xfrm>
            <a:off x="7720641" y="5607171"/>
            <a:ext cx="224287" cy="465825"/>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2" name="TextBox 81"/>
          <p:cNvSpPr txBox="1"/>
          <p:nvPr/>
        </p:nvSpPr>
        <p:spPr>
          <a:xfrm>
            <a:off x="7880229" y="5699185"/>
            <a:ext cx="1125747"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Cos</a:t>
            </a:r>
            <a:r>
              <a:rPr lang="el-GR" sz="1200" dirty="0" smtClean="0">
                <a:solidFill>
                  <a:srgbClr val="FF0000"/>
                </a:solidFill>
                <a:latin typeface="Comic Sans MS" panose="030F0702030302020204" pitchFamily="66" charset="0"/>
              </a:rPr>
              <a:t>θ</a:t>
            </a:r>
            <a:r>
              <a:rPr lang="en-US" sz="1200" dirty="0" smtClean="0">
                <a:solidFill>
                  <a:srgbClr val="FF0000"/>
                </a:solidFill>
                <a:latin typeface="Comic Sans MS" panose="030F0702030302020204" pitchFamily="66" charset="0"/>
              </a:rPr>
              <a:t> = -</a:t>
            </a:r>
            <a:r>
              <a:rPr lang="en-US" sz="1200" baseline="30000" dirty="0" smtClean="0">
                <a:solidFill>
                  <a:srgbClr val="FF0000"/>
                </a:solidFill>
                <a:latin typeface="Comic Sans MS" panose="030F0702030302020204" pitchFamily="66" charset="0"/>
              </a:rPr>
              <a:t>2</a:t>
            </a:r>
            <a:r>
              <a:rPr lang="en-US" sz="1200" dirty="0" smtClean="0">
                <a:solidFill>
                  <a:srgbClr val="FF0000"/>
                </a:solidFill>
                <a:latin typeface="Comic Sans MS" panose="030F0702030302020204" pitchFamily="66" charset="0"/>
              </a:rPr>
              <a:t>/</a:t>
            </a:r>
            <a:r>
              <a:rPr lang="en-US" sz="1200" baseline="-25000" dirty="0" smtClean="0">
                <a:solidFill>
                  <a:srgbClr val="FF0000"/>
                </a:solidFill>
                <a:latin typeface="Comic Sans MS" panose="030F0702030302020204" pitchFamily="66" charset="0"/>
              </a:rPr>
              <a:t>3</a:t>
            </a:r>
            <a:endParaRPr lang="en-GB" sz="1200" baseline="-250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83" name="TextBox 82"/>
              <p:cNvSpPr txBox="1"/>
              <p:nvPr/>
            </p:nvSpPr>
            <p:spPr>
              <a:xfrm>
                <a:off x="6432971" y="2973570"/>
                <a:ext cx="1848387" cy="4392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a:rPr>
                        <m:t>𝐼𝑛𝑖𝑡𝑖𝑎𝑙</m:t>
                      </m:r>
                      <m:r>
                        <a:rPr lang="en-US" sz="1200" b="0" i="1" smtClean="0">
                          <a:solidFill>
                            <a:srgbClr val="FF0000"/>
                          </a:solidFill>
                          <a:latin typeface="Cambria Math"/>
                        </a:rPr>
                        <m:t> </m:t>
                      </m:r>
                      <m:r>
                        <a:rPr lang="en-US" sz="1200" b="0" i="1" smtClean="0">
                          <a:solidFill>
                            <a:srgbClr val="FF0000"/>
                          </a:solidFill>
                          <a:latin typeface="Cambria Math"/>
                        </a:rPr>
                        <m:t>𝑒𝑛𝑒𝑟𝑔𝑦</m:t>
                      </m:r>
                      <m:r>
                        <a:rPr lang="en-US" sz="1200" b="0" i="1" smtClean="0">
                          <a:solidFill>
                            <a:srgbClr val="FF0000"/>
                          </a:solidFill>
                          <a:latin typeface="Cambria Math"/>
                        </a:rPr>
                        <m:t>=</m:t>
                      </m:r>
                      <m:f>
                        <m:fPr>
                          <m:ctrlPr>
                            <a:rPr lang="en-US" sz="1200" i="1">
                              <a:solidFill>
                                <a:srgbClr val="FF0000"/>
                              </a:solidFill>
                              <a:latin typeface="Cambria Math" panose="02040503050406030204" pitchFamily="18" charset="0"/>
                            </a:rPr>
                          </m:ctrlPr>
                        </m:fPr>
                        <m:num>
                          <m:r>
                            <a:rPr lang="en-US" sz="1200" b="0" i="1" smtClean="0">
                              <a:solidFill>
                                <a:srgbClr val="FF0000"/>
                              </a:solidFill>
                              <a:latin typeface="Cambria Math"/>
                            </a:rPr>
                            <m:t>1</m:t>
                          </m:r>
                        </m:num>
                        <m:den>
                          <m:r>
                            <a:rPr lang="en-US" sz="1200" i="1">
                              <a:solidFill>
                                <a:srgbClr val="FF0000"/>
                              </a:solidFill>
                              <a:latin typeface="Cambria Math"/>
                            </a:rPr>
                            <m:t>3</m:t>
                          </m:r>
                        </m:den>
                      </m:f>
                      <m:r>
                        <a:rPr lang="en-US" sz="1200" b="0" i="1" smtClean="0">
                          <a:solidFill>
                            <a:srgbClr val="FF0000"/>
                          </a:solidFill>
                          <a:latin typeface="Cambria Math"/>
                        </a:rPr>
                        <m:t>𝑚𝑔𝑙</m:t>
                      </m:r>
                    </m:oMath>
                  </m:oMathPara>
                </a14:m>
                <a:endParaRPr lang="en-US" sz="1200" dirty="0">
                  <a:solidFill>
                    <a:srgbClr val="FF0000"/>
                  </a:solidFill>
                </a:endParaRPr>
              </a:p>
            </p:txBody>
          </p:sp>
        </mc:Choice>
        <mc:Fallback xmlns="">
          <p:sp>
            <p:nvSpPr>
              <p:cNvPr id="83" name="TextBox 82"/>
              <p:cNvSpPr txBox="1">
                <a:spLocks noRot="1" noChangeAspect="1" noMove="1" noResize="1" noEditPoints="1" noAdjustHandles="1" noChangeArrowheads="1" noChangeShapeType="1" noTextEdit="1"/>
              </p:cNvSpPr>
              <p:nvPr/>
            </p:nvSpPr>
            <p:spPr>
              <a:xfrm>
                <a:off x="6432971" y="2973570"/>
                <a:ext cx="1848387" cy="439223"/>
              </a:xfrm>
              <a:prstGeom prst="rect">
                <a:avLst/>
              </a:prstGeom>
              <a:blipFill rotWithShape="1">
                <a:blip r:embed="rId24"/>
                <a:stretch>
                  <a:fillRect/>
                </a:stretch>
              </a:blipFill>
            </p:spPr>
            <p:txBody>
              <a:bodyPr/>
              <a:lstStyle/>
              <a:p>
                <a:r>
                  <a:rPr lang="en-US">
                    <a:noFill/>
                  </a:rPr>
                  <a:t> </a:t>
                </a:r>
              </a:p>
            </p:txBody>
          </p:sp>
        </mc:Fallback>
      </mc:AlternateContent>
      <p:sp>
        <p:nvSpPr>
          <p:cNvPr id="3" name="Rectangle 2"/>
          <p:cNvSpPr/>
          <p:nvPr/>
        </p:nvSpPr>
        <p:spPr>
          <a:xfrm>
            <a:off x="776377" y="5969479"/>
            <a:ext cx="1319842" cy="224286"/>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7010400" y="4336211"/>
            <a:ext cx="218536" cy="224286"/>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7145547" y="4937185"/>
            <a:ext cx="1058174" cy="224286"/>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3170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linds(horizontal)">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blinds(horizontal)">
                                      <p:cBhvr>
                                        <p:cTn id="12" dur="5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blinds(horizontal)">
                                      <p:cBhvr>
                                        <p:cTn id="17" dur="500"/>
                                        <p:tgtEl>
                                          <p:spTgt spid="6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blinds(horizontal)">
                                      <p:cBhvr>
                                        <p:cTn id="22" dur="500"/>
                                        <p:tgtEl>
                                          <p:spTgt spid="6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blinds(horizontal)">
                                      <p:cBhvr>
                                        <p:cTn id="27" dur="500"/>
                                        <p:tgtEl>
                                          <p:spTgt spid="5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blinds(horizontal)">
                                      <p:cBhvr>
                                        <p:cTn id="32" dur="500"/>
                                        <p:tgtEl>
                                          <p:spTgt spid="6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8"/>
                                        </p:tgtEl>
                                        <p:attrNameLst>
                                          <p:attrName>style.visibility</p:attrName>
                                        </p:attrNameLst>
                                      </p:cBhvr>
                                      <p:to>
                                        <p:strVal val="visible"/>
                                      </p:to>
                                    </p:set>
                                    <p:animEffect transition="in" filter="blinds(horizontal)">
                                      <p:cBhvr>
                                        <p:cTn id="37" dur="500"/>
                                        <p:tgtEl>
                                          <p:spTgt spid="6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5"/>
                                        </p:tgtEl>
                                        <p:attrNameLst>
                                          <p:attrName>style.visibility</p:attrName>
                                        </p:attrNameLst>
                                      </p:cBhvr>
                                      <p:to>
                                        <p:strVal val="visible"/>
                                      </p:to>
                                    </p:set>
                                    <p:animEffect transition="in" filter="blinds(horizontal)">
                                      <p:cBhvr>
                                        <p:cTn id="42" dur="500"/>
                                        <p:tgtEl>
                                          <p:spTgt spid="55"/>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blinds(horizontal)">
                                      <p:cBhvr>
                                        <p:cTn id="47" dur="500"/>
                                        <p:tgtEl>
                                          <p:spTgt spid="5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blinds(horizontal)">
                                      <p:cBhvr>
                                        <p:cTn id="52" dur="500"/>
                                        <p:tgtEl>
                                          <p:spTgt spid="69"/>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74"/>
                                        </p:tgtEl>
                                        <p:attrNameLst>
                                          <p:attrName>style.visibility</p:attrName>
                                        </p:attrNameLst>
                                      </p:cBhvr>
                                      <p:to>
                                        <p:strVal val="visible"/>
                                      </p:to>
                                    </p:set>
                                    <p:animEffect transition="in" filter="blinds(horizontal)">
                                      <p:cBhvr>
                                        <p:cTn id="57" dur="500"/>
                                        <p:tgtEl>
                                          <p:spTgt spid="74"/>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57"/>
                                        </p:tgtEl>
                                        <p:attrNameLst>
                                          <p:attrName>style.visibility</p:attrName>
                                        </p:attrNameLst>
                                      </p:cBhvr>
                                      <p:to>
                                        <p:strVal val="visible"/>
                                      </p:to>
                                    </p:set>
                                    <p:animEffect transition="in" filter="blinds(horizontal)">
                                      <p:cBhvr>
                                        <p:cTn id="62" dur="500"/>
                                        <p:tgtEl>
                                          <p:spTgt spid="57"/>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87"/>
                                        </p:tgtEl>
                                        <p:attrNameLst>
                                          <p:attrName>style.visibility</p:attrName>
                                        </p:attrNameLst>
                                      </p:cBhvr>
                                      <p:to>
                                        <p:strVal val="visible"/>
                                      </p:to>
                                    </p:set>
                                    <p:animEffect transition="in" filter="blinds(horizontal)">
                                      <p:cBhvr>
                                        <p:cTn id="67" dur="500"/>
                                        <p:tgtEl>
                                          <p:spTgt spid="87"/>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88"/>
                                        </p:tgtEl>
                                        <p:attrNameLst>
                                          <p:attrName>style.visibility</p:attrName>
                                        </p:attrNameLst>
                                      </p:cBhvr>
                                      <p:to>
                                        <p:strVal val="visible"/>
                                      </p:to>
                                    </p:set>
                                    <p:animEffect transition="in" filter="blinds(horizontal)">
                                      <p:cBhvr>
                                        <p:cTn id="72" dur="500"/>
                                        <p:tgtEl>
                                          <p:spTgt spid="88"/>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3"/>
                                        </p:tgtEl>
                                        <p:attrNameLst>
                                          <p:attrName>style.visibility</p:attrName>
                                        </p:attrNameLst>
                                      </p:cBhvr>
                                      <p:to>
                                        <p:strVal val="visible"/>
                                      </p:to>
                                    </p:set>
                                    <p:animEffect transition="in" filter="blinds(horizontal)">
                                      <p:cBhvr>
                                        <p:cTn id="77" dur="500"/>
                                        <p:tgtEl>
                                          <p:spTgt spid="3"/>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xit" presetSubtype="10" fill="hold" grpId="1" nodeType="clickEffect">
                                  <p:stCondLst>
                                    <p:cond delay="0"/>
                                  </p:stCondLst>
                                  <p:childTnLst>
                                    <p:animEffect transition="out" filter="blinds(horizontal)">
                                      <p:cBhvr>
                                        <p:cTn id="81" dur="500"/>
                                        <p:tgtEl>
                                          <p:spTgt spid="87"/>
                                        </p:tgtEl>
                                      </p:cBhvr>
                                    </p:animEffect>
                                    <p:set>
                                      <p:cBhvr>
                                        <p:cTn id="82" dur="1" fill="hold">
                                          <p:stCondLst>
                                            <p:cond delay="499"/>
                                          </p:stCondLst>
                                        </p:cTn>
                                        <p:tgtEl>
                                          <p:spTgt spid="87"/>
                                        </p:tgtEl>
                                        <p:attrNameLst>
                                          <p:attrName>style.visibility</p:attrName>
                                        </p:attrNameLst>
                                      </p:cBhvr>
                                      <p:to>
                                        <p:strVal val="hidden"/>
                                      </p:to>
                                    </p:set>
                                  </p:childTnLst>
                                </p:cTn>
                              </p:par>
                              <p:par>
                                <p:cTn id="83" presetID="3" presetClass="exit" presetSubtype="10" fill="hold" grpId="1" nodeType="withEffect">
                                  <p:stCondLst>
                                    <p:cond delay="0"/>
                                  </p:stCondLst>
                                  <p:childTnLst>
                                    <p:animEffect transition="out" filter="blinds(horizontal)">
                                      <p:cBhvr>
                                        <p:cTn id="84" dur="500"/>
                                        <p:tgtEl>
                                          <p:spTgt spid="88"/>
                                        </p:tgtEl>
                                      </p:cBhvr>
                                    </p:animEffect>
                                    <p:set>
                                      <p:cBhvr>
                                        <p:cTn id="85" dur="1" fill="hold">
                                          <p:stCondLst>
                                            <p:cond delay="499"/>
                                          </p:stCondLst>
                                        </p:cTn>
                                        <p:tgtEl>
                                          <p:spTgt spid="88"/>
                                        </p:tgtEl>
                                        <p:attrNameLst>
                                          <p:attrName>style.visibility</p:attrName>
                                        </p:attrNameLst>
                                      </p:cBhvr>
                                      <p:to>
                                        <p:strVal val="hidden"/>
                                      </p:to>
                                    </p:set>
                                  </p:childTnLst>
                                </p:cTn>
                              </p:par>
                              <p:par>
                                <p:cTn id="86" presetID="3" presetClass="exit" presetSubtype="10" fill="hold" grpId="1" nodeType="withEffect">
                                  <p:stCondLst>
                                    <p:cond delay="0"/>
                                  </p:stCondLst>
                                  <p:childTnLst>
                                    <p:animEffect transition="out" filter="blinds(horizontal)">
                                      <p:cBhvr>
                                        <p:cTn id="87" dur="500"/>
                                        <p:tgtEl>
                                          <p:spTgt spid="3"/>
                                        </p:tgtEl>
                                      </p:cBhvr>
                                    </p:animEffect>
                                    <p:set>
                                      <p:cBhvr>
                                        <p:cTn id="88" dur="1" fill="hold">
                                          <p:stCondLst>
                                            <p:cond delay="499"/>
                                          </p:stCondLst>
                                        </p:cTn>
                                        <p:tgtEl>
                                          <p:spTgt spid="3"/>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73"/>
                                        </p:tgtEl>
                                        <p:attrNameLst>
                                          <p:attrName>style.visibility</p:attrName>
                                        </p:attrNameLst>
                                      </p:cBhvr>
                                      <p:to>
                                        <p:strVal val="visible"/>
                                      </p:to>
                                    </p:set>
                                    <p:animEffect transition="in" filter="blinds(horizontal)">
                                      <p:cBhvr>
                                        <p:cTn id="93" dur="500"/>
                                        <p:tgtEl>
                                          <p:spTgt spid="73"/>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grpId="0" nodeType="clickEffect">
                                  <p:stCondLst>
                                    <p:cond delay="0"/>
                                  </p:stCondLst>
                                  <p:childTnLst>
                                    <p:set>
                                      <p:cBhvr>
                                        <p:cTn id="97" dur="1" fill="hold">
                                          <p:stCondLst>
                                            <p:cond delay="0"/>
                                          </p:stCondLst>
                                        </p:cTn>
                                        <p:tgtEl>
                                          <p:spTgt spid="75"/>
                                        </p:tgtEl>
                                        <p:attrNameLst>
                                          <p:attrName>style.visibility</p:attrName>
                                        </p:attrNameLst>
                                      </p:cBhvr>
                                      <p:to>
                                        <p:strVal val="visible"/>
                                      </p:to>
                                    </p:set>
                                    <p:animEffect transition="in" filter="blinds(horizontal)">
                                      <p:cBhvr>
                                        <p:cTn id="98" dur="500"/>
                                        <p:tgtEl>
                                          <p:spTgt spid="75"/>
                                        </p:tgtEl>
                                      </p:cBhvr>
                                    </p:animEffect>
                                  </p:childTnLst>
                                </p:cTn>
                              </p:par>
                            </p:childTnLst>
                          </p:cTn>
                        </p:par>
                      </p:childTnLst>
                    </p:cTn>
                  </p:par>
                  <p:par>
                    <p:cTn id="99" fill="hold">
                      <p:stCondLst>
                        <p:cond delay="indefinite"/>
                      </p:stCondLst>
                      <p:childTnLst>
                        <p:par>
                          <p:cTn id="100" fill="hold">
                            <p:stCondLst>
                              <p:cond delay="0"/>
                            </p:stCondLst>
                            <p:childTnLst>
                              <p:par>
                                <p:cTn id="101" presetID="3" presetClass="entr" presetSubtype="10" fill="hold" grpId="0" nodeType="click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blinds(horizontal)">
                                      <p:cBhvr>
                                        <p:cTn id="103" dur="500"/>
                                        <p:tgtEl>
                                          <p:spTgt spid="58"/>
                                        </p:tgtEl>
                                      </p:cBhvr>
                                    </p:animEffect>
                                  </p:childTnLst>
                                </p:cTn>
                              </p:par>
                            </p:childTnLst>
                          </p:cTn>
                        </p:par>
                      </p:childTnLst>
                    </p:cTn>
                  </p:par>
                  <p:par>
                    <p:cTn id="104" fill="hold">
                      <p:stCondLst>
                        <p:cond delay="indefinite"/>
                      </p:stCondLst>
                      <p:childTnLst>
                        <p:par>
                          <p:cTn id="105" fill="hold">
                            <p:stCondLst>
                              <p:cond delay="0"/>
                            </p:stCondLst>
                            <p:childTnLst>
                              <p:par>
                                <p:cTn id="106" presetID="3" presetClass="entr" presetSubtype="10" fill="hold" grpId="0" nodeType="clickEffect">
                                  <p:stCondLst>
                                    <p:cond delay="0"/>
                                  </p:stCondLst>
                                  <p:childTnLst>
                                    <p:set>
                                      <p:cBhvr>
                                        <p:cTn id="107" dur="1" fill="hold">
                                          <p:stCondLst>
                                            <p:cond delay="0"/>
                                          </p:stCondLst>
                                        </p:cTn>
                                        <p:tgtEl>
                                          <p:spTgt spid="81"/>
                                        </p:tgtEl>
                                        <p:attrNameLst>
                                          <p:attrName>style.visibility</p:attrName>
                                        </p:attrNameLst>
                                      </p:cBhvr>
                                      <p:to>
                                        <p:strVal val="visible"/>
                                      </p:to>
                                    </p:set>
                                    <p:animEffect transition="in" filter="blinds(horizontal)">
                                      <p:cBhvr>
                                        <p:cTn id="108" dur="500"/>
                                        <p:tgtEl>
                                          <p:spTgt spid="81"/>
                                        </p:tgtEl>
                                      </p:cBhvr>
                                    </p:animEffect>
                                  </p:childTnLst>
                                </p:cTn>
                              </p:par>
                            </p:childTnLst>
                          </p:cTn>
                        </p:par>
                      </p:childTnLst>
                    </p:cTn>
                  </p:par>
                  <p:par>
                    <p:cTn id="109" fill="hold">
                      <p:stCondLst>
                        <p:cond delay="indefinite"/>
                      </p:stCondLst>
                      <p:childTnLst>
                        <p:par>
                          <p:cTn id="110" fill="hold">
                            <p:stCondLst>
                              <p:cond delay="0"/>
                            </p:stCondLst>
                            <p:childTnLst>
                              <p:par>
                                <p:cTn id="111" presetID="3" presetClass="entr" presetSubtype="10" fill="hold" grpId="0" nodeType="click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linds(horizontal)">
                                      <p:cBhvr>
                                        <p:cTn id="113" dur="500"/>
                                        <p:tgtEl>
                                          <p:spTgt spid="82"/>
                                        </p:tgtEl>
                                      </p:cBhvr>
                                    </p:animEffect>
                                  </p:childTnLst>
                                </p:cTn>
                              </p:par>
                            </p:childTnLst>
                          </p:cTn>
                        </p:par>
                      </p:childTnLst>
                    </p:cTn>
                  </p:par>
                  <p:par>
                    <p:cTn id="114" fill="hold">
                      <p:stCondLst>
                        <p:cond delay="indefinite"/>
                      </p:stCondLst>
                      <p:childTnLst>
                        <p:par>
                          <p:cTn id="115" fill="hold">
                            <p:stCondLst>
                              <p:cond delay="0"/>
                            </p:stCondLst>
                            <p:childTnLst>
                              <p:par>
                                <p:cTn id="116" presetID="3" presetClass="entr" presetSubtype="10" fill="hold" grpId="0" nodeType="clickEffect">
                                  <p:stCondLst>
                                    <p:cond delay="0"/>
                                  </p:stCondLst>
                                  <p:childTnLst>
                                    <p:set>
                                      <p:cBhvr>
                                        <p:cTn id="117" dur="1" fill="hold">
                                          <p:stCondLst>
                                            <p:cond delay="0"/>
                                          </p:stCondLst>
                                        </p:cTn>
                                        <p:tgtEl>
                                          <p:spTgt spid="80"/>
                                        </p:tgtEl>
                                        <p:attrNameLst>
                                          <p:attrName>style.visibility</p:attrName>
                                        </p:attrNameLst>
                                      </p:cBhvr>
                                      <p:to>
                                        <p:strVal val="visible"/>
                                      </p:to>
                                    </p:set>
                                    <p:animEffect transition="in" filter="blinds(horizontal)">
                                      <p:cBhvr>
                                        <p:cTn id="118" dur="500"/>
                                        <p:tgtEl>
                                          <p:spTgt spid="80"/>
                                        </p:tgtEl>
                                      </p:cBhvr>
                                    </p:animEffect>
                                  </p:childTnLst>
                                </p:cTn>
                              </p:par>
                            </p:childTnLst>
                          </p:cTn>
                        </p:par>
                      </p:childTnLst>
                    </p:cTn>
                  </p:par>
                  <p:par>
                    <p:cTn id="119" fill="hold">
                      <p:stCondLst>
                        <p:cond delay="indefinite"/>
                      </p:stCondLst>
                      <p:childTnLst>
                        <p:par>
                          <p:cTn id="120" fill="hold">
                            <p:stCondLst>
                              <p:cond delay="0"/>
                            </p:stCondLst>
                            <p:childTnLst>
                              <p:par>
                                <p:cTn id="121" presetID="3" presetClass="entr" presetSubtype="10" fill="hold" grpId="0" nodeType="clickEffect">
                                  <p:stCondLst>
                                    <p:cond delay="0"/>
                                  </p:stCondLst>
                                  <p:childTnLst>
                                    <p:set>
                                      <p:cBhvr>
                                        <p:cTn id="122" dur="1" fill="hold">
                                          <p:stCondLst>
                                            <p:cond delay="0"/>
                                          </p:stCondLst>
                                        </p:cTn>
                                        <p:tgtEl>
                                          <p:spTgt spid="83"/>
                                        </p:tgtEl>
                                        <p:attrNameLst>
                                          <p:attrName>style.visibility</p:attrName>
                                        </p:attrNameLst>
                                      </p:cBhvr>
                                      <p:to>
                                        <p:strVal val="visible"/>
                                      </p:to>
                                    </p:set>
                                    <p:animEffect transition="in" filter="blinds(horizontal)">
                                      <p:cBhvr>
                                        <p:cTn id="123"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P spid="55" grpId="0"/>
      <p:bldP spid="56" grpId="0"/>
      <p:bldP spid="57" grpId="0"/>
      <p:bldP spid="58" grpId="0"/>
      <p:bldP spid="60" grpId="0" animBg="1"/>
      <p:bldP spid="66" grpId="0"/>
      <p:bldP spid="67" grpId="0" animBg="1"/>
      <p:bldP spid="68" grpId="0"/>
      <p:bldP spid="69" grpId="0" animBg="1"/>
      <p:bldP spid="73" grpId="0" animBg="1"/>
      <p:bldP spid="74" grpId="0"/>
      <p:bldP spid="75" grpId="0"/>
      <p:bldP spid="80" grpId="0"/>
      <p:bldP spid="81" grpId="0" animBg="1"/>
      <p:bldP spid="82" grpId="0"/>
      <p:bldP spid="83" grpId="0"/>
      <p:bldP spid="3" grpId="0" animBg="1"/>
      <p:bldP spid="3" grpId="1" animBg="1"/>
      <p:bldP spid="87" grpId="0" animBg="1"/>
      <p:bldP spid="87" grpId="1" animBg="1"/>
      <p:bldP spid="88" grpId="0" animBg="1"/>
      <p:bldP spid="88" grpId="1"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extBox 96"/>
          <p:cNvSpPr txBox="1"/>
          <p:nvPr/>
        </p:nvSpPr>
        <p:spPr>
          <a:xfrm>
            <a:off x="7789051" y="2388546"/>
            <a:ext cx="691116" cy="261610"/>
          </a:xfrm>
          <a:prstGeom prst="rect">
            <a:avLst/>
          </a:prstGeom>
          <a:noFill/>
        </p:spPr>
        <p:txBody>
          <a:bodyPr wrap="square" rtlCol="0">
            <a:spAutoFit/>
          </a:bodyPr>
          <a:lstStyle/>
          <a:p>
            <a:pPr algn="ctr"/>
            <a:r>
              <a:rPr lang="en-US" sz="1100" dirty="0" smtClean="0">
                <a:latin typeface="Comic Sans MS" panose="030F0702030302020204" pitchFamily="66" charset="0"/>
              </a:rPr>
              <a:t>180 - </a:t>
            </a:r>
            <a:r>
              <a:rPr lang="el-GR" sz="1100" dirty="0" smtClean="0">
                <a:latin typeface="Comic Sans MS" panose="030F0702030302020204" pitchFamily="66" charset="0"/>
              </a:rPr>
              <a:t>θ</a:t>
            </a:r>
            <a:endParaRPr lang="en-US" sz="1100" dirty="0">
              <a:latin typeface="Comic Sans MS" panose="030F0702030302020204" pitchFamily="66" charset="0"/>
            </a:endParaRPr>
          </a:p>
        </p:txBody>
      </p:sp>
      <p:sp>
        <p:nvSpPr>
          <p:cNvPr id="2" name="Title 1"/>
          <p:cNvSpPr>
            <a:spLocks noGrp="1"/>
          </p:cNvSpPr>
          <p:nvPr>
            <p:ph type="title"/>
          </p:nvPr>
        </p:nvSpPr>
        <p:spPr/>
        <p:txBody>
          <a:bodyPr/>
          <a:lstStyle/>
          <a:p>
            <a:r>
              <a:rPr lang="en-GB" dirty="0" smtClean="0">
                <a:latin typeface="Comic Sans MS" pitchFamily="66" charset="0"/>
              </a:rPr>
              <a:t>Motion in a Circle</a:t>
            </a:r>
            <a:endParaRPr lang="en-GB" dirty="0">
              <a:latin typeface="Comic Sans MS" pitchFamily="66" charset="0"/>
            </a:endParaRPr>
          </a:p>
        </p:txBody>
      </p:sp>
      <p:sp>
        <p:nvSpPr>
          <p:cNvPr id="4" name="TextBox 3"/>
          <p:cNvSpPr txBox="1"/>
          <p:nvPr/>
        </p:nvSpPr>
        <p:spPr>
          <a:xfrm>
            <a:off x="8680632" y="6488668"/>
            <a:ext cx="470000" cy="369332"/>
          </a:xfrm>
          <a:prstGeom prst="rect">
            <a:avLst/>
          </a:prstGeom>
          <a:noFill/>
        </p:spPr>
        <p:txBody>
          <a:bodyPr wrap="none" rtlCol="0">
            <a:spAutoFit/>
          </a:bodyPr>
          <a:lstStyle/>
          <a:p>
            <a:r>
              <a:rPr lang="en-US" dirty="0" smtClean="0">
                <a:latin typeface="Comic Sans MS" panose="030F0702030302020204" pitchFamily="66" charset="0"/>
              </a:rPr>
              <a:t>4F</a:t>
            </a:r>
            <a:endParaRPr lang="en-US"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 name="Content Placeholder 2"/>
              <p:cNvSpPr>
                <a:spLocks noGrp="1"/>
              </p:cNvSpPr>
              <p:nvPr>
                <p:ph idx="1"/>
              </p:nvPr>
            </p:nvSpPr>
            <p:spPr>
              <a:xfrm>
                <a:off x="228600" y="1600200"/>
                <a:ext cx="3636034" cy="4525963"/>
              </a:xfrm>
            </p:spPr>
            <p:txBody>
              <a:bodyPr>
                <a:normAutofit lnSpcReduction="10000"/>
              </a:bodyPr>
              <a:lstStyle/>
              <a:p>
                <a:pPr marL="0" indent="0" algn="ctr">
                  <a:buNone/>
                </a:pPr>
                <a:r>
                  <a:rPr lang="en-GB" sz="1400" b="1" dirty="0" smtClean="0">
                    <a:latin typeface="Comic Sans MS" pitchFamily="66" charset="0"/>
                  </a:rPr>
                  <a:t>You can solve problems where an objects does not have to stay on the circle</a:t>
                </a:r>
                <a:endParaRPr lang="en-GB" sz="1400" dirty="0" smtClean="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smtClean="0">
                    <a:latin typeface="Comic Sans MS" pitchFamily="66" charset="0"/>
                  </a:rPr>
                  <a:t>A particle P of mass m is attached to one end of a light inextensible string of length l. The other end of the string is attached to a fixed point O. The particle is hanging in equilibrium at point A, directly below O, when it is set into motion with a horizontal speed </a:t>
                </a:r>
                <a14:m>
                  <m:oMath xmlns:m="http://schemas.openxmlformats.org/officeDocument/2006/math">
                    <m:r>
                      <a:rPr lang="en-US" sz="1400" b="0" i="1" smtClean="0">
                        <a:latin typeface="Cambria Math"/>
                      </a:rPr>
                      <m:t>2</m:t>
                    </m:r>
                    <m:rad>
                      <m:radPr>
                        <m:degHide m:val="on"/>
                        <m:ctrlPr>
                          <a:rPr lang="en-US" sz="1400" b="0" i="1" smtClean="0">
                            <a:latin typeface="Cambria Math" panose="02040503050406030204" pitchFamily="18" charset="0"/>
                          </a:rPr>
                        </m:ctrlPr>
                      </m:radPr>
                      <m:deg/>
                      <m:e>
                        <m:r>
                          <a:rPr lang="en-US" sz="1400" b="0" i="1" smtClean="0">
                            <a:latin typeface="Cambria Math"/>
                          </a:rPr>
                          <m:t>𝑔𝑙</m:t>
                        </m:r>
                      </m:e>
                    </m:rad>
                  </m:oMath>
                </a14:m>
                <a:r>
                  <a:rPr lang="en-GB" sz="1400" dirty="0" smtClean="0">
                    <a:latin typeface="Comic Sans MS" pitchFamily="66" charset="0"/>
                  </a:rPr>
                  <a:t>. When OP has turned through an angle </a:t>
                </a:r>
                <a:r>
                  <a:rPr lang="el-GR" sz="1400" dirty="0" smtClean="0">
                    <a:latin typeface="Comic Sans MS" pitchFamily="66" charset="0"/>
                  </a:rPr>
                  <a:t>θ</a:t>
                </a:r>
                <a:r>
                  <a:rPr lang="en-US" sz="1400" dirty="0" smtClean="0">
                    <a:latin typeface="Comic Sans MS" pitchFamily="66" charset="0"/>
                  </a:rPr>
                  <a:t> and the string it still taut, the Tension in the string is T.</a:t>
                </a:r>
              </a:p>
              <a:p>
                <a:pPr marL="0" indent="0" algn="ctr">
                  <a:buNone/>
                </a:pPr>
                <a:endParaRPr lang="en-US" sz="1400" dirty="0">
                  <a:latin typeface="Comic Sans MS" pitchFamily="66" charset="0"/>
                </a:endParaRPr>
              </a:p>
              <a:p>
                <a:pPr algn="ctr">
                  <a:buAutoNum type="alphaLcParenR"/>
                </a:pPr>
                <a:r>
                  <a:rPr lang="en-US" sz="1400" dirty="0" smtClean="0">
                    <a:latin typeface="Comic Sans MS" pitchFamily="66" charset="0"/>
                  </a:rPr>
                  <a:t>Find an expression for T</a:t>
                </a:r>
              </a:p>
              <a:p>
                <a:pPr algn="ctr">
                  <a:buAutoNum type="alphaLcParenR"/>
                </a:pPr>
                <a:r>
                  <a:rPr lang="en-US" sz="1400" dirty="0" smtClean="0">
                    <a:latin typeface="Comic Sans MS" pitchFamily="66" charset="0"/>
                  </a:rPr>
                  <a:t>Find the height above A at the instant the string becomes slack</a:t>
                </a:r>
              </a:p>
              <a:p>
                <a:pPr algn="ctr">
                  <a:buAutoNum type="alphaLcParenR"/>
                </a:pPr>
                <a:r>
                  <a:rPr lang="en-US" sz="1400" dirty="0" smtClean="0">
                    <a:latin typeface="Comic Sans MS" pitchFamily="66" charset="0"/>
                  </a:rPr>
                  <a:t>Find the maximum height above A reached by P before it starts to fall to the ground again</a:t>
                </a:r>
                <a:endParaRPr lang="en-GB" sz="1400" dirty="0" smtClean="0">
                  <a:latin typeface="Comic Sans MS" pitchFamily="66" charset="0"/>
                </a:endParaRPr>
              </a:p>
            </p:txBody>
          </p:sp>
        </mc:Choice>
        <mc:Fallback xmlns="">
          <p:sp>
            <p:nvSpPr>
              <p:cNvPr id="6" name="Content Placeholder 2"/>
              <p:cNvSpPr>
                <a:spLocks noGrp="1" noRot="1" noChangeAspect="1" noMove="1" noResize="1" noEditPoints="1" noAdjustHandles="1" noChangeArrowheads="1" noChangeShapeType="1" noTextEdit="1"/>
              </p:cNvSpPr>
              <p:nvPr>
                <p:ph idx="1"/>
              </p:nvPr>
            </p:nvSpPr>
            <p:spPr>
              <a:xfrm>
                <a:off x="228600" y="1600200"/>
                <a:ext cx="3636034" cy="4525963"/>
              </a:xfrm>
              <a:blipFill rotWithShape="1">
                <a:blip r:embed="rId2"/>
                <a:stretch>
                  <a:fillRect t="-674" r="-13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083623" y="0"/>
                <a:ext cx="781817"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𝑣</m:t>
                      </m:r>
                      <m:r>
                        <a:rPr lang="en-US" sz="1400" b="0" i="1" smtClean="0">
                          <a:latin typeface="Cambria Math"/>
                        </a:rPr>
                        <m:t>=</m:t>
                      </m:r>
                      <m:r>
                        <a:rPr lang="en-US" sz="1400" b="0" i="1" smtClean="0">
                          <a:latin typeface="Cambria Math"/>
                        </a:rPr>
                        <m:t>𝑟</m:t>
                      </m:r>
                      <m:r>
                        <m:rPr>
                          <m:sty m:val="p"/>
                        </m:rPr>
                        <a:rPr lang="el-GR" sz="1400" b="0" i="1" smtClean="0">
                          <a:latin typeface="Cambria Math"/>
                        </a:rPr>
                        <m:t>ω</m:t>
                      </m:r>
                    </m:oMath>
                  </m:oMathPara>
                </a14:m>
                <a:endParaRPr lang="en-GB" sz="1400" dirty="0"/>
              </a:p>
            </p:txBody>
          </p:sp>
        </mc:Choice>
        <mc:Fallback xmlns="">
          <p:sp>
            <p:nvSpPr>
              <p:cNvPr id="7" name="TextBox 6"/>
              <p:cNvSpPr txBox="1">
                <a:spLocks noRot="1" noChangeAspect="1" noMove="1" noResize="1" noEditPoints="1" noAdjustHandles="1" noChangeArrowheads="1" noChangeShapeType="1" noTextEdit="1"/>
              </p:cNvSpPr>
              <p:nvPr/>
            </p:nvSpPr>
            <p:spPr>
              <a:xfrm>
                <a:off x="1083623" y="0"/>
                <a:ext cx="781817" cy="307777"/>
              </a:xfrm>
              <a:prstGeom prst="rect">
                <a:avLst/>
              </a:prstGeom>
              <a:blipFill rotWithShape="1">
                <a:blip r:embed="rId3"/>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0" y="0"/>
                <a:ext cx="1087670" cy="44300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1200" i="1" smtClean="0">
                          <a:latin typeface="Cambria Math"/>
                        </a:rPr>
                        <m:t>ω</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𝑟𝑎𝑑𝑖𝑎𝑛𝑠</m:t>
                          </m:r>
                        </m:num>
                        <m:den>
                          <m:r>
                            <a:rPr lang="en-US" sz="1200" b="0" i="1" smtClean="0">
                              <a:latin typeface="Cambria Math"/>
                            </a:rPr>
                            <m:t>𝑠𝑒𝑐𝑜𝑛𝑑𝑠</m:t>
                          </m:r>
                        </m:den>
                      </m:f>
                    </m:oMath>
                  </m:oMathPara>
                </a14:m>
                <a:endParaRPr lang="en-GB" sz="1200" dirty="0"/>
              </a:p>
            </p:txBody>
          </p:sp>
        </mc:Choice>
        <mc:Fallback xmlns="">
          <p:sp>
            <p:nvSpPr>
              <p:cNvPr id="8" name="TextBox 7"/>
              <p:cNvSpPr txBox="1">
                <a:spLocks noRot="1" noChangeAspect="1" noMove="1" noResize="1" noEditPoints="1" noAdjustHandles="1" noChangeArrowheads="1" noChangeShapeType="1" noTextEdit="1"/>
              </p:cNvSpPr>
              <p:nvPr/>
            </p:nvSpPr>
            <p:spPr>
              <a:xfrm>
                <a:off x="0" y="0"/>
                <a:ext cx="1087670" cy="443006"/>
              </a:xfrm>
              <a:prstGeom prst="rect">
                <a:avLst/>
              </a:prstGeom>
              <a:blipFill rotWithShape="1">
                <a:blip r:embed="rId4"/>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862446" y="0"/>
                <a:ext cx="79451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𝑣</m:t>
                      </m:r>
                      <m:r>
                        <a:rPr lang="en-US" sz="1400" b="0" i="1" smtClean="0">
                          <a:latin typeface="Cambria Math"/>
                          <a:ea typeface="Cambria Math"/>
                        </a:rPr>
                        <m:t>𝜔</m:t>
                      </m:r>
                    </m:oMath>
                  </m:oMathPara>
                </a14:m>
                <a:endParaRPr lang="en-GB" sz="1400" dirty="0"/>
              </a:p>
            </p:txBody>
          </p:sp>
        </mc:Choice>
        <mc:Fallback xmlns="">
          <p:sp>
            <p:nvSpPr>
              <p:cNvPr id="9" name="TextBox 8"/>
              <p:cNvSpPr txBox="1">
                <a:spLocks noRot="1" noChangeAspect="1" noMove="1" noResize="1" noEditPoints="1" noAdjustHandles="1" noChangeArrowheads="1" noChangeShapeType="1" noTextEdit="1"/>
              </p:cNvSpPr>
              <p:nvPr/>
            </p:nvSpPr>
            <p:spPr>
              <a:xfrm>
                <a:off x="1862446" y="0"/>
                <a:ext cx="794513" cy="307777"/>
              </a:xfrm>
              <a:prstGeom prst="rect">
                <a:avLst/>
              </a:prstGeom>
              <a:blipFill rotWithShape="1">
                <a:blip r:embed="rId5"/>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665020" y="0"/>
                <a:ext cx="86844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𝑟</m:t>
                      </m:r>
                      <m:sSup>
                        <m:sSupPr>
                          <m:ctrlPr>
                            <a:rPr lang="en-US" sz="1400" b="0" i="1" smtClean="0">
                              <a:latin typeface="Cambria Math" panose="02040503050406030204" pitchFamily="18" charset="0"/>
                            </a:rPr>
                          </m:ctrlPr>
                        </m:sSupPr>
                        <m:e>
                          <m:r>
                            <a:rPr lang="en-US" sz="1400" b="0" i="1" smtClean="0">
                              <a:latin typeface="Cambria Math"/>
                              <a:ea typeface="Cambria Math"/>
                            </a:rPr>
                            <m:t>𝜔</m:t>
                          </m:r>
                        </m:e>
                        <m:sup>
                          <m:r>
                            <a:rPr lang="en-US" sz="1400" b="0" i="1" smtClean="0">
                              <a:latin typeface="Cambria Math"/>
                            </a:rPr>
                            <m:t>2</m:t>
                          </m:r>
                        </m:sup>
                      </m:sSup>
                    </m:oMath>
                  </m:oMathPara>
                </a14:m>
                <a:endParaRPr lang="en-GB" sz="1400" dirty="0"/>
              </a:p>
            </p:txBody>
          </p:sp>
        </mc:Choice>
        <mc:Fallback xmlns="">
          <p:sp>
            <p:nvSpPr>
              <p:cNvPr id="10" name="TextBox 9"/>
              <p:cNvSpPr txBox="1">
                <a:spLocks noRot="1" noChangeAspect="1" noMove="1" noResize="1" noEditPoints="1" noAdjustHandles="1" noChangeArrowheads="1" noChangeShapeType="1" noTextEdit="1"/>
              </p:cNvSpPr>
              <p:nvPr/>
            </p:nvSpPr>
            <p:spPr>
              <a:xfrm>
                <a:off x="2665020" y="0"/>
                <a:ext cx="868443" cy="307777"/>
              </a:xfrm>
              <a:prstGeom prst="rect">
                <a:avLst/>
              </a:prstGeom>
              <a:blipFill rotWithShape="1">
                <a:blip r:embed="rId6"/>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511232" y="0"/>
                <a:ext cx="753988" cy="52315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a:rPr>
                                <m:t>𝑣</m:t>
                              </m:r>
                            </m:e>
                            <m:sup>
                              <m:r>
                                <a:rPr lang="en-US" sz="1400" b="0" i="1" smtClean="0">
                                  <a:latin typeface="Cambria Math"/>
                                </a:rPr>
                                <m:t>2</m:t>
                              </m:r>
                            </m:sup>
                          </m:sSup>
                        </m:num>
                        <m:den>
                          <m:r>
                            <a:rPr lang="en-US" sz="1400" b="0" i="1" smtClean="0">
                              <a:latin typeface="Cambria Math"/>
                            </a:rPr>
                            <m:t>𝑟</m:t>
                          </m:r>
                        </m:den>
                      </m:f>
                    </m:oMath>
                  </m:oMathPara>
                </a14:m>
                <a:endParaRPr lang="en-GB" sz="1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511232" y="0"/>
                <a:ext cx="753988" cy="523157"/>
              </a:xfrm>
              <a:prstGeom prst="rect">
                <a:avLst/>
              </a:prstGeom>
              <a:blipFill rotWithShape="1">
                <a:blip r:embed="rId7"/>
                <a:stretch>
                  <a:fillRect/>
                </a:stretch>
              </a:blipFill>
              <a:ln w="25400">
                <a:solidFill>
                  <a:schemeClr val="tx1"/>
                </a:solidFill>
              </a:ln>
            </p:spPr>
            <p:txBody>
              <a:bodyPr/>
              <a:lstStyle/>
              <a:p>
                <a:r>
                  <a:rPr lang="en-US">
                    <a:noFill/>
                  </a:rPr>
                  <a:t> </a:t>
                </a:r>
              </a:p>
            </p:txBody>
          </p:sp>
        </mc:Fallback>
      </mc:AlternateContent>
      <p:pic>
        <p:nvPicPr>
          <p:cNvPr id="24" name="Picture 23" descr="http://www.schoolphysics.co.uk/age14-16/Mechanics/Circular%20motion/text/Circular_motion/images/6.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13365" y="152400"/>
            <a:ext cx="1122661" cy="969034"/>
          </a:xfrm>
          <a:prstGeom prst="rect">
            <a:avLst/>
          </a:prstGeom>
          <a:noFill/>
          <a:extLst>
            <a:ext uri="{909E8E84-426E-40DD-AFC4-6F175D3DCCD1}">
              <a14:hiddenFill xmlns:a14="http://schemas.microsoft.com/office/drawing/2010/main">
                <a:solidFill>
                  <a:srgbClr val="FFFFFF"/>
                </a:solidFill>
              </a14:hiddenFill>
            </a:ext>
          </a:extLst>
        </p:spPr>
      </p:pic>
      <p:sp>
        <p:nvSpPr>
          <p:cNvPr id="12" name="Oval 11"/>
          <p:cNvSpPr>
            <a:spLocks noChangeAspect="1"/>
          </p:cNvSpPr>
          <p:nvPr/>
        </p:nvSpPr>
        <p:spPr>
          <a:xfrm>
            <a:off x="4139471" y="1407417"/>
            <a:ext cx="1828800" cy="1828800"/>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690665" y="2172356"/>
            <a:ext cx="304800" cy="276999"/>
          </a:xfrm>
          <a:prstGeom prst="rect">
            <a:avLst/>
          </a:prstGeom>
          <a:noFill/>
        </p:spPr>
        <p:txBody>
          <a:bodyPr wrap="square" rtlCol="0">
            <a:spAutoFit/>
          </a:bodyPr>
          <a:lstStyle/>
          <a:p>
            <a:r>
              <a:rPr lang="en-US" sz="1200" dirty="0" smtClean="0">
                <a:latin typeface="Comic Sans MS" panose="030F0702030302020204" pitchFamily="66" charset="0"/>
              </a:rPr>
              <a:t>O</a:t>
            </a:r>
            <a:endParaRPr lang="en-US" sz="1200" dirty="0">
              <a:latin typeface="Comic Sans MS" panose="030F0702030302020204" pitchFamily="66" charset="0"/>
            </a:endParaRPr>
          </a:p>
        </p:txBody>
      </p:sp>
      <p:cxnSp>
        <p:nvCxnSpPr>
          <p:cNvPr id="17" name="Straight Connector 16"/>
          <p:cNvCxnSpPr>
            <a:stCxn id="12" idx="4"/>
          </p:cNvCxnSpPr>
          <p:nvPr/>
        </p:nvCxnSpPr>
        <p:spPr>
          <a:xfrm flipV="1">
            <a:off x="5053871" y="2321817"/>
            <a:ext cx="0" cy="914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4977671" y="2245617"/>
            <a:ext cx="152400" cy="152400"/>
            <a:chOff x="7467600" y="4419600"/>
            <a:chExt cx="152400" cy="152400"/>
          </a:xfrm>
        </p:grpSpPr>
        <p:cxnSp>
          <p:nvCxnSpPr>
            <p:cNvPr id="19" name="Straight Connector 18"/>
            <p:cNvCxnSpPr/>
            <p:nvPr/>
          </p:nvCxnSpPr>
          <p:spPr>
            <a:xfrm flipH="1" flipV="1">
              <a:off x="7467600" y="4419600"/>
              <a:ext cx="152400" cy="1524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7467600" y="4419600"/>
              <a:ext cx="152400" cy="1524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cxnSp>
        <p:nvCxnSpPr>
          <p:cNvPr id="25" name="Straight Connector 24"/>
          <p:cNvCxnSpPr/>
          <p:nvPr/>
        </p:nvCxnSpPr>
        <p:spPr>
          <a:xfrm flipV="1">
            <a:off x="5044727" y="1745285"/>
            <a:ext cx="725137" cy="5801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5007863" y="3177270"/>
            <a:ext cx="111397" cy="1141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Arc 33"/>
          <p:cNvSpPr/>
          <p:nvPr/>
        </p:nvSpPr>
        <p:spPr>
          <a:xfrm>
            <a:off x="4671652" y="1967030"/>
            <a:ext cx="536770" cy="556714"/>
          </a:xfrm>
          <a:prstGeom prst="arc">
            <a:avLst>
              <a:gd name="adj1" fmla="val 20870889"/>
              <a:gd name="adj2" fmla="val 405693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p:cNvSpPr txBox="1"/>
          <p:nvPr/>
        </p:nvSpPr>
        <p:spPr>
          <a:xfrm>
            <a:off x="4780298" y="3216976"/>
            <a:ext cx="304800" cy="276999"/>
          </a:xfrm>
          <a:prstGeom prst="rect">
            <a:avLst/>
          </a:prstGeom>
          <a:noFill/>
        </p:spPr>
        <p:txBody>
          <a:bodyPr wrap="square" rtlCol="0">
            <a:spAutoFit/>
          </a:bodyPr>
          <a:lstStyle/>
          <a:p>
            <a:r>
              <a:rPr lang="en-US" sz="1200" dirty="0" smtClean="0">
                <a:latin typeface="Comic Sans MS" panose="030F0702030302020204" pitchFamily="66" charset="0"/>
              </a:rPr>
              <a:t>A</a:t>
            </a:r>
            <a:endParaRPr lang="en-US" sz="1200" dirty="0">
              <a:latin typeface="Comic Sans MS" panose="030F0702030302020204" pitchFamily="66" charset="0"/>
            </a:endParaRPr>
          </a:p>
        </p:txBody>
      </p:sp>
      <p:sp>
        <p:nvSpPr>
          <p:cNvPr id="36" name="TextBox 35"/>
          <p:cNvSpPr txBox="1"/>
          <p:nvPr/>
        </p:nvSpPr>
        <p:spPr>
          <a:xfrm>
            <a:off x="5831675" y="1584379"/>
            <a:ext cx="304800" cy="276999"/>
          </a:xfrm>
          <a:prstGeom prst="rect">
            <a:avLst/>
          </a:prstGeom>
          <a:noFill/>
        </p:spPr>
        <p:txBody>
          <a:bodyPr wrap="square" rtlCol="0">
            <a:spAutoFit/>
          </a:bodyPr>
          <a:lstStyle/>
          <a:p>
            <a:r>
              <a:rPr lang="en-US" sz="1200" dirty="0" smtClean="0">
                <a:latin typeface="Comic Sans MS" panose="030F0702030302020204" pitchFamily="66" charset="0"/>
              </a:rPr>
              <a:t>P</a:t>
            </a:r>
            <a:endParaRPr lang="en-US" sz="1200" dirty="0">
              <a:latin typeface="Comic Sans MS" panose="030F0702030302020204" pitchFamily="66" charset="0"/>
            </a:endParaRPr>
          </a:p>
        </p:txBody>
      </p:sp>
      <p:sp>
        <p:nvSpPr>
          <p:cNvPr id="51" name="TextBox 50"/>
          <p:cNvSpPr txBox="1"/>
          <p:nvPr/>
        </p:nvSpPr>
        <p:spPr>
          <a:xfrm>
            <a:off x="5073510" y="2340198"/>
            <a:ext cx="304800" cy="276999"/>
          </a:xfrm>
          <a:prstGeom prst="rect">
            <a:avLst/>
          </a:prstGeom>
          <a:noFill/>
        </p:spPr>
        <p:txBody>
          <a:bodyPr wrap="square" rtlCol="0">
            <a:spAutoFit/>
          </a:bodyPr>
          <a:lstStyle/>
          <a:p>
            <a:r>
              <a:rPr lang="el-GR" sz="1200" dirty="0" smtClean="0">
                <a:latin typeface="Comic Sans MS" panose="030F0702030302020204" pitchFamily="66" charset="0"/>
              </a:rPr>
              <a:t>θ</a:t>
            </a:r>
            <a:endParaRPr lang="en-US" sz="1200" dirty="0">
              <a:latin typeface="Comic Sans MS" panose="030F0702030302020204" pitchFamily="66" charset="0"/>
            </a:endParaRPr>
          </a:p>
        </p:txBody>
      </p:sp>
      <p:cxnSp>
        <p:nvCxnSpPr>
          <p:cNvPr id="59" name="Straight Connector 58"/>
          <p:cNvCxnSpPr/>
          <p:nvPr/>
        </p:nvCxnSpPr>
        <p:spPr>
          <a:xfrm>
            <a:off x="5273749" y="1169581"/>
            <a:ext cx="481527" cy="546260"/>
          </a:xfrm>
          <a:prstGeom prst="line">
            <a:avLst/>
          </a:prstGeom>
          <a:ln w="25400">
            <a:solidFill>
              <a:schemeClr val="tx1"/>
            </a:solidFill>
            <a:head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1" name="TextBox 60"/>
              <p:cNvSpPr txBox="1"/>
              <p:nvPr/>
            </p:nvSpPr>
            <p:spPr>
              <a:xfrm>
                <a:off x="5505822" y="1259732"/>
                <a:ext cx="30777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𝑣</m:t>
                      </m:r>
                    </m:oMath>
                  </m:oMathPara>
                </a14:m>
                <a:endParaRPr lang="en-US" sz="1200" dirty="0"/>
              </a:p>
            </p:txBody>
          </p:sp>
        </mc:Choice>
        <mc:Fallback xmlns="">
          <p:sp>
            <p:nvSpPr>
              <p:cNvPr id="61" name="TextBox 60"/>
              <p:cNvSpPr txBox="1">
                <a:spLocks noRot="1" noChangeAspect="1" noMove="1" noResize="1" noEditPoints="1" noAdjustHandles="1" noChangeArrowheads="1" noChangeShapeType="1" noTextEdit="1"/>
              </p:cNvSpPr>
              <p:nvPr/>
            </p:nvSpPr>
            <p:spPr>
              <a:xfrm>
                <a:off x="5505822" y="1259732"/>
                <a:ext cx="307777" cy="276999"/>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p:cNvSpPr txBox="1"/>
              <p:nvPr/>
            </p:nvSpPr>
            <p:spPr>
              <a:xfrm>
                <a:off x="685800" y="6248400"/>
                <a:ext cx="1536896"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a:rPr>
                        <m:t>𝑇</m:t>
                      </m:r>
                      <m:r>
                        <a:rPr lang="en-US" sz="1200" b="0" i="1" smtClean="0">
                          <a:solidFill>
                            <a:srgbClr val="FF0000"/>
                          </a:solidFill>
                          <a:latin typeface="Cambria Math"/>
                        </a:rPr>
                        <m:t>=</m:t>
                      </m:r>
                      <m:r>
                        <a:rPr lang="en-US" sz="1200" b="0" i="1" smtClean="0">
                          <a:solidFill>
                            <a:srgbClr val="FF0000"/>
                          </a:solidFill>
                          <a:latin typeface="Cambria Math"/>
                        </a:rPr>
                        <m:t>𝑚𝑔</m:t>
                      </m:r>
                      <m:r>
                        <a:rPr lang="en-US" sz="1200" b="0" i="1" smtClean="0">
                          <a:solidFill>
                            <a:srgbClr val="FF0000"/>
                          </a:solidFill>
                          <a:latin typeface="Cambria Math"/>
                        </a:rPr>
                        <m:t>(2+3</m:t>
                      </m:r>
                      <m:r>
                        <a:rPr lang="en-US" sz="1200" b="0" i="1" smtClean="0">
                          <a:solidFill>
                            <a:srgbClr val="FF0000"/>
                          </a:solidFill>
                          <a:latin typeface="Cambria Math"/>
                        </a:rPr>
                        <m:t>𝑐𝑜𝑠</m:t>
                      </m:r>
                      <m:r>
                        <a:rPr lang="en-US" sz="1200" b="0" i="1" smtClean="0">
                          <a:solidFill>
                            <a:srgbClr val="FF0000"/>
                          </a:solidFill>
                          <a:latin typeface="Cambria Math"/>
                          <a:ea typeface="Cambria Math"/>
                        </a:rPr>
                        <m:t>𝜃</m:t>
                      </m:r>
                      <m:r>
                        <a:rPr lang="en-US" sz="1200" b="0" i="1" smtClean="0">
                          <a:solidFill>
                            <a:srgbClr val="FF0000"/>
                          </a:solidFill>
                          <a:latin typeface="Cambria Math"/>
                          <a:ea typeface="Cambria Math"/>
                        </a:rPr>
                        <m:t>)</m:t>
                      </m:r>
                    </m:oMath>
                  </m:oMathPara>
                </a14:m>
                <a:endParaRPr lang="en-US" sz="1200" dirty="0">
                  <a:solidFill>
                    <a:srgbClr val="FF0000"/>
                  </a:solidFill>
                </a:endParaRPr>
              </a:p>
            </p:txBody>
          </p:sp>
        </mc:Choice>
        <mc:Fallback xmlns="">
          <p:sp>
            <p:nvSpPr>
              <p:cNvPr id="70" name="TextBox 69"/>
              <p:cNvSpPr txBox="1">
                <a:spLocks noRot="1" noChangeAspect="1" noMove="1" noResize="1" noEditPoints="1" noAdjustHandles="1" noChangeArrowheads="1" noChangeShapeType="1" noTextEdit="1"/>
              </p:cNvSpPr>
              <p:nvPr/>
            </p:nvSpPr>
            <p:spPr>
              <a:xfrm>
                <a:off x="685800" y="6248400"/>
                <a:ext cx="1536896" cy="276999"/>
              </a:xfrm>
              <a:prstGeom prst="rect">
                <a:avLst/>
              </a:prstGeom>
              <a:blipFill rotWithShape="1">
                <a:blip r:embed="rId11"/>
                <a:stretch>
                  <a:fillRect b="-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p:cNvSpPr txBox="1"/>
              <p:nvPr/>
            </p:nvSpPr>
            <p:spPr>
              <a:xfrm>
                <a:off x="685800" y="5943600"/>
                <a:ext cx="152868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200" b="0" i="1" smtClean="0">
                              <a:solidFill>
                                <a:srgbClr val="FF0000"/>
                              </a:solidFill>
                              <a:latin typeface="Cambria Math" panose="02040503050406030204" pitchFamily="18" charset="0"/>
                              <a:ea typeface="Cambria Math"/>
                            </a:rPr>
                          </m:ctrlPr>
                        </m:sSupPr>
                        <m:e>
                          <m:r>
                            <a:rPr lang="en-US" sz="1200" b="0" i="1" smtClean="0">
                              <a:solidFill>
                                <a:srgbClr val="FF0000"/>
                              </a:solidFill>
                              <a:latin typeface="Cambria Math"/>
                              <a:ea typeface="Cambria Math"/>
                            </a:rPr>
                            <m:t>𝑣</m:t>
                          </m:r>
                        </m:e>
                        <m:sup>
                          <m:r>
                            <a:rPr lang="en-US" sz="1200" b="0" i="1" smtClean="0">
                              <a:solidFill>
                                <a:srgbClr val="FF0000"/>
                              </a:solidFill>
                              <a:latin typeface="Cambria Math"/>
                              <a:ea typeface="Cambria Math"/>
                            </a:rPr>
                            <m:t>2</m:t>
                          </m:r>
                        </m:sup>
                      </m:sSup>
                      <m:r>
                        <a:rPr lang="en-US" sz="1200" b="0" i="1" smtClean="0">
                          <a:solidFill>
                            <a:srgbClr val="FF0000"/>
                          </a:solidFill>
                          <a:latin typeface="Cambria Math"/>
                          <a:ea typeface="Cambria Math"/>
                        </a:rPr>
                        <m:t>=2</m:t>
                      </m:r>
                      <m:r>
                        <a:rPr lang="en-US" sz="1200" b="0" i="1" smtClean="0">
                          <a:solidFill>
                            <a:srgbClr val="FF0000"/>
                          </a:solidFill>
                          <a:latin typeface="Cambria Math"/>
                          <a:ea typeface="Cambria Math"/>
                        </a:rPr>
                        <m:t>𝑔𝑙</m:t>
                      </m:r>
                      <m:r>
                        <a:rPr lang="en-US" sz="1200" b="0" i="1" smtClean="0">
                          <a:solidFill>
                            <a:srgbClr val="FF0000"/>
                          </a:solidFill>
                          <a:latin typeface="Cambria Math"/>
                          <a:ea typeface="Cambria Math"/>
                        </a:rPr>
                        <m:t>(1+</m:t>
                      </m:r>
                      <m:r>
                        <a:rPr lang="en-US" sz="1200" b="0" i="1" smtClean="0">
                          <a:solidFill>
                            <a:srgbClr val="FF0000"/>
                          </a:solidFill>
                          <a:latin typeface="Cambria Math"/>
                        </a:rPr>
                        <m:t>𝑐𝑜𝑠</m:t>
                      </m:r>
                      <m:r>
                        <a:rPr lang="en-US" sz="1200" b="0" i="1" smtClean="0">
                          <a:solidFill>
                            <a:srgbClr val="FF0000"/>
                          </a:solidFill>
                          <a:latin typeface="Cambria Math"/>
                          <a:ea typeface="Cambria Math"/>
                        </a:rPr>
                        <m:t>𝜃</m:t>
                      </m:r>
                      <m:r>
                        <a:rPr lang="en-US" sz="1200" b="0" i="1" smtClean="0">
                          <a:solidFill>
                            <a:srgbClr val="FF0000"/>
                          </a:solidFill>
                          <a:latin typeface="Cambria Math"/>
                          <a:ea typeface="Cambria Math"/>
                        </a:rPr>
                        <m:t>)</m:t>
                      </m:r>
                    </m:oMath>
                  </m:oMathPara>
                </a14:m>
                <a:endParaRPr lang="en-US" sz="1200" dirty="0">
                  <a:solidFill>
                    <a:srgbClr val="FF0000"/>
                  </a:solidFill>
                </a:endParaRPr>
              </a:p>
            </p:txBody>
          </p:sp>
        </mc:Choice>
        <mc:Fallback xmlns="">
          <p:sp>
            <p:nvSpPr>
              <p:cNvPr id="71" name="TextBox 70"/>
              <p:cNvSpPr txBox="1">
                <a:spLocks noRot="1" noChangeAspect="1" noMove="1" noResize="1" noEditPoints="1" noAdjustHandles="1" noChangeArrowheads="1" noChangeShapeType="1" noTextEdit="1"/>
              </p:cNvSpPr>
              <p:nvPr/>
            </p:nvSpPr>
            <p:spPr>
              <a:xfrm>
                <a:off x="685800" y="5943600"/>
                <a:ext cx="1528687" cy="276999"/>
              </a:xfrm>
              <a:prstGeom prst="rect">
                <a:avLst/>
              </a:prstGeom>
              <a:blipFill rotWithShape="1">
                <a:blip r:embed="rId12"/>
                <a:stretch>
                  <a:fillRect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TextBox 78"/>
              <p:cNvSpPr txBox="1"/>
              <p:nvPr/>
            </p:nvSpPr>
            <p:spPr>
              <a:xfrm>
                <a:off x="2057400" y="6019800"/>
                <a:ext cx="990600" cy="4392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a:rPr>
                        <m:t>𝑐𝑜𝑠</m:t>
                      </m:r>
                      <m:r>
                        <a:rPr lang="en-US" sz="1200" b="0" i="1" smtClean="0">
                          <a:solidFill>
                            <a:srgbClr val="FF0000"/>
                          </a:solidFill>
                          <a:latin typeface="Cambria Math"/>
                          <a:ea typeface="Cambria Math"/>
                        </a:rPr>
                        <m:t>𝜃</m:t>
                      </m:r>
                      <m:r>
                        <a:rPr lang="en-US" sz="1200" b="0" i="1" smtClean="0">
                          <a:solidFill>
                            <a:srgbClr val="FF0000"/>
                          </a:solidFill>
                          <a:latin typeface="Cambria Math"/>
                          <a:ea typeface="Cambria Math"/>
                        </a:rPr>
                        <m:t>=−</m:t>
                      </m:r>
                      <m:f>
                        <m:fPr>
                          <m:ctrlPr>
                            <a:rPr lang="en-US" sz="1200" i="1">
                              <a:solidFill>
                                <a:srgbClr val="FF0000"/>
                              </a:solidFill>
                              <a:latin typeface="Cambria Math" panose="02040503050406030204" pitchFamily="18" charset="0"/>
                            </a:rPr>
                          </m:ctrlPr>
                        </m:fPr>
                        <m:num>
                          <m:r>
                            <a:rPr lang="en-US" sz="1200" i="1">
                              <a:solidFill>
                                <a:srgbClr val="FF0000"/>
                              </a:solidFill>
                              <a:latin typeface="Cambria Math"/>
                            </a:rPr>
                            <m:t>2</m:t>
                          </m:r>
                        </m:num>
                        <m:den>
                          <m:r>
                            <a:rPr lang="en-US" sz="1200" i="1">
                              <a:solidFill>
                                <a:srgbClr val="FF0000"/>
                              </a:solidFill>
                              <a:latin typeface="Cambria Math"/>
                            </a:rPr>
                            <m:t>3</m:t>
                          </m:r>
                        </m:den>
                      </m:f>
                    </m:oMath>
                  </m:oMathPara>
                </a14:m>
                <a:endParaRPr lang="en-US" sz="1200" dirty="0">
                  <a:solidFill>
                    <a:srgbClr val="FF0000"/>
                  </a:solidFill>
                </a:endParaRPr>
              </a:p>
            </p:txBody>
          </p:sp>
        </mc:Choice>
        <mc:Fallback xmlns="">
          <p:sp>
            <p:nvSpPr>
              <p:cNvPr id="79" name="TextBox 78"/>
              <p:cNvSpPr txBox="1">
                <a:spLocks noRot="1" noChangeAspect="1" noMove="1" noResize="1" noEditPoints="1" noAdjustHandles="1" noChangeArrowheads="1" noChangeShapeType="1" noTextEdit="1"/>
              </p:cNvSpPr>
              <p:nvPr/>
            </p:nvSpPr>
            <p:spPr>
              <a:xfrm>
                <a:off x="2057400" y="6019800"/>
                <a:ext cx="990600" cy="439223"/>
              </a:xfrm>
              <a:prstGeom prst="rect">
                <a:avLst/>
              </a:prstGeom>
              <a:blipFill rotWithShape="1">
                <a:blip r:embed="rId13"/>
                <a:stretch>
                  <a:fillRect/>
                </a:stretch>
              </a:blipFill>
            </p:spPr>
            <p:txBody>
              <a:bodyPr/>
              <a:lstStyle/>
              <a:p>
                <a:r>
                  <a:rPr lang="en-US">
                    <a:noFill/>
                  </a:rPr>
                  <a:t> </a:t>
                </a:r>
              </a:p>
            </p:txBody>
          </p:sp>
        </mc:Fallback>
      </mc:AlternateContent>
      <p:cxnSp>
        <p:nvCxnSpPr>
          <p:cNvPr id="63" name="Straight Connector 62"/>
          <p:cNvCxnSpPr/>
          <p:nvPr/>
        </p:nvCxnSpPr>
        <p:spPr>
          <a:xfrm>
            <a:off x="7498080" y="1397203"/>
            <a:ext cx="1125322" cy="1278941"/>
          </a:xfrm>
          <a:prstGeom prst="line">
            <a:avLst/>
          </a:prstGeom>
          <a:ln w="25400">
            <a:solidFill>
              <a:schemeClr val="tx1"/>
            </a:solidFill>
            <a:head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4" name="TextBox 63"/>
              <p:cNvSpPr txBox="1"/>
              <p:nvPr/>
            </p:nvSpPr>
            <p:spPr>
              <a:xfrm>
                <a:off x="8068665" y="1805026"/>
                <a:ext cx="30777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𝑣</m:t>
                      </m:r>
                    </m:oMath>
                  </m:oMathPara>
                </a14:m>
                <a:endParaRPr lang="en-US" sz="1200" dirty="0"/>
              </a:p>
            </p:txBody>
          </p:sp>
        </mc:Choice>
        <mc:Fallback xmlns="">
          <p:sp>
            <p:nvSpPr>
              <p:cNvPr id="64" name="TextBox 63"/>
              <p:cNvSpPr txBox="1">
                <a:spLocks noRot="1" noChangeAspect="1" noMove="1" noResize="1" noEditPoints="1" noAdjustHandles="1" noChangeArrowheads="1" noChangeShapeType="1" noTextEdit="1"/>
              </p:cNvSpPr>
              <p:nvPr/>
            </p:nvSpPr>
            <p:spPr>
              <a:xfrm>
                <a:off x="8068665" y="1805026"/>
                <a:ext cx="307777" cy="276999"/>
              </a:xfrm>
              <a:prstGeom prst="rect">
                <a:avLst/>
              </a:prstGeom>
              <a:blipFill rotWithShape="1">
                <a:blip r:embed="rId14"/>
                <a:stretch>
                  <a:fillRect/>
                </a:stretch>
              </a:blipFill>
            </p:spPr>
            <p:txBody>
              <a:bodyPr/>
              <a:lstStyle/>
              <a:p>
                <a:r>
                  <a:rPr lang="en-US">
                    <a:noFill/>
                  </a:rPr>
                  <a:t> </a:t>
                </a:r>
              </a:p>
            </p:txBody>
          </p:sp>
        </mc:Fallback>
      </mc:AlternateContent>
      <p:cxnSp>
        <p:nvCxnSpPr>
          <p:cNvPr id="65" name="Straight Connector 64"/>
          <p:cNvCxnSpPr/>
          <p:nvPr/>
        </p:nvCxnSpPr>
        <p:spPr>
          <a:xfrm>
            <a:off x="7483450" y="2677363"/>
            <a:ext cx="1148487" cy="2"/>
          </a:xfrm>
          <a:prstGeom prst="line">
            <a:avLst/>
          </a:prstGeom>
          <a:ln w="25400">
            <a:solidFill>
              <a:schemeClr val="tx1"/>
            </a:solidFill>
            <a:headEnd type="arrow"/>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7498080" y="1406958"/>
            <a:ext cx="2440" cy="1263090"/>
          </a:xfrm>
          <a:prstGeom prst="line">
            <a:avLst/>
          </a:prstGeom>
          <a:ln w="25400">
            <a:solidFill>
              <a:schemeClr val="tx1"/>
            </a:solidFill>
            <a:headEnd type="arrow"/>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5039832" y="1754372"/>
            <a:ext cx="1" cy="55289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5039833" y="1743740"/>
            <a:ext cx="75491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5709826" y="1690635"/>
            <a:ext cx="111397" cy="1141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Arc 85"/>
          <p:cNvSpPr/>
          <p:nvPr/>
        </p:nvSpPr>
        <p:spPr>
          <a:xfrm>
            <a:off x="4728359" y="2087532"/>
            <a:ext cx="536770" cy="556714"/>
          </a:xfrm>
          <a:prstGeom prst="arc">
            <a:avLst>
              <a:gd name="adj1" fmla="val 16825738"/>
              <a:gd name="adj2" fmla="val 1938350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TextBox 89"/>
          <p:cNvSpPr txBox="1"/>
          <p:nvPr/>
        </p:nvSpPr>
        <p:spPr>
          <a:xfrm>
            <a:off x="5326911" y="1503770"/>
            <a:ext cx="276446" cy="261610"/>
          </a:xfrm>
          <a:prstGeom prst="rect">
            <a:avLst/>
          </a:prstGeom>
          <a:noFill/>
        </p:spPr>
        <p:txBody>
          <a:bodyPr wrap="square" rtlCol="0">
            <a:spAutoFit/>
          </a:bodyPr>
          <a:lstStyle/>
          <a:p>
            <a:pPr algn="ctr"/>
            <a:r>
              <a:rPr lang="en-US" sz="1100" dirty="0" smtClean="0">
                <a:latin typeface="Comic Sans MS" panose="030F0702030302020204" pitchFamily="66" charset="0"/>
              </a:rPr>
              <a:t>x</a:t>
            </a:r>
            <a:endParaRPr lang="en-US" sz="1100" dirty="0">
              <a:latin typeface="Comic Sans MS" panose="030F0702030302020204" pitchFamily="66" charset="0"/>
            </a:endParaRPr>
          </a:p>
        </p:txBody>
      </p:sp>
      <p:sp>
        <p:nvSpPr>
          <p:cNvPr id="91" name="TextBox 90"/>
          <p:cNvSpPr txBox="1"/>
          <p:nvPr/>
        </p:nvSpPr>
        <p:spPr>
          <a:xfrm>
            <a:off x="5058928" y="1725042"/>
            <a:ext cx="559981" cy="261610"/>
          </a:xfrm>
          <a:prstGeom prst="rect">
            <a:avLst/>
          </a:prstGeom>
          <a:noFill/>
        </p:spPr>
        <p:txBody>
          <a:bodyPr wrap="square" rtlCol="0">
            <a:spAutoFit/>
          </a:bodyPr>
          <a:lstStyle/>
          <a:p>
            <a:pPr algn="ctr"/>
            <a:r>
              <a:rPr lang="en-US" sz="1100" dirty="0" smtClean="0">
                <a:latin typeface="Comic Sans MS" panose="030F0702030302020204" pitchFamily="66" charset="0"/>
              </a:rPr>
              <a:t>90-x</a:t>
            </a:r>
            <a:endParaRPr lang="en-US" sz="1100" dirty="0">
              <a:latin typeface="Comic Sans MS" panose="030F0702030302020204" pitchFamily="66" charset="0"/>
            </a:endParaRPr>
          </a:p>
        </p:txBody>
      </p:sp>
      <p:sp>
        <p:nvSpPr>
          <p:cNvPr id="92" name="Arc 91"/>
          <p:cNvSpPr/>
          <p:nvPr/>
        </p:nvSpPr>
        <p:spPr>
          <a:xfrm>
            <a:off x="5508080" y="1463755"/>
            <a:ext cx="536770" cy="556714"/>
          </a:xfrm>
          <a:prstGeom prst="arc">
            <a:avLst>
              <a:gd name="adj1" fmla="val 8762704"/>
              <a:gd name="adj2" fmla="val 1080784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TextBox 92"/>
          <p:cNvSpPr txBox="1"/>
          <p:nvPr/>
        </p:nvSpPr>
        <p:spPr>
          <a:xfrm>
            <a:off x="5032903" y="1926268"/>
            <a:ext cx="276446" cy="261610"/>
          </a:xfrm>
          <a:prstGeom prst="rect">
            <a:avLst/>
          </a:prstGeom>
          <a:noFill/>
        </p:spPr>
        <p:txBody>
          <a:bodyPr wrap="square" rtlCol="0">
            <a:spAutoFit/>
          </a:bodyPr>
          <a:lstStyle/>
          <a:p>
            <a:pPr algn="ctr"/>
            <a:r>
              <a:rPr lang="en-US" sz="1100" dirty="0" smtClean="0">
                <a:latin typeface="Comic Sans MS" panose="030F0702030302020204" pitchFamily="66" charset="0"/>
              </a:rPr>
              <a:t>x</a:t>
            </a:r>
            <a:endParaRPr lang="en-US" sz="1100" dirty="0">
              <a:latin typeface="Comic Sans MS" panose="030F0702030302020204" pitchFamily="66" charset="0"/>
            </a:endParaRPr>
          </a:p>
        </p:txBody>
      </p:sp>
      <p:sp>
        <p:nvSpPr>
          <p:cNvPr id="94" name="Arc 93"/>
          <p:cNvSpPr/>
          <p:nvPr/>
        </p:nvSpPr>
        <p:spPr>
          <a:xfrm>
            <a:off x="5508079" y="1474388"/>
            <a:ext cx="536770" cy="556714"/>
          </a:xfrm>
          <a:prstGeom prst="arc">
            <a:avLst>
              <a:gd name="adj1" fmla="val 11103932"/>
              <a:gd name="adj2" fmla="val 1373779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Arc 94"/>
          <p:cNvSpPr/>
          <p:nvPr/>
        </p:nvSpPr>
        <p:spPr>
          <a:xfrm>
            <a:off x="8350516" y="2381701"/>
            <a:ext cx="536770" cy="556714"/>
          </a:xfrm>
          <a:prstGeom prst="arc">
            <a:avLst>
              <a:gd name="adj1" fmla="val 10786354"/>
              <a:gd name="adj2" fmla="val 1362373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8" name="TextBox 97"/>
              <p:cNvSpPr txBox="1"/>
              <p:nvPr/>
            </p:nvSpPr>
            <p:spPr>
              <a:xfrm>
                <a:off x="7487418" y="2680439"/>
                <a:ext cx="1187184"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𝑣𝑐𝑜𝑠</m:t>
                      </m:r>
                      <m:r>
                        <a:rPr lang="en-US" sz="1200" b="0" i="1" smtClean="0">
                          <a:latin typeface="Cambria Math"/>
                        </a:rPr>
                        <m:t>(180−</m:t>
                      </m:r>
                      <m:r>
                        <a:rPr lang="en-US" sz="1200" b="0" i="1" smtClean="0">
                          <a:latin typeface="Cambria Math"/>
                          <a:ea typeface="Cambria Math"/>
                        </a:rPr>
                        <m:t>𝜃</m:t>
                      </m:r>
                      <m:r>
                        <a:rPr lang="en-US" sz="1200" b="0" i="1" smtClean="0">
                          <a:latin typeface="Cambria Math"/>
                          <a:ea typeface="Cambria Math"/>
                        </a:rPr>
                        <m:t>)</m:t>
                      </m:r>
                    </m:oMath>
                  </m:oMathPara>
                </a14:m>
                <a:endParaRPr lang="en-US" sz="1200" dirty="0"/>
              </a:p>
            </p:txBody>
          </p:sp>
        </mc:Choice>
        <mc:Fallback xmlns="">
          <p:sp>
            <p:nvSpPr>
              <p:cNvPr id="98" name="TextBox 97"/>
              <p:cNvSpPr txBox="1">
                <a:spLocks noRot="1" noChangeAspect="1" noMove="1" noResize="1" noEditPoints="1" noAdjustHandles="1" noChangeArrowheads="1" noChangeShapeType="1" noTextEdit="1"/>
              </p:cNvSpPr>
              <p:nvPr/>
            </p:nvSpPr>
            <p:spPr>
              <a:xfrm>
                <a:off x="7487418" y="2680439"/>
                <a:ext cx="1187184" cy="276999"/>
              </a:xfrm>
              <a:prstGeom prst="rect">
                <a:avLst/>
              </a:prstGeom>
              <a:blipFill rotWithShape="1">
                <a:blip r:embed="rId15"/>
                <a:stretch>
                  <a:fillRect b="-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TextBox 98"/>
              <p:cNvSpPr txBox="1"/>
              <p:nvPr/>
            </p:nvSpPr>
            <p:spPr>
              <a:xfrm>
                <a:off x="6395810" y="1971602"/>
                <a:ext cx="117064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𝑣𝑠𝑖𝑛</m:t>
                      </m:r>
                      <m:r>
                        <a:rPr lang="en-US" sz="1200" b="0" i="1" smtClean="0">
                          <a:latin typeface="Cambria Math"/>
                        </a:rPr>
                        <m:t>(180−</m:t>
                      </m:r>
                      <m:r>
                        <a:rPr lang="en-US" sz="1200" b="0" i="1" smtClean="0">
                          <a:latin typeface="Cambria Math"/>
                          <a:ea typeface="Cambria Math"/>
                        </a:rPr>
                        <m:t>𝜃</m:t>
                      </m:r>
                      <m:r>
                        <a:rPr lang="en-US" sz="1200" b="0" i="1" smtClean="0">
                          <a:latin typeface="Cambria Math"/>
                          <a:ea typeface="Cambria Math"/>
                        </a:rPr>
                        <m:t>)</m:t>
                      </m:r>
                    </m:oMath>
                  </m:oMathPara>
                </a14:m>
                <a:endParaRPr lang="en-US" sz="1200" dirty="0"/>
              </a:p>
            </p:txBody>
          </p:sp>
        </mc:Choice>
        <mc:Fallback xmlns="">
          <p:sp>
            <p:nvSpPr>
              <p:cNvPr id="99" name="TextBox 98"/>
              <p:cNvSpPr txBox="1">
                <a:spLocks noRot="1" noChangeAspect="1" noMove="1" noResize="1" noEditPoints="1" noAdjustHandles="1" noChangeArrowheads="1" noChangeShapeType="1" noTextEdit="1"/>
              </p:cNvSpPr>
              <p:nvPr/>
            </p:nvSpPr>
            <p:spPr>
              <a:xfrm>
                <a:off x="6395810" y="1971602"/>
                <a:ext cx="1170641" cy="276999"/>
              </a:xfrm>
              <a:prstGeom prst="rect">
                <a:avLst/>
              </a:prstGeom>
              <a:blipFill rotWithShape="1">
                <a:blip r:embed="rId16"/>
                <a:stretch>
                  <a:fillRect b="-6522"/>
                </a:stretch>
              </a:blipFill>
            </p:spPr>
            <p:txBody>
              <a:bodyPr/>
              <a:lstStyle/>
              <a:p>
                <a:r>
                  <a:rPr lang="en-US">
                    <a:noFill/>
                  </a:rPr>
                  <a:t> </a:t>
                </a:r>
              </a:p>
            </p:txBody>
          </p:sp>
        </mc:Fallback>
      </mc:AlternateContent>
      <p:sp>
        <p:nvSpPr>
          <p:cNvPr id="52" name="TextBox 51"/>
          <p:cNvSpPr txBox="1"/>
          <p:nvPr/>
        </p:nvSpPr>
        <p:spPr>
          <a:xfrm>
            <a:off x="4121987" y="3811438"/>
            <a:ext cx="676788" cy="307777"/>
          </a:xfrm>
          <a:prstGeom prst="rect">
            <a:avLst/>
          </a:prstGeom>
          <a:noFill/>
        </p:spPr>
        <p:txBody>
          <a:bodyPr wrap="none" rtlCol="0">
            <a:spAutoFit/>
          </a:bodyPr>
          <a:lstStyle/>
          <a:p>
            <a:r>
              <a:rPr lang="en-US" sz="1400" u="sng" dirty="0" smtClean="0">
                <a:latin typeface="Comic Sans MS" panose="030F0702030302020204" pitchFamily="66" charset="0"/>
              </a:rPr>
              <a:t>After</a:t>
            </a:r>
            <a:endParaRPr lang="en-US" sz="1400" u="sng"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3" name="TextBox 52"/>
              <p:cNvSpPr txBox="1"/>
              <p:nvPr/>
            </p:nvSpPr>
            <p:spPr>
              <a:xfrm>
                <a:off x="3969587" y="4192438"/>
                <a:ext cx="92967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𝑃𝐸</m:t>
                      </m:r>
                      <m:r>
                        <a:rPr lang="en-US" sz="1200" b="0" i="1" smtClean="0">
                          <a:latin typeface="Cambria Math"/>
                        </a:rPr>
                        <m:t>=</m:t>
                      </m:r>
                      <m:r>
                        <a:rPr lang="en-US" sz="1200" b="0" i="1" smtClean="0">
                          <a:latin typeface="Cambria Math"/>
                        </a:rPr>
                        <m:t>𝑚𝑔h</m:t>
                      </m:r>
                    </m:oMath>
                  </m:oMathPara>
                </a14:m>
                <a:endParaRPr lang="en-US" sz="1200" dirty="0"/>
              </a:p>
            </p:txBody>
          </p:sp>
        </mc:Choice>
        <mc:Fallback xmlns="">
          <p:sp>
            <p:nvSpPr>
              <p:cNvPr id="53" name="TextBox 52"/>
              <p:cNvSpPr txBox="1">
                <a:spLocks noRot="1" noChangeAspect="1" noMove="1" noResize="1" noEditPoints="1" noAdjustHandles="1" noChangeArrowheads="1" noChangeShapeType="1" noTextEdit="1"/>
              </p:cNvSpPr>
              <p:nvPr/>
            </p:nvSpPr>
            <p:spPr>
              <a:xfrm>
                <a:off x="3969587" y="4192438"/>
                <a:ext cx="929677" cy="276999"/>
              </a:xfrm>
              <a:prstGeom prst="rect">
                <a:avLst/>
              </a:prstGeom>
              <a:blipFill rotWithShape="1">
                <a:blip r:embed="rId17"/>
                <a:stretch>
                  <a:fillRect b="-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3969587" y="4649638"/>
                <a:ext cx="131702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𝑃𝐸</m:t>
                      </m:r>
                      <m:r>
                        <a:rPr lang="en-US" sz="1200" b="0" i="1" smtClean="0">
                          <a:latin typeface="Cambria Math"/>
                        </a:rPr>
                        <m:t>=(</m:t>
                      </m:r>
                      <m:r>
                        <a:rPr lang="en-US" sz="1200" b="0" i="1" smtClean="0">
                          <a:latin typeface="Cambria Math"/>
                        </a:rPr>
                        <m:t>𝑚</m:t>
                      </m:r>
                      <m:r>
                        <a:rPr lang="en-US" sz="1200" b="0" i="1" smtClean="0">
                          <a:latin typeface="Cambria Math"/>
                        </a:rPr>
                        <m:t>)(</m:t>
                      </m:r>
                      <m:r>
                        <a:rPr lang="en-US" sz="1200" b="0" i="1" smtClean="0">
                          <a:latin typeface="Cambria Math"/>
                        </a:rPr>
                        <m:t>𝑔</m:t>
                      </m:r>
                      <m:r>
                        <a:rPr lang="en-US" sz="1200" b="0" i="1" smtClean="0">
                          <a:latin typeface="Cambria Math"/>
                        </a:rPr>
                        <m:t>)(</m:t>
                      </m:r>
                      <m:r>
                        <a:rPr lang="en-US" sz="1200" b="0" i="1" smtClean="0">
                          <a:latin typeface="Cambria Math"/>
                        </a:rPr>
                        <m:t>h</m:t>
                      </m:r>
                      <m:r>
                        <a:rPr lang="en-US" sz="1200" b="0" i="1" smtClean="0">
                          <a:latin typeface="Cambria Math"/>
                        </a:rPr>
                        <m:t>)</m:t>
                      </m:r>
                    </m:oMath>
                  </m:oMathPara>
                </a14:m>
                <a:endParaRPr lang="en-US" sz="1200" dirty="0"/>
              </a:p>
            </p:txBody>
          </p:sp>
        </mc:Choice>
        <mc:Fallback xmlns="">
          <p:sp>
            <p:nvSpPr>
              <p:cNvPr id="54" name="TextBox 53"/>
              <p:cNvSpPr txBox="1">
                <a:spLocks noRot="1" noChangeAspect="1" noMove="1" noResize="1" noEditPoints="1" noAdjustHandles="1" noChangeArrowheads="1" noChangeShapeType="1" noTextEdit="1"/>
              </p:cNvSpPr>
              <p:nvPr/>
            </p:nvSpPr>
            <p:spPr>
              <a:xfrm>
                <a:off x="3969587" y="4649638"/>
                <a:ext cx="1317027" cy="276999"/>
              </a:xfrm>
              <a:prstGeom prst="rect">
                <a:avLst/>
              </a:prstGeom>
              <a:blipFill rotWithShape="1">
                <a:blip r:embed="rId18"/>
                <a:stretch>
                  <a:fillRect b="-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3969587" y="5106838"/>
                <a:ext cx="929678"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𝑃𝐸</m:t>
                      </m:r>
                      <m:r>
                        <a:rPr lang="en-US" sz="1200" b="0" i="1" smtClean="0">
                          <a:latin typeface="Cambria Math"/>
                        </a:rPr>
                        <m:t>=</m:t>
                      </m:r>
                      <m:r>
                        <a:rPr lang="en-US" sz="1200" b="0" i="1" smtClean="0">
                          <a:latin typeface="Cambria Math"/>
                        </a:rPr>
                        <m:t>𝑚𝑔h</m:t>
                      </m:r>
                    </m:oMath>
                  </m:oMathPara>
                </a14:m>
                <a:endParaRPr lang="en-US" sz="1200" dirty="0"/>
              </a:p>
            </p:txBody>
          </p:sp>
        </mc:Choice>
        <mc:Fallback xmlns="">
          <p:sp>
            <p:nvSpPr>
              <p:cNvPr id="55" name="TextBox 54"/>
              <p:cNvSpPr txBox="1">
                <a:spLocks noRot="1" noChangeAspect="1" noMove="1" noResize="1" noEditPoints="1" noAdjustHandles="1" noChangeArrowheads="1" noChangeShapeType="1" noTextEdit="1"/>
              </p:cNvSpPr>
              <p:nvPr/>
            </p:nvSpPr>
            <p:spPr>
              <a:xfrm>
                <a:off x="3969587" y="5106838"/>
                <a:ext cx="929678" cy="276999"/>
              </a:xfrm>
              <a:prstGeom prst="rect">
                <a:avLst/>
              </a:prstGeom>
              <a:blipFill rotWithShape="1">
                <a:blip r:embed="rId17"/>
                <a:stretch>
                  <a:fillRect b="-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5937848" y="4107612"/>
                <a:ext cx="1298650" cy="4380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𝐾𝐸</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1</m:t>
                          </m:r>
                        </m:num>
                        <m:den>
                          <m:r>
                            <a:rPr lang="en-US" sz="1200" b="0" i="1" smtClean="0">
                              <a:latin typeface="Cambria Math"/>
                            </a:rPr>
                            <m:t>2</m:t>
                          </m:r>
                        </m:den>
                      </m:f>
                      <m:r>
                        <a:rPr lang="en-US" sz="1200" b="0" i="1" smtClean="0">
                          <a:latin typeface="Cambria Math"/>
                        </a:rPr>
                        <m:t>𝑚</m:t>
                      </m:r>
                      <m:sSup>
                        <m:sSupPr>
                          <m:ctrlPr>
                            <a:rPr lang="en-US" sz="1200" b="0" i="1" smtClean="0">
                              <a:latin typeface="Cambria Math" panose="02040503050406030204" pitchFamily="18" charset="0"/>
                            </a:rPr>
                          </m:ctrlPr>
                        </m:sSupPr>
                        <m:e>
                          <m:r>
                            <a:rPr lang="en-US" sz="1200" b="0" i="1" smtClean="0">
                              <a:latin typeface="Cambria Math"/>
                            </a:rPr>
                            <m:t>𝑣</m:t>
                          </m:r>
                        </m:e>
                        <m:sup>
                          <m:r>
                            <a:rPr lang="en-US" sz="1200" b="0" i="1" smtClean="0">
                              <a:latin typeface="Cambria Math"/>
                            </a:rPr>
                            <m:t>2</m:t>
                          </m:r>
                        </m:sup>
                      </m:sSup>
                    </m:oMath>
                  </m:oMathPara>
                </a14:m>
                <a:endParaRPr lang="en-US" sz="1200" dirty="0"/>
              </a:p>
            </p:txBody>
          </p:sp>
        </mc:Choice>
        <mc:Fallback xmlns="">
          <p:sp>
            <p:nvSpPr>
              <p:cNvPr id="56" name="TextBox 55"/>
              <p:cNvSpPr txBox="1">
                <a:spLocks noRot="1" noChangeAspect="1" noMove="1" noResize="1" noEditPoints="1" noAdjustHandles="1" noChangeArrowheads="1" noChangeShapeType="1" noTextEdit="1"/>
              </p:cNvSpPr>
              <p:nvPr/>
            </p:nvSpPr>
            <p:spPr>
              <a:xfrm>
                <a:off x="5937848" y="4107612"/>
                <a:ext cx="1298650" cy="438005"/>
              </a:xfrm>
              <a:prstGeom prst="rect">
                <a:avLst/>
              </a:prstGeom>
              <a:blipFill rotWithShape="1">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5980980" y="4605068"/>
                <a:ext cx="2378015" cy="4380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chemeClr val="tx1"/>
                          </a:solidFill>
                          <a:latin typeface="Cambria Math"/>
                        </a:rPr>
                        <m:t>𝐾𝐸</m:t>
                      </m:r>
                      <m:r>
                        <a:rPr lang="en-US" sz="1200" b="0" i="1" smtClean="0">
                          <a:solidFill>
                            <a:schemeClr val="tx1"/>
                          </a:solidFill>
                          <a:latin typeface="Cambria Math"/>
                        </a:rPr>
                        <m:t>=</m:t>
                      </m:r>
                      <m:f>
                        <m:fPr>
                          <m:ctrlPr>
                            <a:rPr lang="en-US" sz="1200" b="0" i="1" smtClean="0">
                              <a:solidFill>
                                <a:schemeClr val="tx1"/>
                              </a:solidFill>
                              <a:latin typeface="Cambria Math" panose="02040503050406030204" pitchFamily="18" charset="0"/>
                            </a:rPr>
                          </m:ctrlPr>
                        </m:fPr>
                        <m:num>
                          <m:r>
                            <a:rPr lang="en-US" sz="1200" b="0" i="1" smtClean="0">
                              <a:solidFill>
                                <a:schemeClr val="tx1"/>
                              </a:solidFill>
                              <a:latin typeface="Cambria Math"/>
                            </a:rPr>
                            <m:t>1</m:t>
                          </m:r>
                        </m:num>
                        <m:den>
                          <m:r>
                            <a:rPr lang="en-US" sz="1200" b="0" i="1" smtClean="0">
                              <a:solidFill>
                                <a:schemeClr val="tx1"/>
                              </a:solidFill>
                              <a:latin typeface="Cambria Math"/>
                            </a:rPr>
                            <m:t>2</m:t>
                          </m:r>
                        </m:den>
                      </m:f>
                      <m:r>
                        <a:rPr lang="en-US" sz="1200" b="0" i="1" smtClean="0">
                          <a:solidFill>
                            <a:schemeClr val="tx1"/>
                          </a:solidFill>
                          <a:latin typeface="Cambria Math"/>
                        </a:rPr>
                        <m:t>(</m:t>
                      </m:r>
                      <m:r>
                        <a:rPr lang="en-US" sz="1200" b="0" i="1" smtClean="0">
                          <a:solidFill>
                            <a:schemeClr val="tx1"/>
                          </a:solidFill>
                          <a:latin typeface="Cambria Math"/>
                        </a:rPr>
                        <m:t>𝑚</m:t>
                      </m:r>
                      <m:r>
                        <a:rPr lang="en-US" sz="1200" b="0" i="1" smtClean="0">
                          <a:solidFill>
                            <a:schemeClr val="tx1"/>
                          </a:solidFill>
                          <a:latin typeface="Cambria Math"/>
                        </a:rPr>
                        <m:t>)</m:t>
                      </m:r>
                      <m:sSup>
                        <m:sSupPr>
                          <m:ctrlPr>
                            <a:rPr lang="en-US" sz="1200" b="0" i="1" smtClean="0">
                              <a:solidFill>
                                <a:schemeClr val="tx1"/>
                              </a:solidFill>
                              <a:latin typeface="Cambria Math" panose="02040503050406030204" pitchFamily="18" charset="0"/>
                            </a:rPr>
                          </m:ctrlPr>
                        </m:sSupPr>
                        <m:e>
                          <m:d>
                            <m:dPr>
                              <m:ctrlPr>
                                <a:rPr lang="en-US" sz="1200" b="0" i="1" smtClean="0">
                                  <a:solidFill>
                                    <a:schemeClr val="tx1"/>
                                  </a:solidFill>
                                  <a:latin typeface="Cambria Math" panose="02040503050406030204" pitchFamily="18" charset="0"/>
                                </a:rPr>
                              </m:ctrlPr>
                            </m:dPr>
                            <m:e>
                              <m:r>
                                <a:rPr lang="en-US" sz="1200" i="1">
                                  <a:latin typeface="Cambria Math"/>
                                </a:rPr>
                                <m:t>𝑣𝑐𝑜𝑠</m:t>
                              </m:r>
                              <m:r>
                                <a:rPr lang="en-US" sz="1200" i="1">
                                  <a:latin typeface="Cambria Math"/>
                                </a:rPr>
                                <m:t>(180−</m:t>
                              </m:r>
                              <m:r>
                                <a:rPr lang="en-US" sz="1200" i="1">
                                  <a:latin typeface="Cambria Math"/>
                                  <a:ea typeface="Cambria Math"/>
                                </a:rPr>
                                <m:t>𝜃</m:t>
                              </m:r>
                              <m:r>
                                <a:rPr lang="en-US" sz="1200" i="1">
                                  <a:latin typeface="Cambria Math"/>
                                  <a:ea typeface="Cambria Math"/>
                                </a:rPr>
                                <m:t>)</m:t>
                              </m:r>
                              <m:r>
                                <m:rPr>
                                  <m:nor/>
                                </m:rPr>
                                <a:rPr lang="en-US" sz="1200" dirty="0"/>
                                <m:t> </m:t>
                              </m:r>
                            </m:e>
                          </m:d>
                        </m:e>
                        <m:sup>
                          <m:r>
                            <a:rPr lang="en-US" sz="1200" b="0" i="1" smtClean="0">
                              <a:solidFill>
                                <a:schemeClr val="tx1"/>
                              </a:solidFill>
                              <a:latin typeface="Cambria Math"/>
                            </a:rPr>
                            <m:t>2</m:t>
                          </m:r>
                        </m:sup>
                      </m:sSup>
                    </m:oMath>
                  </m:oMathPara>
                </a14:m>
                <a:endParaRPr lang="en-US" sz="1200" dirty="0">
                  <a:solidFill>
                    <a:schemeClr val="tx1"/>
                  </a:solidFill>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5980980" y="4605068"/>
                <a:ext cx="2378015" cy="438005"/>
              </a:xfrm>
              <a:prstGeom prst="rect">
                <a:avLst/>
              </a:prstGeom>
              <a:blipFill rotWithShape="1">
                <a:blip r:embed="rId20"/>
                <a:stretch>
                  <a:fillRect/>
                </a:stretch>
              </a:blipFill>
            </p:spPr>
            <p:txBody>
              <a:bodyPr/>
              <a:lstStyle/>
              <a:p>
                <a:r>
                  <a:rPr lang="en-US">
                    <a:noFill/>
                  </a:rPr>
                  <a:t> </a:t>
                </a:r>
              </a:p>
            </p:txBody>
          </p:sp>
        </mc:Fallback>
      </mc:AlternateContent>
      <p:sp>
        <p:nvSpPr>
          <p:cNvPr id="60" name="Arc 59"/>
          <p:cNvSpPr/>
          <p:nvPr/>
        </p:nvSpPr>
        <p:spPr>
          <a:xfrm>
            <a:off x="5110176" y="4353464"/>
            <a:ext cx="228600" cy="450011"/>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6" name="TextBox 65"/>
          <p:cNvSpPr txBox="1"/>
          <p:nvPr/>
        </p:nvSpPr>
        <p:spPr>
          <a:xfrm>
            <a:off x="5262576" y="4353464"/>
            <a:ext cx="762000" cy="461665"/>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Sub in values</a:t>
            </a:r>
            <a:endParaRPr lang="en-GB" sz="1200" baseline="30000" dirty="0">
              <a:solidFill>
                <a:srgbClr val="FF0000"/>
              </a:solidFill>
              <a:latin typeface="Comic Sans MS" panose="030F0702030302020204" pitchFamily="66" charset="0"/>
            </a:endParaRPr>
          </a:p>
        </p:txBody>
      </p:sp>
      <p:sp>
        <p:nvSpPr>
          <p:cNvPr id="67" name="Arc 66"/>
          <p:cNvSpPr/>
          <p:nvPr/>
        </p:nvSpPr>
        <p:spPr>
          <a:xfrm>
            <a:off x="5120810" y="4810664"/>
            <a:ext cx="228600" cy="450011"/>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68" name="TextBox 67"/>
          <p:cNvSpPr txBox="1"/>
          <p:nvPr/>
        </p:nvSpPr>
        <p:spPr>
          <a:xfrm>
            <a:off x="5338776" y="4886864"/>
            <a:ext cx="838200"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Calculate</a:t>
            </a:r>
            <a:endParaRPr lang="en-GB" sz="1200" baseline="30000" dirty="0">
              <a:solidFill>
                <a:srgbClr val="FF0000"/>
              </a:solidFill>
              <a:latin typeface="Comic Sans MS" panose="030F0702030302020204" pitchFamily="66" charset="0"/>
            </a:endParaRPr>
          </a:p>
        </p:txBody>
      </p:sp>
      <p:sp>
        <p:nvSpPr>
          <p:cNvPr id="69" name="Arc 68"/>
          <p:cNvSpPr/>
          <p:nvPr/>
        </p:nvSpPr>
        <p:spPr>
          <a:xfrm>
            <a:off x="8075761" y="4336212"/>
            <a:ext cx="205597" cy="511833"/>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4" name="TextBox 73"/>
          <p:cNvSpPr txBox="1"/>
          <p:nvPr/>
        </p:nvSpPr>
        <p:spPr>
          <a:xfrm>
            <a:off x="8141897" y="4352027"/>
            <a:ext cx="838200" cy="461665"/>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Sub in values</a:t>
            </a:r>
            <a:endParaRPr lang="en-GB" sz="1200" baseline="30000" dirty="0">
              <a:solidFill>
                <a:srgbClr val="FF0000"/>
              </a:solidFill>
              <a:latin typeface="Comic Sans MS" panose="030F0702030302020204" pitchFamily="66" charset="0"/>
            </a:endParaRPr>
          </a:p>
        </p:txBody>
      </p:sp>
      <p:sp>
        <p:nvSpPr>
          <p:cNvPr id="76" name="TextBox 75"/>
          <p:cNvSpPr txBox="1"/>
          <p:nvPr/>
        </p:nvSpPr>
        <p:spPr>
          <a:xfrm>
            <a:off x="5917721" y="3434753"/>
            <a:ext cx="3096883" cy="646331"/>
          </a:xfrm>
          <a:prstGeom prst="rect">
            <a:avLst/>
          </a:prstGeom>
          <a:solidFill>
            <a:schemeClr val="bg1"/>
          </a:solidFill>
          <a:ln w="25400">
            <a:solidFill>
              <a:schemeClr val="tx1"/>
            </a:solidFill>
          </a:ln>
        </p:spPr>
        <p:txBody>
          <a:bodyPr wrap="square" rtlCol="0">
            <a:spAutoFit/>
          </a:bodyPr>
          <a:lstStyle/>
          <a:p>
            <a:pPr algn="ctr"/>
            <a:r>
              <a:rPr lang="en-US" sz="1200" dirty="0" smtClean="0">
                <a:solidFill>
                  <a:srgbClr val="FF0000"/>
                </a:solidFill>
                <a:latin typeface="Comic Sans MS" panose="030F0702030302020204" pitchFamily="66" charset="0"/>
              </a:rPr>
              <a:t>At its highest point, the only kinetic energy will be the horizontal part, as the vertical speed is 0…</a:t>
            </a:r>
            <a:endParaRPr lang="en-GB" sz="1200" baseline="300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78" name="TextBox 77"/>
              <p:cNvSpPr txBox="1"/>
              <p:nvPr/>
            </p:nvSpPr>
            <p:spPr>
              <a:xfrm>
                <a:off x="6090246" y="5076645"/>
                <a:ext cx="1613139" cy="5438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chemeClr val="tx1"/>
                          </a:solidFill>
                          <a:latin typeface="Cambria Math"/>
                        </a:rPr>
                        <m:t>𝐾𝐸</m:t>
                      </m:r>
                      <m:r>
                        <a:rPr lang="en-US" sz="1200" b="0" i="1" smtClean="0">
                          <a:solidFill>
                            <a:schemeClr val="tx1"/>
                          </a:solidFill>
                          <a:latin typeface="Cambria Math"/>
                        </a:rPr>
                        <m:t>=</m:t>
                      </m:r>
                      <m:f>
                        <m:fPr>
                          <m:ctrlPr>
                            <a:rPr lang="en-US" sz="1200" b="0" i="1" smtClean="0">
                              <a:solidFill>
                                <a:schemeClr val="tx1"/>
                              </a:solidFill>
                              <a:latin typeface="Cambria Math" panose="02040503050406030204" pitchFamily="18" charset="0"/>
                            </a:rPr>
                          </m:ctrlPr>
                        </m:fPr>
                        <m:num>
                          <m:r>
                            <a:rPr lang="en-US" sz="1200" b="0" i="1" smtClean="0">
                              <a:solidFill>
                                <a:schemeClr val="tx1"/>
                              </a:solidFill>
                              <a:latin typeface="Cambria Math"/>
                            </a:rPr>
                            <m:t>1</m:t>
                          </m:r>
                        </m:num>
                        <m:den>
                          <m:r>
                            <a:rPr lang="en-US" sz="1200" b="0" i="1" smtClean="0">
                              <a:solidFill>
                                <a:schemeClr val="tx1"/>
                              </a:solidFill>
                              <a:latin typeface="Cambria Math"/>
                            </a:rPr>
                            <m:t>2</m:t>
                          </m:r>
                        </m:den>
                      </m:f>
                      <m:r>
                        <a:rPr lang="en-US" sz="1200" b="0" i="1" smtClean="0">
                          <a:solidFill>
                            <a:schemeClr val="tx1"/>
                          </a:solidFill>
                          <a:latin typeface="Cambria Math"/>
                        </a:rPr>
                        <m:t>(</m:t>
                      </m:r>
                      <m:r>
                        <a:rPr lang="en-US" sz="1200" b="0" i="1" smtClean="0">
                          <a:solidFill>
                            <a:schemeClr val="tx1"/>
                          </a:solidFill>
                          <a:latin typeface="Cambria Math"/>
                        </a:rPr>
                        <m:t>𝑚</m:t>
                      </m:r>
                      <m:r>
                        <a:rPr lang="en-US" sz="1200" b="0" i="1" smtClean="0">
                          <a:solidFill>
                            <a:schemeClr val="tx1"/>
                          </a:solidFill>
                          <a:latin typeface="Cambria Math"/>
                        </a:rPr>
                        <m:t>)</m:t>
                      </m:r>
                      <m:sSup>
                        <m:sSupPr>
                          <m:ctrlPr>
                            <a:rPr lang="en-US" sz="1200" b="0" i="1" smtClean="0">
                              <a:solidFill>
                                <a:schemeClr val="tx1"/>
                              </a:solidFill>
                              <a:latin typeface="Cambria Math" panose="02040503050406030204" pitchFamily="18" charset="0"/>
                            </a:rPr>
                          </m:ctrlPr>
                        </m:sSupPr>
                        <m:e>
                          <m:d>
                            <m:dPr>
                              <m:ctrlPr>
                                <a:rPr lang="en-US" sz="1200" b="0" i="1" smtClean="0">
                                  <a:solidFill>
                                    <a:schemeClr val="tx1"/>
                                  </a:solidFill>
                                  <a:latin typeface="Cambria Math" panose="02040503050406030204" pitchFamily="18" charset="0"/>
                                </a:rPr>
                              </m:ctrlPr>
                            </m:dPr>
                            <m:e>
                              <m:r>
                                <a:rPr lang="en-US" sz="1200" b="0" i="1" smtClean="0">
                                  <a:solidFill>
                                    <a:schemeClr val="tx1"/>
                                  </a:solidFill>
                                  <a:latin typeface="Cambria Math"/>
                                </a:rPr>
                                <m:t>𝑣</m:t>
                              </m:r>
                            </m:e>
                          </m:d>
                        </m:e>
                        <m:sup>
                          <m:r>
                            <a:rPr lang="en-US" sz="1200" b="0" i="1" smtClean="0">
                              <a:solidFill>
                                <a:schemeClr val="tx1"/>
                              </a:solidFill>
                              <a:latin typeface="Cambria Math"/>
                            </a:rPr>
                            <m:t>2</m:t>
                          </m:r>
                        </m:sup>
                      </m:sSup>
                      <m:sSup>
                        <m:sSupPr>
                          <m:ctrlPr>
                            <a:rPr lang="en-US" sz="1200" b="0" i="1" smtClean="0">
                              <a:solidFill>
                                <a:schemeClr val="tx1"/>
                              </a:solidFill>
                              <a:latin typeface="Cambria Math" panose="02040503050406030204" pitchFamily="18" charset="0"/>
                            </a:rPr>
                          </m:ctrlPr>
                        </m:sSupPr>
                        <m:e>
                          <m:d>
                            <m:dPr>
                              <m:ctrlPr>
                                <a:rPr lang="en-US" sz="1200" i="1">
                                  <a:latin typeface="Cambria Math" panose="02040503050406030204" pitchFamily="18" charset="0"/>
                                </a:rPr>
                              </m:ctrlPr>
                            </m:dPr>
                            <m:e>
                              <m:f>
                                <m:fPr>
                                  <m:ctrlPr>
                                    <a:rPr lang="en-US" sz="1200" i="1">
                                      <a:latin typeface="Cambria Math" panose="02040503050406030204" pitchFamily="18" charset="0"/>
                                    </a:rPr>
                                  </m:ctrlPr>
                                </m:fPr>
                                <m:num>
                                  <m:r>
                                    <a:rPr lang="en-US" sz="1200" i="1">
                                      <a:latin typeface="Cambria Math"/>
                                    </a:rPr>
                                    <m:t>2</m:t>
                                  </m:r>
                                </m:num>
                                <m:den>
                                  <m:r>
                                    <a:rPr lang="en-US" sz="1200" i="1">
                                      <a:latin typeface="Cambria Math"/>
                                    </a:rPr>
                                    <m:t>3</m:t>
                                  </m:r>
                                </m:den>
                              </m:f>
                            </m:e>
                          </m:d>
                        </m:e>
                        <m:sup>
                          <m:r>
                            <a:rPr lang="en-US" sz="1200" b="0" i="1" smtClean="0">
                              <a:solidFill>
                                <a:schemeClr val="tx1"/>
                              </a:solidFill>
                              <a:latin typeface="Cambria Math"/>
                            </a:rPr>
                            <m:t>2</m:t>
                          </m:r>
                        </m:sup>
                      </m:sSup>
                    </m:oMath>
                  </m:oMathPara>
                </a14:m>
                <a:endParaRPr lang="en-US" sz="1200" dirty="0">
                  <a:solidFill>
                    <a:schemeClr val="tx1"/>
                  </a:solidFill>
                </a:endParaRPr>
              </a:p>
            </p:txBody>
          </p:sp>
        </mc:Choice>
        <mc:Fallback xmlns="">
          <p:sp>
            <p:nvSpPr>
              <p:cNvPr id="78" name="TextBox 77"/>
              <p:cNvSpPr txBox="1">
                <a:spLocks noRot="1" noChangeAspect="1" noMove="1" noResize="1" noEditPoints="1" noAdjustHandles="1" noChangeArrowheads="1" noChangeShapeType="1" noTextEdit="1"/>
              </p:cNvSpPr>
              <p:nvPr/>
            </p:nvSpPr>
            <p:spPr>
              <a:xfrm>
                <a:off x="6090246" y="5076645"/>
                <a:ext cx="1613139" cy="543803"/>
              </a:xfrm>
              <a:prstGeom prst="rect">
                <a:avLst/>
              </a:prstGeom>
              <a:blipFill rotWithShape="1">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 name="TextBox 84"/>
              <p:cNvSpPr txBox="1"/>
              <p:nvPr/>
            </p:nvSpPr>
            <p:spPr>
              <a:xfrm>
                <a:off x="6061492" y="5634486"/>
                <a:ext cx="1072551" cy="4539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chemeClr val="tx1"/>
                          </a:solidFill>
                          <a:latin typeface="Cambria Math"/>
                        </a:rPr>
                        <m:t>𝐾𝐸</m:t>
                      </m:r>
                      <m:r>
                        <a:rPr lang="en-US" sz="1200" b="0" i="1" smtClean="0">
                          <a:solidFill>
                            <a:schemeClr val="tx1"/>
                          </a:solidFill>
                          <a:latin typeface="Cambria Math"/>
                        </a:rPr>
                        <m:t>=</m:t>
                      </m:r>
                      <m:f>
                        <m:fPr>
                          <m:ctrlPr>
                            <a:rPr lang="en-US" sz="1200" b="0" i="1" smtClean="0">
                              <a:solidFill>
                                <a:schemeClr val="tx1"/>
                              </a:solidFill>
                              <a:latin typeface="Cambria Math" panose="02040503050406030204" pitchFamily="18" charset="0"/>
                            </a:rPr>
                          </m:ctrlPr>
                        </m:fPr>
                        <m:num>
                          <m:r>
                            <a:rPr lang="en-US" sz="1200" b="0" i="1" smtClean="0">
                              <a:solidFill>
                                <a:schemeClr val="tx1"/>
                              </a:solidFill>
                              <a:latin typeface="Cambria Math"/>
                            </a:rPr>
                            <m:t>2</m:t>
                          </m:r>
                        </m:num>
                        <m:den>
                          <m:r>
                            <a:rPr lang="en-US" sz="1200" b="0" i="1" smtClean="0">
                              <a:solidFill>
                                <a:schemeClr val="tx1"/>
                              </a:solidFill>
                              <a:latin typeface="Cambria Math"/>
                            </a:rPr>
                            <m:t>9</m:t>
                          </m:r>
                        </m:den>
                      </m:f>
                      <m:r>
                        <a:rPr lang="en-US" sz="1200" b="0" i="1" smtClean="0">
                          <a:solidFill>
                            <a:schemeClr val="tx1"/>
                          </a:solidFill>
                          <a:latin typeface="Cambria Math"/>
                        </a:rPr>
                        <m:t>𝑚</m:t>
                      </m:r>
                      <m:sSup>
                        <m:sSupPr>
                          <m:ctrlPr>
                            <a:rPr lang="en-US" sz="1200" b="0" i="1" smtClean="0">
                              <a:solidFill>
                                <a:schemeClr val="tx1"/>
                              </a:solidFill>
                              <a:latin typeface="Cambria Math" panose="02040503050406030204" pitchFamily="18" charset="0"/>
                            </a:rPr>
                          </m:ctrlPr>
                        </m:sSupPr>
                        <m:e>
                          <m:r>
                            <a:rPr lang="en-US" sz="1200" b="0" i="1" smtClean="0">
                              <a:solidFill>
                                <a:schemeClr val="tx1"/>
                              </a:solidFill>
                              <a:latin typeface="Cambria Math"/>
                            </a:rPr>
                            <m:t>𝑣</m:t>
                          </m:r>
                        </m:e>
                        <m:sup>
                          <m:r>
                            <a:rPr lang="en-US" sz="1200" b="0" i="1" smtClean="0">
                              <a:solidFill>
                                <a:schemeClr val="tx1"/>
                              </a:solidFill>
                              <a:latin typeface="Cambria Math"/>
                            </a:rPr>
                            <m:t>2</m:t>
                          </m:r>
                        </m:sup>
                      </m:sSup>
                    </m:oMath>
                  </m:oMathPara>
                </a14:m>
                <a:endParaRPr lang="en-US" sz="1200" dirty="0">
                  <a:solidFill>
                    <a:schemeClr val="tx1"/>
                  </a:solidFill>
                </a:endParaRPr>
              </a:p>
            </p:txBody>
          </p:sp>
        </mc:Choice>
        <mc:Fallback xmlns="">
          <p:sp>
            <p:nvSpPr>
              <p:cNvPr id="85" name="TextBox 84"/>
              <p:cNvSpPr txBox="1">
                <a:spLocks noRot="1" noChangeAspect="1" noMove="1" noResize="1" noEditPoints="1" noAdjustHandles="1" noChangeArrowheads="1" noChangeShapeType="1" noTextEdit="1"/>
              </p:cNvSpPr>
              <p:nvPr/>
            </p:nvSpPr>
            <p:spPr>
              <a:xfrm>
                <a:off x="6061492" y="5634486"/>
                <a:ext cx="1072551" cy="453970"/>
              </a:xfrm>
              <a:prstGeom prst="rect">
                <a:avLst/>
              </a:prstGeom>
              <a:blipFill rotWithShape="1">
                <a:blip r:embed="rId22"/>
                <a:stretch>
                  <a:fillRect/>
                </a:stretch>
              </a:blipFill>
            </p:spPr>
            <p:txBody>
              <a:bodyPr/>
              <a:lstStyle/>
              <a:p>
                <a:r>
                  <a:rPr lang="en-US">
                    <a:noFill/>
                  </a:rPr>
                  <a:t> </a:t>
                </a:r>
              </a:p>
            </p:txBody>
          </p:sp>
        </mc:Fallback>
      </mc:AlternateContent>
      <p:sp>
        <p:nvSpPr>
          <p:cNvPr id="89" name="Arc 88"/>
          <p:cNvSpPr/>
          <p:nvPr/>
        </p:nvSpPr>
        <p:spPr>
          <a:xfrm>
            <a:off x="8021128" y="4902680"/>
            <a:ext cx="156714" cy="480203"/>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6" name="Arc 95"/>
          <p:cNvSpPr/>
          <p:nvPr/>
        </p:nvSpPr>
        <p:spPr>
          <a:xfrm>
            <a:off x="7509294" y="5391509"/>
            <a:ext cx="182592" cy="523335"/>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0" name="TextBox 99"/>
          <p:cNvSpPr txBox="1"/>
          <p:nvPr/>
        </p:nvSpPr>
        <p:spPr>
          <a:xfrm>
            <a:off x="8134708" y="4814980"/>
            <a:ext cx="1009292" cy="646331"/>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You can work out cos (180-</a:t>
            </a:r>
            <a:r>
              <a:rPr lang="el-GR" sz="1200" dirty="0" smtClean="0">
                <a:solidFill>
                  <a:srgbClr val="FF0000"/>
                </a:solidFill>
                <a:latin typeface="Comic Sans MS" panose="030F0702030302020204" pitchFamily="66" charset="0"/>
              </a:rPr>
              <a:t>θ</a:t>
            </a:r>
            <a:r>
              <a:rPr lang="en-US" sz="1200" dirty="0" smtClean="0">
                <a:solidFill>
                  <a:srgbClr val="FF0000"/>
                </a:solidFill>
                <a:latin typeface="Comic Sans MS" panose="030F0702030302020204" pitchFamily="66" charset="0"/>
              </a:rPr>
              <a:t>)</a:t>
            </a:r>
            <a:endParaRPr lang="en-GB" sz="1200" baseline="30000" dirty="0">
              <a:solidFill>
                <a:srgbClr val="FF0000"/>
              </a:solidFill>
              <a:latin typeface="Comic Sans MS" panose="030F0702030302020204" pitchFamily="66" charset="0"/>
            </a:endParaRPr>
          </a:p>
        </p:txBody>
      </p:sp>
      <p:sp>
        <p:nvSpPr>
          <p:cNvPr id="101" name="TextBox 100"/>
          <p:cNvSpPr txBox="1"/>
          <p:nvPr/>
        </p:nvSpPr>
        <p:spPr>
          <a:xfrm>
            <a:off x="7622873" y="5528096"/>
            <a:ext cx="934529"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Simplify</a:t>
            </a:r>
            <a:endParaRPr lang="en-GB" sz="1200" baseline="300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02" name="TextBox 101"/>
              <p:cNvSpPr txBox="1"/>
              <p:nvPr/>
            </p:nvSpPr>
            <p:spPr>
              <a:xfrm>
                <a:off x="6110375" y="6080184"/>
                <a:ext cx="1072551" cy="4378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chemeClr val="tx1"/>
                          </a:solidFill>
                          <a:latin typeface="Cambria Math"/>
                        </a:rPr>
                        <m:t>𝐾𝐸</m:t>
                      </m:r>
                      <m:r>
                        <a:rPr lang="en-US" sz="1200" b="0" i="1" smtClean="0">
                          <a:solidFill>
                            <a:schemeClr val="tx1"/>
                          </a:solidFill>
                          <a:latin typeface="Cambria Math"/>
                        </a:rPr>
                        <m:t>=</m:t>
                      </m:r>
                      <m:f>
                        <m:fPr>
                          <m:ctrlPr>
                            <a:rPr lang="en-US" sz="1200" b="0" i="1" smtClean="0">
                              <a:solidFill>
                                <a:schemeClr val="tx1"/>
                              </a:solidFill>
                              <a:latin typeface="Cambria Math" panose="02040503050406030204" pitchFamily="18" charset="0"/>
                            </a:rPr>
                          </m:ctrlPr>
                        </m:fPr>
                        <m:num>
                          <m:r>
                            <a:rPr lang="en-US" sz="1200" b="0" i="1" smtClean="0">
                              <a:solidFill>
                                <a:schemeClr val="tx1"/>
                              </a:solidFill>
                              <a:latin typeface="Cambria Math"/>
                            </a:rPr>
                            <m:t>4</m:t>
                          </m:r>
                        </m:num>
                        <m:den>
                          <m:r>
                            <a:rPr lang="en-US" sz="1200" b="0" i="1" smtClean="0">
                              <a:solidFill>
                                <a:schemeClr val="tx1"/>
                              </a:solidFill>
                              <a:latin typeface="Cambria Math"/>
                            </a:rPr>
                            <m:t>27</m:t>
                          </m:r>
                        </m:den>
                      </m:f>
                      <m:r>
                        <a:rPr lang="en-US" sz="1200" b="0" i="1" smtClean="0">
                          <a:solidFill>
                            <a:schemeClr val="tx1"/>
                          </a:solidFill>
                          <a:latin typeface="Cambria Math"/>
                        </a:rPr>
                        <m:t>𝑚𝑔𝑙</m:t>
                      </m:r>
                    </m:oMath>
                  </m:oMathPara>
                </a14:m>
                <a:endParaRPr lang="en-US" sz="1200" dirty="0">
                  <a:solidFill>
                    <a:schemeClr val="tx1"/>
                  </a:solidFill>
                </a:endParaRPr>
              </a:p>
            </p:txBody>
          </p:sp>
        </mc:Choice>
        <mc:Fallback xmlns="">
          <p:sp>
            <p:nvSpPr>
              <p:cNvPr id="102" name="TextBox 101"/>
              <p:cNvSpPr txBox="1">
                <a:spLocks noRot="1" noChangeAspect="1" noMove="1" noResize="1" noEditPoints="1" noAdjustHandles="1" noChangeArrowheads="1" noChangeShapeType="1" noTextEdit="1"/>
              </p:cNvSpPr>
              <p:nvPr/>
            </p:nvSpPr>
            <p:spPr>
              <a:xfrm>
                <a:off x="6110375" y="6080184"/>
                <a:ext cx="1072551" cy="437877"/>
              </a:xfrm>
              <a:prstGeom prst="rect">
                <a:avLst/>
              </a:prstGeom>
              <a:blipFill rotWithShape="1">
                <a:blip r:embed="rId23"/>
                <a:stretch>
                  <a:fillRect/>
                </a:stretch>
              </a:blipFill>
            </p:spPr>
            <p:txBody>
              <a:bodyPr/>
              <a:lstStyle/>
              <a:p>
                <a:r>
                  <a:rPr lang="en-US">
                    <a:noFill/>
                  </a:rPr>
                  <a:t> </a:t>
                </a:r>
              </a:p>
            </p:txBody>
          </p:sp>
        </mc:Fallback>
      </mc:AlternateContent>
      <p:sp>
        <p:nvSpPr>
          <p:cNvPr id="103" name="Arc 102"/>
          <p:cNvSpPr/>
          <p:nvPr/>
        </p:nvSpPr>
        <p:spPr>
          <a:xfrm>
            <a:off x="7152735" y="5906220"/>
            <a:ext cx="188343" cy="425570"/>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4" name="TextBox 103"/>
          <p:cNvSpPr txBox="1"/>
          <p:nvPr/>
        </p:nvSpPr>
        <p:spPr>
          <a:xfrm>
            <a:off x="7289321" y="5896157"/>
            <a:ext cx="1725283" cy="461665"/>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Use the expression for v</a:t>
            </a:r>
            <a:r>
              <a:rPr lang="en-US" sz="1200" baseline="30000" dirty="0" smtClean="0">
                <a:solidFill>
                  <a:srgbClr val="FF0000"/>
                </a:solidFill>
                <a:latin typeface="Comic Sans MS" panose="030F0702030302020204" pitchFamily="66" charset="0"/>
              </a:rPr>
              <a:t>2</a:t>
            </a:r>
            <a:r>
              <a:rPr lang="en-US" sz="1200" dirty="0" smtClean="0">
                <a:solidFill>
                  <a:srgbClr val="FF0000"/>
                </a:solidFill>
                <a:latin typeface="Comic Sans MS" panose="030F0702030302020204" pitchFamily="66" charset="0"/>
              </a:rPr>
              <a:t> and cos</a:t>
            </a:r>
            <a:r>
              <a:rPr lang="el-GR" sz="1200" dirty="0" smtClean="0">
                <a:solidFill>
                  <a:srgbClr val="FF0000"/>
                </a:solidFill>
                <a:latin typeface="Comic Sans MS" panose="030F0702030302020204" pitchFamily="66" charset="0"/>
              </a:rPr>
              <a:t>θ</a:t>
            </a:r>
            <a:r>
              <a:rPr lang="en-US" sz="1200" dirty="0" smtClean="0">
                <a:solidFill>
                  <a:srgbClr val="FF0000"/>
                </a:solidFill>
                <a:latin typeface="Comic Sans MS" panose="030F0702030302020204" pitchFamily="66" charset="0"/>
              </a:rPr>
              <a:t> = -</a:t>
            </a:r>
            <a:r>
              <a:rPr lang="en-US" sz="1200" baseline="30000" dirty="0" smtClean="0">
                <a:solidFill>
                  <a:srgbClr val="FF0000"/>
                </a:solidFill>
                <a:latin typeface="Comic Sans MS" panose="030F0702030302020204" pitchFamily="66" charset="0"/>
              </a:rPr>
              <a:t>2</a:t>
            </a:r>
            <a:r>
              <a:rPr lang="en-US" sz="1200" dirty="0" smtClean="0">
                <a:solidFill>
                  <a:srgbClr val="FF0000"/>
                </a:solidFill>
                <a:latin typeface="Comic Sans MS" panose="030F0702030302020204" pitchFamily="66" charset="0"/>
              </a:rPr>
              <a:t>/</a:t>
            </a:r>
            <a:r>
              <a:rPr lang="en-US" sz="1200" baseline="-25000" dirty="0" smtClean="0">
                <a:solidFill>
                  <a:srgbClr val="FF0000"/>
                </a:solidFill>
                <a:latin typeface="Comic Sans MS" panose="030F0702030302020204" pitchFamily="66" charset="0"/>
              </a:rPr>
              <a:t>3</a:t>
            </a:r>
            <a:endParaRPr lang="en-GB" sz="1200" baseline="-25000" dirty="0">
              <a:solidFill>
                <a:srgbClr val="FF0000"/>
              </a:solidFill>
              <a:latin typeface="Comic Sans MS" panose="030F0702030302020204" pitchFamily="66" charset="0"/>
            </a:endParaRPr>
          </a:p>
        </p:txBody>
      </p:sp>
      <p:sp>
        <p:nvSpPr>
          <p:cNvPr id="5" name="Rectangle 4"/>
          <p:cNvSpPr/>
          <p:nvPr/>
        </p:nvSpPr>
        <p:spPr>
          <a:xfrm>
            <a:off x="733245" y="5969479"/>
            <a:ext cx="1371600" cy="215662"/>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7562490" y="2717322"/>
            <a:ext cx="1012167" cy="21566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6996024" y="4733028"/>
            <a:ext cx="1032294" cy="21566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7" name="TextBox 106"/>
              <p:cNvSpPr txBox="1"/>
              <p:nvPr/>
            </p:nvSpPr>
            <p:spPr>
              <a:xfrm>
                <a:off x="6432971" y="2973570"/>
                <a:ext cx="1848387" cy="4392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a:rPr>
                        <m:t>𝐼𝑛𝑖𝑡𝑖𝑎𝑙</m:t>
                      </m:r>
                      <m:r>
                        <a:rPr lang="en-US" sz="1200" b="0" i="1" smtClean="0">
                          <a:solidFill>
                            <a:srgbClr val="FF0000"/>
                          </a:solidFill>
                          <a:latin typeface="Cambria Math"/>
                        </a:rPr>
                        <m:t> </m:t>
                      </m:r>
                      <m:r>
                        <a:rPr lang="en-US" sz="1200" b="0" i="1" smtClean="0">
                          <a:solidFill>
                            <a:srgbClr val="FF0000"/>
                          </a:solidFill>
                          <a:latin typeface="Cambria Math"/>
                        </a:rPr>
                        <m:t>𝑒𝑛𝑒𝑟𝑔𝑦</m:t>
                      </m:r>
                      <m:r>
                        <a:rPr lang="en-US" sz="1200" b="0" i="1" smtClean="0">
                          <a:solidFill>
                            <a:srgbClr val="FF0000"/>
                          </a:solidFill>
                          <a:latin typeface="Cambria Math"/>
                        </a:rPr>
                        <m:t>=</m:t>
                      </m:r>
                      <m:f>
                        <m:fPr>
                          <m:ctrlPr>
                            <a:rPr lang="en-US" sz="1200" i="1">
                              <a:solidFill>
                                <a:srgbClr val="FF0000"/>
                              </a:solidFill>
                              <a:latin typeface="Cambria Math" panose="02040503050406030204" pitchFamily="18" charset="0"/>
                            </a:rPr>
                          </m:ctrlPr>
                        </m:fPr>
                        <m:num>
                          <m:r>
                            <a:rPr lang="en-US" sz="1200" b="0" i="1" smtClean="0">
                              <a:solidFill>
                                <a:srgbClr val="FF0000"/>
                              </a:solidFill>
                              <a:latin typeface="Cambria Math"/>
                            </a:rPr>
                            <m:t>1</m:t>
                          </m:r>
                        </m:num>
                        <m:den>
                          <m:r>
                            <a:rPr lang="en-US" sz="1200" i="1">
                              <a:solidFill>
                                <a:srgbClr val="FF0000"/>
                              </a:solidFill>
                              <a:latin typeface="Cambria Math"/>
                            </a:rPr>
                            <m:t>3</m:t>
                          </m:r>
                        </m:den>
                      </m:f>
                      <m:r>
                        <a:rPr lang="en-US" sz="1200" b="0" i="1" smtClean="0">
                          <a:solidFill>
                            <a:srgbClr val="FF0000"/>
                          </a:solidFill>
                          <a:latin typeface="Cambria Math"/>
                        </a:rPr>
                        <m:t>𝑚𝑔𝑙</m:t>
                      </m:r>
                    </m:oMath>
                  </m:oMathPara>
                </a14:m>
                <a:endParaRPr lang="en-US" sz="1200" dirty="0">
                  <a:solidFill>
                    <a:srgbClr val="FF0000"/>
                  </a:solidFill>
                </a:endParaRPr>
              </a:p>
            </p:txBody>
          </p:sp>
        </mc:Choice>
        <mc:Fallback xmlns="">
          <p:sp>
            <p:nvSpPr>
              <p:cNvPr id="107" name="TextBox 106"/>
              <p:cNvSpPr txBox="1">
                <a:spLocks noRot="1" noChangeAspect="1" noMove="1" noResize="1" noEditPoints="1" noAdjustHandles="1" noChangeArrowheads="1" noChangeShapeType="1" noTextEdit="1"/>
              </p:cNvSpPr>
              <p:nvPr/>
            </p:nvSpPr>
            <p:spPr>
              <a:xfrm>
                <a:off x="6432971" y="2973570"/>
                <a:ext cx="1848387" cy="439223"/>
              </a:xfrm>
              <a:prstGeom prst="rect">
                <a:avLst/>
              </a:prstGeom>
              <a:blipFill rotWithShape="1">
                <a:blip r:embed="rId2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5190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linds(horizontal)">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blinds(horizontal)">
                                      <p:cBhvr>
                                        <p:cTn id="12" dur="5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blinds(horizontal)">
                                      <p:cBhvr>
                                        <p:cTn id="17" dur="500"/>
                                        <p:tgtEl>
                                          <p:spTgt spid="6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blinds(horizontal)">
                                      <p:cBhvr>
                                        <p:cTn id="22" dur="500"/>
                                        <p:tgtEl>
                                          <p:spTgt spid="6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blinds(horizontal)">
                                      <p:cBhvr>
                                        <p:cTn id="27" dur="500"/>
                                        <p:tgtEl>
                                          <p:spTgt spid="5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blinds(horizontal)">
                                      <p:cBhvr>
                                        <p:cTn id="32" dur="500"/>
                                        <p:tgtEl>
                                          <p:spTgt spid="6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8"/>
                                        </p:tgtEl>
                                        <p:attrNameLst>
                                          <p:attrName>style.visibility</p:attrName>
                                        </p:attrNameLst>
                                      </p:cBhvr>
                                      <p:to>
                                        <p:strVal val="visible"/>
                                      </p:to>
                                    </p:set>
                                    <p:animEffect transition="in" filter="blinds(horizontal)">
                                      <p:cBhvr>
                                        <p:cTn id="37" dur="500"/>
                                        <p:tgtEl>
                                          <p:spTgt spid="6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5"/>
                                        </p:tgtEl>
                                        <p:attrNameLst>
                                          <p:attrName>style.visibility</p:attrName>
                                        </p:attrNameLst>
                                      </p:cBhvr>
                                      <p:to>
                                        <p:strVal val="visible"/>
                                      </p:to>
                                    </p:set>
                                    <p:animEffect transition="in" filter="blinds(horizontal)">
                                      <p:cBhvr>
                                        <p:cTn id="42" dur="500"/>
                                        <p:tgtEl>
                                          <p:spTgt spid="55"/>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76"/>
                                        </p:tgtEl>
                                        <p:attrNameLst>
                                          <p:attrName>style.visibility</p:attrName>
                                        </p:attrNameLst>
                                      </p:cBhvr>
                                      <p:to>
                                        <p:strVal val="visible"/>
                                      </p:to>
                                    </p:set>
                                    <p:animEffect transition="in" filter="blinds(horizontal)">
                                      <p:cBhvr>
                                        <p:cTn id="47" dur="500"/>
                                        <p:tgtEl>
                                          <p:spTgt spid="7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blinds(horizontal)">
                                      <p:cBhvr>
                                        <p:cTn id="52" dur="500"/>
                                        <p:tgtEl>
                                          <p:spTgt spid="56"/>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blinds(horizontal)">
                                      <p:cBhvr>
                                        <p:cTn id="57" dur="500"/>
                                        <p:tgtEl>
                                          <p:spTgt spid="69"/>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74"/>
                                        </p:tgtEl>
                                        <p:attrNameLst>
                                          <p:attrName>style.visibility</p:attrName>
                                        </p:attrNameLst>
                                      </p:cBhvr>
                                      <p:to>
                                        <p:strVal val="visible"/>
                                      </p:to>
                                    </p:set>
                                    <p:animEffect transition="in" filter="blinds(horizontal)">
                                      <p:cBhvr>
                                        <p:cTn id="62" dur="500"/>
                                        <p:tgtEl>
                                          <p:spTgt spid="74"/>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57"/>
                                        </p:tgtEl>
                                        <p:attrNameLst>
                                          <p:attrName>style.visibility</p:attrName>
                                        </p:attrNameLst>
                                      </p:cBhvr>
                                      <p:to>
                                        <p:strVal val="visible"/>
                                      </p:to>
                                    </p:set>
                                    <p:animEffect transition="in" filter="blinds(horizontal)">
                                      <p:cBhvr>
                                        <p:cTn id="67" dur="500"/>
                                        <p:tgtEl>
                                          <p:spTgt spid="57"/>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06"/>
                                        </p:tgtEl>
                                        <p:attrNameLst>
                                          <p:attrName>style.visibility</p:attrName>
                                        </p:attrNameLst>
                                      </p:cBhvr>
                                      <p:to>
                                        <p:strVal val="visible"/>
                                      </p:to>
                                    </p:set>
                                    <p:animEffect transition="in" filter="blinds(horizontal)">
                                      <p:cBhvr>
                                        <p:cTn id="72" dur="500"/>
                                        <p:tgtEl>
                                          <p:spTgt spid="106"/>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105"/>
                                        </p:tgtEl>
                                        <p:attrNameLst>
                                          <p:attrName>style.visibility</p:attrName>
                                        </p:attrNameLst>
                                      </p:cBhvr>
                                      <p:to>
                                        <p:strVal val="visible"/>
                                      </p:to>
                                    </p:set>
                                    <p:animEffect transition="in" filter="blinds(horizontal)">
                                      <p:cBhvr>
                                        <p:cTn id="77" dur="500"/>
                                        <p:tgtEl>
                                          <p:spTgt spid="105"/>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xit" presetSubtype="10" fill="hold" grpId="1" nodeType="clickEffect">
                                  <p:stCondLst>
                                    <p:cond delay="0"/>
                                  </p:stCondLst>
                                  <p:childTnLst>
                                    <p:animEffect transition="out" filter="blinds(horizontal)">
                                      <p:cBhvr>
                                        <p:cTn id="81" dur="500"/>
                                        <p:tgtEl>
                                          <p:spTgt spid="106"/>
                                        </p:tgtEl>
                                      </p:cBhvr>
                                    </p:animEffect>
                                    <p:set>
                                      <p:cBhvr>
                                        <p:cTn id="82" dur="1" fill="hold">
                                          <p:stCondLst>
                                            <p:cond delay="499"/>
                                          </p:stCondLst>
                                        </p:cTn>
                                        <p:tgtEl>
                                          <p:spTgt spid="106"/>
                                        </p:tgtEl>
                                        <p:attrNameLst>
                                          <p:attrName>style.visibility</p:attrName>
                                        </p:attrNameLst>
                                      </p:cBhvr>
                                      <p:to>
                                        <p:strVal val="hidden"/>
                                      </p:to>
                                    </p:set>
                                  </p:childTnLst>
                                </p:cTn>
                              </p:par>
                              <p:par>
                                <p:cTn id="83" presetID="3" presetClass="exit" presetSubtype="10" fill="hold" grpId="1" nodeType="withEffect">
                                  <p:stCondLst>
                                    <p:cond delay="0"/>
                                  </p:stCondLst>
                                  <p:childTnLst>
                                    <p:animEffect transition="out" filter="blinds(horizontal)">
                                      <p:cBhvr>
                                        <p:cTn id="84" dur="500"/>
                                        <p:tgtEl>
                                          <p:spTgt spid="105"/>
                                        </p:tgtEl>
                                      </p:cBhvr>
                                    </p:animEffect>
                                    <p:set>
                                      <p:cBhvr>
                                        <p:cTn id="85" dur="1" fill="hold">
                                          <p:stCondLst>
                                            <p:cond delay="499"/>
                                          </p:stCondLst>
                                        </p:cTn>
                                        <p:tgtEl>
                                          <p:spTgt spid="105"/>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grpId="0" nodeType="clickEffect">
                                  <p:stCondLst>
                                    <p:cond delay="0"/>
                                  </p:stCondLst>
                                  <p:childTnLst>
                                    <p:set>
                                      <p:cBhvr>
                                        <p:cTn id="89" dur="1" fill="hold">
                                          <p:stCondLst>
                                            <p:cond delay="0"/>
                                          </p:stCondLst>
                                        </p:cTn>
                                        <p:tgtEl>
                                          <p:spTgt spid="89"/>
                                        </p:tgtEl>
                                        <p:attrNameLst>
                                          <p:attrName>style.visibility</p:attrName>
                                        </p:attrNameLst>
                                      </p:cBhvr>
                                      <p:to>
                                        <p:strVal val="visible"/>
                                      </p:to>
                                    </p:set>
                                    <p:animEffect transition="in" filter="blinds(horizontal)">
                                      <p:cBhvr>
                                        <p:cTn id="90" dur="500"/>
                                        <p:tgtEl>
                                          <p:spTgt spid="89"/>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grpId="0" nodeType="click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blinds(horizontal)">
                                      <p:cBhvr>
                                        <p:cTn id="95" dur="500"/>
                                        <p:tgtEl>
                                          <p:spTgt spid="100"/>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grpId="0" nodeType="clickEffect">
                                  <p:stCondLst>
                                    <p:cond delay="0"/>
                                  </p:stCondLst>
                                  <p:childTnLst>
                                    <p:set>
                                      <p:cBhvr>
                                        <p:cTn id="99" dur="1" fill="hold">
                                          <p:stCondLst>
                                            <p:cond delay="0"/>
                                          </p:stCondLst>
                                        </p:cTn>
                                        <p:tgtEl>
                                          <p:spTgt spid="78"/>
                                        </p:tgtEl>
                                        <p:attrNameLst>
                                          <p:attrName>style.visibility</p:attrName>
                                        </p:attrNameLst>
                                      </p:cBhvr>
                                      <p:to>
                                        <p:strVal val="visible"/>
                                      </p:to>
                                    </p:set>
                                    <p:animEffect transition="in" filter="blinds(horizontal)">
                                      <p:cBhvr>
                                        <p:cTn id="100" dur="500"/>
                                        <p:tgtEl>
                                          <p:spTgt spid="78"/>
                                        </p:tgtEl>
                                      </p:cBhvr>
                                    </p:animEffect>
                                  </p:childTnLst>
                                </p:cTn>
                              </p:par>
                            </p:childTnLst>
                          </p:cTn>
                        </p:par>
                      </p:childTnLst>
                    </p:cTn>
                  </p:par>
                  <p:par>
                    <p:cTn id="101" fill="hold">
                      <p:stCondLst>
                        <p:cond delay="indefinite"/>
                      </p:stCondLst>
                      <p:childTnLst>
                        <p:par>
                          <p:cTn id="102" fill="hold">
                            <p:stCondLst>
                              <p:cond delay="0"/>
                            </p:stCondLst>
                            <p:childTnLst>
                              <p:par>
                                <p:cTn id="103" presetID="3" presetClass="entr" presetSubtype="10" fill="hold" grpId="0" nodeType="clickEffect">
                                  <p:stCondLst>
                                    <p:cond delay="0"/>
                                  </p:stCondLst>
                                  <p:childTnLst>
                                    <p:set>
                                      <p:cBhvr>
                                        <p:cTn id="104" dur="1" fill="hold">
                                          <p:stCondLst>
                                            <p:cond delay="0"/>
                                          </p:stCondLst>
                                        </p:cTn>
                                        <p:tgtEl>
                                          <p:spTgt spid="96"/>
                                        </p:tgtEl>
                                        <p:attrNameLst>
                                          <p:attrName>style.visibility</p:attrName>
                                        </p:attrNameLst>
                                      </p:cBhvr>
                                      <p:to>
                                        <p:strVal val="visible"/>
                                      </p:to>
                                    </p:set>
                                    <p:animEffect transition="in" filter="blinds(horizontal)">
                                      <p:cBhvr>
                                        <p:cTn id="105" dur="500"/>
                                        <p:tgtEl>
                                          <p:spTgt spid="96"/>
                                        </p:tgtEl>
                                      </p:cBhvr>
                                    </p:animEffect>
                                  </p:childTnLst>
                                </p:cTn>
                              </p:par>
                            </p:childTnLst>
                          </p:cTn>
                        </p:par>
                      </p:childTnLst>
                    </p:cTn>
                  </p:par>
                  <p:par>
                    <p:cTn id="106" fill="hold">
                      <p:stCondLst>
                        <p:cond delay="indefinite"/>
                      </p:stCondLst>
                      <p:childTnLst>
                        <p:par>
                          <p:cTn id="107" fill="hold">
                            <p:stCondLst>
                              <p:cond delay="0"/>
                            </p:stCondLst>
                            <p:childTnLst>
                              <p:par>
                                <p:cTn id="108" presetID="3" presetClass="entr" presetSubtype="10" fill="hold" grpId="0" nodeType="clickEffect">
                                  <p:stCondLst>
                                    <p:cond delay="0"/>
                                  </p:stCondLst>
                                  <p:childTnLst>
                                    <p:set>
                                      <p:cBhvr>
                                        <p:cTn id="109" dur="1" fill="hold">
                                          <p:stCondLst>
                                            <p:cond delay="0"/>
                                          </p:stCondLst>
                                        </p:cTn>
                                        <p:tgtEl>
                                          <p:spTgt spid="101"/>
                                        </p:tgtEl>
                                        <p:attrNameLst>
                                          <p:attrName>style.visibility</p:attrName>
                                        </p:attrNameLst>
                                      </p:cBhvr>
                                      <p:to>
                                        <p:strVal val="visible"/>
                                      </p:to>
                                    </p:set>
                                    <p:animEffect transition="in" filter="blinds(horizontal)">
                                      <p:cBhvr>
                                        <p:cTn id="110" dur="500"/>
                                        <p:tgtEl>
                                          <p:spTgt spid="101"/>
                                        </p:tgtEl>
                                      </p:cBhvr>
                                    </p:animEffect>
                                  </p:childTnLst>
                                </p:cTn>
                              </p:par>
                            </p:childTnLst>
                          </p:cTn>
                        </p:par>
                      </p:childTnLst>
                    </p:cTn>
                  </p:par>
                  <p:par>
                    <p:cTn id="111" fill="hold">
                      <p:stCondLst>
                        <p:cond delay="indefinite"/>
                      </p:stCondLst>
                      <p:childTnLst>
                        <p:par>
                          <p:cTn id="112" fill="hold">
                            <p:stCondLst>
                              <p:cond delay="0"/>
                            </p:stCondLst>
                            <p:childTnLst>
                              <p:par>
                                <p:cTn id="113" presetID="3" presetClass="entr" presetSubtype="10" fill="hold" grpId="0" nodeType="clickEffect">
                                  <p:stCondLst>
                                    <p:cond delay="0"/>
                                  </p:stCondLst>
                                  <p:childTnLst>
                                    <p:set>
                                      <p:cBhvr>
                                        <p:cTn id="114" dur="1" fill="hold">
                                          <p:stCondLst>
                                            <p:cond delay="0"/>
                                          </p:stCondLst>
                                        </p:cTn>
                                        <p:tgtEl>
                                          <p:spTgt spid="85"/>
                                        </p:tgtEl>
                                        <p:attrNameLst>
                                          <p:attrName>style.visibility</p:attrName>
                                        </p:attrNameLst>
                                      </p:cBhvr>
                                      <p:to>
                                        <p:strVal val="visible"/>
                                      </p:to>
                                    </p:set>
                                    <p:animEffect transition="in" filter="blinds(horizontal)">
                                      <p:cBhvr>
                                        <p:cTn id="115" dur="500"/>
                                        <p:tgtEl>
                                          <p:spTgt spid="85"/>
                                        </p:tgtEl>
                                      </p:cBhvr>
                                    </p:animEffect>
                                  </p:childTnLst>
                                </p:cTn>
                              </p:par>
                            </p:childTnLst>
                          </p:cTn>
                        </p:par>
                      </p:childTnLst>
                    </p:cTn>
                  </p:par>
                  <p:par>
                    <p:cTn id="116" fill="hold">
                      <p:stCondLst>
                        <p:cond delay="indefinite"/>
                      </p:stCondLst>
                      <p:childTnLst>
                        <p:par>
                          <p:cTn id="117" fill="hold">
                            <p:stCondLst>
                              <p:cond delay="0"/>
                            </p:stCondLst>
                            <p:childTnLst>
                              <p:par>
                                <p:cTn id="118" presetID="3" presetClass="entr" presetSubtype="10" fill="hold" grpId="0" nodeType="clickEffect">
                                  <p:stCondLst>
                                    <p:cond delay="0"/>
                                  </p:stCondLst>
                                  <p:childTnLst>
                                    <p:set>
                                      <p:cBhvr>
                                        <p:cTn id="119" dur="1" fill="hold">
                                          <p:stCondLst>
                                            <p:cond delay="0"/>
                                          </p:stCondLst>
                                        </p:cTn>
                                        <p:tgtEl>
                                          <p:spTgt spid="103"/>
                                        </p:tgtEl>
                                        <p:attrNameLst>
                                          <p:attrName>style.visibility</p:attrName>
                                        </p:attrNameLst>
                                      </p:cBhvr>
                                      <p:to>
                                        <p:strVal val="visible"/>
                                      </p:to>
                                    </p:set>
                                    <p:animEffect transition="in" filter="blinds(horizontal)">
                                      <p:cBhvr>
                                        <p:cTn id="120" dur="500"/>
                                        <p:tgtEl>
                                          <p:spTgt spid="103"/>
                                        </p:tgtEl>
                                      </p:cBhvr>
                                    </p:animEffect>
                                  </p:childTnLst>
                                </p:cTn>
                              </p:par>
                            </p:childTnLst>
                          </p:cTn>
                        </p:par>
                      </p:childTnLst>
                    </p:cTn>
                  </p:par>
                  <p:par>
                    <p:cTn id="121" fill="hold">
                      <p:stCondLst>
                        <p:cond delay="indefinite"/>
                      </p:stCondLst>
                      <p:childTnLst>
                        <p:par>
                          <p:cTn id="122" fill="hold">
                            <p:stCondLst>
                              <p:cond delay="0"/>
                            </p:stCondLst>
                            <p:childTnLst>
                              <p:par>
                                <p:cTn id="123" presetID="3" presetClass="entr" presetSubtype="10" fill="hold" grpId="0" nodeType="clickEffect">
                                  <p:stCondLst>
                                    <p:cond delay="0"/>
                                  </p:stCondLst>
                                  <p:childTnLst>
                                    <p:set>
                                      <p:cBhvr>
                                        <p:cTn id="124" dur="1" fill="hold">
                                          <p:stCondLst>
                                            <p:cond delay="0"/>
                                          </p:stCondLst>
                                        </p:cTn>
                                        <p:tgtEl>
                                          <p:spTgt spid="104"/>
                                        </p:tgtEl>
                                        <p:attrNameLst>
                                          <p:attrName>style.visibility</p:attrName>
                                        </p:attrNameLst>
                                      </p:cBhvr>
                                      <p:to>
                                        <p:strVal val="visible"/>
                                      </p:to>
                                    </p:set>
                                    <p:animEffect transition="in" filter="blinds(horizontal)">
                                      <p:cBhvr>
                                        <p:cTn id="125" dur="500"/>
                                        <p:tgtEl>
                                          <p:spTgt spid="104"/>
                                        </p:tgtEl>
                                      </p:cBhvr>
                                    </p:animEffect>
                                  </p:childTnLst>
                                </p:cTn>
                              </p:par>
                            </p:childTnLst>
                          </p:cTn>
                        </p:par>
                      </p:childTnLst>
                    </p:cTn>
                  </p:par>
                  <p:par>
                    <p:cTn id="126" fill="hold">
                      <p:stCondLst>
                        <p:cond delay="indefinite"/>
                      </p:stCondLst>
                      <p:childTnLst>
                        <p:par>
                          <p:cTn id="127" fill="hold">
                            <p:stCondLst>
                              <p:cond delay="0"/>
                            </p:stCondLst>
                            <p:childTnLst>
                              <p:par>
                                <p:cTn id="128" presetID="3" presetClass="entr" presetSubtype="10" fill="hold" grpId="0" nodeType="clickEffect">
                                  <p:stCondLst>
                                    <p:cond delay="0"/>
                                  </p:stCondLst>
                                  <p:childTnLst>
                                    <p:set>
                                      <p:cBhvr>
                                        <p:cTn id="129" dur="1" fill="hold">
                                          <p:stCondLst>
                                            <p:cond delay="0"/>
                                          </p:stCondLst>
                                        </p:cTn>
                                        <p:tgtEl>
                                          <p:spTgt spid="5"/>
                                        </p:tgtEl>
                                        <p:attrNameLst>
                                          <p:attrName>style.visibility</p:attrName>
                                        </p:attrNameLst>
                                      </p:cBhvr>
                                      <p:to>
                                        <p:strVal val="visible"/>
                                      </p:to>
                                    </p:set>
                                    <p:animEffect transition="in" filter="blinds(horizontal)">
                                      <p:cBhvr>
                                        <p:cTn id="130" dur="500"/>
                                        <p:tgtEl>
                                          <p:spTgt spid="5"/>
                                        </p:tgtEl>
                                      </p:cBhvr>
                                    </p:animEffect>
                                  </p:childTnLst>
                                </p:cTn>
                              </p:par>
                            </p:childTnLst>
                          </p:cTn>
                        </p:par>
                      </p:childTnLst>
                    </p:cTn>
                  </p:par>
                  <p:par>
                    <p:cTn id="131" fill="hold">
                      <p:stCondLst>
                        <p:cond delay="indefinite"/>
                      </p:stCondLst>
                      <p:childTnLst>
                        <p:par>
                          <p:cTn id="132" fill="hold">
                            <p:stCondLst>
                              <p:cond delay="0"/>
                            </p:stCondLst>
                            <p:childTnLst>
                              <p:par>
                                <p:cTn id="133" presetID="3" presetClass="entr" presetSubtype="10" fill="hold" grpId="0" nodeType="clickEffect">
                                  <p:stCondLst>
                                    <p:cond delay="0"/>
                                  </p:stCondLst>
                                  <p:childTnLst>
                                    <p:set>
                                      <p:cBhvr>
                                        <p:cTn id="134" dur="1" fill="hold">
                                          <p:stCondLst>
                                            <p:cond delay="0"/>
                                          </p:stCondLst>
                                        </p:cTn>
                                        <p:tgtEl>
                                          <p:spTgt spid="102"/>
                                        </p:tgtEl>
                                        <p:attrNameLst>
                                          <p:attrName>style.visibility</p:attrName>
                                        </p:attrNameLst>
                                      </p:cBhvr>
                                      <p:to>
                                        <p:strVal val="visible"/>
                                      </p:to>
                                    </p:set>
                                    <p:animEffect transition="in" filter="blinds(horizontal)">
                                      <p:cBhvr>
                                        <p:cTn id="135" dur="500"/>
                                        <p:tgtEl>
                                          <p:spTgt spid="102"/>
                                        </p:tgtEl>
                                      </p:cBhvr>
                                    </p:animEffect>
                                  </p:childTnLst>
                                </p:cTn>
                              </p:par>
                            </p:childTnLst>
                          </p:cTn>
                        </p:par>
                      </p:childTnLst>
                    </p:cTn>
                  </p:par>
                  <p:par>
                    <p:cTn id="136" fill="hold">
                      <p:stCondLst>
                        <p:cond delay="indefinite"/>
                      </p:stCondLst>
                      <p:childTnLst>
                        <p:par>
                          <p:cTn id="137" fill="hold">
                            <p:stCondLst>
                              <p:cond delay="0"/>
                            </p:stCondLst>
                            <p:childTnLst>
                              <p:par>
                                <p:cTn id="138" presetID="3" presetClass="exit" presetSubtype="10" fill="hold" grpId="1" nodeType="clickEffect">
                                  <p:stCondLst>
                                    <p:cond delay="0"/>
                                  </p:stCondLst>
                                  <p:childTnLst>
                                    <p:animEffect transition="out" filter="blinds(horizontal)">
                                      <p:cBhvr>
                                        <p:cTn id="139" dur="500"/>
                                        <p:tgtEl>
                                          <p:spTgt spid="5"/>
                                        </p:tgtEl>
                                      </p:cBhvr>
                                    </p:animEffect>
                                    <p:set>
                                      <p:cBhvr>
                                        <p:cTn id="140"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P spid="55" grpId="0"/>
      <p:bldP spid="56" grpId="0"/>
      <p:bldP spid="57" grpId="0"/>
      <p:bldP spid="60" grpId="0" animBg="1"/>
      <p:bldP spid="66" grpId="0"/>
      <p:bldP spid="67" grpId="0" animBg="1"/>
      <p:bldP spid="68" grpId="0"/>
      <p:bldP spid="69" grpId="0" animBg="1"/>
      <p:bldP spid="74" grpId="0"/>
      <p:bldP spid="76" grpId="0" animBg="1"/>
      <p:bldP spid="78" grpId="0"/>
      <p:bldP spid="85" grpId="0"/>
      <p:bldP spid="89" grpId="0" animBg="1"/>
      <p:bldP spid="96" grpId="0" animBg="1"/>
      <p:bldP spid="100" grpId="0"/>
      <p:bldP spid="101" grpId="0"/>
      <p:bldP spid="102" grpId="0"/>
      <p:bldP spid="103" grpId="0" animBg="1"/>
      <p:bldP spid="104" grpId="0"/>
      <p:bldP spid="5" grpId="0" animBg="1"/>
      <p:bldP spid="5" grpId="1" animBg="1"/>
      <p:bldP spid="105" grpId="0" animBg="1"/>
      <p:bldP spid="105" grpId="1" animBg="1"/>
      <p:bldP spid="106" grpId="0" animBg="1"/>
      <p:bldP spid="106" grpId="1"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extBox 96"/>
          <p:cNvSpPr txBox="1"/>
          <p:nvPr/>
        </p:nvSpPr>
        <p:spPr>
          <a:xfrm>
            <a:off x="7789051" y="2388546"/>
            <a:ext cx="691116" cy="261610"/>
          </a:xfrm>
          <a:prstGeom prst="rect">
            <a:avLst/>
          </a:prstGeom>
          <a:noFill/>
        </p:spPr>
        <p:txBody>
          <a:bodyPr wrap="square" rtlCol="0">
            <a:spAutoFit/>
          </a:bodyPr>
          <a:lstStyle/>
          <a:p>
            <a:pPr algn="ctr"/>
            <a:r>
              <a:rPr lang="en-US" sz="1100" dirty="0" smtClean="0">
                <a:latin typeface="Comic Sans MS" panose="030F0702030302020204" pitchFamily="66" charset="0"/>
              </a:rPr>
              <a:t>180 - </a:t>
            </a:r>
            <a:r>
              <a:rPr lang="el-GR" sz="1100" dirty="0" smtClean="0">
                <a:latin typeface="Comic Sans MS" panose="030F0702030302020204" pitchFamily="66" charset="0"/>
              </a:rPr>
              <a:t>θ</a:t>
            </a:r>
            <a:endParaRPr lang="en-US" sz="1100" dirty="0">
              <a:latin typeface="Comic Sans MS" panose="030F0702030302020204" pitchFamily="66" charset="0"/>
            </a:endParaRPr>
          </a:p>
        </p:txBody>
      </p:sp>
      <p:sp>
        <p:nvSpPr>
          <p:cNvPr id="2" name="Title 1"/>
          <p:cNvSpPr>
            <a:spLocks noGrp="1"/>
          </p:cNvSpPr>
          <p:nvPr>
            <p:ph type="title"/>
          </p:nvPr>
        </p:nvSpPr>
        <p:spPr/>
        <p:txBody>
          <a:bodyPr/>
          <a:lstStyle/>
          <a:p>
            <a:r>
              <a:rPr lang="en-GB" dirty="0" smtClean="0">
                <a:latin typeface="Comic Sans MS" pitchFamily="66" charset="0"/>
              </a:rPr>
              <a:t>Motion in a Circle</a:t>
            </a:r>
            <a:endParaRPr lang="en-GB" dirty="0">
              <a:latin typeface="Comic Sans MS" pitchFamily="66" charset="0"/>
            </a:endParaRPr>
          </a:p>
        </p:txBody>
      </p:sp>
      <p:sp>
        <p:nvSpPr>
          <p:cNvPr id="4" name="TextBox 3"/>
          <p:cNvSpPr txBox="1"/>
          <p:nvPr/>
        </p:nvSpPr>
        <p:spPr>
          <a:xfrm>
            <a:off x="8680632" y="6488668"/>
            <a:ext cx="470000" cy="369332"/>
          </a:xfrm>
          <a:prstGeom prst="rect">
            <a:avLst/>
          </a:prstGeom>
          <a:noFill/>
        </p:spPr>
        <p:txBody>
          <a:bodyPr wrap="none" rtlCol="0">
            <a:spAutoFit/>
          </a:bodyPr>
          <a:lstStyle/>
          <a:p>
            <a:r>
              <a:rPr lang="en-US" dirty="0" smtClean="0">
                <a:latin typeface="Comic Sans MS" panose="030F0702030302020204" pitchFamily="66" charset="0"/>
              </a:rPr>
              <a:t>4F</a:t>
            </a:r>
            <a:endParaRPr lang="en-US"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 name="Content Placeholder 2"/>
              <p:cNvSpPr>
                <a:spLocks noGrp="1"/>
              </p:cNvSpPr>
              <p:nvPr>
                <p:ph idx="1"/>
              </p:nvPr>
            </p:nvSpPr>
            <p:spPr>
              <a:xfrm>
                <a:off x="228600" y="1600200"/>
                <a:ext cx="3636034" cy="4525963"/>
              </a:xfrm>
            </p:spPr>
            <p:txBody>
              <a:bodyPr>
                <a:normAutofit lnSpcReduction="10000"/>
              </a:bodyPr>
              <a:lstStyle/>
              <a:p>
                <a:pPr marL="0" indent="0" algn="ctr">
                  <a:buNone/>
                </a:pPr>
                <a:r>
                  <a:rPr lang="en-GB" sz="1400" b="1" dirty="0" smtClean="0">
                    <a:latin typeface="Comic Sans MS" pitchFamily="66" charset="0"/>
                  </a:rPr>
                  <a:t>You can solve problems where an objects does not have to stay on the circle</a:t>
                </a:r>
                <a:endParaRPr lang="en-GB" sz="1400" dirty="0" smtClean="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smtClean="0">
                    <a:latin typeface="Comic Sans MS" pitchFamily="66" charset="0"/>
                  </a:rPr>
                  <a:t>A particle P of mass m is attached to one end of a light inextensible string of length l. The other end of the string is attached to a fixed point O. The particle is hanging in equilibrium at point A, directly below O, when it is set into motion with a horizontal speed </a:t>
                </a:r>
                <a14:m>
                  <m:oMath xmlns:m="http://schemas.openxmlformats.org/officeDocument/2006/math">
                    <m:r>
                      <a:rPr lang="en-US" sz="1400" b="0" i="1" smtClean="0">
                        <a:latin typeface="Cambria Math"/>
                      </a:rPr>
                      <m:t>2</m:t>
                    </m:r>
                    <m:rad>
                      <m:radPr>
                        <m:degHide m:val="on"/>
                        <m:ctrlPr>
                          <a:rPr lang="en-US" sz="1400" b="0" i="1" smtClean="0">
                            <a:latin typeface="Cambria Math" panose="02040503050406030204" pitchFamily="18" charset="0"/>
                          </a:rPr>
                        </m:ctrlPr>
                      </m:radPr>
                      <m:deg/>
                      <m:e>
                        <m:r>
                          <a:rPr lang="en-US" sz="1400" b="0" i="1" smtClean="0">
                            <a:latin typeface="Cambria Math"/>
                          </a:rPr>
                          <m:t>𝑔𝑙</m:t>
                        </m:r>
                      </m:e>
                    </m:rad>
                  </m:oMath>
                </a14:m>
                <a:r>
                  <a:rPr lang="en-GB" sz="1400" dirty="0" smtClean="0">
                    <a:latin typeface="Comic Sans MS" pitchFamily="66" charset="0"/>
                  </a:rPr>
                  <a:t>. When OP has turned through an angle </a:t>
                </a:r>
                <a:r>
                  <a:rPr lang="el-GR" sz="1400" dirty="0" smtClean="0">
                    <a:latin typeface="Comic Sans MS" pitchFamily="66" charset="0"/>
                  </a:rPr>
                  <a:t>θ</a:t>
                </a:r>
                <a:r>
                  <a:rPr lang="en-US" sz="1400" dirty="0" smtClean="0">
                    <a:latin typeface="Comic Sans MS" pitchFamily="66" charset="0"/>
                  </a:rPr>
                  <a:t> and the string it still taut, the Tension in the string is T.</a:t>
                </a:r>
              </a:p>
              <a:p>
                <a:pPr marL="0" indent="0" algn="ctr">
                  <a:buNone/>
                </a:pPr>
                <a:endParaRPr lang="en-US" sz="1400" dirty="0">
                  <a:latin typeface="Comic Sans MS" pitchFamily="66" charset="0"/>
                </a:endParaRPr>
              </a:p>
              <a:p>
                <a:pPr algn="ctr">
                  <a:buAutoNum type="alphaLcParenR"/>
                </a:pPr>
                <a:r>
                  <a:rPr lang="en-US" sz="1400" dirty="0" smtClean="0">
                    <a:latin typeface="Comic Sans MS" pitchFamily="66" charset="0"/>
                  </a:rPr>
                  <a:t>Find an expression for T</a:t>
                </a:r>
              </a:p>
              <a:p>
                <a:pPr algn="ctr">
                  <a:buAutoNum type="alphaLcParenR"/>
                </a:pPr>
                <a:r>
                  <a:rPr lang="en-US" sz="1400" dirty="0" smtClean="0">
                    <a:latin typeface="Comic Sans MS" pitchFamily="66" charset="0"/>
                  </a:rPr>
                  <a:t>Find the height above A at the instant the string becomes slack</a:t>
                </a:r>
              </a:p>
              <a:p>
                <a:pPr algn="ctr">
                  <a:buAutoNum type="alphaLcParenR"/>
                </a:pPr>
                <a:r>
                  <a:rPr lang="en-US" sz="1400" dirty="0" smtClean="0">
                    <a:latin typeface="Comic Sans MS" pitchFamily="66" charset="0"/>
                  </a:rPr>
                  <a:t>Find the maximum height above A reached by P before it starts to fall to the ground again</a:t>
                </a:r>
                <a:endParaRPr lang="en-GB" sz="1400" dirty="0" smtClean="0">
                  <a:latin typeface="Comic Sans MS" pitchFamily="66" charset="0"/>
                </a:endParaRPr>
              </a:p>
            </p:txBody>
          </p:sp>
        </mc:Choice>
        <mc:Fallback xmlns="">
          <p:sp>
            <p:nvSpPr>
              <p:cNvPr id="6" name="Content Placeholder 2"/>
              <p:cNvSpPr>
                <a:spLocks noGrp="1" noRot="1" noChangeAspect="1" noMove="1" noResize="1" noEditPoints="1" noAdjustHandles="1" noChangeArrowheads="1" noChangeShapeType="1" noTextEdit="1"/>
              </p:cNvSpPr>
              <p:nvPr>
                <p:ph idx="1"/>
              </p:nvPr>
            </p:nvSpPr>
            <p:spPr>
              <a:xfrm>
                <a:off x="228600" y="1600200"/>
                <a:ext cx="3636034" cy="4525963"/>
              </a:xfrm>
              <a:blipFill rotWithShape="1">
                <a:blip r:embed="rId2"/>
                <a:stretch>
                  <a:fillRect t="-674" r="-13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083623" y="0"/>
                <a:ext cx="781817"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𝑣</m:t>
                      </m:r>
                      <m:r>
                        <a:rPr lang="en-US" sz="1400" b="0" i="1" smtClean="0">
                          <a:latin typeface="Cambria Math"/>
                        </a:rPr>
                        <m:t>=</m:t>
                      </m:r>
                      <m:r>
                        <a:rPr lang="en-US" sz="1400" b="0" i="1" smtClean="0">
                          <a:latin typeface="Cambria Math"/>
                        </a:rPr>
                        <m:t>𝑟</m:t>
                      </m:r>
                      <m:r>
                        <m:rPr>
                          <m:sty m:val="p"/>
                        </m:rPr>
                        <a:rPr lang="el-GR" sz="1400" b="0" i="1" smtClean="0">
                          <a:latin typeface="Cambria Math"/>
                        </a:rPr>
                        <m:t>ω</m:t>
                      </m:r>
                    </m:oMath>
                  </m:oMathPara>
                </a14:m>
                <a:endParaRPr lang="en-GB" sz="1400" dirty="0"/>
              </a:p>
            </p:txBody>
          </p:sp>
        </mc:Choice>
        <mc:Fallback xmlns="">
          <p:sp>
            <p:nvSpPr>
              <p:cNvPr id="7" name="TextBox 6"/>
              <p:cNvSpPr txBox="1">
                <a:spLocks noRot="1" noChangeAspect="1" noMove="1" noResize="1" noEditPoints="1" noAdjustHandles="1" noChangeArrowheads="1" noChangeShapeType="1" noTextEdit="1"/>
              </p:cNvSpPr>
              <p:nvPr/>
            </p:nvSpPr>
            <p:spPr>
              <a:xfrm>
                <a:off x="1083623" y="0"/>
                <a:ext cx="781817" cy="307777"/>
              </a:xfrm>
              <a:prstGeom prst="rect">
                <a:avLst/>
              </a:prstGeom>
              <a:blipFill rotWithShape="1">
                <a:blip r:embed="rId3"/>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0" y="0"/>
                <a:ext cx="1087670" cy="44300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1200" i="1" smtClean="0">
                          <a:latin typeface="Cambria Math"/>
                        </a:rPr>
                        <m:t>ω</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𝑟𝑎𝑑𝑖𝑎𝑛𝑠</m:t>
                          </m:r>
                        </m:num>
                        <m:den>
                          <m:r>
                            <a:rPr lang="en-US" sz="1200" b="0" i="1" smtClean="0">
                              <a:latin typeface="Cambria Math"/>
                            </a:rPr>
                            <m:t>𝑠𝑒𝑐𝑜𝑛𝑑𝑠</m:t>
                          </m:r>
                        </m:den>
                      </m:f>
                    </m:oMath>
                  </m:oMathPara>
                </a14:m>
                <a:endParaRPr lang="en-GB" sz="1200" dirty="0"/>
              </a:p>
            </p:txBody>
          </p:sp>
        </mc:Choice>
        <mc:Fallback xmlns="">
          <p:sp>
            <p:nvSpPr>
              <p:cNvPr id="8" name="TextBox 7"/>
              <p:cNvSpPr txBox="1">
                <a:spLocks noRot="1" noChangeAspect="1" noMove="1" noResize="1" noEditPoints="1" noAdjustHandles="1" noChangeArrowheads="1" noChangeShapeType="1" noTextEdit="1"/>
              </p:cNvSpPr>
              <p:nvPr/>
            </p:nvSpPr>
            <p:spPr>
              <a:xfrm>
                <a:off x="0" y="0"/>
                <a:ext cx="1087670" cy="443006"/>
              </a:xfrm>
              <a:prstGeom prst="rect">
                <a:avLst/>
              </a:prstGeom>
              <a:blipFill rotWithShape="1">
                <a:blip r:embed="rId4"/>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862446" y="0"/>
                <a:ext cx="79451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𝑣</m:t>
                      </m:r>
                      <m:r>
                        <a:rPr lang="en-US" sz="1400" b="0" i="1" smtClean="0">
                          <a:latin typeface="Cambria Math"/>
                          <a:ea typeface="Cambria Math"/>
                        </a:rPr>
                        <m:t>𝜔</m:t>
                      </m:r>
                    </m:oMath>
                  </m:oMathPara>
                </a14:m>
                <a:endParaRPr lang="en-GB" sz="1400" dirty="0"/>
              </a:p>
            </p:txBody>
          </p:sp>
        </mc:Choice>
        <mc:Fallback xmlns="">
          <p:sp>
            <p:nvSpPr>
              <p:cNvPr id="9" name="TextBox 8"/>
              <p:cNvSpPr txBox="1">
                <a:spLocks noRot="1" noChangeAspect="1" noMove="1" noResize="1" noEditPoints="1" noAdjustHandles="1" noChangeArrowheads="1" noChangeShapeType="1" noTextEdit="1"/>
              </p:cNvSpPr>
              <p:nvPr/>
            </p:nvSpPr>
            <p:spPr>
              <a:xfrm>
                <a:off x="1862446" y="0"/>
                <a:ext cx="794513" cy="307777"/>
              </a:xfrm>
              <a:prstGeom prst="rect">
                <a:avLst/>
              </a:prstGeom>
              <a:blipFill rotWithShape="1">
                <a:blip r:embed="rId5"/>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665020" y="0"/>
                <a:ext cx="86844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𝑟</m:t>
                      </m:r>
                      <m:sSup>
                        <m:sSupPr>
                          <m:ctrlPr>
                            <a:rPr lang="en-US" sz="1400" b="0" i="1" smtClean="0">
                              <a:latin typeface="Cambria Math" panose="02040503050406030204" pitchFamily="18" charset="0"/>
                            </a:rPr>
                          </m:ctrlPr>
                        </m:sSupPr>
                        <m:e>
                          <m:r>
                            <a:rPr lang="en-US" sz="1400" b="0" i="1" smtClean="0">
                              <a:latin typeface="Cambria Math"/>
                              <a:ea typeface="Cambria Math"/>
                            </a:rPr>
                            <m:t>𝜔</m:t>
                          </m:r>
                        </m:e>
                        <m:sup>
                          <m:r>
                            <a:rPr lang="en-US" sz="1400" b="0" i="1" smtClean="0">
                              <a:latin typeface="Cambria Math"/>
                            </a:rPr>
                            <m:t>2</m:t>
                          </m:r>
                        </m:sup>
                      </m:sSup>
                    </m:oMath>
                  </m:oMathPara>
                </a14:m>
                <a:endParaRPr lang="en-GB" sz="1400" dirty="0"/>
              </a:p>
            </p:txBody>
          </p:sp>
        </mc:Choice>
        <mc:Fallback xmlns="">
          <p:sp>
            <p:nvSpPr>
              <p:cNvPr id="10" name="TextBox 9"/>
              <p:cNvSpPr txBox="1">
                <a:spLocks noRot="1" noChangeAspect="1" noMove="1" noResize="1" noEditPoints="1" noAdjustHandles="1" noChangeArrowheads="1" noChangeShapeType="1" noTextEdit="1"/>
              </p:cNvSpPr>
              <p:nvPr/>
            </p:nvSpPr>
            <p:spPr>
              <a:xfrm>
                <a:off x="2665020" y="0"/>
                <a:ext cx="868443" cy="307777"/>
              </a:xfrm>
              <a:prstGeom prst="rect">
                <a:avLst/>
              </a:prstGeom>
              <a:blipFill rotWithShape="1">
                <a:blip r:embed="rId6"/>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511232" y="0"/>
                <a:ext cx="753988" cy="52315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a:rPr>
                                <m:t>𝑣</m:t>
                              </m:r>
                            </m:e>
                            <m:sup>
                              <m:r>
                                <a:rPr lang="en-US" sz="1400" b="0" i="1" smtClean="0">
                                  <a:latin typeface="Cambria Math"/>
                                </a:rPr>
                                <m:t>2</m:t>
                              </m:r>
                            </m:sup>
                          </m:sSup>
                        </m:num>
                        <m:den>
                          <m:r>
                            <a:rPr lang="en-US" sz="1400" b="0" i="1" smtClean="0">
                              <a:latin typeface="Cambria Math"/>
                            </a:rPr>
                            <m:t>𝑟</m:t>
                          </m:r>
                        </m:den>
                      </m:f>
                    </m:oMath>
                  </m:oMathPara>
                </a14:m>
                <a:endParaRPr lang="en-GB" sz="1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511232" y="0"/>
                <a:ext cx="753988" cy="523157"/>
              </a:xfrm>
              <a:prstGeom prst="rect">
                <a:avLst/>
              </a:prstGeom>
              <a:blipFill rotWithShape="1">
                <a:blip r:embed="rId7"/>
                <a:stretch>
                  <a:fillRect/>
                </a:stretch>
              </a:blipFill>
              <a:ln w="25400">
                <a:solidFill>
                  <a:schemeClr val="tx1"/>
                </a:solidFill>
              </a:ln>
            </p:spPr>
            <p:txBody>
              <a:bodyPr/>
              <a:lstStyle/>
              <a:p>
                <a:r>
                  <a:rPr lang="en-US">
                    <a:noFill/>
                  </a:rPr>
                  <a:t> </a:t>
                </a:r>
              </a:p>
            </p:txBody>
          </p:sp>
        </mc:Fallback>
      </mc:AlternateContent>
      <p:pic>
        <p:nvPicPr>
          <p:cNvPr id="24" name="Picture 23" descr="http://www.schoolphysics.co.uk/age14-16/Mechanics/Circular%20motion/text/Circular_motion/images/6.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13365" y="152400"/>
            <a:ext cx="1122661" cy="969034"/>
          </a:xfrm>
          <a:prstGeom prst="rect">
            <a:avLst/>
          </a:prstGeom>
          <a:noFill/>
          <a:extLst>
            <a:ext uri="{909E8E84-426E-40DD-AFC4-6F175D3DCCD1}">
              <a14:hiddenFill xmlns:a14="http://schemas.microsoft.com/office/drawing/2010/main">
                <a:solidFill>
                  <a:srgbClr val="FFFFFF"/>
                </a:solidFill>
              </a14:hiddenFill>
            </a:ext>
          </a:extLst>
        </p:spPr>
      </p:pic>
      <p:sp>
        <p:nvSpPr>
          <p:cNvPr id="12" name="Oval 11"/>
          <p:cNvSpPr>
            <a:spLocks noChangeAspect="1"/>
          </p:cNvSpPr>
          <p:nvPr/>
        </p:nvSpPr>
        <p:spPr>
          <a:xfrm>
            <a:off x="4139471" y="1407417"/>
            <a:ext cx="1828800" cy="1828800"/>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690665" y="2172356"/>
            <a:ext cx="304800" cy="276999"/>
          </a:xfrm>
          <a:prstGeom prst="rect">
            <a:avLst/>
          </a:prstGeom>
          <a:noFill/>
        </p:spPr>
        <p:txBody>
          <a:bodyPr wrap="square" rtlCol="0">
            <a:spAutoFit/>
          </a:bodyPr>
          <a:lstStyle/>
          <a:p>
            <a:r>
              <a:rPr lang="en-US" sz="1200" dirty="0" smtClean="0">
                <a:latin typeface="Comic Sans MS" panose="030F0702030302020204" pitchFamily="66" charset="0"/>
              </a:rPr>
              <a:t>O</a:t>
            </a:r>
            <a:endParaRPr lang="en-US" sz="1200" dirty="0">
              <a:latin typeface="Comic Sans MS" panose="030F0702030302020204" pitchFamily="66" charset="0"/>
            </a:endParaRPr>
          </a:p>
        </p:txBody>
      </p:sp>
      <p:cxnSp>
        <p:nvCxnSpPr>
          <p:cNvPr id="17" name="Straight Connector 16"/>
          <p:cNvCxnSpPr>
            <a:stCxn id="12" idx="4"/>
          </p:cNvCxnSpPr>
          <p:nvPr/>
        </p:nvCxnSpPr>
        <p:spPr>
          <a:xfrm flipV="1">
            <a:off x="5053871" y="2321817"/>
            <a:ext cx="0" cy="914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4977671" y="2245617"/>
            <a:ext cx="152400" cy="152400"/>
            <a:chOff x="7467600" y="4419600"/>
            <a:chExt cx="152400" cy="152400"/>
          </a:xfrm>
        </p:grpSpPr>
        <p:cxnSp>
          <p:nvCxnSpPr>
            <p:cNvPr id="19" name="Straight Connector 18"/>
            <p:cNvCxnSpPr/>
            <p:nvPr/>
          </p:nvCxnSpPr>
          <p:spPr>
            <a:xfrm flipH="1" flipV="1">
              <a:off x="7467600" y="4419600"/>
              <a:ext cx="152400" cy="1524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7467600" y="4419600"/>
              <a:ext cx="152400" cy="1524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cxnSp>
        <p:nvCxnSpPr>
          <p:cNvPr id="25" name="Straight Connector 24"/>
          <p:cNvCxnSpPr/>
          <p:nvPr/>
        </p:nvCxnSpPr>
        <p:spPr>
          <a:xfrm flipV="1">
            <a:off x="5044727" y="1745285"/>
            <a:ext cx="725137" cy="5801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5007863" y="3177270"/>
            <a:ext cx="111397" cy="1141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Arc 33"/>
          <p:cNvSpPr/>
          <p:nvPr/>
        </p:nvSpPr>
        <p:spPr>
          <a:xfrm>
            <a:off x="4671652" y="1967030"/>
            <a:ext cx="536770" cy="556714"/>
          </a:xfrm>
          <a:prstGeom prst="arc">
            <a:avLst>
              <a:gd name="adj1" fmla="val 20870889"/>
              <a:gd name="adj2" fmla="val 405693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p:cNvSpPr txBox="1"/>
          <p:nvPr/>
        </p:nvSpPr>
        <p:spPr>
          <a:xfrm>
            <a:off x="4780298" y="3216976"/>
            <a:ext cx="304800" cy="276999"/>
          </a:xfrm>
          <a:prstGeom prst="rect">
            <a:avLst/>
          </a:prstGeom>
          <a:noFill/>
        </p:spPr>
        <p:txBody>
          <a:bodyPr wrap="square" rtlCol="0">
            <a:spAutoFit/>
          </a:bodyPr>
          <a:lstStyle/>
          <a:p>
            <a:r>
              <a:rPr lang="en-US" sz="1200" dirty="0" smtClean="0">
                <a:latin typeface="Comic Sans MS" panose="030F0702030302020204" pitchFamily="66" charset="0"/>
              </a:rPr>
              <a:t>A</a:t>
            </a:r>
            <a:endParaRPr lang="en-US" sz="1200" dirty="0">
              <a:latin typeface="Comic Sans MS" panose="030F0702030302020204" pitchFamily="66" charset="0"/>
            </a:endParaRPr>
          </a:p>
        </p:txBody>
      </p:sp>
      <p:sp>
        <p:nvSpPr>
          <p:cNvPr id="36" name="TextBox 35"/>
          <p:cNvSpPr txBox="1"/>
          <p:nvPr/>
        </p:nvSpPr>
        <p:spPr>
          <a:xfrm>
            <a:off x="5831675" y="1584379"/>
            <a:ext cx="304800" cy="276999"/>
          </a:xfrm>
          <a:prstGeom prst="rect">
            <a:avLst/>
          </a:prstGeom>
          <a:noFill/>
        </p:spPr>
        <p:txBody>
          <a:bodyPr wrap="square" rtlCol="0">
            <a:spAutoFit/>
          </a:bodyPr>
          <a:lstStyle/>
          <a:p>
            <a:r>
              <a:rPr lang="en-US" sz="1200" dirty="0" smtClean="0">
                <a:latin typeface="Comic Sans MS" panose="030F0702030302020204" pitchFamily="66" charset="0"/>
              </a:rPr>
              <a:t>P</a:t>
            </a:r>
            <a:endParaRPr lang="en-US" sz="1200" dirty="0">
              <a:latin typeface="Comic Sans MS" panose="030F0702030302020204" pitchFamily="66" charset="0"/>
            </a:endParaRPr>
          </a:p>
        </p:txBody>
      </p:sp>
      <p:sp>
        <p:nvSpPr>
          <p:cNvPr id="51" name="TextBox 50"/>
          <p:cNvSpPr txBox="1"/>
          <p:nvPr/>
        </p:nvSpPr>
        <p:spPr>
          <a:xfrm>
            <a:off x="5073510" y="2340198"/>
            <a:ext cx="304800" cy="276999"/>
          </a:xfrm>
          <a:prstGeom prst="rect">
            <a:avLst/>
          </a:prstGeom>
          <a:noFill/>
        </p:spPr>
        <p:txBody>
          <a:bodyPr wrap="square" rtlCol="0">
            <a:spAutoFit/>
          </a:bodyPr>
          <a:lstStyle/>
          <a:p>
            <a:r>
              <a:rPr lang="el-GR" sz="1200" dirty="0" smtClean="0">
                <a:latin typeface="Comic Sans MS" panose="030F0702030302020204" pitchFamily="66" charset="0"/>
              </a:rPr>
              <a:t>θ</a:t>
            </a:r>
            <a:endParaRPr lang="en-US" sz="1200" dirty="0">
              <a:latin typeface="Comic Sans MS" panose="030F0702030302020204" pitchFamily="66" charset="0"/>
            </a:endParaRPr>
          </a:p>
        </p:txBody>
      </p:sp>
      <p:cxnSp>
        <p:nvCxnSpPr>
          <p:cNvPr id="59" name="Straight Connector 58"/>
          <p:cNvCxnSpPr/>
          <p:nvPr/>
        </p:nvCxnSpPr>
        <p:spPr>
          <a:xfrm>
            <a:off x="5273749" y="1169581"/>
            <a:ext cx="481527" cy="546260"/>
          </a:xfrm>
          <a:prstGeom prst="line">
            <a:avLst/>
          </a:prstGeom>
          <a:ln w="25400">
            <a:solidFill>
              <a:schemeClr val="tx1"/>
            </a:solidFill>
            <a:head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1" name="TextBox 60"/>
              <p:cNvSpPr txBox="1"/>
              <p:nvPr/>
            </p:nvSpPr>
            <p:spPr>
              <a:xfrm>
                <a:off x="5505822" y="1259732"/>
                <a:ext cx="30777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𝑣</m:t>
                      </m:r>
                    </m:oMath>
                  </m:oMathPara>
                </a14:m>
                <a:endParaRPr lang="en-US" sz="1200" dirty="0"/>
              </a:p>
            </p:txBody>
          </p:sp>
        </mc:Choice>
        <mc:Fallback xmlns="">
          <p:sp>
            <p:nvSpPr>
              <p:cNvPr id="61" name="TextBox 60"/>
              <p:cNvSpPr txBox="1">
                <a:spLocks noRot="1" noChangeAspect="1" noMove="1" noResize="1" noEditPoints="1" noAdjustHandles="1" noChangeArrowheads="1" noChangeShapeType="1" noTextEdit="1"/>
              </p:cNvSpPr>
              <p:nvPr/>
            </p:nvSpPr>
            <p:spPr>
              <a:xfrm>
                <a:off x="5505822" y="1259732"/>
                <a:ext cx="307777" cy="276999"/>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p:cNvSpPr txBox="1"/>
              <p:nvPr/>
            </p:nvSpPr>
            <p:spPr>
              <a:xfrm>
                <a:off x="685800" y="6248400"/>
                <a:ext cx="1536896"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a:rPr>
                        <m:t>𝑇</m:t>
                      </m:r>
                      <m:r>
                        <a:rPr lang="en-US" sz="1200" b="0" i="1" smtClean="0">
                          <a:solidFill>
                            <a:srgbClr val="FF0000"/>
                          </a:solidFill>
                          <a:latin typeface="Cambria Math"/>
                        </a:rPr>
                        <m:t>=</m:t>
                      </m:r>
                      <m:r>
                        <a:rPr lang="en-US" sz="1200" b="0" i="1" smtClean="0">
                          <a:solidFill>
                            <a:srgbClr val="FF0000"/>
                          </a:solidFill>
                          <a:latin typeface="Cambria Math"/>
                        </a:rPr>
                        <m:t>𝑚𝑔</m:t>
                      </m:r>
                      <m:r>
                        <a:rPr lang="en-US" sz="1200" b="0" i="1" smtClean="0">
                          <a:solidFill>
                            <a:srgbClr val="FF0000"/>
                          </a:solidFill>
                          <a:latin typeface="Cambria Math"/>
                        </a:rPr>
                        <m:t>(2+3</m:t>
                      </m:r>
                      <m:r>
                        <a:rPr lang="en-US" sz="1200" b="0" i="1" smtClean="0">
                          <a:solidFill>
                            <a:srgbClr val="FF0000"/>
                          </a:solidFill>
                          <a:latin typeface="Cambria Math"/>
                        </a:rPr>
                        <m:t>𝑐𝑜𝑠</m:t>
                      </m:r>
                      <m:r>
                        <a:rPr lang="en-US" sz="1200" b="0" i="1" smtClean="0">
                          <a:solidFill>
                            <a:srgbClr val="FF0000"/>
                          </a:solidFill>
                          <a:latin typeface="Cambria Math"/>
                          <a:ea typeface="Cambria Math"/>
                        </a:rPr>
                        <m:t>𝜃</m:t>
                      </m:r>
                      <m:r>
                        <a:rPr lang="en-US" sz="1200" b="0" i="1" smtClean="0">
                          <a:solidFill>
                            <a:srgbClr val="FF0000"/>
                          </a:solidFill>
                          <a:latin typeface="Cambria Math"/>
                          <a:ea typeface="Cambria Math"/>
                        </a:rPr>
                        <m:t>)</m:t>
                      </m:r>
                    </m:oMath>
                  </m:oMathPara>
                </a14:m>
                <a:endParaRPr lang="en-US" sz="1200" dirty="0">
                  <a:solidFill>
                    <a:srgbClr val="FF0000"/>
                  </a:solidFill>
                </a:endParaRPr>
              </a:p>
            </p:txBody>
          </p:sp>
        </mc:Choice>
        <mc:Fallback xmlns="">
          <p:sp>
            <p:nvSpPr>
              <p:cNvPr id="70" name="TextBox 69"/>
              <p:cNvSpPr txBox="1">
                <a:spLocks noRot="1" noChangeAspect="1" noMove="1" noResize="1" noEditPoints="1" noAdjustHandles="1" noChangeArrowheads="1" noChangeShapeType="1" noTextEdit="1"/>
              </p:cNvSpPr>
              <p:nvPr/>
            </p:nvSpPr>
            <p:spPr>
              <a:xfrm>
                <a:off x="685800" y="6248400"/>
                <a:ext cx="1536896" cy="276999"/>
              </a:xfrm>
              <a:prstGeom prst="rect">
                <a:avLst/>
              </a:prstGeom>
              <a:blipFill rotWithShape="1">
                <a:blip r:embed="rId11"/>
                <a:stretch>
                  <a:fillRect b="-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p:cNvSpPr txBox="1"/>
              <p:nvPr/>
            </p:nvSpPr>
            <p:spPr>
              <a:xfrm>
                <a:off x="685800" y="5943600"/>
                <a:ext cx="152868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200" b="0" i="1" smtClean="0">
                              <a:solidFill>
                                <a:srgbClr val="FF0000"/>
                              </a:solidFill>
                              <a:latin typeface="Cambria Math" panose="02040503050406030204" pitchFamily="18" charset="0"/>
                              <a:ea typeface="Cambria Math"/>
                            </a:rPr>
                          </m:ctrlPr>
                        </m:sSupPr>
                        <m:e>
                          <m:r>
                            <a:rPr lang="en-US" sz="1200" b="0" i="1" smtClean="0">
                              <a:solidFill>
                                <a:srgbClr val="FF0000"/>
                              </a:solidFill>
                              <a:latin typeface="Cambria Math"/>
                              <a:ea typeface="Cambria Math"/>
                            </a:rPr>
                            <m:t>𝑣</m:t>
                          </m:r>
                        </m:e>
                        <m:sup>
                          <m:r>
                            <a:rPr lang="en-US" sz="1200" b="0" i="1" smtClean="0">
                              <a:solidFill>
                                <a:srgbClr val="FF0000"/>
                              </a:solidFill>
                              <a:latin typeface="Cambria Math"/>
                              <a:ea typeface="Cambria Math"/>
                            </a:rPr>
                            <m:t>2</m:t>
                          </m:r>
                        </m:sup>
                      </m:sSup>
                      <m:r>
                        <a:rPr lang="en-US" sz="1200" b="0" i="1" smtClean="0">
                          <a:solidFill>
                            <a:srgbClr val="FF0000"/>
                          </a:solidFill>
                          <a:latin typeface="Cambria Math"/>
                          <a:ea typeface="Cambria Math"/>
                        </a:rPr>
                        <m:t>=2</m:t>
                      </m:r>
                      <m:r>
                        <a:rPr lang="en-US" sz="1200" b="0" i="1" smtClean="0">
                          <a:solidFill>
                            <a:srgbClr val="FF0000"/>
                          </a:solidFill>
                          <a:latin typeface="Cambria Math"/>
                          <a:ea typeface="Cambria Math"/>
                        </a:rPr>
                        <m:t>𝑔𝑙</m:t>
                      </m:r>
                      <m:r>
                        <a:rPr lang="en-US" sz="1200" b="0" i="1" smtClean="0">
                          <a:solidFill>
                            <a:srgbClr val="FF0000"/>
                          </a:solidFill>
                          <a:latin typeface="Cambria Math"/>
                          <a:ea typeface="Cambria Math"/>
                        </a:rPr>
                        <m:t>(1+</m:t>
                      </m:r>
                      <m:r>
                        <a:rPr lang="en-US" sz="1200" b="0" i="1" smtClean="0">
                          <a:solidFill>
                            <a:srgbClr val="FF0000"/>
                          </a:solidFill>
                          <a:latin typeface="Cambria Math"/>
                        </a:rPr>
                        <m:t>𝑐𝑜𝑠</m:t>
                      </m:r>
                      <m:r>
                        <a:rPr lang="en-US" sz="1200" b="0" i="1" smtClean="0">
                          <a:solidFill>
                            <a:srgbClr val="FF0000"/>
                          </a:solidFill>
                          <a:latin typeface="Cambria Math"/>
                          <a:ea typeface="Cambria Math"/>
                        </a:rPr>
                        <m:t>𝜃</m:t>
                      </m:r>
                      <m:r>
                        <a:rPr lang="en-US" sz="1200" b="0" i="1" smtClean="0">
                          <a:solidFill>
                            <a:srgbClr val="FF0000"/>
                          </a:solidFill>
                          <a:latin typeface="Cambria Math"/>
                          <a:ea typeface="Cambria Math"/>
                        </a:rPr>
                        <m:t>)</m:t>
                      </m:r>
                    </m:oMath>
                  </m:oMathPara>
                </a14:m>
                <a:endParaRPr lang="en-US" sz="1200" dirty="0">
                  <a:solidFill>
                    <a:srgbClr val="FF0000"/>
                  </a:solidFill>
                </a:endParaRPr>
              </a:p>
            </p:txBody>
          </p:sp>
        </mc:Choice>
        <mc:Fallback xmlns="">
          <p:sp>
            <p:nvSpPr>
              <p:cNvPr id="71" name="TextBox 70"/>
              <p:cNvSpPr txBox="1">
                <a:spLocks noRot="1" noChangeAspect="1" noMove="1" noResize="1" noEditPoints="1" noAdjustHandles="1" noChangeArrowheads="1" noChangeShapeType="1" noTextEdit="1"/>
              </p:cNvSpPr>
              <p:nvPr/>
            </p:nvSpPr>
            <p:spPr>
              <a:xfrm>
                <a:off x="685800" y="5943600"/>
                <a:ext cx="1528687" cy="276999"/>
              </a:xfrm>
              <a:prstGeom prst="rect">
                <a:avLst/>
              </a:prstGeom>
              <a:blipFill rotWithShape="1">
                <a:blip r:embed="rId12"/>
                <a:stretch>
                  <a:fillRect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TextBox 78"/>
              <p:cNvSpPr txBox="1"/>
              <p:nvPr/>
            </p:nvSpPr>
            <p:spPr>
              <a:xfrm>
                <a:off x="2057400" y="6019800"/>
                <a:ext cx="990600" cy="4392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a:rPr>
                        <m:t>𝑐𝑜𝑠</m:t>
                      </m:r>
                      <m:r>
                        <a:rPr lang="en-US" sz="1200" b="0" i="1" smtClean="0">
                          <a:solidFill>
                            <a:srgbClr val="FF0000"/>
                          </a:solidFill>
                          <a:latin typeface="Cambria Math"/>
                          <a:ea typeface="Cambria Math"/>
                        </a:rPr>
                        <m:t>𝜃</m:t>
                      </m:r>
                      <m:r>
                        <a:rPr lang="en-US" sz="1200" b="0" i="1" smtClean="0">
                          <a:solidFill>
                            <a:srgbClr val="FF0000"/>
                          </a:solidFill>
                          <a:latin typeface="Cambria Math"/>
                          <a:ea typeface="Cambria Math"/>
                        </a:rPr>
                        <m:t>=−</m:t>
                      </m:r>
                      <m:f>
                        <m:fPr>
                          <m:ctrlPr>
                            <a:rPr lang="en-US" sz="1200" i="1">
                              <a:solidFill>
                                <a:srgbClr val="FF0000"/>
                              </a:solidFill>
                              <a:latin typeface="Cambria Math" panose="02040503050406030204" pitchFamily="18" charset="0"/>
                            </a:rPr>
                          </m:ctrlPr>
                        </m:fPr>
                        <m:num>
                          <m:r>
                            <a:rPr lang="en-US" sz="1200" i="1">
                              <a:solidFill>
                                <a:srgbClr val="FF0000"/>
                              </a:solidFill>
                              <a:latin typeface="Cambria Math"/>
                            </a:rPr>
                            <m:t>2</m:t>
                          </m:r>
                        </m:num>
                        <m:den>
                          <m:r>
                            <a:rPr lang="en-US" sz="1200" i="1">
                              <a:solidFill>
                                <a:srgbClr val="FF0000"/>
                              </a:solidFill>
                              <a:latin typeface="Cambria Math"/>
                            </a:rPr>
                            <m:t>3</m:t>
                          </m:r>
                        </m:den>
                      </m:f>
                    </m:oMath>
                  </m:oMathPara>
                </a14:m>
                <a:endParaRPr lang="en-US" sz="1200" dirty="0">
                  <a:solidFill>
                    <a:srgbClr val="FF0000"/>
                  </a:solidFill>
                </a:endParaRPr>
              </a:p>
            </p:txBody>
          </p:sp>
        </mc:Choice>
        <mc:Fallback xmlns="">
          <p:sp>
            <p:nvSpPr>
              <p:cNvPr id="79" name="TextBox 78"/>
              <p:cNvSpPr txBox="1">
                <a:spLocks noRot="1" noChangeAspect="1" noMove="1" noResize="1" noEditPoints="1" noAdjustHandles="1" noChangeArrowheads="1" noChangeShapeType="1" noTextEdit="1"/>
              </p:cNvSpPr>
              <p:nvPr/>
            </p:nvSpPr>
            <p:spPr>
              <a:xfrm>
                <a:off x="2057400" y="6019800"/>
                <a:ext cx="990600" cy="439223"/>
              </a:xfrm>
              <a:prstGeom prst="rect">
                <a:avLst/>
              </a:prstGeom>
              <a:blipFill rotWithShape="1">
                <a:blip r:embed="rId13"/>
                <a:stretch>
                  <a:fillRect/>
                </a:stretch>
              </a:blipFill>
            </p:spPr>
            <p:txBody>
              <a:bodyPr/>
              <a:lstStyle/>
              <a:p>
                <a:r>
                  <a:rPr lang="en-US">
                    <a:noFill/>
                  </a:rPr>
                  <a:t> </a:t>
                </a:r>
              </a:p>
            </p:txBody>
          </p:sp>
        </mc:Fallback>
      </mc:AlternateContent>
      <p:cxnSp>
        <p:nvCxnSpPr>
          <p:cNvPr id="63" name="Straight Connector 62"/>
          <p:cNvCxnSpPr/>
          <p:nvPr/>
        </p:nvCxnSpPr>
        <p:spPr>
          <a:xfrm>
            <a:off x="7498080" y="1397203"/>
            <a:ext cx="1125322" cy="1278941"/>
          </a:xfrm>
          <a:prstGeom prst="line">
            <a:avLst/>
          </a:prstGeom>
          <a:ln w="25400">
            <a:solidFill>
              <a:schemeClr val="tx1"/>
            </a:solidFill>
            <a:head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4" name="TextBox 63"/>
              <p:cNvSpPr txBox="1"/>
              <p:nvPr/>
            </p:nvSpPr>
            <p:spPr>
              <a:xfrm>
                <a:off x="8068665" y="1805026"/>
                <a:ext cx="30777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𝑣</m:t>
                      </m:r>
                    </m:oMath>
                  </m:oMathPara>
                </a14:m>
                <a:endParaRPr lang="en-US" sz="1200" dirty="0"/>
              </a:p>
            </p:txBody>
          </p:sp>
        </mc:Choice>
        <mc:Fallback xmlns="">
          <p:sp>
            <p:nvSpPr>
              <p:cNvPr id="64" name="TextBox 63"/>
              <p:cNvSpPr txBox="1">
                <a:spLocks noRot="1" noChangeAspect="1" noMove="1" noResize="1" noEditPoints="1" noAdjustHandles="1" noChangeArrowheads="1" noChangeShapeType="1" noTextEdit="1"/>
              </p:cNvSpPr>
              <p:nvPr/>
            </p:nvSpPr>
            <p:spPr>
              <a:xfrm>
                <a:off x="8068665" y="1805026"/>
                <a:ext cx="307777" cy="276999"/>
              </a:xfrm>
              <a:prstGeom prst="rect">
                <a:avLst/>
              </a:prstGeom>
              <a:blipFill rotWithShape="1">
                <a:blip r:embed="rId14"/>
                <a:stretch>
                  <a:fillRect/>
                </a:stretch>
              </a:blipFill>
            </p:spPr>
            <p:txBody>
              <a:bodyPr/>
              <a:lstStyle/>
              <a:p>
                <a:r>
                  <a:rPr lang="en-US">
                    <a:noFill/>
                  </a:rPr>
                  <a:t> </a:t>
                </a:r>
              </a:p>
            </p:txBody>
          </p:sp>
        </mc:Fallback>
      </mc:AlternateContent>
      <p:cxnSp>
        <p:nvCxnSpPr>
          <p:cNvPr id="65" name="Straight Connector 64"/>
          <p:cNvCxnSpPr/>
          <p:nvPr/>
        </p:nvCxnSpPr>
        <p:spPr>
          <a:xfrm>
            <a:off x="7483450" y="2677363"/>
            <a:ext cx="1148487" cy="2"/>
          </a:xfrm>
          <a:prstGeom prst="line">
            <a:avLst/>
          </a:prstGeom>
          <a:ln w="25400">
            <a:solidFill>
              <a:schemeClr val="tx1"/>
            </a:solidFill>
            <a:headEnd type="arrow"/>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7498080" y="1406958"/>
            <a:ext cx="2440" cy="1263090"/>
          </a:xfrm>
          <a:prstGeom prst="line">
            <a:avLst/>
          </a:prstGeom>
          <a:ln w="25400">
            <a:solidFill>
              <a:schemeClr val="tx1"/>
            </a:solidFill>
            <a:headEnd type="arrow"/>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5039832" y="1754372"/>
            <a:ext cx="1" cy="55289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5039833" y="1743740"/>
            <a:ext cx="75491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5709826" y="1690635"/>
            <a:ext cx="111397" cy="1141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Arc 85"/>
          <p:cNvSpPr/>
          <p:nvPr/>
        </p:nvSpPr>
        <p:spPr>
          <a:xfrm>
            <a:off x="4728359" y="2087532"/>
            <a:ext cx="536770" cy="556714"/>
          </a:xfrm>
          <a:prstGeom prst="arc">
            <a:avLst>
              <a:gd name="adj1" fmla="val 16825738"/>
              <a:gd name="adj2" fmla="val 1938350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TextBox 89"/>
          <p:cNvSpPr txBox="1"/>
          <p:nvPr/>
        </p:nvSpPr>
        <p:spPr>
          <a:xfrm>
            <a:off x="5326911" y="1503770"/>
            <a:ext cx="276446" cy="261610"/>
          </a:xfrm>
          <a:prstGeom prst="rect">
            <a:avLst/>
          </a:prstGeom>
          <a:noFill/>
        </p:spPr>
        <p:txBody>
          <a:bodyPr wrap="square" rtlCol="0">
            <a:spAutoFit/>
          </a:bodyPr>
          <a:lstStyle/>
          <a:p>
            <a:pPr algn="ctr"/>
            <a:r>
              <a:rPr lang="en-US" sz="1100" dirty="0" smtClean="0">
                <a:latin typeface="Comic Sans MS" panose="030F0702030302020204" pitchFamily="66" charset="0"/>
              </a:rPr>
              <a:t>x</a:t>
            </a:r>
            <a:endParaRPr lang="en-US" sz="1100" dirty="0">
              <a:latin typeface="Comic Sans MS" panose="030F0702030302020204" pitchFamily="66" charset="0"/>
            </a:endParaRPr>
          </a:p>
        </p:txBody>
      </p:sp>
      <p:sp>
        <p:nvSpPr>
          <p:cNvPr id="91" name="TextBox 90"/>
          <p:cNvSpPr txBox="1"/>
          <p:nvPr/>
        </p:nvSpPr>
        <p:spPr>
          <a:xfrm>
            <a:off x="5058928" y="1725042"/>
            <a:ext cx="559981" cy="261610"/>
          </a:xfrm>
          <a:prstGeom prst="rect">
            <a:avLst/>
          </a:prstGeom>
          <a:noFill/>
        </p:spPr>
        <p:txBody>
          <a:bodyPr wrap="square" rtlCol="0">
            <a:spAutoFit/>
          </a:bodyPr>
          <a:lstStyle/>
          <a:p>
            <a:pPr algn="ctr"/>
            <a:r>
              <a:rPr lang="en-US" sz="1100" dirty="0" smtClean="0">
                <a:latin typeface="Comic Sans MS" panose="030F0702030302020204" pitchFamily="66" charset="0"/>
              </a:rPr>
              <a:t>90-x</a:t>
            </a:r>
            <a:endParaRPr lang="en-US" sz="1100" dirty="0">
              <a:latin typeface="Comic Sans MS" panose="030F0702030302020204" pitchFamily="66" charset="0"/>
            </a:endParaRPr>
          </a:p>
        </p:txBody>
      </p:sp>
      <p:sp>
        <p:nvSpPr>
          <p:cNvPr id="92" name="Arc 91"/>
          <p:cNvSpPr/>
          <p:nvPr/>
        </p:nvSpPr>
        <p:spPr>
          <a:xfrm>
            <a:off x="5508080" y="1463755"/>
            <a:ext cx="536770" cy="556714"/>
          </a:xfrm>
          <a:prstGeom prst="arc">
            <a:avLst>
              <a:gd name="adj1" fmla="val 8762704"/>
              <a:gd name="adj2" fmla="val 1080784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TextBox 92"/>
          <p:cNvSpPr txBox="1"/>
          <p:nvPr/>
        </p:nvSpPr>
        <p:spPr>
          <a:xfrm>
            <a:off x="5032903" y="1926268"/>
            <a:ext cx="276446" cy="261610"/>
          </a:xfrm>
          <a:prstGeom prst="rect">
            <a:avLst/>
          </a:prstGeom>
          <a:noFill/>
        </p:spPr>
        <p:txBody>
          <a:bodyPr wrap="square" rtlCol="0">
            <a:spAutoFit/>
          </a:bodyPr>
          <a:lstStyle/>
          <a:p>
            <a:pPr algn="ctr"/>
            <a:r>
              <a:rPr lang="en-US" sz="1100" dirty="0" smtClean="0">
                <a:latin typeface="Comic Sans MS" panose="030F0702030302020204" pitchFamily="66" charset="0"/>
              </a:rPr>
              <a:t>x</a:t>
            </a:r>
            <a:endParaRPr lang="en-US" sz="1100" dirty="0">
              <a:latin typeface="Comic Sans MS" panose="030F0702030302020204" pitchFamily="66" charset="0"/>
            </a:endParaRPr>
          </a:p>
        </p:txBody>
      </p:sp>
      <p:sp>
        <p:nvSpPr>
          <p:cNvPr id="94" name="Arc 93"/>
          <p:cNvSpPr/>
          <p:nvPr/>
        </p:nvSpPr>
        <p:spPr>
          <a:xfrm>
            <a:off x="5508079" y="1474388"/>
            <a:ext cx="536770" cy="556714"/>
          </a:xfrm>
          <a:prstGeom prst="arc">
            <a:avLst>
              <a:gd name="adj1" fmla="val 11103932"/>
              <a:gd name="adj2" fmla="val 1373779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Arc 94"/>
          <p:cNvSpPr/>
          <p:nvPr/>
        </p:nvSpPr>
        <p:spPr>
          <a:xfrm>
            <a:off x="8350516" y="2381701"/>
            <a:ext cx="536770" cy="556714"/>
          </a:xfrm>
          <a:prstGeom prst="arc">
            <a:avLst>
              <a:gd name="adj1" fmla="val 10786354"/>
              <a:gd name="adj2" fmla="val 1362373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8" name="TextBox 97"/>
              <p:cNvSpPr txBox="1"/>
              <p:nvPr/>
            </p:nvSpPr>
            <p:spPr>
              <a:xfrm>
                <a:off x="7487418" y="2680439"/>
                <a:ext cx="1187184"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𝑣𝑐𝑜𝑠</m:t>
                      </m:r>
                      <m:r>
                        <a:rPr lang="en-US" sz="1200" b="0" i="1" smtClean="0">
                          <a:latin typeface="Cambria Math"/>
                        </a:rPr>
                        <m:t>(180−</m:t>
                      </m:r>
                      <m:r>
                        <a:rPr lang="en-US" sz="1200" b="0" i="1" smtClean="0">
                          <a:latin typeface="Cambria Math"/>
                          <a:ea typeface="Cambria Math"/>
                        </a:rPr>
                        <m:t>𝜃</m:t>
                      </m:r>
                      <m:r>
                        <a:rPr lang="en-US" sz="1200" b="0" i="1" smtClean="0">
                          <a:latin typeface="Cambria Math"/>
                          <a:ea typeface="Cambria Math"/>
                        </a:rPr>
                        <m:t>)</m:t>
                      </m:r>
                    </m:oMath>
                  </m:oMathPara>
                </a14:m>
                <a:endParaRPr lang="en-US" sz="1200" dirty="0"/>
              </a:p>
            </p:txBody>
          </p:sp>
        </mc:Choice>
        <mc:Fallback xmlns="">
          <p:sp>
            <p:nvSpPr>
              <p:cNvPr id="98" name="TextBox 97"/>
              <p:cNvSpPr txBox="1">
                <a:spLocks noRot="1" noChangeAspect="1" noMove="1" noResize="1" noEditPoints="1" noAdjustHandles="1" noChangeArrowheads="1" noChangeShapeType="1" noTextEdit="1"/>
              </p:cNvSpPr>
              <p:nvPr/>
            </p:nvSpPr>
            <p:spPr>
              <a:xfrm>
                <a:off x="7487418" y="2680439"/>
                <a:ext cx="1187184" cy="276999"/>
              </a:xfrm>
              <a:prstGeom prst="rect">
                <a:avLst/>
              </a:prstGeom>
              <a:blipFill rotWithShape="1">
                <a:blip r:embed="rId15"/>
                <a:stretch>
                  <a:fillRect b="-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TextBox 98"/>
              <p:cNvSpPr txBox="1"/>
              <p:nvPr/>
            </p:nvSpPr>
            <p:spPr>
              <a:xfrm>
                <a:off x="6395810" y="1971602"/>
                <a:ext cx="117064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𝑣𝑠𝑖𝑛</m:t>
                      </m:r>
                      <m:r>
                        <a:rPr lang="en-US" sz="1200" b="0" i="1" smtClean="0">
                          <a:latin typeface="Cambria Math"/>
                        </a:rPr>
                        <m:t>(180−</m:t>
                      </m:r>
                      <m:r>
                        <a:rPr lang="en-US" sz="1200" b="0" i="1" smtClean="0">
                          <a:latin typeface="Cambria Math"/>
                          <a:ea typeface="Cambria Math"/>
                        </a:rPr>
                        <m:t>𝜃</m:t>
                      </m:r>
                      <m:r>
                        <a:rPr lang="en-US" sz="1200" b="0" i="1" smtClean="0">
                          <a:latin typeface="Cambria Math"/>
                          <a:ea typeface="Cambria Math"/>
                        </a:rPr>
                        <m:t>)</m:t>
                      </m:r>
                    </m:oMath>
                  </m:oMathPara>
                </a14:m>
                <a:endParaRPr lang="en-US" sz="1200" dirty="0"/>
              </a:p>
            </p:txBody>
          </p:sp>
        </mc:Choice>
        <mc:Fallback xmlns="">
          <p:sp>
            <p:nvSpPr>
              <p:cNvPr id="99" name="TextBox 98"/>
              <p:cNvSpPr txBox="1">
                <a:spLocks noRot="1" noChangeAspect="1" noMove="1" noResize="1" noEditPoints="1" noAdjustHandles="1" noChangeArrowheads="1" noChangeShapeType="1" noTextEdit="1"/>
              </p:cNvSpPr>
              <p:nvPr/>
            </p:nvSpPr>
            <p:spPr>
              <a:xfrm>
                <a:off x="6395810" y="1971602"/>
                <a:ext cx="1170641" cy="276999"/>
              </a:xfrm>
              <a:prstGeom prst="rect">
                <a:avLst/>
              </a:prstGeom>
              <a:blipFill rotWithShape="1">
                <a:blip r:embed="rId16"/>
                <a:stretch>
                  <a:fillRect b="-65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p:cNvSpPr txBox="1"/>
              <p:nvPr/>
            </p:nvSpPr>
            <p:spPr>
              <a:xfrm>
                <a:off x="6378337" y="3384762"/>
                <a:ext cx="2619014" cy="4378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a:rPr>
                        <m:t>𝐹𝑖𝑛𝑎𝑙</m:t>
                      </m:r>
                      <m:r>
                        <a:rPr lang="en-US" sz="1200" b="0" i="1" smtClean="0">
                          <a:solidFill>
                            <a:srgbClr val="FF0000"/>
                          </a:solidFill>
                          <a:latin typeface="Cambria Math"/>
                        </a:rPr>
                        <m:t> </m:t>
                      </m:r>
                      <m:r>
                        <a:rPr lang="en-US" sz="1200" b="0" i="1" smtClean="0">
                          <a:solidFill>
                            <a:srgbClr val="FF0000"/>
                          </a:solidFill>
                          <a:latin typeface="Cambria Math"/>
                        </a:rPr>
                        <m:t>𝑒𝑛𝑒𝑟𝑔𝑦</m:t>
                      </m:r>
                      <m:r>
                        <a:rPr lang="en-US" sz="1200" b="0" i="1" smtClean="0">
                          <a:solidFill>
                            <a:srgbClr val="FF0000"/>
                          </a:solidFill>
                          <a:latin typeface="Cambria Math"/>
                        </a:rPr>
                        <m:t>=</m:t>
                      </m:r>
                      <m:r>
                        <a:rPr lang="en-US" sz="1200" b="0" i="1" smtClean="0">
                          <a:solidFill>
                            <a:srgbClr val="FF0000"/>
                          </a:solidFill>
                          <a:latin typeface="Cambria Math"/>
                        </a:rPr>
                        <m:t>𝑚𝑔h</m:t>
                      </m:r>
                      <m:r>
                        <a:rPr lang="en-US" sz="1200" b="0" i="1" smtClean="0">
                          <a:solidFill>
                            <a:srgbClr val="FF0000"/>
                          </a:solidFill>
                          <a:latin typeface="Cambria Math"/>
                        </a:rPr>
                        <m:t>+</m:t>
                      </m:r>
                      <m:f>
                        <m:fPr>
                          <m:ctrlPr>
                            <a:rPr lang="en-US" sz="1200" i="1">
                              <a:solidFill>
                                <a:srgbClr val="FF0000"/>
                              </a:solidFill>
                              <a:latin typeface="Cambria Math" panose="02040503050406030204" pitchFamily="18" charset="0"/>
                            </a:rPr>
                          </m:ctrlPr>
                        </m:fPr>
                        <m:num>
                          <m:r>
                            <a:rPr lang="en-US" sz="1200" i="1">
                              <a:solidFill>
                                <a:srgbClr val="FF0000"/>
                              </a:solidFill>
                              <a:latin typeface="Cambria Math"/>
                            </a:rPr>
                            <m:t>4</m:t>
                          </m:r>
                        </m:num>
                        <m:den>
                          <m:r>
                            <a:rPr lang="en-US" sz="1200" i="1">
                              <a:solidFill>
                                <a:srgbClr val="FF0000"/>
                              </a:solidFill>
                              <a:latin typeface="Cambria Math"/>
                            </a:rPr>
                            <m:t>27</m:t>
                          </m:r>
                        </m:den>
                      </m:f>
                      <m:r>
                        <a:rPr lang="en-US" sz="1200" i="1">
                          <a:solidFill>
                            <a:srgbClr val="FF0000"/>
                          </a:solidFill>
                          <a:latin typeface="Cambria Math"/>
                        </a:rPr>
                        <m:t>𝑚𝑔𝑙</m:t>
                      </m:r>
                    </m:oMath>
                  </m:oMathPara>
                </a14:m>
                <a:endParaRPr lang="en-US" sz="1200" dirty="0">
                  <a:solidFill>
                    <a:srgbClr val="FF0000"/>
                  </a:solidFill>
                </a:endParaRPr>
              </a:p>
            </p:txBody>
          </p:sp>
        </mc:Choice>
        <mc:Fallback xmlns="">
          <p:sp>
            <p:nvSpPr>
              <p:cNvPr id="73" name="TextBox 72"/>
              <p:cNvSpPr txBox="1">
                <a:spLocks noRot="1" noChangeAspect="1" noMove="1" noResize="1" noEditPoints="1" noAdjustHandles="1" noChangeArrowheads="1" noChangeShapeType="1" noTextEdit="1"/>
              </p:cNvSpPr>
              <p:nvPr/>
            </p:nvSpPr>
            <p:spPr>
              <a:xfrm>
                <a:off x="6378337" y="3384762"/>
                <a:ext cx="2619014" cy="437877"/>
              </a:xfrm>
              <a:prstGeom prst="rect">
                <a:avLst/>
              </a:prstGeom>
              <a:blipFill rotWithShape="1">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p:cNvSpPr txBox="1"/>
              <p:nvPr/>
            </p:nvSpPr>
            <p:spPr>
              <a:xfrm>
                <a:off x="4191000" y="4267200"/>
                <a:ext cx="1759248" cy="45518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chemeClr val="tx1"/>
                          </a:solidFill>
                          <a:latin typeface="Cambria Math"/>
                        </a:rPr>
                        <m:t>𝑚𝑔h</m:t>
                      </m:r>
                      <m:r>
                        <a:rPr lang="en-US" sz="1200" b="0" i="1" smtClean="0">
                          <a:solidFill>
                            <a:schemeClr val="tx1"/>
                          </a:solidFill>
                          <a:latin typeface="Cambria Math"/>
                        </a:rPr>
                        <m:t>+</m:t>
                      </m:r>
                      <m:f>
                        <m:fPr>
                          <m:ctrlPr>
                            <a:rPr lang="en-US" sz="1200" i="1">
                              <a:solidFill>
                                <a:schemeClr val="tx1"/>
                              </a:solidFill>
                              <a:latin typeface="Cambria Math" panose="02040503050406030204" pitchFamily="18" charset="0"/>
                            </a:rPr>
                          </m:ctrlPr>
                        </m:fPr>
                        <m:num>
                          <m:r>
                            <a:rPr lang="en-US" sz="1200" i="1">
                              <a:solidFill>
                                <a:schemeClr val="tx1"/>
                              </a:solidFill>
                              <a:latin typeface="Cambria Math"/>
                            </a:rPr>
                            <m:t>4</m:t>
                          </m:r>
                        </m:num>
                        <m:den>
                          <m:r>
                            <a:rPr lang="en-US" sz="1200" i="1">
                              <a:solidFill>
                                <a:schemeClr val="tx1"/>
                              </a:solidFill>
                              <a:latin typeface="Cambria Math"/>
                            </a:rPr>
                            <m:t>27</m:t>
                          </m:r>
                        </m:den>
                      </m:f>
                      <m:r>
                        <a:rPr lang="en-US" sz="1200" i="1">
                          <a:solidFill>
                            <a:schemeClr val="tx1"/>
                          </a:solidFill>
                          <a:latin typeface="Cambria Math"/>
                        </a:rPr>
                        <m:t>𝑚𝑔𝑙</m:t>
                      </m:r>
                      <m:r>
                        <a:rPr lang="en-US" sz="1200" b="0" i="1" smtClean="0">
                          <a:solidFill>
                            <a:schemeClr val="tx1"/>
                          </a:solidFill>
                          <a:latin typeface="Cambria Math"/>
                        </a:rPr>
                        <m:t>=</m:t>
                      </m:r>
                      <m:f>
                        <m:fPr>
                          <m:ctrlPr>
                            <a:rPr lang="en-US" sz="1200" i="1">
                              <a:solidFill>
                                <a:schemeClr val="tx1"/>
                              </a:solidFill>
                              <a:latin typeface="Cambria Math" panose="02040503050406030204" pitchFamily="18" charset="0"/>
                            </a:rPr>
                          </m:ctrlPr>
                        </m:fPr>
                        <m:num>
                          <m:r>
                            <a:rPr lang="en-US" sz="1200" b="0" i="1" smtClean="0">
                              <a:solidFill>
                                <a:schemeClr val="tx1"/>
                              </a:solidFill>
                              <a:latin typeface="Cambria Math"/>
                            </a:rPr>
                            <m:t>1</m:t>
                          </m:r>
                        </m:num>
                        <m:den>
                          <m:r>
                            <a:rPr lang="en-US" sz="1200" i="1">
                              <a:solidFill>
                                <a:schemeClr val="tx1"/>
                              </a:solidFill>
                              <a:latin typeface="Cambria Math"/>
                            </a:rPr>
                            <m:t>3</m:t>
                          </m:r>
                        </m:den>
                      </m:f>
                      <m:r>
                        <a:rPr lang="en-US" sz="1200" b="0" i="1" smtClean="0">
                          <a:solidFill>
                            <a:schemeClr val="tx1"/>
                          </a:solidFill>
                          <a:latin typeface="Cambria Math"/>
                        </a:rPr>
                        <m:t>𝑚𝑔𝑙</m:t>
                      </m:r>
                    </m:oMath>
                  </m:oMathPara>
                </a14:m>
                <a:endParaRPr lang="en-US" sz="1200" dirty="0">
                  <a:solidFill>
                    <a:schemeClr val="tx1"/>
                  </a:solidFill>
                </a:endParaRPr>
              </a:p>
            </p:txBody>
          </p:sp>
        </mc:Choice>
        <mc:Fallback xmlns="">
          <p:sp>
            <p:nvSpPr>
              <p:cNvPr id="75" name="TextBox 74"/>
              <p:cNvSpPr txBox="1">
                <a:spLocks noRot="1" noChangeAspect="1" noMove="1" noResize="1" noEditPoints="1" noAdjustHandles="1" noChangeArrowheads="1" noChangeShapeType="1" noTextEdit="1"/>
              </p:cNvSpPr>
              <p:nvPr/>
            </p:nvSpPr>
            <p:spPr>
              <a:xfrm>
                <a:off x="4191000" y="4267200"/>
                <a:ext cx="1759248" cy="455189"/>
              </a:xfrm>
              <a:prstGeom prst="rect">
                <a:avLst/>
              </a:prstGeom>
              <a:blipFill rotWithShape="1">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TextBox 79"/>
              <p:cNvSpPr txBox="1"/>
              <p:nvPr/>
            </p:nvSpPr>
            <p:spPr>
              <a:xfrm>
                <a:off x="6432971" y="2973570"/>
                <a:ext cx="1848387" cy="4392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a:rPr>
                        <m:t>𝐼𝑛𝑖𝑡𝑖𝑎𝑙</m:t>
                      </m:r>
                      <m:r>
                        <a:rPr lang="en-US" sz="1200" b="0" i="1" smtClean="0">
                          <a:solidFill>
                            <a:srgbClr val="FF0000"/>
                          </a:solidFill>
                          <a:latin typeface="Cambria Math"/>
                        </a:rPr>
                        <m:t> </m:t>
                      </m:r>
                      <m:r>
                        <a:rPr lang="en-US" sz="1200" b="0" i="1" smtClean="0">
                          <a:solidFill>
                            <a:srgbClr val="FF0000"/>
                          </a:solidFill>
                          <a:latin typeface="Cambria Math"/>
                        </a:rPr>
                        <m:t>𝑒𝑛𝑒𝑟𝑔𝑦</m:t>
                      </m:r>
                      <m:r>
                        <a:rPr lang="en-US" sz="1200" b="0" i="1" smtClean="0">
                          <a:solidFill>
                            <a:srgbClr val="FF0000"/>
                          </a:solidFill>
                          <a:latin typeface="Cambria Math"/>
                        </a:rPr>
                        <m:t>=</m:t>
                      </m:r>
                      <m:f>
                        <m:fPr>
                          <m:ctrlPr>
                            <a:rPr lang="en-US" sz="1200" i="1">
                              <a:solidFill>
                                <a:srgbClr val="FF0000"/>
                              </a:solidFill>
                              <a:latin typeface="Cambria Math" panose="02040503050406030204" pitchFamily="18" charset="0"/>
                            </a:rPr>
                          </m:ctrlPr>
                        </m:fPr>
                        <m:num>
                          <m:r>
                            <a:rPr lang="en-US" sz="1200" b="0" i="1" smtClean="0">
                              <a:solidFill>
                                <a:srgbClr val="FF0000"/>
                              </a:solidFill>
                              <a:latin typeface="Cambria Math"/>
                            </a:rPr>
                            <m:t>1</m:t>
                          </m:r>
                        </m:num>
                        <m:den>
                          <m:r>
                            <a:rPr lang="en-US" sz="1200" i="1">
                              <a:solidFill>
                                <a:srgbClr val="FF0000"/>
                              </a:solidFill>
                              <a:latin typeface="Cambria Math"/>
                            </a:rPr>
                            <m:t>3</m:t>
                          </m:r>
                        </m:den>
                      </m:f>
                      <m:r>
                        <a:rPr lang="en-US" sz="1200" b="0" i="1" smtClean="0">
                          <a:solidFill>
                            <a:srgbClr val="FF0000"/>
                          </a:solidFill>
                          <a:latin typeface="Cambria Math"/>
                        </a:rPr>
                        <m:t>𝑚𝑔𝑙</m:t>
                      </m:r>
                    </m:oMath>
                  </m:oMathPara>
                </a14:m>
                <a:endParaRPr lang="en-US" sz="1200" dirty="0">
                  <a:solidFill>
                    <a:srgbClr val="FF0000"/>
                  </a:solidFill>
                </a:endParaRPr>
              </a:p>
            </p:txBody>
          </p:sp>
        </mc:Choice>
        <mc:Fallback xmlns="">
          <p:sp>
            <p:nvSpPr>
              <p:cNvPr id="80" name="TextBox 79"/>
              <p:cNvSpPr txBox="1">
                <a:spLocks noRot="1" noChangeAspect="1" noMove="1" noResize="1" noEditPoints="1" noAdjustHandles="1" noChangeArrowheads="1" noChangeShapeType="1" noTextEdit="1"/>
              </p:cNvSpPr>
              <p:nvPr/>
            </p:nvSpPr>
            <p:spPr>
              <a:xfrm>
                <a:off x="6432971" y="2973570"/>
                <a:ext cx="1848387" cy="439223"/>
              </a:xfrm>
              <a:prstGeom prst="rect">
                <a:avLst/>
              </a:prstGeom>
              <a:blipFill rotWithShape="1">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TextBox 80"/>
              <p:cNvSpPr txBox="1"/>
              <p:nvPr/>
            </p:nvSpPr>
            <p:spPr>
              <a:xfrm>
                <a:off x="4495800" y="4800600"/>
                <a:ext cx="1371600" cy="45518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chemeClr val="tx1"/>
                          </a:solidFill>
                          <a:latin typeface="Cambria Math"/>
                        </a:rPr>
                        <m:t>h</m:t>
                      </m:r>
                      <m:r>
                        <a:rPr lang="en-US" sz="1200" b="0" i="1" smtClean="0">
                          <a:solidFill>
                            <a:schemeClr val="tx1"/>
                          </a:solidFill>
                          <a:latin typeface="Cambria Math"/>
                        </a:rPr>
                        <m:t>+</m:t>
                      </m:r>
                      <m:f>
                        <m:fPr>
                          <m:ctrlPr>
                            <a:rPr lang="en-US" sz="1200" i="1">
                              <a:solidFill>
                                <a:schemeClr val="tx1"/>
                              </a:solidFill>
                              <a:latin typeface="Cambria Math" panose="02040503050406030204" pitchFamily="18" charset="0"/>
                            </a:rPr>
                          </m:ctrlPr>
                        </m:fPr>
                        <m:num>
                          <m:r>
                            <a:rPr lang="en-US" sz="1200" i="1">
                              <a:solidFill>
                                <a:schemeClr val="tx1"/>
                              </a:solidFill>
                              <a:latin typeface="Cambria Math"/>
                            </a:rPr>
                            <m:t>4</m:t>
                          </m:r>
                        </m:num>
                        <m:den>
                          <m:r>
                            <a:rPr lang="en-US" sz="1200" i="1">
                              <a:solidFill>
                                <a:schemeClr val="tx1"/>
                              </a:solidFill>
                              <a:latin typeface="Cambria Math"/>
                            </a:rPr>
                            <m:t>27</m:t>
                          </m:r>
                        </m:den>
                      </m:f>
                      <m:r>
                        <a:rPr lang="en-US" sz="1200" i="1">
                          <a:solidFill>
                            <a:schemeClr val="tx1"/>
                          </a:solidFill>
                          <a:latin typeface="Cambria Math"/>
                        </a:rPr>
                        <m:t>𝑙</m:t>
                      </m:r>
                      <m:r>
                        <a:rPr lang="en-US" sz="1200" b="0" i="1" smtClean="0">
                          <a:solidFill>
                            <a:schemeClr val="tx1"/>
                          </a:solidFill>
                          <a:latin typeface="Cambria Math"/>
                        </a:rPr>
                        <m:t>=</m:t>
                      </m:r>
                      <m:f>
                        <m:fPr>
                          <m:ctrlPr>
                            <a:rPr lang="en-US" sz="1200" i="1">
                              <a:solidFill>
                                <a:schemeClr val="tx1"/>
                              </a:solidFill>
                              <a:latin typeface="Cambria Math" panose="02040503050406030204" pitchFamily="18" charset="0"/>
                            </a:rPr>
                          </m:ctrlPr>
                        </m:fPr>
                        <m:num>
                          <m:r>
                            <a:rPr lang="en-US" sz="1200" b="0" i="1" smtClean="0">
                              <a:solidFill>
                                <a:schemeClr val="tx1"/>
                              </a:solidFill>
                              <a:latin typeface="Cambria Math"/>
                            </a:rPr>
                            <m:t>1</m:t>
                          </m:r>
                        </m:num>
                        <m:den>
                          <m:r>
                            <a:rPr lang="en-US" sz="1200" i="1">
                              <a:solidFill>
                                <a:schemeClr val="tx1"/>
                              </a:solidFill>
                              <a:latin typeface="Cambria Math"/>
                            </a:rPr>
                            <m:t>3</m:t>
                          </m:r>
                        </m:den>
                      </m:f>
                      <m:r>
                        <a:rPr lang="en-US" sz="1200" b="0" i="1" smtClean="0">
                          <a:solidFill>
                            <a:schemeClr val="tx1"/>
                          </a:solidFill>
                          <a:latin typeface="Cambria Math"/>
                        </a:rPr>
                        <m:t>𝑙</m:t>
                      </m:r>
                    </m:oMath>
                  </m:oMathPara>
                </a14:m>
                <a:endParaRPr lang="en-US" sz="1200" dirty="0">
                  <a:solidFill>
                    <a:schemeClr val="tx1"/>
                  </a:solidFill>
                </a:endParaRPr>
              </a:p>
            </p:txBody>
          </p:sp>
        </mc:Choice>
        <mc:Fallback xmlns="">
          <p:sp>
            <p:nvSpPr>
              <p:cNvPr id="81" name="TextBox 80"/>
              <p:cNvSpPr txBox="1">
                <a:spLocks noRot="1" noChangeAspect="1" noMove="1" noResize="1" noEditPoints="1" noAdjustHandles="1" noChangeArrowheads="1" noChangeShapeType="1" noTextEdit="1"/>
              </p:cNvSpPr>
              <p:nvPr/>
            </p:nvSpPr>
            <p:spPr>
              <a:xfrm>
                <a:off x="4495800" y="4800600"/>
                <a:ext cx="1371600" cy="455189"/>
              </a:xfrm>
              <a:prstGeom prst="rect">
                <a:avLst/>
              </a:prstGeom>
              <a:blipFill rotWithShape="1">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TextBox 81"/>
              <p:cNvSpPr txBox="1"/>
              <p:nvPr/>
            </p:nvSpPr>
            <p:spPr>
              <a:xfrm>
                <a:off x="4953000" y="5410200"/>
                <a:ext cx="990600" cy="4539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chemeClr val="tx1"/>
                          </a:solidFill>
                          <a:latin typeface="Cambria Math"/>
                        </a:rPr>
                        <m:t>h</m:t>
                      </m:r>
                      <m:r>
                        <a:rPr lang="en-US" sz="1200" b="0" i="1" smtClean="0">
                          <a:solidFill>
                            <a:schemeClr val="tx1"/>
                          </a:solidFill>
                          <a:latin typeface="Cambria Math"/>
                        </a:rPr>
                        <m:t>=</m:t>
                      </m:r>
                      <m:f>
                        <m:fPr>
                          <m:ctrlPr>
                            <a:rPr lang="en-US" sz="1200" b="0" i="1" smtClean="0">
                              <a:solidFill>
                                <a:schemeClr val="tx1"/>
                              </a:solidFill>
                              <a:latin typeface="Cambria Math" panose="02040503050406030204" pitchFamily="18" charset="0"/>
                            </a:rPr>
                          </m:ctrlPr>
                        </m:fPr>
                        <m:num>
                          <m:r>
                            <a:rPr lang="en-US" sz="1200" b="0" i="1" smtClean="0">
                              <a:solidFill>
                                <a:schemeClr val="tx1"/>
                              </a:solidFill>
                              <a:latin typeface="Cambria Math"/>
                            </a:rPr>
                            <m:t>5</m:t>
                          </m:r>
                        </m:num>
                        <m:den>
                          <m:r>
                            <a:rPr lang="en-US" sz="1200" b="0" i="1" smtClean="0">
                              <a:solidFill>
                                <a:schemeClr val="tx1"/>
                              </a:solidFill>
                              <a:latin typeface="Cambria Math"/>
                            </a:rPr>
                            <m:t>27</m:t>
                          </m:r>
                        </m:den>
                      </m:f>
                      <m:r>
                        <a:rPr lang="en-US" sz="1200" b="0" i="1" smtClean="0">
                          <a:solidFill>
                            <a:schemeClr val="tx1"/>
                          </a:solidFill>
                          <a:latin typeface="Cambria Math"/>
                        </a:rPr>
                        <m:t>𝑙</m:t>
                      </m:r>
                    </m:oMath>
                  </m:oMathPara>
                </a14:m>
                <a:endParaRPr lang="en-US" sz="1200" dirty="0">
                  <a:solidFill>
                    <a:schemeClr val="tx1"/>
                  </a:solidFill>
                </a:endParaRPr>
              </a:p>
            </p:txBody>
          </p:sp>
        </mc:Choice>
        <mc:Fallback xmlns="">
          <p:sp>
            <p:nvSpPr>
              <p:cNvPr id="82" name="TextBox 81"/>
              <p:cNvSpPr txBox="1">
                <a:spLocks noRot="1" noChangeAspect="1" noMove="1" noResize="1" noEditPoints="1" noAdjustHandles="1" noChangeArrowheads="1" noChangeShapeType="1" noTextEdit="1"/>
              </p:cNvSpPr>
              <p:nvPr/>
            </p:nvSpPr>
            <p:spPr>
              <a:xfrm>
                <a:off x="4953000" y="5410200"/>
                <a:ext cx="990600" cy="453970"/>
              </a:xfrm>
              <a:prstGeom prst="rect">
                <a:avLst/>
              </a:prstGeom>
              <a:blipFill rotWithShape="1">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 name="TextBox 86"/>
              <p:cNvSpPr txBox="1"/>
              <p:nvPr/>
            </p:nvSpPr>
            <p:spPr>
              <a:xfrm>
                <a:off x="4953000" y="6019800"/>
                <a:ext cx="990600" cy="4539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chemeClr val="tx1"/>
                          </a:solidFill>
                          <a:latin typeface="Cambria Math"/>
                        </a:rPr>
                        <m:t>h</m:t>
                      </m:r>
                      <m:r>
                        <a:rPr lang="en-US" sz="1200" b="0" i="1" smtClean="0">
                          <a:solidFill>
                            <a:schemeClr val="tx1"/>
                          </a:solidFill>
                          <a:latin typeface="Cambria Math"/>
                        </a:rPr>
                        <m:t>=</m:t>
                      </m:r>
                      <m:f>
                        <m:fPr>
                          <m:ctrlPr>
                            <a:rPr lang="en-US" sz="1200" b="0" i="1" smtClean="0">
                              <a:solidFill>
                                <a:schemeClr val="tx1"/>
                              </a:solidFill>
                              <a:latin typeface="Cambria Math" panose="02040503050406030204" pitchFamily="18" charset="0"/>
                            </a:rPr>
                          </m:ctrlPr>
                        </m:fPr>
                        <m:num>
                          <m:r>
                            <a:rPr lang="en-US" sz="1200" b="0" i="1" smtClean="0">
                              <a:solidFill>
                                <a:schemeClr val="tx1"/>
                              </a:solidFill>
                              <a:latin typeface="Cambria Math"/>
                            </a:rPr>
                            <m:t>50</m:t>
                          </m:r>
                        </m:num>
                        <m:den>
                          <m:r>
                            <a:rPr lang="en-US" sz="1200" b="0" i="1" smtClean="0">
                              <a:solidFill>
                                <a:schemeClr val="tx1"/>
                              </a:solidFill>
                              <a:latin typeface="Cambria Math"/>
                            </a:rPr>
                            <m:t>27</m:t>
                          </m:r>
                        </m:den>
                      </m:f>
                      <m:r>
                        <a:rPr lang="en-US" sz="1200" b="0" i="1" smtClean="0">
                          <a:solidFill>
                            <a:schemeClr val="tx1"/>
                          </a:solidFill>
                          <a:latin typeface="Cambria Math"/>
                        </a:rPr>
                        <m:t>𝑙</m:t>
                      </m:r>
                    </m:oMath>
                  </m:oMathPara>
                </a14:m>
                <a:endParaRPr lang="en-US" sz="1200" dirty="0">
                  <a:solidFill>
                    <a:schemeClr val="tx1"/>
                  </a:solidFill>
                </a:endParaRPr>
              </a:p>
            </p:txBody>
          </p:sp>
        </mc:Choice>
        <mc:Fallback xmlns="">
          <p:sp>
            <p:nvSpPr>
              <p:cNvPr id="87" name="TextBox 86"/>
              <p:cNvSpPr txBox="1">
                <a:spLocks noRot="1" noChangeAspect="1" noMove="1" noResize="1" noEditPoints="1" noAdjustHandles="1" noChangeArrowheads="1" noChangeShapeType="1" noTextEdit="1"/>
              </p:cNvSpPr>
              <p:nvPr/>
            </p:nvSpPr>
            <p:spPr>
              <a:xfrm>
                <a:off x="4953000" y="6019800"/>
                <a:ext cx="990600" cy="453970"/>
              </a:xfrm>
              <a:prstGeom prst="rect">
                <a:avLst/>
              </a:prstGeom>
              <a:blipFill rotWithShape="1">
                <a:blip r:embed="rId22"/>
                <a:stretch>
                  <a:fillRect/>
                </a:stretch>
              </a:blipFill>
            </p:spPr>
            <p:txBody>
              <a:bodyPr/>
              <a:lstStyle/>
              <a:p>
                <a:r>
                  <a:rPr lang="en-US">
                    <a:noFill/>
                  </a:rPr>
                  <a:t> </a:t>
                </a:r>
              </a:p>
            </p:txBody>
          </p:sp>
        </mc:Fallback>
      </mc:AlternateContent>
      <p:sp>
        <p:nvSpPr>
          <p:cNvPr id="88" name="Arc 87"/>
          <p:cNvSpPr/>
          <p:nvPr/>
        </p:nvSpPr>
        <p:spPr>
          <a:xfrm>
            <a:off x="5878034" y="4572000"/>
            <a:ext cx="228600" cy="450011"/>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07" name="TextBox 106"/>
          <p:cNvSpPr txBox="1"/>
          <p:nvPr/>
        </p:nvSpPr>
        <p:spPr>
          <a:xfrm>
            <a:off x="5943600" y="5181600"/>
            <a:ext cx="1219200"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Subtract </a:t>
            </a:r>
            <a:r>
              <a:rPr lang="en-US" sz="1200" baseline="30000" dirty="0" smtClean="0">
                <a:solidFill>
                  <a:srgbClr val="FF0000"/>
                </a:solidFill>
                <a:latin typeface="Comic Sans MS" panose="030F0702030302020204" pitchFamily="66" charset="0"/>
              </a:rPr>
              <a:t>4</a:t>
            </a:r>
            <a:r>
              <a:rPr lang="en-US" sz="1200" dirty="0" smtClean="0">
                <a:solidFill>
                  <a:srgbClr val="FF0000"/>
                </a:solidFill>
                <a:latin typeface="Comic Sans MS" panose="030F0702030302020204" pitchFamily="66" charset="0"/>
              </a:rPr>
              <a:t>/</a:t>
            </a:r>
            <a:r>
              <a:rPr lang="en-US" sz="1200" baseline="-25000" dirty="0" smtClean="0">
                <a:solidFill>
                  <a:srgbClr val="FF0000"/>
                </a:solidFill>
                <a:latin typeface="Comic Sans MS" panose="030F0702030302020204" pitchFamily="66" charset="0"/>
              </a:rPr>
              <a:t>27</a:t>
            </a:r>
            <a:r>
              <a:rPr lang="en-US" sz="1200" dirty="0" smtClean="0">
                <a:solidFill>
                  <a:srgbClr val="FF0000"/>
                </a:solidFill>
                <a:latin typeface="Comic Sans MS" panose="030F0702030302020204" pitchFamily="66" charset="0"/>
              </a:rPr>
              <a:t>l</a:t>
            </a:r>
            <a:endParaRPr lang="en-GB" sz="1200" baseline="30000" dirty="0">
              <a:solidFill>
                <a:srgbClr val="FF0000"/>
              </a:solidFill>
              <a:latin typeface="Comic Sans MS" panose="030F0702030302020204" pitchFamily="66" charset="0"/>
            </a:endParaRPr>
          </a:p>
        </p:txBody>
      </p:sp>
      <p:sp>
        <p:nvSpPr>
          <p:cNvPr id="108" name="TextBox 107"/>
          <p:cNvSpPr txBox="1"/>
          <p:nvPr/>
        </p:nvSpPr>
        <p:spPr>
          <a:xfrm>
            <a:off x="4114800" y="3962400"/>
            <a:ext cx="3048000" cy="276999"/>
          </a:xfrm>
          <a:prstGeom prst="rect">
            <a:avLst/>
          </a:prstGeom>
          <a:noFill/>
        </p:spPr>
        <p:txBody>
          <a:bodyPr wrap="square" rtlCol="0">
            <a:spAutoFit/>
          </a:bodyPr>
          <a:lstStyle/>
          <a:p>
            <a:pPr algn="ctr"/>
            <a:r>
              <a:rPr lang="en-US" sz="1200" u="sng" dirty="0" smtClean="0">
                <a:latin typeface="Comic Sans MS" panose="030F0702030302020204" pitchFamily="66" charset="0"/>
              </a:rPr>
              <a:t>Now we can find the increase in height…</a:t>
            </a:r>
            <a:endParaRPr lang="en-GB" sz="1200" u="sng" baseline="30000" dirty="0">
              <a:latin typeface="Comic Sans MS" panose="030F0702030302020204" pitchFamily="66" charset="0"/>
            </a:endParaRPr>
          </a:p>
        </p:txBody>
      </p:sp>
      <p:sp>
        <p:nvSpPr>
          <p:cNvPr id="109" name="Arc 108"/>
          <p:cNvSpPr/>
          <p:nvPr/>
        </p:nvSpPr>
        <p:spPr>
          <a:xfrm>
            <a:off x="5791200" y="5029200"/>
            <a:ext cx="228600" cy="609600"/>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10" name="Arc 109"/>
          <p:cNvSpPr/>
          <p:nvPr/>
        </p:nvSpPr>
        <p:spPr>
          <a:xfrm>
            <a:off x="5715000" y="5638800"/>
            <a:ext cx="228600" cy="609600"/>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11" name="TextBox 110"/>
          <p:cNvSpPr txBox="1"/>
          <p:nvPr/>
        </p:nvSpPr>
        <p:spPr>
          <a:xfrm>
            <a:off x="6019800" y="4648200"/>
            <a:ext cx="1219200"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Divide by mg</a:t>
            </a:r>
            <a:endParaRPr lang="en-GB" sz="1200" baseline="30000" dirty="0">
              <a:solidFill>
                <a:srgbClr val="FF0000"/>
              </a:solidFill>
              <a:latin typeface="Comic Sans MS" panose="030F0702030302020204" pitchFamily="66" charset="0"/>
            </a:endParaRPr>
          </a:p>
        </p:txBody>
      </p:sp>
      <p:sp>
        <p:nvSpPr>
          <p:cNvPr id="112" name="TextBox 111"/>
          <p:cNvSpPr txBox="1"/>
          <p:nvPr/>
        </p:nvSpPr>
        <p:spPr>
          <a:xfrm>
            <a:off x="5867400" y="5638800"/>
            <a:ext cx="2743200" cy="646331"/>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Don’t forget to add on the height of </a:t>
            </a:r>
            <a:r>
              <a:rPr lang="en-US" sz="1200" baseline="30000" dirty="0" smtClean="0">
                <a:solidFill>
                  <a:srgbClr val="FF0000"/>
                </a:solidFill>
                <a:latin typeface="Comic Sans MS" panose="030F0702030302020204" pitchFamily="66" charset="0"/>
              </a:rPr>
              <a:t>5</a:t>
            </a:r>
            <a:r>
              <a:rPr lang="en-US" sz="1200" dirty="0" smtClean="0">
                <a:solidFill>
                  <a:srgbClr val="FF0000"/>
                </a:solidFill>
                <a:latin typeface="Comic Sans MS" panose="030F0702030302020204" pitchFamily="66" charset="0"/>
              </a:rPr>
              <a:t>/</a:t>
            </a:r>
            <a:r>
              <a:rPr lang="en-US" sz="1200" baseline="-25000" dirty="0" smtClean="0">
                <a:solidFill>
                  <a:srgbClr val="FF0000"/>
                </a:solidFill>
                <a:latin typeface="Comic Sans MS" panose="030F0702030302020204" pitchFamily="66" charset="0"/>
              </a:rPr>
              <a:t>3</a:t>
            </a:r>
            <a:r>
              <a:rPr lang="en-US" sz="1200" dirty="0" smtClean="0">
                <a:solidFill>
                  <a:srgbClr val="FF0000"/>
                </a:solidFill>
                <a:latin typeface="Comic Sans MS" panose="030F0702030302020204" pitchFamily="66" charset="0"/>
              </a:rPr>
              <a:t>l that the particle was at when the string became slack!</a:t>
            </a:r>
            <a:endParaRPr lang="en-GB" sz="1200" baseline="300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896928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blinds(horizontal)">
                                      <p:cBhvr>
                                        <p:cTn id="7" dur="500"/>
                                        <p:tgtEl>
                                          <p:spTgt spid="10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blinds(horizontal)">
                                      <p:cBhvr>
                                        <p:cTn id="12" dur="500"/>
                                        <p:tgtEl>
                                          <p:spTgt spid="7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blinds(horizontal)">
                                      <p:cBhvr>
                                        <p:cTn id="17" dur="500"/>
                                        <p:tgtEl>
                                          <p:spTgt spid="8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1"/>
                                        </p:tgtEl>
                                        <p:attrNameLst>
                                          <p:attrName>style.visibility</p:attrName>
                                        </p:attrNameLst>
                                      </p:cBhvr>
                                      <p:to>
                                        <p:strVal val="visible"/>
                                      </p:to>
                                    </p:set>
                                    <p:animEffect transition="in" filter="blinds(horizontal)">
                                      <p:cBhvr>
                                        <p:cTn id="22" dur="500"/>
                                        <p:tgtEl>
                                          <p:spTgt spid="1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blinds(horizontal)">
                                      <p:cBhvr>
                                        <p:cTn id="27" dur="500"/>
                                        <p:tgtEl>
                                          <p:spTgt spid="8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9"/>
                                        </p:tgtEl>
                                        <p:attrNameLst>
                                          <p:attrName>style.visibility</p:attrName>
                                        </p:attrNameLst>
                                      </p:cBhvr>
                                      <p:to>
                                        <p:strVal val="visible"/>
                                      </p:to>
                                    </p:set>
                                    <p:animEffect transition="in" filter="blinds(horizontal)">
                                      <p:cBhvr>
                                        <p:cTn id="32" dur="500"/>
                                        <p:tgtEl>
                                          <p:spTgt spid="10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7"/>
                                        </p:tgtEl>
                                        <p:attrNameLst>
                                          <p:attrName>style.visibility</p:attrName>
                                        </p:attrNameLst>
                                      </p:cBhvr>
                                      <p:to>
                                        <p:strVal val="visible"/>
                                      </p:to>
                                    </p:set>
                                    <p:animEffect transition="in" filter="blinds(horizontal)">
                                      <p:cBhvr>
                                        <p:cTn id="37" dur="500"/>
                                        <p:tgtEl>
                                          <p:spTgt spid="10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82"/>
                                        </p:tgtEl>
                                        <p:attrNameLst>
                                          <p:attrName>style.visibility</p:attrName>
                                        </p:attrNameLst>
                                      </p:cBhvr>
                                      <p:to>
                                        <p:strVal val="visible"/>
                                      </p:to>
                                    </p:set>
                                    <p:animEffect transition="in" filter="blinds(horizontal)">
                                      <p:cBhvr>
                                        <p:cTn id="42" dur="500"/>
                                        <p:tgtEl>
                                          <p:spTgt spid="8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blinds(horizontal)">
                                      <p:cBhvr>
                                        <p:cTn id="47" dur="500"/>
                                        <p:tgtEl>
                                          <p:spTgt spid="110"/>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12"/>
                                        </p:tgtEl>
                                        <p:attrNameLst>
                                          <p:attrName>style.visibility</p:attrName>
                                        </p:attrNameLst>
                                      </p:cBhvr>
                                      <p:to>
                                        <p:strVal val="visible"/>
                                      </p:to>
                                    </p:set>
                                    <p:animEffect transition="in" filter="blinds(horizontal)">
                                      <p:cBhvr>
                                        <p:cTn id="52" dur="500"/>
                                        <p:tgtEl>
                                          <p:spTgt spid="112"/>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blinds(horizontal)">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81" grpId="0"/>
      <p:bldP spid="82" grpId="0"/>
      <p:bldP spid="87" grpId="0"/>
      <p:bldP spid="88" grpId="0" animBg="1"/>
      <p:bldP spid="107" grpId="0"/>
      <p:bldP spid="108" grpId="0"/>
      <p:bldP spid="109" grpId="0" animBg="1"/>
      <p:bldP spid="110" grpId="0" animBg="1"/>
      <p:bldP spid="111" grpId="0"/>
      <p:bldP spid="112"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Motion in a Circle</a:t>
            </a:r>
            <a:endParaRPr lang="en-GB" dirty="0">
              <a:latin typeface="Comic Sans MS" pitchFamily="66" charset="0"/>
            </a:endParaRPr>
          </a:p>
        </p:txBody>
      </p:sp>
      <p:sp>
        <p:nvSpPr>
          <p:cNvPr id="4" name="TextBox 3"/>
          <p:cNvSpPr txBox="1"/>
          <p:nvPr/>
        </p:nvSpPr>
        <p:spPr>
          <a:xfrm>
            <a:off x="8680632" y="6488668"/>
            <a:ext cx="470000" cy="369332"/>
          </a:xfrm>
          <a:prstGeom prst="rect">
            <a:avLst/>
          </a:prstGeom>
          <a:noFill/>
        </p:spPr>
        <p:txBody>
          <a:bodyPr wrap="none" rtlCol="0">
            <a:spAutoFit/>
          </a:bodyPr>
          <a:lstStyle/>
          <a:p>
            <a:r>
              <a:rPr lang="en-US" dirty="0" smtClean="0">
                <a:latin typeface="Comic Sans MS" panose="030F0702030302020204" pitchFamily="66" charset="0"/>
              </a:rPr>
              <a:t>4F</a:t>
            </a:r>
            <a:endParaRPr lang="en-US" dirty="0">
              <a:latin typeface="Comic Sans MS" panose="030F0702030302020204" pitchFamily="66" charset="0"/>
            </a:endParaRPr>
          </a:p>
        </p:txBody>
      </p:sp>
      <p:sp>
        <p:nvSpPr>
          <p:cNvPr id="6" name="Content Placeholder 2"/>
          <p:cNvSpPr>
            <a:spLocks noGrp="1"/>
          </p:cNvSpPr>
          <p:nvPr>
            <p:ph idx="1"/>
          </p:nvPr>
        </p:nvSpPr>
        <p:spPr>
          <a:xfrm>
            <a:off x="228600" y="1600200"/>
            <a:ext cx="3636034" cy="4876800"/>
          </a:xfrm>
        </p:spPr>
        <p:txBody>
          <a:bodyPr>
            <a:normAutofit lnSpcReduction="10000"/>
          </a:bodyPr>
          <a:lstStyle/>
          <a:p>
            <a:pPr marL="0" indent="0" algn="ctr">
              <a:buNone/>
            </a:pPr>
            <a:r>
              <a:rPr lang="en-GB" sz="1400" b="1" dirty="0" smtClean="0">
                <a:latin typeface="Comic Sans MS" pitchFamily="66" charset="0"/>
              </a:rPr>
              <a:t>You can solve problems where an objects does not have to stay on the circle</a:t>
            </a:r>
            <a:endParaRPr lang="en-GB" sz="1400" dirty="0" smtClean="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smtClean="0">
                <a:latin typeface="Comic Sans MS" pitchFamily="66" charset="0"/>
              </a:rPr>
              <a:t>A smooth solid hemisphere with radius 5m and centre O is resting in a fixed position on a horizontal plane with its flat face in contact with the plane. A particle P of mass 4kg is slightly disturbed from rest at the highest point of the hemisphere. When OP has turned through an angle </a:t>
            </a:r>
            <a:r>
              <a:rPr lang="el-GR" sz="1400" dirty="0" smtClean="0">
                <a:latin typeface="Comic Sans MS" pitchFamily="66" charset="0"/>
              </a:rPr>
              <a:t>θ</a:t>
            </a:r>
            <a:r>
              <a:rPr lang="en-US" sz="1400" dirty="0" smtClean="0">
                <a:latin typeface="Comic Sans MS" pitchFamily="66" charset="0"/>
              </a:rPr>
              <a:t> and the particle is still on the surface of the hemisphere, the normal reaction of the sphere on the particle is R.</a:t>
            </a:r>
          </a:p>
          <a:p>
            <a:pPr marL="0" indent="0" algn="ctr">
              <a:buNone/>
            </a:pPr>
            <a:endParaRPr lang="en-US" sz="1400" dirty="0">
              <a:latin typeface="Comic Sans MS" pitchFamily="66" charset="0"/>
            </a:endParaRPr>
          </a:p>
          <a:p>
            <a:pPr algn="ctr">
              <a:buAutoNum type="alphaLcParenR"/>
            </a:pPr>
            <a:r>
              <a:rPr lang="en-US" sz="1400" dirty="0" smtClean="0">
                <a:latin typeface="Comic Sans MS" pitchFamily="66" charset="0"/>
              </a:rPr>
              <a:t>Find an expression for R</a:t>
            </a:r>
          </a:p>
          <a:p>
            <a:pPr algn="ctr">
              <a:buAutoNum type="alphaLcParenR"/>
            </a:pPr>
            <a:r>
              <a:rPr lang="en-US" sz="1400" dirty="0" smtClean="0">
                <a:latin typeface="Comic Sans MS" pitchFamily="66" charset="0"/>
              </a:rPr>
              <a:t>Find the angle between OP and the upward vertical when the particle leaves the surface of the hemisphere</a:t>
            </a:r>
          </a:p>
          <a:p>
            <a:pPr algn="ctr">
              <a:buAutoNum type="alphaLcParenR"/>
            </a:pPr>
            <a:r>
              <a:rPr lang="en-US" sz="1400" dirty="0" smtClean="0">
                <a:latin typeface="Comic Sans MS" pitchFamily="66" charset="0"/>
              </a:rPr>
              <a:t>Find the distance of the particle from the </a:t>
            </a:r>
            <a:r>
              <a:rPr lang="en-US" sz="1400" dirty="0" err="1" smtClean="0">
                <a:latin typeface="Comic Sans MS" pitchFamily="66" charset="0"/>
              </a:rPr>
              <a:t>centre</a:t>
            </a:r>
            <a:r>
              <a:rPr lang="en-US" sz="1400" dirty="0" smtClean="0">
                <a:latin typeface="Comic Sans MS" pitchFamily="66" charset="0"/>
              </a:rPr>
              <a:t> of the hemisphere when it hits the ground</a:t>
            </a:r>
            <a:endParaRPr lang="en-GB" sz="1400" dirty="0" smtClean="0">
              <a:latin typeface="Comic Sans MS" pitchFamily="66" charset="0"/>
            </a:endParaRPr>
          </a:p>
        </p:txBody>
      </p:sp>
      <mc:AlternateContent xmlns:mc="http://schemas.openxmlformats.org/markup-compatibility/2006" xmlns:a14="http://schemas.microsoft.com/office/drawing/2010/main">
        <mc:Choice Requires="a14">
          <p:sp>
            <p:nvSpPr>
              <p:cNvPr id="7" name="TextBox 6"/>
              <p:cNvSpPr txBox="1"/>
              <p:nvPr/>
            </p:nvSpPr>
            <p:spPr>
              <a:xfrm>
                <a:off x="1083623" y="0"/>
                <a:ext cx="781817"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𝑣</m:t>
                      </m:r>
                      <m:r>
                        <a:rPr lang="en-US" sz="1400" b="0" i="1" smtClean="0">
                          <a:latin typeface="Cambria Math"/>
                        </a:rPr>
                        <m:t>=</m:t>
                      </m:r>
                      <m:r>
                        <a:rPr lang="en-US" sz="1400" b="0" i="1" smtClean="0">
                          <a:latin typeface="Cambria Math"/>
                        </a:rPr>
                        <m:t>𝑟</m:t>
                      </m:r>
                      <m:r>
                        <m:rPr>
                          <m:sty m:val="p"/>
                        </m:rPr>
                        <a:rPr lang="el-GR" sz="1400" b="0" i="1" smtClean="0">
                          <a:latin typeface="Cambria Math"/>
                        </a:rPr>
                        <m:t>ω</m:t>
                      </m:r>
                    </m:oMath>
                  </m:oMathPara>
                </a14:m>
                <a:endParaRPr lang="en-GB" sz="1400" dirty="0"/>
              </a:p>
            </p:txBody>
          </p:sp>
        </mc:Choice>
        <mc:Fallback xmlns="">
          <p:sp>
            <p:nvSpPr>
              <p:cNvPr id="7" name="TextBox 6"/>
              <p:cNvSpPr txBox="1">
                <a:spLocks noRot="1" noChangeAspect="1" noMove="1" noResize="1" noEditPoints="1" noAdjustHandles="1" noChangeArrowheads="1" noChangeShapeType="1" noTextEdit="1"/>
              </p:cNvSpPr>
              <p:nvPr/>
            </p:nvSpPr>
            <p:spPr>
              <a:xfrm>
                <a:off x="1083623" y="0"/>
                <a:ext cx="781817" cy="307777"/>
              </a:xfrm>
              <a:prstGeom prst="rect">
                <a:avLst/>
              </a:prstGeom>
              <a:blipFill rotWithShape="1">
                <a:blip r:embed="rId3"/>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0" y="0"/>
                <a:ext cx="1087670" cy="44300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1200" i="1" smtClean="0">
                          <a:latin typeface="Cambria Math"/>
                        </a:rPr>
                        <m:t>ω</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𝑟𝑎𝑑𝑖𝑎𝑛𝑠</m:t>
                          </m:r>
                        </m:num>
                        <m:den>
                          <m:r>
                            <a:rPr lang="en-US" sz="1200" b="0" i="1" smtClean="0">
                              <a:latin typeface="Cambria Math"/>
                            </a:rPr>
                            <m:t>𝑠𝑒𝑐𝑜𝑛𝑑𝑠</m:t>
                          </m:r>
                        </m:den>
                      </m:f>
                    </m:oMath>
                  </m:oMathPara>
                </a14:m>
                <a:endParaRPr lang="en-GB" sz="1200" dirty="0"/>
              </a:p>
            </p:txBody>
          </p:sp>
        </mc:Choice>
        <mc:Fallback xmlns="">
          <p:sp>
            <p:nvSpPr>
              <p:cNvPr id="8" name="TextBox 7"/>
              <p:cNvSpPr txBox="1">
                <a:spLocks noRot="1" noChangeAspect="1" noMove="1" noResize="1" noEditPoints="1" noAdjustHandles="1" noChangeArrowheads="1" noChangeShapeType="1" noTextEdit="1"/>
              </p:cNvSpPr>
              <p:nvPr/>
            </p:nvSpPr>
            <p:spPr>
              <a:xfrm>
                <a:off x="0" y="0"/>
                <a:ext cx="1087670" cy="443006"/>
              </a:xfrm>
              <a:prstGeom prst="rect">
                <a:avLst/>
              </a:prstGeom>
              <a:blipFill rotWithShape="1">
                <a:blip r:embed="rId4"/>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862446" y="0"/>
                <a:ext cx="79451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𝑣</m:t>
                      </m:r>
                      <m:r>
                        <a:rPr lang="en-US" sz="1400" b="0" i="1" smtClean="0">
                          <a:latin typeface="Cambria Math"/>
                          <a:ea typeface="Cambria Math"/>
                        </a:rPr>
                        <m:t>𝜔</m:t>
                      </m:r>
                    </m:oMath>
                  </m:oMathPara>
                </a14:m>
                <a:endParaRPr lang="en-GB" sz="1400" dirty="0"/>
              </a:p>
            </p:txBody>
          </p:sp>
        </mc:Choice>
        <mc:Fallback xmlns="">
          <p:sp>
            <p:nvSpPr>
              <p:cNvPr id="9" name="TextBox 8"/>
              <p:cNvSpPr txBox="1">
                <a:spLocks noRot="1" noChangeAspect="1" noMove="1" noResize="1" noEditPoints="1" noAdjustHandles="1" noChangeArrowheads="1" noChangeShapeType="1" noTextEdit="1"/>
              </p:cNvSpPr>
              <p:nvPr/>
            </p:nvSpPr>
            <p:spPr>
              <a:xfrm>
                <a:off x="1862446" y="0"/>
                <a:ext cx="794513" cy="307777"/>
              </a:xfrm>
              <a:prstGeom prst="rect">
                <a:avLst/>
              </a:prstGeom>
              <a:blipFill rotWithShape="1">
                <a:blip r:embed="rId5"/>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665020" y="0"/>
                <a:ext cx="86844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𝑟</m:t>
                      </m:r>
                      <m:sSup>
                        <m:sSupPr>
                          <m:ctrlPr>
                            <a:rPr lang="en-US" sz="1400" b="0" i="1" smtClean="0">
                              <a:latin typeface="Cambria Math" panose="02040503050406030204" pitchFamily="18" charset="0"/>
                            </a:rPr>
                          </m:ctrlPr>
                        </m:sSupPr>
                        <m:e>
                          <m:r>
                            <a:rPr lang="en-US" sz="1400" b="0" i="1" smtClean="0">
                              <a:latin typeface="Cambria Math"/>
                              <a:ea typeface="Cambria Math"/>
                            </a:rPr>
                            <m:t>𝜔</m:t>
                          </m:r>
                        </m:e>
                        <m:sup>
                          <m:r>
                            <a:rPr lang="en-US" sz="1400" b="0" i="1" smtClean="0">
                              <a:latin typeface="Cambria Math"/>
                            </a:rPr>
                            <m:t>2</m:t>
                          </m:r>
                        </m:sup>
                      </m:sSup>
                    </m:oMath>
                  </m:oMathPara>
                </a14:m>
                <a:endParaRPr lang="en-GB" sz="1400" dirty="0"/>
              </a:p>
            </p:txBody>
          </p:sp>
        </mc:Choice>
        <mc:Fallback xmlns="">
          <p:sp>
            <p:nvSpPr>
              <p:cNvPr id="10" name="TextBox 9"/>
              <p:cNvSpPr txBox="1">
                <a:spLocks noRot="1" noChangeAspect="1" noMove="1" noResize="1" noEditPoints="1" noAdjustHandles="1" noChangeArrowheads="1" noChangeShapeType="1" noTextEdit="1"/>
              </p:cNvSpPr>
              <p:nvPr/>
            </p:nvSpPr>
            <p:spPr>
              <a:xfrm>
                <a:off x="2665020" y="0"/>
                <a:ext cx="868443" cy="307777"/>
              </a:xfrm>
              <a:prstGeom prst="rect">
                <a:avLst/>
              </a:prstGeom>
              <a:blipFill rotWithShape="1">
                <a:blip r:embed="rId6"/>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511232" y="0"/>
                <a:ext cx="753988" cy="52315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a:rPr>
                                <m:t>𝑣</m:t>
                              </m:r>
                            </m:e>
                            <m:sup>
                              <m:r>
                                <a:rPr lang="en-US" sz="1400" b="0" i="1" smtClean="0">
                                  <a:latin typeface="Cambria Math"/>
                                </a:rPr>
                                <m:t>2</m:t>
                              </m:r>
                            </m:sup>
                          </m:sSup>
                        </m:num>
                        <m:den>
                          <m:r>
                            <a:rPr lang="en-US" sz="1400" b="0" i="1" smtClean="0">
                              <a:latin typeface="Cambria Math"/>
                            </a:rPr>
                            <m:t>𝑟</m:t>
                          </m:r>
                        </m:den>
                      </m:f>
                    </m:oMath>
                  </m:oMathPara>
                </a14:m>
                <a:endParaRPr lang="en-GB" sz="1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511232" y="0"/>
                <a:ext cx="753988" cy="523157"/>
              </a:xfrm>
              <a:prstGeom prst="rect">
                <a:avLst/>
              </a:prstGeom>
              <a:blipFill rotWithShape="1">
                <a:blip r:embed="rId7"/>
                <a:stretch>
                  <a:fillRect/>
                </a:stretch>
              </a:blipFill>
              <a:ln w="25400">
                <a:solidFill>
                  <a:schemeClr val="tx1"/>
                </a:solidFill>
              </a:ln>
            </p:spPr>
            <p:txBody>
              <a:bodyPr/>
              <a:lstStyle/>
              <a:p>
                <a:r>
                  <a:rPr lang="en-US">
                    <a:noFill/>
                  </a:rPr>
                  <a:t> </a:t>
                </a:r>
              </a:p>
            </p:txBody>
          </p:sp>
        </mc:Fallback>
      </mc:AlternateContent>
      <p:pic>
        <p:nvPicPr>
          <p:cNvPr id="24" name="Picture 23" descr="http://www.schoolphysics.co.uk/age14-16/Mechanics/Circular%20motion/text/Circular_motion/images/6.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13365" y="152400"/>
            <a:ext cx="1122661" cy="969034"/>
          </a:xfrm>
          <a:prstGeom prst="rect">
            <a:avLst/>
          </a:prstGeom>
          <a:noFill/>
          <a:extLst>
            <a:ext uri="{909E8E84-426E-40DD-AFC4-6F175D3DCCD1}">
              <a14:hiddenFill xmlns:a14="http://schemas.microsoft.com/office/drawing/2010/main">
                <a:solidFill>
                  <a:srgbClr val="FFFFFF"/>
                </a:solidFill>
              </a14:hiddenFill>
            </a:ext>
          </a:extLst>
        </p:spPr>
      </p:pic>
      <p:sp>
        <p:nvSpPr>
          <p:cNvPr id="3" name="Arc 2"/>
          <p:cNvSpPr>
            <a:spLocks noChangeAspect="1"/>
          </p:cNvSpPr>
          <p:nvPr/>
        </p:nvSpPr>
        <p:spPr>
          <a:xfrm>
            <a:off x="5334000" y="1676400"/>
            <a:ext cx="2743200" cy="2743200"/>
          </a:xfrm>
          <a:prstGeom prst="arc">
            <a:avLst>
              <a:gd name="adj1" fmla="val 10769411"/>
              <a:gd name="adj2" fmla="val 33446"/>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 name="Straight Connector 11"/>
          <p:cNvCxnSpPr/>
          <p:nvPr/>
        </p:nvCxnSpPr>
        <p:spPr>
          <a:xfrm>
            <a:off x="4800600" y="3048000"/>
            <a:ext cx="381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410200" y="1371600"/>
            <a:ext cx="304800" cy="276999"/>
          </a:xfrm>
          <a:prstGeom prst="rect">
            <a:avLst/>
          </a:prstGeom>
          <a:noFill/>
        </p:spPr>
        <p:txBody>
          <a:bodyPr wrap="square" rtlCol="0">
            <a:spAutoFit/>
          </a:bodyPr>
          <a:lstStyle/>
          <a:p>
            <a:r>
              <a:rPr lang="en-US" sz="1200" dirty="0" smtClean="0">
                <a:latin typeface="Comic Sans MS" panose="030F0702030302020204" pitchFamily="66" charset="0"/>
              </a:rPr>
              <a:t>R</a:t>
            </a:r>
            <a:endParaRPr lang="en-US" sz="1200" dirty="0">
              <a:latin typeface="Comic Sans MS" panose="030F0702030302020204" pitchFamily="66" charset="0"/>
            </a:endParaRPr>
          </a:p>
        </p:txBody>
      </p:sp>
      <p:cxnSp>
        <p:nvCxnSpPr>
          <p:cNvPr id="23" name="Straight Connector 22"/>
          <p:cNvCxnSpPr/>
          <p:nvPr/>
        </p:nvCxnSpPr>
        <p:spPr>
          <a:xfrm>
            <a:off x="6705600" y="1676400"/>
            <a:ext cx="0" cy="13716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867400" y="1981200"/>
            <a:ext cx="838200" cy="10668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562600" y="1600200"/>
            <a:ext cx="304800" cy="381000"/>
          </a:xfrm>
          <a:prstGeom prst="line">
            <a:avLst/>
          </a:prstGeom>
          <a:ln w="25400">
            <a:solidFill>
              <a:schemeClr val="tx1"/>
            </a:solidFill>
            <a:prstDash val="solid"/>
            <a:headEnd type="arrow"/>
            <a:tailEnd type="none"/>
          </a:ln>
        </p:spPr>
        <p:style>
          <a:lnRef idx="1">
            <a:schemeClr val="accent1"/>
          </a:lnRef>
          <a:fillRef idx="0">
            <a:schemeClr val="accent1"/>
          </a:fillRef>
          <a:effectRef idx="0">
            <a:schemeClr val="accent1"/>
          </a:effectRef>
          <a:fontRef idx="minor">
            <a:schemeClr val="tx1"/>
          </a:fontRef>
        </p:style>
      </p:cxnSp>
      <p:sp>
        <p:nvSpPr>
          <p:cNvPr id="34" name="Arc 33"/>
          <p:cNvSpPr/>
          <p:nvPr/>
        </p:nvSpPr>
        <p:spPr>
          <a:xfrm>
            <a:off x="6324600" y="2743200"/>
            <a:ext cx="914400" cy="914400"/>
          </a:xfrm>
          <a:prstGeom prst="arc">
            <a:avLst>
              <a:gd name="adj1" fmla="val 14162935"/>
              <a:gd name="adj2" fmla="val 1559952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p:cNvSpPr txBox="1"/>
          <p:nvPr/>
        </p:nvSpPr>
        <p:spPr>
          <a:xfrm>
            <a:off x="6432071" y="2550005"/>
            <a:ext cx="279244" cy="276999"/>
          </a:xfrm>
          <a:prstGeom prst="rect">
            <a:avLst/>
          </a:prstGeom>
          <a:noFill/>
        </p:spPr>
        <p:txBody>
          <a:bodyPr wrap="none" rtlCol="0">
            <a:spAutoFit/>
          </a:bodyPr>
          <a:lstStyle/>
          <a:p>
            <a:r>
              <a:rPr lang="el-GR" sz="1200" dirty="0" smtClean="0">
                <a:latin typeface="Comic Sans MS" panose="030F0702030302020204" pitchFamily="66" charset="0"/>
              </a:rPr>
              <a:t>θ</a:t>
            </a:r>
            <a:endParaRPr lang="en-US" sz="1200" dirty="0">
              <a:latin typeface="Comic Sans MS" panose="030F0702030302020204" pitchFamily="66" charset="0"/>
            </a:endParaRPr>
          </a:p>
        </p:txBody>
      </p:sp>
      <p:sp>
        <p:nvSpPr>
          <p:cNvPr id="36" name="TextBox 35"/>
          <p:cNvSpPr txBox="1"/>
          <p:nvPr/>
        </p:nvSpPr>
        <p:spPr>
          <a:xfrm>
            <a:off x="6663007" y="2264255"/>
            <a:ext cx="399468" cy="276999"/>
          </a:xfrm>
          <a:prstGeom prst="rect">
            <a:avLst/>
          </a:prstGeom>
          <a:noFill/>
        </p:spPr>
        <p:txBody>
          <a:bodyPr wrap="none" rtlCol="0">
            <a:spAutoFit/>
          </a:bodyPr>
          <a:lstStyle/>
          <a:p>
            <a:r>
              <a:rPr lang="en-US" sz="1200" dirty="0" smtClean="0">
                <a:latin typeface="Comic Sans MS" panose="030F0702030302020204" pitchFamily="66" charset="0"/>
              </a:rPr>
              <a:t>5m</a:t>
            </a:r>
            <a:endParaRPr lang="en-US" sz="1200" dirty="0">
              <a:latin typeface="Comic Sans MS" panose="030F0702030302020204" pitchFamily="66" charset="0"/>
            </a:endParaRPr>
          </a:p>
        </p:txBody>
      </p:sp>
      <p:cxnSp>
        <p:nvCxnSpPr>
          <p:cNvPr id="37" name="Straight Connector 36"/>
          <p:cNvCxnSpPr/>
          <p:nvPr/>
        </p:nvCxnSpPr>
        <p:spPr>
          <a:xfrm flipV="1">
            <a:off x="5848709" y="1966823"/>
            <a:ext cx="0" cy="685800"/>
          </a:xfrm>
          <a:prstGeom prst="line">
            <a:avLst/>
          </a:prstGeom>
          <a:ln w="25400">
            <a:solidFill>
              <a:schemeClr val="tx1"/>
            </a:solidFill>
            <a:prstDash val="solid"/>
            <a:headEnd type="arrow"/>
            <a:tailEnd type="none"/>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5791200" y="1905000"/>
            <a:ext cx="111397" cy="1141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p:cNvSpPr txBox="1"/>
          <p:nvPr/>
        </p:nvSpPr>
        <p:spPr>
          <a:xfrm>
            <a:off x="5677618" y="2629620"/>
            <a:ext cx="360996" cy="276999"/>
          </a:xfrm>
          <a:prstGeom prst="rect">
            <a:avLst/>
          </a:prstGeom>
          <a:noFill/>
        </p:spPr>
        <p:txBody>
          <a:bodyPr wrap="none" rtlCol="0">
            <a:spAutoFit/>
          </a:bodyPr>
          <a:lstStyle/>
          <a:p>
            <a:r>
              <a:rPr lang="en-US" sz="1200" dirty="0" smtClean="0">
                <a:latin typeface="Comic Sans MS" panose="030F0702030302020204" pitchFamily="66" charset="0"/>
              </a:rPr>
              <a:t>4g</a:t>
            </a:r>
            <a:endParaRPr lang="en-US" sz="1200" dirty="0">
              <a:latin typeface="Comic Sans MS" panose="030F0702030302020204" pitchFamily="66" charset="0"/>
            </a:endParaRPr>
          </a:p>
        </p:txBody>
      </p:sp>
      <p:cxnSp>
        <p:nvCxnSpPr>
          <p:cNvPr id="42" name="Straight Connector 41"/>
          <p:cNvCxnSpPr/>
          <p:nvPr/>
        </p:nvCxnSpPr>
        <p:spPr>
          <a:xfrm rot="16200000">
            <a:off x="5231921" y="1174632"/>
            <a:ext cx="304800" cy="381000"/>
          </a:xfrm>
          <a:prstGeom prst="line">
            <a:avLst/>
          </a:prstGeom>
          <a:ln w="25400">
            <a:solidFill>
              <a:schemeClr val="tx1"/>
            </a:solidFill>
            <a:prstDash val="solid"/>
            <a:headEnd type="arrow"/>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TextBox 42"/>
              <p:cNvSpPr txBox="1"/>
              <p:nvPr/>
            </p:nvSpPr>
            <p:spPr>
              <a:xfrm>
                <a:off x="5160765" y="1113083"/>
                <a:ext cx="30777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𝑣</m:t>
                      </m:r>
                    </m:oMath>
                  </m:oMathPara>
                </a14:m>
                <a:endParaRPr lang="en-US" sz="1200" dirty="0"/>
              </a:p>
            </p:txBody>
          </p:sp>
        </mc:Choice>
        <mc:Fallback xmlns="">
          <p:sp>
            <p:nvSpPr>
              <p:cNvPr id="43" name="TextBox 42"/>
              <p:cNvSpPr txBox="1">
                <a:spLocks noRot="1" noChangeAspect="1" noMove="1" noResize="1" noEditPoints="1" noAdjustHandles="1" noChangeArrowheads="1" noChangeShapeType="1" noTextEdit="1"/>
              </p:cNvSpPr>
              <p:nvPr/>
            </p:nvSpPr>
            <p:spPr>
              <a:xfrm>
                <a:off x="5160765" y="1113083"/>
                <a:ext cx="307777" cy="276999"/>
              </a:xfrm>
              <a:prstGeom prst="rect">
                <a:avLst/>
              </a:prstGeom>
              <a:blipFill rotWithShape="1">
                <a:blip r:embed="rId9"/>
                <a:stretch>
                  <a:fillRect/>
                </a:stretch>
              </a:blipFill>
            </p:spPr>
            <p:txBody>
              <a:bodyPr/>
              <a:lstStyle/>
              <a:p>
                <a:r>
                  <a:rPr lang="en-US">
                    <a:noFill/>
                  </a:rPr>
                  <a:t> </a:t>
                </a:r>
              </a:p>
            </p:txBody>
          </p:sp>
        </mc:Fallback>
      </mc:AlternateContent>
      <p:cxnSp>
        <p:nvCxnSpPr>
          <p:cNvPr id="48" name="Straight Arrow Connector 47"/>
          <p:cNvCxnSpPr/>
          <p:nvPr/>
        </p:nvCxnSpPr>
        <p:spPr>
          <a:xfrm>
            <a:off x="5813754" y="1179576"/>
            <a:ext cx="304800" cy="381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5891174" y="1276641"/>
            <a:ext cx="304800" cy="381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5947108" y="1181072"/>
            <a:ext cx="263214" cy="276999"/>
          </a:xfrm>
          <a:prstGeom prst="rect">
            <a:avLst/>
          </a:prstGeom>
          <a:noFill/>
        </p:spPr>
        <p:txBody>
          <a:bodyPr wrap="none" rtlCol="0">
            <a:spAutoFit/>
          </a:bodyPr>
          <a:lstStyle/>
          <a:p>
            <a:r>
              <a:rPr lang="en-US" sz="1200" dirty="0" smtClean="0">
                <a:latin typeface="Comic Sans MS" panose="030F0702030302020204" pitchFamily="66" charset="0"/>
              </a:rPr>
              <a:t>a</a:t>
            </a:r>
            <a:endParaRPr lang="en-US" sz="1200" dirty="0">
              <a:latin typeface="Comic Sans MS" panose="030F0702030302020204" pitchFamily="66" charset="0"/>
            </a:endParaRPr>
          </a:p>
        </p:txBody>
      </p:sp>
      <p:grpSp>
        <p:nvGrpSpPr>
          <p:cNvPr id="53" name="Group 52"/>
          <p:cNvGrpSpPr/>
          <p:nvPr/>
        </p:nvGrpSpPr>
        <p:grpSpPr>
          <a:xfrm>
            <a:off x="6628671" y="2956817"/>
            <a:ext cx="152400" cy="152400"/>
            <a:chOff x="7467600" y="4419600"/>
            <a:chExt cx="152400" cy="152400"/>
          </a:xfrm>
        </p:grpSpPr>
        <p:cxnSp>
          <p:nvCxnSpPr>
            <p:cNvPr id="54" name="Straight Connector 53"/>
            <p:cNvCxnSpPr/>
            <p:nvPr/>
          </p:nvCxnSpPr>
          <p:spPr>
            <a:xfrm flipH="1" flipV="1">
              <a:off x="7467600" y="4419600"/>
              <a:ext cx="152400" cy="1524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7467600" y="4419600"/>
              <a:ext cx="152400" cy="1524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4343400" y="3429000"/>
            <a:ext cx="4490332" cy="276999"/>
          </a:xfrm>
          <a:prstGeom prst="rect">
            <a:avLst/>
          </a:prstGeom>
          <a:noFill/>
        </p:spPr>
        <p:txBody>
          <a:bodyPr wrap="none" rtlCol="0">
            <a:spAutoFit/>
          </a:bodyPr>
          <a:lstStyle/>
          <a:p>
            <a:r>
              <a:rPr lang="en-US" sz="1200" dirty="0" smtClean="0">
                <a:latin typeface="Comic Sans MS" panose="030F0702030302020204" pitchFamily="66" charset="0"/>
              </a:rPr>
              <a:t>Start by using energy equations to find an expression for v</a:t>
            </a:r>
            <a:r>
              <a:rPr lang="en-US" sz="1200" baseline="30000" dirty="0" smtClean="0">
                <a:latin typeface="Comic Sans MS" panose="030F0702030302020204" pitchFamily="66" charset="0"/>
              </a:rPr>
              <a:t>2</a:t>
            </a:r>
            <a:endParaRPr lang="en-US" sz="1200" baseline="30000" dirty="0">
              <a:latin typeface="Comic Sans MS" panose="030F0702030302020204" pitchFamily="66" charset="0"/>
            </a:endParaRPr>
          </a:p>
        </p:txBody>
      </p:sp>
      <p:sp>
        <p:nvSpPr>
          <p:cNvPr id="33" name="TextBox 32"/>
          <p:cNvSpPr txBox="1"/>
          <p:nvPr/>
        </p:nvSpPr>
        <p:spPr>
          <a:xfrm>
            <a:off x="4114800" y="3894826"/>
            <a:ext cx="766557" cy="307777"/>
          </a:xfrm>
          <a:prstGeom prst="rect">
            <a:avLst/>
          </a:prstGeom>
          <a:noFill/>
        </p:spPr>
        <p:txBody>
          <a:bodyPr wrap="none" rtlCol="0">
            <a:spAutoFit/>
          </a:bodyPr>
          <a:lstStyle/>
          <a:p>
            <a:r>
              <a:rPr lang="en-US" sz="1400" u="sng" dirty="0" smtClean="0">
                <a:latin typeface="Comic Sans MS" panose="030F0702030302020204" pitchFamily="66" charset="0"/>
              </a:rPr>
              <a:t>Before</a:t>
            </a:r>
            <a:endParaRPr lang="en-US" sz="1400" u="sng"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8" name="TextBox 37"/>
              <p:cNvSpPr txBox="1"/>
              <p:nvPr/>
            </p:nvSpPr>
            <p:spPr>
              <a:xfrm>
                <a:off x="3962400" y="4275826"/>
                <a:ext cx="92967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𝑃𝐸</m:t>
                      </m:r>
                      <m:r>
                        <a:rPr lang="en-US" sz="1200" b="0" i="1" smtClean="0">
                          <a:latin typeface="Cambria Math"/>
                        </a:rPr>
                        <m:t>=</m:t>
                      </m:r>
                      <m:r>
                        <a:rPr lang="en-US" sz="1200" b="0" i="1" smtClean="0">
                          <a:latin typeface="Cambria Math"/>
                        </a:rPr>
                        <m:t>𝑚𝑔h</m:t>
                      </m:r>
                    </m:oMath>
                  </m:oMathPara>
                </a14:m>
                <a:endParaRPr lang="en-US" sz="1200" dirty="0"/>
              </a:p>
            </p:txBody>
          </p:sp>
        </mc:Choice>
        <mc:Fallback xmlns="">
          <p:sp>
            <p:nvSpPr>
              <p:cNvPr id="38" name="TextBox 37"/>
              <p:cNvSpPr txBox="1">
                <a:spLocks noRot="1" noChangeAspect="1" noMove="1" noResize="1" noEditPoints="1" noAdjustHandles="1" noChangeArrowheads="1" noChangeShapeType="1" noTextEdit="1"/>
              </p:cNvSpPr>
              <p:nvPr/>
            </p:nvSpPr>
            <p:spPr>
              <a:xfrm>
                <a:off x="3962400" y="4275826"/>
                <a:ext cx="929677" cy="276999"/>
              </a:xfrm>
              <a:prstGeom prst="rect">
                <a:avLst/>
              </a:prstGeom>
              <a:blipFill rotWithShape="1">
                <a:blip r:embed="rId10"/>
                <a:stretch>
                  <a:fillRect b="-21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3886200" y="4733026"/>
                <a:ext cx="1393227"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𝑃𝐸</m:t>
                      </m:r>
                      <m:r>
                        <a:rPr lang="en-US" sz="1200" b="0" i="1" smtClean="0">
                          <a:latin typeface="Cambria Math"/>
                        </a:rPr>
                        <m:t>=(4)(</m:t>
                      </m:r>
                      <m:r>
                        <a:rPr lang="en-US" sz="1200" b="0" i="1" smtClean="0">
                          <a:latin typeface="Cambria Math"/>
                        </a:rPr>
                        <m:t>𝑔</m:t>
                      </m:r>
                      <m:r>
                        <a:rPr lang="en-US" sz="1200" b="0" i="1" smtClean="0">
                          <a:latin typeface="Cambria Math"/>
                        </a:rPr>
                        <m:t>)(5)</m:t>
                      </m:r>
                    </m:oMath>
                  </m:oMathPara>
                </a14:m>
                <a:endParaRPr lang="en-US" sz="1200" dirty="0"/>
              </a:p>
            </p:txBody>
          </p:sp>
        </mc:Choice>
        <mc:Fallback xmlns="">
          <p:sp>
            <p:nvSpPr>
              <p:cNvPr id="39" name="TextBox 38"/>
              <p:cNvSpPr txBox="1">
                <a:spLocks noRot="1" noChangeAspect="1" noMove="1" noResize="1" noEditPoints="1" noAdjustHandles="1" noChangeArrowheads="1" noChangeShapeType="1" noTextEdit="1"/>
              </p:cNvSpPr>
              <p:nvPr/>
            </p:nvSpPr>
            <p:spPr>
              <a:xfrm>
                <a:off x="3886200" y="4733026"/>
                <a:ext cx="1393227" cy="276999"/>
              </a:xfrm>
              <a:prstGeom prst="rect">
                <a:avLst/>
              </a:prstGeom>
              <a:blipFill rotWithShape="1">
                <a:blip r:embed="rId11"/>
                <a:stretch>
                  <a:fillRect b="-65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3962400" y="5190226"/>
                <a:ext cx="88639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𝑃𝐸</m:t>
                      </m:r>
                      <m:r>
                        <a:rPr lang="en-US" sz="1200" b="0" i="1" smtClean="0">
                          <a:latin typeface="Cambria Math"/>
                        </a:rPr>
                        <m:t>=20</m:t>
                      </m:r>
                      <m:r>
                        <a:rPr lang="en-US" sz="1200" b="0" i="1" smtClean="0">
                          <a:latin typeface="Cambria Math"/>
                        </a:rPr>
                        <m:t>𝑔</m:t>
                      </m:r>
                    </m:oMath>
                  </m:oMathPara>
                </a14:m>
                <a:endParaRPr lang="en-US" sz="1200" dirty="0"/>
              </a:p>
            </p:txBody>
          </p:sp>
        </mc:Choice>
        <mc:Fallback xmlns="">
          <p:sp>
            <p:nvSpPr>
              <p:cNvPr id="40" name="TextBox 39"/>
              <p:cNvSpPr txBox="1">
                <a:spLocks noRot="1" noChangeAspect="1" noMove="1" noResize="1" noEditPoints="1" noAdjustHandles="1" noChangeArrowheads="1" noChangeShapeType="1" noTextEdit="1"/>
              </p:cNvSpPr>
              <p:nvPr/>
            </p:nvSpPr>
            <p:spPr>
              <a:xfrm>
                <a:off x="3962400" y="5190226"/>
                <a:ext cx="886397" cy="276999"/>
              </a:xfrm>
              <a:prstGeom prst="rect">
                <a:avLst/>
              </a:prstGeom>
              <a:blipFill rotWithShape="1">
                <a:blip r:embed="rId12"/>
                <a:stretch>
                  <a:fillRect b="-21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6060057" y="4191000"/>
                <a:ext cx="1298650" cy="4380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𝐾𝐸</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1</m:t>
                          </m:r>
                        </m:num>
                        <m:den>
                          <m:r>
                            <a:rPr lang="en-US" sz="1200" b="0" i="1" smtClean="0">
                              <a:latin typeface="Cambria Math"/>
                            </a:rPr>
                            <m:t>2</m:t>
                          </m:r>
                        </m:den>
                      </m:f>
                      <m:r>
                        <a:rPr lang="en-US" sz="1200" b="0" i="1" smtClean="0">
                          <a:latin typeface="Cambria Math"/>
                        </a:rPr>
                        <m:t>𝑚</m:t>
                      </m:r>
                      <m:sSup>
                        <m:sSupPr>
                          <m:ctrlPr>
                            <a:rPr lang="en-US" sz="1200" b="0" i="1" smtClean="0">
                              <a:latin typeface="Cambria Math" panose="02040503050406030204" pitchFamily="18" charset="0"/>
                            </a:rPr>
                          </m:ctrlPr>
                        </m:sSupPr>
                        <m:e>
                          <m:r>
                            <a:rPr lang="en-US" sz="1200" b="0" i="1" smtClean="0">
                              <a:latin typeface="Cambria Math"/>
                            </a:rPr>
                            <m:t>𝑣</m:t>
                          </m:r>
                        </m:e>
                        <m:sup>
                          <m:r>
                            <a:rPr lang="en-US" sz="1200" b="0" i="1" smtClean="0">
                              <a:latin typeface="Cambria Math"/>
                            </a:rPr>
                            <m:t>2</m:t>
                          </m:r>
                        </m:sup>
                      </m:sSup>
                    </m:oMath>
                  </m:oMathPara>
                </a14:m>
                <a:endParaRPr lang="en-US" sz="1200" dirty="0"/>
              </a:p>
            </p:txBody>
          </p:sp>
        </mc:Choice>
        <mc:Fallback xmlns="">
          <p:sp>
            <p:nvSpPr>
              <p:cNvPr id="44" name="TextBox 43"/>
              <p:cNvSpPr txBox="1">
                <a:spLocks noRot="1" noChangeAspect="1" noMove="1" noResize="1" noEditPoints="1" noAdjustHandles="1" noChangeArrowheads="1" noChangeShapeType="1" noTextEdit="1"/>
              </p:cNvSpPr>
              <p:nvPr/>
            </p:nvSpPr>
            <p:spPr>
              <a:xfrm>
                <a:off x="6060057" y="4191000"/>
                <a:ext cx="1298650" cy="438005"/>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6034177" y="4766094"/>
                <a:ext cx="1585823" cy="4380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chemeClr val="tx1"/>
                          </a:solidFill>
                          <a:latin typeface="Cambria Math"/>
                        </a:rPr>
                        <m:t>𝐾𝐸</m:t>
                      </m:r>
                      <m:r>
                        <a:rPr lang="en-US" sz="1200" b="0" i="1" smtClean="0">
                          <a:solidFill>
                            <a:schemeClr val="tx1"/>
                          </a:solidFill>
                          <a:latin typeface="Cambria Math"/>
                        </a:rPr>
                        <m:t>=</m:t>
                      </m:r>
                      <m:f>
                        <m:fPr>
                          <m:ctrlPr>
                            <a:rPr lang="en-US" sz="1200" b="0" i="1" smtClean="0">
                              <a:solidFill>
                                <a:schemeClr val="tx1"/>
                              </a:solidFill>
                              <a:latin typeface="Cambria Math" panose="02040503050406030204" pitchFamily="18" charset="0"/>
                            </a:rPr>
                          </m:ctrlPr>
                        </m:fPr>
                        <m:num>
                          <m:r>
                            <a:rPr lang="en-US" sz="1200" b="0" i="1" smtClean="0">
                              <a:solidFill>
                                <a:schemeClr val="tx1"/>
                              </a:solidFill>
                              <a:latin typeface="Cambria Math"/>
                            </a:rPr>
                            <m:t>1</m:t>
                          </m:r>
                        </m:num>
                        <m:den>
                          <m:r>
                            <a:rPr lang="en-US" sz="1200" b="0" i="1" smtClean="0">
                              <a:solidFill>
                                <a:schemeClr val="tx1"/>
                              </a:solidFill>
                              <a:latin typeface="Cambria Math"/>
                            </a:rPr>
                            <m:t>2</m:t>
                          </m:r>
                        </m:den>
                      </m:f>
                      <m:r>
                        <a:rPr lang="en-US" sz="1200" b="0" i="1" smtClean="0">
                          <a:solidFill>
                            <a:schemeClr val="tx1"/>
                          </a:solidFill>
                          <a:latin typeface="Cambria Math"/>
                        </a:rPr>
                        <m:t>(</m:t>
                      </m:r>
                      <m:r>
                        <a:rPr lang="en-US" sz="1200" b="0" i="1" smtClean="0">
                          <a:solidFill>
                            <a:schemeClr val="tx1"/>
                          </a:solidFill>
                          <a:latin typeface="Cambria Math"/>
                        </a:rPr>
                        <m:t>𝑚</m:t>
                      </m:r>
                      <m:r>
                        <a:rPr lang="en-US" sz="1200" b="0" i="1" smtClean="0">
                          <a:solidFill>
                            <a:schemeClr val="tx1"/>
                          </a:solidFill>
                          <a:latin typeface="Cambria Math"/>
                        </a:rPr>
                        <m:t>)</m:t>
                      </m:r>
                      <m:sSup>
                        <m:sSupPr>
                          <m:ctrlPr>
                            <a:rPr lang="en-US" sz="1200" b="0" i="1" smtClean="0">
                              <a:solidFill>
                                <a:schemeClr val="tx1"/>
                              </a:solidFill>
                              <a:latin typeface="Cambria Math" panose="02040503050406030204" pitchFamily="18" charset="0"/>
                            </a:rPr>
                          </m:ctrlPr>
                        </m:sSupPr>
                        <m:e>
                          <m:d>
                            <m:dPr>
                              <m:ctrlPr>
                                <a:rPr lang="en-US" sz="1200" b="0" i="1" smtClean="0">
                                  <a:solidFill>
                                    <a:schemeClr val="tx1"/>
                                  </a:solidFill>
                                  <a:latin typeface="Cambria Math" panose="02040503050406030204" pitchFamily="18" charset="0"/>
                                </a:rPr>
                              </m:ctrlPr>
                            </m:dPr>
                            <m:e>
                              <m:r>
                                <a:rPr lang="en-US" sz="1200" b="0" i="1" smtClean="0">
                                  <a:solidFill>
                                    <a:schemeClr val="tx1"/>
                                  </a:solidFill>
                                  <a:latin typeface="Cambria Math"/>
                                </a:rPr>
                                <m:t>0</m:t>
                              </m:r>
                            </m:e>
                          </m:d>
                        </m:e>
                        <m:sup>
                          <m:r>
                            <a:rPr lang="en-US" sz="1200" b="0" i="1" smtClean="0">
                              <a:solidFill>
                                <a:schemeClr val="tx1"/>
                              </a:solidFill>
                              <a:latin typeface="Cambria Math"/>
                            </a:rPr>
                            <m:t>2</m:t>
                          </m:r>
                        </m:sup>
                      </m:sSup>
                    </m:oMath>
                  </m:oMathPara>
                </a14:m>
                <a:endParaRPr lang="en-US" sz="1200" dirty="0">
                  <a:solidFill>
                    <a:schemeClr val="tx1"/>
                  </a:solidFill>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6034177" y="4766094"/>
                <a:ext cx="1585823" cy="438005"/>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6096000" y="5410200"/>
                <a:ext cx="85725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𝐾𝐸</m:t>
                      </m:r>
                      <m:r>
                        <a:rPr lang="en-US" sz="1200" b="0" i="1" smtClean="0">
                          <a:latin typeface="Cambria Math"/>
                        </a:rPr>
                        <m:t>=0</m:t>
                      </m:r>
                    </m:oMath>
                  </m:oMathPara>
                </a14:m>
                <a:endParaRPr lang="en-US" sz="1200" dirty="0"/>
              </a:p>
            </p:txBody>
          </p:sp>
        </mc:Choice>
        <mc:Fallback xmlns="">
          <p:sp>
            <p:nvSpPr>
              <p:cNvPr id="46" name="TextBox 45"/>
              <p:cNvSpPr txBox="1">
                <a:spLocks noRot="1" noChangeAspect="1" noMove="1" noResize="1" noEditPoints="1" noAdjustHandles="1" noChangeArrowheads="1" noChangeShapeType="1" noTextEdit="1"/>
              </p:cNvSpPr>
              <p:nvPr/>
            </p:nvSpPr>
            <p:spPr>
              <a:xfrm>
                <a:off x="6096000" y="5410200"/>
                <a:ext cx="857250" cy="276999"/>
              </a:xfrm>
              <a:prstGeom prst="rect">
                <a:avLst/>
              </a:prstGeom>
              <a:blipFill rotWithShape="1">
                <a:blip r:embed="rId15"/>
                <a:stretch>
                  <a:fillRect/>
                </a:stretch>
              </a:blipFill>
            </p:spPr>
            <p:txBody>
              <a:bodyPr/>
              <a:lstStyle/>
              <a:p>
                <a:r>
                  <a:rPr lang="en-US">
                    <a:noFill/>
                  </a:rPr>
                  <a:t> </a:t>
                </a:r>
              </a:p>
            </p:txBody>
          </p:sp>
        </mc:Fallback>
      </mc:AlternateContent>
      <p:sp>
        <p:nvSpPr>
          <p:cNvPr id="47" name="Arc 46"/>
          <p:cNvSpPr/>
          <p:nvPr/>
        </p:nvSpPr>
        <p:spPr>
          <a:xfrm>
            <a:off x="5102989" y="4436852"/>
            <a:ext cx="228600" cy="450011"/>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9" name="TextBox 48"/>
          <p:cNvSpPr txBox="1"/>
          <p:nvPr/>
        </p:nvSpPr>
        <p:spPr>
          <a:xfrm>
            <a:off x="5255389" y="4436852"/>
            <a:ext cx="762000" cy="461665"/>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Sub in values</a:t>
            </a:r>
            <a:endParaRPr lang="en-GB" sz="1200" baseline="30000" dirty="0">
              <a:solidFill>
                <a:srgbClr val="FF0000"/>
              </a:solidFill>
              <a:latin typeface="Comic Sans MS" panose="030F0702030302020204" pitchFamily="66" charset="0"/>
            </a:endParaRPr>
          </a:p>
        </p:txBody>
      </p:sp>
      <p:sp>
        <p:nvSpPr>
          <p:cNvPr id="51" name="Arc 50"/>
          <p:cNvSpPr/>
          <p:nvPr/>
        </p:nvSpPr>
        <p:spPr>
          <a:xfrm>
            <a:off x="5113623" y="4894052"/>
            <a:ext cx="228600" cy="450011"/>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56" name="TextBox 55"/>
          <p:cNvSpPr txBox="1"/>
          <p:nvPr/>
        </p:nvSpPr>
        <p:spPr>
          <a:xfrm>
            <a:off x="5331589" y="4970252"/>
            <a:ext cx="838200"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Calculate</a:t>
            </a:r>
            <a:endParaRPr lang="en-GB" sz="1200" baseline="30000" dirty="0">
              <a:solidFill>
                <a:srgbClr val="FF0000"/>
              </a:solidFill>
              <a:latin typeface="Comic Sans MS" panose="030F0702030302020204" pitchFamily="66" charset="0"/>
            </a:endParaRPr>
          </a:p>
        </p:txBody>
      </p:sp>
      <p:sp>
        <p:nvSpPr>
          <p:cNvPr id="57" name="Arc 56"/>
          <p:cNvSpPr/>
          <p:nvPr/>
        </p:nvSpPr>
        <p:spPr>
          <a:xfrm>
            <a:off x="7296150" y="4419600"/>
            <a:ext cx="228600" cy="609600"/>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8" name="Arc 57"/>
          <p:cNvSpPr/>
          <p:nvPr/>
        </p:nvSpPr>
        <p:spPr>
          <a:xfrm>
            <a:off x="7251760" y="5037827"/>
            <a:ext cx="228600" cy="533400"/>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9" name="TextBox 58"/>
          <p:cNvSpPr txBox="1"/>
          <p:nvPr/>
        </p:nvSpPr>
        <p:spPr>
          <a:xfrm>
            <a:off x="7400925" y="4295775"/>
            <a:ext cx="1857375" cy="830997"/>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Sub in values (‘slightly disturbed from rest’ implies initial velocity is effectively 0)</a:t>
            </a:r>
            <a:endParaRPr lang="en-GB" sz="1200" baseline="30000" dirty="0">
              <a:solidFill>
                <a:srgbClr val="FF0000"/>
              </a:solidFill>
              <a:latin typeface="Comic Sans MS" panose="030F0702030302020204" pitchFamily="66" charset="0"/>
            </a:endParaRPr>
          </a:p>
        </p:txBody>
      </p:sp>
      <p:sp>
        <p:nvSpPr>
          <p:cNvPr id="60" name="TextBox 59"/>
          <p:cNvSpPr txBox="1"/>
          <p:nvPr/>
        </p:nvSpPr>
        <p:spPr>
          <a:xfrm>
            <a:off x="7448550" y="5191125"/>
            <a:ext cx="838200"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Calculate</a:t>
            </a:r>
            <a:endParaRPr lang="en-GB" sz="1200" baseline="300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6" name="TextBox 65"/>
              <p:cNvSpPr txBox="1"/>
              <p:nvPr/>
            </p:nvSpPr>
            <p:spPr>
              <a:xfrm>
                <a:off x="7277100" y="1208776"/>
                <a:ext cx="1681358"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a:rPr>
                        <m:t>𝐼𝑛𝑖𝑡𝑖𝑎𝑙</m:t>
                      </m:r>
                      <m:r>
                        <a:rPr lang="en-US" sz="1200" b="0" i="1" smtClean="0">
                          <a:solidFill>
                            <a:srgbClr val="FF0000"/>
                          </a:solidFill>
                          <a:latin typeface="Cambria Math"/>
                        </a:rPr>
                        <m:t> </m:t>
                      </m:r>
                      <m:r>
                        <a:rPr lang="en-US" sz="1200" b="0" i="1" smtClean="0">
                          <a:solidFill>
                            <a:srgbClr val="FF0000"/>
                          </a:solidFill>
                          <a:latin typeface="Cambria Math"/>
                        </a:rPr>
                        <m:t>𝐸𝑛𝑒𝑟𝑔𝑦</m:t>
                      </m:r>
                      <m:r>
                        <a:rPr lang="en-US" sz="1200" b="0" i="1" smtClean="0">
                          <a:solidFill>
                            <a:srgbClr val="FF0000"/>
                          </a:solidFill>
                          <a:latin typeface="Cambria Math"/>
                        </a:rPr>
                        <m:t>=20</m:t>
                      </m:r>
                      <m:r>
                        <a:rPr lang="en-US" sz="1200" b="0" i="1" smtClean="0">
                          <a:solidFill>
                            <a:srgbClr val="FF0000"/>
                          </a:solidFill>
                          <a:latin typeface="Cambria Math"/>
                        </a:rPr>
                        <m:t>𝑔</m:t>
                      </m:r>
                    </m:oMath>
                  </m:oMathPara>
                </a14:m>
                <a:endParaRPr lang="en-US" sz="1200" dirty="0">
                  <a:solidFill>
                    <a:srgbClr val="FF0000"/>
                  </a:solidFill>
                </a:endParaRPr>
              </a:p>
            </p:txBody>
          </p:sp>
        </mc:Choice>
        <mc:Fallback xmlns="">
          <p:sp>
            <p:nvSpPr>
              <p:cNvPr id="66" name="TextBox 65"/>
              <p:cNvSpPr txBox="1">
                <a:spLocks noRot="1" noChangeAspect="1" noMove="1" noResize="1" noEditPoints="1" noAdjustHandles="1" noChangeArrowheads="1" noChangeShapeType="1" noTextEdit="1"/>
              </p:cNvSpPr>
              <p:nvPr/>
            </p:nvSpPr>
            <p:spPr>
              <a:xfrm>
                <a:off x="7277100" y="1208776"/>
                <a:ext cx="1681358" cy="276999"/>
              </a:xfrm>
              <a:prstGeom prst="rect">
                <a:avLst/>
              </a:prstGeom>
              <a:blipFill rotWithShape="1">
                <a:blip r:embed="rId16"/>
                <a:stretch>
                  <a:fillRect b="-2174"/>
                </a:stretch>
              </a:blipFill>
            </p:spPr>
            <p:txBody>
              <a:bodyPr/>
              <a:lstStyle/>
              <a:p>
                <a:r>
                  <a:rPr lang="en-US">
                    <a:noFill/>
                  </a:rPr>
                  <a:t> </a:t>
                </a:r>
              </a:p>
            </p:txBody>
          </p:sp>
        </mc:Fallback>
      </mc:AlternateContent>
      <p:sp>
        <p:nvSpPr>
          <p:cNvPr id="67" name="Oval 66"/>
          <p:cNvSpPr/>
          <p:nvPr/>
        </p:nvSpPr>
        <p:spPr>
          <a:xfrm>
            <a:off x="6648450" y="1609725"/>
            <a:ext cx="111397" cy="1141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3870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blinds(horizontal)">
                                      <p:cBhvr>
                                        <p:cTn id="7" dur="500"/>
                                        <p:tgtEl>
                                          <p:spTgt spid="6">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5" end="5"/>
                                            </p:txEl>
                                          </p:spTgt>
                                        </p:tgtEl>
                                        <p:attrNameLst>
                                          <p:attrName>style.visibility</p:attrName>
                                        </p:attrNameLst>
                                      </p:cBhvr>
                                      <p:to>
                                        <p:strVal val="visible"/>
                                      </p:to>
                                    </p:set>
                                    <p:animEffect transition="in" filter="blinds(horizontal)">
                                      <p:cBhvr>
                                        <p:cTn id="12" dur="500"/>
                                        <p:tgtEl>
                                          <p:spTgt spid="6">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animEffect transition="in" filter="blinds(horizontal)">
                                      <p:cBhvr>
                                        <p:cTn id="17" dur="500"/>
                                        <p:tgtEl>
                                          <p:spTgt spid="6">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5"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vertical)">
                                      <p:cBhvr>
                                        <p:cTn id="22" dur="500"/>
                                        <p:tgtEl>
                                          <p:spTgt spid="12"/>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linds(horizont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blinds(horizontal)">
                                      <p:cBhvr>
                                        <p:cTn id="30" dur="500"/>
                                        <p:tgtEl>
                                          <p:spTgt spid="53"/>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blinds(horizontal)">
                                      <p:cBhvr>
                                        <p:cTn id="35" dur="500"/>
                                        <p:tgtEl>
                                          <p:spTgt spid="23"/>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blinds(horizontal)">
                                      <p:cBhvr>
                                        <p:cTn id="38" dur="500"/>
                                        <p:tgtEl>
                                          <p:spTgt spid="36"/>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67"/>
                                        </p:tgtEl>
                                        <p:attrNameLst>
                                          <p:attrName>style.visibility</p:attrName>
                                        </p:attrNameLst>
                                      </p:cBhvr>
                                      <p:to>
                                        <p:strVal val="visible"/>
                                      </p:to>
                                    </p:set>
                                    <p:animEffect transition="in" filter="blinds(horizontal)">
                                      <p:cBhvr>
                                        <p:cTn id="41" dur="500"/>
                                        <p:tgtEl>
                                          <p:spTgt spid="67"/>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blinds(horizontal)">
                                      <p:cBhvr>
                                        <p:cTn id="46" dur="500"/>
                                        <p:tgtEl>
                                          <p:spTgt spid="21"/>
                                        </p:tgtEl>
                                      </p:cBhvr>
                                    </p:animEffect>
                                  </p:childTnLst>
                                </p:cTn>
                              </p:par>
                              <p:par>
                                <p:cTn id="47" presetID="3" presetClass="entr" presetSubtype="10" fill="hold"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blinds(horizontal)">
                                      <p:cBhvr>
                                        <p:cTn id="49" dur="500"/>
                                        <p:tgtEl>
                                          <p:spTgt spid="30"/>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blinds(horizontal)">
                                      <p:cBhvr>
                                        <p:cTn id="52" dur="500"/>
                                        <p:tgtEl>
                                          <p:spTgt spid="34"/>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blinds(horizontal)">
                                      <p:cBhvr>
                                        <p:cTn id="55" dur="500"/>
                                        <p:tgtEl>
                                          <p:spTgt spid="35"/>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nodeType="click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blinds(horizontal)">
                                      <p:cBhvr>
                                        <p:cTn id="60" dur="500"/>
                                        <p:tgtEl>
                                          <p:spTgt spid="37"/>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blinds(horizontal)">
                                      <p:cBhvr>
                                        <p:cTn id="63" dur="500"/>
                                        <p:tgtEl>
                                          <p:spTgt spid="41"/>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nodeType="click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blinds(horizontal)">
                                      <p:cBhvr>
                                        <p:cTn id="68" dur="500"/>
                                        <p:tgtEl>
                                          <p:spTgt spid="32"/>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blinds(horizontal)">
                                      <p:cBhvr>
                                        <p:cTn id="71" dur="500"/>
                                        <p:tgtEl>
                                          <p:spTgt spid="22"/>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nodeType="click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blinds(horizontal)">
                                      <p:cBhvr>
                                        <p:cTn id="76" dur="500"/>
                                        <p:tgtEl>
                                          <p:spTgt spid="42"/>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blinds(horizontal)">
                                      <p:cBhvr>
                                        <p:cTn id="79" dur="500"/>
                                        <p:tgtEl>
                                          <p:spTgt spid="43"/>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blinds(horizontal)">
                                      <p:cBhvr>
                                        <p:cTn id="84" dur="500"/>
                                        <p:tgtEl>
                                          <p:spTgt spid="52"/>
                                        </p:tgtEl>
                                      </p:cBhvr>
                                    </p:animEffect>
                                  </p:childTnLst>
                                </p:cTn>
                              </p:par>
                              <p:par>
                                <p:cTn id="85" presetID="3" presetClass="entr" presetSubtype="10" fill="hold"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blinds(horizontal)">
                                      <p:cBhvr>
                                        <p:cTn id="87" dur="500"/>
                                        <p:tgtEl>
                                          <p:spTgt spid="50"/>
                                        </p:tgtEl>
                                      </p:cBhvr>
                                    </p:animEffect>
                                  </p:childTnLst>
                                </p:cTn>
                              </p:par>
                              <p:par>
                                <p:cTn id="88" presetID="3" presetClass="entr" presetSubtype="10" fill="hold" nodeType="withEffect">
                                  <p:stCondLst>
                                    <p:cond delay="0"/>
                                  </p:stCondLst>
                                  <p:childTnLst>
                                    <p:set>
                                      <p:cBhvr>
                                        <p:cTn id="89" dur="1" fill="hold">
                                          <p:stCondLst>
                                            <p:cond delay="0"/>
                                          </p:stCondLst>
                                        </p:cTn>
                                        <p:tgtEl>
                                          <p:spTgt spid="48"/>
                                        </p:tgtEl>
                                        <p:attrNameLst>
                                          <p:attrName>style.visibility</p:attrName>
                                        </p:attrNameLst>
                                      </p:cBhvr>
                                      <p:to>
                                        <p:strVal val="visible"/>
                                      </p:to>
                                    </p:set>
                                    <p:animEffect transition="in" filter="blinds(horizontal)">
                                      <p:cBhvr>
                                        <p:cTn id="90" dur="500"/>
                                        <p:tgtEl>
                                          <p:spTgt spid="48"/>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grpId="0" nodeType="clickEffect">
                                  <p:stCondLst>
                                    <p:cond delay="0"/>
                                  </p:stCondLst>
                                  <p:childTnLst>
                                    <p:set>
                                      <p:cBhvr>
                                        <p:cTn id="94" dur="1" fill="hold">
                                          <p:stCondLst>
                                            <p:cond delay="0"/>
                                          </p:stCondLst>
                                        </p:cTn>
                                        <p:tgtEl>
                                          <p:spTgt spid="5"/>
                                        </p:tgtEl>
                                        <p:attrNameLst>
                                          <p:attrName>style.visibility</p:attrName>
                                        </p:attrNameLst>
                                      </p:cBhvr>
                                      <p:to>
                                        <p:strVal val="visible"/>
                                      </p:to>
                                    </p:set>
                                    <p:animEffect transition="in" filter="blinds(horizontal)">
                                      <p:cBhvr>
                                        <p:cTn id="95" dur="500"/>
                                        <p:tgtEl>
                                          <p:spTgt spid="5"/>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grpId="0" nodeType="click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blinds(horizontal)">
                                      <p:cBhvr>
                                        <p:cTn id="100" dur="500"/>
                                        <p:tgtEl>
                                          <p:spTgt spid="33"/>
                                        </p:tgtEl>
                                      </p:cBhvr>
                                    </p:animEffect>
                                  </p:childTnLst>
                                </p:cTn>
                              </p:par>
                            </p:childTnLst>
                          </p:cTn>
                        </p:par>
                      </p:childTnLst>
                    </p:cTn>
                  </p:par>
                  <p:par>
                    <p:cTn id="101" fill="hold">
                      <p:stCondLst>
                        <p:cond delay="indefinite"/>
                      </p:stCondLst>
                      <p:childTnLst>
                        <p:par>
                          <p:cTn id="102" fill="hold">
                            <p:stCondLst>
                              <p:cond delay="0"/>
                            </p:stCondLst>
                            <p:childTnLst>
                              <p:par>
                                <p:cTn id="103" presetID="3" presetClass="entr" presetSubtype="10" fill="hold" grpId="0" nodeType="clickEffect">
                                  <p:stCondLst>
                                    <p:cond delay="0"/>
                                  </p:stCondLst>
                                  <p:childTnLst>
                                    <p:set>
                                      <p:cBhvr>
                                        <p:cTn id="104" dur="1" fill="hold">
                                          <p:stCondLst>
                                            <p:cond delay="0"/>
                                          </p:stCondLst>
                                        </p:cTn>
                                        <p:tgtEl>
                                          <p:spTgt spid="38"/>
                                        </p:tgtEl>
                                        <p:attrNameLst>
                                          <p:attrName>style.visibility</p:attrName>
                                        </p:attrNameLst>
                                      </p:cBhvr>
                                      <p:to>
                                        <p:strVal val="visible"/>
                                      </p:to>
                                    </p:set>
                                    <p:animEffect transition="in" filter="blinds(horizontal)">
                                      <p:cBhvr>
                                        <p:cTn id="105" dur="500"/>
                                        <p:tgtEl>
                                          <p:spTgt spid="38"/>
                                        </p:tgtEl>
                                      </p:cBhvr>
                                    </p:animEffect>
                                  </p:childTnLst>
                                </p:cTn>
                              </p:par>
                            </p:childTnLst>
                          </p:cTn>
                        </p:par>
                      </p:childTnLst>
                    </p:cTn>
                  </p:par>
                  <p:par>
                    <p:cTn id="106" fill="hold">
                      <p:stCondLst>
                        <p:cond delay="indefinite"/>
                      </p:stCondLst>
                      <p:childTnLst>
                        <p:par>
                          <p:cTn id="107" fill="hold">
                            <p:stCondLst>
                              <p:cond delay="0"/>
                            </p:stCondLst>
                            <p:childTnLst>
                              <p:par>
                                <p:cTn id="108" presetID="3" presetClass="entr" presetSubtype="10" fill="hold" grpId="0" nodeType="clickEffect">
                                  <p:stCondLst>
                                    <p:cond delay="0"/>
                                  </p:stCondLst>
                                  <p:childTnLst>
                                    <p:set>
                                      <p:cBhvr>
                                        <p:cTn id="109" dur="1" fill="hold">
                                          <p:stCondLst>
                                            <p:cond delay="0"/>
                                          </p:stCondLst>
                                        </p:cTn>
                                        <p:tgtEl>
                                          <p:spTgt spid="47"/>
                                        </p:tgtEl>
                                        <p:attrNameLst>
                                          <p:attrName>style.visibility</p:attrName>
                                        </p:attrNameLst>
                                      </p:cBhvr>
                                      <p:to>
                                        <p:strVal val="visible"/>
                                      </p:to>
                                    </p:set>
                                    <p:animEffect transition="in" filter="blinds(horizontal)">
                                      <p:cBhvr>
                                        <p:cTn id="110" dur="500"/>
                                        <p:tgtEl>
                                          <p:spTgt spid="47"/>
                                        </p:tgtEl>
                                      </p:cBhvr>
                                    </p:animEffect>
                                  </p:childTnLst>
                                </p:cTn>
                              </p:par>
                            </p:childTnLst>
                          </p:cTn>
                        </p:par>
                      </p:childTnLst>
                    </p:cTn>
                  </p:par>
                  <p:par>
                    <p:cTn id="111" fill="hold">
                      <p:stCondLst>
                        <p:cond delay="indefinite"/>
                      </p:stCondLst>
                      <p:childTnLst>
                        <p:par>
                          <p:cTn id="112" fill="hold">
                            <p:stCondLst>
                              <p:cond delay="0"/>
                            </p:stCondLst>
                            <p:childTnLst>
                              <p:par>
                                <p:cTn id="113" presetID="3" presetClass="entr" presetSubtype="10" fill="hold" grpId="0" nodeType="clickEffect">
                                  <p:stCondLst>
                                    <p:cond delay="0"/>
                                  </p:stCondLst>
                                  <p:childTnLst>
                                    <p:set>
                                      <p:cBhvr>
                                        <p:cTn id="114" dur="1" fill="hold">
                                          <p:stCondLst>
                                            <p:cond delay="0"/>
                                          </p:stCondLst>
                                        </p:cTn>
                                        <p:tgtEl>
                                          <p:spTgt spid="49"/>
                                        </p:tgtEl>
                                        <p:attrNameLst>
                                          <p:attrName>style.visibility</p:attrName>
                                        </p:attrNameLst>
                                      </p:cBhvr>
                                      <p:to>
                                        <p:strVal val="visible"/>
                                      </p:to>
                                    </p:set>
                                    <p:animEffect transition="in" filter="blinds(horizontal)">
                                      <p:cBhvr>
                                        <p:cTn id="115" dur="500"/>
                                        <p:tgtEl>
                                          <p:spTgt spid="49"/>
                                        </p:tgtEl>
                                      </p:cBhvr>
                                    </p:animEffect>
                                  </p:childTnLst>
                                </p:cTn>
                              </p:par>
                            </p:childTnLst>
                          </p:cTn>
                        </p:par>
                      </p:childTnLst>
                    </p:cTn>
                  </p:par>
                  <p:par>
                    <p:cTn id="116" fill="hold">
                      <p:stCondLst>
                        <p:cond delay="indefinite"/>
                      </p:stCondLst>
                      <p:childTnLst>
                        <p:par>
                          <p:cTn id="117" fill="hold">
                            <p:stCondLst>
                              <p:cond delay="0"/>
                            </p:stCondLst>
                            <p:childTnLst>
                              <p:par>
                                <p:cTn id="118" presetID="3" presetClass="entr" presetSubtype="10" fill="hold" grpId="0" nodeType="clickEffect">
                                  <p:stCondLst>
                                    <p:cond delay="0"/>
                                  </p:stCondLst>
                                  <p:childTnLst>
                                    <p:set>
                                      <p:cBhvr>
                                        <p:cTn id="119" dur="1" fill="hold">
                                          <p:stCondLst>
                                            <p:cond delay="0"/>
                                          </p:stCondLst>
                                        </p:cTn>
                                        <p:tgtEl>
                                          <p:spTgt spid="39"/>
                                        </p:tgtEl>
                                        <p:attrNameLst>
                                          <p:attrName>style.visibility</p:attrName>
                                        </p:attrNameLst>
                                      </p:cBhvr>
                                      <p:to>
                                        <p:strVal val="visible"/>
                                      </p:to>
                                    </p:set>
                                    <p:animEffect transition="in" filter="blinds(horizontal)">
                                      <p:cBhvr>
                                        <p:cTn id="120" dur="500"/>
                                        <p:tgtEl>
                                          <p:spTgt spid="39"/>
                                        </p:tgtEl>
                                      </p:cBhvr>
                                    </p:animEffect>
                                  </p:childTnLst>
                                </p:cTn>
                              </p:par>
                            </p:childTnLst>
                          </p:cTn>
                        </p:par>
                      </p:childTnLst>
                    </p:cTn>
                  </p:par>
                  <p:par>
                    <p:cTn id="121" fill="hold">
                      <p:stCondLst>
                        <p:cond delay="indefinite"/>
                      </p:stCondLst>
                      <p:childTnLst>
                        <p:par>
                          <p:cTn id="122" fill="hold">
                            <p:stCondLst>
                              <p:cond delay="0"/>
                            </p:stCondLst>
                            <p:childTnLst>
                              <p:par>
                                <p:cTn id="123" presetID="3" presetClass="entr" presetSubtype="10" fill="hold" grpId="0" nodeType="clickEffect">
                                  <p:stCondLst>
                                    <p:cond delay="0"/>
                                  </p:stCondLst>
                                  <p:childTnLst>
                                    <p:set>
                                      <p:cBhvr>
                                        <p:cTn id="124" dur="1" fill="hold">
                                          <p:stCondLst>
                                            <p:cond delay="0"/>
                                          </p:stCondLst>
                                        </p:cTn>
                                        <p:tgtEl>
                                          <p:spTgt spid="51"/>
                                        </p:tgtEl>
                                        <p:attrNameLst>
                                          <p:attrName>style.visibility</p:attrName>
                                        </p:attrNameLst>
                                      </p:cBhvr>
                                      <p:to>
                                        <p:strVal val="visible"/>
                                      </p:to>
                                    </p:set>
                                    <p:animEffect transition="in" filter="blinds(horizontal)">
                                      <p:cBhvr>
                                        <p:cTn id="125" dur="500"/>
                                        <p:tgtEl>
                                          <p:spTgt spid="51"/>
                                        </p:tgtEl>
                                      </p:cBhvr>
                                    </p:animEffect>
                                  </p:childTnLst>
                                </p:cTn>
                              </p:par>
                            </p:childTnLst>
                          </p:cTn>
                        </p:par>
                      </p:childTnLst>
                    </p:cTn>
                  </p:par>
                  <p:par>
                    <p:cTn id="126" fill="hold">
                      <p:stCondLst>
                        <p:cond delay="indefinite"/>
                      </p:stCondLst>
                      <p:childTnLst>
                        <p:par>
                          <p:cTn id="127" fill="hold">
                            <p:stCondLst>
                              <p:cond delay="0"/>
                            </p:stCondLst>
                            <p:childTnLst>
                              <p:par>
                                <p:cTn id="128" presetID="3" presetClass="entr" presetSubtype="10" fill="hold" grpId="0" nodeType="click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blinds(horizontal)">
                                      <p:cBhvr>
                                        <p:cTn id="130" dur="500"/>
                                        <p:tgtEl>
                                          <p:spTgt spid="56"/>
                                        </p:tgtEl>
                                      </p:cBhvr>
                                    </p:animEffect>
                                  </p:childTnLst>
                                </p:cTn>
                              </p:par>
                            </p:childTnLst>
                          </p:cTn>
                        </p:par>
                      </p:childTnLst>
                    </p:cTn>
                  </p:par>
                  <p:par>
                    <p:cTn id="131" fill="hold">
                      <p:stCondLst>
                        <p:cond delay="indefinite"/>
                      </p:stCondLst>
                      <p:childTnLst>
                        <p:par>
                          <p:cTn id="132" fill="hold">
                            <p:stCondLst>
                              <p:cond delay="0"/>
                            </p:stCondLst>
                            <p:childTnLst>
                              <p:par>
                                <p:cTn id="133" presetID="3" presetClass="entr" presetSubtype="10" fill="hold" grpId="0" nodeType="clickEffect">
                                  <p:stCondLst>
                                    <p:cond delay="0"/>
                                  </p:stCondLst>
                                  <p:childTnLst>
                                    <p:set>
                                      <p:cBhvr>
                                        <p:cTn id="134" dur="1" fill="hold">
                                          <p:stCondLst>
                                            <p:cond delay="0"/>
                                          </p:stCondLst>
                                        </p:cTn>
                                        <p:tgtEl>
                                          <p:spTgt spid="40"/>
                                        </p:tgtEl>
                                        <p:attrNameLst>
                                          <p:attrName>style.visibility</p:attrName>
                                        </p:attrNameLst>
                                      </p:cBhvr>
                                      <p:to>
                                        <p:strVal val="visible"/>
                                      </p:to>
                                    </p:set>
                                    <p:animEffect transition="in" filter="blinds(horizontal)">
                                      <p:cBhvr>
                                        <p:cTn id="135" dur="500"/>
                                        <p:tgtEl>
                                          <p:spTgt spid="40"/>
                                        </p:tgtEl>
                                      </p:cBhvr>
                                    </p:animEffect>
                                  </p:childTnLst>
                                </p:cTn>
                              </p:par>
                            </p:childTnLst>
                          </p:cTn>
                        </p:par>
                      </p:childTnLst>
                    </p:cTn>
                  </p:par>
                  <p:par>
                    <p:cTn id="136" fill="hold">
                      <p:stCondLst>
                        <p:cond delay="indefinite"/>
                      </p:stCondLst>
                      <p:childTnLst>
                        <p:par>
                          <p:cTn id="137" fill="hold">
                            <p:stCondLst>
                              <p:cond delay="0"/>
                            </p:stCondLst>
                            <p:childTnLst>
                              <p:par>
                                <p:cTn id="138" presetID="3" presetClass="entr" presetSubtype="10" fill="hold" grpId="0" nodeType="clickEffect">
                                  <p:stCondLst>
                                    <p:cond delay="0"/>
                                  </p:stCondLst>
                                  <p:childTnLst>
                                    <p:set>
                                      <p:cBhvr>
                                        <p:cTn id="139" dur="1" fill="hold">
                                          <p:stCondLst>
                                            <p:cond delay="0"/>
                                          </p:stCondLst>
                                        </p:cTn>
                                        <p:tgtEl>
                                          <p:spTgt spid="44"/>
                                        </p:tgtEl>
                                        <p:attrNameLst>
                                          <p:attrName>style.visibility</p:attrName>
                                        </p:attrNameLst>
                                      </p:cBhvr>
                                      <p:to>
                                        <p:strVal val="visible"/>
                                      </p:to>
                                    </p:set>
                                    <p:animEffect transition="in" filter="blinds(horizontal)">
                                      <p:cBhvr>
                                        <p:cTn id="140" dur="500"/>
                                        <p:tgtEl>
                                          <p:spTgt spid="44"/>
                                        </p:tgtEl>
                                      </p:cBhvr>
                                    </p:animEffect>
                                  </p:childTnLst>
                                </p:cTn>
                              </p:par>
                            </p:childTnLst>
                          </p:cTn>
                        </p:par>
                      </p:childTnLst>
                    </p:cTn>
                  </p:par>
                  <p:par>
                    <p:cTn id="141" fill="hold">
                      <p:stCondLst>
                        <p:cond delay="indefinite"/>
                      </p:stCondLst>
                      <p:childTnLst>
                        <p:par>
                          <p:cTn id="142" fill="hold">
                            <p:stCondLst>
                              <p:cond delay="0"/>
                            </p:stCondLst>
                            <p:childTnLst>
                              <p:par>
                                <p:cTn id="143" presetID="3" presetClass="entr" presetSubtype="10" fill="hold" grpId="0" nodeType="clickEffect">
                                  <p:stCondLst>
                                    <p:cond delay="0"/>
                                  </p:stCondLst>
                                  <p:childTnLst>
                                    <p:set>
                                      <p:cBhvr>
                                        <p:cTn id="144" dur="1" fill="hold">
                                          <p:stCondLst>
                                            <p:cond delay="0"/>
                                          </p:stCondLst>
                                        </p:cTn>
                                        <p:tgtEl>
                                          <p:spTgt spid="57"/>
                                        </p:tgtEl>
                                        <p:attrNameLst>
                                          <p:attrName>style.visibility</p:attrName>
                                        </p:attrNameLst>
                                      </p:cBhvr>
                                      <p:to>
                                        <p:strVal val="visible"/>
                                      </p:to>
                                    </p:set>
                                    <p:animEffect transition="in" filter="blinds(horizontal)">
                                      <p:cBhvr>
                                        <p:cTn id="145" dur="500"/>
                                        <p:tgtEl>
                                          <p:spTgt spid="57"/>
                                        </p:tgtEl>
                                      </p:cBhvr>
                                    </p:animEffect>
                                  </p:childTnLst>
                                </p:cTn>
                              </p:par>
                            </p:childTnLst>
                          </p:cTn>
                        </p:par>
                      </p:childTnLst>
                    </p:cTn>
                  </p:par>
                  <p:par>
                    <p:cTn id="146" fill="hold">
                      <p:stCondLst>
                        <p:cond delay="indefinite"/>
                      </p:stCondLst>
                      <p:childTnLst>
                        <p:par>
                          <p:cTn id="147" fill="hold">
                            <p:stCondLst>
                              <p:cond delay="0"/>
                            </p:stCondLst>
                            <p:childTnLst>
                              <p:par>
                                <p:cTn id="148" presetID="3" presetClass="entr" presetSubtype="10" fill="hold" grpId="0" nodeType="clickEffect">
                                  <p:stCondLst>
                                    <p:cond delay="0"/>
                                  </p:stCondLst>
                                  <p:childTnLst>
                                    <p:set>
                                      <p:cBhvr>
                                        <p:cTn id="149" dur="1" fill="hold">
                                          <p:stCondLst>
                                            <p:cond delay="0"/>
                                          </p:stCondLst>
                                        </p:cTn>
                                        <p:tgtEl>
                                          <p:spTgt spid="59"/>
                                        </p:tgtEl>
                                        <p:attrNameLst>
                                          <p:attrName>style.visibility</p:attrName>
                                        </p:attrNameLst>
                                      </p:cBhvr>
                                      <p:to>
                                        <p:strVal val="visible"/>
                                      </p:to>
                                    </p:set>
                                    <p:animEffect transition="in" filter="blinds(horizontal)">
                                      <p:cBhvr>
                                        <p:cTn id="150" dur="500"/>
                                        <p:tgtEl>
                                          <p:spTgt spid="59"/>
                                        </p:tgtEl>
                                      </p:cBhvr>
                                    </p:animEffect>
                                  </p:childTnLst>
                                </p:cTn>
                              </p:par>
                            </p:childTnLst>
                          </p:cTn>
                        </p:par>
                      </p:childTnLst>
                    </p:cTn>
                  </p:par>
                  <p:par>
                    <p:cTn id="151" fill="hold">
                      <p:stCondLst>
                        <p:cond delay="indefinite"/>
                      </p:stCondLst>
                      <p:childTnLst>
                        <p:par>
                          <p:cTn id="152" fill="hold">
                            <p:stCondLst>
                              <p:cond delay="0"/>
                            </p:stCondLst>
                            <p:childTnLst>
                              <p:par>
                                <p:cTn id="153" presetID="3" presetClass="entr" presetSubtype="10" fill="hold" grpId="0" nodeType="clickEffect">
                                  <p:stCondLst>
                                    <p:cond delay="0"/>
                                  </p:stCondLst>
                                  <p:childTnLst>
                                    <p:set>
                                      <p:cBhvr>
                                        <p:cTn id="154" dur="1" fill="hold">
                                          <p:stCondLst>
                                            <p:cond delay="0"/>
                                          </p:stCondLst>
                                        </p:cTn>
                                        <p:tgtEl>
                                          <p:spTgt spid="45"/>
                                        </p:tgtEl>
                                        <p:attrNameLst>
                                          <p:attrName>style.visibility</p:attrName>
                                        </p:attrNameLst>
                                      </p:cBhvr>
                                      <p:to>
                                        <p:strVal val="visible"/>
                                      </p:to>
                                    </p:set>
                                    <p:animEffect transition="in" filter="blinds(horizontal)">
                                      <p:cBhvr>
                                        <p:cTn id="155" dur="500"/>
                                        <p:tgtEl>
                                          <p:spTgt spid="45"/>
                                        </p:tgtEl>
                                      </p:cBhvr>
                                    </p:animEffect>
                                  </p:childTnLst>
                                </p:cTn>
                              </p:par>
                            </p:childTnLst>
                          </p:cTn>
                        </p:par>
                      </p:childTnLst>
                    </p:cTn>
                  </p:par>
                  <p:par>
                    <p:cTn id="156" fill="hold">
                      <p:stCondLst>
                        <p:cond delay="indefinite"/>
                      </p:stCondLst>
                      <p:childTnLst>
                        <p:par>
                          <p:cTn id="157" fill="hold">
                            <p:stCondLst>
                              <p:cond delay="0"/>
                            </p:stCondLst>
                            <p:childTnLst>
                              <p:par>
                                <p:cTn id="158" presetID="3" presetClass="entr" presetSubtype="10" fill="hold" grpId="0" nodeType="clickEffect">
                                  <p:stCondLst>
                                    <p:cond delay="0"/>
                                  </p:stCondLst>
                                  <p:childTnLst>
                                    <p:set>
                                      <p:cBhvr>
                                        <p:cTn id="159" dur="1" fill="hold">
                                          <p:stCondLst>
                                            <p:cond delay="0"/>
                                          </p:stCondLst>
                                        </p:cTn>
                                        <p:tgtEl>
                                          <p:spTgt spid="58"/>
                                        </p:tgtEl>
                                        <p:attrNameLst>
                                          <p:attrName>style.visibility</p:attrName>
                                        </p:attrNameLst>
                                      </p:cBhvr>
                                      <p:to>
                                        <p:strVal val="visible"/>
                                      </p:to>
                                    </p:set>
                                    <p:animEffect transition="in" filter="blinds(horizontal)">
                                      <p:cBhvr>
                                        <p:cTn id="160" dur="500"/>
                                        <p:tgtEl>
                                          <p:spTgt spid="58"/>
                                        </p:tgtEl>
                                      </p:cBhvr>
                                    </p:animEffect>
                                  </p:childTnLst>
                                </p:cTn>
                              </p:par>
                            </p:childTnLst>
                          </p:cTn>
                        </p:par>
                      </p:childTnLst>
                    </p:cTn>
                  </p:par>
                  <p:par>
                    <p:cTn id="161" fill="hold">
                      <p:stCondLst>
                        <p:cond delay="indefinite"/>
                      </p:stCondLst>
                      <p:childTnLst>
                        <p:par>
                          <p:cTn id="162" fill="hold">
                            <p:stCondLst>
                              <p:cond delay="0"/>
                            </p:stCondLst>
                            <p:childTnLst>
                              <p:par>
                                <p:cTn id="163" presetID="3" presetClass="entr" presetSubtype="10" fill="hold" grpId="0" nodeType="clickEffect">
                                  <p:stCondLst>
                                    <p:cond delay="0"/>
                                  </p:stCondLst>
                                  <p:childTnLst>
                                    <p:set>
                                      <p:cBhvr>
                                        <p:cTn id="164" dur="1" fill="hold">
                                          <p:stCondLst>
                                            <p:cond delay="0"/>
                                          </p:stCondLst>
                                        </p:cTn>
                                        <p:tgtEl>
                                          <p:spTgt spid="60"/>
                                        </p:tgtEl>
                                        <p:attrNameLst>
                                          <p:attrName>style.visibility</p:attrName>
                                        </p:attrNameLst>
                                      </p:cBhvr>
                                      <p:to>
                                        <p:strVal val="visible"/>
                                      </p:to>
                                    </p:set>
                                    <p:animEffect transition="in" filter="blinds(horizontal)">
                                      <p:cBhvr>
                                        <p:cTn id="165" dur="500"/>
                                        <p:tgtEl>
                                          <p:spTgt spid="60"/>
                                        </p:tgtEl>
                                      </p:cBhvr>
                                    </p:animEffect>
                                  </p:childTnLst>
                                </p:cTn>
                              </p:par>
                            </p:childTnLst>
                          </p:cTn>
                        </p:par>
                      </p:childTnLst>
                    </p:cTn>
                  </p:par>
                  <p:par>
                    <p:cTn id="166" fill="hold">
                      <p:stCondLst>
                        <p:cond delay="indefinite"/>
                      </p:stCondLst>
                      <p:childTnLst>
                        <p:par>
                          <p:cTn id="167" fill="hold">
                            <p:stCondLst>
                              <p:cond delay="0"/>
                            </p:stCondLst>
                            <p:childTnLst>
                              <p:par>
                                <p:cTn id="168" presetID="3" presetClass="entr" presetSubtype="10" fill="hold" grpId="0" nodeType="clickEffect">
                                  <p:stCondLst>
                                    <p:cond delay="0"/>
                                  </p:stCondLst>
                                  <p:childTnLst>
                                    <p:set>
                                      <p:cBhvr>
                                        <p:cTn id="169" dur="1" fill="hold">
                                          <p:stCondLst>
                                            <p:cond delay="0"/>
                                          </p:stCondLst>
                                        </p:cTn>
                                        <p:tgtEl>
                                          <p:spTgt spid="46"/>
                                        </p:tgtEl>
                                        <p:attrNameLst>
                                          <p:attrName>style.visibility</p:attrName>
                                        </p:attrNameLst>
                                      </p:cBhvr>
                                      <p:to>
                                        <p:strVal val="visible"/>
                                      </p:to>
                                    </p:set>
                                    <p:animEffect transition="in" filter="blinds(horizontal)">
                                      <p:cBhvr>
                                        <p:cTn id="170" dur="500"/>
                                        <p:tgtEl>
                                          <p:spTgt spid="46"/>
                                        </p:tgtEl>
                                      </p:cBhvr>
                                    </p:animEffect>
                                  </p:childTnLst>
                                </p:cTn>
                              </p:par>
                            </p:childTnLst>
                          </p:cTn>
                        </p:par>
                      </p:childTnLst>
                    </p:cTn>
                  </p:par>
                  <p:par>
                    <p:cTn id="171" fill="hold">
                      <p:stCondLst>
                        <p:cond delay="indefinite"/>
                      </p:stCondLst>
                      <p:childTnLst>
                        <p:par>
                          <p:cTn id="172" fill="hold">
                            <p:stCondLst>
                              <p:cond delay="0"/>
                            </p:stCondLst>
                            <p:childTnLst>
                              <p:par>
                                <p:cTn id="173" presetID="3" presetClass="entr" presetSubtype="10" fill="hold" grpId="0" nodeType="click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blinds(horizontal)">
                                      <p:cBhvr>
                                        <p:cTn id="175"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2" grpId="0"/>
      <p:bldP spid="34" grpId="0" animBg="1"/>
      <p:bldP spid="35" grpId="0"/>
      <p:bldP spid="36" grpId="0"/>
      <p:bldP spid="21" grpId="0" animBg="1"/>
      <p:bldP spid="41" grpId="0"/>
      <p:bldP spid="43" grpId="0"/>
      <p:bldP spid="52" grpId="0"/>
      <p:bldP spid="5" grpId="0"/>
      <p:bldP spid="33" grpId="0"/>
      <p:bldP spid="38" grpId="0"/>
      <p:bldP spid="39" grpId="0"/>
      <p:bldP spid="40" grpId="0"/>
      <p:bldP spid="44" grpId="0"/>
      <p:bldP spid="45" grpId="0"/>
      <p:bldP spid="46" grpId="0"/>
      <p:bldP spid="47" grpId="0" animBg="1"/>
      <p:bldP spid="49" grpId="0"/>
      <p:bldP spid="51" grpId="0" animBg="1"/>
      <p:bldP spid="56" grpId="0"/>
      <p:bldP spid="57" grpId="0" animBg="1"/>
      <p:bldP spid="58" grpId="0" animBg="1"/>
      <p:bldP spid="59" grpId="0"/>
      <p:bldP spid="60" grpId="0"/>
      <p:bldP spid="66" grpId="0"/>
      <p:bldP spid="67"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Motion in a Circle</a:t>
            </a:r>
            <a:endParaRPr lang="en-GB" dirty="0">
              <a:latin typeface="Comic Sans MS" pitchFamily="66" charset="0"/>
            </a:endParaRPr>
          </a:p>
        </p:txBody>
      </p:sp>
      <p:sp>
        <p:nvSpPr>
          <p:cNvPr id="6" name="Content Placeholder 2"/>
          <p:cNvSpPr>
            <a:spLocks noGrp="1"/>
          </p:cNvSpPr>
          <p:nvPr>
            <p:ph idx="1"/>
          </p:nvPr>
        </p:nvSpPr>
        <p:spPr>
          <a:xfrm>
            <a:off x="228600" y="1600200"/>
            <a:ext cx="3636034" cy="4876800"/>
          </a:xfrm>
        </p:spPr>
        <p:txBody>
          <a:bodyPr>
            <a:normAutofit lnSpcReduction="10000"/>
          </a:bodyPr>
          <a:lstStyle/>
          <a:p>
            <a:pPr marL="0" indent="0" algn="ctr">
              <a:buNone/>
            </a:pPr>
            <a:r>
              <a:rPr lang="en-GB" sz="1400" b="1" dirty="0" smtClean="0">
                <a:latin typeface="Comic Sans MS" pitchFamily="66" charset="0"/>
              </a:rPr>
              <a:t>You can solve problems where an objects does not have to stay on the circle</a:t>
            </a:r>
            <a:endParaRPr lang="en-GB" sz="1400" dirty="0" smtClean="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smtClean="0">
                <a:latin typeface="Comic Sans MS" pitchFamily="66" charset="0"/>
              </a:rPr>
              <a:t>A smooth solid hemisphere with radius 5m and centre O is resting in a fixed position on a horizontal plane with its flat face in contact with the plane. A particle P of mass 4kg is slightly disturbed from rest at the highest point of the hemisphere. When OP has turned through an angle </a:t>
            </a:r>
            <a:r>
              <a:rPr lang="el-GR" sz="1400" dirty="0" smtClean="0">
                <a:latin typeface="Comic Sans MS" pitchFamily="66" charset="0"/>
              </a:rPr>
              <a:t>θ</a:t>
            </a:r>
            <a:r>
              <a:rPr lang="en-US" sz="1400" dirty="0" smtClean="0">
                <a:latin typeface="Comic Sans MS" pitchFamily="66" charset="0"/>
              </a:rPr>
              <a:t> and the particle is still on the surface of the hemisphere, the normal reaction of the sphere on the particle is R.</a:t>
            </a:r>
          </a:p>
          <a:p>
            <a:pPr marL="0" indent="0" algn="ctr">
              <a:buNone/>
            </a:pPr>
            <a:endParaRPr lang="en-US" sz="1400" dirty="0">
              <a:latin typeface="Comic Sans MS" pitchFamily="66" charset="0"/>
            </a:endParaRPr>
          </a:p>
          <a:p>
            <a:pPr algn="ctr">
              <a:buAutoNum type="alphaLcParenR"/>
            </a:pPr>
            <a:r>
              <a:rPr lang="en-US" sz="1400" dirty="0" smtClean="0">
                <a:latin typeface="Comic Sans MS" pitchFamily="66" charset="0"/>
              </a:rPr>
              <a:t>Find an expression for R</a:t>
            </a:r>
          </a:p>
          <a:p>
            <a:pPr algn="ctr">
              <a:buAutoNum type="alphaLcParenR"/>
            </a:pPr>
            <a:r>
              <a:rPr lang="en-US" sz="1400" dirty="0" smtClean="0">
                <a:latin typeface="Comic Sans MS" pitchFamily="66" charset="0"/>
              </a:rPr>
              <a:t>Find the angle between OP and the upward vertical when the particle leaves the surface of the hemisphere</a:t>
            </a:r>
          </a:p>
          <a:p>
            <a:pPr algn="ctr">
              <a:buAutoNum type="alphaLcParenR"/>
            </a:pPr>
            <a:r>
              <a:rPr lang="en-US" sz="1400" dirty="0" smtClean="0">
                <a:latin typeface="Comic Sans MS" pitchFamily="66" charset="0"/>
              </a:rPr>
              <a:t>Find the distance of the particle from the </a:t>
            </a:r>
            <a:r>
              <a:rPr lang="en-US" sz="1400" dirty="0" err="1" smtClean="0">
                <a:latin typeface="Comic Sans MS" pitchFamily="66" charset="0"/>
              </a:rPr>
              <a:t>centre</a:t>
            </a:r>
            <a:r>
              <a:rPr lang="en-US" sz="1400" dirty="0" smtClean="0">
                <a:latin typeface="Comic Sans MS" pitchFamily="66" charset="0"/>
              </a:rPr>
              <a:t> of the hemisphere when it hits the ground</a:t>
            </a:r>
            <a:endParaRPr lang="en-GB" sz="1400" dirty="0" smtClean="0">
              <a:latin typeface="Comic Sans MS" pitchFamily="66" charset="0"/>
            </a:endParaRPr>
          </a:p>
        </p:txBody>
      </p:sp>
      <mc:AlternateContent xmlns:mc="http://schemas.openxmlformats.org/markup-compatibility/2006" xmlns:a14="http://schemas.microsoft.com/office/drawing/2010/main">
        <mc:Choice Requires="a14">
          <p:sp>
            <p:nvSpPr>
              <p:cNvPr id="7" name="TextBox 6"/>
              <p:cNvSpPr txBox="1"/>
              <p:nvPr/>
            </p:nvSpPr>
            <p:spPr>
              <a:xfrm>
                <a:off x="1083623" y="0"/>
                <a:ext cx="781817"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𝑣</m:t>
                      </m:r>
                      <m:r>
                        <a:rPr lang="en-US" sz="1400" b="0" i="1" smtClean="0">
                          <a:latin typeface="Cambria Math"/>
                        </a:rPr>
                        <m:t>=</m:t>
                      </m:r>
                      <m:r>
                        <a:rPr lang="en-US" sz="1400" b="0" i="1" smtClean="0">
                          <a:latin typeface="Cambria Math"/>
                        </a:rPr>
                        <m:t>𝑟</m:t>
                      </m:r>
                      <m:r>
                        <m:rPr>
                          <m:sty m:val="p"/>
                        </m:rPr>
                        <a:rPr lang="el-GR" sz="1400" b="0" i="1" smtClean="0">
                          <a:latin typeface="Cambria Math"/>
                        </a:rPr>
                        <m:t>ω</m:t>
                      </m:r>
                    </m:oMath>
                  </m:oMathPara>
                </a14:m>
                <a:endParaRPr lang="en-GB" sz="1400" dirty="0"/>
              </a:p>
            </p:txBody>
          </p:sp>
        </mc:Choice>
        <mc:Fallback xmlns="">
          <p:sp>
            <p:nvSpPr>
              <p:cNvPr id="7" name="TextBox 6"/>
              <p:cNvSpPr txBox="1">
                <a:spLocks noRot="1" noChangeAspect="1" noMove="1" noResize="1" noEditPoints="1" noAdjustHandles="1" noChangeArrowheads="1" noChangeShapeType="1" noTextEdit="1"/>
              </p:cNvSpPr>
              <p:nvPr/>
            </p:nvSpPr>
            <p:spPr>
              <a:xfrm>
                <a:off x="1083623" y="0"/>
                <a:ext cx="781817" cy="307777"/>
              </a:xfrm>
              <a:prstGeom prst="rect">
                <a:avLst/>
              </a:prstGeom>
              <a:blipFill rotWithShape="1">
                <a:blip r:embed="rId3"/>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0" y="0"/>
                <a:ext cx="1087670" cy="44300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1200" i="1" smtClean="0">
                          <a:latin typeface="Cambria Math"/>
                        </a:rPr>
                        <m:t>ω</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𝑟𝑎𝑑𝑖𝑎𝑛𝑠</m:t>
                          </m:r>
                        </m:num>
                        <m:den>
                          <m:r>
                            <a:rPr lang="en-US" sz="1200" b="0" i="1" smtClean="0">
                              <a:latin typeface="Cambria Math"/>
                            </a:rPr>
                            <m:t>𝑠𝑒𝑐𝑜𝑛𝑑𝑠</m:t>
                          </m:r>
                        </m:den>
                      </m:f>
                    </m:oMath>
                  </m:oMathPara>
                </a14:m>
                <a:endParaRPr lang="en-GB" sz="1200" dirty="0"/>
              </a:p>
            </p:txBody>
          </p:sp>
        </mc:Choice>
        <mc:Fallback xmlns="">
          <p:sp>
            <p:nvSpPr>
              <p:cNvPr id="8" name="TextBox 7"/>
              <p:cNvSpPr txBox="1">
                <a:spLocks noRot="1" noChangeAspect="1" noMove="1" noResize="1" noEditPoints="1" noAdjustHandles="1" noChangeArrowheads="1" noChangeShapeType="1" noTextEdit="1"/>
              </p:cNvSpPr>
              <p:nvPr/>
            </p:nvSpPr>
            <p:spPr>
              <a:xfrm>
                <a:off x="0" y="0"/>
                <a:ext cx="1087670" cy="443006"/>
              </a:xfrm>
              <a:prstGeom prst="rect">
                <a:avLst/>
              </a:prstGeom>
              <a:blipFill rotWithShape="1">
                <a:blip r:embed="rId4"/>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862446" y="0"/>
                <a:ext cx="79451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𝑣</m:t>
                      </m:r>
                      <m:r>
                        <a:rPr lang="en-US" sz="1400" b="0" i="1" smtClean="0">
                          <a:latin typeface="Cambria Math"/>
                          <a:ea typeface="Cambria Math"/>
                        </a:rPr>
                        <m:t>𝜔</m:t>
                      </m:r>
                    </m:oMath>
                  </m:oMathPara>
                </a14:m>
                <a:endParaRPr lang="en-GB" sz="1400" dirty="0"/>
              </a:p>
            </p:txBody>
          </p:sp>
        </mc:Choice>
        <mc:Fallback xmlns="">
          <p:sp>
            <p:nvSpPr>
              <p:cNvPr id="9" name="TextBox 8"/>
              <p:cNvSpPr txBox="1">
                <a:spLocks noRot="1" noChangeAspect="1" noMove="1" noResize="1" noEditPoints="1" noAdjustHandles="1" noChangeArrowheads="1" noChangeShapeType="1" noTextEdit="1"/>
              </p:cNvSpPr>
              <p:nvPr/>
            </p:nvSpPr>
            <p:spPr>
              <a:xfrm>
                <a:off x="1862446" y="0"/>
                <a:ext cx="794513" cy="307777"/>
              </a:xfrm>
              <a:prstGeom prst="rect">
                <a:avLst/>
              </a:prstGeom>
              <a:blipFill rotWithShape="1">
                <a:blip r:embed="rId5"/>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665020" y="0"/>
                <a:ext cx="86844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𝑟</m:t>
                      </m:r>
                      <m:sSup>
                        <m:sSupPr>
                          <m:ctrlPr>
                            <a:rPr lang="en-US" sz="1400" b="0" i="1" smtClean="0">
                              <a:latin typeface="Cambria Math" panose="02040503050406030204" pitchFamily="18" charset="0"/>
                            </a:rPr>
                          </m:ctrlPr>
                        </m:sSupPr>
                        <m:e>
                          <m:r>
                            <a:rPr lang="en-US" sz="1400" b="0" i="1" smtClean="0">
                              <a:latin typeface="Cambria Math"/>
                              <a:ea typeface="Cambria Math"/>
                            </a:rPr>
                            <m:t>𝜔</m:t>
                          </m:r>
                        </m:e>
                        <m:sup>
                          <m:r>
                            <a:rPr lang="en-US" sz="1400" b="0" i="1" smtClean="0">
                              <a:latin typeface="Cambria Math"/>
                            </a:rPr>
                            <m:t>2</m:t>
                          </m:r>
                        </m:sup>
                      </m:sSup>
                    </m:oMath>
                  </m:oMathPara>
                </a14:m>
                <a:endParaRPr lang="en-GB" sz="1400" dirty="0"/>
              </a:p>
            </p:txBody>
          </p:sp>
        </mc:Choice>
        <mc:Fallback xmlns="">
          <p:sp>
            <p:nvSpPr>
              <p:cNvPr id="10" name="TextBox 9"/>
              <p:cNvSpPr txBox="1">
                <a:spLocks noRot="1" noChangeAspect="1" noMove="1" noResize="1" noEditPoints="1" noAdjustHandles="1" noChangeArrowheads="1" noChangeShapeType="1" noTextEdit="1"/>
              </p:cNvSpPr>
              <p:nvPr/>
            </p:nvSpPr>
            <p:spPr>
              <a:xfrm>
                <a:off x="2665020" y="0"/>
                <a:ext cx="868443" cy="307777"/>
              </a:xfrm>
              <a:prstGeom prst="rect">
                <a:avLst/>
              </a:prstGeom>
              <a:blipFill rotWithShape="1">
                <a:blip r:embed="rId6"/>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511232" y="0"/>
                <a:ext cx="753988" cy="52315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a:rPr>
                                <m:t>𝑣</m:t>
                              </m:r>
                            </m:e>
                            <m:sup>
                              <m:r>
                                <a:rPr lang="en-US" sz="1400" b="0" i="1" smtClean="0">
                                  <a:latin typeface="Cambria Math"/>
                                </a:rPr>
                                <m:t>2</m:t>
                              </m:r>
                            </m:sup>
                          </m:sSup>
                        </m:num>
                        <m:den>
                          <m:r>
                            <a:rPr lang="en-US" sz="1400" b="0" i="1" smtClean="0">
                              <a:latin typeface="Cambria Math"/>
                            </a:rPr>
                            <m:t>𝑟</m:t>
                          </m:r>
                        </m:den>
                      </m:f>
                    </m:oMath>
                  </m:oMathPara>
                </a14:m>
                <a:endParaRPr lang="en-GB" sz="1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511232" y="0"/>
                <a:ext cx="753988" cy="523157"/>
              </a:xfrm>
              <a:prstGeom prst="rect">
                <a:avLst/>
              </a:prstGeom>
              <a:blipFill rotWithShape="1">
                <a:blip r:embed="rId7"/>
                <a:stretch>
                  <a:fillRect/>
                </a:stretch>
              </a:blipFill>
              <a:ln w="25400">
                <a:solidFill>
                  <a:schemeClr val="tx1"/>
                </a:solidFill>
              </a:ln>
            </p:spPr>
            <p:txBody>
              <a:bodyPr/>
              <a:lstStyle/>
              <a:p>
                <a:r>
                  <a:rPr lang="en-US">
                    <a:noFill/>
                  </a:rPr>
                  <a:t> </a:t>
                </a:r>
              </a:p>
            </p:txBody>
          </p:sp>
        </mc:Fallback>
      </mc:AlternateContent>
      <p:pic>
        <p:nvPicPr>
          <p:cNvPr id="24" name="Picture 23" descr="http://www.schoolphysics.co.uk/age14-16/Mechanics/Circular%20motion/text/Circular_motion/images/6.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13365" y="152400"/>
            <a:ext cx="1122661" cy="969034"/>
          </a:xfrm>
          <a:prstGeom prst="rect">
            <a:avLst/>
          </a:prstGeom>
          <a:noFill/>
          <a:extLst>
            <a:ext uri="{909E8E84-426E-40DD-AFC4-6F175D3DCCD1}">
              <a14:hiddenFill xmlns:a14="http://schemas.microsoft.com/office/drawing/2010/main">
                <a:solidFill>
                  <a:srgbClr val="FFFFFF"/>
                </a:solidFill>
              </a14:hiddenFill>
            </a:ext>
          </a:extLst>
        </p:spPr>
      </p:pic>
      <p:sp>
        <p:nvSpPr>
          <p:cNvPr id="3" name="Arc 2"/>
          <p:cNvSpPr>
            <a:spLocks noChangeAspect="1"/>
          </p:cNvSpPr>
          <p:nvPr/>
        </p:nvSpPr>
        <p:spPr>
          <a:xfrm>
            <a:off x="5334000" y="1676400"/>
            <a:ext cx="2743200" cy="2743200"/>
          </a:xfrm>
          <a:prstGeom prst="arc">
            <a:avLst>
              <a:gd name="adj1" fmla="val 10769411"/>
              <a:gd name="adj2" fmla="val 33446"/>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 name="Straight Connector 11"/>
          <p:cNvCxnSpPr/>
          <p:nvPr/>
        </p:nvCxnSpPr>
        <p:spPr>
          <a:xfrm>
            <a:off x="4800600" y="3048000"/>
            <a:ext cx="381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410200" y="1371600"/>
            <a:ext cx="304800" cy="276999"/>
          </a:xfrm>
          <a:prstGeom prst="rect">
            <a:avLst/>
          </a:prstGeom>
          <a:noFill/>
        </p:spPr>
        <p:txBody>
          <a:bodyPr wrap="square" rtlCol="0">
            <a:spAutoFit/>
          </a:bodyPr>
          <a:lstStyle/>
          <a:p>
            <a:r>
              <a:rPr lang="en-US" sz="1200" dirty="0" smtClean="0">
                <a:latin typeface="Comic Sans MS" panose="030F0702030302020204" pitchFamily="66" charset="0"/>
              </a:rPr>
              <a:t>R</a:t>
            </a:r>
            <a:endParaRPr lang="en-US" sz="1200" dirty="0">
              <a:latin typeface="Comic Sans MS" panose="030F0702030302020204" pitchFamily="66" charset="0"/>
            </a:endParaRPr>
          </a:p>
        </p:txBody>
      </p:sp>
      <p:cxnSp>
        <p:nvCxnSpPr>
          <p:cNvPr id="23" name="Straight Connector 22"/>
          <p:cNvCxnSpPr/>
          <p:nvPr/>
        </p:nvCxnSpPr>
        <p:spPr>
          <a:xfrm>
            <a:off x="6705600" y="1676400"/>
            <a:ext cx="0" cy="13716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867400" y="1981200"/>
            <a:ext cx="838200" cy="10668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562600" y="1600200"/>
            <a:ext cx="304800" cy="381000"/>
          </a:xfrm>
          <a:prstGeom prst="line">
            <a:avLst/>
          </a:prstGeom>
          <a:ln w="25400">
            <a:solidFill>
              <a:schemeClr val="tx1"/>
            </a:solidFill>
            <a:prstDash val="solid"/>
            <a:headEnd type="arrow"/>
            <a:tailEnd type="none"/>
          </a:ln>
        </p:spPr>
        <p:style>
          <a:lnRef idx="1">
            <a:schemeClr val="accent1"/>
          </a:lnRef>
          <a:fillRef idx="0">
            <a:schemeClr val="accent1"/>
          </a:fillRef>
          <a:effectRef idx="0">
            <a:schemeClr val="accent1"/>
          </a:effectRef>
          <a:fontRef idx="minor">
            <a:schemeClr val="tx1"/>
          </a:fontRef>
        </p:style>
      </p:cxnSp>
      <p:sp>
        <p:nvSpPr>
          <p:cNvPr id="34" name="Arc 33"/>
          <p:cNvSpPr/>
          <p:nvPr/>
        </p:nvSpPr>
        <p:spPr>
          <a:xfrm>
            <a:off x="6324600" y="2743200"/>
            <a:ext cx="914400" cy="914400"/>
          </a:xfrm>
          <a:prstGeom prst="arc">
            <a:avLst>
              <a:gd name="adj1" fmla="val 14162935"/>
              <a:gd name="adj2" fmla="val 1559952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p:cNvSpPr txBox="1"/>
          <p:nvPr/>
        </p:nvSpPr>
        <p:spPr>
          <a:xfrm>
            <a:off x="6432071" y="2550005"/>
            <a:ext cx="279244" cy="276999"/>
          </a:xfrm>
          <a:prstGeom prst="rect">
            <a:avLst/>
          </a:prstGeom>
          <a:noFill/>
        </p:spPr>
        <p:txBody>
          <a:bodyPr wrap="none" rtlCol="0">
            <a:spAutoFit/>
          </a:bodyPr>
          <a:lstStyle/>
          <a:p>
            <a:r>
              <a:rPr lang="el-GR" sz="1200" dirty="0" smtClean="0">
                <a:latin typeface="Comic Sans MS" panose="030F0702030302020204" pitchFamily="66" charset="0"/>
              </a:rPr>
              <a:t>θ</a:t>
            </a:r>
            <a:endParaRPr lang="en-US" sz="1200" dirty="0">
              <a:latin typeface="Comic Sans MS" panose="030F0702030302020204" pitchFamily="66" charset="0"/>
            </a:endParaRPr>
          </a:p>
        </p:txBody>
      </p:sp>
      <p:cxnSp>
        <p:nvCxnSpPr>
          <p:cNvPr id="37" name="Straight Connector 36"/>
          <p:cNvCxnSpPr/>
          <p:nvPr/>
        </p:nvCxnSpPr>
        <p:spPr>
          <a:xfrm flipV="1">
            <a:off x="5848709" y="1966823"/>
            <a:ext cx="0" cy="685800"/>
          </a:xfrm>
          <a:prstGeom prst="line">
            <a:avLst/>
          </a:prstGeom>
          <a:ln w="25400">
            <a:solidFill>
              <a:schemeClr val="tx1"/>
            </a:solidFill>
            <a:prstDash val="solid"/>
            <a:headEnd type="arrow"/>
            <a:tailEnd type="non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677618" y="2629620"/>
            <a:ext cx="360996" cy="276999"/>
          </a:xfrm>
          <a:prstGeom prst="rect">
            <a:avLst/>
          </a:prstGeom>
          <a:noFill/>
        </p:spPr>
        <p:txBody>
          <a:bodyPr wrap="none" rtlCol="0">
            <a:spAutoFit/>
          </a:bodyPr>
          <a:lstStyle/>
          <a:p>
            <a:r>
              <a:rPr lang="en-US" sz="1200" dirty="0" smtClean="0">
                <a:latin typeface="Comic Sans MS" panose="030F0702030302020204" pitchFamily="66" charset="0"/>
              </a:rPr>
              <a:t>4g</a:t>
            </a:r>
            <a:endParaRPr lang="en-US" sz="1200" dirty="0">
              <a:latin typeface="Comic Sans MS" panose="030F0702030302020204" pitchFamily="66" charset="0"/>
            </a:endParaRPr>
          </a:p>
        </p:txBody>
      </p:sp>
      <p:cxnSp>
        <p:nvCxnSpPr>
          <p:cNvPr id="42" name="Straight Connector 41"/>
          <p:cNvCxnSpPr/>
          <p:nvPr/>
        </p:nvCxnSpPr>
        <p:spPr>
          <a:xfrm rot="16200000">
            <a:off x="5231921" y="1174632"/>
            <a:ext cx="304800" cy="381000"/>
          </a:xfrm>
          <a:prstGeom prst="line">
            <a:avLst/>
          </a:prstGeom>
          <a:ln w="25400">
            <a:solidFill>
              <a:schemeClr val="tx1"/>
            </a:solidFill>
            <a:prstDash val="solid"/>
            <a:headEnd type="arrow"/>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TextBox 42"/>
              <p:cNvSpPr txBox="1"/>
              <p:nvPr/>
            </p:nvSpPr>
            <p:spPr>
              <a:xfrm>
                <a:off x="5160765" y="1113083"/>
                <a:ext cx="30777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𝑣</m:t>
                      </m:r>
                    </m:oMath>
                  </m:oMathPara>
                </a14:m>
                <a:endParaRPr lang="en-US" sz="1200" dirty="0"/>
              </a:p>
            </p:txBody>
          </p:sp>
        </mc:Choice>
        <mc:Fallback xmlns="">
          <p:sp>
            <p:nvSpPr>
              <p:cNvPr id="43" name="TextBox 42"/>
              <p:cNvSpPr txBox="1">
                <a:spLocks noRot="1" noChangeAspect="1" noMove="1" noResize="1" noEditPoints="1" noAdjustHandles="1" noChangeArrowheads="1" noChangeShapeType="1" noTextEdit="1"/>
              </p:cNvSpPr>
              <p:nvPr/>
            </p:nvSpPr>
            <p:spPr>
              <a:xfrm>
                <a:off x="5160765" y="1113083"/>
                <a:ext cx="307777" cy="276999"/>
              </a:xfrm>
              <a:prstGeom prst="rect">
                <a:avLst/>
              </a:prstGeom>
              <a:blipFill rotWithShape="1">
                <a:blip r:embed="rId9"/>
                <a:stretch>
                  <a:fillRect/>
                </a:stretch>
              </a:blipFill>
            </p:spPr>
            <p:txBody>
              <a:bodyPr/>
              <a:lstStyle/>
              <a:p>
                <a:r>
                  <a:rPr lang="en-US">
                    <a:noFill/>
                  </a:rPr>
                  <a:t> </a:t>
                </a:r>
              </a:p>
            </p:txBody>
          </p:sp>
        </mc:Fallback>
      </mc:AlternateContent>
      <p:cxnSp>
        <p:nvCxnSpPr>
          <p:cNvPr id="48" name="Straight Arrow Connector 47"/>
          <p:cNvCxnSpPr/>
          <p:nvPr/>
        </p:nvCxnSpPr>
        <p:spPr>
          <a:xfrm>
            <a:off x="5813754" y="1179576"/>
            <a:ext cx="304800" cy="381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5891174" y="1276641"/>
            <a:ext cx="304800" cy="381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5947108" y="1181072"/>
            <a:ext cx="263214" cy="276999"/>
          </a:xfrm>
          <a:prstGeom prst="rect">
            <a:avLst/>
          </a:prstGeom>
          <a:noFill/>
        </p:spPr>
        <p:txBody>
          <a:bodyPr wrap="none" rtlCol="0">
            <a:spAutoFit/>
          </a:bodyPr>
          <a:lstStyle/>
          <a:p>
            <a:r>
              <a:rPr lang="en-US" sz="1200" dirty="0" smtClean="0">
                <a:latin typeface="Comic Sans MS" panose="030F0702030302020204" pitchFamily="66" charset="0"/>
              </a:rPr>
              <a:t>a</a:t>
            </a:r>
            <a:endParaRPr lang="en-US" sz="1200" dirty="0">
              <a:latin typeface="Comic Sans MS" panose="030F0702030302020204" pitchFamily="66" charset="0"/>
            </a:endParaRPr>
          </a:p>
        </p:txBody>
      </p:sp>
      <p:grpSp>
        <p:nvGrpSpPr>
          <p:cNvPr id="53" name="Group 52"/>
          <p:cNvGrpSpPr/>
          <p:nvPr/>
        </p:nvGrpSpPr>
        <p:grpSpPr>
          <a:xfrm>
            <a:off x="6628671" y="2956817"/>
            <a:ext cx="152400" cy="152400"/>
            <a:chOff x="7467600" y="4419600"/>
            <a:chExt cx="152400" cy="152400"/>
          </a:xfrm>
        </p:grpSpPr>
        <p:cxnSp>
          <p:nvCxnSpPr>
            <p:cNvPr id="54" name="Straight Connector 53"/>
            <p:cNvCxnSpPr/>
            <p:nvPr/>
          </p:nvCxnSpPr>
          <p:spPr>
            <a:xfrm flipH="1" flipV="1">
              <a:off x="7467600" y="4419600"/>
              <a:ext cx="152400" cy="1524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7467600" y="4419600"/>
              <a:ext cx="152400" cy="1524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4343400" y="3429000"/>
            <a:ext cx="4490332" cy="276999"/>
          </a:xfrm>
          <a:prstGeom prst="rect">
            <a:avLst/>
          </a:prstGeom>
          <a:noFill/>
        </p:spPr>
        <p:txBody>
          <a:bodyPr wrap="none" rtlCol="0">
            <a:spAutoFit/>
          </a:bodyPr>
          <a:lstStyle/>
          <a:p>
            <a:r>
              <a:rPr lang="en-US" sz="1200" dirty="0" smtClean="0">
                <a:latin typeface="Comic Sans MS" panose="030F0702030302020204" pitchFamily="66" charset="0"/>
              </a:rPr>
              <a:t>Start by using energy equations to find an expression for v</a:t>
            </a:r>
            <a:r>
              <a:rPr lang="en-US" sz="1200" baseline="30000" dirty="0" smtClean="0">
                <a:latin typeface="Comic Sans MS" panose="030F0702030302020204" pitchFamily="66" charset="0"/>
              </a:rPr>
              <a:t>2</a:t>
            </a:r>
            <a:endParaRPr lang="en-US" sz="1200" baseline="30000" dirty="0">
              <a:latin typeface="Comic Sans MS" panose="030F0702030302020204" pitchFamily="66" charset="0"/>
            </a:endParaRPr>
          </a:p>
        </p:txBody>
      </p:sp>
      <p:sp>
        <p:nvSpPr>
          <p:cNvPr id="33" name="TextBox 32"/>
          <p:cNvSpPr txBox="1"/>
          <p:nvPr/>
        </p:nvSpPr>
        <p:spPr>
          <a:xfrm>
            <a:off x="4114800" y="3894826"/>
            <a:ext cx="676788" cy="307777"/>
          </a:xfrm>
          <a:prstGeom prst="rect">
            <a:avLst/>
          </a:prstGeom>
          <a:noFill/>
        </p:spPr>
        <p:txBody>
          <a:bodyPr wrap="none" rtlCol="0">
            <a:spAutoFit/>
          </a:bodyPr>
          <a:lstStyle/>
          <a:p>
            <a:r>
              <a:rPr lang="en-US" sz="1400" u="sng" dirty="0" smtClean="0">
                <a:latin typeface="Comic Sans MS" panose="030F0702030302020204" pitchFamily="66" charset="0"/>
              </a:rPr>
              <a:t>After</a:t>
            </a:r>
            <a:endParaRPr lang="en-US" sz="1400" u="sng"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8" name="TextBox 37"/>
              <p:cNvSpPr txBox="1"/>
              <p:nvPr/>
            </p:nvSpPr>
            <p:spPr>
              <a:xfrm>
                <a:off x="3962400" y="4275826"/>
                <a:ext cx="92967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𝑃𝐸</m:t>
                      </m:r>
                      <m:r>
                        <a:rPr lang="en-US" sz="1200" b="0" i="1" smtClean="0">
                          <a:latin typeface="Cambria Math"/>
                        </a:rPr>
                        <m:t>=</m:t>
                      </m:r>
                      <m:r>
                        <a:rPr lang="en-US" sz="1200" b="0" i="1" smtClean="0">
                          <a:latin typeface="Cambria Math"/>
                        </a:rPr>
                        <m:t>𝑚𝑔h</m:t>
                      </m:r>
                    </m:oMath>
                  </m:oMathPara>
                </a14:m>
                <a:endParaRPr lang="en-US" sz="1200" dirty="0"/>
              </a:p>
            </p:txBody>
          </p:sp>
        </mc:Choice>
        <mc:Fallback xmlns="">
          <p:sp>
            <p:nvSpPr>
              <p:cNvPr id="38" name="TextBox 37"/>
              <p:cNvSpPr txBox="1">
                <a:spLocks noRot="1" noChangeAspect="1" noMove="1" noResize="1" noEditPoints="1" noAdjustHandles="1" noChangeArrowheads="1" noChangeShapeType="1" noTextEdit="1"/>
              </p:cNvSpPr>
              <p:nvPr/>
            </p:nvSpPr>
            <p:spPr>
              <a:xfrm>
                <a:off x="3962400" y="4275826"/>
                <a:ext cx="929677" cy="276999"/>
              </a:xfrm>
              <a:prstGeom prst="rect">
                <a:avLst/>
              </a:prstGeom>
              <a:blipFill rotWithShape="1">
                <a:blip r:embed="rId10"/>
                <a:stretch>
                  <a:fillRect b="-21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3914774" y="4733026"/>
                <a:ext cx="1685925"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𝑃𝐸</m:t>
                      </m:r>
                      <m:r>
                        <a:rPr lang="en-US" sz="1200" b="0" i="1" smtClean="0">
                          <a:latin typeface="Cambria Math"/>
                        </a:rPr>
                        <m:t>=(4)(</m:t>
                      </m:r>
                      <m:r>
                        <a:rPr lang="en-US" sz="1200" b="0" i="1" smtClean="0">
                          <a:latin typeface="Cambria Math"/>
                        </a:rPr>
                        <m:t>𝑔</m:t>
                      </m:r>
                      <m:r>
                        <a:rPr lang="en-US" sz="1200" b="0" i="1" smtClean="0">
                          <a:latin typeface="Cambria Math"/>
                        </a:rPr>
                        <m:t>)(5</m:t>
                      </m:r>
                      <m:r>
                        <a:rPr lang="en-US" sz="1200" b="0" i="1" smtClean="0">
                          <a:latin typeface="Cambria Math"/>
                        </a:rPr>
                        <m:t>𝑐𝑜𝑠</m:t>
                      </m:r>
                      <m:r>
                        <a:rPr lang="en-US" sz="1200" b="0" i="1" smtClean="0">
                          <a:latin typeface="Cambria Math"/>
                          <a:ea typeface="Cambria Math"/>
                        </a:rPr>
                        <m:t>𝜃</m:t>
                      </m:r>
                      <m:r>
                        <a:rPr lang="en-US" sz="1200" b="0" i="1" smtClean="0">
                          <a:latin typeface="Cambria Math"/>
                        </a:rPr>
                        <m:t>)</m:t>
                      </m:r>
                    </m:oMath>
                  </m:oMathPara>
                </a14:m>
                <a:endParaRPr lang="en-US" sz="1200" dirty="0"/>
              </a:p>
            </p:txBody>
          </p:sp>
        </mc:Choice>
        <mc:Fallback xmlns="">
          <p:sp>
            <p:nvSpPr>
              <p:cNvPr id="39" name="TextBox 38"/>
              <p:cNvSpPr txBox="1">
                <a:spLocks noRot="1" noChangeAspect="1" noMove="1" noResize="1" noEditPoints="1" noAdjustHandles="1" noChangeArrowheads="1" noChangeShapeType="1" noTextEdit="1"/>
              </p:cNvSpPr>
              <p:nvPr/>
            </p:nvSpPr>
            <p:spPr>
              <a:xfrm>
                <a:off x="3914774" y="4733026"/>
                <a:ext cx="1685925" cy="276999"/>
              </a:xfrm>
              <a:prstGeom prst="rect">
                <a:avLst/>
              </a:prstGeom>
              <a:blipFill rotWithShape="1">
                <a:blip r:embed="rId11"/>
                <a:stretch>
                  <a:fillRect b="-65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3981450" y="5209276"/>
                <a:ext cx="1197636"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𝑃𝐸</m:t>
                      </m:r>
                      <m:r>
                        <a:rPr lang="en-US" sz="1200" b="0" i="1" smtClean="0">
                          <a:latin typeface="Cambria Math"/>
                        </a:rPr>
                        <m:t>=20</m:t>
                      </m:r>
                      <m:r>
                        <a:rPr lang="en-US" sz="1200" b="0" i="1" smtClean="0">
                          <a:latin typeface="Cambria Math"/>
                        </a:rPr>
                        <m:t>𝑔𝑐𝑜𝑠</m:t>
                      </m:r>
                      <m:r>
                        <a:rPr lang="en-US" sz="1200" b="0" i="1" smtClean="0">
                          <a:latin typeface="Cambria Math"/>
                          <a:ea typeface="Cambria Math"/>
                        </a:rPr>
                        <m:t>𝜃</m:t>
                      </m:r>
                    </m:oMath>
                  </m:oMathPara>
                </a14:m>
                <a:endParaRPr lang="en-US" sz="1200" dirty="0"/>
              </a:p>
            </p:txBody>
          </p:sp>
        </mc:Choice>
        <mc:Fallback xmlns="">
          <p:sp>
            <p:nvSpPr>
              <p:cNvPr id="40" name="TextBox 39"/>
              <p:cNvSpPr txBox="1">
                <a:spLocks noRot="1" noChangeAspect="1" noMove="1" noResize="1" noEditPoints="1" noAdjustHandles="1" noChangeArrowheads="1" noChangeShapeType="1" noTextEdit="1"/>
              </p:cNvSpPr>
              <p:nvPr/>
            </p:nvSpPr>
            <p:spPr>
              <a:xfrm>
                <a:off x="3981450" y="5209276"/>
                <a:ext cx="1197636" cy="276999"/>
              </a:xfrm>
              <a:prstGeom prst="rect">
                <a:avLst/>
              </a:prstGeom>
              <a:blipFill rotWithShape="1">
                <a:blip r:embed="rId12"/>
                <a:stretch>
                  <a:fillRect b="-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6412482" y="4181475"/>
                <a:ext cx="1298650" cy="4380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𝐾𝐸</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1</m:t>
                          </m:r>
                        </m:num>
                        <m:den>
                          <m:r>
                            <a:rPr lang="en-US" sz="1200" b="0" i="1" smtClean="0">
                              <a:latin typeface="Cambria Math"/>
                            </a:rPr>
                            <m:t>2</m:t>
                          </m:r>
                        </m:den>
                      </m:f>
                      <m:r>
                        <a:rPr lang="en-US" sz="1200" b="0" i="1" smtClean="0">
                          <a:latin typeface="Cambria Math"/>
                        </a:rPr>
                        <m:t>𝑚</m:t>
                      </m:r>
                      <m:sSup>
                        <m:sSupPr>
                          <m:ctrlPr>
                            <a:rPr lang="en-US" sz="1200" b="0" i="1" smtClean="0">
                              <a:latin typeface="Cambria Math" panose="02040503050406030204" pitchFamily="18" charset="0"/>
                            </a:rPr>
                          </m:ctrlPr>
                        </m:sSupPr>
                        <m:e>
                          <m:r>
                            <a:rPr lang="en-US" sz="1200" b="0" i="1" smtClean="0">
                              <a:latin typeface="Cambria Math"/>
                            </a:rPr>
                            <m:t>𝑣</m:t>
                          </m:r>
                        </m:e>
                        <m:sup>
                          <m:r>
                            <a:rPr lang="en-US" sz="1200" b="0" i="1" smtClean="0">
                              <a:latin typeface="Cambria Math"/>
                            </a:rPr>
                            <m:t>2</m:t>
                          </m:r>
                        </m:sup>
                      </m:sSup>
                    </m:oMath>
                  </m:oMathPara>
                </a14:m>
                <a:endParaRPr lang="en-US" sz="1200" dirty="0"/>
              </a:p>
            </p:txBody>
          </p:sp>
        </mc:Choice>
        <mc:Fallback xmlns="">
          <p:sp>
            <p:nvSpPr>
              <p:cNvPr id="44" name="TextBox 43"/>
              <p:cNvSpPr txBox="1">
                <a:spLocks noRot="1" noChangeAspect="1" noMove="1" noResize="1" noEditPoints="1" noAdjustHandles="1" noChangeArrowheads="1" noChangeShapeType="1" noTextEdit="1"/>
              </p:cNvSpPr>
              <p:nvPr/>
            </p:nvSpPr>
            <p:spPr>
              <a:xfrm>
                <a:off x="6412482" y="4181475"/>
                <a:ext cx="1298650" cy="438005"/>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6386602" y="4756569"/>
                <a:ext cx="1547723" cy="4380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chemeClr val="tx1"/>
                          </a:solidFill>
                          <a:latin typeface="Cambria Math"/>
                        </a:rPr>
                        <m:t>𝐾𝐸</m:t>
                      </m:r>
                      <m:r>
                        <a:rPr lang="en-US" sz="1200" b="0" i="1" smtClean="0">
                          <a:solidFill>
                            <a:schemeClr val="tx1"/>
                          </a:solidFill>
                          <a:latin typeface="Cambria Math"/>
                        </a:rPr>
                        <m:t>=</m:t>
                      </m:r>
                      <m:f>
                        <m:fPr>
                          <m:ctrlPr>
                            <a:rPr lang="en-US" sz="1200" b="0" i="1" smtClean="0">
                              <a:solidFill>
                                <a:schemeClr val="tx1"/>
                              </a:solidFill>
                              <a:latin typeface="Cambria Math" panose="02040503050406030204" pitchFamily="18" charset="0"/>
                            </a:rPr>
                          </m:ctrlPr>
                        </m:fPr>
                        <m:num>
                          <m:r>
                            <a:rPr lang="en-US" sz="1200" b="0" i="1" smtClean="0">
                              <a:solidFill>
                                <a:schemeClr val="tx1"/>
                              </a:solidFill>
                              <a:latin typeface="Cambria Math"/>
                            </a:rPr>
                            <m:t>1</m:t>
                          </m:r>
                        </m:num>
                        <m:den>
                          <m:r>
                            <a:rPr lang="en-US" sz="1200" b="0" i="1" smtClean="0">
                              <a:solidFill>
                                <a:schemeClr val="tx1"/>
                              </a:solidFill>
                              <a:latin typeface="Cambria Math"/>
                            </a:rPr>
                            <m:t>2</m:t>
                          </m:r>
                        </m:den>
                      </m:f>
                      <m:r>
                        <a:rPr lang="en-US" sz="1200" b="0" i="1" smtClean="0">
                          <a:solidFill>
                            <a:schemeClr val="tx1"/>
                          </a:solidFill>
                          <a:latin typeface="Cambria Math"/>
                        </a:rPr>
                        <m:t>(4)</m:t>
                      </m:r>
                      <m:sSup>
                        <m:sSupPr>
                          <m:ctrlPr>
                            <a:rPr lang="en-US" sz="1200" b="0" i="1" smtClean="0">
                              <a:solidFill>
                                <a:schemeClr val="tx1"/>
                              </a:solidFill>
                              <a:latin typeface="Cambria Math" panose="02040503050406030204" pitchFamily="18" charset="0"/>
                            </a:rPr>
                          </m:ctrlPr>
                        </m:sSupPr>
                        <m:e>
                          <m:d>
                            <m:dPr>
                              <m:ctrlPr>
                                <a:rPr lang="en-US" sz="1200" b="0" i="1" smtClean="0">
                                  <a:solidFill>
                                    <a:schemeClr val="tx1"/>
                                  </a:solidFill>
                                  <a:latin typeface="Cambria Math" panose="02040503050406030204" pitchFamily="18" charset="0"/>
                                </a:rPr>
                              </m:ctrlPr>
                            </m:dPr>
                            <m:e>
                              <m:r>
                                <a:rPr lang="en-US" sz="1200" b="0" i="1" smtClean="0">
                                  <a:solidFill>
                                    <a:schemeClr val="tx1"/>
                                  </a:solidFill>
                                  <a:latin typeface="Cambria Math"/>
                                </a:rPr>
                                <m:t>𝑣</m:t>
                              </m:r>
                            </m:e>
                          </m:d>
                        </m:e>
                        <m:sup>
                          <m:r>
                            <a:rPr lang="en-US" sz="1200" b="0" i="1" smtClean="0">
                              <a:solidFill>
                                <a:schemeClr val="tx1"/>
                              </a:solidFill>
                              <a:latin typeface="Cambria Math"/>
                            </a:rPr>
                            <m:t>2</m:t>
                          </m:r>
                        </m:sup>
                      </m:sSup>
                    </m:oMath>
                  </m:oMathPara>
                </a14:m>
                <a:endParaRPr lang="en-US" sz="1200" dirty="0">
                  <a:solidFill>
                    <a:schemeClr val="tx1"/>
                  </a:solidFill>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6386602" y="4756569"/>
                <a:ext cx="1547723" cy="438005"/>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6543675" y="5381625"/>
                <a:ext cx="85725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𝐾𝐸</m:t>
                      </m:r>
                      <m:r>
                        <a:rPr lang="en-US" sz="1200" b="0" i="1" smtClean="0">
                          <a:latin typeface="Cambria Math"/>
                        </a:rPr>
                        <m:t>=2</m:t>
                      </m:r>
                      <m:sSup>
                        <m:sSupPr>
                          <m:ctrlPr>
                            <a:rPr lang="en-US" sz="1200" b="0" i="1" smtClean="0">
                              <a:latin typeface="Cambria Math" panose="02040503050406030204" pitchFamily="18" charset="0"/>
                            </a:rPr>
                          </m:ctrlPr>
                        </m:sSupPr>
                        <m:e>
                          <m:r>
                            <a:rPr lang="en-US" sz="1200" b="0" i="1" smtClean="0">
                              <a:latin typeface="Cambria Math"/>
                            </a:rPr>
                            <m:t>𝑣</m:t>
                          </m:r>
                        </m:e>
                        <m:sup>
                          <m:r>
                            <a:rPr lang="en-US" sz="1200" b="0" i="1" smtClean="0">
                              <a:latin typeface="Cambria Math"/>
                            </a:rPr>
                            <m:t>2</m:t>
                          </m:r>
                        </m:sup>
                      </m:sSup>
                    </m:oMath>
                  </m:oMathPara>
                </a14:m>
                <a:endParaRPr lang="en-US" sz="1200" dirty="0"/>
              </a:p>
            </p:txBody>
          </p:sp>
        </mc:Choice>
        <mc:Fallback xmlns="">
          <p:sp>
            <p:nvSpPr>
              <p:cNvPr id="46" name="TextBox 45"/>
              <p:cNvSpPr txBox="1">
                <a:spLocks noRot="1" noChangeAspect="1" noMove="1" noResize="1" noEditPoints="1" noAdjustHandles="1" noChangeArrowheads="1" noChangeShapeType="1" noTextEdit="1"/>
              </p:cNvSpPr>
              <p:nvPr/>
            </p:nvSpPr>
            <p:spPr>
              <a:xfrm>
                <a:off x="6543675" y="5381625"/>
                <a:ext cx="857250" cy="276999"/>
              </a:xfrm>
              <a:prstGeom prst="rect">
                <a:avLst/>
              </a:prstGeom>
              <a:blipFill rotWithShape="1">
                <a:blip r:embed="rId15"/>
                <a:stretch>
                  <a:fillRect/>
                </a:stretch>
              </a:blipFill>
            </p:spPr>
            <p:txBody>
              <a:bodyPr/>
              <a:lstStyle/>
              <a:p>
                <a:r>
                  <a:rPr lang="en-US">
                    <a:noFill/>
                  </a:rPr>
                  <a:t> </a:t>
                </a:r>
              </a:p>
            </p:txBody>
          </p:sp>
        </mc:Fallback>
      </mc:AlternateContent>
      <p:sp>
        <p:nvSpPr>
          <p:cNvPr id="47" name="Arc 46"/>
          <p:cNvSpPr/>
          <p:nvPr/>
        </p:nvSpPr>
        <p:spPr>
          <a:xfrm>
            <a:off x="5360164" y="4436852"/>
            <a:ext cx="228600" cy="450011"/>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9" name="TextBox 48"/>
          <p:cNvSpPr txBox="1"/>
          <p:nvPr/>
        </p:nvSpPr>
        <p:spPr>
          <a:xfrm>
            <a:off x="5512564" y="4436852"/>
            <a:ext cx="762000" cy="461665"/>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Sub in values</a:t>
            </a:r>
            <a:endParaRPr lang="en-GB" sz="1200" baseline="30000" dirty="0">
              <a:solidFill>
                <a:srgbClr val="FF0000"/>
              </a:solidFill>
              <a:latin typeface="Comic Sans MS" panose="030F0702030302020204" pitchFamily="66" charset="0"/>
            </a:endParaRPr>
          </a:p>
        </p:txBody>
      </p:sp>
      <p:sp>
        <p:nvSpPr>
          <p:cNvPr id="51" name="Arc 50"/>
          <p:cNvSpPr/>
          <p:nvPr/>
        </p:nvSpPr>
        <p:spPr>
          <a:xfrm>
            <a:off x="5370798" y="4894052"/>
            <a:ext cx="228600" cy="450011"/>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56" name="TextBox 55"/>
          <p:cNvSpPr txBox="1"/>
          <p:nvPr/>
        </p:nvSpPr>
        <p:spPr>
          <a:xfrm>
            <a:off x="5588764" y="4970252"/>
            <a:ext cx="838200"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Calculate</a:t>
            </a:r>
            <a:endParaRPr lang="en-GB" sz="1200" baseline="30000" dirty="0">
              <a:solidFill>
                <a:srgbClr val="FF0000"/>
              </a:solidFill>
              <a:latin typeface="Comic Sans MS" panose="030F0702030302020204" pitchFamily="66" charset="0"/>
            </a:endParaRPr>
          </a:p>
        </p:txBody>
      </p:sp>
      <p:sp>
        <p:nvSpPr>
          <p:cNvPr id="57" name="Arc 56"/>
          <p:cNvSpPr/>
          <p:nvPr/>
        </p:nvSpPr>
        <p:spPr>
          <a:xfrm>
            <a:off x="7648575" y="4410075"/>
            <a:ext cx="228600" cy="609600"/>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8" name="Arc 57"/>
          <p:cNvSpPr/>
          <p:nvPr/>
        </p:nvSpPr>
        <p:spPr>
          <a:xfrm>
            <a:off x="7604185" y="5028302"/>
            <a:ext cx="228600" cy="533400"/>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9" name="TextBox 58"/>
          <p:cNvSpPr txBox="1"/>
          <p:nvPr/>
        </p:nvSpPr>
        <p:spPr>
          <a:xfrm>
            <a:off x="7820026" y="4562475"/>
            <a:ext cx="1142999"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Sub in values</a:t>
            </a:r>
            <a:endParaRPr lang="en-GB" sz="1200" baseline="30000" dirty="0">
              <a:solidFill>
                <a:srgbClr val="FF0000"/>
              </a:solidFill>
              <a:latin typeface="Comic Sans MS" panose="030F0702030302020204" pitchFamily="66" charset="0"/>
            </a:endParaRPr>
          </a:p>
        </p:txBody>
      </p:sp>
      <p:sp>
        <p:nvSpPr>
          <p:cNvPr id="60" name="TextBox 59"/>
          <p:cNvSpPr txBox="1"/>
          <p:nvPr/>
        </p:nvSpPr>
        <p:spPr>
          <a:xfrm>
            <a:off x="7800975" y="5181600"/>
            <a:ext cx="838200"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Calculate</a:t>
            </a:r>
            <a:endParaRPr lang="en-GB" sz="1200" baseline="300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6" name="TextBox 65"/>
              <p:cNvSpPr txBox="1"/>
              <p:nvPr/>
            </p:nvSpPr>
            <p:spPr>
              <a:xfrm>
                <a:off x="7277100" y="1208776"/>
                <a:ext cx="1681358"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a:rPr>
                        <m:t>𝐼𝑛𝑖𝑡𝑖𝑎𝑙</m:t>
                      </m:r>
                      <m:r>
                        <a:rPr lang="en-US" sz="1200" b="0" i="1" smtClean="0">
                          <a:solidFill>
                            <a:srgbClr val="FF0000"/>
                          </a:solidFill>
                          <a:latin typeface="Cambria Math"/>
                        </a:rPr>
                        <m:t> </m:t>
                      </m:r>
                      <m:r>
                        <a:rPr lang="en-US" sz="1200" b="0" i="1" smtClean="0">
                          <a:solidFill>
                            <a:srgbClr val="FF0000"/>
                          </a:solidFill>
                          <a:latin typeface="Cambria Math"/>
                        </a:rPr>
                        <m:t>𝐸𝑛𝑒𝑟𝑔𝑦</m:t>
                      </m:r>
                      <m:r>
                        <a:rPr lang="en-US" sz="1200" b="0" i="1" smtClean="0">
                          <a:solidFill>
                            <a:srgbClr val="FF0000"/>
                          </a:solidFill>
                          <a:latin typeface="Cambria Math"/>
                        </a:rPr>
                        <m:t>=20</m:t>
                      </m:r>
                      <m:r>
                        <a:rPr lang="en-US" sz="1200" b="0" i="1" smtClean="0">
                          <a:solidFill>
                            <a:srgbClr val="FF0000"/>
                          </a:solidFill>
                          <a:latin typeface="Cambria Math"/>
                        </a:rPr>
                        <m:t>𝑔</m:t>
                      </m:r>
                    </m:oMath>
                  </m:oMathPara>
                </a14:m>
                <a:endParaRPr lang="en-US" sz="1200" dirty="0">
                  <a:solidFill>
                    <a:srgbClr val="FF0000"/>
                  </a:solidFill>
                </a:endParaRPr>
              </a:p>
            </p:txBody>
          </p:sp>
        </mc:Choice>
        <mc:Fallback xmlns="">
          <p:sp>
            <p:nvSpPr>
              <p:cNvPr id="66" name="TextBox 65"/>
              <p:cNvSpPr txBox="1">
                <a:spLocks noRot="1" noChangeAspect="1" noMove="1" noResize="1" noEditPoints="1" noAdjustHandles="1" noChangeArrowheads="1" noChangeShapeType="1" noTextEdit="1"/>
              </p:cNvSpPr>
              <p:nvPr/>
            </p:nvSpPr>
            <p:spPr>
              <a:xfrm>
                <a:off x="7277100" y="1208776"/>
                <a:ext cx="1681358" cy="276999"/>
              </a:xfrm>
              <a:prstGeom prst="rect">
                <a:avLst/>
              </a:prstGeom>
              <a:blipFill rotWithShape="1">
                <a:blip r:embed="rId16"/>
                <a:stretch>
                  <a:fillRect b="-2174"/>
                </a:stretch>
              </a:blipFill>
            </p:spPr>
            <p:txBody>
              <a:bodyPr/>
              <a:lstStyle/>
              <a:p>
                <a:r>
                  <a:rPr lang="en-US">
                    <a:noFill/>
                  </a:rPr>
                  <a:t> </a:t>
                </a:r>
              </a:p>
            </p:txBody>
          </p:sp>
        </mc:Fallback>
      </mc:AlternateContent>
      <p:sp>
        <p:nvSpPr>
          <p:cNvPr id="67" name="Oval 66"/>
          <p:cNvSpPr/>
          <p:nvPr/>
        </p:nvSpPr>
        <p:spPr>
          <a:xfrm>
            <a:off x="6648450" y="1609725"/>
            <a:ext cx="111397" cy="1141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2" name="Straight Connector 61"/>
          <p:cNvCxnSpPr/>
          <p:nvPr/>
        </p:nvCxnSpPr>
        <p:spPr>
          <a:xfrm>
            <a:off x="5857875" y="1962150"/>
            <a:ext cx="85725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5791200" y="1905000"/>
            <a:ext cx="111397" cy="1141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TextBox 63"/>
          <p:cNvSpPr txBox="1"/>
          <p:nvPr/>
        </p:nvSpPr>
        <p:spPr>
          <a:xfrm>
            <a:off x="6663007" y="2264255"/>
            <a:ext cx="399468" cy="276999"/>
          </a:xfrm>
          <a:prstGeom prst="rect">
            <a:avLst/>
          </a:prstGeom>
          <a:noFill/>
        </p:spPr>
        <p:txBody>
          <a:bodyPr wrap="none" rtlCol="0">
            <a:spAutoFit/>
          </a:bodyPr>
          <a:lstStyle/>
          <a:p>
            <a:r>
              <a:rPr lang="en-US" sz="1200" dirty="0" smtClean="0">
                <a:latin typeface="Comic Sans MS" panose="030F0702030302020204" pitchFamily="66" charset="0"/>
              </a:rPr>
              <a:t>5m</a:t>
            </a:r>
            <a:endParaRPr lang="en-US" sz="1200" dirty="0">
              <a:latin typeface="Comic Sans MS" panose="030F0702030302020204" pitchFamily="66" charset="0"/>
            </a:endParaRPr>
          </a:p>
        </p:txBody>
      </p:sp>
      <p:sp>
        <p:nvSpPr>
          <p:cNvPr id="65" name="TextBox 64"/>
          <p:cNvSpPr txBox="1"/>
          <p:nvPr/>
        </p:nvSpPr>
        <p:spPr>
          <a:xfrm>
            <a:off x="6167707" y="2140430"/>
            <a:ext cx="607859" cy="276999"/>
          </a:xfrm>
          <a:prstGeom prst="rect">
            <a:avLst/>
          </a:prstGeom>
          <a:noFill/>
        </p:spPr>
        <p:txBody>
          <a:bodyPr wrap="none" rtlCol="0">
            <a:spAutoFit/>
          </a:bodyPr>
          <a:lstStyle/>
          <a:p>
            <a:r>
              <a:rPr lang="en-US" sz="1200" dirty="0" smtClean="0">
                <a:solidFill>
                  <a:srgbClr val="FF0000"/>
                </a:solidFill>
                <a:latin typeface="Comic Sans MS" panose="030F0702030302020204" pitchFamily="66" charset="0"/>
              </a:rPr>
              <a:t>5cos</a:t>
            </a:r>
            <a:r>
              <a:rPr lang="el-GR" sz="1200" dirty="0" smtClean="0">
                <a:solidFill>
                  <a:srgbClr val="FF0000"/>
                </a:solidFill>
                <a:latin typeface="Comic Sans MS" panose="030F0702030302020204" pitchFamily="66" charset="0"/>
              </a:rPr>
              <a:t>θ</a:t>
            </a:r>
            <a:endParaRPr lang="en-US" sz="1200" dirty="0">
              <a:solidFill>
                <a:srgbClr val="FF0000"/>
              </a:solidFill>
              <a:latin typeface="Comic Sans MS" panose="030F0702030302020204" pitchFamily="66" charset="0"/>
            </a:endParaRPr>
          </a:p>
        </p:txBody>
      </p:sp>
      <p:cxnSp>
        <p:nvCxnSpPr>
          <p:cNvPr id="68" name="Straight Connector 67"/>
          <p:cNvCxnSpPr/>
          <p:nvPr/>
        </p:nvCxnSpPr>
        <p:spPr>
          <a:xfrm flipH="1" flipV="1">
            <a:off x="6705600" y="1962150"/>
            <a:ext cx="359" cy="1052423"/>
          </a:xfrm>
          <a:prstGeom prst="line">
            <a:avLst/>
          </a:prstGeom>
          <a:ln w="25400">
            <a:solidFill>
              <a:srgbClr val="FF0000"/>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9" name="TextBox 68"/>
              <p:cNvSpPr txBox="1"/>
              <p:nvPr/>
            </p:nvSpPr>
            <p:spPr>
              <a:xfrm>
                <a:off x="6867525" y="1427851"/>
                <a:ext cx="2353658"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a:rPr>
                        <m:t>𝐹𝑖𝑛𝑎𝑙</m:t>
                      </m:r>
                      <m:r>
                        <a:rPr lang="en-US" sz="1200" b="0" i="1" smtClean="0">
                          <a:solidFill>
                            <a:srgbClr val="FF0000"/>
                          </a:solidFill>
                          <a:latin typeface="Cambria Math"/>
                        </a:rPr>
                        <m:t> </m:t>
                      </m:r>
                      <m:r>
                        <a:rPr lang="en-US" sz="1200" b="0" i="1" smtClean="0">
                          <a:solidFill>
                            <a:srgbClr val="FF0000"/>
                          </a:solidFill>
                          <a:latin typeface="Cambria Math"/>
                        </a:rPr>
                        <m:t>𝐸𝑛𝑒𝑟𝑔𝑦</m:t>
                      </m:r>
                      <m:r>
                        <a:rPr lang="en-US" sz="1200" b="0" i="1" smtClean="0">
                          <a:solidFill>
                            <a:srgbClr val="FF0000"/>
                          </a:solidFill>
                          <a:latin typeface="Cambria Math"/>
                        </a:rPr>
                        <m:t>=2</m:t>
                      </m:r>
                      <m:sSup>
                        <m:sSupPr>
                          <m:ctrlPr>
                            <a:rPr lang="en-US" sz="1200" b="0" i="1" smtClean="0">
                              <a:solidFill>
                                <a:srgbClr val="FF0000"/>
                              </a:solidFill>
                              <a:latin typeface="Cambria Math" panose="02040503050406030204" pitchFamily="18" charset="0"/>
                            </a:rPr>
                          </m:ctrlPr>
                        </m:sSupPr>
                        <m:e>
                          <m:r>
                            <a:rPr lang="en-US" sz="1200" b="0" i="1" smtClean="0">
                              <a:solidFill>
                                <a:srgbClr val="FF0000"/>
                              </a:solidFill>
                              <a:latin typeface="Cambria Math"/>
                            </a:rPr>
                            <m:t>𝑣</m:t>
                          </m:r>
                        </m:e>
                        <m:sup>
                          <m:r>
                            <a:rPr lang="en-US" sz="1200" b="0" i="1" smtClean="0">
                              <a:solidFill>
                                <a:srgbClr val="FF0000"/>
                              </a:solidFill>
                              <a:latin typeface="Cambria Math"/>
                            </a:rPr>
                            <m:t>2</m:t>
                          </m:r>
                        </m:sup>
                      </m:sSup>
                      <m:r>
                        <a:rPr lang="en-US" sz="1200" b="0" i="1" smtClean="0">
                          <a:solidFill>
                            <a:srgbClr val="FF0000"/>
                          </a:solidFill>
                          <a:latin typeface="Cambria Math"/>
                        </a:rPr>
                        <m:t>+20</m:t>
                      </m:r>
                      <m:r>
                        <a:rPr lang="en-US" sz="1200" b="0" i="1" smtClean="0">
                          <a:solidFill>
                            <a:srgbClr val="FF0000"/>
                          </a:solidFill>
                          <a:latin typeface="Cambria Math"/>
                        </a:rPr>
                        <m:t>𝑔𝑐𝑜𝑠</m:t>
                      </m:r>
                      <m:r>
                        <a:rPr lang="en-US" sz="1200" b="0" i="1" smtClean="0">
                          <a:solidFill>
                            <a:srgbClr val="FF0000"/>
                          </a:solidFill>
                          <a:latin typeface="Cambria Math"/>
                          <a:ea typeface="Cambria Math"/>
                        </a:rPr>
                        <m:t>𝜃</m:t>
                      </m:r>
                    </m:oMath>
                  </m:oMathPara>
                </a14:m>
                <a:endParaRPr lang="en-US" sz="1200" dirty="0">
                  <a:solidFill>
                    <a:srgbClr val="FF0000"/>
                  </a:solidFill>
                </a:endParaRPr>
              </a:p>
            </p:txBody>
          </p:sp>
        </mc:Choice>
        <mc:Fallback xmlns="">
          <p:sp>
            <p:nvSpPr>
              <p:cNvPr id="69" name="TextBox 68"/>
              <p:cNvSpPr txBox="1">
                <a:spLocks noRot="1" noChangeAspect="1" noMove="1" noResize="1" noEditPoints="1" noAdjustHandles="1" noChangeArrowheads="1" noChangeShapeType="1" noTextEdit="1"/>
              </p:cNvSpPr>
              <p:nvPr/>
            </p:nvSpPr>
            <p:spPr>
              <a:xfrm>
                <a:off x="6867525" y="1427851"/>
                <a:ext cx="2353658" cy="276999"/>
              </a:xfrm>
              <a:prstGeom prst="rect">
                <a:avLst/>
              </a:prstGeom>
              <a:blipFill rotWithShape="1">
                <a:blip r:embed="rId17"/>
                <a:stretch>
                  <a:fillRect b="-4348"/>
                </a:stretch>
              </a:blipFill>
            </p:spPr>
            <p:txBody>
              <a:bodyPr/>
              <a:lstStyle/>
              <a:p>
                <a:r>
                  <a:rPr lang="en-US">
                    <a:noFill/>
                  </a:rPr>
                  <a:t> </a:t>
                </a:r>
              </a:p>
            </p:txBody>
          </p:sp>
        </mc:Fallback>
      </mc:AlternateContent>
    </p:spTree>
    <p:extLst>
      <p:ext uri="{BB962C8B-B14F-4D97-AF65-F5344CB8AC3E}">
        <p14:creationId xmlns:p14="http://schemas.microsoft.com/office/powerpoint/2010/main" val="2137087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linds(horizont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blinds(horizontal)">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blinds(vertical)">
                                      <p:cBhvr>
                                        <p:cTn id="17" dur="500"/>
                                        <p:tgtEl>
                                          <p:spTgt spid="6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blinds(horizontal)">
                                      <p:cBhvr>
                                        <p:cTn id="22" dur="500"/>
                                        <p:tgtEl>
                                          <p:spTgt spid="65"/>
                                        </p:tgtEl>
                                      </p:cBhvr>
                                    </p:animEffect>
                                  </p:childTnLst>
                                </p:cTn>
                              </p:par>
                              <p:par>
                                <p:cTn id="23" presetID="3" presetClass="entr" presetSubtype="10" fill="hold" nodeType="withEffect">
                                  <p:stCondLst>
                                    <p:cond delay="0"/>
                                  </p:stCondLst>
                                  <p:childTnLst>
                                    <p:set>
                                      <p:cBhvr>
                                        <p:cTn id="24" dur="1" fill="hold">
                                          <p:stCondLst>
                                            <p:cond delay="0"/>
                                          </p:stCondLst>
                                        </p:cTn>
                                        <p:tgtEl>
                                          <p:spTgt spid="68"/>
                                        </p:tgtEl>
                                        <p:attrNameLst>
                                          <p:attrName>style.visibility</p:attrName>
                                        </p:attrNameLst>
                                      </p:cBhvr>
                                      <p:to>
                                        <p:strVal val="visible"/>
                                      </p:to>
                                    </p:set>
                                    <p:animEffect transition="in" filter="blinds(horizontal)">
                                      <p:cBhvr>
                                        <p:cTn id="25" dur="500"/>
                                        <p:tgtEl>
                                          <p:spTgt spid="68"/>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blinds(horizontal)">
                                      <p:cBhvr>
                                        <p:cTn id="30" dur="500"/>
                                        <p:tgtEl>
                                          <p:spTgt spid="47"/>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blinds(horizontal)">
                                      <p:cBhvr>
                                        <p:cTn id="35" dur="500"/>
                                        <p:tgtEl>
                                          <p:spTgt spid="49"/>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blinds(horizontal)">
                                      <p:cBhvr>
                                        <p:cTn id="40" dur="500"/>
                                        <p:tgtEl>
                                          <p:spTgt spid="39"/>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blinds(horizontal)">
                                      <p:cBhvr>
                                        <p:cTn id="45" dur="500"/>
                                        <p:tgtEl>
                                          <p:spTgt spid="51"/>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blinds(horizontal)">
                                      <p:cBhvr>
                                        <p:cTn id="50" dur="500"/>
                                        <p:tgtEl>
                                          <p:spTgt spid="56"/>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blinds(horizontal)">
                                      <p:cBhvr>
                                        <p:cTn id="55" dur="500"/>
                                        <p:tgtEl>
                                          <p:spTgt spid="40"/>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blinds(horizontal)">
                                      <p:cBhvr>
                                        <p:cTn id="60" dur="500"/>
                                        <p:tgtEl>
                                          <p:spTgt spid="44"/>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57"/>
                                        </p:tgtEl>
                                        <p:attrNameLst>
                                          <p:attrName>style.visibility</p:attrName>
                                        </p:attrNameLst>
                                      </p:cBhvr>
                                      <p:to>
                                        <p:strVal val="visible"/>
                                      </p:to>
                                    </p:set>
                                    <p:animEffect transition="in" filter="blinds(horizontal)">
                                      <p:cBhvr>
                                        <p:cTn id="65" dur="500"/>
                                        <p:tgtEl>
                                          <p:spTgt spid="57"/>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59"/>
                                        </p:tgtEl>
                                        <p:attrNameLst>
                                          <p:attrName>style.visibility</p:attrName>
                                        </p:attrNameLst>
                                      </p:cBhvr>
                                      <p:to>
                                        <p:strVal val="visible"/>
                                      </p:to>
                                    </p:set>
                                    <p:animEffect transition="in" filter="blinds(horizontal)">
                                      <p:cBhvr>
                                        <p:cTn id="70" dur="500"/>
                                        <p:tgtEl>
                                          <p:spTgt spid="59"/>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blinds(horizontal)">
                                      <p:cBhvr>
                                        <p:cTn id="75" dur="500"/>
                                        <p:tgtEl>
                                          <p:spTgt spid="45"/>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58"/>
                                        </p:tgtEl>
                                        <p:attrNameLst>
                                          <p:attrName>style.visibility</p:attrName>
                                        </p:attrNameLst>
                                      </p:cBhvr>
                                      <p:to>
                                        <p:strVal val="visible"/>
                                      </p:to>
                                    </p:set>
                                    <p:animEffect transition="in" filter="blinds(horizontal)">
                                      <p:cBhvr>
                                        <p:cTn id="80" dur="500"/>
                                        <p:tgtEl>
                                          <p:spTgt spid="58"/>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blinds(horizontal)">
                                      <p:cBhvr>
                                        <p:cTn id="85" dur="500"/>
                                        <p:tgtEl>
                                          <p:spTgt spid="60"/>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grpId="0" nodeType="clickEffect">
                                  <p:stCondLst>
                                    <p:cond delay="0"/>
                                  </p:stCondLst>
                                  <p:childTnLst>
                                    <p:set>
                                      <p:cBhvr>
                                        <p:cTn id="89" dur="1" fill="hold">
                                          <p:stCondLst>
                                            <p:cond delay="0"/>
                                          </p:stCondLst>
                                        </p:cTn>
                                        <p:tgtEl>
                                          <p:spTgt spid="46"/>
                                        </p:tgtEl>
                                        <p:attrNameLst>
                                          <p:attrName>style.visibility</p:attrName>
                                        </p:attrNameLst>
                                      </p:cBhvr>
                                      <p:to>
                                        <p:strVal val="visible"/>
                                      </p:to>
                                    </p:set>
                                    <p:animEffect transition="in" filter="blinds(horizontal)">
                                      <p:cBhvr>
                                        <p:cTn id="90" dur="500"/>
                                        <p:tgtEl>
                                          <p:spTgt spid="46"/>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grpId="0" nodeType="click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blinds(horizontal)">
                                      <p:cBhvr>
                                        <p:cTn id="95" dur="500"/>
                                        <p:tgtEl>
                                          <p:spTgt spid="69"/>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xit" presetSubtype="10" fill="hold" nodeType="clickEffect">
                                  <p:stCondLst>
                                    <p:cond delay="0"/>
                                  </p:stCondLst>
                                  <p:childTnLst>
                                    <p:animEffect transition="out" filter="blinds(horizontal)">
                                      <p:cBhvr>
                                        <p:cTn id="99" dur="500"/>
                                        <p:tgtEl>
                                          <p:spTgt spid="62"/>
                                        </p:tgtEl>
                                      </p:cBhvr>
                                    </p:animEffect>
                                    <p:set>
                                      <p:cBhvr>
                                        <p:cTn id="100" dur="1" fill="hold">
                                          <p:stCondLst>
                                            <p:cond delay="499"/>
                                          </p:stCondLst>
                                        </p:cTn>
                                        <p:tgtEl>
                                          <p:spTgt spid="62"/>
                                        </p:tgtEl>
                                        <p:attrNameLst>
                                          <p:attrName>style.visibility</p:attrName>
                                        </p:attrNameLst>
                                      </p:cBhvr>
                                      <p:to>
                                        <p:strVal val="hidden"/>
                                      </p:to>
                                    </p:set>
                                  </p:childTnLst>
                                </p:cTn>
                              </p:par>
                              <p:par>
                                <p:cTn id="101" presetID="3" presetClass="exit" presetSubtype="10" fill="hold" grpId="1" nodeType="withEffect">
                                  <p:stCondLst>
                                    <p:cond delay="0"/>
                                  </p:stCondLst>
                                  <p:childTnLst>
                                    <p:animEffect transition="out" filter="blinds(horizontal)">
                                      <p:cBhvr>
                                        <p:cTn id="102" dur="500"/>
                                        <p:tgtEl>
                                          <p:spTgt spid="65"/>
                                        </p:tgtEl>
                                      </p:cBhvr>
                                    </p:animEffect>
                                    <p:set>
                                      <p:cBhvr>
                                        <p:cTn id="103" dur="1" fill="hold">
                                          <p:stCondLst>
                                            <p:cond delay="499"/>
                                          </p:stCondLst>
                                        </p:cTn>
                                        <p:tgtEl>
                                          <p:spTgt spid="65"/>
                                        </p:tgtEl>
                                        <p:attrNameLst>
                                          <p:attrName>style.visibility</p:attrName>
                                        </p:attrNameLst>
                                      </p:cBhvr>
                                      <p:to>
                                        <p:strVal val="hidden"/>
                                      </p:to>
                                    </p:set>
                                  </p:childTnLst>
                                </p:cTn>
                              </p:par>
                              <p:par>
                                <p:cTn id="104" presetID="3" presetClass="exit" presetSubtype="10" fill="hold" nodeType="withEffect">
                                  <p:stCondLst>
                                    <p:cond delay="0"/>
                                  </p:stCondLst>
                                  <p:childTnLst>
                                    <p:animEffect transition="out" filter="blinds(horizontal)">
                                      <p:cBhvr>
                                        <p:cTn id="105" dur="500"/>
                                        <p:tgtEl>
                                          <p:spTgt spid="68"/>
                                        </p:tgtEl>
                                      </p:cBhvr>
                                    </p:animEffect>
                                    <p:set>
                                      <p:cBhvr>
                                        <p:cTn id="106" dur="1" fill="hold">
                                          <p:stCondLst>
                                            <p:cond delay="499"/>
                                          </p:stCondLst>
                                        </p:cTn>
                                        <p:tgtEl>
                                          <p:spTgt spid="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8" grpId="0"/>
      <p:bldP spid="39" grpId="0"/>
      <p:bldP spid="40" grpId="0"/>
      <p:bldP spid="44" grpId="0"/>
      <p:bldP spid="45" grpId="0"/>
      <p:bldP spid="46" grpId="0"/>
      <p:bldP spid="47" grpId="0" animBg="1"/>
      <p:bldP spid="49" grpId="0"/>
      <p:bldP spid="51" grpId="0" animBg="1"/>
      <p:bldP spid="56" grpId="0"/>
      <p:bldP spid="57" grpId="0" animBg="1"/>
      <p:bldP spid="58" grpId="0" animBg="1"/>
      <p:bldP spid="59" grpId="0"/>
      <p:bldP spid="60" grpId="0"/>
      <p:bldP spid="65" grpId="0"/>
      <p:bldP spid="65" grpId="1"/>
      <p:bldP spid="69"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Motion in a Circle</a:t>
            </a:r>
            <a:endParaRPr lang="en-GB" dirty="0">
              <a:latin typeface="Comic Sans MS" pitchFamily="66" charset="0"/>
            </a:endParaRPr>
          </a:p>
        </p:txBody>
      </p:sp>
      <p:sp>
        <p:nvSpPr>
          <p:cNvPr id="6" name="Content Placeholder 2"/>
          <p:cNvSpPr>
            <a:spLocks noGrp="1"/>
          </p:cNvSpPr>
          <p:nvPr>
            <p:ph idx="1"/>
          </p:nvPr>
        </p:nvSpPr>
        <p:spPr>
          <a:xfrm>
            <a:off x="228600" y="1600200"/>
            <a:ext cx="3636034" cy="4876800"/>
          </a:xfrm>
        </p:spPr>
        <p:txBody>
          <a:bodyPr>
            <a:normAutofit lnSpcReduction="10000"/>
          </a:bodyPr>
          <a:lstStyle/>
          <a:p>
            <a:pPr marL="0" indent="0" algn="ctr">
              <a:buNone/>
            </a:pPr>
            <a:r>
              <a:rPr lang="en-GB" sz="1400" b="1" dirty="0" smtClean="0">
                <a:latin typeface="Comic Sans MS" pitchFamily="66" charset="0"/>
              </a:rPr>
              <a:t>You can solve problems where an objects does not have to stay on the circle</a:t>
            </a:r>
            <a:endParaRPr lang="en-GB" sz="1400" dirty="0" smtClean="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smtClean="0">
                <a:latin typeface="Comic Sans MS" pitchFamily="66" charset="0"/>
              </a:rPr>
              <a:t>A smooth solid hemisphere with radius 5m and centre O is resting in a fixed position on a horizontal plane with its flat face in contact with the plane. A particle P of mass 4kg is slightly disturbed from rest at the highest point of the hemisphere. When OP has turned through an angle </a:t>
            </a:r>
            <a:r>
              <a:rPr lang="el-GR" sz="1400" dirty="0" smtClean="0">
                <a:latin typeface="Comic Sans MS" pitchFamily="66" charset="0"/>
              </a:rPr>
              <a:t>θ</a:t>
            </a:r>
            <a:r>
              <a:rPr lang="en-US" sz="1400" dirty="0" smtClean="0">
                <a:latin typeface="Comic Sans MS" pitchFamily="66" charset="0"/>
              </a:rPr>
              <a:t> and the particle is still on the surface of the hemisphere, the normal reaction of the sphere on the particle is R.</a:t>
            </a:r>
          </a:p>
          <a:p>
            <a:pPr marL="0" indent="0" algn="ctr">
              <a:buNone/>
            </a:pPr>
            <a:endParaRPr lang="en-US" sz="1400" dirty="0">
              <a:latin typeface="Comic Sans MS" pitchFamily="66" charset="0"/>
            </a:endParaRPr>
          </a:p>
          <a:p>
            <a:pPr algn="ctr">
              <a:buAutoNum type="alphaLcParenR"/>
            </a:pPr>
            <a:r>
              <a:rPr lang="en-US" sz="1400" dirty="0" smtClean="0">
                <a:latin typeface="Comic Sans MS" pitchFamily="66" charset="0"/>
              </a:rPr>
              <a:t>Find an expression for R</a:t>
            </a:r>
          </a:p>
          <a:p>
            <a:pPr algn="ctr">
              <a:buAutoNum type="alphaLcParenR"/>
            </a:pPr>
            <a:r>
              <a:rPr lang="en-US" sz="1400" dirty="0" smtClean="0">
                <a:latin typeface="Comic Sans MS" pitchFamily="66" charset="0"/>
              </a:rPr>
              <a:t>Find the angle between OP and the upward vertical when the particle leaves the surface of the hemisphere</a:t>
            </a:r>
          </a:p>
          <a:p>
            <a:pPr algn="ctr">
              <a:buAutoNum type="alphaLcParenR"/>
            </a:pPr>
            <a:r>
              <a:rPr lang="en-US" sz="1400" dirty="0" smtClean="0">
                <a:latin typeface="Comic Sans MS" pitchFamily="66" charset="0"/>
              </a:rPr>
              <a:t>Find the distance of the particle from the </a:t>
            </a:r>
            <a:r>
              <a:rPr lang="en-US" sz="1400" dirty="0" err="1" smtClean="0">
                <a:latin typeface="Comic Sans MS" pitchFamily="66" charset="0"/>
              </a:rPr>
              <a:t>centre</a:t>
            </a:r>
            <a:r>
              <a:rPr lang="en-US" sz="1400" dirty="0" smtClean="0">
                <a:latin typeface="Comic Sans MS" pitchFamily="66" charset="0"/>
              </a:rPr>
              <a:t> of the hemisphere when it hits the ground</a:t>
            </a:r>
            <a:endParaRPr lang="en-GB" sz="1400" dirty="0" smtClean="0">
              <a:latin typeface="Comic Sans MS" pitchFamily="66" charset="0"/>
            </a:endParaRPr>
          </a:p>
        </p:txBody>
      </p:sp>
      <mc:AlternateContent xmlns:mc="http://schemas.openxmlformats.org/markup-compatibility/2006" xmlns:a14="http://schemas.microsoft.com/office/drawing/2010/main">
        <mc:Choice Requires="a14">
          <p:sp>
            <p:nvSpPr>
              <p:cNvPr id="7" name="TextBox 6"/>
              <p:cNvSpPr txBox="1"/>
              <p:nvPr/>
            </p:nvSpPr>
            <p:spPr>
              <a:xfrm>
                <a:off x="1083623" y="0"/>
                <a:ext cx="781817"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𝑣</m:t>
                      </m:r>
                      <m:r>
                        <a:rPr lang="en-US" sz="1400" b="0" i="1" smtClean="0">
                          <a:latin typeface="Cambria Math"/>
                        </a:rPr>
                        <m:t>=</m:t>
                      </m:r>
                      <m:r>
                        <a:rPr lang="en-US" sz="1400" b="0" i="1" smtClean="0">
                          <a:latin typeface="Cambria Math"/>
                        </a:rPr>
                        <m:t>𝑟</m:t>
                      </m:r>
                      <m:r>
                        <m:rPr>
                          <m:sty m:val="p"/>
                        </m:rPr>
                        <a:rPr lang="el-GR" sz="1400" b="0" i="1" smtClean="0">
                          <a:latin typeface="Cambria Math"/>
                        </a:rPr>
                        <m:t>ω</m:t>
                      </m:r>
                    </m:oMath>
                  </m:oMathPara>
                </a14:m>
                <a:endParaRPr lang="en-GB" sz="1400" dirty="0"/>
              </a:p>
            </p:txBody>
          </p:sp>
        </mc:Choice>
        <mc:Fallback xmlns="">
          <p:sp>
            <p:nvSpPr>
              <p:cNvPr id="7" name="TextBox 6"/>
              <p:cNvSpPr txBox="1">
                <a:spLocks noRot="1" noChangeAspect="1" noMove="1" noResize="1" noEditPoints="1" noAdjustHandles="1" noChangeArrowheads="1" noChangeShapeType="1" noTextEdit="1"/>
              </p:cNvSpPr>
              <p:nvPr/>
            </p:nvSpPr>
            <p:spPr>
              <a:xfrm>
                <a:off x="1083623" y="0"/>
                <a:ext cx="781817" cy="307777"/>
              </a:xfrm>
              <a:prstGeom prst="rect">
                <a:avLst/>
              </a:prstGeom>
              <a:blipFill rotWithShape="1">
                <a:blip r:embed="rId3"/>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0" y="0"/>
                <a:ext cx="1087670" cy="44300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1200" i="1" smtClean="0">
                          <a:latin typeface="Cambria Math"/>
                        </a:rPr>
                        <m:t>ω</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𝑟𝑎𝑑𝑖𝑎𝑛𝑠</m:t>
                          </m:r>
                        </m:num>
                        <m:den>
                          <m:r>
                            <a:rPr lang="en-US" sz="1200" b="0" i="1" smtClean="0">
                              <a:latin typeface="Cambria Math"/>
                            </a:rPr>
                            <m:t>𝑠𝑒𝑐𝑜𝑛𝑑𝑠</m:t>
                          </m:r>
                        </m:den>
                      </m:f>
                    </m:oMath>
                  </m:oMathPara>
                </a14:m>
                <a:endParaRPr lang="en-GB" sz="1200" dirty="0"/>
              </a:p>
            </p:txBody>
          </p:sp>
        </mc:Choice>
        <mc:Fallback xmlns="">
          <p:sp>
            <p:nvSpPr>
              <p:cNvPr id="8" name="TextBox 7"/>
              <p:cNvSpPr txBox="1">
                <a:spLocks noRot="1" noChangeAspect="1" noMove="1" noResize="1" noEditPoints="1" noAdjustHandles="1" noChangeArrowheads="1" noChangeShapeType="1" noTextEdit="1"/>
              </p:cNvSpPr>
              <p:nvPr/>
            </p:nvSpPr>
            <p:spPr>
              <a:xfrm>
                <a:off x="0" y="0"/>
                <a:ext cx="1087670" cy="443006"/>
              </a:xfrm>
              <a:prstGeom prst="rect">
                <a:avLst/>
              </a:prstGeom>
              <a:blipFill rotWithShape="1">
                <a:blip r:embed="rId4"/>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862446" y="0"/>
                <a:ext cx="79451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𝑣</m:t>
                      </m:r>
                      <m:r>
                        <a:rPr lang="en-US" sz="1400" b="0" i="1" smtClean="0">
                          <a:latin typeface="Cambria Math"/>
                          <a:ea typeface="Cambria Math"/>
                        </a:rPr>
                        <m:t>𝜔</m:t>
                      </m:r>
                    </m:oMath>
                  </m:oMathPara>
                </a14:m>
                <a:endParaRPr lang="en-GB" sz="1400" dirty="0"/>
              </a:p>
            </p:txBody>
          </p:sp>
        </mc:Choice>
        <mc:Fallback xmlns="">
          <p:sp>
            <p:nvSpPr>
              <p:cNvPr id="9" name="TextBox 8"/>
              <p:cNvSpPr txBox="1">
                <a:spLocks noRot="1" noChangeAspect="1" noMove="1" noResize="1" noEditPoints="1" noAdjustHandles="1" noChangeArrowheads="1" noChangeShapeType="1" noTextEdit="1"/>
              </p:cNvSpPr>
              <p:nvPr/>
            </p:nvSpPr>
            <p:spPr>
              <a:xfrm>
                <a:off x="1862446" y="0"/>
                <a:ext cx="794513" cy="307777"/>
              </a:xfrm>
              <a:prstGeom prst="rect">
                <a:avLst/>
              </a:prstGeom>
              <a:blipFill rotWithShape="1">
                <a:blip r:embed="rId5"/>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665020" y="0"/>
                <a:ext cx="86844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𝑟</m:t>
                      </m:r>
                      <m:sSup>
                        <m:sSupPr>
                          <m:ctrlPr>
                            <a:rPr lang="en-US" sz="1400" b="0" i="1" smtClean="0">
                              <a:latin typeface="Cambria Math" panose="02040503050406030204" pitchFamily="18" charset="0"/>
                            </a:rPr>
                          </m:ctrlPr>
                        </m:sSupPr>
                        <m:e>
                          <m:r>
                            <a:rPr lang="en-US" sz="1400" b="0" i="1" smtClean="0">
                              <a:latin typeface="Cambria Math"/>
                              <a:ea typeface="Cambria Math"/>
                            </a:rPr>
                            <m:t>𝜔</m:t>
                          </m:r>
                        </m:e>
                        <m:sup>
                          <m:r>
                            <a:rPr lang="en-US" sz="1400" b="0" i="1" smtClean="0">
                              <a:latin typeface="Cambria Math"/>
                            </a:rPr>
                            <m:t>2</m:t>
                          </m:r>
                        </m:sup>
                      </m:sSup>
                    </m:oMath>
                  </m:oMathPara>
                </a14:m>
                <a:endParaRPr lang="en-GB" sz="1400" dirty="0"/>
              </a:p>
            </p:txBody>
          </p:sp>
        </mc:Choice>
        <mc:Fallback xmlns="">
          <p:sp>
            <p:nvSpPr>
              <p:cNvPr id="10" name="TextBox 9"/>
              <p:cNvSpPr txBox="1">
                <a:spLocks noRot="1" noChangeAspect="1" noMove="1" noResize="1" noEditPoints="1" noAdjustHandles="1" noChangeArrowheads="1" noChangeShapeType="1" noTextEdit="1"/>
              </p:cNvSpPr>
              <p:nvPr/>
            </p:nvSpPr>
            <p:spPr>
              <a:xfrm>
                <a:off x="2665020" y="0"/>
                <a:ext cx="868443" cy="307777"/>
              </a:xfrm>
              <a:prstGeom prst="rect">
                <a:avLst/>
              </a:prstGeom>
              <a:blipFill rotWithShape="1">
                <a:blip r:embed="rId6"/>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511232" y="0"/>
                <a:ext cx="753988" cy="52315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a:rPr>
                                <m:t>𝑣</m:t>
                              </m:r>
                            </m:e>
                            <m:sup>
                              <m:r>
                                <a:rPr lang="en-US" sz="1400" b="0" i="1" smtClean="0">
                                  <a:latin typeface="Cambria Math"/>
                                </a:rPr>
                                <m:t>2</m:t>
                              </m:r>
                            </m:sup>
                          </m:sSup>
                        </m:num>
                        <m:den>
                          <m:r>
                            <a:rPr lang="en-US" sz="1400" b="0" i="1" smtClean="0">
                              <a:latin typeface="Cambria Math"/>
                            </a:rPr>
                            <m:t>𝑟</m:t>
                          </m:r>
                        </m:den>
                      </m:f>
                    </m:oMath>
                  </m:oMathPara>
                </a14:m>
                <a:endParaRPr lang="en-GB" sz="1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511232" y="0"/>
                <a:ext cx="753988" cy="523157"/>
              </a:xfrm>
              <a:prstGeom prst="rect">
                <a:avLst/>
              </a:prstGeom>
              <a:blipFill rotWithShape="1">
                <a:blip r:embed="rId7"/>
                <a:stretch>
                  <a:fillRect/>
                </a:stretch>
              </a:blipFill>
              <a:ln w="25400">
                <a:solidFill>
                  <a:schemeClr val="tx1"/>
                </a:solidFill>
              </a:ln>
            </p:spPr>
            <p:txBody>
              <a:bodyPr/>
              <a:lstStyle/>
              <a:p>
                <a:r>
                  <a:rPr lang="en-US">
                    <a:noFill/>
                  </a:rPr>
                  <a:t> </a:t>
                </a:r>
              </a:p>
            </p:txBody>
          </p:sp>
        </mc:Fallback>
      </mc:AlternateContent>
      <p:pic>
        <p:nvPicPr>
          <p:cNvPr id="24" name="Picture 23" descr="http://www.schoolphysics.co.uk/age14-16/Mechanics/Circular%20motion/text/Circular_motion/images/6.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13365" y="152400"/>
            <a:ext cx="1122661" cy="969034"/>
          </a:xfrm>
          <a:prstGeom prst="rect">
            <a:avLst/>
          </a:prstGeom>
          <a:noFill/>
          <a:extLst>
            <a:ext uri="{909E8E84-426E-40DD-AFC4-6F175D3DCCD1}">
              <a14:hiddenFill xmlns:a14="http://schemas.microsoft.com/office/drawing/2010/main">
                <a:solidFill>
                  <a:srgbClr val="FFFFFF"/>
                </a:solidFill>
              </a14:hiddenFill>
            </a:ext>
          </a:extLst>
        </p:spPr>
      </p:pic>
      <p:sp>
        <p:nvSpPr>
          <p:cNvPr id="3" name="Arc 2"/>
          <p:cNvSpPr>
            <a:spLocks noChangeAspect="1"/>
          </p:cNvSpPr>
          <p:nvPr/>
        </p:nvSpPr>
        <p:spPr>
          <a:xfrm>
            <a:off x="5334000" y="1676400"/>
            <a:ext cx="2743200" cy="2743200"/>
          </a:xfrm>
          <a:prstGeom prst="arc">
            <a:avLst>
              <a:gd name="adj1" fmla="val 10769411"/>
              <a:gd name="adj2" fmla="val 33446"/>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 name="Straight Connector 11"/>
          <p:cNvCxnSpPr/>
          <p:nvPr/>
        </p:nvCxnSpPr>
        <p:spPr>
          <a:xfrm>
            <a:off x="4800600" y="3048000"/>
            <a:ext cx="381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410200" y="1371600"/>
            <a:ext cx="304800" cy="276999"/>
          </a:xfrm>
          <a:prstGeom prst="rect">
            <a:avLst/>
          </a:prstGeom>
          <a:noFill/>
        </p:spPr>
        <p:txBody>
          <a:bodyPr wrap="square" rtlCol="0">
            <a:spAutoFit/>
          </a:bodyPr>
          <a:lstStyle/>
          <a:p>
            <a:r>
              <a:rPr lang="en-US" sz="1200" dirty="0" smtClean="0">
                <a:latin typeface="Comic Sans MS" panose="030F0702030302020204" pitchFamily="66" charset="0"/>
              </a:rPr>
              <a:t>R</a:t>
            </a:r>
            <a:endParaRPr lang="en-US" sz="1200" dirty="0">
              <a:latin typeface="Comic Sans MS" panose="030F0702030302020204" pitchFamily="66" charset="0"/>
            </a:endParaRPr>
          </a:p>
        </p:txBody>
      </p:sp>
      <p:cxnSp>
        <p:nvCxnSpPr>
          <p:cNvPr id="23" name="Straight Connector 22"/>
          <p:cNvCxnSpPr/>
          <p:nvPr/>
        </p:nvCxnSpPr>
        <p:spPr>
          <a:xfrm>
            <a:off x="6705600" y="1676400"/>
            <a:ext cx="0" cy="13716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867400" y="1981200"/>
            <a:ext cx="838200" cy="10668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562600" y="1600200"/>
            <a:ext cx="304800" cy="381000"/>
          </a:xfrm>
          <a:prstGeom prst="line">
            <a:avLst/>
          </a:prstGeom>
          <a:ln w="25400">
            <a:solidFill>
              <a:schemeClr val="tx1"/>
            </a:solidFill>
            <a:prstDash val="solid"/>
            <a:headEnd type="arrow"/>
            <a:tailEnd type="none"/>
          </a:ln>
        </p:spPr>
        <p:style>
          <a:lnRef idx="1">
            <a:schemeClr val="accent1"/>
          </a:lnRef>
          <a:fillRef idx="0">
            <a:schemeClr val="accent1"/>
          </a:fillRef>
          <a:effectRef idx="0">
            <a:schemeClr val="accent1"/>
          </a:effectRef>
          <a:fontRef idx="minor">
            <a:schemeClr val="tx1"/>
          </a:fontRef>
        </p:style>
      </p:cxnSp>
      <p:sp>
        <p:nvSpPr>
          <p:cNvPr id="34" name="Arc 33"/>
          <p:cNvSpPr/>
          <p:nvPr/>
        </p:nvSpPr>
        <p:spPr>
          <a:xfrm>
            <a:off x="6324600" y="2743200"/>
            <a:ext cx="914400" cy="914400"/>
          </a:xfrm>
          <a:prstGeom prst="arc">
            <a:avLst>
              <a:gd name="adj1" fmla="val 14162935"/>
              <a:gd name="adj2" fmla="val 1559952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p:cNvSpPr txBox="1"/>
          <p:nvPr/>
        </p:nvSpPr>
        <p:spPr>
          <a:xfrm>
            <a:off x="6432071" y="2550005"/>
            <a:ext cx="279244" cy="276999"/>
          </a:xfrm>
          <a:prstGeom prst="rect">
            <a:avLst/>
          </a:prstGeom>
          <a:noFill/>
        </p:spPr>
        <p:txBody>
          <a:bodyPr wrap="none" rtlCol="0">
            <a:spAutoFit/>
          </a:bodyPr>
          <a:lstStyle/>
          <a:p>
            <a:r>
              <a:rPr lang="el-GR" sz="1200" dirty="0" smtClean="0">
                <a:latin typeface="Comic Sans MS" panose="030F0702030302020204" pitchFamily="66" charset="0"/>
              </a:rPr>
              <a:t>θ</a:t>
            </a:r>
            <a:endParaRPr lang="en-US" sz="1200" dirty="0">
              <a:latin typeface="Comic Sans MS" panose="030F0702030302020204" pitchFamily="66" charset="0"/>
            </a:endParaRPr>
          </a:p>
        </p:txBody>
      </p:sp>
      <p:cxnSp>
        <p:nvCxnSpPr>
          <p:cNvPr id="37" name="Straight Connector 36"/>
          <p:cNvCxnSpPr/>
          <p:nvPr/>
        </p:nvCxnSpPr>
        <p:spPr>
          <a:xfrm flipV="1">
            <a:off x="5848709" y="1966823"/>
            <a:ext cx="0" cy="685800"/>
          </a:xfrm>
          <a:prstGeom prst="line">
            <a:avLst/>
          </a:prstGeom>
          <a:ln w="25400">
            <a:solidFill>
              <a:schemeClr val="tx1"/>
            </a:solidFill>
            <a:prstDash val="solid"/>
            <a:headEnd type="arrow"/>
            <a:tailEnd type="non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677618" y="2629620"/>
            <a:ext cx="360996" cy="276999"/>
          </a:xfrm>
          <a:prstGeom prst="rect">
            <a:avLst/>
          </a:prstGeom>
          <a:noFill/>
        </p:spPr>
        <p:txBody>
          <a:bodyPr wrap="none" rtlCol="0">
            <a:spAutoFit/>
          </a:bodyPr>
          <a:lstStyle/>
          <a:p>
            <a:r>
              <a:rPr lang="en-US" sz="1200" dirty="0" smtClean="0">
                <a:latin typeface="Comic Sans MS" panose="030F0702030302020204" pitchFamily="66" charset="0"/>
              </a:rPr>
              <a:t>4g</a:t>
            </a:r>
            <a:endParaRPr lang="en-US" sz="1200" dirty="0">
              <a:latin typeface="Comic Sans MS" panose="030F0702030302020204" pitchFamily="66" charset="0"/>
            </a:endParaRPr>
          </a:p>
        </p:txBody>
      </p:sp>
      <p:cxnSp>
        <p:nvCxnSpPr>
          <p:cNvPr id="42" name="Straight Connector 41"/>
          <p:cNvCxnSpPr/>
          <p:nvPr/>
        </p:nvCxnSpPr>
        <p:spPr>
          <a:xfrm rot="16200000">
            <a:off x="5231921" y="1174632"/>
            <a:ext cx="304800" cy="381000"/>
          </a:xfrm>
          <a:prstGeom prst="line">
            <a:avLst/>
          </a:prstGeom>
          <a:ln w="25400">
            <a:solidFill>
              <a:schemeClr val="tx1"/>
            </a:solidFill>
            <a:prstDash val="solid"/>
            <a:headEnd type="arrow"/>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TextBox 42"/>
              <p:cNvSpPr txBox="1"/>
              <p:nvPr/>
            </p:nvSpPr>
            <p:spPr>
              <a:xfrm>
                <a:off x="5160765" y="1113083"/>
                <a:ext cx="30777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𝑣</m:t>
                      </m:r>
                    </m:oMath>
                  </m:oMathPara>
                </a14:m>
                <a:endParaRPr lang="en-US" sz="1200" dirty="0"/>
              </a:p>
            </p:txBody>
          </p:sp>
        </mc:Choice>
        <mc:Fallback xmlns="">
          <p:sp>
            <p:nvSpPr>
              <p:cNvPr id="43" name="TextBox 42"/>
              <p:cNvSpPr txBox="1">
                <a:spLocks noRot="1" noChangeAspect="1" noMove="1" noResize="1" noEditPoints="1" noAdjustHandles="1" noChangeArrowheads="1" noChangeShapeType="1" noTextEdit="1"/>
              </p:cNvSpPr>
              <p:nvPr/>
            </p:nvSpPr>
            <p:spPr>
              <a:xfrm>
                <a:off x="5160765" y="1113083"/>
                <a:ext cx="307777" cy="276999"/>
              </a:xfrm>
              <a:prstGeom prst="rect">
                <a:avLst/>
              </a:prstGeom>
              <a:blipFill rotWithShape="1">
                <a:blip r:embed="rId9"/>
                <a:stretch>
                  <a:fillRect/>
                </a:stretch>
              </a:blipFill>
            </p:spPr>
            <p:txBody>
              <a:bodyPr/>
              <a:lstStyle/>
              <a:p>
                <a:r>
                  <a:rPr lang="en-US">
                    <a:noFill/>
                  </a:rPr>
                  <a:t> </a:t>
                </a:r>
              </a:p>
            </p:txBody>
          </p:sp>
        </mc:Fallback>
      </mc:AlternateContent>
      <p:cxnSp>
        <p:nvCxnSpPr>
          <p:cNvPr id="48" name="Straight Arrow Connector 47"/>
          <p:cNvCxnSpPr/>
          <p:nvPr/>
        </p:nvCxnSpPr>
        <p:spPr>
          <a:xfrm>
            <a:off x="5813754" y="1179576"/>
            <a:ext cx="304800" cy="381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5891174" y="1276641"/>
            <a:ext cx="304800" cy="381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5947108" y="1181072"/>
            <a:ext cx="263214" cy="276999"/>
          </a:xfrm>
          <a:prstGeom prst="rect">
            <a:avLst/>
          </a:prstGeom>
          <a:noFill/>
        </p:spPr>
        <p:txBody>
          <a:bodyPr wrap="none" rtlCol="0">
            <a:spAutoFit/>
          </a:bodyPr>
          <a:lstStyle/>
          <a:p>
            <a:r>
              <a:rPr lang="en-US" sz="1200" dirty="0" smtClean="0">
                <a:latin typeface="Comic Sans MS" panose="030F0702030302020204" pitchFamily="66" charset="0"/>
              </a:rPr>
              <a:t>a</a:t>
            </a:r>
            <a:endParaRPr lang="en-US" sz="1200" dirty="0">
              <a:latin typeface="Comic Sans MS" panose="030F0702030302020204" pitchFamily="66" charset="0"/>
            </a:endParaRPr>
          </a:p>
        </p:txBody>
      </p:sp>
      <p:grpSp>
        <p:nvGrpSpPr>
          <p:cNvPr id="53" name="Group 52"/>
          <p:cNvGrpSpPr/>
          <p:nvPr/>
        </p:nvGrpSpPr>
        <p:grpSpPr>
          <a:xfrm>
            <a:off x="6628671" y="2956817"/>
            <a:ext cx="152400" cy="152400"/>
            <a:chOff x="7467600" y="4419600"/>
            <a:chExt cx="152400" cy="152400"/>
          </a:xfrm>
        </p:grpSpPr>
        <p:cxnSp>
          <p:nvCxnSpPr>
            <p:cNvPr id="54" name="Straight Connector 53"/>
            <p:cNvCxnSpPr/>
            <p:nvPr/>
          </p:nvCxnSpPr>
          <p:spPr>
            <a:xfrm flipH="1" flipV="1">
              <a:off x="7467600" y="4419600"/>
              <a:ext cx="152400" cy="1524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7467600" y="4419600"/>
              <a:ext cx="152400" cy="1524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4343400" y="3429000"/>
            <a:ext cx="4490332" cy="646331"/>
          </a:xfrm>
          <a:prstGeom prst="rect">
            <a:avLst/>
          </a:prstGeom>
          <a:noFill/>
        </p:spPr>
        <p:txBody>
          <a:bodyPr wrap="none" rtlCol="0">
            <a:spAutoFit/>
          </a:bodyPr>
          <a:lstStyle/>
          <a:p>
            <a:r>
              <a:rPr lang="en-US" sz="1200" dirty="0" smtClean="0">
                <a:latin typeface="Comic Sans MS" panose="030F0702030302020204" pitchFamily="66" charset="0"/>
              </a:rPr>
              <a:t>Start by using energy equations to find an expression for v</a:t>
            </a:r>
            <a:r>
              <a:rPr lang="en-US" sz="1200" baseline="30000" dirty="0" smtClean="0">
                <a:latin typeface="Comic Sans MS" panose="030F0702030302020204" pitchFamily="66" charset="0"/>
              </a:rPr>
              <a:t>2</a:t>
            </a:r>
          </a:p>
          <a:p>
            <a:endParaRPr lang="en-US" sz="1200" dirty="0">
              <a:latin typeface="Comic Sans MS" panose="030F0702030302020204" pitchFamily="66" charset="0"/>
            </a:endParaRPr>
          </a:p>
          <a:p>
            <a:r>
              <a:rPr lang="en-US" sz="1200" dirty="0" smtClean="0">
                <a:latin typeface="Comic Sans MS" panose="030F0702030302020204" pitchFamily="66" charset="0"/>
                <a:sym typeface="Wingdings" panose="05000000000000000000" pitchFamily="2" charset="2"/>
              </a:rPr>
              <a:t> Now set the equations equal and rearrange for v</a:t>
            </a:r>
            <a:r>
              <a:rPr lang="en-US" sz="1200" baseline="30000" dirty="0" smtClean="0">
                <a:latin typeface="Comic Sans MS" panose="030F0702030302020204" pitchFamily="66" charset="0"/>
                <a:sym typeface="Wingdings" panose="05000000000000000000" pitchFamily="2" charset="2"/>
              </a:rPr>
              <a:t>2</a:t>
            </a:r>
            <a:endParaRPr lang="en-US" sz="1200" baseline="300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6" name="TextBox 65"/>
              <p:cNvSpPr txBox="1"/>
              <p:nvPr/>
            </p:nvSpPr>
            <p:spPr>
              <a:xfrm>
                <a:off x="7277100" y="1208776"/>
                <a:ext cx="1681358"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a:rPr>
                        <m:t>𝐼𝑛𝑖𝑡𝑖𝑎𝑙</m:t>
                      </m:r>
                      <m:r>
                        <a:rPr lang="en-US" sz="1200" b="0" i="1" smtClean="0">
                          <a:solidFill>
                            <a:srgbClr val="FF0000"/>
                          </a:solidFill>
                          <a:latin typeface="Cambria Math"/>
                        </a:rPr>
                        <m:t> </m:t>
                      </m:r>
                      <m:r>
                        <a:rPr lang="en-US" sz="1200" b="0" i="1" smtClean="0">
                          <a:solidFill>
                            <a:srgbClr val="FF0000"/>
                          </a:solidFill>
                          <a:latin typeface="Cambria Math"/>
                        </a:rPr>
                        <m:t>𝐸𝑛𝑒𝑟𝑔𝑦</m:t>
                      </m:r>
                      <m:r>
                        <a:rPr lang="en-US" sz="1200" b="0" i="1" smtClean="0">
                          <a:solidFill>
                            <a:srgbClr val="FF0000"/>
                          </a:solidFill>
                          <a:latin typeface="Cambria Math"/>
                        </a:rPr>
                        <m:t>=20</m:t>
                      </m:r>
                      <m:r>
                        <a:rPr lang="en-US" sz="1200" b="0" i="1" smtClean="0">
                          <a:solidFill>
                            <a:srgbClr val="FF0000"/>
                          </a:solidFill>
                          <a:latin typeface="Cambria Math"/>
                        </a:rPr>
                        <m:t>𝑔</m:t>
                      </m:r>
                    </m:oMath>
                  </m:oMathPara>
                </a14:m>
                <a:endParaRPr lang="en-US" sz="1200" dirty="0">
                  <a:solidFill>
                    <a:srgbClr val="FF0000"/>
                  </a:solidFill>
                </a:endParaRPr>
              </a:p>
            </p:txBody>
          </p:sp>
        </mc:Choice>
        <mc:Fallback xmlns="">
          <p:sp>
            <p:nvSpPr>
              <p:cNvPr id="66" name="TextBox 65"/>
              <p:cNvSpPr txBox="1">
                <a:spLocks noRot="1" noChangeAspect="1" noMove="1" noResize="1" noEditPoints="1" noAdjustHandles="1" noChangeArrowheads="1" noChangeShapeType="1" noTextEdit="1"/>
              </p:cNvSpPr>
              <p:nvPr/>
            </p:nvSpPr>
            <p:spPr>
              <a:xfrm>
                <a:off x="7277100" y="1208776"/>
                <a:ext cx="1681358" cy="276999"/>
              </a:xfrm>
              <a:prstGeom prst="rect">
                <a:avLst/>
              </a:prstGeom>
              <a:blipFill rotWithShape="1">
                <a:blip r:embed="rId10"/>
                <a:stretch>
                  <a:fillRect b="-2174"/>
                </a:stretch>
              </a:blipFill>
            </p:spPr>
            <p:txBody>
              <a:bodyPr/>
              <a:lstStyle/>
              <a:p>
                <a:r>
                  <a:rPr lang="en-US">
                    <a:noFill/>
                  </a:rPr>
                  <a:t> </a:t>
                </a:r>
              </a:p>
            </p:txBody>
          </p:sp>
        </mc:Fallback>
      </mc:AlternateContent>
      <p:sp>
        <p:nvSpPr>
          <p:cNvPr id="67" name="Oval 66"/>
          <p:cNvSpPr/>
          <p:nvPr/>
        </p:nvSpPr>
        <p:spPr>
          <a:xfrm>
            <a:off x="6648450" y="1609725"/>
            <a:ext cx="111397" cy="1141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5791200" y="1905000"/>
            <a:ext cx="111397" cy="1141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TextBox 63"/>
          <p:cNvSpPr txBox="1"/>
          <p:nvPr/>
        </p:nvSpPr>
        <p:spPr>
          <a:xfrm>
            <a:off x="6663007" y="2264255"/>
            <a:ext cx="399468" cy="276999"/>
          </a:xfrm>
          <a:prstGeom prst="rect">
            <a:avLst/>
          </a:prstGeom>
          <a:noFill/>
        </p:spPr>
        <p:txBody>
          <a:bodyPr wrap="none" rtlCol="0">
            <a:spAutoFit/>
          </a:bodyPr>
          <a:lstStyle/>
          <a:p>
            <a:r>
              <a:rPr lang="en-US" sz="1200" dirty="0" smtClean="0">
                <a:latin typeface="Comic Sans MS" panose="030F0702030302020204" pitchFamily="66" charset="0"/>
              </a:rPr>
              <a:t>5m</a:t>
            </a:r>
            <a:endParaRPr lang="en-US" sz="12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9" name="TextBox 68"/>
              <p:cNvSpPr txBox="1"/>
              <p:nvPr/>
            </p:nvSpPr>
            <p:spPr>
              <a:xfrm>
                <a:off x="6867525" y="1427851"/>
                <a:ext cx="2353658"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a:rPr>
                        <m:t>𝐹𝑖𝑛𝑎𝑙</m:t>
                      </m:r>
                      <m:r>
                        <a:rPr lang="en-US" sz="1200" b="0" i="1" smtClean="0">
                          <a:solidFill>
                            <a:srgbClr val="FF0000"/>
                          </a:solidFill>
                          <a:latin typeface="Cambria Math"/>
                        </a:rPr>
                        <m:t> </m:t>
                      </m:r>
                      <m:r>
                        <a:rPr lang="en-US" sz="1200" b="0" i="1" smtClean="0">
                          <a:solidFill>
                            <a:srgbClr val="FF0000"/>
                          </a:solidFill>
                          <a:latin typeface="Cambria Math"/>
                        </a:rPr>
                        <m:t>𝐸𝑛𝑒𝑟𝑔𝑦</m:t>
                      </m:r>
                      <m:r>
                        <a:rPr lang="en-US" sz="1200" b="0" i="1" smtClean="0">
                          <a:solidFill>
                            <a:srgbClr val="FF0000"/>
                          </a:solidFill>
                          <a:latin typeface="Cambria Math"/>
                        </a:rPr>
                        <m:t>=2</m:t>
                      </m:r>
                      <m:sSup>
                        <m:sSupPr>
                          <m:ctrlPr>
                            <a:rPr lang="en-US" sz="1200" b="0" i="1" smtClean="0">
                              <a:solidFill>
                                <a:srgbClr val="FF0000"/>
                              </a:solidFill>
                              <a:latin typeface="Cambria Math" panose="02040503050406030204" pitchFamily="18" charset="0"/>
                            </a:rPr>
                          </m:ctrlPr>
                        </m:sSupPr>
                        <m:e>
                          <m:r>
                            <a:rPr lang="en-US" sz="1200" b="0" i="1" smtClean="0">
                              <a:solidFill>
                                <a:srgbClr val="FF0000"/>
                              </a:solidFill>
                              <a:latin typeface="Cambria Math"/>
                            </a:rPr>
                            <m:t>𝑣</m:t>
                          </m:r>
                        </m:e>
                        <m:sup>
                          <m:r>
                            <a:rPr lang="en-US" sz="1200" b="0" i="1" smtClean="0">
                              <a:solidFill>
                                <a:srgbClr val="FF0000"/>
                              </a:solidFill>
                              <a:latin typeface="Cambria Math"/>
                            </a:rPr>
                            <m:t>2</m:t>
                          </m:r>
                        </m:sup>
                      </m:sSup>
                      <m:r>
                        <a:rPr lang="en-US" sz="1200" b="0" i="1" smtClean="0">
                          <a:solidFill>
                            <a:srgbClr val="FF0000"/>
                          </a:solidFill>
                          <a:latin typeface="Cambria Math"/>
                        </a:rPr>
                        <m:t>+20</m:t>
                      </m:r>
                      <m:r>
                        <a:rPr lang="en-US" sz="1200" b="0" i="1" smtClean="0">
                          <a:solidFill>
                            <a:srgbClr val="FF0000"/>
                          </a:solidFill>
                          <a:latin typeface="Cambria Math"/>
                        </a:rPr>
                        <m:t>𝑔𝑐𝑜𝑠</m:t>
                      </m:r>
                      <m:r>
                        <a:rPr lang="en-US" sz="1200" b="0" i="1" smtClean="0">
                          <a:solidFill>
                            <a:srgbClr val="FF0000"/>
                          </a:solidFill>
                          <a:latin typeface="Cambria Math"/>
                          <a:ea typeface="Cambria Math"/>
                        </a:rPr>
                        <m:t>𝜃</m:t>
                      </m:r>
                    </m:oMath>
                  </m:oMathPara>
                </a14:m>
                <a:endParaRPr lang="en-US" sz="1200" dirty="0">
                  <a:solidFill>
                    <a:srgbClr val="FF0000"/>
                  </a:solidFill>
                </a:endParaRPr>
              </a:p>
            </p:txBody>
          </p:sp>
        </mc:Choice>
        <mc:Fallback xmlns="">
          <p:sp>
            <p:nvSpPr>
              <p:cNvPr id="69" name="TextBox 68"/>
              <p:cNvSpPr txBox="1">
                <a:spLocks noRot="1" noChangeAspect="1" noMove="1" noResize="1" noEditPoints="1" noAdjustHandles="1" noChangeArrowheads="1" noChangeShapeType="1" noTextEdit="1"/>
              </p:cNvSpPr>
              <p:nvPr/>
            </p:nvSpPr>
            <p:spPr>
              <a:xfrm>
                <a:off x="6867525" y="1427851"/>
                <a:ext cx="2353658" cy="276999"/>
              </a:xfrm>
              <a:prstGeom prst="rect">
                <a:avLst/>
              </a:prstGeom>
              <a:blipFill rotWithShape="1">
                <a:blip r:embed="rId11"/>
                <a:stretch>
                  <a:fillRect b="-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4267200" y="4343400"/>
                <a:ext cx="1699568"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chemeClr val="tx1"/>
                          </a:solidFill>
                          <a:latin typeface="Cambria Math"/>
                        </a:rPr>
                        <m:t>2</m:t>
                      </m:r>
                      <m:sSup>
                        <m:sSupPr>
                          <m:ctrlPr>
                            <a:rPr lang="en-US" sz="1200" b="0" i="1" smtClean="0">
                              <a:solidFill>
                                <a:schemeClr val="tx1"/>
                              </a:solidFill>
                              <a:latin typeface="Cambria Math" panose="02040503050406030204" pitchFamily="18" charset="0"/>
                            </a:rPr>
                          </m:ctrlPr>
                        </m:sSupPr>
                        <m:e>
                          <m:r>
                            <a:rPr lang="en-US" sz="1200" b="0" i="1" smtClean="0">
                              <a:solidFill>
                                <a:schemeClr val="tx1"/>
                              </a:solidFill>
                              <a:latin typeface="Cambria Math"/>
                            </a:rPr>
                            <m:t>𝑣</m:t>
                          </m:r>
                        </m:e>
                        <m:sup>
                          <m:r>
                            <a:rPr lang="en-US" sz="1200" b="0" i="1" smtClean="0">
                              <a:solidFill>
                                <a:schemeClr val="tx1"/>
                              </a:solidFill>
                              <a:latin typeface="Cambria Math"/>
                            </a:rPr>
                            <m:t>2</m:t>
                          </m:r>
                        </m:sup>
                      </m:sSup>
                      <m:r>
                        <a:rPr lang="en-US" sz="1200" b="0" i="1" smtClean="0">
                          <a:solidFill>
                            <a:schemeClr val="tx1"/>
                          </a:solidFill>
                          <a:latin typeface="Cambria Math"/>
                        </a:rPr>
                        <m:t>+20</m:t>
                      </m:r>
                      <m:r>
                        <a:rPr lang="en-US" sz="1200" b="0" i="1" smtClean="0">
                          <a:solidFill>
                            <a:schemeClr val="tx1"/>
                          </a:solidFill>
                          <a:latin typeface="Cambria Math"/>
                        </a:rPr>
                        <m:t>𝑔𝑐𝑜𝑠</m:t>
                      </m:r>
                      <m:r>
                        <a:rPr lang="en-US" sz="1200" b="0" i="1" smtClean="0">
                          <a:solidFill>
                            <a:schemeClr val="tx1"/>
                          </a:solidFill>
                          <a:latin typeface="Cambria Math"/>
                          <a:ea typeface="Cambria Math"/>
                        </a:rPr>
                        <m:t>𝜃</m:t>
                      </m:r>
                      <m:r>
                        <a:rPr lang="en-US" sz="1200" b="0" i="1" smtClean="0">
                          <a:solidFill>
                            <a:schemeClr val="tx1"/>
                          </a:solidFill>
                          <a:latin typeface="Cambria Math"/>
                          <a:ea typeface="Cambria Math"/>
                        </a:rPr>
                        <m:t>=20</m:t>
                      </m:r>
                      <m:r>
                        <a:rPr lang="en-US" sz="1200" b="0" i="1" smtClean="0">
                          <a:solidFill>
                            <a:schemeClr val="tx1"/>
                          </a:solidFill>
                          <a:latin typeface="Cambria Math"/>
                          <a:ea typeface="Cambria Math"/>
                        </a:rPr>
                        <m:t>𝑔</m:t>
                      </m:r>
                    </m:oMath>
                  </m:oMathPara>
                </a14:m>
                <a:endParaRPr lang="en-US" sz="1200" dirty="0">
                  <a:solidFill>
                    <a:schemeClr val="tx1"/>
                  </a:solidFill>
                </a:endParaRPr>
              </a:p>
            </p:txBody>
          </p:sp>
        </mc:Choice>
        <mc:Fallback xmlns="">
          <p:sp>
            <p:nvSpPr>
              <p:cNvPr id="61" name="TextBox 60"/>
              <p:cNvSpPr txBox="1">
                <a:spLocks noRot="1" noChangeAspect="1" noMove="1" noResize="1" noEditPoints="1" noAdjustHandles="1" noChangeArrowheads="1" noChangeShapeType="1" noTextEdit="1"/>
              </p:cNvSpPr>
              <p:nvPr/>
            </p:nvSpPr>
            <p:spPr>
              <a:xfrm>
                <a:off x="4267200" y="4343400"/>
                <a:ext cx="1699568" cy="276999"/>
              </a:xfrm>
              <a:prstGeom prst="rect">
                <a:avLst/>
              </a:prstGeom>
              <a:blipFill rotWithShape="1">
                <a:blip r:embed="rId12"/>
                <a:stretch>
                  <a:fillRect b="-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4343400" y="4800600"/>
                <a:ext cx="160020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200" b="0" i="1" smtClean="0">
                              <a:solidFill>
                                <a:schemeClr val="tx1"/>
                              </a:solidFill>
                              <a:latin typeface="Cambria Math" panose="02040503050406030204" pitchFamily="18" charset="0"/>
                            </a:rPr>
                          </m:ctrlPr>
                        </m:sSupPr>
                        <m:e>
                          <m:r>
                            <a:rPr lang="en-US" sz="1200" b="0" i="1" smtClean="0">
                              <a:solidFill>
                                <a:schemeClr val="tx1"/>
                              </a:solidFill>
                              <a:latin typeface="Cambria Math"/>
                            </a:rPr>
                            <m:t>𝑣</m:t>
                          </m:r>
                        </m:e>
                        <m:sup>
                          <m:r>
                            <a:rPr lang="en-US" sz="1200" b="0" i="1" smtClean="0">
                              <a:solidFill>
                                <a:schemeClr val="tx1"/>
                              </a:solidFill>
                              <a:latin typeface="Cambria Math"/>
                            </a:rPr>
                            <m:t>2</m:t>
                          </m:r>
                        </m:sup>
                      </m:sSup>
                      <m:r>
                        <a:rPr lang="en-US" sz="1200" b="0" i="1" smtClean="0">
                          <a:solidFill>
                            <a:schemeClr val="tx1"/>
                          </a:solidFill>
                          <a:latin typeface="Cambria Math"/>
                        </a:rPr>
                        <m:t>+10</m:t>
                      </m:r>
                      <m:r>
                        <a:rPr lang="en-US" sz="1200" b="0" i="1" smtClean="0">
                          <a:solidFill>
                            <a:schemeClr val="tx1"/>
                          </a:solidFill>
                          <a:latin typeface="Cambria Math"/>
                        </a:rPr>
                        <m:t>𝑔𝑐𝑜𝑠</m:t>
                      </m:r>
                      <m:r>
                        <a:rPr lang="en-US" sz="1200" b="0" i="1" smtClean="0">
                          <a:solidFill>
                            <a:schemeClr val="tx1"/>
                          </a:solidFill>
                          <a:latin typeface="Cambria Math"/>
                          <a:ea typeface="Cambria Math"/>
                        </a:rPr>
                        <m:t>𝜃</m:t>
                      </m:r>
                      <m:r>
                        <a:rPr lang="en-US" sz="1200" b="0" i="1" smtClean="0">
                          <a:solidFill>
                            <a:schemeClr val="tx1"/>
                          </a:solidFill>
                          <a:latin typeface="Cambria Math"/>
                          <a:ea typeface="Cambria Math"/>
                        </a:rPr>
                        <m:t>=10</m:t>
                      </m:r>
                      <m:r>
                        <a:rPr lang="en-US" sz="1200" b="0" i="1" smtClean="0">
                          <a:solidFill>
                            <a:schemeClr val="tx1"/>
                          </a:solidFill>
                          <a:latin typeface="Cambria Math"/>
                          <a:ea typeface="Cambria Math"/>
                        </a:rPr>
                        <m:t>𝑔</m:t>
                      </m:r>
                    </m:oMath>
                  </m:oMathPara>
                </a14:m>
                <a:endParaRPr lang="en-US" sz="1200" dirty="0">
                  <a:solidFill>
                    <a:schemeClr val="tx1"/>
                  </a:solidFill>
                </a:endParaRPr>
              </a:p>
            </p:txBody>
          </p:sp>
        </mc:Choice>
        <mc:Fallback xmlns="">
          <p:sp>
            <p:nvSpPr>
              <p:cNvPr id="63" name="TextBox 62"/>
              <p:cNvSpPr txBox="1">
                <a:spLocks noRot="1" noChangeAspect="1" noMove="1" noResize="1" noEditPoints="1" noAdjustHandles="1" noChangeArrowheads="1" noChangeShapeType="1" noTextEdit="1"/>
              </p:cNvSpPr>
              <p:nvPr/>
            </p:nvSpPr>
            <p:spPr>
              <a:xfrm>
                <a:off x="4343400" y="4800600"/>
                <a:ext cx="1600200" cy="276999"/>
              </a:xfrm>
              <a:prstGeom prst="rect">
                <a:avLst/>
              </a:prstGeom>
              <a:blipFill rotWithShape="1">
                <a:blip r:embed="rId13"/>
                <a:stretch>
                  <a:fillRect b="-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p:cNvSpPr txBox="1"/>
              <p:nvPr/>
            </p:nvSpPr>
            <p:spPr>
              <a:xfrm>
                <a:off x="5105400" y="5257800"/>
                <a:ext cx="160020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200" b="0" i="1" smtClean="0">
                              <a:solidFill>
                                <a:schemeClr val="tx1"/>
                              </a:solidFill>
                              <a:latin typeface="Cambria Math" panose="02040503050406030204" pitchFamily="18" charset="0"/>
                            </a:rPr>
                          </m:ctrlPr>
                        </m:sSupPr>
                        <m:e>
                          <m:r>
                            <a:rPr lang="en-US" sz="1200" b="0" i="1" smtClean="0">
                              <a:solidFill>
                                <a:schemeClr val="tx1"/>
                              </a:solidFill>
                              <a:latin typeface="Cambria Math"/>
                            </a:rPr>
                            <m:t>𝑣</m:t>
                          </m:r>
                        </m:e>
                        <m:sup>
                          <m:r>
                            <a:rPr lang="en-US" sz="1200" b="0" i="1" smtClean="0">
                              <a:solidFill>
                                <a:schemeClr val="tx1"/>
                              </a:solidFill>
                              <a:latin typeface="Cambria Math"/>
                            </a:rPr>
                            <m:t>2</m:t>
                          </m:r>
                        </m:sup>
                      </m:sSup>
                      <m:r>
                        <a:rPr lang="en-US" sz="1200" b="0" i="1" smtClean="0">
                          <a:solidFill>
                            <a:schemeClr val="tx1"/>
                          </a:solidFill>
                          <a:latin typeface="Cambria Math"/>
                          <a:ea typeface="Cambria Math"/>
                        </a:rPr>
                        <m:t>=10</m:t>
                      </m:r>
                      <m:r>
                        <a:rPr lang="en-US" sz="1200" b="0" i="1" smtClean="0">
                          <a:solidFill>
                            <a:schemeClr val="tx1"/>
                          </a:solidFill>
                          <a:latin typeface="Cambria Math"/>
                          <a:ea typeface="Cambria Math"/>
                        </a:rPr>
                        <m:t>𝑔</m:t>
                      </m:r>
                      <m:r>
                        <a:rPr lang="en-US" sz="1200" b="0" i="1" smtClean="0">
                          <a:solidFill>
                            <a:schemeClr val="tx1"/>
                          </a:solidFill>
                          <a:latin typeface="Cambria Math"/>
                          <a:ea typeface="Cambria Math"/>
                        </a:rPr>
                        <m:t>−10</m:t>
                      </m:r>
                      <m:r>
                        <a:rPr lang="en-US" sz="1200" b="0" i="1" smtClean="0">
                          <a:solidFill>
                            <a:schemeClr val="tx1"/>
                          </a:solidFill>
                          <a:latin typeface="Cambria Math"/>
                          <a:ea typeface="Cambria Math"/>
                        </a:rPr>
                        <m:t>𝑔𝑐𝑜𝑠</m:t>
                      </m:r>
                      <m:r>
                        <a:rPr lang="en-US" sz="1200" b="0" i="1" smtClean="0">
                          <a:solidFill>
                            <a:schemeClr val="tx1"/>
                          </a:solidFill>
                          <a:latin typeface="Cambria Math"/>
                          <a:ea typeface="Cambria Math"/>
                        </a:rPr>
                        <m:t>𝜃</m:t>
                      </m:r>
                    </m:oMath>
                  </m:oMathPara>
                </a14:m>
                <a:endParaRPr lang="en-US" sz="1200" dirty="0">
                  <a:solidFill>
                    <a:schemeClr val="tx1"/>
                  </a:solidFill>
                </a:endParaRPr>
              </a:p>
            </p:txBody>
          </p:sp>
        </mc:Choice>
        <mc:Fallback xmlns="">
          <p:sp>
            <p:nvSpPr>
              <p:cNvPr id="70" name="TextBox 69"/>
              <p:cNvSpPr txBox="1">
                <a:spLocks noRot="1" noChangeAspect="1" noMove="1" noResize="1" noEditPoints="1" noAdjustHandles="1" noChangeArrowheads="1" noChangeShapeType="1" noTextEdit="1"/>
              </p:cNvSpPr>
              <p:nvPr/>
            </p:nvSpPr>
            <p:spPr>
              <a:xfrm>
                <a:off x="5105400" y="5257800"/>
                <a:ext cx="1600200" cy="276999"/>
              </a:xfrm>
              <a:prstGeom prst="rect">
                <a:avLst/>
              </a:prstGeom>
              <a:blipFill rotWithShape="1">
                <a:blip r:embed="rId14"/>
                <a:stretch>
                  <a:fillRect b="-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TextBox 71"/>
              <p:cNvSpPr txBox="1"/>
              <p:nvPr/>
            </p:nvSpPr>
            <p:spPr>
              <a:xfrm>
                <a:off x="7315200" y="1371600"/>
                <a:ext cx="160020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200" b="0" i="1" smtClean="0">
                              <a:solidFill>
                                <a:srgbClr val="FF0000"/>
                              </a:solidFill>
                              <a:latin typeface="Cambria Math" panose="02040503050406030204" pitchFamily="18" charset="0"/>
                            </a:rPr>
                          </m:ctrlPr>
                        </m:sSupPr>
                        <m:e>
                          <m:r>
                            <a:rPr lang="en-US" sz="1200" b="0" i="1" smtClean="0">
                              <a:solidFill>
                                <a:srgbClr val="FF0000"/>
                              </a:solidFill>
                              <a:latin typeface="Cambria Math"/>
                            </a:rPr>
                            <m:t>𝑣</m:t>
                          </m:r>
                        </m:e>
                        <m:sup>
                          <m:r>
                            <a:rPr lang="en-US" sz="1200" b="0" i="1" smtClean="0">
                              <a:solidFill>
                                <a:srgbClr val="FF0000"/>
                              </a:solidFill>
                              <a:latin typeface="Cambria Math"/>
                            </a:rPr>
                            <m:t>2</m:t>
                          </m:r>
                        </m:sup>
                      </m:sSup>
                      <m:r>
                        <a:rPr lang="en-US" sz="1200" b="0" i="1" smtClean="0">
                          <a:solidFill>
                            <a:srgbClr val="FF0000"/>
                          </a:solidFill>
                          <a:latin typeface="Cambria Math"/>
                          <a:ea typeface="Cambria Math"/>
                        </a:rPr>
                        <m:t>=10</m:t>
                      </m:r>
                      <m:r>
                        <a:rPr lang="en-US" sz="1200" b="0" i="1" smtClean="0">
                          <a:solidFill>
                            <a:srgbClr val="FF0000"/>
                          </a:solidFill>
                          <a:latin typeface="Cambria Math"/>
                          <a:ea typeface="Cambria Math"/>
                        </a:rPr>
                        <m:t>𝑔</m:t>
                      </m:r>
                      <m:r>
                        <a:rPr lang="en-US" sz="1200" b="0" i="1" smtClean="0">
                          <a:solidFill>
                            <a:srgbClr val="FF0000"/>
                          </a:solidFill>
                          <a:latin typeface="Cambria Math"/>
                          <a:ea typeface="Cambria Math"/>
                        </a:rPr>
                        <m:t>−10</m:t>
                      </m:r>
                      <m:r>
                        <a:rPr lang="en-US" sz="1200" b="0" i="1" smtClean="0">
                          <a:solidFill>
                            <a:srgbClr val="FF0000"/>
                          </a:solidFill>
                          <a:latin typeface="Cambria Math"/>
                          <a:ea typeface="Cambria Math"/>
                        </a:rPr>
                        <m:t>𝑔𝑐𝑜𝑠</m:t>
                      </m:r>
                      <m:r>
                        <a:rPr lang="en-US" sz="1200" b="0" i="1" smtClean="0">
                          <a:solidFill>
                            <a:srgbClr val="FF0000"/>
                          </a:solidFill>
                          <a:latin typeface="Cambria Math"/>
                          <a:ea typeface="Cambria Math"/>
                        </a:rPr>
                        <m:t>𝜃</m:t>
                      </m:r>
                    </m:oMath>
                  </m:oMathPara>
                </a14:m>
                <a:endParaRPr lang="en-US" sz="1200" dirty="0">
                  <a:solidFill>
                    <a:srgbClr val="FF0000"/>
                  </a:solidFill>
                </a:endParaRPr>
              </a:p>
            </p:txBody>
          </p:sp>
        </mc:Choice>
        <mc:Fallback xmlns="">
          <p:sp>
            <p:nvSpPr>
              <p:cNvPr id="72" name="TextBox 71"/>
              <p:cNvSpPr txBox="1">
                <a:spLocks noRot="1" noChangeAspect="1" noMove="1" noResize="1" noEditPoints="1" noAdjustHandles="1" noChangeArrowheads="1" noChangeShapeType="1" noTextEdit="1"/>
              </p:cNvSpPr>
              <p:nvPr/>
            </p:nvSpPr>
            <p:spPr>
              <a:xfrm>
                <a:off x="7315200" y="1371600"/>
                <a:ext cx="1600200" cy="276999"/>
              </a:xfrm>
              <a:prstGeom prst="rect">
                <a:avLst/>
              </a:prstGeom>
              <a:blipFill rotWithShape="1">
                <a:blip r:embed="rId15"/>
                <a:stretch>
                  <a:fillRect b="-6667"/>
                </a:stretch>
              </a:blipFill>
            </p:spPr>
            <p:txBody>
              <a:bodyPr/>
              <a:lstStyle/>
              <a:p>
                <a:r>
                  <a:rPr lang="en-US">
                    <a:noFill/>
                  </a:rPr>
                  <a:t> </a:t>
                </a:r>
              </a:p>
            </p:txBody>
          </p:sp>
        </mc:Fallback>
      </mc:AlternateContent>
      <p:sp>
        <p:nvSpPr>
          <p:cNvPr id="73" name="Arc 72"/>
          <p:cNvSpPr/>
          <p:nvPr/>
        </p:nvSpPr>
        <p:spPr>
          <a:xfrm>
            <a:off x="5943600" y="4495800"/>
            <a:ext cx="228600" cy="457200"/>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4" name="TextBox 73"/>
          <p:cNvSpPr txBox="1"/>
          <p:nvPr/>
        </p:nvSpPr>
        <p:spPr>
          <a:xfrm>
            <a:off x="6019800" y="4572000"/>
            <a:ext cx="1323975"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Divide by 2</a:t>
            </a:r>
            <a:endParaRPr lang="en-GB" sz="1200" baseline="30000" dirty="0">
              <a:solidFill>
                <a:srgbClr val="FF0000"/>
              </a:solidFill>
              <a:latin typeface="Comic Sans MS" panose="030F0702030302020204" pitchFamily="66" charset="0"/>
            </a:endParaRPr>
          </a:p>
        </p:txBody>
      </p:sp>
      <p:sp>
        <p:nvSpPr>
          <p:cNvPr id="75" name="Arc 74"/>
          <p:cNvSpPr/>
          <p:nvPr/>
        </p:nvSpPr>
        <p:spPr>
          <a:xfrm>
            <a:off x="6553200" y="4953000"/>
            <a:ext cx="228600" cy="457200"/>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6" name="TextBox 75"/>
          <p:cNvSpPr txBox="1"/>
          <p:nvPr/>
        </p:nvSpPr>
        <p:spPr>
          <a:xfrm>
            <a:off x="6705600" y="5029200"/>
            <a:ext cx="1600200"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Subtract 10gcos</a:t>
            </a:r>
            <a:r>
              <a:rPr lang="el-GR" sz="1200" dirty="0" smtClean="0">
                <a:solidFill>
                  <a:srgbClr val="FF0000"/>
                </a:solidFill>
                <a:latin typeface="Comic Sans MS" panose="030F0702030302020204" pitchFamily="66" charset="0"/>
              </a:rPr>
              <a:t>θ</a:t>
            </a:r>
            <a:endParaRPr lang="en-GB" sz="1200" baseline="300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1310604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blinds(horizontal)">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blinds(horizontal)">
                                      <p:cBhvr>
                                        <p:cTn id="12" dur="500"/>
                                        <p:tgtEl>
                                          <p:spTgt spid="6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3"/>
                                        </p:tgtEl>
                                        <p:attrNameLst>
                                          <p:attrName>style.visibility</p:attrName>
                                        </p:attrNameLst>
                                      </p:cBhvr>
                                      <p:to>
                                        <p:strVal val="visible"/>
                                      </p:to>
                                    </p:set>
                                    <p:animEffect transition="in" filter="blinds(horizontal)">
                                      <p:cBhvr>
                                        <p:cTn id="17" dur="500"/>
                                        <p:tgtEl>
                                          <p:spTgt spid="7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blinds(horizontal)">
                                      <p:cBhvr>
                                        <p:cTn id="22" dur="500"/>
                                        <p:tgtEl>
                                          <p:spTgt spid="7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blinds(horizontal)">
                                      <p:cBhvr>
                                        <p:cTn id="27" dur="500"/>
                                        <p:tgtEl>
                                          <p:spTgt spid="6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5"/>
                                        </p:tgtEl>
                                        <p:attrNameLst>
                                          <p:attrName>style.visibility</p:attrName>
                                        </p:attrNameLst>
                                      </p:cBhvr>
                                      <p:to>
                                        <p:strVal val="visible"/>
                                      </p:to>
                                    </p:set>
                                    <p:animEffect transition="in" filter="blinds(horizontal)">
                                      <p:cBhvr>
                                        <p:cTn id="32" dur="500"/>
                                        <p:tgtEl>
                                          <p:spTgt spid="7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6"/>
                                        </p:tgtEl>
                                        <p:attrNameLst>
                                          <p:attrName>style.visibility</p:attrName>
                                        </p:attrNameLst>
                                      </p:cBhvr>
                                      <p:to>
                                        <p:strVal val="visible"/>
                                      </p:to>
                                    </p:set>
                                    <p:animEffect transition="in" filter="blinds(horizontal)">
                                      <p:cBhvr>
                                        <p:cTn id="37" dur="500"/>
                                        <p:tgtEl>
                                          <p:spTgt spid="7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70"/>
                                        </p:tgtEl>
                                        <p:attrNameLst>
                                          <p:attrName>style.visibility</p:attrName>
                                        </p:attrNameLst>
                                      </p:cBhvr>
                                      <p:to>
                                        <p:strVal val="visible"/>
                                      </p:to>
                                    </p:set>
                                    <p:animEffect transition="in" filter="blinds(horizontal)">
                                      <p:cBhvr>
                                        <p:cTn id="42" dur="500"/>
                                        <p:tgtEl>
                                          <p:spTgt spid="7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xit" presetSubtype="10" fill="hold" grpId="0" nodeType="clickEffect">
                                  <p:stCondLst>
                                    <p:cond delay="0"/>
                                  </p:stCondLst>
                                  <p:childTnLst>
                                    <p:animEffect transition="out" filter="blinds(horizontal)">
                                      <p:cBhvr>
                                        <p:cTn id="46" dur="500"/>
                                        <p:tgtEl>
                                          <p:spTgt spid="66"/>
                                        </p:tgtEl>
                                      </p:cBhvr>
                                    </p:animEffect>
                                    <p:set>
                                      <p:cBhvr>
                                        <p:cTn id="47" dur="1" fill="hold">
                                          <p:stCondLst>
                                            <p:cond delay="499"/>
                                          </p:stCondLst>
                                        </p:cTn>
                                        <p:tgtEl>
                                          <p:spTgt spid="66"/>
                                        </p:tgtEl>
                                        <p:attrNameLst>
                                          <p:attrName>style.visibility</p:attrName>
                                        </p:attrNameLst>
                                      </p:cBhvr>
                                      <p:to>
                                        <p:strVal val="hidden"/>
                                      </p:to>
                                    </p:set>
                                  </p:childTnLst>
                                </p:cTn>
                              </p:par>
                              <p:par>
                                <p:cTn id="48" presetID="3" presetClass="exit" presetSubtype="10" fill="hold" grpId="0" nodeType="withEffect">
                                  <p:stCondLst>
                                    <p:cond delay="0"/>
                                  </p:stCondLst>
                                  <p:childTnLst>
                                    <p:animEffect transition="out" filter="blinds(horizontal)">
                                      <p:cBhvr>
                                        <p:cTn id="49" dur="500"/>
                                        <p:tgtEl>
                                          <p:spTgt spid="69"/>
                                        </p:tgtEl>
                                      </p:cBhvr>
                                    </p:animEffect>
                                    <p:set>
                                      <p:cBhvr>
                                        <p:cTn id="50" dur="1" fill="hold">
                                          <p:stCondLst>
                                            <p:cond delay="499"/>
                                          </p:stCondLst>
                                        </p:cTn>
                                        <p:tgtEl>
                                          <p:spTgt spid="69"/>
                                        </p:tgtEl>
                                        <p:attrNameLst>
                                          <p:attrName>style.visibility</p:attrName>
                                        </p:attrNameLst>
                                      </p:cBhvr>
                                      <p:to>
                                        <p:strVal val="hidden"/>
                                      </p:to>
                                    </p:set>
                                  </p:childTnLst>
                                </p:cTn>
                              </p:par>
                              <p:par>
                                <p:cTn id="51" presetID="3" presetClass="entr" presetSubtype="10" fill="hold" grpId="0" nodeType="withEffect">
                                  <p:stCondLst>
                                    <p:cond delay="0"/>
                                  </p:stCondLst>
                                  <p:childTnLst>
                                    <p:set>
                                      <p:cBhvr>
                                        <p:cTn id="52" dur="1" fill="hold">
                                          <p:stCondLst>
                                            <p:cond delay="0"/>
                                          </p:stCondLst>
                                        </p:cTn>
                                        <p:tgtEl>
                                          <p:spTgt spid="72"/>
                                        </p:tgtEl>
                                        <p:attrNameLst>
                                          <p:attrName>style.visibility</p:attrName>
                                        </p:attrNameLst>
                                      </p:cBhvr>
                                      <p:to>
                                        <p:strVal val="visible"/>
                                      </p:to>
                                    </p:set>
                                    <p:animEffect transition="in" filter="blinds(horizontal)">
                                      <p:cBhvr>
                                        <p:cTn id="5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9" grpId="0"/>
      <p:bldP spid="61" grpId="0"/>
      <p:bldP spid="63" grpId="0"/>
      <p:bldP spid="70" grpId="0"/>
      <p:bldP spid="72" grpId="0"/>
      <p:bldP spid="73" grpId="0" animBg="1"/>
      <p:bldP spid="74" grpId="0"/>
      <p:bldP spid="75" grpId="0" animBg="1"/>
      <p:bldP spid="76"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Motion in a Circle</a:t>
            </a:r>
            <a:endParaRPr lang="en-GB" dirty="0">
              <a:latin typeface="Comic Sans MS" pitchFamily="66" charset="0"/>
            </a:endParaRPr>
          </a:p>
        </p:txBody>
      </p:sp>
      <p:sp>
        <p:nvSpPr>
          <p:cNvPr id="6" name="Content Placeholder 2"/>
          <p:cNvSpPr>
            <a:spLocks noGrp="1"/>
          </p:cNvSpPr>
          <p:nvPr>
            <p:ph idx="1"/>
          </p:nvPr>
        </p:nvSpPr>
        <p:spPr>
          <a:xfrm>
            <a:off x="228600" y="1600200"/>
            <a:ext cx="3636034" cy="4876800"/>
          </a:xfrm>
        </p:spPr>
        <p:txBody>
          <a:bodyPr>
            <a:normAutofit lnSpcReduction="10000"/>
          </a:bodyPr>
          <a:lstStyle/>
          <a:p>
            <a:pPr marL="0" indent="0" algn="ctr">
              <a:buNone/>
            </a:pPr>
            <a:r>
              <a:rPr lang="en-GB" sz="1400" b="1" dirty="0" smtClean="0">
                <a:latin typeface="Comic Sans MS" pitchFamily="66" charset="0"/>
              </a:rPr>
              <a:t>You can solve problems where an objects does not have to stay on the circle</a:t>
            </a:r>
            <a:endParaRPr lang="en-GB" sz="1400" dirty="0" smtClean="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smtClean="0">
                <a:latin typeface="Comic Sans MS" pitchFamily="66" charset="0"/>
              </a:rPr>
              <a:t>A smooth solid hemisphere with radius 5m and centre O is resting in a fixed position on a horizontal plane with its flat face in contact with the plane. A particle P of mass 4kg is slightly disturbed from rest at the highest point of the hemisphere. When OP has turned through an angle </a:t>
            </a:r>
            <a:r>
              <a:rPr lang="el-GR" sz="1400" dirty="0" smtClean="0">
                <a:latin typeface="Comic Sans MS" pitchFamily="66" charset="0"/>
              </a:rPr>
              <a:t>θ</a:t>
            </a:r>
            <a:r>
              <a:rPr lang="en-US" sz="1400" dirty="0" smtClean="0">
                <a:latin typeface="Comic Sans MS" pitchFamily="66" charset="0"/>
              </a:rPr>
              <a:t> and the particle is still on the surface of the hemisphere, the normal reaction of the sphere on the particle is R.</a:t>
            </a:r>
          </a:p>
          <a:p>
            <a:pPr marL="0" indent="0" algn="ctr">
              <a:buNone/>
            </a:pPr>
            <a:endParaRPr lang="en-US" sz="1400" dirty="0">
              <a:latin typeface="Comic Sans MS" pitchFamily="66" charset="0"/>
            </a:endParaRPr>
          </a:p>
          <a:p>
            <a:pPr algn="ctr">
              <a:buAutoNum type="alphaLcParenR"/>
            </a:pPr>
            <a:r>
              <a:rPr lang="en-US" sz="1400" dirty="0" smtClean="0">
                <a:latin typeface="Comic Sans MS" pitchFamily="66" charset="0"/>
              </a:rPr>
              <a:t>Find an expression for R</a:t>
            </a:r>
          </a:p>
          <a:p>
            <a:pPr algn="ctr">
              <a:buAutoNum type="alphaLcParenR"/>
            </a:pPr>
            <a:r>
              <a:rPr lang="en-US" sz="1400" dirty="0" smtClean="0">
                <a:latin typeface="Comic Sans MS" pitchFamily="66" charset="0"/>
              </a:rPr>
              <a:t>Find the angle between OP and the upward vertical when the particle leaves the surface of the hemisphere</a:t>
            </a:r>
          </a:p>
          <a:p>
            <a:pPr algn="ctr">
              <a:buAutoNum type="alphaLcParenR"/>
            </a:pPr>
            <a:r>
              <a:rPr lang="en-US" sz="1400" dirty="0" smtClean="0">
                <a:latin typeface="Comic Sans MS" pitchFamily="66" charset="0"/>
              </a:rPr>
              <a:t>Find the distance of the particle from the </a:t>
            </a:r>
            <a:r>
              <a:rPr lang="en-US" sz="1400" dirty="0" err="1" smtClean="0">
                <a:latin typeface="Comic Sans MS" pitchFamily="66" charset="0"/>
              </a:rPr>
              <a:t>centre</a:t>
            </a:r>
            <a:r>
              <a:rPr lang="en-US" sz="1400" dirty="0" smtClean="0">
                <a:latin typeface="Comic Sans MS" pitchFamily="66" charset="0"/>
              </a:rPr>
              <a:t> of the hemisphere when it hits the ground</a:t>
            </a:r>
            <a:endParaRPr lang="en-GB" sz="1400" dirty="0" smtClean="0">
              <a:latin typeface="Comic Sans MS" pitchFamily="66" charset="0"/>
            </a:endParaRPr>
          </a:p>
        </p:txBody>
      </p:sp>
      <mc:AlternateContent xmlns:mc="http://schemas.openxmlformats.org/markup-compatibility/2006" xmlns:a14="http://schemas.microsoft.com/office/drawing/2010/main">
        <mc:Choice Requires="a14">
          <p:sp>
            <p:nvSpPr>
              <p:cNvPr id="7" name="TextBox 6"/>
              <p:cNvSpPr txBox="1"/>
              <p:nvPr/>
            </p:nvSpPr>
            <p:spPr>
              <a:xfrm>
                <a:off x="1083623" y="0"/>
                <a:ext cx="781817"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𝑣</m:t>
                      </m:r>
                      <m:r>
                        <a:rPr lang="en-US" sz="1400" b="0" i="1" smtClean="0">
                          <a:latin typeface="Cambria Math"/>
                        </a:rPr>
                        <m:t>=</m:t>
                      </m:r>
                      <m:r>
                        <a:rPr lang="en-US" sz="1400" b="0" i="1" smtClean="0">
                          <a:latin typeface="Cambria Math"/>
                        </a:rPr>
                        <m:t>𝑟</m:t>
                      </m:r>
                      <m:r>
                        <m:rPr>
                          <m:sty m:val="p"/>
                        </m:rPr>
                        <a:rPr lang="el-GR" sz="1400" b="0" i="1" smtClean="0">
                          <a:latin typeface="Cambria Math"/>
                        </a:rPr>
                        <m:t>ω</m:t>
                      </m:r>
                    </m:oMath>
                  </m:oMathPara>
                </a14:m>
                <a:endParaRPr lang="en-GB" sz="1400" dirty="0"/>
              </a:p>
            </p:txBody>
          </p:sp>
        </mc:Choice>
        <mc:Fallback xmlns="">
          <p:sp>
            <p:nvSpPr>
              <p:cNvPr id="7" name="TextBox 6"/>
              <p:cNvSpPr txBox="1">
                <a:spLocks noRot="1" noChangeAspect="1" noMove="1" noResize="1" noEditPoints="1" noAdjustHandles="1" noChangeArrowheads="1" noChangeShapeType="1" noTextEdit="1"/>
              </p:cNvSpPr>
              <p:nvPr/>
            </p:nvSpPr>
            <p:spPr>
              <a:xfrm>
                <a:off x="1083623" y="0"/>
                <a:ext cx="781817" cy="307777"/>
              </a:xfrm>
              <a:prstGeom prst="rect">
                <a:avLst/>
              </a:prstGeom>
              <a:blipFill rotWithShape="1">
                <a:blip r:embed="rId3"/>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0" y="0"/>
                <a:ext cx="1087670" cy="44300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1200" i="1" smtClean="0">
                          <a:latin typeface="Cambria Math"/>
                        </a:rPr>
                        <m:t>ω</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𝑟𝑎𝑑𝑖𝑎𝑛𝑠</m:t>
                          </m:r>
                        </m:num>
                        <m:den>
                          <m:r>
                            <a:rPr lang="en-US" sz="1200" b="0" i="1" smtClean="0">
                              <a:latin typeface="Cambria Math"/>
                            </a:rPr>
                            <m:t>𝑠𝑒𝑐𝑜𝑛𝑑𝑠</m:t>
                          </m:r>
                        </m:den>
                      </m:f>
                    </m:oMath>
                  </m:oMathPara>
                </a14:m>
                <a:endParaRPr lang="en-GB" sz="1200" dirty="0"/>
              </a:p>
            </p:txBody>
          </p:sp>
        </mc:Choice>
        <mc:Fallback xmlns="">
          <p:sp>
            <p:nvSpPr>
              <p:cNvPr id="8" name="TextBox 7"/>
              <p:cNvSpPr txBox="1">
                <a:spLocks noRot="1" noChangeAspect="1" noMove="1" noResize="1" noEditPoints="1" noAdjustHandles="1" noChangeArrowheads="1" noChangeShapeType="1" noTextEdit="1"/>
              </p:cNvSpPr>
              <p:nvPr/>
            </p:nvSpPr>
            <p:spPr>
              <a:xfrm>
                <a:off x="0" y="0"/>
                <a:ext cx="1087670" cy="443006"/>
              </a:xfrm>
              <a:prstGeom prst="rect">
                <a:avLst/>
              </a:prstGeom>
              <a:blipFill rotWithShape="1">
                <a:blip r:embed="rId4"/>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862446" y="0"/>
                <a:ext cx="79451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𝑣</m:t>
                      </m:r>
                      <m:r>
                        <a:rPr lang="en-US" sz="1400" b="0" i="1" smtClean="0">
                          <a:latin typeface="Cambria Math"/>
                          <a:ea typeface="Cambria Math"/>
                        </a:rPr>
                        <m:t>𝜔</m:t>
                      </m:r>
                    </m:oMath>
                  </m:oMathPara>
                </a14:m>
                <a:endParaRPr lang="en-GB" sz="1400" dirty="0"/>
              </a:p>
            </p:txBody>
          </p:sp>
        </mc:Choice>
        <mc:Fallback xmlns="">
          <p:sp>
            <p:nvSpPr>
              <p:cNvPr id="9" name="TextBox 8"/>
              <p:cNvSpPr txBox="1">
                <a:spLocks noRot="1" noChangeAspect="1" noMove="1" noResize="1" noEditPoints="1" noAdjustHandles="1" noChangeArrowheads="1" noChangeShapeType="1" noTextEdit="1"/>
              </p:cNvSpPr>
              <p:nvPr/>
            </p:nvSpPr>
            <p:spPr>
              <a:xfrm>
                <a:off x="1862446" y="0"/>
                <a:ext cx="794513" cy="307777"/>
              </a:xfrm>
              <a:prstGeom prst="rect">
                <a:avLst/>
              </a:prstGeom>
              <a:blipFill rotWithShape="1">
                <a:blip r:embed="rId5"/>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665020" y="0"/>
                <a:ext cx="86844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𝑟</m:t>
                      </m:r>
                      <m:sSup>
                        <m:sSupPr>
                          <m:ctrlPr>
                            <a:rPr lang="en-US" sz="1400" b="0" i="1" smtClean="0">
                              <a:latin typeface="Cambria Math" panose="02040503050406030204" pitchFamily="18" charset="0"/>
                            </a:rPr>
                          </m:ctrlPr>
                        </m:sSupPr>
                        <m:e>
                          <m:r>
                            <a:rPr lang="en-US" sz="1400" b="0" i="1" smtClean="0">
                              <a:latin typeface="Cambria Math"/>
                              <a:ea typeface="Cambria Math"/>
                            </a:rPr>
                            <m:t>𝜔</m:t>
                          </m:r>
                        </m:e>
                        <m:sup>
                          <m:r>
                            <a:rPr lang="en-US" sz="1400" b="0" i="1" smtClean="0">
                              <a:latin typeface="Cambria Math"/>
                            </a:rPr>
                            <m:t>2</m:t>
                          </m:r>
                        </m:sup>
                      </m:sSup>
                    </m:oMath>
                  </m:oMathPara>
                </a14:m>
                <a:endParaRPr lang="en-GB" sz="1400" dirty="0"/>
              </a:p>
            </p:txBody>
          </p:sp>
        </mc:Choice>
        <mc:Fallback xmlns="">
          <p:sp>
            <p:nvSpPr>
              <p:cNvPr id="10" name="TextBox 9"/>
              <p:cNvSpPr txBox="1">
                <a:spLocks noRot="1" noChangeAspect="1" noMove="1" noResize="1" noEditPoints="1" noAdjustHandles="1" noChangeArrowheads="1" noChangeShapeType="1" noTextEdit="1"/>
              </p:cNvSpPr>
              <p:nvPr/>
            </p:nvSpPr>
            <p:spPr>
              <a:xfrm>
                <a:off x="2665020" y="0"/>
                <a:ext cx="868443" cy="307777"/>
              </a:xfrm>
              <a:prstGeom prst="rect">
                <a:avLst/>
              </a:prstGeom>
              <a:blipFill rotWithShape="1">
                <a:blip r:embed="rId6"/>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511232" y="0"/>
                <a:ext cx="753988" cy="52315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a:rPr>
                                <m:t>𝑣</m:t>
                              </m:r>
                            </m:e>
                            <m:sup>
                              <m:r>
                                <a:rPr lang="en-US" sz="1400" b="0" i="1" smtClean="0">
                                  <a:latin typeface="Cambria Math"/>
                                </a:rPr>
                                <m:t>2</m:t>
                              </m:r>
                            </m:sup>
                          </m:sSup>
                        </m:num>
                        <m:den>
                          <m:r>
                            <a:rPr lang="en-US" sz="1400" b="0" i="1" smtClean="0">
                              <a:latin typeface="Cambria Math"/>
                            </a:rPr>
                            <m:t>𝑟</m:t>
                          </m:r>
                        </m:den>
                      </m:f>
                    </m:oMath>
                  </m:oMathPara>
                </a14:m>
                <a:endParaRPr lang="en-GB" sz="1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511232" y="0"/>
                <a:ext cx="753988" cy="523157"/>
              </a:xfrm>
              <a:prstGeom prst="rect">
                <a:avLst/>
              </a:prstGeom>
              <a:blipFill rotWithShape="1">
                <a:blip r:embed="rId7"/>
                <a:stretch>
                  <a:fillRect/>
                </a:stretch>
              </a:blipFill>
              <a:ln w="25400">
                <a:solidFill>
                  <a:schemeClr val="tx1"/>
                </a:solidFill>
              </a:ln>
            </p:spPr>
            <p:txBody>
              <a:bodyPr/>
              <a:lstStyle/>
              <a:p>
                <a:r>
                  <a:rPr lang="en-US">
                    <a:noFill/>
                  </a:rPr>
                  <a:t> </a:t>
                </a:r>
              </a:p>
            </p:txBody>
          </p:sp>
        </mc:Fallback>
      </mc:AlternateContent>
      <p:pic>
        <p:nvPicPr>
          <p:cNvPr id="24" name="Picture 23" descr="http://www.schoolphysics.co.uk/age14-16/Mechanics/Circular%20motion/text/Circular_motion/images/6.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13365" y="152400"/>
            <a:ext cx="1122661" cy="969034"/>
          </a:xfrm>
          <a:prstGeom prst="rect">
            <a:avLst/>
          </a:prstGeom>
          <a:noFill/>
          <a:extLst>
            <a:ext uri="{909E8E84-426E-40DD-AFC4-6F175D3DCCD1}">
              <a14:hiddenFill xmlns:a14="http://schemas.microsoft.com/office/drawing/2010/main">
                <a:solidFill>
                  <a:srgbClr val="FFFFFF"/>
                </a:solidFill>
              </a14:hiddenFill>
            </a:ext>
          </a:extLst>
        </p:spPr>
      </p:pic>
      <p:sp>
        <p:nvSpPr>
          <p:cNvPr id="3" name="Arc 2"/>
          <p:cNvSpPr>
            <a:spLocks noChangeAspect="1"/>
          </p:cNvSpPr>
          <p:nvPr/>
        </p:nvSpPr>
        <p:spPr>
          <a:xfrm>
            <a:off x="5334000" y="1676400"/>
            <a:ext cx="2743200" cy="2743200"/>
          </a:xfrm>
          <a:prstGeom prst="arc">
            <a:avLst>
              <a:gd name="adj1" fmla="val 10769411"/>
              <a:gd name="adj2" fmla="val 33446"/>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 name="Straight Connector 11"/>
          <p:cNvCxnSpPr/>
          <p:nvPr/>
        </p:nvCxnSpPr>
        <p:spPr>
          <a:xfrm>
            <a:off x="4800600" y="3048000"/>
            <a:ext cx="381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410200" y="1371600"/>
            <a:ext cx="304800" cy="276999"/>
          </a:xfrm>
          <a:prstGeom prst="rect">
            <a:avLst/>
          </a:prstGeom>
          <a:noFill/>
        </p:spPr>
        <p:txBody>
          <a:bodyPr wrap="square" rtlCol="0">
            <a:spAutoFit/>
          </a:bodyPr>
          <a:lstStyle/>
          <a:p>
            <a:r>
              <a:rPr lang="en-US" sz="1200" dirty="0" smtClean="0">
                <a:latin typeface="Comic Sans MS" panose="030F0702030302020204" pitchFamily="66" charset="0"/>
              </a:rPr>
              <a:t>R</a:t>
            </a:r>
            <a:endParaRPr lang="en-US" sz="1200" dirty="0">
              <a:latin typeface="Comic Sans MS" panose="030F0702030302020204" pitchFamily="66" charset="0"/>
            </a:endParaRPr>
          </a:p>
        </p:txBody>
      </p:sp>
      <p:cxnSp>
        <p:nvCxnSpPr>
          <p:cNvPr id="23" name="Straight Connector 22"/>
          <p:cNvCxnSpPr/>
          <p:nvPr/>
        </p:nvCxnSpPr>
        <p:spPr>
          <a:xfrm>
            <a:off x="6705600" y="1676400"/>
            <a:ext cx="0" cy="13716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867400" y="1981200"/>
            <a:ext cx="838200" cy="10668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562600" y="1600200"/>
            <a:ext cx="304800" cy="381000"/>
          </a:xfrm>
          <a:prstGeom prst="line">
            <a:avLst/>
          </a:prstGeom>
          <a:ln w="25400">
            <a:solidFill>
              <a:schemeClr val="tx1"/>
            </a:solidFill>
            <a:prstDash val="solid"/>
            <a:headEnd type="arrow"/>
            <a:tailEnd type="none"/>
          </a:ln>
        </p:spPr>
        <p:style>
          <a:lnRef idx="1">
            <a:schemeClr val="accent1"/>
          </a:lnRef>
          <a:fillRef idx="0">
            <a:schemeClr val="accent1"/>
          </a:fillRef>
          <a:effectRef idx="0">
            <a:schemeClr val="accent1"/>
          </a:effectRef>
          <a:fontRef idx="minor">
            <a:schemeClr val="tx1"/>
          </a:fontRef>
        </p:style>
      </p:cxnSp>
      <p:sp>
        <p:nvSpPr>
          <p:cNvPr id="34" name="Arc 33"/>
          <p:cNvSpPr/>
          <p:nvPr/>
        </p:nvSpPr>
        <p:spPr>
          <a:xfrm>
            <a:off x="6324600" y="2743200"/>
            <a:ext cx="914400" cy="914400"/>
          </a:xfrm>
          <a:prstGeom prst="arc">
            <a:avLst>
              <a:gd name="adj1" fmla="val 14162935"/>
              <a:gd name="adj2" fmla="val 1559952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p:cNvSpPr txBox="1"/>
          <p:nvPr/>
        </p:nvSpPr>
        <p:spPr>
          <a:xfrm>
            <a:off x="6432071" y="2550005"/>
            <a:ext cx="279244" cy="276999"/>
          </a:xfrm>
          <a:prstGeom prst="rect">
            <a:avLst/>
          </a:prstGeom>
          <a:noFill/>
        </p:spPr>
        <p:txBody>
          <a:bodyPr wrap="none" rtlCol="0">
            <a:spAutoFit/>
          </a:bodyPr>
          <a:lstStyle/>
          <a:p>
            <a:r>
              <a:rPr lang="el-GR" sz="1200" dirty="0" smtClean="0">
                <a:latin typeface="Comic Sans MS" panose="030F0702030302020204" pitchFamily="66" charset="0"/>
              </a:rPr>
              <a:t>θ</a:t>
            </a:r>
            <a:endParaRPr lang="en-US" sz="1200" dirty="0">
              <a:latin typeface="Comic Sans MS" panose="030F0702030302020204" pitchFamily="66" charset="0"/>
            </a:endParaRPr>
          </a:p>
        </p:txBody>
      </p:sp>
      <p:cxnSp>
        <p:nvCxnSpPr>
          <p:cNvPr id="37" name="Straight Connector 36"/>
          <p:cNvCxnSpPr/>
          <p:nvPr/>
        </p:nvCxnSpPr>
        <p:spPr>
          <a:xfrm flipV="1">
            <a:off x="5848709" y="1966823"/>
            <a:ext cx="0" cy="685800"/>
          </a:xfrm>
          <a:prstGeom prst="line">
            <a:avLst/>
          </a:prstGeom>
          <a:ln w="25400">
            <a:solidFill>
              <a:schemeClr val="tx1"/>
            </a:solidFill>
            <a:prstDash val="solid"/>
            <a:headEnd type="arrow"/>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6200000">
            <a:off x="5231921" y="1174632"/>
            <a:ext cx="304800" cy="381000"/>
          </a:xfrm>
          <a:prstGeom prst="line">
            <a:avLst/>
          </a:prstGeom>
          <a:ln w="25400">
            <a:solidFill>
              <a:schemeClr val="tx1"/>
            </a:solidFill>
            <a:prstDash val="solid"/>
            <a:headEnd type="arrow"/>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TextBox 42"/>
              <p:cNvSpPr txBox="1"/>
              <p:nvPr/>
            </p:nvSpPr>
            <p:spPr>
              <a:xfrm>
                <a:off x="5160765" y="1113083"/>
                <a:ext cx="30777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𝑣</m:t>
                      </m:r>
                    </m:oMath>
                  </m:oMathPara>
                </a14:m>
                <a:endParaRPr lang="en-US" sz="1200" dirty="0"/>
              </a:p>
            </p:txBody>
          </p:sp>
        </mc:Choice>
        <mc:Fallback xmlns="">
          <p:sp>
            <p:nvSpPr>
              <p:cNvPr id="43" name="TextBox 42"/>
              <p:cNvSpPr txBox="1">
                <a:spLocks noRot="1" noChangeAspect="1" noMove="1" noResize="1" noEditPoints="1" noAdjustHandles="1" noChangeArrowheads="1" noChangeShapeType="1" noTextEdit="1"/>
              </p:cNvSpPr>
              <p:nvPr/>
            </p:nvSpPr>
            <p:spPr>
              <a:xfrm>
                <a:off x="5160765" y="1113083"/>
                <a:ext cx="307777" cy="276999"/>
              </a:xfrm>
              <a:prstGeom prst="rect">
                <a:avLst/>
              </a:prstGeom>
              <a:blipFill rotWithShape="1">
                <a:blip r:embed="rId9"/>
                <a:stretch>
                  <a:fillRect/>
                </a:stretch>
              </a:blipFill>
            </p:spPr>
            <p:txBody>
              <a:bodyPr/>
              <a:lstStyle/>
              <a:p>
                <a:r>
                  <a:rPr lang="en-US">
                    <a:noFill/>
                  </a:rPr>
                  <a:t> </a:t>
                </a:r>
              </a:p>
            </p:txBody>
          </p:sp>
        </mc:Fallback>
      </mc:AlternateContent>
      <p:cxnSp>
        <p:nvCxnSpPr>
          <p:cNvPr id="48" name="Straight Arrow Connector 47"/>
          <p:cNvCxnSpPr/>
          <p:nvPr/>
        </p:nvCxnSpPr>
        <p:spPr>
          <a:xfrm>
            <a:off x="5813754" y="1179576"/>
            <a:ext cx="304800" cy="381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5891174" y="1276641"/>
            <a:ext cx="304800" cy="381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5947108" y="1181072"/>
            <a:ext cx="263214" cy="276999"/>
          </a:xfrm>
          <a:prstGeom prst="rect">
            <a:avLst/>
          </a:prstGeom>
          <a:noFill/>
        </p:spPr>
        <p:txBody>
          <a:bodyPr wrap="none" rtlCol="0">
            <a:spAutoFit/>
          </a:bodyPr>
          <a:lstStyle/>
          <a:p>
            <a:r>
              <a:rPr lang="en-US" sz="1200" dirty="0" smtClean="0">
                <a:latin typeface="Comic Sans MS" panose="030F0702030302020204" pitchFamily="66" charset="0"/>
              </a:rPr>
              <a:t>a</a:t>
            </a:r>
            <a:endParaRPr lang="en-US" sz="1200" dirty="0">
              <a:latin typeface="Comic Sans MS" panose="030F0702030302020204" pitchFamily="66" charset="0"/>
            </a:endParaRPr>
          </a:p>
        </p:txBody>
      </p:sp>
      <p:grpSp>
        <p:nvGrpSpPr>
          <p:cNvPr id="53" name="Group 52"/>
          <p:cNvGrpSpPr/>
          <p:nvPr/>
        </p:nvGrpSpPr>
        <p:grpSpPr>
          <a:xfrm>
            <a:off x="6628671" y="2956817"/>
            <a:ext cx="152400" cy="152400"/>
            <a:chOff x="7467600" y="4419600"/>
            <a:chExt cx="152400" cy="152400"/>
          </a:xfrm>
        </p:grpSpPr>
        <p:cxnSp>
          <p:nvCxnSpPr>
            <p:cNvPr id="54" name="Straight Connector 53"/>
            <p:cNvCxnSpPr/>
            <p:nvPr/>
          </p:nvCxnSpPr>
          <p:spPr>
            <a:xfrm flipH="1" flipV="1">
              <a:off x="7467600" y="4419600"/>
              <a:ext cx="152400" cy="1524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7467600" y="4419600"/>
              <a:ext cx="152400" cy="1524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67" name="Oval 66"/>
          <p:cNvSpPr/>
          <p:nvPr/>
        </p:nvSpPr>
        <p:spPr>
          <a:xfrm>
            <a:off x="6648450" y="1609725"/>
            <a:ext cx="111397" cy="1141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TextBox 63"/>
          <p:cNvSpPr txBox="1"/>
          <p:nvPr/>
        </p:nvSpPr>
        <p:spPr>
          <a:xfrm>
            <a:off x="6663007" y="2264255"/>
            <a:ext cx="399468" cy="276999"/>
          </a:xfrm>
          <a:prstGeom prst="rect">
            <a:avLst/>
          </a:prstGeom>
          <a:noFill/>
        </p:spPr>
        <p:txBody>
          <a:bodyPr wrap="none" rtlCol="0">
            <a:spAutoFit/>
          </a:bodyPr>
          <a:lstStyle/>
          <a:p>
            <a:r>
              <a:rPr lang="en-US" sz="1200" dirty="0" smtClean="0">
                <a:latin typeface="Comic Sans MS" panose="030F0702030302020204" pitchFamily="66" charset="0"/>
              </a:rPr>
              <a:t>5m</a:t>
            </a:r>
            <a:endParaRPr lang="en-US" sz="12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72" name="TextBox 71"/>
              <p:cNvSpPr txBox="1"/>
              <p:nvPr/>
            </p:nvSpPr>
            <p:spPr>
              <a:xfrm>
                <a:off x="7315200" y="1371600"/>
                <a:ext cx="160020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200" b="0" i="1" smtClean="0">
                              <a:solidFill>
                                <a:srgbClr val="FF0000"/>
                              </a:solidFill>
                              <a:latin typeface="Cambria Math" panose="02040503050406030204" pitchFamily="18" charset="0"/>
                            </a:rPr>
                          </m:ctrlPr>
                        </m:sSupPr>
                        <m:e>
                          <m:r>
                            <a:rPr lang="en-US" sz="1200" b="0" i="1" smtClean="0">
                              <a:solidFill>
                                <a:srgbClr val="FF0000"/>
                              </a:solidFill>
                              <a:latin typeface="Cambria Math"/>
                            </a:rPr>
                            <m:t>𝑣</m:t>
                          </m:r>
                        </m:e>
                        <m:sup>
                          <m:r>
                            <a:rPr lang="en-US" sz="1200" b="0" i="1" smtClean="0">
                              <a:solidFill>
                                <a:srgbClr val="FF0000"/>
                              </a:solidFill>
                              <a:latin typeface="Cambria Math"/>
                            </a:rPr>
                            <m:t>2</m:t>
                          </m:r>
                        </m:sup>
                      </m:sSup>
                      <m:r>
                        <a:rPr lang="en-US" sz="1200" b="0" i="1" smtClean="0">
                          <a:solidFill>
                            <a:srgbClr val="FF0000"/>
                          </a:solidFill>
                          <a:latin typeface="Cambria Math"/>
                          <a:ea typeface="Cambria Math"/>
                        </a:rPr>
                        <m:t>=10</m:t>
                      </m:r>
                      <m:r>
                        <a:rPr lang="en-US" sz="1200" b="0" i="1" smtClean="0">
                          <a:solidFill>
                            <a:srgbClr val="FF0000"/>
                          </a:solidFill>
                          <a:latin typeface="Cambria Math"/>
                          <a:ea typeface="Cambria Math"/>
                        </a:rPr>
                        <m:t>𝑔</m:t>
                      </m:r>
                      <m:r>
                        <a:rPr lang="en-US" sz="1200" b="0" i="1" smtClean="0">
                          <a:solidFill>
                            <a:srgbClr val="FF0000"/>
                          </a:solidFill>
                          <a:latin typeface="Cambria Math"/>
                          <a:ea typeface="Cambria Math"/>
                        </a:rPr>
                        <m:t>−10</m:t>
                      </m:r>
                      <m:r>
                        <a:rPr lang="en-US" sz="1200" b="0" i="1" smtClean="0">
                          <a:solidFill>
                            <a:srgbClr val="FF0000"/>
                          </a:solidFill>
                          <a:latin typeface="Cambria Math"/>
                          <a:ea typeface="Cambria Math"/>
                        </a:rPr>
                        <m:t>𝑔𝑐𝑜𝑠</m:t>
                      </m:r>
                      <m:r>
                        <a:rPr lang="en-US" sz="1200" b="0" i="1" smtClean="0">
                          <a:solidFill>
                            <a:srgbClr val="FF0000"/>
                          </a:solidFill>
                          <a:latin typeface="Cambria Math"/>
                          <a:ea typeface="Cambria Math"/>
                        </a:rPr>
                        <m:t>𝜃</m:t>
                      </m:r>
                    </m:oMath>
                  </m:oMathPara>
                </a14:m>
                <a:endParaRPr lang="en-US" sz="1200" dirty="0">
                  <a:solidFill>
                    <a:srgbClr val="FF0000"/>
                  </a:solidFill>
                </a:endParaRPr>
              </a:p>
            </p:txBody>
          </p:sp>
        </mc:Choice>
        <mc:Fallback xmlns="">
          <p:sp>
            <p:nvSpPr>
              <p:cNvPr id="72" name="TextBox 71"/>
              <p:cNvSpPr txBox="1">
                <a:spLocks noRot="1" noChangeAspect="1" noMove="1" noResize="1" noEditPoints="1" noAdjustHandles="1" noChangeArrowheads="1" noChangeShapeType="1" noTextEdit="1"/>
              </p:cNvSpPr>
              <p:nvPr/>
            </p:nvSpPr>
            <p:spPr>
              <a:xfrm>
                <a:off x="7315200" y="1371600"/>
                <a:ext cx="1600200" cy="276999"/>
              </a:xfrm>
              <a:prstGeom prst="rect">
                <a:avLst/>
              </a:prstGeom>
              <a:blipFill rotWithShape="1">
                <a:blip r:embed="rId10"/>
                <a:stretch>
                  <a:fillRect b="-6667"/>
                </a:stretch>
              </a:blipFill>
            </p:spPr>
            <p:txBody>
              <a:bodyPr/>
              <a:lstStyle/>
              <a:p>
                <a:r>
                  <a:rPr lang="en-US">
                    <a:noFill/>
                  </a:rPr>
                  <a:t> </a:t>
                </a:r>
              </a:p>
            </p:txBody>
          </p:sp>
        </mc:Fallback>
      </mc:AlternateContent>
      <p:sp>
        <p:nvSpPr>
          <p:cNvPr id="44" name="TextBox 43"/>
          <p:cNvSpPr txBox="1"/>
          <p:nvPr/>
        </p:nvSpPr>
        <p:spPr>
          <a:xfrm>
            <a:off x="4343400" y="3276600"/>
            <a:ext cx="4648200" cy="646331"/>
          </a:xfrm>
          <a:prstGeom prst="rect">
            <a:avLst/>
          </a:prstGeom>
          <a:noFill/>
        </p:spPr>
        <p:txBody>
          <a:bodyPr wrap="square" rtlCol="0">
            <a:spAutoFit/>
          </a:bodyPr>
          <a:lstStyle/>
          <a:p>
            <a:pPr algn="ctr"/>
            <a:r>
              <a:rPr lang="en-US" sz="1200" dirty="0" smtClean="0">
                <a:latin typeface="Comic Sans MS" panose="030F0702030302020204" pitchFamily="66" charset="0"/>
              </a:rPr>
              <a:t>Now resolve towards the </a:t>
            </a:r>
            <a:r>
              <a:rPr lang="en-US" sz="1200" dirty="0" err="1" smtClean="0">
                <a:latin typeface="Comic Sans MS" panose="030F0702030302020204" pitchFamily="66" charset="0"/>
              </a:rPr>
              <a:t>centre</a:t>
            </a:r>
            <a:r>
              <a:rPr lang="en-US" sz="1200" dirty="0" smtClean="0">
                <a:latin typeface="Comic Sans MS" panose="030F0702030302020204" pitchFamily="66" charset="0"/>
              </a:rPr>
              <a:t> of the ‘circle’. Remember to split other forces (in this case the weight) into parallel and perpendicular components…</a:t>
            </a:r>
            <a:endParaRPr lang="en-US" sz="1200" baseline="30000" dirty="0">
              <a:latin typeface="Comic Sans MS" panose="030F0702030302020204" pitchFamily="66" charset="0"/>
            </a:endParaRPr>
          </a:p>
        </p:txBody>
      </p:sp>
      <p:cxnSp>
        <p:nvCxnSpPr>
          <p:cNvPr id="45" name="Straight Connector 44"/>
          <p:cNvCxnSpPr/>
          <p:nvPr/>
        </p:nvCxnSpPr>
        <p:spPr>
          <a:xfrm flipH="1" flipV="1">
            <a:off x="5847826" y="1946554"/>
            <a:ext cx="361950" cy="466725"/>
          </a:xfrm>
          <a:prstGeom prst="line">
            <a:avLst/>
          </a:prstGeom>
          <a:ln w="25400">
            <a:solidFill>
              <a:schemeClr val="tx1"/>
            </a:solidFill>
            <a:prstDash val="solid"/>
            <a:headEnd type="arrow"/>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5868164" y="2395015"/>
            <a:ext cx="299797" cy="234082"/>
          </a:xfrm>
          <a:prstGeom prst="line">
            <a:avLst/>
          </a:prstGeom>
          <a:ln w="25400">
            <a:solidFill>
              <a:schemeClr val="tx1"/>
            </a:solidFill>
            <a:prstDash val="solid"/>
            <a:headEnd type="arrow"/>
            <a:tailEnd type="none"/>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5791200" y="1905000"/>
            <a:ext cx="111397" cy="1141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extBox 48"/>
          <p:cNvSpPr txBox="1"/>
          <p:nvPr/>
        </p:nvSpPr>
        <p:spPr>
          <a:xfrm>
            <a:off x="5677618" y="2629620"/>
            <a:ext cx="360996" cy="276999"/>
          </a:xfrm>
          <a:prstGeom prst="rect">
            <a:avLst/>
          </a:prstGeom>
          <a:noFill/>
        </p:spPr>
        <p:txBody>
          <a:bodyPr wrap="none" rtlCol="0">
            <a:spAutoFit/>
          </a:bodyPr>
          <a:lstStyle/>
          <a:p>
            <a:r>
              <a:rPr lang="en-US" sz="1200" dirty="0" smtClean="0">
                <a:latin typeface="Comic Sans MS" panose="030F0702030302020204" pitchFamily="66" charset="0"/>
              </a:rPr>
              <a:t>4g</a:t>
            </a:r>
            <a:endParaRPr lang="en-US" sz="1200" dirty="0">
              <a:latin typeface="Comic Sans MS" panose="030F0702030302020204" pitchFamily="66" charset="0"/>
            </a:endParaRPr>
          </a:p>
        </p:txBody>
      </p:sp>
      <p:sp>
        <p:nvSpPr>
          <p:cNvPr id="56" name="Arc 55"/>
          <p:cNvSpPr/>
          <p:nvPr/>
        </p:nvSpPr>
        <p:spPr>
          <a:xfrm>
            <a:off x="5243423" y="1282462"/>
            <a:ext cx="914400" cy="914400"/>
          </a:xfrm>
          <a:prstGeom prst="arc">
            <a:avLst>
              <a:gd name="adj1" fmla="val 3290882"/>
              <a:gd name="adj2" fmla="val 424837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TextBox 56"/>
          <p:cNvSpPr txBox="1"/>
          <p:nvPr/>
        </p:nvSpPr>
        <p:spPr>
          <a:xfrm>
            <a:off x="5805219" y="2121559"/>
            <a:ext cx="279244" cy="276999"/>
          </a:xfrm>
          <a:prstGeom prst="rect">
            <a:avLst/>
          </a:prstGeom>
          <a:noFill/>
        </p:spPr>
        <p:txBody>
          <a:bodyPr wrap="none" rtlCol="0">
            <a:spAutoFit/>
          </a:bodyPr>
          <a:lstStyle/>
          <a:p>
            <a:r>
              <a:rPr lang="el-GR" sz="1200" dirty="0" smtClean="0">
                <a:latin typeface="Comic Sans MS" panose="030F0702030302020204" pitchFamily="66" charset="0"/>
              </a:rPr>
              <a:t>θ</a:t>
            </a:r>
            <a:endParaRPr lang="en-US" sz="1200" dirty="0">
              <a:latin typeface="Comic Sans MS" panose="030F0702030302020204" pitchFamily="66" charset="0"/>
            </a:endParaRPr>
          </a:p>
        </p:txBody>
      </p:sp>
      <p:sp>
        <p:nvSpPr>
          <p:cNvPr id="58" name="TextBox 57"/>
          <p:cNvSpPr txBox="1"/>
          <p:nvPr/>
        </p:nvSpPr>
        <p:spPr>
          <a:xfrm>
            <a:off x="5933535" y="1971137"/>
            <a:ext cx="647934" cy="261610"/>
          </a:xfrm>
          <a:prstGeom prst="rect">
            <a:avLst/>
          </a:prstGeom>
          <a:noFill/>
        </p:spPr>
        <p:txBody>
          <a:bodyPr wrap="none" rtlCol="0">
            <a:spAutoFit/>
          </a:bodyPr>
          <a:lstStyle/>
          <a:p>
            <a:r>
              <a:rPr lang="en-US" sz="1100" dirty="0" smtClean="0">
                <a:latin typeface="Comic Sans MS" panose="030F0702030302020204" pitchFamily="66" charset="0"/>
              </a:rPr>
              <a:t>4gcos</a:t>
            </a:r>
            <a:r>
              <a:rPr lang="el-GR" sz="1100" dirty="0" smtClean="0">
                <a:latin typeface="Comic Sans MS" panose="030F0702030302020204" pitchFamily="66" charset="0"/>
              </a:rPr>
              <a:t>θ</a:t>
            </a:r>
            <a:endParaRPr lang="en-US" sz="1100" dirty="0">
              <a:latin typeface="Comic Sans MS" panose="030F0702030302020204" pitchFamily="66" charset="0"/>
            </a:endParaRPr>
          </a:p>
        </p:txBody>
      </p:sp>
      <p:sp>
        <p:nvSpPr>
          <p:cNvPr id="59" name="TextBox 58"/>
          <p:cNvSpPr txBox="1"/>
          <p:nvPr/>
        </p:nvSpPr>
        <p:spPr>
          <a:xfrm>
            <a:off x="5844395" y="2563484"/>
            <a:ext cx="615874" cy="261610"/>
          </a:xfrm>
          <a:prstGeom prst="rect">
            <a:avLst/>
          </a:prstGeom>
          <a:noFill/>
        </p:spPr>
        <p:txBody>
          <a:bodyPr wrap="none" rtlCol="0">
            <a:spAutoFit/>
          </a:bodyPr>
          <a:lstStyle/>
          <a:p>
            <a:r>
              <a:rPr lang="en-US" sz="1100" dirty="0" smtClean="0">
                <a:latin typeface="Comic Sans MS" panose="030F0702030302020204" pitchFamily="66" charset="0"/>
              </a:rPr>
              <a:t>4gsin</a:t>
            </a:r>
            <a:r>
              <a:rPr lang="el-GR" sz="1100" dirty="0" smtClean="0">
                <a:latin typeface="Comic Sans MS" panose="030F0702030302020204" pitchFamily="66" charset="0"/>
              </a:rPr>
              <a:t>θ</a:t>
            </a:r>
            <a:endParaRPr lang="en-US" sz="11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5" name="TextBox 14"/>
              <p:cNvSpPr txBox="1"/>
              <p:nvPr/>
            </p:nvSpPr>
            <p:spPr>
              <a:xfrm>
                <a:off x="5719313" y="3994030"/>
                <a:ext cx="738472"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𝐹</m:t>
                      </m:r>
                      <m:r>
                        <a:rPr lang="en-US" sz="1200" b="0" i="1" smtClean="0">
                          <a:latin typeface="Cambria Math"/>
                        </a:rPr>
                        <m:t>=</m:t>
                      </m:r>
                      <m:r>
                        <a:rPr lang="en-US" sz="1200" b="0" i="1" smtClean="0">
                          <a:latin typeface="Cambria Math"/>
                        </a:rPr>
                        <m:t>𝑚𝑎</m:t>
                      </m:r>
                    </m:oMath>
                  </m:oMathPara>
                </a14:m>
                <a:endParaRPr lang="en-US" sz="1200" dirty="0"/>
              </a:p>
            </p:txBody>
          </p:sp>
        </mc:Choice>
        <mc:Fallback xmlns="">
          <p:sp>
            <p:nvSpPr>
              <p:cNvPr id="15" name="TextBox 14"/>
              <p:cNvSpPr txBox="1">
                <a:spLocks noRot="1" noChangeAspect="1" noMove="1" noResize="1" noEditPoints="1" noAdjustHandles="1" noChangeArrowheads="1" noChangeShapeType="1" noTextEdit="1"/>
              </p:cNvSpPr>
              <p:nvPr/>
            </p:nvSpPr>
            <p:spPr>
              <a:xfrm>
                <a:off x="5719313" y="3994030"/>
                <a:ext cx="738472" cy="276999"/>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5060829" y="4862423"/>
                <a:ext cx="2442272" cy="4494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4</m:t>
                      </m:r>
                      <m:r>
                        <a:rPr lang="en-US" sz="1200" b="0" i="1" smtClean="0">
                          <a:latin typeface="Cambria Math"/>
                        </a:rPr>
                        <m:t>𝑔𝑐𝑜𝑠</m:t>
                      </m:r>
                      <m:r>
                        <a:rPr lang="en-US" sz="1200" b="0" i="1" smtClean="0">
                          <a:latin typeface="Cambria Math"/>
                          <a:ea typeface="Cambria Math"/>
                        </a:rPr>
                        <m:t>𝜃</m:t>
                      </m:r>
                      <m:r>
                        <a:rPr lang="en-US" sz="1200" b="0" i="1" smtClean="0">
                          <a:latin typeface="Cambria Math"/>
                          <a:ea typeface="Cambria Math"/>
                        </a:rPr>
                        <m:t>−</m:t>
                      </m:r>
                      <m:r>
                        <a:rPr lang="en-US" sz="1200" b="0" i="1" smtClean="0">
                          <a:latin typeface="Cambria Math"/>
                          <a:ea typeface="Cambria Math"/>
                        </a:rPr>
                        <m:t>𝑅</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4</m:t>
                          </m:r>
                          <m:d>
                            <m:dPr>
                              <m:ctrlPr>
                                <a:rPr lang="en-US" sz="1200" b="0" i="1" smtClean="0">
                                  <a:latin typeface="Cambria Math" panose="02040503050406030204" pitchFamily="18" charset="0"/>
                                </a:rPr>
                              </m:ctrlPr>
                            </m:dPr>
                            <m:e>
                              <m:r>
                                <a:rPr lang="en-US" sz="1200" b="0" i="1" smtClean="0">
                                  <a:latin typeface="Cambria Math"/>
                                </a:rPr>
                                <m:t>10</m:t>
                              </m:r>
                              <m:r>
                                <a:rPr lang="en-US" sz="1200" b="0" i="1" smtClean="0">
                                  <a:latin typeface="Cambria Math"/>
                                </a:rPr>
                                <m:t>𝑔</m:t>
                              </m:r>
                              <m:r>
                                <a:rPr lang="en-US" sz="1200" b="0" i="1" smtClean="0">
                                  <a:latin typeface="Cambria Math"/>
                                </a:rPr>
                                <m:t>−10</m:t>
                              </m:r>
                              <m:r>
                                <a:rPr lang="en-US" sz="1200" b="0" i="1" smtClean="0">
                                  <a:latin typeface="Cambria Math"/>
                                </a:rPr>
                                <m:t>𝑔𝑐𝑜𝑠</m:t>
                              </m:r>
                              <m:r>
                                <a:rPr lang="en-US" sz="1200" b="0" i="1" smtClean="0">
                                  <a:latin typeface="Cambria Math"/>
                                  <a:ea typeface="Cambria Math"/>
                                </a:rPr>
                                <m:t>𝜃</m:t>
                              </m:r>
                            </m:e>
                          </m:d>
                        </m:num>
                        <m:den>
                          <m:r>
                            <a:rPr lang="en-US" sz="1200" b="0" i="1" smtClean="0">
                              <a:latin typeface="Cambria Math"/>
                            </a:rPr>
                            <m:t>5</m:t>
                          </m:r>
                        </m:den>
                      </m:f>
                    </m:oMath>
                  </m:oMathPara>
                </a14:m>
                <a:endParaRPr lang="en-US" sz="1200" dirty="0"/>
              </a:p>
            </p:txBody>
          </p:sp>
        </mc:Choice>
        <mc:Fallback xmlns="">
          <p:sp>
            <p:nvSpPr>
              <p:cNvPr id="60" name="TextBox 59"/>
              <p:cNvSpPr txBox="1">
                <a:spLocks noRot="1" noChangeAspect="1" noMove="1" noResize="1" noEditPoints="1" noAdjustHandles="1" noChangeArrowheads="1" noChangeShapeType="1" noTextEdit="1"/>
              </p:cNvSpPr>
              <p:nvPr/>
            </p:nvSpPr>
            <p:spPr>
              <a:xfrm>
                <a:off x="5060829" y="4862423"/>
                <a:ext cx="2442272" cy="449482"/>
              </a:xfrm>
              <a:prstGeom prst="rect">
                <a:avLst/>
              </a:prstGeom>
              <a:blipFill rotWithShape="1">
                <a:blip r:embed="rId12"/>
                <a:stretch>
                  <a:fillRect b="-27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5733691" y="4327584"/>
                <a:ext cx="81682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𝐹</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𝑚</m:t>
                          </m:r>
                          <m:sSup>
                            <m:sSupPr>
                              <m:ctrlPr>
                                <a:rPr lang="en-US" sz="1200" b="0" i="1" smtClean="0">
                                  <a:latin typeface="Cambria Math" panose="02040503050406030204" pitchFamily="18" charset="0"/>
                                </a:rPr>
                              </m:ctrlPr>
                            </m:sSupPr>
                            <m:e>
                              <m:r>
                                <a:rPr lang="en-US" sz="1200" b="0" i="1" smtClean="0">
                                  <a:latin typeface="Cambria Math"/>
                                </a:rPr>
                                <m:t>𝑣</m:t>
                              </m:r>
                            </m:e>
                            <m:sup>
                              <m:r>
                                <a:rPr lang="en-US" sz="1200" b="0" i="1" smtClean="0">
                                  <a:latin typeface="Cambria Math"/>
                                </a:rPr>
                                <m:t>2</m:t>
                              </m:r>
                            </m:sup>
                          </m:sSup>
                        </m:num>
                        <m:den>
                          <m:r>
                            <a:rPr lang="en-US" sz="1200" b="0" i="1" smtClean="0">
                              <a:latin typeface="Cambria Math"/>
                            </a:rPr>
                            <m:t>𝑟</m:t>
                          </m:r>
                        </m:den>
                      </m:f>
                    </m:oMath>
                  </m:oMathPara>
                </a14:m>
                <a:endParaRPr lang="en-US" sz="1200" dirty="0"/>
              </a:p>
            </p:txBody>
          </p:sp>
        </mc:Choice>
        <mc:Fallback xmlns="">
          <p:sp>
            <p:nvSpPr>
              <p:cNvPr id="62" name="TextBox 61"/>
              <p:cNvSpPr txBox="1">
                <a:spLocks noRot="1" noChangeAspect="1" noMove="1" noResize="1" noEditPoints="1" noAdjustHandles="1" noChangeArrowheads="1" noChangeShapeType="1" noTextEdit="1"/>
              </p:cNvSpPr>
              <p:nvPr/>
            </p:nvSpPr>
            <p:spPr>
              <a:xfrm>
                <a:off x="5733691" y="4327584"/>
                <a:ext cx="816827" cy="461665"/>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3919267" y="5368507"/>
                <a:ext cx="2442272" cy="45070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4</m:t>
                      </m:r>
                      <m:r>
                        <a:rPr lang="en-US" sz="1200" b="0" i="1" smtClean="0">
                          <a:latin typeface="Cambria Math"/>
                        </a:rPr>
                        <m:t>𝑔𝑐𝑜𝑠</m:t>
                      </m:r>
                      <m:r>
                        <a:rPr lang="en-US" sz="1200" b="0" i="1" smtClean="0">
                          <a:latin typeface="Cambria Math"/>
                          <a:ea typeface="Cambria Math"/>
                        </a:rPr>
                        <m:t>𝜃</m:t>
                      </m:r>
                      <m:r>
                        <a:rPr lang="en-US" sz="1200" b="0" i="1" smtClean="0">
                          <a:latin typeface="Cambria Math"/>
                          <a:ea typeface="Cambria Math"/>
                        </a:rPr>
                        <m:t>−</m:t>
                      </m:r>
                      <m:f>
                        <m:fPr>
                          <m:ctrlPr>
                            <a:rPr lang="en-US" sz="1200" b="0" i="1" smtClean="0">
                              <a:latin typeface="Cambria Math" panose="02040503050406030204" pitchFamily="18" charset="0"/>
                            </a:rPr>
                          </m:ctrlPr>
                        </m:fPr>
                        <m:num>
                          <m:r>
                            <a:rPr lang="en-US" sz="1200" b="0" i="1" smtClean="0">
                              <a:latin typeface="Cambria Math"/>
                            </a:rPr>
                            <m:t>4</m:t>
                          </m:r>
                          <m:d>
                            <m:dPr>
                              <m:ctrlPr>
                                <a:rPr lang="en-US" sz="1200" b="0" i="1" smtClean="0">
                                  <a:latin typeface="Cambria Math" panose="02040503050406030204" pitchFamily="18" charset="0"/>
                                </a:rPr>
                              </m:ctrlPr>
                            </m:dPr>
                            <m:e>
                              <m:r>
                                <a:rPr lang="en-US" sz="1200" b="0" i="1" smtClean="0">
                                  <a:latin typeface="Cambria Math"/>
                                </a:rPr>
                                <m:t>10</m:t>
                              </m:r>
                              <m:r>
                                <a:rPr lang="en-US" sz="1200" b="0" i="1" smtClean="0">
                                  <a:latin typeface="Cambria Math"/>
                                </a:rPr>
                                <m:t>𝑔</m:t>
                              </m:r>
                              <m:r>
                                <a:rPr lang="en-US" sz="1200" b="0" i="1" smtClean="0">
                                  <a:latin typeface="Cambria Math"/>
                                </a:rPr>
                                <m:t>−10</m:t>
                              </m:r>
                              <m:r>
                                <a:rPr lang="en-US" sz="1200" b="0" i="1" smtClean="0">
                                  <a:latin typeface="Cambria Math"/>
                                </a:rPr>
                                <m:t>𝑔𝑐𝑜𝑠</m:t>
                              </m:r>
                              <m:r>
                                <a:rPr lang="en-US" sz="1200" b="0" i="1" smtClean="0">
                                  <a:latin typeface="Cambria Math"/>
                                  <a:ea typeface="Cambria Math"/>
                                </a:rPr>
                                <m:t>𝜃</m:t>
                              </m:r>
                            </m:e>
                          </m:d>
                        </m:num>
                        <m:den>
                          <m:r>
                            <a:rPr lang="en-US" sz="1200" b="0" i="1" smtClean="0">
                              <a:latin typeface="Cambria Math"/>
                            </a:rPr>
                            <m:t>5</m:t>
                          </m:r>
                        </m:den>
                      </m:f>
                      <m:r>
                        <a:rPr lang="en-US" sz="1200" b="0" i="1" smtClean="0">
                          <a:latin typeface="Cambria Math"/>
                        </a:rPr>
                        <m:t>=</m:t>
                      </m:r>
                      <m:r>
                        <a:rPr lang="en-US" sz="1200" b="0" i="1" smtClean="0">
                          <a:latin typeface="Cambria Math"/>
                        </a:rPr>
                        <m:t>𝑅</m:t>
                      </m:r>
                    </m:oMath>
                  </m:oMathPara>
                </a14:m>
                <a:endParaRPr lang="en-US" sz="1200" dirty="0"/>
              </a:p>
            </p:txBody>
          </p:sp>
        </mc:Choice>
        <mc:Fallback xmlns="">
          <p:sp>
            <p:nvSpPr>
              <p:cNvPr id="65" name="TextBox 64"/>
              <p:cNvSpPr txBox="1">
                <a:spLocks noRot="1" noChangeAspect="1" noMove="1" noResize="1" noEditPoints="1" noAdjustHandles="1" noChangeArrowheads="1" noChangeShapeType="1" noTextEdit="1"/>
              </p:cNvSpPr>
              <p:nvPr/>
            </p:nvSpPr>
            <p:spPr>
              <a:xfrm>
                <a:off x="3919267" y="5368507"/>
                <a:ext cx="2442272" cy="450701"/>
              </a:xfrm>
              <a:prstGeom prst="rect">
                <a:avLst/>
              </a:prstGeom>
              <a:blipFill rotWithShape="1">
                <a:blip r:embed="rId14"/>
                <a:stretch>
                  <a:fillRect b="-13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4891176" y="5969481"/>
                <a:ext cx="1467453"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12</m:t>
                      </m:r>
                      <m:r>
                        <a:rPr lang="en-US" sz="1200" b="0" i="1" smtClean="0">
                          <a:latin typeface="Cambria Math"/>
                        </a:rPr>
                        <m:t>𝑔𝑐𝑜𝑠</m:t>
                      </m:r>
                      <m:r>
                        <a:rPr lang="en-US" sz="1200" b="0" i="1" smtClean="0">
                          <a:latin typeface="Cambria Math"/>
                          <a:ea typeface="Cambria Math"/>
                        </a:rPr>
                        <m:t>𝜃</m:t>
                      </m:r>
                      <m:r>
                        <a:rPr lang="en-US" sz="1200" b="0" i="1" smtClean="0">
                          <a:latin typeface="Cambria Math"/>
                          <a:ea typeface="Cambria Math"/>
                        </a:rPr>
                        <m:t>−8</m:t>
                      </m:r>
                      <m:r>
                        <a:rPr lang="en-US" sz="1200" b="0" i="1" smtClean="0">
                          <a:latin typeface="Cambria Math"/>
                          <a:ea typeface="Cambria Math"/>
                        </a:rPr>
                        <m:t>𝑔</m:t>
                      </m:r>
                      <m:r>
                        <a:rPr lang="en-US" sz="1200" b="0" i="1" smtClean="0">
                          <a:latin typeface="Cambria Math"/>
                        </a:rPr>
                        <m:t>=</m:t>
                      </m:r>
                      <m:r>
                        <a:rPr lang="en-US" sz="1200" b="0" i="1" smtClean="0">
                          <a:latin typeface="Cambria Math"/>
                        </a:rPr>
                        <m:t>𝑅</m:t>
                      </m:r>
                    </m:oMath>
                  </m:oMathPara>
                </a14:m>
                <a:endParaRPr lang="en-US" sz="1200" dirty="0"/>
              </a:p>
            </p:txBody>
          </p:sp>
        </mc:Choice>
        <mc:Fallback xmlns="">
          <p:sp>
            <p:nvSpPr>
              <p:cNvPr id="68" name="TextBox 67"/>
              <p:cNvSpPr txBox="1">
                <a:spLocks noRot="1" noChangeAspect="1" noMove="1" noResize="1" noEditPoints="1" noAdjustHandles="1" noChangeArrowheads="1" noChangeShapeType="1" noTextEdit="1"/>
              </p:cNvSpPr>
              <p:nvPr/>
            </p:nvSpPr>
            <p:spPr>
              <a:xfrm>
                <a:off x="4891176" y="5969481"/>
                <a:ext cx="1467453" cy="276999"/>
              </a:xfrm>
              <a:prstGeom prst="rect">
                <a:avLst/>
              </a:prstGeom>
              <a:blipFill rotWithShape="1">
                <a:blip r:embed="rId15"/>
                <a:stretch>
                  <a:fillRect b="-2174"/>
                </a:stretch>
              </a:blipFill>
            </p:spPr>
            <p:txBody>
              <a:bodyPr/>
              <a:lstStyle/>
              <a:p>
                <a:r>
                  <a:rPr lang="en-US">
                    <a:noFill/>
                  </a:rPr>
                  <a:t> </a:t>
                </a:r>
              </a:p>
            </p:txBody>
          </p:sp>
        </mc:Fallback>
      </mc:AlternateContent>
      <p:sp>
        <p:nvSpPr>
          <p:cNvPr id="71" name="Arc 70"/>
          <p:cNvSpPr/>
          <p:nvPr/>
        </p:nvSpPr>
        <p:spPr>
          <a:xfrm>
            <a:off x="6449683" y="4150744"/>
            <a:ext cx="228600" cy="457200"/>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7" name="TextBox 76"/>
          <p:cNvSpPr txBox="1"/>
          <p:nvPr/>
        </p:nvSpPr>
        <p:spPr>
          <a:xfrm>
            <a:off x="6653840" y="4244196"/>
            <a:ext cx="1782793"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Use a different form</a:t>
            </a:r>
            <a:endParaRPr lang="en-GB" sz="1200" baseline="30000" dirty="0">
              <a:solidFill>
                <a:srgbClr val="FF0000"/>
              </a:solidFill>
              <a:latin typeface="Comic Sans MS" panose="030F0702030302020204" pitchFamily="66" charset="0"/>
            </a:endParaRPr>
          </a:p>
        </p:txBody>
      </p:sp>
      <p:sp>
        <p:nvSpPr>
          <p:cNvPr id="78" name="Arc 77"/>
          <p:cNvSpPr/>
          <p:nvPr/>
        </p:nvSpPr>
        <p:spPr>
          <a:xfrm>
            <a:off x="7369834" y="4648201"/>
            <a:ext cx="228600" cy="457200"/>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9" name="Arc 78"/>
          <p:cNvSpPr/>
          <p:nvPr/>
        </p:nvSpPr>
        <p:spPr>
          <a:xfrm>
            <a:off x="7323827" y="5111152"/>
            <a:ext cx="228600" cy="457200"/>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0" name="Arc 79"/>
          <p:cNvSpPr/>
          <p:nvPr/>
        </p:nvSpPr>
        <p:spPr>
          <a:xfrm>
            <a:off x="6199517" y="5651740"/>
            <a:ext cx="228600" cy="457200"/>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1" name="TextBox 80"/>
          <p:cNvSpPr txBox="1"/>
          <p:nvPr/>
        </p:nvSpPr>
        <p:spPr>
          <a:xfrm>
            <a:off x="7522232" y="4560499"/>
            <a:ext cx="1475119" cy="646331"/>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Sub in values (towards the </a:t>
            </a:r>
            <a:r>
              <a:rPr lang="en-US" sz="1200" dirty="0" err="1" smtClean="0">
                <a:solidFill>
                  <a:srgbClr val="FF0000"/>
                </a:solidFill>
                <a:latin typeface="Comic Sans MS" panose="030F0702030302020204" pitchFamily="66" charset="0"/>
              </a:rPr>
              <a:t>centre</a:t>
            </a:r>
            <a:r>
              <a:rPr lang="en-US" sz="1200" dirty="0" smtClean="0">
                <a:solidFill>
                  <a:srgbClr val="FF0000"/>
                </a:solidFill>
                <a:latin typeface="Comic Sans MS" panose="030F0702030302020204" pitchFamily="66" charset="0"/>
              </a:rPr>
              <a:t> = positive)</a:t>
            </a:r>
            <a:endParaRPr lang="en-GB" sz="1200" baseline="30000" dirty="0">
              <a:solidFill>
                <a:srgbClr val="FF0000"/>
              </a:solidFill>
              <a:latin typeface="Comic Sans MS" panose="030F0702030302020204" pitchFamily="66" charset="0"/>
            </a:endParaRPr>
          </a:p>
        </p:txBody>
      </p:sp>
      <p:sp>
        <p:nvSpPr>
          <p:cNvPr id="82" name="TextBox 81"/>
          <p:cNvSpPr txBox="1"/>
          <p:nvPr/>
        </p:nvSpPr>
        <p:spPr>
          <a:xfrm>
            <a:off x="7493477" y="5152846"/>
            <a:ext cx="1475119" cy="461665"/>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Rearrange to get R on its own</a:t>
            </a:r>
            <a:endParaRPr lang="en-GB" sz="1200" baseline="30000" dirty="0">
              <a:solidFill>
                <a:srgbClr val="FF0000"/>
              </a:solidFill>
              <a:latin typeface="Comic Sans MS" panose="030F0702030302020204" pitchFamily="66" charset="0"/>
            </a:endParaRPr>
          </a:p>
        </p:txBody>
      </p:sp>
      <p:sp>
        <p:nvSpPr>
          <p:cNvPr id="83" name="TextBox 82"/>
          <p:cNvSpPr txBox="1"/>
          <p:nvPr/>
        </p:nvSpPr>
        <p:spPr>
          <a:xfrm>
            <a:off x="6395047" y="5745194"/>
            <a:ext cx="808010"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Simplify</a:t>
            </a:r>
            <a:endParaRPr lang="en-GB" sz="1200" baseline="300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84" name="TextBox 83"/>
              <p:cNvSpPr txBox="1"/>
              <p:nvPr/>
            </p:nvSpPr>
            <p:spPr>
              <a:xfrm>
                <a:off x="7614248" y="1636146"/>
                <a:ext cx="1467453"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a:rPr>
                        <m:t>𝑅</m:t>
                      </m:r>
                      <m:r>
                        <a:rPr lang="en-US" sz="1200" b="0" i="1" smtClean="0">
                          <a:solidFill>
                            <a:srgbClr val="FF0000"/>
                          </a:solidFill>
                          <a:latin typeface="Cambria Math"/>
                        </a:rPr>
                        <m:t>=12</m:t>
                      </m:r>
                      <m:r>
                        <a:rPr lang="en-US" sz="1200" i="1">
                          <a:solidFill>
                            <a:srgbClr val="FF0000"/>
                          </a:solidFill>
                          <a:latin typeface="Cambria Math"/>
                        </a:rPr>
                        <m:t>𝑔𝑐𝑜𝑠</m:t>
                      </m:r>
                      <m:r>
                        <a:rPr lang="en-US" sz="1200" i="1">
                          <a:solidFill>
                            <a:srgbClr val="FF0000"/>
                          </a:solidFill>
                          <a:latin typeface="Cambria Math"/>
                          <a:ea typeface="Cambria Math"/>
                        </a:rPr>
                        <m:t>𝜃</m:t>
                      </m:r>
                      <m:r>
                        <a:rPr lang="en-US" sz="1200" i="1">
                          <a:solidFill>
                            <a:srgbClr val="FF0000"/>
                          </a:solidFill>
                          <a:latin typeface="Cambria Math"/>
                          <a:ea typeface="Cambria Math"/>
                        </a:rPr>
                        <m:t>−8</m:t>
                      </m:r>
                      <m:r>
                        <a:rPr lang="en-US" sz="1200" i="1">
                          <a:solidFill>
                            <a:srgbClr val="FF0000"/>
                          </a:solidFill>
                          <a:latin typeface="Cambria Math"/>
                          <a:ea typeface="Cambria Math"/>
                        </a:rPr>
                        <m:t>𝑔</m:t>
                      </m:r>
                    </m:oMath>
                  </m:oMathPara>
                </a14:m>
                <a:endParaRPr lang="en-US" sz="1200" dirty="0">
                  <a:solidFill>
                    <a:srgbClr val="FF0000"/>
                  </a:solidFill>
                </a:endParaRPr>
              </a:p>
            </p:txBody>
          </p:sp>
        </mc:Choice>
        <mc:Fallback xmlns="">
          <p:sp>
            <p:nvSpPr>
              <p:cNvPr id="84" name="TextBox 83"/>
              <p:cNvSpPr txBox="1">
                <a:spLocks noRot="1" noChangeAspect="1" noMove="1" noResize="1" noEditPoints="1" noAdjustHandles="1" noChangeArrowheads="1" noChangeShapeType="1" noTextEdit="1"/>
              </p:cNvSpPr>
              <p:nvPr/>
            </p:nvSpPr>
            <p:spPr>
              <a:xfrm>
                <a:off x="7614248" y="1636146"/>
                <a:ext cx="1467453" cy="276999"/>
              </a:xfrm>
              <a:prstGeom prst="rect">
                <a:avLst/>
              </a:prstGeom>
              <a:blipFill rotWithShape="1">
                <a:blip r:embed="rId16"/>
                <a:stretch>
                  <a:fillRect b="-2174"/>
                </a:stretch>
              </a:blipFill>
            </p:spPr>
            <p:txBody>
              <a:bodyPr/>
              <a:lstStyle/>
              <a:p>
                <a:r>
                  <a:rPr lang="en-US">
                    <a:noFill/>
                  </a:rPr>
                  <a:t> </a:t>
                </a:r>
              </a:p>
            </p:txBody>
          </p:sp>
        </mc:Fallback>
      </mc:AlternateContent>
    </p:spTree>
    <p:extLst>
      <p:ext uri="{BB962C8B-B14F-4D97-AF65-F5344CB8AC3E}">
        <p14:creationId xmlns:p14="http://schemas.microsoft.com/office/powerpoint/2010/main" val="975043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blinds(horizontal)">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blinds(horizontal)">
                                      <p:cBhvr>
                                        <p:cTn id="12" dur="500"/>
                                        <p:tgtEl>
                                          <p:spTgt spid="45"/>
                                        </p:tgtEl>
                                      </p:cBhvr>
                                    </p:animEffect>
                                  </p:childTnLst>
                                </p:cTn>
                              </p:par>
                              <p:par>
                                <p:cTn id="13" presetID="3" presetClass="entr" presetSubtype="10"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blinds(horizontal)">
                                      <p:cBhvr>
                                        <p:cTn id="15" dur="500"/>
                                        <p:tgtEl>
                                          <p:spTgt spid="4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blinds(horizontal)">
                                      <p:cBhvr>
                                        <p:cTn id="20" dur="500"/>
                                        <p:tgtEl>
                                          <p:spTgt spid="56"/>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blinds(horizontal)">
                                      <p:cBhvr>
                                        <p:cTn id="23" dur="500"/>
                                        <p:tgtEl>
                                          <p:spTgt spid="57"/>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blinds(horizontal)">
                                      <p:cBhvr>
                                        <p:cTn id="28" dur="500"/>
                                        <p:tgtEl>
                                          <p:spTgt spid="58"/>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blinds(horizontal)">
                                      <p:cBhvr>
                                        <p:cTn id="33" dur="500"/>
                                        <p:tgtEl>
                                          <p:spTgt spid="59"/>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blinds(horizontal)">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71"/>
                                        </p:tgtEl>
                                        <p:attrNameLst>
                                          <p:attrName>style.visibility</p:attrName>
                                        </p:attrNameLst>
                                      </p:cBhvr>
                                      <p:to>
                                        <p:strVal val="visible"/>
                                      </p:to>
                                    </p:set>
                                    <p:animEffect transition="in" filter="blinds(horizontal)">
                                      <p:cBhvr>
                                        <p:cTn id="43" dur="500"/>
                                        <p:tgtEl>
                                          <p:spTgt spid="71"/>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77"/>
                                        </p:tgtEl>
                                        <p:attrNameLst>
                                          <p:attrName>style.visibility</p:attrName>
                                        </p:attrNameLst>
                                      </p:cBhvr>
                                      <p:to>
                                        <p:strVal val="visible"/>
                                      </p:to>
                                    </p:set>
                                    <p:animEffect transition="in" filter="blinds(horizontal)">
                                      <p:cBhvr>
                                        <p:cTn id="48" dur="500"/>
                                        <p:tgtEl>
                                          <p:spTgt spid="77"/>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blinds(horizontal)">
                                      <p:cBhvr>
                                        <p:cTn id="53" dur="500"/>
                                        <p:tgtEl>
                                          <p:spTgt spid="62"/>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blinds(horizontal)">
                                      <p:cBhvr>
                                        <p:cTn id="58" dur="500"/>
                                        <p:tgtEl>
                                          <p:spTgt spid="78"/>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blinds(horizontal)">
                                      <p:cBhvr>
                                        <p:cTn id="63" dur="500"/>
                                        <p:tgtEl>
                                          <p:spTgt spid="81"/>
                                        </p:tgtEl>
                                      </p:cBhvr>
                                    </p:animEffect>
                                  </p:childTnLst>
                                </p:cTn>
                              </p:par>
                            </p:childTnLst>
                          </p:cTn>
                        </p:par>
                      </p:childTnLst>
                    </p:cTn>
                  </p:par>
                  <p:par>
                    <p:cTn id="64" fill="hold">
                      <p:stCondLst>
                        <p:cond delay="indefinite"/>
                      </p:stCondLst>
                      <p:childTnLst>
                        <p:par>
                          <p:cTn id="65" fill="hold">
                            <p:stCondLst>
                              <p:cond delay="0"/>
                            </p:stCondLst>
                            <p:childTnLst>
                              <p:par>
                                <p:cTn id="66" presetID="7" presetClass="emph" presetSubtype="2" fill="hold" nodeType="clickEffect">
                                  <p:stCondLst>
                                    <p:cond delay="0"/>
                                  </p:stCondLst>
                                  <p:childTnLst>
                                    <p:animClr clrSpc="rgb" dir="cw">
                                      <p:cBhvr>
                                        <p:cTn id="67" dur="500" fill="hold"/>
                                        <p:tgtEl>
                                          <p:spTgt spid="45"/>
                                        </p:tgtEl>
                                        <p:attrNameLst>
                                          <p:attrName>stroke.color</p:attrName>
                                        </p:attrNameLst>
                                      </p:cBhvr>
                                      <p:to>
                                        <a:srgbClr val="FF0000"/>
                                      </p:to>
                                    </p:animClr>
                                    <p:set>
                                      <p:cBhvr>
                                        <p:cTn id="68" dur="500" fill="hold"/>
                                        <p:tgtEl>
                                          <p:spTgt spid="45"/>
                                        </p:tgtEl>
                                        <p:attrNameLst>
                                          <p:attrName>stroke.on</p:attrName>
                                        </p:attrNameLst>
                                      </p:cBhvr>
                                      <p:to>
                                        <p:strVal val="true"/>
                                      </p:to>
                                    </p:set>
                                  </p:childTnLst>
                                </p:cTn>
                              </p:par>
                              <p:par>
                                <p:cTn id="69" presetID="7" presetClass="emph" presetSubtype="2" fill="hold" nodeType="withEffect">
                                  <p:stCondLst>
                                    <p:cond delay="0"/>
                                  </p:stCondLst>
                                  <p:childTnLst>
                                    <p:animClr clrSpc="rgb" dir="cw">
                                      <p:cBhvr>
                                        <p:cTn id="70" dur="500" fill="hold"/>
                                        <p:tgtEl>
                                          <p:spTgt spid="32"/>
                                        </p:tgtEl>
                                        <p:attrNameLst>
                                          <p:attrName>stroke.color</p:attrName>
                                        </p:attrNameLst>
                                      </p:cBhvr>
                                      <p:to>
                                        <a:srgbClr val="FF0000"/>
                                      </p:to>
                                    </p:animClr>
                                    <p:set>
                                      <p:cBhvr>
                                        <p:cTn id="71" dur="500" fill="hold"/>
                                        <p:tgtEl>
                                          <p:spTgt spid="32"/>
                                        </p:tgtEl>
                                        <p:attrNameLst>
                                          <p:attrName>stroke.on</p:attrName>
                                        </p:attrNameLst>
                                      </p:cBhvr>
                                      <p:to>
                                        <p:strVal val="true"/>
                                      </p:to>
                                    </p:set>
                                  </p:childTnLst>
                                </p:cTn>
                              </p:par>
                              <p:par>
                                <p:cTn id="72" presetID="7" presetClass="emph" presetSubtype="2" fill="hold" nodeType="withEffect">
                                  <p:stCondLst>
                                    <p:cond delay="0"/>
                                  </p:stCondLst>
                                  <p:childTnLst>
                                    <p:animClr clrSpc="rgb" dir="cw">
                                      <p:cBhvr>
                                        <p:cTn id="73" dur="500" fill="hold"/>
                                        <p:tgtEl>
                                          <p:spTgt spid="50"/>
                                        </p:tgtEl>
                                        <p:attrNameLst>
                                          <p:attrName>stroke.color</p:attrName>
                                        </p:attrNameLst>
                                      </p:cBhvr>
                                      <p:to>
                                        <a:srgbClr val="FF0000"/>
                                      </p:to>
                                    </p:animClr>
                                    <p:set>
                                      <p:cBhvr>
                                        <p:cTn id="74" dur="500" fill="hold"/>
                                        <p:tgtEl>
                                          <p:spTgt spid="50"/>
                                        </p:tgtEl>
                                        <p:attrNameLst>
                                          <p:attrName>stroke.on</p:attrName>
                                        </p:attrNameLst>
                                      </p:cBhvr>
                                      <p:to>
                                        <p:strVal val="true"/>
                                      </p:to>
                                    </p:set>
                                  </p:childTnLst>
                                </p:cTn>
                              </p:par>
                              <p:par>
                                <p:cTn id="75" presetID="7" presetClass="emph" presetSubtype="2" fill="hold" nodeType="withEffect">
                                  <p:stCondLst>
                                    <p:cond delay="0"/>
                                  </p:stCondLst>
                                  <p:childTnLst>
                                    <p:animClr clrSpc="rgb" dir="cw">
                                      <p:cBhvr>
                                        <p:cTn id="76" dur="500" fill="hold"/>
                                        <p:tgtEl>
                                          <p:spTgt spid="48"/>
                                        </p:tgtEl>
                                        <p:attrNameLst>
                                          <p:attrName>stroke.color</p:attrName>
                                        </p:attrNameLst>
                                      </p:cBhvr>
                                      <p:to>
                                        <a:srgbClr val="FF0000"/>
                                      </p:to>
                                    </p:animClr>
                                    <p:set>
                                      <p:cBhvr>
                                        <p:cTn id="77" dur="500" fill="hold"/>
                                        <p:tgtEl>
                                          <p:spTgt spid="48"/>
                                        </p:tgtEl>
                                        <p:attrNameLst>
                                          <p:attrName>stroke.on</p:attrName>
                                        </p:attrNameLst>
                                      </p:cBhvr>
                                      <p:to>
                                        <p:strVal val="true"/>
                                      </p:to>
                                    </p:set>
                                  </p:childTnLst>
                                </p:cTn>
                              </p:par>
                              <p:par>
                                <p:cTn id="78" presetID="3" presetClass="emph" presetSubtype="2" fill="hold" grpId="1" nodeType="withEffect">
                                  <p:stCondLst>
                                    <p:cond delay="0"/>
                                  </p:stCondLst>
                                  <p:childTnLst>
                                    <p:animClr clrSpc="rgb" dir="cw">
                                      <p:cBhvr override="childStyle">
                                        <p:cTn id="79" dur="500" fill="hold"/>
                                        <p:tgtEl>
                                          <p:spTgt spid="58"/>
                                        </p:tgtEl>
                                        <p:attrNameLst>
                                          <p:attrName>style.color</p:attrName>
                                        </p:attrNameLst>
                                      </p:cBhvr>
                                      <p:to>
                                        <a:srgbClr val="FF0000"/>
                                      </p:to>
                                    </p:animClr>
                                  </p:childTnLst>
                                </p:cTn>
                              </p:par>
                              <p:par>
                                <p:cTn id="80" presetID="3" presetClass="emph" presetSubtype="2" fill="hold" grpId="0" nodeType="withEffect">
                                  <p:stCondLst>
                                    <p:cond delay="0"/>
                                  </p:stCondLst>
                                  <p:childTnLst>
                                    <p:animClr clrSpc="rgb" dir="cw">
                                      <p:cBhvr override="childStyle">
                                        <p:cTn id="81" dur="500" fill="hold"/>
                                        <p:tgtEl>
                                          <p:spTgt spid="22"/>
                                        </p:tgtEl>
                                        <p:attrNameLst>
                                          <p:attrName>style.color</p:attrName>
                                        </p:attrNameLst>
                                      </p:cBhvr>
                                      <p:to>
                                        <a:srgbClr val="FF0000"/>
                                      </p:to>
                                    </p:animClr>
                                  </p:childTnLst>
                                </p:cTn>
                              </p:par>
                              <p:par>
                                <p:cTn id="82" presetID="3" presetClass="emph" presetSubtype="2" fill="hold" grpId="0" nodeType="withEffect">
                                  <p:stCondLst>
                                    <p:cond delay="0"/>
                                  </p:stCondLst>
                                  <p:childTnLst>
                                    <p:animClr clrSpc="rgb" dir="cw">
                                      <p:cBhvr override="childStyle">
                                        <p:cTn id="83" dur="500" fill="hold"/>
                                        <p:tgtEl>
                                          <p:spTgt spid="52"/>
                                        </p:tgtEl>
                                        <p:attrNameLst>
                                          <p:attrName>style.color</p:attrName>
                                        </p:attrNameLst>
                                      </p:cBhvr>
                                      <p:to>
                                        <a:srgbClr val="FF0000"/>
                                      </p:to>
                                    </p:animClr>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60"/>
                                        </p:tgtEl>
                                        <p:attrNameLst>
                                          <p:attrName>style.visibility</p:attrName>
                                        </p:attrNameLst>
                                      </p:cBhvr>
                                      <p:to>
                                        <p:strVal val="visible"/>
                                      </p:to>
                                    </p:set>
                                    <p:animEffect transition="in" filter="blinds(horizontal)">
                                      <p:cBhvr>
                                        <p:cTn id="88" dur="500"/>
                                        <p:tgtEl>
                                          <p:spTgt spid="60"/>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79"/>
                                        </p:tgtEl>
                                        <p:attrNameLst>
                                          <p:attrName>style.visibility</p:attrName>
                                        </p:attrNameLst>
                                      </p:cBhvr>
                                      <p:to>
                                        <p:strVal val="visible"/>
                                      </p:to>
                                    </p:set>
                                    <p:animEffect transition="in" filter="blinds(horizontal)">
                                      <p:cBhvr>
                                        <p:cTn id="93" dur="500"/>
                                        <p:tgtEl>
                                          <p:spTgt spid="79"/>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grpId="0" nodeType="click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blinds(horizontal)">
                                      <p:cBhvr>
                                        <p:cTn id="98" dur="500"/>
                                        <p:tgtEl>
                                          <p:spTgt spid="82"/>
                                        </p:tgtEl>
                                      </p:cBhvr>
                                    </p:animEffect>
                                  </p:childTnLst>
                                </p:cTn>
                              </p:par>
                            </p:childTnLst>
                          </p:cTn>
                        </p:par>
                      </p:childTnLst>
                    </p:cTn>
                  </p:par>
                  <p:par>
                    <p:cTn id="99" fill="hold">
                      <p:stCondLst>
                        <p:cond delay="indefinite"/>
                      </p:stCondLst>
                      <p:childTnLst>
                        <p:par>
                          <p:cTn id="100" fill="hold">
                            <p:stCondLst>
                              <p:cond delay="0"/>
                            </p:stCondLst>
                            <p:childTnLst>
                              <p:par>
                                <p:cTn id="101" presetID="3" presetClass="entr" presetSubtype="10" fill="hold" grpId="0" nodeType="click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blinds(horizontal)">
                                      <p:cBhvr>
                                        <p:cTn id="103" dur="500"/>
                                        <p:tgtEl>
                                          <p:spTgt spid="65"/>
                                        </p:tgtEl>
                                      </p:cBhvr>
                                    </p:animEffect>
                                  </p:childTnLst>
                                </p:cTn>
                              </p:par>
                            </p:childTnLst>
                          </p:cTn>
                        </p:par>
                      </p:childTnLst>
                    </p:cTn>
                  </p:par>
                  <p:par>
                    <p:cTn id="104" fill="hold">
                      <p:stCondLst>
                        <p:cond delay="indefinite"/>
                      </p:stCondLst>
                      <p:childTnLst>
                        <p:par>
                          <p:cTn id="105" fill="hold">
                            <p:stCondLst>
                              <p:cond delay="0"/>
                            </p:stCondLst>
                            <p:childTnLst>
                              <p:par>
                                <p:cTn id="106" presetID="3" presetClass="entr" presetSubtype="10" fill="hold" grpId="0" nodeType="clickEffect">
                                  <p:stCondLst>
                                    <p:cond delay="0"/>
                                  </p:stCondLst>
                                  <p:childTnLst>
                                    <p:set>
                                      <p:cBhvr>
                                        <p:cTn id="107" dur="1" fill="hold">
                                          <p:stCondLst>
                                            <p:cond delay="0"/>
                                          </p:stCondLst>
                                        </p:cTn>
                                        <p:tgtEl>
                                          <p:spTgt spid="80"/>
                                        </p:tgtEl>
                                        <p:attrNameLst>
                                          <p:attrName>style.visibility</p:attrName>
                                        </p:attrNameLst>
                                      </p:cBhvr>
                                      <p:to>
                                        <p:strVal val="visible"/>
                                      </p:to>
                                    </p:set>
                                    <p:animEffect transition="in" filter="blinds(horizontal)">
                                      <p:cBhvr>
                                        <p:cTn id="108" dur="500"/>
                                        <p:tgtEl>
                                          <p:spTgt spid="80"/>
                                        </p:tgtEl>
                                      </p:cBhvr>
                                    </p:animEffect>
                                  </p:childTnLst>
                                </p:cTn>
                              </p:par>
                            </p:childTnLst>
                          </p:cTn>
                        </p:par>
                      </p:childTnLst>
                    </p:cTn>
                  </p:par>
                  <p:par>
                    <p:cTn id="109" fill="hold">
                      <p:stCondLst>
                        <p:cond delay="indefinite"/>
                      </p:stCondLst>
                      <p:childTnLst>
                        <p:par>
                          <p:cTn id="110" fill="hold">
                            <p:stCondLst>
                              <p:cond delay="0"/>
                            </p:stCondLst>
                            <p:childTnLst>
                              <p:par>
                                <p:cTn id="111" presetID="3" presetClass="entr" presetSubtype="10" fill="hold" grpId="0" nodeType="clickEffect">
                                  <p:stCondLst>
                                    <p:cond delay="0"/>
                                  </p:stCondLst>
                                  <p:childTnLst>
                                    <p:set>
                                      <p:cBhvr>
                                        <p:cTn id="112" dur="1" fill="hold">
                                          <p:stCondLst>
                                            <p:cond delay="0"/>
                                          </p:stCondLst>
                                        </p:cTn>
                                        <p:tgtEl>
                                          <p:spTgt spid="83"/>
                                        </p:tgtEl>
                                        <p:attrNameLst>
                                          <p:attrName>style.visibility</p:attrName>
                                        </p:attrNameLst>
                                      </p:cBhvr>
                                      <p:to>
                                        <p:strVal val="visible"/>
                                      </p:to>
                                    </p:set>
                                    <p:animEffect transition="in" filter="blinds(horizontal)">
                                      <p:cBhvr>
                                        <p:cTn id="113" dur="500"/>
                                        <p:tgtEl>
                                          <p:spTgt spid="83"/>
                                        </p:tgtEl>
                                      </p:cBhvr>
                                    </p:animEffect>
                                  </p:childTnLst>
                                </p:cTn>
                              </p:par>
                            </p:childTnLst>
                          </p:cTn>
                        </p:par>
                      </p:childTnLst>
                    </p:cTn>
                  </p:par>
                  <p:par>
                    <p:cTn id="114" fill="hold">
                      <p:stCondLst>
                        <p:cond delay="indefinite"/>
                      </p:stCondLst>
                      <p:childTnLst>
                        <p:par>
                          <p:cTn id="115" fill="hold">
                            <p:stCondLst>
                              <p:cond delay="0"/>
                            </p:stCondLst>
                            <p:childTnLst>
                              <p:par>
                                <p:cTn id="116" presetID="3" presetClass="entr" presetSubtype="10" fill="hold" grpId="0" nodeType="clickEffect">
                                  <p:stCondLst>
                                    <p:cond delay="0"/>
                                  </p:stCondLst>
                                  <p:childTnLst>
                                    <p:set>
                                      <p:cBhvr>
                                        <p:cTn id="117" dur="1" fill="hold">
                                          <p:stCondLst>
                                            <p:cond delay="0"/>
                                          </p:stCondLst>
                                        </p:cTn>
                                        <p:tgtEl>
                                          <p:spTgt spid="68"/>
                                        </p:tgtEl>
                                        <p:attrNameLst>
                                          <p:attrName>style.visibility</p:attrName>
                                        </p:attrNameLst>
                                      </p:cBhvr>
                                      <p:to>
                                        <p:strVal val="visible"/>
                                      </p:to>
                                    </p:set>
                                    <p:animEffect transition="in" filter="blinds(horizontal)">
                                      <p:cBhvr>
                                        <p:cTn id="118" dur="500"/>
                                        <p:tgtEl>
                                          <p:spTgt spid="68"/>
                                        </p:tgtEl>
                                      </p:cBhvr>
                                    </p:animEffect>
                                  </p:childTnLst>
                                </p:cTn>
                              </p:par>
                            </p:childTnLst>
                          </p:cTn>
                        </p:par>
                      </p:childTnLst>
                    </p:cTn>
                  </p:par>
                  <p:par>
                    <p:cTn id="119" fill="hold">
                      <p:stCondLst>
                        <p:cond delay="indefinite"/>
                      </p:stCondLst>
                      <p:childTnLst>
                        <p:par>
                          <p:cTn id="120" fill="hold">
                            <p:stCondLst>
                              <p:cond delay="0"/>
                            </p:stCondLst>
                            <p:childTnLst>
                              <p:par>
                                <p:cTn id="121" presetID="3" presetClass="entr" presetSubtype="10" fill="hold" grpId="0" nodeType="clickEffect">
                                  <p:stCondLst>
                                    <p:cond delay="0"/>
                                  </p:stCondLst>
                                  <p:childTnLst>
                                    <p:set>
                                      <p:cBhvr>
                                        <p:cTn id="122" dur="1" fill="hold">
                                          <p:stCondLst>
                                            <p:cond delay="0"/>
                                          </p:stCondLst>
                                        </p:cTn>
                                        <p:tgtEl>
                                          <p:spTgt spid="84"/>
                                        </p:tgtEl>
                                        <p:attrNameLst>
                                          <p:attrName>style.visibility</p:attrName>
                                        </p:attrNameLst>
                                      </p:cBhvr>
                                      <p:to>
                                        <p:strVal val="visible"/>
                                      </p:to>
                                    </p:set>
                                    <p:animEffect transition="in" filter="blinds(horizontal)">
                                      <p:cBhvr>
                                        <p:cTn id="123" dur="500"/>
                                        <p:tgtEl>
                                          <p:spTgt spid="84"/>
                                        </p:tgtEl>
                                      </p:cBhvr>
                                    </p:animEffect>
                                  </p:childTnLst>
                                </p:cTn>
                              </p:par>
                            </p:childTnLst>
                          </p:cTn>
                        </p:par>
                      </p:childTnLst>
                    </p:cTn>
                  </p:par>
                  <p:par>
                    <p:cTn id="124" fill="hold">
                      <p:stCondLst>
                        <p:cond delay="indefinite"/>
                      </p:stCondLst>
                      <p:childTnLst>
                        <p:par>
                          <p:cTn id="125" fill="hold">
                            <p:stCondLst>
                              <p:cond delay="0"/>
                            </p:stCondLst>
                            <p:childTnLst>
                              <p:par>
                                <p:cTn id="126" presetID="7" presetClass="emph" presetSubtype="2" fill="hold" nodeType="clickEffect">
                                  <p:stCondLst>
                                    <p:cond delay="0"/>
                                  </p:stCondLst>
                                  <p:childTnLst>
                                    <p:animClr clrSpc="rgb" dir="cw">
                                      <p:cBhvr>
                                        <p:cTn id="127" dur="500" fill="hold"/>
                                        <p:tgtEl>
                                          <p:spTgt spid="45"/>
                                        </p:tgtEl>
                                        <p:attrNameLst>
                                          <p:attrName>stroke.color</p:attrName>
                                        </p:attrNameLst>
                                      </p:cBhvr>
                                      <p:to>
                                        <a:schemeClr val="tx1"/>
                                      </p:to>
                                    </p:animClr>
                                    <p:set>
                                      <p:cBhvr>
                                        <p:cTn id="128" dur="500" fill="hold"/>
                                        <p:tgtEl>
                                          <p:spTgt spid="45"/>
                                        </p:tgtEl>
                                        <p:attrNameLst>
                                          <p:attrName>stroke.on</p:attrName>
                                        </p:attrNameLst>
                                      </p:cBhvr>
                                      <p:to>
                                        <p:strVal val="true"/>
                                      </p:to>
                                    </p:set>
                                  </p:childTnLst>
                                </p:cTn>
                              </p:par>
                              <p:par>
                                <p:cTn id="129" presetID="7" presetClass="emph" presetSubtype="2" fill="hold" nodeType="withEffect">
                                  <p:stCondLst>
                                    <p:cond delay="0"/>
                                  </p:stCondLst>
                                  <p:childTnLst>
                                    <p:animClr clrSpc="rgb" dir="cw">
                                      <p:cBhvr>
                                        <p:cTn id="130" dur="500" fill="hold"/>
                                        <p:tgtEl>
                                          <p:spTgt spid="32"/>
                                        </p:tgtEl>
                                        <p:attrNameLst>
                                          <p:attrName>stroke.color</p:attrName>
                                        </p:attrNameLst>
                                      </p:cBhvr>
                                      <p:to>
                                        <a:schemeClr val="tx1"/>
                                      </p:to>
                                    </p:animClr>
                                    <p:set>
                                      <p:cBhvr>
                                        <p:cTn id="131" dur="500" fill="hold"/>
                                        <p:tgtEl>
                                          <p:spTgt spid="32"/>
                                        </p:tgtEl>
                                        <p:attrNameLst>
                                          <p:attrName>stroke.on</p:attrName>
                                        </p:attrNameLst>
                                      </p:cBhvr>
                                      <p:to>
                                        <p:strVal val="true"/>
                                      </p:to>
                                    </p:set>
                                  </p:childTnLst>
                                </p:cTn>
                              </p:par>
                              <p:par>
                                <p:cTn id="132" presetID="7" presetClass="emph" presetSubtype="2" fill="hold" nodeType="withEffect">
                                  <p:stCondLst>
                                    <p:cond delay="0"/>
                                  </p:stCondLst>
                                  <p:childTnLst>
                                    <p:animClr clrSpc="rgb" dir="cw">
                                      <p:cBhvr>
                                        <p:cTn id="133" dur="500" fill="hold"/>
                                        <p:tgtEl>
                                          <p:spTgt spid="50"/>
                                        </p:tgtEl>
                                        <p:attrNameLst>
                                          <p:attrName>stroke.color</p:attrName>
                                        </p:attrNameLst>
                                      </p:cBhvr>
                                      <p:to>
                                        <a:schemeClr val="tx1"/>
                                      </p:to>
                                    </p:animClr>
                                    <p:set>
                                      <p:cBhvr>
                                        <p:cTn id="134" dur="500" fill="hold"/>
                                        <p:tgtEl>
                                          <p:spTgt spid="50"/>
                                        </p:tgtEl>
                                        <p:attrNameLst>
                                          <p:attrName>stroke.on</p:attrName>
                                        </p:attrNameLst>
                                      </p:cBhvr>
                                      <p:to>
                                        <p:strVal val="true"/>
                                      </p:to>
                                    </p:set>
                                  </p:childTnLst>
                                </p:cTn>
                              </p:par>
                              <p:par>
                                <p:cTn id="135" presetID="7" presetClass="emph" presetSubtype="2" fill="hold" nodeType="withEffect">
                                  <p:stCondLst>
                                    <p:cond delay="0"/>
                                  </p:stCondLst>
                                  <p:childTnLst>
                                    <p:animClr clrSpc="rgb" dir="cw">
                                      <p:cBhvr>
                                        <p:cTn id="136" dur="500" fill="hold"/>
                                        <p:tgtEl>
                                          <p:spTgt spid="48"/>
                                        </p:tgtEl>
                                        <p:attrNameLst>
                                          <p:attrName>stroke.color</p:attrName>
                                        </p:attrNameLst>
                                      </p:cBhvr>
                                      <p:to>
                                        <a:schemeClr val="tx1"/>
                                      </p:to>
                                    </p:animClr>
                                    <p:set>
                                      <p:cBhvr>
                                        <p:cTn id="137" dur="500" fill="hold"/>
                                        <p:tgtEl>
                                          <p:spTgt spid="48"/>
                                        </p:tgtEl>
                                        <p:attrNameLst>
                                          <p:attrName>stroke.on</p:attrName>
                                        </p:attrNameLst>
                                      </p:cBhvr>
                                      <p:to>
                                        <p:strVal val="true"/>
                                      </p:to>
                                    </p:set>
                                  </p:childTnLst>
                                </p:cTn>
                              </p:par>
                              <p:par>
                                <p:cTn id="138" presetID="3" presetClass="emph" presetSubtype="2" fill="hold" grpId="2" nodeType="withEffect">
                                  <p:stCondLst>
                                    <p:cond delay="0"/>
                                  </p:stCondLst>
                                  <p:childTnLst>
                                    <p:animClr clrSpc="rgb" dir="cw">
                                      <p:cBhvr override="childStyle">
                                        <p:cTn id="139" dur="500" fill="hold"/>
                                        <p:tgtEl>
                                          <p:spTgt spid="58"/>
                                        </p:tgtEl>
                                        <p:attrNameLst>
                                          <p:attrName>style.color</p:attrName>
                                        </p:attrNameLst>
                                      </p:cBhvr>
                                      <p:to>
                                        <a:schemeClr val="tx1"/>
                                      </p:to>
                                    </p:animClr>
                                  </p:childTnLst>
                                </p:cTn>
                              </p:par>
                              <p:par>
                                <p:cTn id="140" presetID="3" presetClass="emph" presetSubtype="2" fill="hold" grpId="1" nodeType="withEffect">
                                  <p:stCondLst>
                                    <p:cond delay="0"/>
                                  </p:stCondLst>
                                  <p:childTnLst>
                                    <p:animClr clrSpc="rgb" dir="cw">
                                      <p:cBhvr override="childStyle">
                                        <p:cTn id="141" dur="500" fill="hold"/>
                                        <p:tgtEl>
                                          <p:spTgt spid="22"/>
                                        </p:tgtEl>
                                        <p:attrNameLst>
                                          <p:attrName>style.color</p:attrName>
                                        </p:attrNameLst>
                                      </p:cBhvr>
                                      <p:to>
                                        <a:schemeClr val="tx1"/>
                                      </p:to>
                                    </p:animClr>
                                  </p:childTnLst>
                                </p:cTn>
                              </p:par>
                              <p:par>
                                <p:cTn id="142" presetID="3" presetClass="emph" presetSubtype="2" fill="hold" grpId="1" nodeType="withEffect">
                                  <p:stCondLst>
                                    <p:cond delay="0"/>
                                  </p:stCondLst>
                                  <p:childTnLst>
                                    <p:animClr clrSpc="rgb" dir="cw">
                                      <p:cBhvr override="childStyle">
                                        <p:cTn id="143" dur="500" fill="hold"/>
                                        <p:tgtEl>
                                          <p:spTgt spid="52"/>
                                        </p:tgtEl>
                                        <p:attrNameLst>
                                          <p:attrName>style.color</p:attrName>
                                        </p:attrNameLst>
                                      </p:cBhvr>
                                      <p:to>
                                        <a:schemeClr val="tx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P spid="52" grpId="0"/>
      <p:bldP spid="52" grpId="1"/>
      <p:bldP spid="56" grpId="0" animBg="1"/>
      <p:bldP spid="57" grpId="0"/>
      <p:bldP spid="58" grpId="0"/>
      <p:bldP spid="58" grpId="1"/>
      <p:bldP spid="58" grpId="2"/>
      <p:bldP spid="59" grpId="0"/>
      <p:bldP spid="15" grpId="0"/>
      <p:bldP spid="60" grpId="0"/>
      <p:bldP spid="62" grpId="0"/>
      <p:bldP spid="65" grpId="0"/>
      <p:bldP spid="68" grpId="0"/>
      <p:bldP spid="71" grpId="0" animBg="1"/>
      <p:bldP spid="77" grpId="0"/>
      <p:bldP spid="78" grpId="0" animBg="1"/>
      <p:bldP spid="79" grpId="0" animBg="1"/>
      <p:bldP spid="80" grpId="0" animBg="1"/>
      <p:bldP spid="81" grpId="0"/>
      <p:bldP spid="82" grpId="0"/>
      <p:bldP spid="83" grpId="0"/>
      <p:bldP spid="84"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Motion in a Circle</a:t>
            </a:r>
            <a:endParaRPr lang="en-GB" dirty="0">
              <a:latin typeface="Comic Sans MS" pitchFamily="66" charset="0"/>
            </a:endParaRPr>
          </a:p>
        </p:txBody>
      </p:sp>
      <p:sp>
        <p:nvSpPr>
          <p:cNvPr id="6" name="Content Placeholder 2"/>
          <p:cNvSpPr>
            <a:spLocks noGrp="1"/>
          </p:cNvSpPr>
          <p:nvPr>
            <p:ph idx="1"/>
          </p:nvPr>
        </p:nvSpPr>
        <p:spPr>
          <a:xfrm>
            <a:off x="228600" y="1600200"/>
            <a:ext cx="3636034" cy="4876800"/>
          </a:xfrm>
        </p:spPr>
        <p:txBody>
          <a:bodyPr>
            <a:normAutofit lnSpcReduction="10000"/>
          </a:bodyPr>
          <a:lstStyle/>
          <a:p>
            <a:pPr marL="0" indent="0" algn="ctr">
              <a:buNone/>
            </a:pPr>
            <a:r>
              <a:rPr lang="en-GB" sz="1400" b="1" dirty="0" smtClean="0">
                <a:latin typeface="Comic Sans MS" pitchFamily="66" charset="0"/>
              </a:rPr>
              <a:t>You can solve problems where an objects does not have to stay on the circle</a:t>
            </a:r>
            <a:endParaRPr lang="en-GB" sz="1400" dirty="0" smtClean="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smtClean="0">
                <a:latin typeface="Comic Sans MS" pitchFamily="66" charset="0"/>
              </a:rPr>
              <a:t>A smooth solid hemisphere with radius 5m and centre O is resting in a fixed position on a horizontal plane with its flat face in contact with the plane. A particle P of mass 4kg is slightly disturbed from rest at the highest point of the hemisphere. When OP has turned through an angle </a:t>
            </a:r>
            <a:r>
              <a:rPr lang="el-GR" sz="1400" dirty="0" smtClean="0">
                <a:latin typeface="Comic Sans MS" pitchFamily="66" charset="0"/>
              </a:rPr>
              <a:t>θ</a:t>
            </a:r>
            <a:r>
              <a:rPr lang="en-US" sz="1400" dirty="0" smtClean="0">
                <a:latin typeface="Comic Sans MS" pitchFamily="66" charset="0"/>
              </a:rPr>
              <a:t> and the particle is still on the surface of the hemisphere, the normal reaction of the sphere on the particle is R.</a:t>
            </a:r>
          </a:p>
          <a:p>
            <a:pPr marL="0" indent="0" algn="ctr">
              <a:buNone/>
            </a:pPr>
            <a:endParaRPr lang="en-US" sz="1400" dirty="0">
              <a:latin typeface="Comic Sans MS" pitchFamily="66" charset="0"/>
            </a:endParaRPr>
          </a:p>
          <a:p>
            <a:pPr algn="ctr">
              <a:buAutoNum type="alphaLcParenR"/>
            </a:pPr>
            <a:r>
              <a:rPr lang="en-US" sz="1400" dirty="0" smtClean="0">
                <a:latin typeface="Comic Sans MS" pitchFamily="66" charset="0"/>
              </a:rPr>
              <a:t>Find an expression for R</a:t>
            </a:r>
          </a:p>
          <a:p>
            <a:pPr algn="ctr">
              <a:buAutoNum type="alphaLcParenR"/>
            </a:pPr>
            <a:r>
              <a:rPr lang="en-US" sz="1400" dirty="0" smtClean="0">
                <a:latin typeface="Comic Sans MS" pitchFamily="66" charset="0"/>
              </a:rPr>
              <a:t>Find the angle between OP and the upward vertical when the particle leaves the surface of the hemisphere</a:t>
            </a:r>
          </a:p>
          <a:p>
            <a:pPr algn="ctr">
              <a:buAutoNum type="alphaLcParenR"/>
            </a:pPr>
            <a:r>
              <a:rPr lang="en-US" sz="1400" dirty="0" smtClean="0">
                <a:latin typeface="Comic Sans MS" pitchFamily="66" charset="0"/>
              </a:rPr>
              <a:t>Find the distance of the particle from the </a:t>
            </a:r>
            <a:r>
              <a:rPr lang="en-US" sz="1400" dirty="0" err="1" smtClean="0">
                <a:latin typeface="Comic Sans MS" pitchFamily="66" charset="0"/>
              </a:rPr>
              <a:t>centre</a:t>
            </a:r>
            <a:r>
              <a:rPr lang="en-US" sz="1400" dirty="0" smtClean="0">
                <a:latin typeface="Comic Sans MS" pitchFamily="66" charset="0"/>
              </a:rPr>
              <a:t> of the hemisphere when it hits the ground</a:t>
            </a:r>
            <a:endParaRPr lang="en-GB" sz="1400" dirty="0" smtClean="0">
              <a:latin typeface="Comic Sans MS" pitchFamily="66" charset="0"/>
            </a:endParaRPr>
          </a:p>
        </p:txBody>
      </p:sp>
      <mc:AlternateContent xmlns:mc="http://schemas.openxmlformats.org/markup-compatibility/2006" xmlns:a14="http://schemas.microsoft.com/office/drawing/2010/main">
        <mc:Choice Requires="a14">
          <p:sp>
            <p:nvSpPr>
              <p:cNvPr id="7" name="TextBox 6"/>
              <p:cNvSpPr txBox="1"/>
              <p:nvPr/>
            </p:nvSpPr>
            <p:spPr>
              <a:xfrm>
                <a:off x="1083623" y="0"/>
                <a:ext cx="781817"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𝑣</m:t>
                      </m:r>
                      <m:r>
                        <a:rPr lang="en-US" sz="1400" b="0" i="1" smtClean="0">
                          <a:latin typeface="Cambria Math"/>
                        </a:rPr>
                        <m:t>=</m:t>
                      </m:r>
                      <m:r>
                        <a:rPr lang="en-US" sz="1400" b="0" i="1" smtClean="0">
                          <a:latin typeface="Cambria Math"/>
                        </a:rPr>
                        <m:t>𝑟</m:t>
                      </m:r>
                      <m:r>
                        <m:rPr>
                          <m:sty m:val="p"/>
                        </m:rPr>
                        <a:rPr lang="el-GR" sz="1400" b="0" i="1" smtClean="0">
                          <a:latin typeface="Cambria Math"/>
                        </a:rPr>
                        <m:t>ω</m:t>
                      </m:r>
                    </m:oMath>
                  </m:oMathPara>
                </a14:m>
                <a:endParaRPr lang="en-GB" sz="1400" dirty="0"/>
              </a:p>
            </p:txBody>
          </p:sp>
        </mc:Choice>
        <mc:Fallback xmlns="">
          <p:sp>
            <p:nvSpPr>
              <p:cNvPr id="7" name="TextBox 6"/>
              <p:cNvSpPr txBox="1">
                <a:spLocks noRot="1" noChangeAspect="1" noMove="1" noResize="1" noEditPoints="1" noAdjustHandles="1" noChangeArrowheads="1" noChangeShapeType="1" noTextEdit="1"/>
              </p:cNvSpPr>
              <p:nvPr/>
            </p:nvSpPr>
            <p:spPr>
              <a:xfrm>
                <a:off x="1083623" y="0"/>
                <a:ext cx="781817" cy="307777"/>
              </a:xfrm>
              <a:prstGeom prst="rect">
                <a:avLst/>
              </a:prstGeom>
              <a:blipFill rotWithShape="1">
                <a:blip r:embed="rId3"/>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0" y="0"/>
                <a:ext cx="1087670" cy="44300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1200" i="1" smtClean="0">
                          <a:latin typeface="Cambria Math"/>
                        </a:rPr>
                        <m:t>ω</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𝑟𝑎𝑑𝑖𝑎𝑛𝑠</m:t>
                          </m:r>
                        </m:num>
                        <m:den>
                          <m:r>
                            <a:rPr lang="en-US" sz="1200" b="0" i="1" smtClean="0">
                              <a:latin typeface="Cambria Math"/>
                            </a:rPr>
                            <m:t>𝑠𝑒𝑐𝑜𝑛𝑑𝑠</m:t>
                          </m:r>
                        </m:den>
                      </m:f>
                    </m:oMath>
                  </m:oMathPara>
                </a14:m>
                <a:endParaRPr lang="en-GB" sz="1200" dirty="0"/>
              </a:p>
            </p:txBody>
          </p:sp>
        </mc:Choice>
        <mc:Fallback xmlns="">
          <p:sp>
            <p:nvSpPr>
              <p:cNvPr id="8" name="TextBox 7"/>
              <p:cNvSpPr txBox="1">
                <a:spLocks noRot="1" noChangeAspect="1" noMove="1" noResize="1" noEditPoints="1" noAdjustHandles="1" noChangeArrowheads="1" noChangeShapeType="1" noTextEdit="1"/>
              </p:cNvSpPr>
              <p:nvPr/>
            </p:nvSpPr>
            <p:spPr>
              <a:xfrm>
                <a:off x="0" y="0"/>
                <a:ext cx="1087670" cy="443006"/>
              </a:xfrm>
              <a:prstGeom prst="rect">
                <a:avLst/>
              </a:prstGeom>
              <a:blipFill rotWithShape="1">
                <a:blip r:embed="rId4"/>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862446" y="0"/>
                <a:ext cx="79451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𝑣</m:t>
                      </m:r>
                      <m:r>
                        <a:rPr lang="en-US" sz="1400" b="0" i="1" smtClean="0">
                          <a:latin typeface="Cambria Math"/>
                          <a:ea typeface="Cambria Math"/>
                        </a:rPr>
                        <m:t>𝜔</m:t>
                      </m:r>
                    </m:oMath>
                  </m:oMathPara>
                </a14:m>
                <a:endParaRPr lang="en-GB" sz="1400" dirty="0"/>
              </a:p>
            </p:txBody>
          </p:sp>
        </mc:Choice>
        <mc:Fallback xmlns="">
          <p:sp>
            <p:nvSpPr>
              <p:cNvPr id="9" name="TextBox 8"/>
              <p:cNvSpPr txBox="1">
                <a:spLocks noRot="1" noChangeAspect="1" noMove="1" noResize="1" noEditPoints="1" noAdjustHandles="1" noChangeArrowheads="1" noChangeShapeType="1" noTextEdit="1"/>
              </p:cNvSpPr>
              <p:nvPr/>
            </p:nvSpPr>
            <p:spPr>
              <a:xfrm>
                <a:off x="1862446" y="0"/>
                <a:ext cx="794513" cy="307777"/>
              </a:xfrm>
              <a:prstGeom prst="rect">
                <a:avLst/>
              </a:prstGeom>
              <a:blipFill rotWithShape="1">
                <a:blip r:embed="rId5"/>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665020" y="0"/>
                <a:ext cx="86844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𝑟</m:t>
                      </m:r>
                      <m:sSup>
                        <m:sSupPr>
                          <m:ctrlPr>
                            <a:rPr lang="en-US" sz="1400" b="0" i="1" smtClean="0">
                              <a:latin typeface="Cambria Math" panose="02040503050406030204" pitchFamily="18" charset="0"/>
                            </a:rPr>
                          </m:ctrlPr>
                        </m:sSupPr>
                        <m:e>
                          <m:r>
                            <a:rPr lang="en-US" sz="1400" b="0" i="1" smtClean="0">
                              <a:latin typeface="Cambria Math"/>
                              <a:ea typeface="Cambria Math"/>
                            </a:rPr>
                            <m:t>𝜔</m:t>
                          </m:r>
                        </m:e>
                        <m:sup>
                          <m:r>
                            <a:rPr lang="en-US" sz="1400" b="0" i="1" smtClean="0">
                              <a:latin typeface="Cambria Math"/>
                            </a:rPr>
                            <m:t>2</m:t>
                          </m:r>
                        </m:sup>
                      </m:sSup>
                    </m:oMath>
                  </m:oMathPara>
                </a14:m>
                <a:endParaRPr lang="en-GB" sz="1400" dirty="0"/>
              </a:p>
            </p:txBody>
          </p:sp>
        </mc:Choice>
        <mc:Fallback xmlns="">
          <p:sp>
            <p:nvSpPr>
              <p:cNvPr id="10" name="TextBox 9"/>
              <p:cNvSpPr txBox="1">
                <a:spLocks noRot="1" noChangeAspect="1" noMove="1" noResize="1" noEditPoints="1" noAdjustHandles="1" noChangeArrowheads="1" noChangeShapeType="1" noTextEdit="1"/>
              </p:cNvSpPr>
              <p:nvPr/>
            </p:nvSpPr>
            <p:spPr>
              <a:xfrm>
                <a:off x="2665020" y="0"/>
                <a:ext cx="868443" cy="307777"/>
              </a:xfrm>
              <a:prstGeom prst="rect">
                <a:avLst/>
              </a:prstGeom>
              <a:blipFill rotWithShape="1">
                <a:blip r:embed="rId6"/>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511232" y="0"/>
                <a:ext cx="753988" cy="52315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a:rPr>
                                <m:t>𝑣</m:t>
                              </m:r>
                            </m:e>
                            <m:sup>
                              <m:r>
                                <a:rPr lang="en-US" sz="1400" b="0" i="1" smtClean="0">
                                  <a:latin typeface="Cambria Math"/>
                                </a:rPr>
                                <m:t>2</m:t>
                              </m:r>
                            </m:sup>
                          </m:sSup>
                        </m:num>
                        <m:den>
                          <m:r>
                            <a:rPr lang="en-US" sz="1400" b="0" i="1" smtClean="0">
                              <a:latin typeface="Cambria Math"/>
                            </a:rPr>
                            <m:t>𝑟</m:t>
                          </m:r>
                        </m:den>
                      </m:f>
                    </m:oMath>
                  </m:oMathPara>
                </a14:m>
                <a:endParaRPr lang="en-GB" sz="1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511232" y="0"/>
                <a:ext cx="753988" cy="523157"/>
              </a:xfrm>
              <a:prstGeom prst="rect">
                <a:avLst/>
              </a:prstGeom>
              <a:blipFill rotWithShape="1">
                <a:blip r:embed="rId7"/>
                <a:stretch>
                  <a:fillRect/>
                </a:stretch>
              </a:blipFill>
              <a:ln w="25400">
                <a:solidFill>
                  <a:schemeClr val="tx1"/>
                </a:solidFill>
              </a:ln>
            </p:spPr>
            <p:txBody>
              <a:bodyPr/>
              <a:lstStyle/>
              <a:p>
                <a:r>
                  <a:rPr lang="en-US">
                    <a:noFill/>
                  </a:rPr>
                  <a:t> </a:t>
                </a:r>
              </a:p>
            </p:txBody>
          </p:sp>
        </mc:Fallback>
      </mc:AlternateContent>
      <p:pic>
        <p:nvPicPr>
          <p:cNvPr id="24" name="Picture 23" descr="http://www.schoolphysics.co.uk/age14-16/Mechanics/Circular%20motion/text/Circular_motion/images/6.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13365" y="152400"/>
            <a:ext cx="1122661" cy="969034"/>
          </a:xfrm>
          <a:prstGeom prst="rect">
            <a:avLst/>
          </a:prstGeom>
          <a:noFill/>
          <a:extLst>
            <a:ext uri="{909E8E84-426E-40DD-AFC4-6F175D3DCCD1}">
              <a14:hiddenFill xmlns:a14="http://schemas.microsoft.com/office/drawing/2010/main">
                <a:solidFill>
                  <a:srgbClr val="FFFFFF"/>
                </a:solidFill>
              </a14:hiddenFill>
            </a:ext>
          </a:extLst>
        </p:spPr>
      </p:pic>
      <p:sp>
        <p:nvSpPr>
          <p:cNvPr id="3" name="Arc 2"/>
          <p:cNvSpPr>
            <a:spLocks noChangeAspect="1"/>
          </p:cNvSpPr>
          <p:nvPr/>
        </p:nvSpPr>
        <p:spPr>
          <a:xfrm>
            <a:off x="5334000" y="1676400"/>
            <a:ext cx="2743200" cy="2743200"/>
          </a:xfrm>
          <a:prstGeom prst="arc">
            <a:avLst>
              <a:gd name="adj1" fmla="val 10769411"/>
              <a:gd name="adj2" fmla="val 33446"/>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 name="Straight Connector 11"/>
          <p:cNvCxnSpPr/>
          <p:nvPr/>
        </p:nvCxnSpPr>
        <p:spPr>
          <a:xfrm>
            <a:off x="4800600" y="3048000"/>
            <a:ext cx="381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410200" y="1371600"/>
            <a:ext cx="304800" cy="276999"/>
          </a:xfrm>
          <a:prstGeom prst="rect">
            <a:avLst/>
          </a:prstGeom>
          <a:noFill/>
        </p:spPr>
        <p:txBody>
          <a:bodyPr wrap="square" rtlCol="0">
            <a:spAutoFit/>
          </a:bodyPr>
          <a:lstStyle/>
          <a:p>
            <a:r>
              <a:rPr lang="en-US" sz="1200" dirty="0" smtClean="0">
                <a:latin typeface="Comic Sans MS" panose="030F0702030302020204" pitchFamily="66" charset="0"/>
              </a:rPr>
              <a:t>R</a:t>
            </a:r>
            <a:endParaRPr lang="en-US" sz="1200" dirty="0">
              <a:latin typeface="Comic Sans MS" panose="030F0702030302020204" pitchFamily="66" charset="0"/>
            </a:endParaRPr>
          </a:p>
        </p:txBody>
      </p:sp>
      <p:cxnSp>
        <p:nvCxnSpPr>
          <p:cNvPr id="23" name="Straight Connector 22"/>
          <p:cNvCxnSpPr/>
          <p:nvPr/>
        </p:nvCxnSpPr>
        <p:spPr>
          <a:xfrm>
            <a:off x="6705600" y="1676400"/>
            <a:ext cx="0" cy="13716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867400" y="1981200"/>
            <a:ext cx="838200" cy="10668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562600" y="1600200"/>
            <a:ext cx="304800" cy="381000"/>
          </a:xfrm>
          <a:prstGeom prst="line">
            <a:avLst/>
          </a:prstGeom>
          <a:ln w="25400">
            <a:solidFill>
              <a:schemeClr val="tx1"/>
            </a:solidFill>
            <a:prstDash val="solid"/>
            <a:headEnd type="arrow"/>
            <a:tailEnd type="none"/>
          </a:ln>
        </p:spPr>
        <p:style>
          <a:lnRef idx="1">
            <a:schemeClr val="accent1"/>
          </a:lnRef>
          <a:fillRef idx="0">
            <a:schemeClr val="accent1"/>
          </a:fillRef>
          <a:effectRef idx="0">
            <a:schemeClr val="accent1"/>
          </a:effectRef>
          <a:fontRef idx="minor">
            <a:schemeClr val="tx1"/>
          </a:fontRef>
        </p:style>
      </p:cxnSp>
      <p:sp>
        <p:nvSpPr>
          <p:cNvPr id="34" name="Arc 33"/>
          <p:cNvSpPr/>
          <p:nvPr/>
        </p:nvSpPr>
        <p:spPr>
          <a:xfrm>
            <a:off x="6324600" y="2743200"/>
            <a:ext cx="914400" cy="914400"/>
          </a:xfrm>
          <a:prstGeom prst="arc">
            <a:avLst>
              <a:gd name="adj1" fmla="val 14162935"/>
              <a:gd name="adj2" fmla="val 1559952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p:cNvSpPr txBox="1"/>
          <p:nvPr/>
        </p:nvSpPr>
        <p:spPr>
          <a:xfrm>
            <a:off x="6432071" y="2550005"/>
            <a:ext cx="279244" cy="276999"/>
          </a:xfrm>
          <a:prstGeom prst="rect">
            <a:avLst/>
          </a:prstGeom>
          <a:noFill/>
        </p:spPr>
        <p:txBody>
          <a:bodyPr wrap="none" rtlCol="0">
            <a:spAutoFit/>
          </a:bodyPr>
          <a:lstStyle/>
          <a:p>
            <a:r>
              <a:rPr lang="el-GR" sz="1200" dirty="0" smtClean="0">
                <a:latin typeface="Comic Sans MS" panose="030F0702030302020204" pitchFamily="66" charset="0"/>
              </a:rPr>
              <a:t>θ</a:t>
            </a:r>
            <a:endParaRPr lang="en-US" sz="1200" dirty="0">
              <a:latin typeface="Comic Sans MS" panose="030F0702030302020204" pitchFamily="66" charset="0"/>
            </a:endParaRPr>
          </a:p>
        </p:txBody>
      </p:sp>
      <p:cxnSp>
        <p:nvCxnSpPr>
          <p:cNvPr id="37" name="Straight Connector 36"/>
          <p:cNvCxnSpPr/>
          <p:nvPr/>
        </p:nvCxnSpPr>
        <p:spPr>
          <a:xfrm flipV="1">
            <a:off x="5848709" y="1966823"/>
            <a:ext cx="0" cy="685800"/>
          </a:xfrm>
          <a:prstGeom prst="line">
            <a:avLst/>
          </a:prstGeom>
          <a:ln w="25400">
            <a:solidFill>
              <a:schemeClr val="tx1"/>
            </a:solidFill>
            <a:prstDash val="solid"/>
            <a:headEnd type="arrow"/>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6200000">
            <a:off x="5231921" y="1174632"/>
            <a:ext cx="304800" cy="381000"/>
          </a:xfrm>
          <a:prstGeom prst="line">
            <a:avLst/>
          </a:prstGeom>
          <a:ln w="25400">
            <a:solidFill>
              <a:schemeClr val="tx1"/>
            </a:solidFill>
            <a:prstDash val="solid"/>
            <a:headEnd type="arrow"/>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TextBox 42"/>
              <p:cNvSpPr txBox="1"/>
              <p:nvPr/>
            </p:nvSpPr>
            <p:spPr>
              <a:xfrm>
                <a:off x="5160765" y="1113083"/>
                <a:ext cx="30777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𝑣</m:t>
                      </m:r>
                    </m:oMath>
                  </m:oMathPara>
                </a14:m>
                <a:endParaRPr lang="en-US" sz="1200" dirty="0"/>
              </a:p>
            </p:txBody>
          </p:sp>
        </mc:Choice>
        <mc:Fallback xmlns="">
          <p:sp>
            <p:nvSpPr>
              <p:cNvPr id="43" name="TextBox 42"/>
              <p:cNvSpPr txBox="1">
                <a:spLocks noRot="1" noChangeAspect="1" noMove="1" noResize="1" noEditPoints="1" noAdjustHandles="1" noChangeArrowheads="1" noChangeShapeType="1" noTextEdit="1"/>
              </p:cNvSpPr>
              <p:nvPr/>
            </p:nvSpPr>
            <p:spPr>
              <a:xfrm>
                <a:off x="5160765" y="1113083"/>
                <a:ext cx="307777" cy="276999"/>
              </a:xfrm>
              <a:prstGeom prst="rect">
                <a:avLst/>
              </a:prstGeom>
              <a:blipFill rotWithShape="1">
                <a:blip r:embed="rId9"/>
                <a:stretch>
                  <a:fillRect/>
                </a:stretch>
              </a:blipFill>
            </p:spPr>
            <p:txBody>
              <a:bodyPr/>
              <a:lstStyle/>
              <a:p>
                <a:r>
                  <a:rPr lang="en-US">
                    <a:noFill/>
                  </a:rPr>
                  <a:t> </a:t>
                </a:r>
              </a:p>
            </p:txBody>
          </p:sp>
        </mc:Fallback>
      </mc:AlternateContent>
      <p:cxnSp>
        <p:nvCxnSpPr>
          <p:cNvPr id="48" name="Straight Arrow Connector 47"/>
          <p:cNvCxnSpPr/>
          <p:nvPr/>
        </p:nvCxnSpPr>
        <p:spPr>
          <a:xfrm>
            <a:off x="5813754" y="1179576"/>
            <a:ext cx="304800" cy="381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5891174" y="1276641"/>
            <a:ext cx="304800" cy="381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5947108" y="1181072"/>
            <a:ext cx="263214" cy="276999"/>
          </a:xfrm>
          <a:prstGeom prst="rect">
            <a:avLst/>
          </a:prstGeom>
          <a:noFill/>
        </p:spPr>
        <p:txBody>
          <a:bodyPr wrap="none" rtlCol="0">
            <a:spAutoFit/>
          </a:bodyPr>
          <a:lstStyle/>
          <a:p>
            <a:r>
              <a:rPr lang="en-US" sz="1200" dirty="0" smtClean="0">
                <a:latin typeface="Comic Sans MS" panose="030F0702030302020204" pitchFamily="66" charset="0"/>
              </a:rPr>
              <a:t>a</a:t>
            </a:r>
            <a:endParaRPr lang="en-US" sz="1200" dirty="0">
              <a:latin typeface="Comic Sans MS" panose="030F0702030302020204" pitchFamily="66" charset="0"/>
            </a:endParaRPr>
          </a:p>
        </p:txBody>
      </p:sp>
      <p:grpSp>
        <p:nvGrpSpPr>
          <p:cNvPr id="53" name="Group 52"/>
          <p:cNvGrpSpPr/>
          <p:nvPr/>
        </p:nvGrpSpPr>
        <p:grpSpPr>
          <a:xfrm>
            <a:off x="6628671" y="2956817"/>
            <a:ext cx="152400" cy="152400"/>
            <a:chOff x="7467600" y="4419600"/>
            <a:chExt cx="152400" cy="152400"/>
          </a:xfrm>
        </p:grpSpPr>
        <p:cxnSp>
          <p:nvCxnSpPr>
            <p:cNvPr id="54" name="Straight Connector 53"/>
            <p:cNvCxnSpPr/>
            <p:nvPr/>
          </p:nvCxnSpPr>
          <p:spPr>
            <a:xfrm flipH="1" flipV="1">
              <a:off x="7467600" y="4419600"/>
              <a:ext cx="152400" cy="1524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7467600" y="4419600"/>
              <a:ext cx="152400" cy="1524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67" name="Oval 66"/>
          <p:cNvSpPr/>
          <p:nvPr/>
        </p:nvSpPr>
        <p:spPr>
          <a:xfrm>
            <a:off x="6648450" y="1609725"/>
            <a:ext cx="111397" cy="1141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TextBox 63"/>
          <p:cNvSpPr txBox="1"/>
          <p:nvPr/>
        </p:nvSpPr>
        <p:spPr>
          <a:xfrm>
            <a:off x="6663007" y="2264255"/>
            <a:ext cx="399468" cy="276999"/>
          </a:xfrm>
          <a:prstGeom prst="rect">
            <a:avLst/>
          </a:prstGeom>
          <a:noFill/>
        </p:spPr>
        <p:txBody>
          <a:bodyPr wrap="none" rtlCol="0">
            <a:spAutoFit/>
          </a:bodyPr>
          <a:lstStyle/>
          <a:p>
            <a:r>
              <a:rPr lang="en-US" sz="1200" dirty="0" smtClean="0">
                <a:latin typeface="Comic Sans MS" panose="030F0702030302020204" pitchFamily="66" charset="0"/>
              </a:rPr>
              <a:t>5m</a:t>
            </a:r>
            <a:endParaRPr lang="en-US" sz="12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72" name="TextBox 71"/>
              <p:cNvSpPr txBox="1"/>
              <p:nvPr/>
            </p:nvSpPr>
            <p:spPr>
              <a:xfrm>
                <a:off x="7315200" y="1371600"/>
                <a:ext cx="160020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200" b="0" i="1" smtClean="0">
                              <a:solidFill>
                                <a:srgbClr val="FF0000"/>
                              </a:solidFill>
                              <a:latin typeface="Cambria Math" panose="02040503050406030204" pitchFamily="18" charset="0"/>
                            </a:rPr>
                          </m:ctrlPr>
                        </m:sSupPr>
                        <m:e>
                          <m:r>
                            <a:rPr lang="en-US" sz="1200" b="0" i="1" smtClean="0">
                              <a:solidFill>
                                <a:srgbClr val="FF0000"/>
                              </a:solidFill>
                              <a:latin typeface="Cambria Math"/>
                            </a:rPr>
                            <m:t>𝑣</m:t>
                          </m:r>
                        </m:e>
                        <m:sup>
                          <m:r>
                            <a:rPr lang="en-US" sz="1200" b="0" i="1" smtClean="0">
                              <a:solidFill>
                                <a:srgbClr val="FF0000"/>
                              </a:solidFill>
                              <a:latin typeface="Cambria Math"/>
                            </a:rPr>
                            <m:t>2</m:t>
                          </m:r>
                        </m:sup>
                      </m:sSup>
                      <m:r>
                        <a:rPr lang="en-US" sz="1200" b="0" i="1" smtClean="0">
                          <a:solidFill>
                            <a:srgbClr val="FF0000"/>
                          </a:solidFill>
                          <a:latin typeface="Cambria Math"/>
                          <a:ea typeface="Cambria Math"/>
                        </a:rPr>
                        <m:t>=10</m:t>
                      </m:r>
                      <m:r>
                        <a:rPr lang="en-US" sz="1200" b="0" i="1" smtClean="0">
                          <a:solidFill>
                            <a:srgbClr val="FF0000"/>
                          </a:solidFill>
                          <a:latin typeface="Cambria Math"/>
                          <a:ea typeface="Cambria Math"/>
                        </a:rPr>
                        <m:t>𝑔</m:t>
                      </m:r>
                      <m:r>
                        <a:rPr lang="en-US" sz="1200" b="0" i="1" smtClean="0">
                          <a:solidFill>
                            <a:srgbClr val="FF0000"/>
                          </a:solidFill>
                          <a:latin typeface="Cambria Math"/>
                          <a:ea typeface="Cambria Math"/>
                        </a:rPr>
                        <m:t>−10</m:t>
                      </m:r>
                      <m:r>
                        <a:rPr lang="en-US" sz="1200" b="0" i="1" smtClean="0">
                          <a:solidFill>
                            <a:srgbClr val="FF0000"/>
                          </a:solidFill>
                          <a:latin typeface="Cambria Math"/>
                          <a:ea typeface="Cambria Math"/>
                        </a:rPr>
                        <m:t>𝑔𝑐𝑜𝑠</m:t>
                      </m:r>
                      <m:r>
                        <a:rPr lang="en-US" sz="1200" b="0" i="1" smtClean="0">
                          <a:solidFill>
                            <a:srgbClr val="FF0000"/>
                          </a:solidFill>
                          <a:latin typeface="Cambria Math"/>
                          <a:ea typeface="Cambria Math"/>
                        </a:rPr>
                        <m:t>𝜃</m:t>
                      </m:r>
                    </m:oMath>
                  </m:oMathPara>
                </a14:m>
                <a:endParaRPr lang="en-US" sz="1200" dirty="0">
                  <a:solidFill>
                    <a:srgbClr val="FF0000"/>
                  </a:solidFill>
                </a:endParaRPr>
              </a:p>
            </p:txBody>
          </p:sp>
        </mc:Choice>
        <mc:Fallback xmlns="">
          <p:sp>
            <p:nvSpPr>
              <p:cNvPr id="72" name="TextBox 71"/>
              <p:cNvSpPr txBox="1">
                <a:spLocks noRot="1" noChangeAspect="1" noMove="1" noResize="1" noEditPoints="1" noAdjustHandles="1" noChangeArrowheads="1" noChangeShapeType="1" noTextEdit="1"/>
              </p:cNvSpPr>
              <p:nvPr/>
            </p:nvSpPr>
            <p:spPr>
              <a:xfrm>
                <a:off x="7315200" y="1371600"/>
                <a:ext cx="1600200" cy="276999"/>
              </a:xfrm>
              <a:prstGeom prst="rect">
                <a:avLst/>
              </a:prstGeom>
              <a:blipFill rotWithShape="1">
                <a:blip r:embed="rId10"/>
                <a:stretch>
                  <a:fillRect b="-6667"/>
                </a:stretch>
              </a:blipFill>
            </p:spPr>
            <p:txBody>
              <a:bodyPr/>
              <a:lstStyle/>
              <a:p>
                <a:r>
                  <a:rPr lang="en-US">
                    <a:noFill/>
                  </a:rPr>
                  <a:t> </a:t>
                </a:r>
              </a:p>
            </p:txBody>
          </p:sp>
        </mc:Fallback>
      </mc:AlternateContent>
      <p:sp>
        <p:nvSpPr>
          <p:cNvPr id="44" name="TextBox 43"/>
          <p:cNvSpPr txBox="1"/>
          <p:nvPr/>
        </p:nvSpPr>
        <p:spPr>
          <a:xfrm>
            <a:off x="4334774" y="3449128"/>
            <a:ext cx="4648200" cy="461665"/>
          </a:xfrm>
          <a:prstGeom prst="rect">
            <a:avLst/>
          </a:prstGeom>
          <a:noFill/>
        </p:spPr>
        <p:txBody>
          <a:bodyPr wrap="square" rtlCol="0">
            <a:spAutoFit/>
          </a:bodyPr>
          <a:lstStyle/>
          <a:p>
            <a:pPr algn="ctr"/>
            <a:r>
              <a:rPr lang="en-US" sz="1200" dirty="0" smtClean="0">
                <a:latin typeface="Comic Sans MS" panose="030F0702030302020204" pitchFamily="66" charset="0"/>
                <a:sym typeface="Wingdings" panose="05000000000000000000" pitchFamily="2" charset="2"/>
              </a:rPr>
              <a:t> The normal reaction will be 0 when the particle leaves the surface of the hemisphere…</a:t>
            </a:r>
            <a:endParaRPr lang="en-US" sz="1200" baseline="30000" dirty="0">
              <a:latin typeface="Comic Sans MS" panose="030F0702030302020204" pitchFamily="66" charset="0"/>
            </a:endParaRPr>
          </a:p>
        </p:txBody>
      </p:sp>
      <p:cxnSp>
        <p:nvCxnSpPr>
          <p:cNvPr id="45" name="Straight Connector 44"/>
          <p:cNvCxnSpPr/>
          <p:nvPr/>
        </p:nvCxnSpPr>
        <p:spPr>
          <a:xfrm flipH="1" flipV="1">
            <a:off x="5847826" y="1946554"/>
            <a:ext cx="361950" cy="466725"/>
          </a:xfrm>
          <a:prstGeom prst="line">
            <a:avLst/>
          </a:prstGeom>
          <a:ln w="25400">
            <a:solidFill>
              <a:schemeClr val="tx1"/>
            </a:solidFill>
            <a:prstDash val="solid"/>
            <a:headEnd type="arrow"/>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5868164" y="2395015"/>
            <a:ext cx="299797" cy="234082"/>
          </a:xfrm>
          <a:prstGeom prst="line">
            <a:avLst/>
          </a:prstGeom>
          <a:ln w="25400">
            <a:solidFill>
              <a:schemeClr val="tx1"/>
            </a:solidFill>
            <a:prstDash val="solid"/>
            <a:headEnd type="arrow"/>
            <a:tailEnd type="none"/>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5791200" y="1905000"/>
            <a:ext cx="111397" cy="1141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extBox 48"/>
          <p:cNvSpPr txBox="1"/>
          <p:nvPr/>
        </p:nvSpPr>
        <p:spPr>
          <a:xfrm>
            <a:off x="5677618" y="2629620"/>
            <a:ext cx="360996" cy="276999"/>
          </a:xfrm>
          <a:prstGeom prst="rect">
            <a:avLst/>
          </a:prstGeom>
          <a:noFill/>
        </p:spPr>
        <p:txBody>
          <a:bodyPr wrap="none" rtlCol="0">
            <a:spAutoFit/>
          </a:bodyPr>
          <a:lstStyle/>
          <a:p>
            <a:r>
              <a:rPr lang="en-US" sz="1200" dirty="0" smtClean="0">
                <a:latin typeface="Comic Sans MS" panose="030F0702030302020204" pitchFamily="66" charset="0"/>
              </a:rPr>
              <a:t>4g</a:t>
            </a:r>
            <a:endParaRPr lang="en-US" sz="1200" dirty="0">
              <a:latin typeface="Comic Sans MS" panose="030F0702030302020204" pitchFamily="66" charset="0"/>
            </a:endParaRPr>
          </a:p>
        </p:txBody>
      </p:sp>
      <p:sp>
        <p:nvSpPr>
          <p:cNvPr id="56" name="Arc 55"/>
          <p:cNvSpPr/>
          <p:nvPr/>
        </p:nvSpPr>
        <p:spPr>
          <a:xfrm>
            <a:off x="5243423" y="1282462"/>
            <a:ext cx="914400" cy="914400"/>
          </a:xfrm>
          <a:prstGeom prst="arc">
            <a:avLst>
              <a:gd name="adj1" fmla="val 3290882"/>
              <a:gd name="adj2" fmla="val 424837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TextBox 56"/>
          <p:cNvSpPr txBox="1"/>
          <p:nvPr/>
        </p:nvSpPr>
        <p:spPr>
          <a:xfrm>
            <a:off x="5805219" y="2121559"/>
            <a:ext cx="279244" cy="276999"/>
          </a:xfrm>
          <a:prstGeom prst="rect">
            <a:avLst/>
          </a:prstGeom>
          <a:noFill/>
        </p:spPr>
        <p:txBody>
          <a:bodyPr wrap="none" rtlCol="0">
            <a:spAutoFit/>
          </a:bodyPr>
          <a:lstStyle/>
          <a:p>
            <a:r>
              <a:rPr lang="el-GR" sz="1200" dirty="0" smtClean="0">
                <a:latin typeface="Comic Sans MS" panose="030F0702030302020204" pitchFamily="66" charset="0"/>
              </a:rPr>
              <a:t>θ</a:t>
            </a:r>
            <a:endParaRPr lang="en-US" sz="1200" dirty="0">
              <a:latin typeface="Comic Sans MS" panose="030F0702030302020204" pitchFamily="66" charset="0"/>
            </a:endParaRPr>
          </a:p>
        </p:txBody>
      </p:sp>
      <p:sp>
        <p:nvSpPr>
          <p:cNvPr id="58" name="TextBox 57"/>
          <p:cNvSpPr txBox="1"/>
          <p:nvPr/>
        </p:nvSpPr>
        <p:spPr>
          <a:xfrm>
            <a:off x="5933535" y="1971137"/>
            <a:ext cx="647934" cy="261610"/>
          </a:xfrm>
          <a:prstGeom prst="rect">
            <a:avLst/>
          </a:prstGeom>
          <a:noFill/>
        </p:spPr>
        <p:txBody>
          <a:bodyPr wrap="none" rtlCol="0">
            <a:spAutoFit/>
          </a:bodyPr>
          <a:lstStyle/>
          <a:p>
            <a:r>
              <a:rPr lang="en-US" sz="1100" dirty="0" smtClean="0">
                <a:latin typeface="Comic Sans MS" panose="030F0702030302020204" pitchFamily="66" charset="0"/>
              </a:rPr>
              <a:t>4gcos</a:t>
            </a:r>
            <a:r>
              <a:rPr lang="el-GR" sz="1100" dirty="0" smtClean="0">
                <a:latin typeface="Comic Sans MS" panose="030F0702030302020204" pitchFamily="66" charset="0"/>
              </a:rPr>
              <a:t>θ</a:t>
            </a:r>
            <a:endParaRPr lang="en-US" sz="1100" dirty="0">
              <a:latin typeface="Comic Sans MS" panose="030F0702030302020204" pitchFamily="66" charset="0"/>
            </a:endParaRPr>
          </a:p>
        </p:txBody>
      </p:sp>
      <p:sp>
        <p:nvSpPr>
          <p:cNvPr id="59" name="TextBox 58"/>
          <p:cNvSpPr txBox="1"/>
          <p:nvPr/>
        </p:nvSpPr>
        <p:spPr>
          <a:xfrm>
            <a:off x="5844395" y="2563484"/>
            <a:ext cx="615874" cy="261610"/>
          </a:xfrm>
          <a:prstGeom prst="rect">
            <a:avLst/>
          </a:prstGeom>
          <a:noFill/>
        </p:spPr>
        <p:txBody>
          <a:bodyPr wrap="none" rtlCol="0">
            <a:spAutoFit/>
          </a:bodyPr>
          <a:lstStyle/>
          <a:p>
            <a:r>
              <a:rPr lang="en-US" sz="1100" dirty="0" smtClean="0">
                <a:latin typeface="Comic Sans MS" panose="030F0702030302020204" pitchFamily="66" charset="0"/>
              </a:rPr>
              <a:t>4gsin</a:t>
            </a:r>
            <a:r>
              <a:rPr lang="el-GR" sz="1100" dirty="0" smtClean="0">
                <a:latin typeface="Comic Sans MS" panose="030F0702030302020204" pitchFamily="66" charset="0"/>
              </a:rPr>
              <a:t>θ</a:t>
            </a:r>
            <a:endParaRPr lang="en-US" sz="11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84" name="TextBox 83"/>
              <p:cNvSpPr txBox="1"/>
              <p:nvPr/>
            </p:nvSpPr>
            <p:spPr>
              <a:xfrm>
                <a:off x="7614248" y="1636146"/>
                <a:ext cx="1467453"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a:rPr>
                        <m:t>𝑅</m:t>
                      </m:r>
                      <m:r>
                        <a:rPr lang="en-US" sz="1200" b="0" i="1" smtClean="0">
                          <a:solidFill>
                            <a:srgbClr val="FF0000"/>
                          </a:solidFill>
                          <a:latin typeface="Cambria Math"/>
                        </a:rPr>
                        <m:t>=12</m:t>
                      </m:r>
                      <m:r>
                        <a:rPr lang="en-US" sz="1200" i="1">
                          <a:solidFill>
                            <a:srgbClr val="FF0000"/>
                          </a:solidFill>
                          <a:latin typeface="Cambria Math"/>
                        </a:rPr>
                        <m:t>𝑔𝑐𝑜𝑠</m:t>
                      </m:r>
                      <m:r>
                        <a:rPr lang="en-US" sz="1200" i="1">
                          <a:solidFill>
                            <a:srgbClr val="FF0000"/>
                          </a:solidFill>
                          <a:latin typeface="Cambria Math"/>
                          <a:ea typeface="Cambria Math"/>
                        </a:rPr>
                        <m:t>𝜃</m:t>
                      </m:r>
                      <m:r>
                        <a:rPr lang="en-US" sz="1200" i="1">
                          <a:solidFill>
                            <a:srgbClr val="FF0000"/>
                          </a:solidFill>
                          <a:latin typeface="Cambria Math"/>
                          <a:ea typeface="Cambria Math"/>
                        </a:rPr>
                        <m:t>−8</m:t>
                      </m:r>
                      <m:r>
                        <a:rPr lang="en-US" sz="1200" i="1">
                          <a:solidFill>
                            <a:srgbClr val="FF0000"/>
                          </a:solidFill>
                          <a:latin typeface="Cambria Math"/>
                          <a:ea typeface="Cambria Math"/>
                        </a:rPr>
                        <m:t>𝑔</m:t>
                      </m:r>
                    </m:oMath>
                  </m:oMathPara>
                </a14:m>
                <a:endParaRPr lang="en-US" sz="1200" dirty="0">
                  <a:solidFill>
                    <a:srgbClr val="FF0000"/>
                  </a:solidFill>
                </a:endParaRPr>
              </a:p>
            </p:txBody>
          </p:sp>
        </mc:Choice>
        <mc:Fallback xmlns="">
          <p:sp>
            <p:nvSpPr>
              <p:cNvPr id="84" name="TextBox 83"/>
              <p:cNvSpPr txBox="1">
                <a:spLocks noRot="1" noChangeAspect="1" noMove="1" noResize="1" noEditPoints="1" noAdjustHandles="1" noChangeArrowheads="1" noChangeShapeType="1" noTextEdit="1"/>
              </p:cNvSpPr>
              <p:nvPr/>
            </p:nvSpPr>
            <p:spPr>
              <a:xfrm>
                <a:off x="7614248" y="1636146"/>
                <a:ext cx="1467453" cy="276999"/>
              </a:xfrm>
              <a:prstGeom prst="rect">
                <a:avLst/>
              </a:prstGeom>
              <a:blipFill rotWithShape="1">
                <a:blip r:embed="rId11"/>
                <a:stretch>
                  <a:fillRect b="-21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4825041" y="4005534"/>
                <a:ext cx="1467453"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chemeClr val="tx1"/>
                          </a:solidFill>
                          <a:latin typeface="Cambria Math"/>
                        </a:rPr>
                        <m:t>𝑅</m:t>
                      </m:r>
                      <m:r>
                        <a:rPr lang="en-US" sz="1200" b="0" i="1" smtClean="0">
                          <a:solidFill>
                            <a:schemeClr val="tx1"/>
                          </a:solidFill>
                          <a:latin typeface="Cambria Math"/>
                        </a:rPr>
                        <m:t>=12</m:t>
                      </m:r>
                      <m:r>
                        <a:rPr lang="en-US" sz="1200" i="1">
                          <a:solidFill>
                            <a:schemeClr val="tx1"/>
                          </a:solidFill>
                          <a:latin typeface="Cambria Math"/>
                        </a:rPr>
                        <m:t>𝑔𝑐𝑜𝑠</m:t>
                      </m:r>
                      <m:r>
                        <a:rPr lang="en-US" sz="1200" i="1">
                          <a:solidFill>
                            <a:schemeClr val="tx1"/>
                          </a:solidFill>
                          <a:latin typeface="Cambria Math"/>
                          <a:ea typeface="Cambria Math"/>
                        </a:rPr>
                        <m:t>𝜃</m:t>
                      </m:r>
                      <m:r>
                        <a:rPr lang="en-US" sz="1200" i="1">
                          <a:solidFill>
                            <a:schemeClr val="tx1"/>
                          </a:solidFill>
                          <a:latin typeface="Cambria Math"/>
                          <a:ea typeface="Cambria Math"/>
                        </a:rPr>
                        <m:t>−8</m:t>
                      </m:r>
                      <m:r>
                        <a:rPr lang="en-US" sz="1200" i="1">
                          <a:solidFill>
                            <a:schemeClr val="tx1"/>
                          </a:solidFill>
                          <a:latin typeface="Cambria Math"/>
                          <a:ea typeface="Cambria Math"/>
                        </a:rPr>
                        <m:t>𝑔</m:t>
                      </m:r>
                    </m:oMath>
                  </m:oMathPara>
                </a14:m>
                <a:endParaRPr lang="en-US" sz="1200" dirty="0">
                  <a:solidFill>
                    <a:schemeClr val="tx1"/>
                  </a:solidFill>
                </a:endParaRPr>
              </a:p>
            </p:txBody>
          </p:sp>
        </mc:Choice>
        <mc:Fallback xmlns="">
          <p:sp>
            <p:nvSpPr>
              <p:cNvPr id="61" name="TextBox 60"/>
              <p:cNvSpPr txBox="1">
                <a:spLocks noRot="1" noChangeAspect="1" noMove="1" noResize="1" noEditPoints="1" noAdjustHandles="1" noChangeArrowheads="1" noChangeShapeType="1" noTextEdit="1"/>
              </p:cNvSpPr>
              <p:nvPr/>
            </p:nvSpPr>
            <p:spPr>
              <a:xfrm>
                <a:off x="4825041" y="4005534"/>
                <a:ext cx="1467453" cy="276999"/>
              </a:xfrm>
              <a:prstGeom prst="rect">
                <a:avLst/>
              </a:prstGeom>
              <a:blipFill rotWithShape="1">
                <a:blip r:embed="rId12"/>
                <a:stretch>
                  <a:fillRect b="-21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4839419" y="4433980"/>
                <a:ext cx="145014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a:rPr>
                        <m:t>0</m:t>
                      </m:r>
                      <m:r>
                        <a:rPr lang="en-US" sz="1200" b="0" i="1" smtClean="0">
                          <a:solidFill>
                            <a:schemeClr val="tx1"/>
                          </a:solidFill>
                          <a:latin typeface="Cambria Math"/>
                        </a:rPr>
                        <m:t>=</m:t>
                      </m:r>
                      <m:r>
                        <a:rPr lang="en-US" sz="1200" i="1">
                          <a:solidFill>
                            <a:schemeClr val="tx1"/>
                          </a:solidFill>
                          <a:latin typeface="Cambria Math"/>
                        </a:rPr>
                        <m:t>12</m:t>
                      </m:r>
                      <m:r>
                        <a:rPr lang="en-US" sz="1200" i="1">
                          <a:solidFill>
                            <a:schemeClr val="tx1"/>
                          </a:solidFill>
                          <a:latin typeface="Cambria Math"/>
                        </a:rPr>
                        <m:t>𝑔𝑐𝑜𝑠</m:t>
                      </m:r>
                      <m:r>
                        <a:rPr lang="en-US" sz="1200" i="1">
                          <a:solidFill>
                            <a:schemeClr val="tx1"/>
                          </a:solidFill>
                          <a:latin typeface="Cambria Math"/>
                          <a:ea typeface="Cambria Math"/>
                        </a:rPr>
                        <m:t>𝜃</m:t>
                      </m:r>
                      <m:r>
                        <a:rPr lang="en-US" sz="1200" i="1">
                          <a:solidFill>
                            <a:schemeClr val="tx1"/>
                          </a:solidFill>
                          <a:latin typeface="Cambria Math"/>
                          <a:ea typeface="Cambria Math"/>
                        </a:rPr>
                        <m:t>−8</m:t>
                      </m:r>
                      <m:r>
                        <a:rPr lang="en-US" sz="1200" i="1">
                          <a:solidFill>
                            <a:schemeClr val="tx1"/>
                          </a:solidFill>
                          <a:latin typeface="Cambria Math"/>
                          <a:ea typeface="Cambria Math"/>
                        </a:rPr>
                        <m:t>𝑔</m:t>
                      </m:r>
                    </m:oMath>
                  </m:oMathPara>
                </a14:m>
                <a:endParaRPr lang="en-US" sz="1200" dirty="0">
                  <a:solidFill>
                    <a:schemeClr val="tx1"/>
                  </a:solidFill>
                </a:endParaRPr>
              </a:p>
            </p:txBody>
          </p:sp>
        </mc:Choice>
        <mc:Fallback xmlns="">
          <p:sp>
            <p:nvSpPr>
              <p:cNvPr id="63" name="TextBox 62"/>
              <p:cNvSpPr txBox="1">
                <a:spLocks noRot="1" noChangeAspect="1" noMove="1" noResize="1" noEditPoints="1" noAdjustHandles="1" noChangeArrowheads="1" noChangeShapeType="1" noTextEdit="1"/>
              </p:cNvSpPr>
              <p:nvPr/>
            </p:nvSpPr>
            <p:spPr>
              <a:xfrm>
                <a:off x="4839419" y="4433980"/>
                <a:ext cx="1450141" cy="276999"/>
              </a:xfrm>
              <a:prstGeom prst="rect">
                <a:avLst/>
              </a:prstGeom>
              <a:blipFill rotWithShape="1">
                <a:blip r:embed="rId13"/>
                <a:stretch>
                  <a:fillRect b="-21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4845170" y="4853799"/>
                <a:ext cx="1483804"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a:rPr>
                        <m:t>0</m:t>
                      </m:r>
                      <m:r>
                        <a:rPr lang="en-US" sz="1200" b="0" i="1" smtClean="0">
                          <a:solidFill>
                            <a:schemeClr val="tx1"/>
                          </a:solidFill>
                          <a:latin typeface="Cambria Math"/>
                        </a:rPr>
                        <m:t>=4</m:t>
                      </m:r>
                      <m:r>
                        <a:rPr lang="en-US" sz="1200" b="0" i="1" smtClean="0">
                          <a:solidFill>
                            <a:schemeClr val="tx1"/>
                          </a:solidFill>
                          <a:latin typeface="Cambria Math"/>
                        </a:rPr>
                        <m:t>𝑔</m:t>
                      </m:r>
                      <m:r>
                        <a:rPr lang="en-US" sz="1200" b="0" i="1" smtClean="0">
                          <a:solidFill>
                            <a:schemeClr val="tx1"/>
                          </a:solidFill>
                          <a:latin typeface="Cambria Math"/>
                        </a:rPr>
                        <m:t>(3</m:t>
                      </m:r>
                      <m:r>
                        <a:rPr lang="en-US" sz="1200" i="1">
                          <a:solidFill>
                            <a:schemeClr val="tx1"/>
                          </a:solidFill>
                          <a:latin typeface="Cambria Math"/>
                        </a:rPr>
                        <m:t>𝑐𝑜𝑠</m:t>
                      </m:r>
                      <m:r>
                        <a:rPr lang="en-US" sz="1200" i="1">
                          <a:solidFill>
                            <a:schemeClr val="tx1"/>
                          </a:solidFill>
                          <a:latin typeface="Cambria Math"/>
                          <a:ea typeface="Cambria Math"/>
                        </a:rPr>
                        <m:t>𝜃</m:t>
                      </m:r>
                      <m:r>
                        <a:rPr lang="en-US" sz="1200" i="1">
                          <a:solidFill>
                            <a:schemeClr val="tx1"/>
                          </a:solidFill>
                          <a:latin typeface="Cambria Math"/>
                          <a:ea typeface="Cambria Math"/>
                        </a:rPr>
                        <m:t>−2)</m:t>
                      </m:r>
                    </m:oMath>
                  </m:oMathPara>
                </a14:m>
                <a:endParaRPr lang="en-US" sz="1200" dirty="0">
                  <a:solidFill>
                    <a:schemeClr val="tx1"/>
                  </a:solidFill>
                </a:endParaRPr>
              </a:p>
            </p:txBody>
          </p:sp>
        </mc:Choice>
        <mc:Fallback xmlns="">
          <p:sp>
            <p:nvSpPr>
              <p:cNvPr id="66" name="TextBox 65"/>
              <p:cNvSpPr txBox="1">
                <a:spLocks noRot="1" noChangeAspect="1" noMove="1" noResize="1" noEditPoints="1" noAdjustHandles="1" noChangeArrowheads="1" noChangeShapeType="1" noTextEdit="1"/>
              </p:cNvSpPr>
              <p:nvPr/>
            </p:nvSpPr>
            <p:spPr>
              <a:xfrm>
                <a:off x="4845170" y="4853799"/>
                <a:ext cx="1483804" cy="276999"/>
              </a:xfrm>
              <a:prstGeom prst="rect">
                <a:avLst/>
              </a:prstGeom>
              <a:blipFill rotWithShape="1">
                <a:blip r:embed="rId14"/>
                <a:stretch>
                  <a:fillRect b="-65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TextBox 68"/>
              <p:cNvSpPr txBox="1"/>
              <p:nvPr/>
            </p:nvSpPr>
            <p:spPr>
              <a:xfrm>
                <a:off x="4264325" y="5282244"/>
                <a:ext cx="1173398"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a:rPr>
                        <m:t>3</m:t>
                      </m:r>
                      <m:r>
                        <a:rPr lang="en-US" sz="1200" b="0" i="1" smtClean="0">
                          <a:latin typeface="Cambria Math"/>
                        </a:rPr>
                        <m:t>𝑐𝑜𝑠</m:t>
                      </m:r>
                      <m:r>
                        <a:rPr lang="en-US" sz="1200" b="0" i="1" smtClean="0">
                          <a:latin typeface="Cambria Math"/>
                          <a:ea typeface="Cambria Math"/>
                        </a:rPr>
                        <m:t>𝜃</m:t>
                      </m:r>
                      <m:r>
                        <a:rPr lang="en-US" sz="1200" b="0" i="1" smtClean="0">
                          <a:latin typeface="Cambria Math"/>
                          <a:ea typeface="Cambria Math"/>
                        </a:rPr>
                        <m:t>−2=0</m:t>
                      </m:r>
                    </m:oMath>
                  </m:oMathPara>
                </a14:m>
                <a:endParaRPr lang="en-US" sz="1200" dirty="0">
                  <a:solidFill>
                    <a:schemeClr val="tx1"/>
                  </a:solidFill>
                </a:endParaRPr>
              </a:p>
            </p:txBody>
          </p:sp>
        </mc:Choice>
        <mc:Fallback xmlns="">
          <p:sp>
            <p:nvSpPr>
              <p:cNvPr id="69" name="TextBox 68"/>
              <p:cNvSpPr txBox="1">
                <a:spLocks noRot="1" noChangeAspect="1" noMove="1" noResize="1" noEditPoints="1" noAdjustHandles="1" noChangeArrowheads="1" noChangeShapeType="1" noTextEdit="1"/>
              </p:cNvSpPr>
              <p:nvPr/>
            </p:nvSpPr>
            <p:spPr>
              <a:xfrm>
                <a:off x="4264325" y="5282244"/>
                <a:ext cx="1173398" cy="276999"/>
              </a:xfrm>
              <a:prstGeom prst="rect">
                <a:avLst/>
              </a:prstGeom>
              <a:blipFill rotWithShape="1">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p:cNvSpPr txBox="1"/>
              <p:nvPr/>
            </p:nvSpPr>
            <p:spPr>
              <a:xfrm>
                <a:off x="4615132" y="5615799"/>
                <a:ext cx="819712" cy="43922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𝑐𝑜𝑠</m:t>
                      </m:r>
                      <m:r>
                        <a:rPr lang="en-US" sz="1200" b="0" i="1" smtClean="0">
                          <a:latin typeface="Cambria Math"/>
                          <a:ea typeface="Cambria Math"/>
                        </a:rPr>
                        <m:t>𝜃</m:t>
                      </m:r>
                      <m:r>
                        <a:rPr lang="en-US" sz="1200" b="0" i="1" smtClean="0">
                          <a:latin typeface="Cambria Math"/>
                          <a:ea typeface="Cambria Math"/>
                        </a:rPr>
                        <m:t>=</m:t>
                      </m:r>
                      <m:f>
                        <m:fPr>
                          <m:ctrlPr>
                            <a:rPr lang="en-US" sz="1200" b="0" i="1" smtClean="0">
                              <a:latin typeface="Cambria Math" panose="02040503050406030204" pitchFamily="18" charset="0"/>
                              <a:ea typeface="Cambria Math"/>
                            </a:rPr>
                          </m:ctrlPr>
                        </m:fPr>
                        <m:num>
                          <m:r>
                            <a:rPr lang="en-US" sz="1200" b="0" i="1" smtClean="0">
                              <a:latin typeface="Cambria Math"/>
                              <a:ea typeface="Cambria Math"/>
                            </a:rPr>
                            <m:t>2</m:t>
                          </m:r>
                        </m:num>
                        <m:den>
                          <m:r>
                            <a:rPr lang="en-US" sz="1200" b="0" i="1" smtClean="0">
                              <a:latin typeface="Cambria Math"/>
                              <a:ea typeface="Cambria Math"/>
                            </a:rPr>
                            <m:t>3</m:t>
                          </m:r>
                        </m:den>
                      </m:f>
                    </m:oMath>
                  </m:oMathPara>
                </a14:m>
                <a:endParaRPr lang="en-US" sz="1200" dirty="0">
                  <a:solidFill>
                    <a:schemeClr val="tx1"/>
                  </a:solidFill>
                </a:endParaRPr>
              </a:p>
            </p:txBody>
          </p:sp>
        </mc:Choice>
        <mc:Fallback xmlns="">
          <p:sp>
            <p:nvSpPr>
              <p:cNvPr id="70" name="TextBox 69"/>
              <p:cNvSpPr txBox="1">
                <a:spLocks noRot="1" noChangeAspect="1" noMove="1" noResize="1" noEditPoints="1" noAdjustHandles="1" noChangeArrowheads="1" noChangeShapeType="1" noTextEdit="1"/>
              </p:cNvSpPr>
              <p:nvPr/>
            </p:nvSpPr>
            <p:spPr>
              <a:xfrm>
                <a:off x="4615132" y="5615799"/>
                <a:ext cx="819712" cy="439223"/>
              </a:xfrm>
              <a:prstGeom prst="rect">
                <a:avLst/>
              </a:prstGeom>
              <a:blipFill rotWithShape="1">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p:cNvSpPr txBox="1"/>
              <p:nvPr/>
            </p:nvSpPr>
            <p:spPr>
              <a:xfrm>
                <a:off x="4836544" y="6139135"/>
                <a:ext cx="1146404"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𝜃</m:t>
                      </m:r>
                      <m:r>
                        <a:rPr lang="en-US" sz="1200" b="0" i="1" smtClean="0">
                          <a:latin typeface="Cambria Math"/>
                          <a:ea typeface="Cambria Math"/>
                        </a:rPr>
                        <m:t>=48° (2</m:t>
                      </m:r>
                      <m:r>
                        <a:rPr lang="en-US" sz="1200" b="0" i="1" smtClean="0">
                          <a:latin typeface="Cambria Math"/>
                          <a:ea typeface="Cambria Math"/>
                        </a:rPr>
                        <m:t>𝑠𝑓</m:t>
                      </m:r>
                      <m:r>
                        <a:rPr lang="en-US" sz="1200" b="0" i="1" smtClean="0">
                          <a:latin typeface="Cambria Math"/>
                          <a:ea typeface="Cambria Math"/>
                        </a:rPr>
                        <m:t>)</m:t>
                      </m:r>
                    </m:oMath>
                  </m:oMathPara>
                </a14:m>
                <a:endParaRPr lang="en-US" sz="1200" dirty="0">
                  <a:solidFill>
                    <a:schemeClr val="tx1"/>
                  </a:solidFill>
                </a:endParaRPr>
              </a:p>
            </p:txBody>
          </p:sp>
        </mc:Choice>
        <mc:Fallback xmlns="">
          <p:sp>
            <p:nvSpPr>
              <p:cNvPr id="73" name="TextBox 72"/>
              <p:cNvSpPr txBox="1">
                <a:spLocks noRot="1" noChangeAspect="1" noMove="1" noResize="1" noEditPoints="1" noAdjustHandles="1" noChangeArrowheads="1" noChangeShapeType="1" noTextEdit="1"/>
              </p:cNvSpPr>
              <p:nvPr/>
            </p:nvSpPr>
            <p:spPr>
              <a:xfrm>
                <a:off x="4836544" y="6139135"/>
                <a:ext cx="1146404" cy="276999"/>
              </a:xfrm>
              <a:prstGeom prst="rect">
                <a:avLst/>
              </a:prstGeom>
              <a:blipFill rotWithShape="1">
                <a:blip r:embed="rId17"/>
                <a:stretch>
                  <a:fillRect b="-6522"/>
                </a:stretch>
              </a:blipFill>
            </p:spPr>
            <p:txBody>
              <a:bodyPr/>
              <a:lstStyle/>
              <a:p>
                <a:r>
                  <a:rPr lang="en-US">
                    <a:noFill/>
                  </a:rPr>
                  <a:t> </a:t>
                </a:r>
              </a:p>
            </p:txBody>
          </p:sp>
        </mc:Fallback>
      </mc:AlternateContent>
      <p:sp>
        <p:nvSpPr>
          <p:cNvPr id="74" name="Arc 73"/>
          <p:cNvSpPr/>
          <p:nvPr/>
        </p:nvSpPr>
        <p:spPr>
          <a:xfrm>
            <a:off x="6147759" y="4150744"/>
            <a:ext cx="228600" cy="457200"/>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5" name="TextBox 74"/>
          <p:cNvSpPr txBox="1"/>
          <p:nvPr/>
        </p:nvSpPr>
        <p:spPr>
          <a:xfrm>
            <a:off x="6274277" y="4235571"/>
            <a:ext cx="1015043"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Set R = 0</a:t>
            </a:r>
            <a:endParaRPr lang="en-GB" sz="1200" baseline="30000" dirty="0">
              <a:solidFill>
                <a:srgbClr val="FF0000"/>
              </a:solidFill>
              <a:latin typeface="Comic Sans MS" panose="030F0702030302020204" pitchFamily="66" charset="0"/>
            </a:endParaRPr>
          </a:p>
        </p:txBody>
      </p:sp>
      <p:sp>
        <p:nvSpPr>
          <p:cNvPr id="76" name="Arc 75"/>
          <p:cNvSpPr/>
          <p:nvPr/>
        </p:nvSpPr>
        <p:spPr>
          <a:xfrm>
            <a:off x="6162136" y="4622321"/>
            <a:ext cx="221411" cy="398253"/>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5" name="Arc 84"/>
          <p:cNvSpPr/>
          <p:nvPr/>
        </p:nvSpPr>
        <p:spPr>
          <a:xfrm>
            <a:off x="6107502" y="5007634"/>
            <a:ext cx="221411" cy="398253"/>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6" name="Arc 85"/>
          <p:cNvSpPr/>
          <p:nvPr/>
        </p:nvSpPr>
        <p:spPr>
          <a:xfrm>
            <a:off x="5285117" y="5453332"/>
            <a:ext cx="221411" cy="398253"/>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7" name="Arc 86"/>
          <p:cNvSpPr/>
          <p:nvPr/>
        </p:nvSpPr>
        <p:spPr>
          <a:xfrm>
            <a:off x="5860211" y="5881777"/>
            <a:ext cx="221411" cy="398253"/>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8" name="TextBox 87"/>
          <p:cNvSpPr txBox="1"/>
          <p:nvPr/>
        </p:nvSpPr>
        <p:spPr>
          <a:xfrm>
            <a:off x="6349040" y="4681269"/>
            <a:ext cx="1015043" cy="276999"/>
          </a:xfrm>
          <a:prstGeom prst="rect">
            <a:avLst/>
          </a:prstGeom>
          <a:noFill/>
        </p:spPr>
        <p:txBody>
          <a:bodyPr wrap="square" rtlCol="0">
            <a:spAutoFit/>
          </a:bodyPr>
          <a:lstStyle/>
          <a:p>
            <a:pPr algn="ctr"/>
            <a:r>
              <a:rPr lang="en-US" sz="1200" dirty="0" err="1" smtClean="0">
                <a:solidFill>
                  <a:srgbClr val="FF0000"/>
                </a:solidFill>
                <a:latin typeface="Comic Sans MS" panose="030F0702030302020204" pitchFamily="66" charset="0"/>
              </a:rPr>
              <a:t>Factorise</a:t>
            </a:r>
            <a:endParaRPr lang="en-GB" sz="1200" baseline="30000" dirty="0">
              <a:solidFill>
                <a:srgbClr val="FF0000"/>
              </a:solidFill>
              <a:latin typeface="Comic Sans MS" panose="030F0702030302020204" pitchFamily="66" charset="0"/>
            </a:endParaRPr>
          </a:p>
        </p:txBody>
      </p:sp>
      <p:sp>
        <p:nvSpPr>
          <p:cNvPr id="89" name="TextBox 88"/>
          <p:cNvSpPr txBox="1"/>
          <p:nvPr/>
        </p:nvSpPr>
        <p:spPr>
          <a:xfrm>
            <a:off x="6303031" y="5057956"/>
            <a:ext cx="1848932"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The bracket must be 0</a:t>
            </a:r>
            <a:endParaRPr lang="en-GB" sz="1200" baseline="30000" dirty="0">
              <a:solidFill>
                <a:srgbClr val="FF0000"/>
              </a:solidFill>
              <a:latin typeface="Comic Sans MS" panose="030F0702030302020204" pitchFamily="66" charset="0"/>
            </a:endParaRPr>
          </a:p>
        </p:txBody>
      </p:sp>
      <p:sp>
        <p:nvSpPr>
          <p:cNvPr id="90" name="TextBox 89"/>
          <p:cNvSpPr txBox="1"/>
          <p:nvPr/>
        </p:nvSpPr>
        <p:spPr>
          <a:xfrm>
            <a:off x="5454768" y="5503655"/>
            <a:ext cx="1084055"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Rearrange</a:t>
            </a:r>
            <a:endParaRPr lang="en-GB" sz="1200" baseline="30000" dirty="0">
              <a:solidFill>
                <a:srgbClr val="FF0000"/>
              </a:solidFill>
              <a:latin typeface="Comic Sans MS" panose="030F0702030302020204" pitchFamily="66" charset="0"/>
            </a:endParaRPr>
          </a:p>
        </p:txBody>
      </p:sp>
      <p:sp>
        <p:nvSpPr>
          <p:cNvPr id="91" name="TextBox 90"/>
          <p:cNvSpPr txBox="1"/>
          <p:nvPr/>
        </p:nvSpPr>
        <p:spPr>
          <a:xfrm>
            <a:off x="6038488" y="5949352"/>
            <a:ext cx="1084055"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Inverse cos</a:t>
            </a:r>
            <a:endParaRPr lang="en-GB" sz="1200" baseline="300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92" name="TextBox 91"/>
              <p:cNvSpPr txBox="1"/>
              <p:nvPr/>
            </p:nvSpPr>
            <p:spPr>
              <a:xfrm>
                <a:off x="8180717" y="1952448"/>
                <a:ext cx="773224"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a:ea typeface="Cambria Math"/>
                        </a:rPr>
                        <m:t>𝜃</m:t>
                      </m:r>
                      <m:r>
                        <a:rPr lang="en-US" sz="1200" b="0" i="1" smtClean="0">
                          <a:solidFill>
                            <a:srgbClr val="FF0000"/>
                          </a:solidFill>
                          <a:latin typeface="Cambria Math"/>
                          <a:ea typeface="Cambria Math"/>
                        </a:rPr>
                        <m:t>=48° </m:t>
                      </m:r>
                    </m:oMath>
                  </m:oMathPara>
                </a14:m>
                <a:endParaRPr lang="en-US" sz="1200" dirty="0">
                  <a:solidFill>
                    <a:srgbClr val="FF0000"/>
                  </a:solidFill>
                </a:endParaRPr>
              </a:p>
            </p:txBody>
          </p:sp>
        </mc:Choice>
        <mc:Fallback xmlns="">
          <p:sp>
            <p:nvSpPr>
              <p:cNvPr id="92" name="TextBox 91"/>
              <p:cNvSpPr txBox="1">
                <a:spLocks noRot="1" noChangeAspect="1" noMove="1" noResize="1" noEditPoints="1" noAdjustHandles="1" noChangeArrowheads="1" noChangeShapeType="1" noTextEdit="1"/>
              </p:cNvSpPr>
              <p:nvPr/>
            </p:nvSpPr>
            <p:spPr>
              <a:xfrm>
                <a:off x="8180717" y="1952448"/>
                <a:ext cx="773224" cy="276999"/>
              </a:xfrm>
              <a:prstGeom prst="rect">
                <a:avLst/>
              </a:prstGeom>
              <a:blipFill rotWithShape="1">
                <a:blip r:embed="rId1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81703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linds(horizont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blinds(horizontal)">
                                      <p:cBhvr>
                                        <p:cTn id="12" dur="500"/>
                                        <p:tgtEl>
                                          <p:spTgt spid="6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blinds(horizontal)">
                                      <p:cBhvr>
                                        <p:cTn id="17" dur="500"/>
                                        <p:tgtEl>
                                          <p:spTgt spid="7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5"/>
                                        </p:tgtEl>
                                        <p:attrNameLst>
                                          <p:attrName>style.visibility</p:attrName>
                                        </p:attrNameLst>
                                      </p:cBhvr>
                                      <p:to>
                                        <p:strVal val="visible"/>
                                      </p:to>
                                    </p:set>
                                    <p:animEffect transition="in" filter="blinds(horizontal)">
                                      <p:cBhvr>
                                        <p:cTn id="22" dur="500"/>
                                        <p:tgtEl>
                                          <p:spTgt spid="7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blinds(horizontal)">
                                      <p:cBhvr>
                                        <p:cTn id="27" dur="500"/>
                                        <p:tgtEl>
                                          <p:spTgt spid="6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6"/>
                                        </p:tgtEl>
                                        <p:attrNameLst>
                                          <p:attrName>style.visibility</p:attrName>
                                        </p:attrNameLst>
                                      </p:cBhvr>
                                      <p:to>
                                        <p:strVal val="visible"/>
                                      </p:to>
                                    </p:set>
                                    <p:animEffect transition="in" filter="blinds(horizontal)">
                                      <p:cBhvr>
                                        <p:cTn id="32" dur="500"/>
                                        <p:tgtEl>
                                          <p:spTgt spid="7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blinds(horizontal)">
                                      <p:cBhvr>
                                        <p:cTn id="37" dur="500"/>
                                        <p:tgtEl>
                                          <p:spTgt spid="8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blinds(horizontal)">
                                      <p:cBhvr>
                                        <p:cTn id="42" dur="500"/>
                                        <p:tgtEl>
                                          <p:spTgt spid="6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blinds(horizontal)">
                                      <p:cBhvr>
                                        <p:cTn id="47" dur="500"/>
                                        <p:tgtEl>
                                          <p:spTgt spid="85"/>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89"/>
                                        </p:tgtEl>
                                        <p:attrNameLst>
                                          <p:attrName>style.visibility</p:attrName>
                                        </p:attrNameLst>
                                      </p:cBhvr>
                                      <p:to>
                                        <p:strVal val="visible"/>
                                      </p:to>
                                    </p:set>
                                    <p:animEffect transition="in" filter="blinds(horizontal)">
                                      <p:cBhvr>
                                        <p:cTn id="52" dur="500"/>
                                        <p:tgtEl>
                                          <p:spTgt spid="89"/>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blinds(horizontal)">
                                      <p:cBhvr>
                                        <p:cTn id="57" dur="500"/>
                                        <p:tgtEl>
                                          <p:spTgt spid="69"/>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blinds(horizontal)">
                                      <p:cBhvr>
                                        <p:cTn id="62" dur="500"/>
                                        <p:tgtEl>
                                          <p:spTgt spid="86"/>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blinds(horizontal)">
                                      <p:cBhvr>
                                        <p:cTn id="67" dur="500"/>
                                        <p:tgtEl>
                                          <p:spTgt spid="90"/>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70"/>
                                        </p:tgtEl>
                                        <p:attrNameLst>
                                          <p:attrName>style.visibility</p:attrName>
                                        </p:attrNameLst>
                                      </p:cBhvr>
                                      <p:to>
                                        <p:strVal val="visible"/>
                                      </p:to>
                                    </p:set>
                                    <p:animEffect transition="in" filter="blinds(horizontal)">
                                      <p:cBhvr>
                                        <p:cTn id="72" dur="500"/>
                                        <p:tgtEl>
                                          <p:spTgt spid="70"/>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87"/>
                                        </p:tgtEl>
                                        <p:attrNameLst>
                                          <p:attrName>style.visibility</p:attrName>
                                        </p:attrNameLst>
                                      </p:cBhvr>
                                      <p:to>
                                        <p:strVal val="visible"/>
                                      </p:to>
                                    </p:set>
                                    <p:animEffect transition="in" filter="blinds(horizontal)">
                                      <p:cBhvr>
                                        <p:cTn id="77" dur="500"/>
                                        <p:tgtEl>
                                          <p:spTgt spid="87"/>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91"/>
                                        </p:tgtEl>
                                        <p:attrNameLst>
                                          <p:attrName>style.visibility</p:attrName>
                                        </p:attrNameLst>
                                      </p:cBhvr>
                                      <p:to>
                                        <p:strVal val="visible"/>
                                      </p:to>
                                    </p:set>
                                    <p:animEffect transition="in" filter="blinds(horizontal)">
                                      <p:cBhvr>
                                        <p:cTn id="82" dur="500"/>
                                        <p:tgtEl>
                                          <p:spTgt spid="91"/>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73"/>
                                        </p:tgtEl>
                                        <p:attrNameLst>
                                          <p:attrName>style.visibility</p:attrName>
                                        </p:attrNameLst>
                                      </p:cBhvr>
                                      <p:to>
                                        <p:strVal val="visible"/>
                                      </p:to>
                                    </p:set>
                                    <p:animEffect transition="in" filter="blinds(horizontal)">
                                      <p:cBhvr>
                                        <p:cTn id="87" dur="500"/>
                                        <p:tgtEl>
                                          <p:spTgt spid="73"/>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92"/>
                                        </p:tgtEl>
                                        <p:attrNameLst>
                                          <p:attrName>style.visibility</p:attrName>
                                        </p:attrNameLst>
                                      </p:cBhvr>
                                      <p:to>
                                        <p:strVal val="visible"/>
                                      </p:to>
                                    </p:set>
                                    <p:animEffect transition="in" filter="blinds(horizontal)">
                                      <p:cBhvr>
                                        <p:cTn id="92"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61" grpId="0"/>
      <p:bldP spid="63" grpId="0"/>
      <p:bldP spid="66" grpId="0"/>
      <p:bldP spid="69" grpId="0"/>
      <p:bldP spid="70" grpId="0"/>
      <p:bldP spid="73" grpId="0"/>
      <p:bldP spid="74" grpId="0" animBg="1"/>
      <p:bldP spid="75" grpId="0"/>
      <p:bldP spid="76" grpId="0" animBg="1"/>
      <p:bldP spid="85" grpId="0" animBg="1"/>
      <p:bldP spid="86" grpId="0" animBg="1"/>
      <p:bldP spid="87" grpId="0" animBg="1"/>
      <p:bldP spid="88" grpId="0"/>
      <p:bldP spid="89" grpId="0"/>
      <p:bldP spid="90" grpId="0"/>
      <p:bldP spid="91" grpId="0"/>
      <p:bldP spid="9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p:cNvSpPr/>
          <p:nvPr/>
        </p:nvSpPr>
        <p:spPr>
          <a:xfrm rot="16200000">
            <a:off x="6395139" y="2678194"/>
            <a:ext cx="109182" cy="12283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rot="20142738">
            <a:off x="5775195" y="3742235"/>
            <a:ext cx="109182" cy="12283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smtClean="0">
                <a:latin typeface="Comic Sans MS" pitchFamily="66" charset="0"/>
              </a:rPr>
              <a:t>Motion in a Circle</a:t>
            </a:r>
            <a:endParaRPr lang="en-GB" dirty="0">
              <a:latin typeface="Comic Sans MS" pitchFamily="66" charset="0"/>
            </a:endParaRPr>
          </a:p>
        </p:txBody>
      </p:sp>
      <p:pic>
        <p:nvPicPr>
          <p:cNvPr id="5" name="Picture 6" descr="http://image.shutterstock.com/display_pic_with_logo/148216/107412005/stock-photo-sydney-luna-park-attraction-wheel-at-sunset-illuminated-with-lights-in-motion-segment-of-circle-10741200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950"/>
          <a:stretch/>
        </p:blipFill>
        <p:spPr bwMode="auto">
          <a:xfrm>
            <a:off x="7746066" y="152400"/>
            <a:ext cx="1170368" cy="1161871"/>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idx="1"/>
          </p:nvPr>
        </p:nvSpPr>
        <p:spPr>
          <a:xfrm>
            <a:off x="228600" y="1600199"/>
            <a:ext cx="3629026" cy="5257801"/>
          </a:xfrm>
        </p:spPr>
        <p:txBody>
          <a:bodyPr>
            <a:normAutofit/>
          </a:bodyPr>
          <a:lstStyle/>
          <a:p>
            <a:pPr marL="0" indent="0" algn="ctr">
              <a:buNone/>
            </a:pPr>
            <a:r>
              <a:rPr lang="en-GB" sz="1400" b="1" dirty="0" smtClean="0">
                <a:latin typeface="Comic Sans MS" pitchFamily="66" charset="0"/>
              </a:rPr>
              <a:t>You can calculate the acceleration of an object moving on a horizontal circular path</a:t>
            </a:r>
            <a:endParaRPr lang="en-GB" sz="1400" dirty="0" smtClean="0">
              <a:latin typeface="Comic Sans MS" pitchFamily="66" charset="0"/>
            </a:endParaRPr>
          </a:p>
          <a:p>
            <a:pPr marL="0" indent="0" algn="ctr">
              <a:buNone/>
            </a:pPr>
            <a:endParaRPr lang="en-US" sz="1400" b="1" dirty="0">
              <a:latin typeface="Comic Sans MS" pitchFamily="66" charset="0"/>
            </a:endParaRPr>
          </a:p>
          <a:p>
            <a:pPr marL="0" indent="0" algn="ctr">
              <a:buNone/>
            </a:pPr>
            <a:r>
              <a:rPr lang="en-US" sz="1400" dirty="0" smtClean="0">
                <a:latin typeface="Comic Sans MS" pitchFamily="66" charset="0"/>
              </a:rPr>
              <a:t>When an object is moving around a circular path, although the speed may be constant, the velocity is changing (due to the direction changing)</a:t>
            </a:r>
          </a:p>
          <a:p>
            <a:pPr marL="0" indent="0" algn="ctr">
              <a:buNone/>
            </a:pPr>
            <a:endParaRPr lang="en-US" sz="1400" dirty="0">
              <a:latin typeface="Comic Sans MS" pitchFamily="66" charset="0"/>
            </a:endParaRPr>
          </a:p>
          <a:p>
            <a:pPr marL="0" indent="0" algn="ctr">
              <a:buNone/>
            </a:pPr>
            <a:r>
              <a:rPr lang="en-US" sz="1400" dirty="0" smtClean="0">
                <a:latin typeface="Comic Sans MS" pitchFamily="66" charset="0"/>
              </a:rPr>
              <a:t>If the velocity is changing, the object must have an acceleration…</a:t>
            </a:r>
          </a:p>
          <a:p>
            <a:pPr marL="0" indent="0" algn="ctr">
              <a:buNone/>
            </a:pPr>
            <a:endParaRPr lang="en-US" sz="1400" dirty="0">
              <a:latin typeface="Comic Sans MS" pitchFamily="66" charset="0"/>
            </a:endParaRPr>
          </a:p>
          <a:p>
            <a:pPr marL="0" indent="0" algn="ctr">
              <a:buNone/>
            </a:pPr>
            <a:r>
              <a:rPr lang="en-US" sz="1400" dirty="0" smtClean="0">
                <a:latin typeface="Comic Sans MS" pitchFamily="66" charset="0"/>
              </a:rPr>
              <a:t>Let us consider a particle moving round a circle from a point A to a point B</a:t>
            </a:r>
          </a:p>
          <a:p>
            <a:pPr marL="0" indent="0" algn="ctr">
              <a:buNone/>
            </a:pPr>
            <a:endParaRPr lang="en-US" sz="1400" dirty="0">
              <a:latin typeface="Comic Sans MS" pitchFamily="66" charset="0"/>
            </a:endParaRPr>
          </a:p>
          <a:p>
            <a:pPr algn="ctr">
              <a:buFont typeface="Wingdings"/>
              <a:buChar char="à"/>
            </a:pPr>
            <a:r>
              <a:rPr lang="en-US" sz="1400" dirty="0" smtClean="0">
                <a:latin typeface="Comic Sans MS" pitchFamily="66" charset="0"/>
                <a:sym typeface="Wingdings" panose="05000000000000000000" pitchFamily="2" charset="2"/>
              </a:rPr>
              <a:t>We can let its initial velocity equal ‘v’, and then work out what its velocity would be at B</a:t>
            </a:r>
          </a:p>
        </p:txBody>
      </p:sp>
      <p:sp>
        <p:nvSpPr>
          <p:cNvPr id="7" name="Oval 6"/>
          <p:cNvSpPr>
            <a:spLocks noChangeAspect="1"/>
          </p:cNvSpPr>
          <p:nvPr/>
        </p:nvSpPr>
        <p:spPr>
          <a:xfrm>
            <a:off x="4191000" y="1646469"/>
            <a:ext cx="2315931" cy="231593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H="1">
            <a:off x="4343400" y="2971800"/>
            <a:ext cx="3402666" cy="156625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322627" y="2790967"/>
            <a:ext cx="477672" cy="109182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Arc 12"/>
          <p:cNvSpPr/>
          <p:nvPr/>
        </p:nvSpPr>
        <p:spPr>
          <a:xfrm>
            <a:off x="4691431" y="2306824"/>
            <a:ext cx="914400" cy="914400"/>
          </a:xfrm>
          <a:prstGeom prst="arc">
            <a:avLst>
              <a:gd name="adj1" fmla="val 216003"/>
              <a:gd name="adj2" fmla="val 2921931"/>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4" name="TextBox 13"/>
              <p:cNvSpPr txBox="1"/>
              <p:nvPr/>
            </p:nvSpPr>
            <p:spPr>
              <a:xfrm>
                <a:off x="5452692" y="2908834"/>
                <a:ext cx="405560"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i="1" smtClean="0">
                          <a:latin typeface="Cambria Math"/>
                          <a:ea typeface="Cambria Math"/>
                        </a:rPr>
                        <m:t>𝛿𝜃</m:t>
                      </m:r>
                    </m:oMath>
                  </m:oMathPara>
                </a14:m>
                <a:endParaRPr lang="en-GB" sz="1200" dirty="0">
                  <a:latin typeface="Comic Sans MS" panose="030F0702030302020204" pitchFamily="66"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5452692" y="2908834"/>
                <a:ext cx="405560" cy="276999"/>
              </a:xfrm>
              <a:prstGeom prst="rect">
                <a:avLst/>
              </a:prstGeom>
              <a:blipFill rotWithShape="1">
                <a:blip r:embed="rId3"/>
                <a:stretch>
                  <a:fillRect/>
                </a:stretch>
              </a:blipFill>
            </p:spPr>
            <p:txBody>
              <a:bodyPr/>
              <a:lstStyle/>
              <a:p>
                <a:r>
                  <a:rPr lang="en-GB">
                    <a:noFill/>
                  </a:rPr>
                  <a:t> </a:t>
                </a:r>
              </a:p>
            </p:txBody>
          </p:sp>
        </mc:Fallback>
      </mc:AlternateContent>
      <p:sp>
        <p:nvSpPr>
          <p:cNvPr id="15" name="TextBox 14"/>
          <p:cNvSpPr txBox="1"/>
          <p:nvPr/>
        </p:nvSpPr>
        <p:spPr>
          <a:xfrm>
            <a:off x="7606174" y="3040229"/>
            <a:ext cx="271228" cy="307777"/>
          </a:xfrm>
          <a:prstGeom prst="rect">
            <a:avLst/>
          </a:prstGeom>
          <a:noFill/>
        </p:spPr>
        <p:txBody>
          <a:bodyPr wrap="none" rtlCol="0">
            <a:spAutoFit/>
          </a:bodyPr>
          <a:lstStyle/>
          <a:p>
            <a:r>
              <a:rPr lang="en-US" sz="1400" dirty="0" smtClean="0">
                <a:latin typeface="Comic Sans MS" panose="030F0702030302020204" pitchFamily="66" charset="0"/>
              </a:rPr>
              <a:t>v</a:t>
            </a:r>
            <a:endParaRPr lang="en-GB" sz="1400" dirty="0">
              <a:latin typeface="Comic Sans MS" panose="030F0702030302020204" pitchFamily="66" charset="0"/>
            </a:endParaRPr>
          </a:p>
        </p:txBody>
      </p:sp>
      <p:cxnSp>
        <p:nvCxnSpPr>
          <p:cNvPr id="23" name="Straight Connector 22"/>
          <p:cNvCxnSpPr/>
          <p:nvPr/>
        </p:nvCxnSpPr>
        <p:spPr>
          <a:xfrm>
            <a:off x="6517563" y="1502734"/>
            <a:ext cx="0" cy="20383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7607887" y="2934586"/>
            <a:ext cx="142596" cy="175379"/>
            <a:chOff x="7607887" y="2929562"/>
            <a:chExt cx="142596" cy="175379"/>
          </a:xfrm>
        </p:grpSpPr>
        <p:cxnSp>
          <p:nvCxnSpPr>
            <p:cNvPr id="19" name="Straight Connector 18"/>
            <p:cNvCxnSpPr/>
            <p:nvPr/>
          </p:nvCxnSpPr>
          <p:spPr>
            <a:xfrm>
              <a:off x="7607887" y="2929562"/>
              <a:ext cx="142596" cy="511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7676940" y="2976455"/>
              <a:ext cx="63250" cy="12848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rot="17443088">
            <a:off x="6464049" y="1484275"/>
            <a:ext cx="142596" cy="175379"/>
            <a:chOff x="7760287" y="3081962"/>
            <a:chExt cx="142596" cy="175379"/>
          </a:xfrm>
        </p:grpSpPr>
        <p:cxnSp>
          <p:nvCxnSpPr>
            <p:cNvPr id="30" name="Straight Connector 29"/>
            <p:cNvCxnSpPr/>
            <p:nvPr/>
          </p:nvCxnSpPr>
          <p:spPr>
            <a:xfrm>
              <a:off x="7760287" y="3081962"/>
              <a:ext cx="142596" cy="511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7829340" y="3128855"/>
              <a:ext cx="63250" cy="12848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6" name="Straight Connector 35"/>
          <p:cNvCxnSpPr/>
          <p:nvPr/>
        </p:nvCxnSpPr>
        <p:spPr>
          <a:xfrm flipH="1">
            <a:off x="5336275" y="2793241"/>
            <a:ext cx="1182807" cy="45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5295864" y="2768560"/>
            <a:ext cx="104102" cy="9292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Box 38"/>
          <p:cNvSpPr txBox="1"/>
          <p:nvPr/>
        </p:nvSpPr>
        <p:spPr>
          <a:xfrm>
            <a:off x="5731881" y="3881842"/>
            <a:ext cx="296876" cy="276999"/>
          </a:xfrm>
          <a:prstGeom prst="rect">
            <a:avLst/>
          </a:prstGeom>
          <a:noFill/>
        </p:spPr>
        <p:txBody>
          <a:bodyPr wrap="none" rtlCol="0">
            <a:spAutoFit/>
          </a:bodyPr>
          <a:lstStyle/>
          <a:p>
            <a:r>
              <a:rPr lang="en-US" sz="1200" dirty="0" smtClean="0">
                <a:latin typeface="Comic Sans MS" panose="030F0702030302020204" pitchFamily="66" charset="0"/>
              </a:rPr>
              <a:t>A</a:t>
            </a:r>
            <a:endParaRPr lang="en-GB" sz="1200" dirty="0">
              <a:latin typeface="Comic Sans MS" panose="030F0702030302020204" pitchFamily="66" charset="0"/>
            </a:endParaRPr>
          </a:p>
        </p:txBody>
      </p:sp>
      <p:sp>
        <p:nvSpPr>
          <p:cNvPr id="40" name="TextBox 39"/>
          <p:cNvSpPr txBox="1"/>
          <p:nvPr/>
        </p:nvSpPr>
        <p:spPr>
          <a:xfrm>
            <a:off x="6498431" y="2648994"/>
            <a:ext cx="282450" cy="276999"/>
          </a:xfrm>
          <a:prstGeom prst="rect">
            <a:avLst/>
          </a:prstGeom>
          <a:noFill/>
        </p:spPr>
        <p:txBody>
          <a:bodyPr wrap="none" rtlCol="0">
            <a:spAutoFit/>
          </a:bodyPr>
          <a:lstStyle/>
          <a:p>
            <a:r>
              <a:rPr lang="en-US" sz="1200" dirty="0" smtClean="0">
                <a:latin typeface="Comic Sans MS" panose="030F0702030302020204" pitchFamily="66" charset="0"/>
              </a:rPr>
              <a:t>B</a:t>
            </a:r>
            <a:endParaRPr lang="en-GB" sz="1200" dirty="0">
              <a:latin typeface="Comic Sans MS" panose="030F0702030302020204" pitchFamily="66" charset="0"/>
            </a:endParaRPr>
          </a:p>
        </p:txBody>
      </p:sp>
      <p:sp>
        <p:nvSpPr>
          <p:cNvPr id="41" name="TextBox 40"/>
          <p:cNvSpPr txBox="1"/>
          <p:nvPr/>
        </p:nvSpPr>
        <p:spPr>
          <a:xfrm>
            <a:off x="5308800" y="3240397"/>
            <a:ext cx="271228" cy="307777"/>
          </a:xfrm>
          <a:prstGeom prst="rect">
            <a:avLst/>
          </a:prstGeom>
          <a:noFill/>
        </p:spPr>
        <p:txBody>
          <a:bodyPr wrap="none" rtlCol="0">
            <a:spAutoFit/>
          </a:bodyPr>
          <a:lstStyle/>
          <a:p>
            <a:r>
              <a:rPr lang="en-US" sz="1400" dirty="0" smtClean="0">
                <a:latin typeface="Comic Sans MS" panose="030F0702030302020204" pitchFamily="66" charset="0"/>
              </a:rPr>
              <a:t>r</a:t>
            </a:r>
            <a:endParaRPr lang="en-GB" sz="1400" dirty="0">
              <a:latin typeface="Comic Sans MS" panose="030F0702030302020204" pitchFamily="66" charset="0"/>
            </a:endParaRPr>
          </a:p>
        </p:txBody>
      </p:sp>
      <p:sp>
        <p:nvSpPr>
          <p:cNvPr id="42" name="TextBox 41"/>
          <p:cNvSpPr txBox="1"/>
          <p:nvPr/>
        </p:nvSpPr>
        <p:spPr>
          <a:xfrm>
            <a:off x="5740979" y="2519341"/>
            <a:ext cx="271228" cy="307777"/>
          </a:xfrm>
          <a:prstGeom prst="rect">
            <a:avLst/>
          </a:prstGeom>
          <a:noFill/>
        </p:spPr>
        <p:txBody>
          <a:bodyPr wrap="none" rtlCol="0">
            <a:spAutoFit/>
          </a:bodyPr>
          <a:lstStyle/>
          <a:p>
            <a:r>
              <a:rPr lang="en-US" sz="1400" dirty="0" smtClean="0">
                <a:latin typeface="Comic Sans MS" panose="030F0702030302020204" pitchFamily="66" charset="0"/>
              </a:rPr>
              <a:t>r</a:t>
            </a:r>
            <a:endParaRPr lang="en-GB" sz="1400" dirty="0">
              <a:latin typeface="Comic Sans MS" panose="030F0702030302020204" pitchFamily="66" charset="0"/>
            </a:endParaRPr>
          </a:p>
        </p:txBody>
      </p:sp>
      <p:sp>
        <p:nvSpPr>
          <p:cNvPr id="43" name="Arc 42"/>
          <p:cNvSpPr/>
          <p:nvPr/>
        </p:nvSpPr>
        <p:spPr>
          <a:xfrm>
            <a:off x="5938338" y="3348429"/>
            <a:ext cx="914400" cy="914400"/>
          </a:xfrm>
          <a:prstGeom prst="arc">
            <a:avLst>
              <a:gd name="adj1" fmla="val 17149203"/>
              <a:gd name="adj2" fmla="val 1859289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4" name="TextBox 43"/>
          <p:cNvSpPr txBox="1"/>
          <p:nvPr/>
        </p:nvSpPr>
        <p:spPr>
          <a:xfrm>
            <a:off x="6578043" y="1377478"/>
            <a:ext cx="271228" cy="307777"/>
          </a:xfrm>
          <a:prstGeom prst="rect">
            <a:avLst/>
          </a:prstGeom>
          <a:noFill/>
        </p:spPr>
        <p:txBody>
          <a:bodyPr wrap="none" rtlCol="0">
            <a:spAutoFit/>
          </a:bodyPr>
          <a:lstStyle/>
          <a:p>
            <a:r>
              <a:rPr lang="en-US" sz="1400" dirty="0" smtClean="0">
                <a:latin typeface="Comic Sans MS" panose="030F0702030302020204" pitchFamily="66" charset="0"/>
              </a:rPr>
              <a:t>v</a:t>
            </a: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5" name="TextBox 44"/>
              <p:cNvSpPr txBox="1"/>
              <p:nvPr/>
            </p:nvSpPr>
            <p:spPr>
              <a:xfrm>
                <a:off x="6438081" y="3183045"/>
                <a:ext cx="405560"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i="1" smtClean="0">
                          <a:latin typeface="Cambria Math"/>
                          <a:ea typeface="Cambria Math"/>
                        </a:rPr>
                        <m:t>𝛿𝜃</m:t>
                      </m:r>
                    </m:oMath>
                  </m:oMathPara>
                </a14:m>
                <a:endParaRPr lang="en-GB" sz="1200" dirty="0">
                  <a:latin typeface="Comic Sans MS" panose="030F0702030302020204" pitchFamily="66" charset="0"/>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6438081" y="3183045"/>
                <a:ext cx="405560" cy="276999"/>
              </a:xfrm>
              <a:prstGeom prst="rect">
                <a:avLst/>
              </a:prstGeom>
              <a:blipFill rotWithShape="1">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6543195" y="2880314"/>
                <a:ext cx="695703"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𝑣𝑠𝑖𝑛</m:t>
                      </m:r>
                      <m:r>
                        <a:rPr lang="en-GB" sz="1200" i="1" smtClean="0">
                          <a:latin typeface="Cambria Math"/>
                          <a:ea typeface="Cambria Math"/>
                        </a:rPr>
                        <m:t>𝛿𝜃</m:t>
                      </m:r>
                    </m:oMath>
                  </m:oMathPara>
                </a14:m>
                <a:endParaRPr lang="en-GB" sz="1200" dirty="0">
                  <a:latin typeface="Comic Sans MS" panose="030F0702030302020204" pitchFamily="66" charset="0"/>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6543195" y="2880314"/>
                <a:ext cx="695703" cy="276999"/>
              </a:xfrm>
              <a:prstGeom prst="rect">
                <a:avLst/>
              </a:prstGeom>
              <a:blipFill rotWithShape="1">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6530092" y="3405093"/>
                <a:ext cx="711733"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𝑣𝑐𝑜𝑠</m:t>
                      </m:r>
                      <m:r>
                        <a:rPr lang="en-GB" sz="1200" i="1" smtClean="0">
                          <a:latin typeface="Cambria Math"/>
                          <a:ea typeface="Cambria Math"/>
                        </a:rPr>
                        <m:t>𝛿𝜃</m:t>
                      </m:r>
                    </m:oMath>
                  </m:oMathPara>
                </a14:m>
                <a:endParaRPr lang="en-GB" sz="1200" dirty="0">
                  <a:latin typeface="Comic Sans MS" panose="030F0702030302020204" pitchFamily="66" charset="0"/>
                </a:endParaRPr>
              </a:p>
            </p:txBody>
          </p:sp>
        </mc:Choice>
        <mc:Fallback xmlns="">
          <p:sp>
            <p:nvSpPr>
              <p:cNvPr id="63" name="TextBox 62"/>
              <p:cNvSpPr txBox="1">
                <a:spLocks noRot="1" noChangeAspect="1" noMove="1" noResize="1" noEditPoints="1" noAdjustHandles="1" noChangeArrowheads="1" noChangeShapeType="1" noTextEdit="1"/>
              </p:cNvSpPr>
              <p:nvPr/>
            </p:nvSpPr>
            <p:spPr>
              <a:xfrm>
                <a:off x="6530092" y="3405093"/>
                <a:ext cx="711733" cy="276999"/>
              </a:xfrm>
              <a:prstGeom prst="rect">
                <a:avLst/>
              </a:prstGeom>
              <a:blipFill rotWithShape="1">
                <a:blip r:embed="rId6"/>
                <a:stretch>
                  <a:fillRect/>
                </a:stretch>
              </a:blipFill>
            </p:spPr>
            <p:txBody>
              <a:bodyPr/>
              <a:lstStyle/>
              <a:p>
                <a:r>
                  <a:rPr lang="en-GB">
                    <a:noFill/>
                  </a:rPr>
                  <a:t> </a:t>
                </a:r>
              </a:p>
            </p:txBody>
          </p:sp>
        </mc:Fallback>
      </mc:AlternateContent>
      <p:sp>
        <p:nvSpPr>
          <p:cNvPr id="64" name="Freeform 63"/>
          <p:cNvSpPr/>
          <p:nvPr/>
        </p:nvSpPr>
        <p:spPr>
          <a:xfrm>
            <a:off x="6508140" y="2792769"/>
            <a:ext cx="285491" cy="744956"/>
          </a:xfrm>
          <a:custGeom>
            <a:avLst/>
            <a:gdLst>
              <a:gd name="connsiteX0" fmla="*/ 0 w 285491"/>
              <a:gd name="connsiteY0" fmla="*/ 740622 h 740622"/>
              <a:gd name="connsiteX1" fmla="*/ 285491 w 285491"/>
              <a:gd name="connsiteY1" fmla="*/ 612358 h 740622"/>
              <a:gd name="connsiteX2" fmla="*/ 0 w 285491"/>
              <a:gd name="connsiteY2" fmla="*/ 0 h 740622"/>
              <a:gd name="connsiteX3" fmla="*/ 0 w 285491"/>
              <a:gd name="connsiteY3" fmla="*/ 740622 h 740622"/>
              <a:gd name="connsiteX0" fmla="*/ 4334 w 285491"/>
              <a:gd name="connsiteY0" fmla="*/ 744956 h 744956"/>
              <a:gd name="connsiteX1" fmla="*/ 285491 w 285491"/>
              <a:gd name="connsiteY1" fmla="*/ 612358 h 744956"/>
              <a:gd name="connsiteX2" fmla="*/ 0 w 285491"/>
              <a:gd name="connsiteY2" fmla="*/ 0 h 744956"/>
              <a:gd name="connsiteX3" fmla="*/ 4334 w 285491"/>
              <a:gd name="connsiteY3" fmla="*/ 744956 h 744956"/>
            </a:gdLst>
            <a:ahLst/>
            <a:cxnLst>
              <a:cxn ang="0">
                <a:pos x="connsiteX0" y="connsiteY0"/>
              </a:cxn>
              <a:cxn ang="0">
                <a:pos x="connsiteX1" y="connsiteY1"/>
              </a:cxn>
              <a:cxn ang="0">
                <a:pos x="connsiteX2" y="connsiteY2"/>
              </a:cxn>
              <a:cxn ang="0">
                <a:pos x="connsiteX3" y="connsiteY3"/>
              </a:cxn>
            </a:cxnLst>
            <a:rect l="l" t="t" r="r" b="b"/>
            <a:pathLst>
              <a:path w="285491" h="744956">
                <a:moveTo>
                  <a:pt x="4334" y="744956"/>
                </a:moveTo>
                <a:lnTo>
                  <a:pt x="285491" y="612358"/>
                </a:lnTo>
                <a:lnTo>
                  <a:pt x="0" y="0"/>
                </a:lnTo>
                <a:cubicBezTo>
                  <a:pt x="1379" y="245495"/>
                  <a:pt x="7093" y="495324"/>
                  <a:pt x="4334" y="744956"/>
                </a:cubicBez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p:cNvSpPr/>
          <p:nvPr/>
        </p:nvSpPr>
        <p:spPr>
          <a:xfrm>
            <a:off x="6455924" y="2741264"/>
            <a:ext cx="104102" cy="9292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6" name="Straight Arrow Connector 65"/>
          <p:cNvCxnSpPr>
            <a:stCxn id="64" idx="0"/>
          </p:cNvCxnSpPr>
          <p:nvPr/>
        </p:nvCxnSpPr>
        <p:spPr>
          <a:xfrm flipV="1">
            <a:off x="6512474" y="3267490"/>
            <a:ext cx="581670" cy="27023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H="1" flipV="1">
            <a:off x="6370505" y="2491889"/>
            <a:ext cx="424459" cy="91667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5750789" y="3830811"/>
            <a:ext cx="104102" cy="9292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5" name="TextBox 74"/>
              <p:cNvSpPr txBox="1"/>
              <p:nvPr/>
            </p:nvSpPr>
            <p:spPr>
              <a:xfrm>
                <a:off x="3905251" y="4657725"/>
                <a:ext cx="5238749" cy="1754326"/>
              </a:xfrm>
              <a:prstGeom prst="rect">
                <a:avLst/>
              </a:prstGeom>
              <a:noFill/>
            </p:spPr>
            <p:txBody>
              <a:bodyPr wrap="square" rtlCol="0">
                <a:spAutoFit/>
              </a:bodyPr>
              <a:lstStyle/>
              <a:p>
                <a:r>
                  <a:rPr lang="en-US" sz="1200" dirty="0" smtClean="0">
                    <a:solidFill>
                      <a:srgbClr val="FF0000"/>
                    </a:solidFill>
                    <a:latin typeface="Comic Sans MS" panose="030F0702030302020204" pitchFamily="66" charset="0"/>
                  </a:rPr>
                  <a:t>At A, let the velocity be v</a:t>
                </a:r>
              </a:p>
              <a:p>
                <a:pPr marL="285750" indent="-285750">
                  <a:buFont typeface="Wingdings"/>
                  <a:buChar char="à"/>
                </a:pPr>
                <a:r>
                  <a:rPr lang="en-US" sz="1200" dirty="0" smtClean="0">
                    <a:solidFill>
                      <a:srgbClr val="FF0000"/>
                    </a:solidFill>
                    <a:latin typeface="Comic Sans MS" panose="030F0702030302020204" pitchFamily="66" charset="0"/>
                    <a:sym typeface="Wingdings" panose="05000000000000000000" pitchFamily="2" charset="2"/>
                  </a:rPr>
                  <a:t>The particle moves round to B, and v is still parallel to the tangent</a:t>
                </a:r>
              </a:p>
              <a:p>
                <a:pPr marL="285750" indent="-285750">
                  <a:buFont typeface="Wingdings"/>
                  <a:buChar char="à"/>
                </a:pPr>
                <a:r>
                  <a:rPr lang="en-US" sz="1200" dirty="0" smtClean="0">
                    <a:solidFill>
                      <a:srgbClr val="FF0000"/>
                    </a:solidFill>
                    <a:latin typeface="Comic Sans MS" panose="030F0702030302020204" pitchFamily="66" charset="0"/>
                    <a:sym typeface="Wingdings" panose="05000000000000000000" pitchFamily="2" charset="2"/>
                  </a:rPr>
                  <a:t>We can mark on </a:t>
                </a:r>
                <a14:m>
                  <m:oMath xmlns:m="http://schemas.openxmlformats.org/officeDocument/2006/math">
                    <m:r>
                      <a:rPr lang="en-US" sz="1200" i="1" smtClean="0">
                        <a:solidFill>
                          <a:srgbClr val="FF0000"/>
                        </a:solidFill>
                        <a:latin typeface="Cambria Math"/>
                        <a:ea typeface="Cambria Math"/>
                        <a:sym typeface="Wingdings" panose="05000000000000000000" pitchFamily="2" charset="2"/>
                      </a:rPr>
                      <m:t>𝛿𝜃</m:t>
                    </m:r>
                  </m:oMath>
                </a14:m>
                <a:r>
                  <a:rPr lang="en-GB" sz="1200" dirty="0" smtClean="0">
                    <a:solidFill>
                      <a:srgbClr val="FF0000"/>
                    </a:solidFill>
                    <a:latin typeface="Comic Sans MS" panose="030F0702030302020204" pitchFamily="66" charset="0"/>
                  </a:rPr>
                  <a:t>, the change in the angle</a:t>
                </a:r>
              </a:p>
              <a:p>
                <a:pPr marL="285750" indent="-285750">
                  <a:buFont typeface="Wingdings"/>
                  <a:buChar char="à"/>
                </a:pPr>
                <a:r>
                  <a:rPr lang="en-US" sz="1200" dirty="0" smtClean="0">
                    <a:solidFill>
                      <a:srgbClr val="FF0000"/>
                    </a:solidFill>
                    <a:latin typeface="Comic Sans MS" panose="030F0702030302020204" pitchFamily="66" charset="0"/>
                  </a:rPr>
                  <a:t>The angle will also be the same between the velocities</a:t>
                </a:r>
              </a:p>
              <a:p>
                <a:pPr marL="285750" indent="-285750">
                  <a:buFont typeface="Wingdings"/>
                  <a:buChar char="à"/>
                </a:pPr>
                <a:endParaRPr lang="en-US" sz="1200" dirty="0">
                  <a:solidFill>
                    <a:srgbClr val="FF0000"/>
                  </a:solidFill>
                  <a:latin typeface="Comic Sans MS" panose="030F0702030302020204" pitchFamily="66" charset="0"/>
                </a:endParaRPr>
              </a:p>
              <a:p>
                <a:pPr marL="285750" indent="-285750">
                  <a:buFont typeface="Wingdings"/>
                  <a:buChar char="à"/>
                </a:pPr>
                <a:r>
                  <a:rPr lang="en-US" sz="1200" dirty="0" smtClean="0">
                    <a:solidFill>
                      <a:srgbClr val="FF0000"/>
                    </a:solidFill>
                    <a:latin typeface="Comic Sans MS" panose="030F0702030302020204" pitchFamily="66" charset="0"/>
                  </a:rPr>
                  <a:t>We now can split the velocity at B into 2 components, parallel and perpendicular to the original velocity</a:t>
                </a:r>
              </a:p>
              <a:p>
                <a:pPr marL="285750" indent="-285750">
                  <a:buFont typeface="Wingdings"/>
                  <a:buChar char="à"/>
                </a:pPr>
                <a:r>
                  <a:rPr lang="en-US" sz="1200" dirty="0" smtClean="0">
                    <a:solidFill>
                      <a:srgbClr val="FF0000"/>
                    </a:solidFill>
                    <a:latin typeface="Comic Sans MS" panose="030F0702030302020204" pitchFamily="66" charset="0"/>
                  </a:rPr>
                  <a:t>And for acceleration, we need to think about how the velocity has changed over time with respect to these different directions…</a:t>
                </a:r>
                <a:endParaRPr lang="en-GB" sz="1200" dirty="0">
                  <a:solidFill>
                    <a:srgbClr val="FF0000"/>
                  </a:solidFill>
                  <a:latin typeface="Comic Sans MS" panose="030F0702030302020204" pitchFamily="66" charset="0"/>
                </a:endParaRPr>
              </a:p>
            </p:txBody>
          </p:sp>
        </mc:Choice>
        <mc:Fallback xmlns="">
          <p:sp>
            <p:nvSpPr>
              <p:cNvPr id="75" name="TextBox 74"/>
              <p:cNvSpPr txBox="1">
                <a:spLocks noRot="1" noChangeAspect="1" noMove="1" noResize="1" noEditPoints="1" noAdjustHandles="1" noChangeArrowheads="1" noChangeShapeType="1" noTextEdit="1"/>
              </p:cNvSpPr>
              <p:nvPr/>
            </p:nvSpPr>
            <p:spPr>
              <a:xfrm>
                <a:off x="3905251" y="4657725"/>
                <a:ext cx="5238749" cy="1754326"/>
              </a:xfrm>
              <a:prstGeom prst="rect">
                <a:avLst/>
              </a:prstGeom>
              <a:blipFill rotWithShape="1">
                <a:blip r:embed="rId7"/>
                <a:stretch>
                  <a:fillRect l="-116" b="-17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1088678" y="0"/>
                <a:ext cx="781817"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𝑣</m:t>
                      </m:r>
                      <m:r>
                        <a:rPr lang="en-US" sz="1400" b="0" i="1" smtClean="0">
                          <a:latin typeface="Cambria Math"/>
                        </a:rPr>
                        <m:t>=</m:t>
                      </m:r>
                      <m:r>
                        <a:rPr lang="en-US" sz="1400" b="0" i="1" smtClean="0">
                          <a:latin typeface="Cambria Math"/>
                        </a:rPr>
                        <m:t>𝑟</m:t>
                      </m:r>
                      <m:r>
                        <m:rPr>
                          <m:sty m:val="p"/>
                        </m:rPr>
                        <a:rPr lang="el-GR" sz="1400" b="0" i="1" smtClean="0">
                          <a:latin typeface="Cambria Math"/>
                        </a:rPr>
                        <m:t>ω</m:t>
                      </m:r>
                    </m:oMath>
                  </m:oMathPara>
                </a14:m>
                <a:endParaRPr lang="en-GB" sz="1400" dirty="0"/>
              </a:p>
            </p:txBody>
          </p:sp>
        </mc:Choice>
        <mc:Fallback xmlns="">
          <p:sp>
            <p:nvSpPr>
              <p:cNvPr id="46" name="TextBox 45"/>
              <p:cNvSpPr txBox="1">
                <a:spLocks noRot="1" noChangeAspect="1" noMove="1" noResize="1" noEditPoints="1" noAdjustHandles="1" noChangeArrowheads="1" noChangeShapeType="1" noTextEdit="1"/>
              </p:cNvSpPr>
              <p:nvPr/>
            </p:nvSpPr>
            <p:spPr>
              <a:xfrm>
                <a:off x="1088678" y="0"/>
                <a:ext cx="781817" cy="307777"/>
              </a:xfrm>
              <a:prstGeom prst="rect">
                <a:avLst/>
              </a:prstGeom>
              <a:blipFill rotWithShape="1">
                <a:blip r:embed="rId8"/>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0" y="0"/>
                <a:ext cx="1087670" cy="44300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1200" i="1" smtClean="0">
                          <a:latin typeface="Cambria Math"/>
                        </a:rPr>
                        <m:t>ω</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𝑟𝑎𝑑𝑖𝑎𝑛𝑠</m:t>
                          </m:r>
                        </m:num>
                        <m:den>
                          <m:r>
                            <a:rPr lang="en-US" sz="1200" b="0" i="1" smtClean="0">
                              <a:latin typeface="Cambria Math"/>
                            </a:rPr>
                            <m:t>𝑠𝑒𝑐𝑜𝑛𝑑𝑠</m:t>
                          </m:r>
                        </m:den>
                      </m:f>
                    </m:oMath>
                  </m:oMathPara>
                </a14:m>
                <a:endParaRPr lang="en-GB" sz="1200" dirty="0"/>
              </a:p>
            </p:txBody>
          </p:sp>
        </mc:Choice>
        <mc:Fallback xmlns="">
          <p:sp>
            <p:nvSpPr>
              <p:cNvPr id="47" name="TextBox 46"/>
              <p:cNvSpPr txBox="1">
                <a:spLocks noRot="1" noChangeAspect="1" noMove="1" noResize="1" noEditPoints="1" noAdjustHandles="1" noChangeArrowheads="1" noChangeShapeType="1" noTextEdit="1"/>
              </p:cNvSpPr>
              <p:nvPr/>
            </p:nvSpPr>
            <p:spPr>
              <a:xfrm>
                <a:off x="0" y="0"/>
                <a:ext cx="1087670" cy="443006"/>
              </a:xfrm>
              <a:prstGeom prst="rect">
                <a:avLst/>
              </a:prstGeom>
              <a:blipFill rotWithShape="1">
                <a:blip r:embed="rId9"/>
                <a:stretch>
                  <a:fillRect/>
                </a:stretch>
              </a:blipFill>
              <a:ln w="25400">
                <a:solidFill>
                  <a:schemeClr val="tx1"/>
                </a:solidFill>
              </a:ln>
            </p:spPr>
            <p:txBody>
              <a:bodyPr/>
              <a:lstStyle/>
              <a:p>
                <a:r>
                  <a:rPr lang="en-GB">
                    <a:noFill/>
                  </a:rPr>
                  <a:t> </a:t>
                </a:r>
              </a:p>
            </p:txBody>
          </p:sp>
        </mc:Fallback>
      </mc:AlternateContent>
    </p:spTree>
    <p:extLst>
      <p:ext uri="{BB962C8B-B14F-4D97-AF65-F5344CB8AC3E}">
        <p14:creationId xmlns:p14="http://schemas.microsoft.com/office/powerpoint/2010/main" val="4090393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blinds(horizontal)">
                                      <p:cBhvr>
                                        <p:cTn id="7" dur="500"/>
                                        <p:tgtEl>
                                          <p:spTgt spid="6">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6" end="6"/>
                                            </p:txEl>
                                          </p:spTgt>
                                        </p:tgtEl>
                                        <p:attrNameLst>
                                          <p:attrName>style.visibility</p:attrName>
                                        </p:attrNameLst>
                                      </p:cBhvr>
                                      <p:to>
                                        <p:strVal val="visible"/>
                                      </p:to>
                                    </p:set>
                                    <p:animEffect transition="in" filter="blinds(horizontal)">
                                      <p:cBhvr>
                                        <p:cTn id="12" dur="500"/>
                                        <p:tgtEl>
                                          <p:spTgt spid="6">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8" end="8"/>
                                            </p:txEl>
                                          </p:spTgt>
                                        </p:tgtEl>
                                        <p:attrNameLst>
                                          <p:attrName>style.visibility</p:attrName>
                                        </p:attrNameLst>
                                      </p:cBhvr>
                                      <p:to>
                                        <p:strVal val="visible"/>
                                      </p:to>
                                    </p:set>
                                    <p:animEffect transition="in" filter="blinds(horizontal)">
                                      <p:cBhvr>
                                        <p:cTn id="17" dur="500"/>
                                        <p:tgtEl>
                                          <p:spTgt spid="6">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blinds(horizontal)">
                                      <p:cBhvr>
                                        <p:cTn id="30" dur="500"/>
                                        <p:tgtEl>
                                          <p:spTgt spid="39"/>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linds(horizontal)">
                                      <p:cBhvr>
                                        <p:cTn id="35" dur="500"/>
                                        <p:tgtEl>
                                          <p:spTgt spid="10"/>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blinds(horizontal)">
                                      <p:cBhvr>
                                        <p:cTn id="38" dur="500"/>
                                        <p:tgtEl>
                                          <p:spTgt spid="41"/>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blinds(horizontal)">
                                      <p:cBhvr>
                                        <p:cTn id="41" dur="500"/>
                                        <p:tgtEl>
                                          <p:spTgt spid="38"/>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75">
                                            <p:txEl>
                                              <p:pRg st="0" end="0"/>
                                            </p:txEl>
                                          </p:spTgt>
                                        </p:tgtEl>
                                        <p:attrNameLst>
                                          <p:attrName>style.visibility</p:attrName>
                                        </p:attrNameLst>
                                      </p:cBhvr>
                                      <p:to>
                                        <p:strVal val="visible"/>
                                      </p:to>
                                    </p:set>
                                    <p:animEffect transition="in" filter="blinds(horizontal)">
                                      <p:cBhvr>
                                        <p:cTn id="46" dur="500"/>
                                        <p:tgtEl>
                                          <p:spTgt spid="75">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blinds(horizontal)">
                                      <p:cBhvr>
                                        <p:cTn id="51" dur="500"/>
                                        <p:tgtEl>
                                          <p:spTgt spid="8"/>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blinds(horizontal)">
                                      <p:cBhvr>
                                        <p:cTn id="54" dur="500"/>
                                        <p:tgtEl>
                                          <p:spTgt spid="15"/>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blinds(horizontal)">
                                      <p:cBhvr>
                                        <p:cTn id="57" dur="500"/>
                                        <p:tgtEl>
                                          <p:spTgt spid="53"/>
                                        </p:tgtEl>
                                      </p:cBhvr>
                                    </p:animEffect>
                                  </p:childTnLst>
                                </p:cTn>
                              </p:par>
                              <p:par>
                                <p:cTn id="58" presetID="3" presetClass="entr" presetSubtype="10" fill="hold" nodeType="with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blinds(horizontal)">
                                      <p:cBhvr>
                                        <p:cTn id="60" dur="500"/>
                                        <p:tgtEl>
                                          <p:spTgt spid="33"/>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nodeType="clickEffect">
                                  <p:stCondLst>
                                    <p:cond delay="0"/>
                                  </p:stCondLst>
                                  <p:childTnLst>
                                    <p:set>
                                      <p:cBhvr>
                                        <p:cTn id="64" dur="1" fill="hold">
                                          <p:stCondLst>
                                            <p:cond delay="0"/>
                                          </p:stCondLst>
                                        </p:cTn>
                                        <p:tgtEl>
                                          <p:spTgt spid="75">
                                            <p:txEl>
                                              <p:pRg st="1" end="1"/>
                                            </p:txEl>
                                          </p:spTgt>
                                        </p:tgtEl>
                                        <p:attrNameLst>
                                          <p:attrName>style.visibility</p:attrName>
                                        </p:attrNameLst>
                                      </p:cBhvr>
                                      <p:to>
                                        <p:strVal val="visible"/>
                                      </p:to>
                                    </p:set>
                                    <p:animEffect transition="in" filter="blinds(horizontal)">
                                      <p:cBhvr>
                                        <p:cTn id="65" dur="500"/>
                                        <p:tgtEl>
                                          <p:spTgt spid="75">
                                            <p:txEl>
                                              <p:pRg st="1" end="1"/>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blinds(horizontal)">
                                      <p:cBhvr>
                                        <p:cTn id="70" dur="500"/>
                                        <p:tgtEl>
                                          <p:spTgt spid="40"/>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blinds(horizontal)">
                                      <p:cBhvr>
                                        <p:cTn id="73" dur="500"/>
                                        <p:tgtEl>
                                          <p:spTgt spid="34"/>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42"/>
                                        </p:tgtEl>
                                        <p:attrNameLst>
                                          <p:attrName>style.visibility</p:attrName>
                                        </p:attrNameLst>
                                      </p:cBhvr>
                                      <p:to>
                                        <p:strVal val="visible"/>
                                      </p:to>
                                    </p:set>
                                    <p:animEffect transition="in" filter="blinds(horizontal)">
                                      <p:cBhvr>
                                        <p:cTn id="78" dur="500"/>
                                        <p:tgtEl>
                                          <p:spTgt spid="42"/>
                                        </p:tgtEl>
                                      </p:cBhvr>
                                    </p:animEffect>
                                  </p:childTnLst>
                                </p:cTn>
                              </p:par>
                              <p:par>
                                <p:cTn id="79" presetID="3" presetClass="entr" presetSubtype="5" fill="hold" nodeType="with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blinds(vertical)">
                                      <p:cBhvr>
                                        <p:cTn id="81" dur="500"/>
                                        <p:tgtEl>
                                          <p:spTgt spid="36"/>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nodeType="clickEffect">
                                  <p:stCondLst>
                                    <p:cond delay="0"/>
                                  </p:stCondLst>
                                  <p:childTnLst>
                                    <p:set>
                                      <p:cBhvr>
                                        <p:cTn id="85" dur="1" fill="hold">
                                          <p:stCondLst>
                                            <p:cond delay="0"/>
                                          </p:stCondLst>
                                        </p:cTn>
                                        <p:tgtEl>
                                          <p:spTgt spid="75">
                                            <p:txEl>
                                              <p:pRg st="2" end="2"/>
                                            </p:txEl>
                                          </p:spTgt>
                                        </p:tgtEl>
                                        <p:attrNameLst>
                                          <p:attrName>style.visibility</p:attrName>
                                        </p:attrNameLst>
                                      </p:cBhvr>
                                      <p:to>
                                        <p:strVal val="visible"/>
                                      </p:to>
                                    </p:set>
                                    <p:animEffect transition="in" filter="blinds(horizontal)">
                                      <p:cBhvr>
                                        <p:cTn id="86" dur="500"/>
                                        <p:tgtEl>
                                          <p:spTgt spid="75">
                                            <p:txEl>
                                              <p:pRg st="2" end="2"/>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3" presetClass="entr" presetSubtype="10" fill="hold" grpId="0" nodeType="click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blinds(horizontal)">
                                      <p:cBhvr>
                                        <p:cTn id="91" dur="500"/>
                                        <p:tgtEl>
                                          <p:spTgt spid="13"/>
                                        </p:tgtEl>
                                      </p:cBhvr>
                                    </p:animEffect>
                                  </p:childTnLst>
                                </p:cTn>
                              </p:par>
                              <p:par>
                                <p:cTn id="92" presetID="3" presetClass="entr" presetSubtype="10" fill="hold" grpId="0" nodeType="withEffect">
                                  <p:stCondLst>
                                    <p:cond delay="0"/>
                                  </p:stCondLst>
                                  <p:childTnLst>
                                    <p:set>
                                      <p:cBhvr>
                                        <p:cTn id="93" dur="1" fill="hold">
                                          <p:stCondLst>
                                            <p:cond delay="0"/>
                                          </p:stCondLst>
                                        </p:cTn>
                                        <p:tgtEl>
                                          <p:spTgt spid="14"/>
                                        </p:tgtEl>
                                        <p:attrNameLst>
                                          <p:attrName>style.visibility</p:attrName>
                                        </p:attrNameLst>
                                      </p:cBhvr>
                                      <p:to>
                                        <p:strVal val="visible"/>
                                      </p:to>
                                    </p:set>
                                    <p:animEffect transition="in" filter="blinds(horizontal)">
                                      <p:cBhvr>
                                        <p:cTn id="94" dur="500"/>
                                        <p:tgtEl>
                                          <p:spTgt spid="14"/>
                                        </p:tgtEl>
                                      </p:cBhvr>
                                    </p:animEffect>
                                  </p:childTnLst>
                                </p:cTn>
                              </p:par>
                            </p:childTnLst>
                          </p:cTn>
                        </p:par>
                      </p:childTnLst>
                    </p:cTn>
                  </p:par>
                  <p:par>
                    <p:cTn id="95" fill="hold">
                      <p:stCondLst>
                        <p:cond delay="indefinite"/>
                      </p:stCondLst>
                      <p:childTnLst>
                        <p:par>
                          <p:cTn id="96" fill="hold">
                            <p:stCondLst>
                              <p:cond delay="0"/>
                            </p:stCondLst>
                            <p:childTnLst>
                              <p:par>
                                <p:cTn id="97" presetID="3" presetClass="entr" presetSubtype="10" fill="hold" nodeType="click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blinds(horizontal)">
                                      <p:cBhvr>
                                        <p:cTn id="99" dur="500"/>
                                        <p:tgtEl>
                                          <p:spTgt spid="32"/>
                                        </p:tgtEl>
                                      </p:cBhvr>
                                    </p:animEffect>
                                  </p:childTnLst>
                                </p:cTn>
                              </p:par>
                              <p:par>
                                <p:cTn id="100" presetID="3" presetClass="entr" presetSubtype="10"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blinds(horizontal)">
                                      <p:cBhvr>
                                        <p:cTn id="102" dur="500"/>
                                        <p:tgtEl>
                                          <p:spTgt spid="44"/>
                                        </p:tgtEl>
                                      </p:cBhvr>
                                    </p:animEffect>
                                  </p:childTnLst>
                                </p:cTn>
                              </p:par>
                              <p:par>
                                <p:cTn id="103" presetID="3" presetClass="entr" presetSubtype="10" fill="hold" grpId="0" nodeType="with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linds(horizontal)">
                                      <p:cBhvr>
                                        <p:cTn id="105" dur="500"/>
                                        <p:tgtEl>
                                          <p:spTgt spid="54"/>
                                        </p:tgtEl>
                                      </p:cBhvr>
                                    </p:animEffect>
                                  </p:childTnLst>
                                </p:cTn>
                              </p:par>
                              <p:par>
                                <p:cTn id="106" presetID="3" presetClass="entr" presetSubtype="10" fill="hold" nodeType="withEffect">
                                  <p:stCondLst>
                                    <p:cond delay="0"/>
                                  </p:stCondLst>
                                  <p:childTnLst>
                                    <p:set>
                                      <p:cBhvr>
                                        <p:cTn id="107" dur="1" fill="hold">
                                          <p:stCondLst>
                                            <p:cond delay="0"/>
                                          </p:stCondLst>
                                        </p:cTn>
                                        <p:tgtEl>
                                          <p:spTgt spid="23"/>
                                        </p:tgtEl>
                                        <p:attrNameLst>
                                          <p:attrName>style.visibility</p:attrName>
                                        </p:attrNameLst>
                                      </p:cBhvr>
                                      <p:to>
                                        <p:strVal val="visible"/>
                                      </p:to>
                                    </p:set>
                                    <p:animEffect transition="in" filter="blinds(horizontal)">
                                      <p:cBhvr>
                                        <p:cTn id="108" dur="500"/>
                                        <p:tgtEl>
                                          <p:spTgt spid="23"/>
                                        </p:tgtEl>
                                      </p:cBhvr>
                                    </p:animEffect>
                                  </p:childTnLst>
                                </p:cTn>
                              </p:par>
                            </p:childTnLst>
                          </p:cTn>
                        </p:par>
                      </p:childTnLst>
                    </p:cTn>
                  </p:par>
                  <p:par>
                    <p:cTn id="109" fill="hold">
                      <p:stCondLst>
                        <p:cond delay="indefinite"/>
                      </p:stCondLst>
                      <p:childTnLst>
                        <p:par>
                          <p:cTn id="110" fill="hold">
                            <p:stCondLst>
                              <p:cond delay="0"/>
                            </p:stCondLst>
                            <p:childTnLst>
                              <p:par>
                                <p:cTn id="111" presetID="3" presetClass="entr" presetSubtype="10" fill="hold" nodeType="clickEffect">
                                  <p:stCondLst>
                                    <p:cond delay="0"/>
                                  </p:stCondLst>
                                  <p:childTnLst>
                                    <p:set>
                                      <p:cBhvr>
                                        <p:cTn id="112" dur="1" fill="hold">
                                          <p:stCondLst>
                                            <p:cond delay="0"/>
                                          </p:stCondLst>
                                        </p:cTn>
                                        <p:tgtEl>
                                          <p:spTgt spid="75">
                                            <p:txEl>
                                              <p:pRg st="3" end="3"/>
                                            </p:txEl>
                                          </p:spTgt>
                                        </p:tgtEl>
                                        <p:attrNameLst>
                                          <p:attrName>style.visibility</p:attrName>
                                        </p:attrNameLst>
                                      </p:cBhvr>
                                      <p:to>
                                        <p:strVal val="visible"/>
                                      </p:to>
                                    </p:set>
                                    <p:animEffect transition="in" filter="blinds(horizontal)">
                                      <p:cBhvr>
                                        <p:cTn id="113" dur="500"/>
                                        <p:tgtEl>
                                          <p:spTgt spid="75">
                                            <p:txEl>
                                              <p:pRg st="3" end="3"/>
                                            </p:txEl>
                                          </p:spTgt>
                                        </p:tgtEl>
                                      </p:cBhvr>
                                    </p:animEffect>
                                  </p:childTnLst>
                                </p:cTn>
                              </p:par>
                            </p:childTnLst>
                          </p:cTn>
                        </p:par>
                      </p:childTnLst>
                    </p:cTn>
                  </p:par>
                  <p:par>
                    <p:cTn id="114" fill="hold">
                      <p:stCondLst>
                        <p:cond delay="indefinite"/>
                      </p:stCondLst>
                      <p:childTnLst>
                        <p:par>
                          <p:cTn id="115" fill="hold">
                            <p:stCondLst>
                              <p:cond delay="0"/>
                            </p:stCondLst>
                            <p:childTnLst>
                              <p:par>
                                <p:cTn id="116" presetID="3" presetClass="entr" presetSubtype="10" fill="hold" grpId="0" nodeType="click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blinds(horizontal)">
                                      <p:cBhvr>
                                        <p:cTn id="118" dur="500"/>
                                        <p:tgtEl>
                                          <p:spTgt spid="43"/>
                                        </p:tgtEl>
                                      </p:cBhvr>
                                    </p:animEffect>
                                  </p:childTnLst>
                                </p:cTn>
                              </p:par>
                              <p:par>
                                <p:cTn id="119" presetID="3" presetClass="entr" presetSubtype="10" fill="hold" grpId="0" nodeType="withEffect">
                                  <p:stCondLst>
                                    <p:cond delay="0"/>
                                  </p:stCondLst>
                                  <p:childTnLst>
                                    <p:set>
                                      <p:cBhvr>
                                        <p:cTn id="120" dur="1" fill="hold">
                                          <p:stCondLst>
                                            <p:cond delay="0"/>
                                          </p:stCondLst>
                                        </p:cTn>
                                        <p:tgtEl>
                                          <p:spTgt spid="45"/>
                                        </p:tgtEl>
                                        <p:attrNameLst>
                                          <p:attrName>style.visibility</p:attrName>
                                        </p:attrNameLst>
                                      </p:cBhvr>
                                      <p:to>
                                        <p:strVal val="visible"/>
                                      </p:to>
                                    </p:set>
                                    <p:animEffect transition="in" filter="blinds(horizontal)">
                                      <p:cBhvr>
                                        <p:cTn id="121" dur="500"/>
                                        <p:tgtEl>
                                          <p:spTgt spid="45"/>
                                        </p:tgtEl>
                                      </p:cBhvr>
                                    </p:animEffect>
                                  </p:childTnLst>
                                </p:cTn>
                              </p:par>
                            </p:childTnLst>
                          </p:cTn>
                        </p:par>
                      </p:childTnLst>
                    </p:cTn>
                  </p:par>
                  <p:par>
                    <p:cTn id="122" fill="hold">
                      <p:stCondLst>
                        <p:cond delay="indefinite"/>
                      </p:stCondLst>
                      <p:childTnLst>
                        <p:par>
                          <p:cTn id="123" fill="hold">
                            <p:stCondLst>
                              <p:cond delay="0"/>
                            </p:stCondLst>
                            <p:childTnLst>
                              <p:par>
                                <p:cTn id="124" presetID="3" presetClass="entr" presetSubtype="10" fill="hold" nodeType="clickEffect">
                                  <p:stCondLst>
                                    <p:cond delay="0"/>
                                  </p:stCondLst>
                                  <p:childTnLst>
                                    <p:set>
                                      <p:cBhvr>
                                        <p:cTn id="125" dur="1" fill="hold">
                                          <p:stCondLst>
                                            <p:cond delay="0"/>
                                          </p:stCondLst>
                                        </p:cTn>
                                        <p:tgtEl>
                                          <p:spTgt spid="75">
                                            <p:txEl>
                                              <p:pRg st="5" end="5"/>
                                            </p:txEl>
                                          </p:spTgt>
                                        </p:tgtEl>
                                        <p:attrNameLst>
                                          <p:attrName>style.visibility</p:attrName>
                                        </p:attrNameLst>
                                      </p:cBhvr>
                                      <p:to>
                                        <p:strVal val="visible"/>
                                      </p:to>
                                    </p:set>
                                    <p:animEffect transition="in" filter="blinds(horizontal)">
                                      <p:cBhvr>
                                        <p:cTn id="126" dur="500"/>
                                        <p:tgtEl>
                                          <p:spTgt spid="75">
                                            <p:txEl>
                                              <p:pRg st="5" end="5"/>
                                            </p:txEl>
                                          </p:spTgt>
                                        </p:tgtEl>
                                      </p:cBhvr>
                                    </p:animEffect>
                                  </p:childTnLst>
                                </p:cTn>
                              </p:par>
                            </p:childTnLst>
                          </p:cTn>
                        </p:par>
                      </p:childTnLst>
                    </p:cTn>
                  </p:par>
                  <p:par>
                    <p:cTn id="127" fill="hold">
                      <p:stCondLst>
                        <p:cond delay="indefinite"/>
                      </p:stCondLst>
                      <p:childTnLst>
                        <p:par>
                          <p:cTn id="128" fill="hold">
                            <p:stCondLst>
                              <p:cond delay="0"/>
                            </p:stCondLst>
                            <p:childTnLst>
                              <p:par>
                                <p:cTn id="129" presetID="3" presetClass="entr" presetSubtype="10" fill="hold" grpId="0" nodeType="clickEffect">
                                  <p:stCondLst>
                                    <p:cond delay="0"/>
                                  </p:stCondLst>
                                  <p:childTnLst>
                                    <p:set>
                                      <p:cBhvr>
                                        <p:cTn id="130" dur="1" fill="hold">
                                          <p:stCondLst>
                                            <p:cond delay="0"/>
                                          </p:stCondLst>
                                        </p:cTn>
                                        <p:tgtEl>
                                          <p:spTgt spid="64"/>
                                        </p:tgtEl>
                                        <p:attrNameLst>
                                          <p:attrName>style.visibility</p:attrName>
                                        </p:attrNameLst>
                                      </p:cBhvr>
                                      <p:to>
                                        <p:strVal val="visible"/>
                                      </p:to>
                                    </p:set>
                                    <p:animEffect transition="in" filter="blinds(horizontal)">
                                      <p:cBhvr>
                                        <p:cTn id="131" dur="500"/>
                                        <p:tgtEl>
                                          <p:spTgt spid="64"/>
                                        </p:tgtEl>
                                      </p:cBhvr>
                                    </p:animEffect>
                                  </p:childTnLst>
                                </p:cTn>
                              </p:par>
                            </p:childTnLst>
                          </p:cTn>
                        </p:par>
                      </p:childTnLst>
                    </p:cTn>
                  </p:par>
                  <p:par>
                    <p:cTn id="132" fill="hold">
                      <p:stCondLst>
                        <p:cond delay="indefinite"/>
                      </p:stCondLst>
                      <p:childTnLst>
                        <p:par>
                          <p:cTn id="133" fill="hold">
                            <p:stCondLst>
                              <p:cond delay="0"/>
                            </p:stCondLst>
                            <p:childTnLst>
                              <p:par>
                                <p:cTn id="134" presetID="3" presetClass="entr" presetSubtype="10" fill="hold" nodeType="click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blinds(horizontal)">
                                      <p:cBhvr>
                                        <p:cTn id="136" dur="500"/>
                                        <p:tgtEl>
                                          <p:spTgt spid="66"/>
                                        </p:tgtEl>
                                      </p:cBhvr>
                                    </p:animEffect>
                                  </p:childTnLst>
                                </p:cTn>
                              </p:par>
                              <p:par>
                                <p:cTn id="137" presetID="3" presetClass="entr" presetSubtype="10" fill="hold" grpId="0" nodeType="withEffect">
                                  <p:stCondLst>
                                    <p:cond delay="0"/>
                                  </p:stCondLst>
                                  <p:childTnLst>
                                    <p:set>
                                      <p:cBhvr>
                                        <p:cTn id="138" dur="1" fill="hold">
                                          <p:stCondLst>
                                            <p:cond delay="0"/>
                                          </p:stCondLst>
                                        </p:cTn>
                                        <p:tgtEl>
                                          <p:spTgt spid="63"/>
                                        </p:tgtEl>
                                        <p:attrNameLst>
                                          <p:attrName>style.visibility</p:attrName>
                                        </p:attrNameLst>
                                      </p:cBhvr>
                                      <p:to>
                                        <p:strVal val="visible"/>
                                      </p:to>
                                    </p:set>
                                    <p:animEffect transition="in" filter="blinds(horizontal)">
                                      <p:cBhvr>
                                        <p:cTn id="139" dur="500"/>
                                        <p:tgtEl>
                                          <p:spTgt spid="63"/>
                                        </p:tgtEl>
                                      </p:cBhvr>
                                    </p:animEffect>
                                  </p:childTnLst>
                                </p:cTn>
                              </p:par>
                            </p:childTnLst>
                          </p:cTn>
                        </p:par>
                      </p:childTnLst>
                    </p:cTn>
                  </p:par>
                  <p:par>
                    <p:cTn id="140" fill="hold">
                      <p:stCondLst>
                        <p:cond delay="indefinite"/>
                      </p:stCondLst>
                      <p:childTnLst>
                        <p:par>
                          <p:cTn id="141" fill="hold">
                            <p:stCondLst>
                              <p:cond delay="0"/>
                            </p:stCondLst>
                            <p:childTnLst>
                              <p:par>
                                <p:cTn id="142" presetID="3" presetClass="entr" presetSubtype="10" fill="hold" nodeType="clickEffect">
                                  <p:stCondLst>
                                    <p:cond delay="0"/>
                                  </p:stCondLst>
                                  <p:childTnLst>
                                    <p:set>
                                      <p:cBhvr>
                                        <p:cTn id="143" dur="1" fill="hold">
                                          <p:stCondLst>
                                            <p:cond delay="0"/>
                                          </p:stCondLst>
                                        </p:cTn>
                                        <p:tgtEl>
                                          <p:spTgt spid="69"/>
                                        </p:tgtEl>
                                        <p:attrNameLst>
                                          <p:attrName>style.visibility</p:attrName>
                                        </p:attrNameLst>
                                      </p:cBhvr>
                                      <p:to>
                                        <p:strVal val="visible"/>
                                      </p:to>
                                    </p:set>
                                    <p:animEffect transition="in" filter="blinds(horizontal)">
                                      <p:cBhvr>
                                        <p:cTn id="144" dur="500"/>
                                        <p:tgtEl>
                                          <p:spTgt spid="69"/>
                                        </p:tgtEl>
                                      </p:cBhvr>
                                    </p:animEffect>
                                  </p:childTnLst>
                                </p:cTn>
                              </p:par>
                              <p:par>
                                <p:cTn id="145" presetID="3" presetClass="entr" presetSubtype="10" fill="hold" grpId="0" nodeType="withEffect">
                                  <p:stCondLst>
                                    <p:cond delay="0"/>
                                  </p:stCondLst>
                                  <p:childTnLst>
                                    <p:set>
                                      <p:cBhvr>
                                        <p:cTn id="146" dur="1" fill="hold">
                                          <p:stCondLst>
                                            <p:cond delay="0"/>
                                          </p:stCondLst>
                                        </p:cTn>
                                        <p:tgtEl>
                                          <p:spTgt spid="62"/>
                                        </p:tgtEl>
                                        <p:attrNameLst>
                                          <p:attrName>style.visibility</p:attrName>
                                        </p:attrNameLst>
                                      </p:cBhvr>
                                      <p:to>
                                        <p:strVal val="visible"/>
                                      </p:to>
                                    </p:set>
                                    <p:animEffect transition="in" filter="blinds(horizontal)">
                                      <p:cBhvr>
                                        <p:cTn id="147" dur="500"/>
                                        <p:tgtEl>
                                          <p:spTgt spid="62"/>
                                        </p:tgtEl>
                                      </p:cBhvr>
                                    </p:animEffect>
                                  </p:childTnLst>
                                </p:cTn>
                              </p:par>
                            </p:childTnLst>
                          </p:cTn>
                        </p:par>
                      </p:childTnLst>
                    </p:cTn>
                  </p:par>
                  <p:par>
                    <p:cTn id="148" fill="hold">
                      <p:stCondLst>
                        <p:cond delay="indefinite"/>
                      </p:stCondLst>
                      <p:childTnLst>
                        <p:par>
                          <p:cTn id="149" fill="hold">
                            <p:stCondLst>
                              <p:cond delay="0"/>
                            </p:stCondLst>
                            <p:childTnLst>
                              <p:par>
                                <p:cTn id="150" presetID="3" presetClass="entr" presetSubtype="10" fill="hold" nodeType="clickEffect">
                                  <p:stCondLst>
                                    <p:cond delay="0"/>
                                  </p:stCondLst>
                                  <p:childTnLst>
                                    <p:set>
                                      <p:cBhvr>
                                        <p:cTn id="151" dur="1" fill="hold">
                                          <p:stCondLst>
                                            <p:cond delay="0"/>
                                          </p:stCondLst>
                                        </p:cTn>
                                        <p:tgtEl>
                                          <p:spTgt spid="75">
                                            <p:txEl>
                                              <p:pRg st="6" end="6"/>
                                            </p:txEl>
                                          </p:spTgt>
                                        </p:tgtEl>
                                        <p:attrNameLst>
                                          <p:attrName>style.visibility</p:attrName>
                                        </p:attrNameLst>
                                      </p:cBhvr>
                                      <p:to>
                                        <p:strVal val="visible"/>
                                      </p:to>
                                    </p:set>
                                    <p:animEffect transition="in" filter="blinds(horizontal)">
                                      <p:cBhvr>
                                        <p:cTn id="152" dur="500"/>
                                        <p:tgtEl>
                                          <p:spTgt spid="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3" grpId="0" animBg="1"/>
      <p:bldP spid="7" grpId="0" animBg="1"/>
      <p:bldP spid="13" grpId="0" animBg="1"/>
      <p:bldP spid="14" grpId="0"/>
      <p:bldP spid="15" grpId="0"/>
      <p:bldP spid="38" grpId="0" animBg="1"/>
      <p:bldP spid="39" grpId="0"/>
      <p:bldP spid="40" grpId="0"/>
      <p:bldP spid="41" grpId="0"/>
      <p:bldP spid="42" grpId="0"/>
      <p:bldP spid="43" grpId="0" animBg="1"/>
      <p:bldP spid="44" grpId="0"/>
      <p:bldP spid="45" grpId="0"/>
      <p:bldP spid="62" grpId="0"/>
      <p:bldP spid="63" grpId="0"/>
      <p:bldP spid="64" grpId="0" animBg="1"/>
      <p:bldP spid="34" grpId="0" animBg="1"/>
      <p:bldP spid="12"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Motion in a Circle</a:t>
            </a:r>
            <a:endParaRPr lang="en-GB" dirty="0">
              <a:latin typeface="Comic Sans MS" pitchFamily="66" charset="0"/>
            </a:endParaRPr>
          </a:p>
        </p:txBody>
      </p:sp>
      <p:sp>
        <p:nvSpPr>
          <p:cNvPr id="6" name="Content Placeholder 2"/>
          <p:cNvSpPr>
            <a:spLocks noGrp="1"/>
          </p:cNvSpPr>
          <p:nvPr>
            <p:ph idx="1"/>
          </p:nvPr>
        </p:nvSpPr>
        <p:spPr>
          <a:xfrm>
            <a:off x="228600" y="1600200"/>
            <a:ext cx="3636034" cy="4876800"/>
          </a:xfrm>
        </p:spPr>
        <p:txBody>
          <a:bodyPr>
            <a:normAutofit lnSpcReduction="10000"/>
          </a:bodyPr>
          <a:lstStyle/>
          <a:p>
            <a:pPr marL="0" indent="0" algn="ctr">
              <a:buNone/>
            </a:pPr>
            <a:r>
              <a:rPr lang="en-GB" sz="1400" b="1" dirty="0" smtClean="0">
                <a:latin typeface="Comic Sans MS" pitchFamily="66" charset="0"/>
              </a:rPr>
              <a:t>You can solve problems where an objects does not have to stay on the circle</a:t>
            </a:r>
            <a:endParaRPr lang="en-GB" sz="1400" dirty="0" smtClean="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smtClean="0">
                <a:latin typeface="Comic Sans MS" pitchFamily="66" charset="0"/>
              </a:rPr>
              <a:t>A smooth solid hemisphere with radius 5m and centre O is resting in a fixed position on a horizontal plane with its flat face in contact with the plane. A particle P of mass 4kg is slightly disturbed from rest at the highest point of the hemisphere. When OP has turned through an angle </a:t>
            </a:r>
            <a:r>
              <a:rPr lang="el-GR" sz="1400" dirty="0" smtClean="0">
                <a:latin typeface="Comic Sans MS" pitchFamily="66" charset="0"/>
              </a:rPr>
              <a:t>θ</a:t>
            </a:r>
            <a:r>
              <a:rPr lang="en-US" sz="1400" dirty="0" smtClean="0">
                <a:latin typeface="Comic Sans MS" pitchFamily="66" charset="0"/>
              </a:rPr>
              <a:t> and the particle is still on the surface of the hemisphere, the normal reaction of the sphere on the particle is R.</a:t>
            </a:r>
          </a:p>
          <a:p>
            <a:pPr marL="0" indent="0" algn="ctr">
              <a:buNone/>
            </a:pPr>
            <a:endParaRPr lang="en-US" sz="1400" dirty="0">
              <a:latin typeface="Comic Sans MS" pitchFamily="66" charset="0"/>
            </a:endParaRPr>
          </a:p>
          <a:p>
            <a:pPr algn="ctr">
              <a:buAutoNum type="alphaLcParenR"/>
            </a:pPr>
            <a:r>
              <a:rPr lang="en-US" sz="1400" dirty="0" smtClean="0">
                <a:latin typeface="Comic Sans MS" pitchFamily="66" charset="0"/>
              </a:rPr>
              <a:t>Find an expression for R</a:t>
            </a:r>
          </a:p>
          <a:p>
            <a:pPr algn="ctr">
              <a:buAutoNum type="alphaLcParenR"/>
            </a:pPr>
            <a:r>
              <a:rPr lang="en-US" sz="1400" dirty="0" smtClean="0">
                <a:latin typeface="Comic Sans MS" pitchFamily="66" charset="0"/>
              </a:rPr>
              <a:t>Find the angle between OP and the upward vertical when the particle leaves the surface of the hemisphere</a:t>
            </a:r>
          </a:p>
          <a:p>
            <a:pPr algn="ctr">
              <a:buAutoNum type="alphaLcParenR"/>
            </a:pPr>
            <a:r>
              <a:rPr lang="en-US" sz="1400" dirty="0" smtClean="0">
                <a:latin typeface="Comic Sans MS" pitchFamily="66" charset="0"/>
              </a:rPr>
              <a:t>Find the distance of the particle from the </a:t>
            </a:r>
            <a:r>
              <a:rPr lang="en-US" sz="1400" dirty="0" err="1" smtClean="0">
                <a:latin typeface="Comic Sans MS" pitchFamily="66" charset="0"/>
              </a:rPr>
              <a:t>centre</a:t>
            </a:r>
            <a:r>
              <a:rPr lang="en-US" sz="1400" dirty="0" smtClean="0">
                <a:latin typeface="Comic Sans MS" pitchFamily="66" charset="0"/>
              </a:rPr>
              <a:t> of the hemisphere when it hits the ground</a:t>
            </a:r>
            <a:endParaRPr lang="en-GB" sz="1400" dirty="0" smtClean="0">
              <a:latin typeface="Comic Sans MS" pitchFamily="66" charset="0"/>
            </a:endParaRPr>
          </a:p>
        </p:txBody>
      </p:sp>
      <mc:AlternateContent xmlns:mc="http://schemas.openxmlformats.org/markup-compatibility/2006" xmlns:a14="http://schemas.microsoft.com/office/drawing/2010/main">
        <mc:Choice Requires="a14">
          <p:sp>
            <p:nvSpPr>
              <p:cNvPr id="7" name="TextBox 6"/>
              <p:cNvSpPr txBox="1"/>
              <p:nvPr/>
            </p:nvSpPr>
            <p:spPr>
              <a:xfrm>
                <a:off x="1083623" y="0"/>
                <a:ext cx="781817"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𝑣</m:t>
                      </m:r>
                      <m:r>
                        <a:rPr lang="en-US" sz="1400" b="0" i="1" smtClean="0">
                          <a:latin typeface="Cambria Math"/>
                        </a:rPr>
                        <m:t>=</m:t>
                      </m:r>
                      <m:r>
                        <a:rPr lang="en-US" sz="1400" b="0" i="1" smtClean="0">
                          <a:latin typeface="Cambria Math"/>
                        </a:rPr>
                        <m:t>𝑟</m:t>
                      </m:r>
                      <m:r>
                        <m:rPr>
                          <m:sty m:val="p"/>
                        </m:rPr>
                        <a:rPr lang="el-GR" sz="1400" b="0" i="1" smtClean="0">
                          <a:latin typeface="Cambria Math"/>
                        </a:rPr>
                        <m:t>ω</m:t>
                      </m:r>
                    </m:oMath>
                  </m:oMathPara>
                </a14:m>
                <a:endParaRPr lang="en-GB" sz="1400" dirty="0"/>
              </a:p>
            </p:txBody>
          </p:sp>
        </mc:Choice>
        <mc:Fallback xmlns="">
          <p:sp>
            <p:nvSpPr>
              <p:cNvPr id="7" name="TextBox 6"/>
              <p:cNvSpPr txBox="1">
                <a:spLocks noRot="1" noChangeAspect="1" noMove="1" noResize="1" noEditPoints="1" noAdjustHandles="1" noChangeArrowheads="1" noChangeShapeType="1" noTextEdit="1"/>
              </p:cNvSpPr>
              <p:nvPr/>
            </p:nvSpPr>
            <p:spPr>
              <a:xfrm>
                <a:off x="1083623" y="0"/>
                <a:ext cx="781817" cy="307777"/>
              </a:xfrm>
              <a:prstGeom prst="rect">
                <a:avLst/>
              </a:prstGeom>
              <a:blipFill rotWithShape="1">
                <a:blip r:embed="rId3"/>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0" y="0"/>
                <a:ext cx="1087670" cy="44300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1200" i="1" smtClean="0">
                          <a:latin typeface="Cambria Math"/>
                        </a:rPr>
                        <m:t>ω</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𝑟𝑎𝑑𝑖𝑎𝑛𝑠</m:t>
                          </m:r>
                        </m:num>
                        <m:den>
                          <m:r>
                            <a:rPr lang="en-US" sz="1200" b="0" i="1" smtClean="0">
                              <a:latin typeface="Cambria Math"/>
                            </a:rPr>
                            <m:t>𝑠𝑒𝑐𝑜𝑛𝑑𝑠</m:t>
                          </m:r>
                        </m:den>
                      </m:f>
                    </m:oMath>
                  </m:oMathPara>
                </a14:m>
                <a:endParaRPr lang="en-GB" sz="1200" dirty="0"/>
              </a:p>
            </p:txBody>
          </p:sp>
        </mc:Choice>
        <mc:Fallback xmlns="">
          <p:sp>
            <p:nvSpPr>
              <p:cNvPr id="8" name="TextBox 7"/>
              <p:cNvSpPr txBox="1">
                <a:spLocks noRot="1" noChangeAspect="1" noMove="1" noResize="1" noEditPoints="1" noAdjustHandles="1" noChangeArrowheads="1" noChangeShapeType="1" noTextEdit="1"/>
              </p:cNvSpPr>
              <p:nvPr/>
            </p:nvSpPr>
            <p:spPr>
              <a:xfrm>
                <a:off x="0" y="0"/>
                <a:ext cx="1087670" cy="443006"/>
              </a:xfrm>
              <a:prstGeom prst="rect">
                <a:avLst/>
              </a:prstGeom>
              <a:blipFill rotWithShape="1">
                <a:blip r:embed="rId4"/>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862446" y="0"/>
                <a:ext cx="79451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𝑣</m:t>
                      </m:r>
                      <m:r>
                        <a:rPr lang="en-US" sz="1400" b="0" i="1" smtClean="0">
                          <a:latin typeface="Cambria Math"/>
                          <a:ea typeface="Cambria Math"/>
                        </a:rPr>
                        <m:t>𝜔</m:t>
                      </m:r>
                    </m:oMath>
                  </m:oMathPara>
                </a14:m>
                <a:endParaRPr lang="en-GB" sz="1400" dirty="0"/>
              </a:p>
            </p:txBody>
          </p:sp>
        </mc:Choice>
        <mc:Fallback xmlns="">
          <p:sp>
            <p:nvSpPr>
              <p:cNvPr id="9" name="TextBox 8"/>
              <p:cNvSpPr txBox="1">
                <a:spLocks noRot="1" noChangeAspect="1" noMove="1" noResize="1" noEditPoints="1" noAdjustHandles="1" noChangeArrowheads="1" noChangeShapeType="1" noTextEdit="1"/>
              </p:cNvSpPr>
              <p:nvPr/>
            </p:nvSpPr>
            <p:spPr>
              <a:xfrm>
                <a:off x="1862446" y="0"/>
                <a:ext cx="794513" cy="307777"/>
              </a:xfrm>
              <a:prstGeom prst="rect">
                <a:avLst/>
              </a:prstGeom>
              <a:blipFill rotWithShape="1">
                <a:blip r:embed="rId5"/>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665020" y="0"/>
                <a:ext cx="86844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𝑟</m:t>
                      </m:r>
                      <m:sSup>
                        <m:sSupPr>
                          <m:ctrlPr>
                            <a:rPr lang="en-US" sz="1400" b="0" i="1" smtClean="0">
                              <a:latin typeface="Cambria Math" panose="02040503050406030204" pitchFamily="18" charset="0"/>
                            </a:rPr>
                          </m:ctrlPr>
                        </m:sSupPr>
                        <m:e>
                          <m:r>
                            <a:rPr lang="en-US" sz="1400" b="0" i="1" smtClean="0">
                              <a:latin typeface="Cambria Math"/>
                              <a:ea typeface="Cambria Math"/>
                            </a:rPr>
                            <m:t>𝜔</m:t>
                          </m:r>
                        </m:e>
                        <m:sup>
                          <m:r>
                            <a:rPr lang="en-US" sz="1400" b="0" i="1" smtClean="0">
                              <a:latin typeface="Cambria Math"/>
                            </a:rPr>
                            <m:t>2</m:t>
                          </m:r>
                        </m:sup>
                      </m:sSup>
                    </m:oMath>
                  </m:oMathPara>
                </a14:m>
                <a:endParaRPr lang="en-GB" sz="1400" dirty="0"/>
              </a:p>
            </p:txBody>
          </p:sp>
        </mc:Choice>
        <mc:Fallback xmlns="">
          <p:sp>
            <p:nvSpPr>
              <p:cNvPr id="10" name="TextBox 9"/>
              <p:cNvSpPr txBox="1">
                <a:spLocks noRot="1" noChangeAspect="1" noMove="1" noResize="1" noEditPoints="1" noAdjustHandles="1" noChangeArrowheads="1" noChangeShapeType="1" noTextEdit="1"/>
              </p:cNvSpPr>
              <p:nvPr/>
            </p:nvSpPr>
            <p:spPr>
              <a:xfrm>
                <a:off x="2665020" y="0"/>
                <a:ext cx="868443" cy="307777"/>
              </a:xfrm>
              <a:prstGeom prst="rect">
                <a:avLst/>
              </a:prstGeom>
              <a:blipFill rotWithShape="1">
                <a:blip r:embed="rId6"/>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511232" y="0"/>
                <a:ext cx="753988" cy="52315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a:rPr>
                                <m:t>𝑣</m:t>
                              </m:r>
                            </m:e>
                            <m:sup>
                              <m:r>
                                <a:rPr lang="en-US" sz="1400" b="0" i="1" smtClean="0">
                                  <a:latin typeface="Cambria Math"/>
                                </a:rPr>
                                <m:t>2</m:t>
                              </m:r>
                            </m:sup>
                          </m:sSup>
                        </m:num>
                        <m:den>
                          <m:r>
                            <a:rPr lang="en-US" sz="1400" b="0" i="1" smtClean="0">
                              <a:latin typeface="Cambria Math"/>
                            </a:rPr>
                            <m:t>𝑟</m:t>
                          </m:r>
                        </m:den>
                      </m:f>
                    </m:oMath>
                  </m:oMathPara>
                </a14:m>
                <a:endParaRPr lang="en-GB" sz="1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511232" y="0"/>
                <a:ext cx="753988" cy="523157"/>
              </a:xfrm>
              <a:prstGeom prst="rect">
                <a:avLst/>
              </a:prstGeom>
              <a:blipFill rotWithShape="1">
                <a:blip r:embed="rId7"/>
                <a:stretch>
                  <a:fillRect/>
                </a:stretch>
              </a:blipFill>
              <a:ln w="25400">
                <a:solidFill>
                  <a:schemeClr val="tx1"/>
                </a:solidFill>
              </a:ln>
            </p:spPr>
            <p:txBody>
              <a:bodyPr/>
              <a:lstStyle/>
              <a:p>
                <a:r>
                  <a:rPr lang="en-US">
                    <a:noFill/>
                  </a:rPr>
                  <a:t> </a:t>
                </a:r>
              </a:p>
            </p:txBody>
          </p:sp>
        </mc:Fallback>
      </mc:AlternateContent>
      <p:pic>
        <p:nvPicPr>
          <p:cNvPr id="24" name="Picture 23" descr="http://www.schoolphysics.co.uk/age14-16/Mechanics/Circular%20motion/text/Circular_motion/images/6.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13365" y="152400"/>
            <a:ext cx="1122661" cy="969034"/>
          </a:xfrm>
          <a:prstGeom prst="rect">
            <a:avLst/>
          </a:prstGeom>
          <a:noFill/>
          <a:extLst>
            <a:ext uri="{909E8E84-426E-40DD-AFC4-6F175D3DCCD1}">
              <a14:hiddenFill xmlns:a14="http://schemas.microsoft.com/office/drawing/2010/main">
                <a:solidFill>
                  <a:srgbClr val="FFFFFF"/>
                </a:solidFill>
              </a14:hiddenFill>
            </a:ext>
          </a:extLst>
        </p:spPr>
      </p:pic>
      <p:sp>
        <p:nvSpPr>
          <p:cNvPr id="3" name="Arc 2"/>
          <p:cNvSpPr>
            <a:spLocks noChangeAspect="1"/>
          </p:cNvSpPr>
          <p:nvPr/>
        </p:nvSpPr>
        <p:spPr>
          <a:xfrm>
            <a:off x="5334000" y="1676400"/>
            <a:ext cx="2743200" cy="2743200"/>
          </a:xfrm>
          <a:prstGeom prst="arc">
            <a:avLst>
              <a:gd name="adj1" fmla="val 10769411"/>
              <a:gd name="adj2" fmla="val 33446"/>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 name="Straight Connector 11"/>
          <p:cNvCxnSpPr/>
          <p:nvPr/>
        </p:nvCxnSpPr>
        <p:spPr>
          <a:xfrm>
            <a:off x="4800600" y="3048000"/>
            <a:ext cx="381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410200" y="1371600"/>
            <a:ext cx="304800" cy="276999"/>
          </a:xfrm>
          <a:prstGeom prst="rect">
            <a:avLst/>
          </a:prstGeom>
          <a:noFill/>
        </p:spPr>
        <p:txBody>
          <a:bodyPr wrap="square" rtlCol="0">
            <a:spAutoFit/>
          </a:bodyPr>
          <a:lstStyle/>
          <a:p>
            <a:r>
              <a:rPr lang="en-US" sz="1200" dirty="0" smtClean="0">
                <a:latin typeface="Comic Sans MS" panose="030F0702030302020204" pitchFamily="66" charset="0"/>
              </a:rPr>
              <a:t>R</a:t>
            </a:r>
            <a:endParaRPr lang="en-US" sz="1200" dirty="0">
              <a:latin typeface="Comic Sans MS" panose="030F0702030302020204" pitchFamily="66" charset="0"/>
            </a:endParaRPr>
          </a:p>
        </p:txBody>
      </p:sp>
      <p:cxnSp>
        <p:nvCxnSpPr>
          <p:cNvPr id="23" name="Straight Connector 22"/>
          <p:cNvCxnSpPr/>
          <p:nvPr/>
        </p:nvCxnSpPr>
        <p:spPr>
          <a:xfrm>
            <a:off x="6705600" y="1676400"/>
            <a:ext cx="0" cy="13716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867400" y="1981200"/>
            <a:ext cx="838200" cy="10668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562600" y="1600200"/>
            <a:ext cx="304800" cy="381000"/>
          </a:xfrm>
          <a:prstGeom prst="line">
            <a:avLst/>
          </a:prstGeom>
          <a:ln w="25400">
            <a:solidFill>
              <a:schemeClr val="tx1"/>
            </a:solidFill>
            <a:prstDash val="solid"/>
            <a:headEnd type="arrow"/>
            <a:tailEnd type="none"/>
          </a:ln>
        </p:spPr>
        <p:style>
          <a:lnRef idx="1">
            <a:schemeClr val="accent1"/>
          </a:lnRef>
          <a:fillRef idx="0">
            <a:schemeClr val="accent1"/>
          </a:fillRef>
          <a:effectRef idx="0">
            <a:schemeClr val="accent1"/>
          </a:effectRef>
          <a:fontRef idx="minor">
            <a:schemeClr val="tx1"/>
          </a:fontRef>
        </p:style>
      </p:cxnSp>
      <p:sp>
        <p:nvSpPr>
          <p:cNvPr id="34" name="Arc 33"/>
          <p:cNvSpPr/>
          <p:nvPr/>
        </p:nvSpPr>
        <p:spPr>
          <a:xfrm>
            <a:off x="6324600" y="2743200"/>
            <a:ext cx="914400" cy="914400"/>
          </a:xfrm>
          <a:prstGeom prst="arc">
            <a:avLst>
              <a:gd name="adj1" fmla="val 14162935"/>
              <a:gd name="adj2" fmla="val 1559952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p:cNvSpPr txBox="1"/>
          <p:nvPr/>
        </p:nvSpPr>
        <p:spPr>
          <a:xfrm>
            <a:off x="6432071" y="2550005"/>
            <a:ext cx="279244" cy="276999"/>
          </a:xfrm>
          <a:prstGeom prst="rect">
            <a:avLst/>
          </a:prstGeom>
          <a:noFill/>
        </p:spPr>
        <p:txBody>
          <a:bodyPr wrap="none" rtlCol="0">
            <a:spAutoFit/>
          </a:bodyPr>
          <a:lstStyle/>
          <a:p>
            <a:r>
              <a:rPr lang="el-GR" sz="1200" dirty="0" smtClean="0">
                <a:latin typeface="Comic Sans MS" panose="030F0702030302020204" pitchFamily="66" charset="0"/>
              </a:rPr>
              <a:t>θ</a:t>
            </a:r>
            <a:endParaRPr lang="en-US" sz="1200" dirty="0">
              <a:latin typeface="Comic Sans MS" panose="030F0702030302020204" pitchFamily="66" charset="0"/>
            </a:endParaRPr>
          </a:p>
        </p:txBody>
      </p:sp>
      <p:cxnSp>
        <p:nvCxnSpPr>
          <p:cNvPr id="37" name="Straight Connector 36"/>
          <p:cNvCxnSpPr/>
          <p:nvPr/>
        </p:nvCxnSpPr>
        <p:spPr>
          <a:xfrm flipV="1">
            <a:off x="5848709" y="1966823"/>
            <a:ext cx="0" cy="685800"/>
          </a:xfrm>
          <a:prstGeom prst="line">
            <a:avLst/>
          </a:prstGeom>
          <a:ln w="25400">
            <a:solidFill>
              <a:schemeClr val="tx1"/>
            </a:solidFill>
            <a:prstDash val="solid"/>
            <a:headEnd type="arrow"/>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6200000">
            <a:off x="5231921" y="1174632"/>
            <a:ext cx="304800" cy="381000"/>
          </a:xfrm>
          <a:prstGeom prst="line">
            <a:avLst/>
          </a:prstGeom>
          <a:ln w="25400">
            <a:solidFill>
              <a:schemeClr val="tx1"/>
            </a:solidFill>
            <a:prstDash val="solid"/>
            <a:headEnd type="arrow"/>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TextBox 42"/>
              <p:cNvSpPr txBox="1"/>
              <p:nvPr/>
            </p:nvSpPr>
            <p:spPr>
              <a:xfrm>
                <a:off x="5160765" y="1113083"/>
                <a:ext cx="30777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𝑣</m:t>
                      </m:r>
                    </m:oMath>
                  </m:oMathPara>
                </a14:m>
                <a:endParaRPr lang="en-US" sz="1200" dirty="0"/>
              </a:p>
            </p:txBody>
          </p:sp>
        </mc:Choice>
        <mc:Fallback xmlns="">
          <p:sp>
            <p:nvSpPr>
              <p:cNvPr id="43" name="TextBox 42"/>
              <p:cNvSpPr txBox="1">
                <a:spLocks noRot="1" noChangeAspect="1" noMove="1" noResize="1" noEditPoints="1" noAdjustHandles="1" noChangeArrowheads="1" noChangeShapeType="1" noTextEdit="1"/>
              </p:cNvSpPr>
              <p:nvPr/>
            </p:nvSpPr>
            <p:spPr>
              <a:xfrm>
                <a:off x="5160765" y="1113083"/>
                <a:ext cx="307777" cy="276999"/>
              </a:xfrm>
              <a:prstGeom prst="rect">
                <a:avLst/>
              </a:prstGeom>
              <a:blipFill rotWithShape="1">
                <a:blip r:embed="rId9"/>
                <a:stretch>
                  <a:fillRect/>
                </a:stretch>
              </a:blipFill>
            </p:spPr>
            <p:txBody>
              <a:bodyPr/>
              <a:lstStyle/>
              <a:p>
                <a:r>
                  <a:rPr lang="en-US">
                    <a:noFill/>
                  </a:rPr>
                  <a:t> </a:t>
                </a:r>
              </a:p>
            </p:txBody>
          </p:sp>
        </mc:Fallback>
      </mc:AlternateContent>
      <p:cxnSp>
        <p:nvCxnSpPr>
          <p:cNvPr id="48" name="Straight Arrow Connector 47"/>
          <p:cNvCxnSpPr/>
          <p:nvPr/>
        </p:nvCxnSpPr>
        <p:spPr>
          <a:xfrm>
            <a:off x="5813754" y="1179576"/>
            <a:ext cx="304800" cy="381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5891174" y="1276641"/>
            <a:ext cx="304800" cy="381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5947108" y="1181072"/>
            <a:ext cx="263214" cy="276999"/>
          </a:xfrm>
          <a:prstGeom prst="rect">
            <a:avLst/>
          </a:prstGeom>
          <a:noFill/>
        </p:spPr>
        <p:txBody>
          <a:bodyPr wrap="none" rtlCol="0">
            <a:spAutoFit/>
          </a:bodyPr>
          <a:lstStyle/>
          <a:p>
            <a:r>
              <a:rPr lang="en-US" sz="1200" dirty="0" smtClean="0">
                <a:latin typeface="Comic Sans MS" panose="030F0702030302020204" pitchFamily="66" charset="0"/>
              </a:rPr>
              <a:t>a</a:t>
            </a:r>
            <a:endParaRPr lang="en-US" sz="1200" dirty="0">
              <a:latin typeface="Comic Sans MS" panose="030F0702030302020204" pitchFamily="66" charset="0"/>
            </a:endParaRPr>
          </a:p>
        </p:txBody>
      </p:sp>
      <p:grpSp>
        <p:nvGrpSpPr>
          <p:cNvPr id="53" name="Group 52"/>
          <p:cNvGrpSpPr/>
          <p:nvPr/>
        </p:nvGrpSpPr>
        <p:grpSpPr>
          <a:xfrm>
            <a:off x="6628671" y="2956817"/>
            <a:ext cx="152400" cy="152400"/>
            <a:chOff x="7467600" y="4419600"/>
            <a:chExt cx="152400" cy="152400"/>
          </a:xfrm>
        </p:grpSpPr>
        <p:cxnSp>
          <p:nvCxnSpPr>
            <p:cNvPr id="54" name="Straight Connector 53"/>
            <p:cNvCxnSpPr/>
            <p:nvPr/>
          </p:nvCxnSpPr>
          <p:spPr>
            <a:xfrm flipH="1" flipV="1">
              <a:off x="7467600" y="4419600"/>
              <a:ext cx="152400" cy="1524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7467600" y="4419600"/>
              <a:ext cx="152400" cy="1524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67" name="Oval 66"/>
          <p:cNvSpPr/>
          <p:nvPr/>
        </p:nvSpPr>
        <p:spPr>
          <a:xfrm>
            <a:off x="6648450" y="1609725"/>
            <a:ext cx="111397" cy="1141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TextBox 63"/>
          <p:cNvSpPr txBox="1"/>
          <p:nvPr/>
        </p:nvSpPr>
        <p:spPr>
          <a:xfrm>
            <a:off x="6663007" y="2264255"/>
            <a:ext cx="399468" cy="276999"/>
          </a:xfrm>
          <a:prstGeom prst="rect">
            <a:avLst/>
          </a:prstGeom>
          <a:noFill/>
        </p:spPr>
        <p:txBody>
          <a:bodyPr wrap="none" rtlCol="0">
            <a:spAutoFit/>
          </a:bodyPr>
          <a:lstStyle/>
          <a:p>
            <a:r>
              <a:rPr lang="en-US" sz="1200" dirty="0" smtClean="0">
                <a:latin typeface="Comic Sans MS" panose="030F0702030302020204" pitchFamily="66" charset="0"/>
              </a:rPr>
              <a:t>5m</a:t>
            </a:r>
            <a:endParaRPr lang="en-US" sz="12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72" name="TextBox 71"/>
              <p:cNvSpPr txBox="1"/>
              <p:nvPr/>
            </p:nvSpPr>
            <p:spPr>
              <a:xfrm>
                <a:off x="7315200" y="1371600"/>
                <a:ext cx="160020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200" b="0" i="1" smtClean="0">
                              <a:solidFill>
                                <a:srgbClr val="FF0000"/>
                              </a:solidFill>
                              <a:latin typeface="Cambria Math" panose="02040503050406030204" pitchFamily="18" charset="0"/>
                            </a:rPr>
                          </m:ctrlPr>
                        </m:sSupPr>
                        <m:e>
                          <m:r>
                            <a:rPr lang="en-US" sz="1200" b="0" i="1" smtClean="0">
                              <a:solidFill>
                                <a:srgbClr val="FF0000"/>
                              </a:solidFill>
                              <a:latin typeface="Cambria Math"/>
                            </a:rPr>
                            <m:t>𝑣</m:t>
                          </m:r>
                        </m:e>
                        <m:sup>
                          <m:r>
                            <a:rPr lang="en-US" sz="1200" b="0" i="1" smtClean="0">
                              <a:solidFill>
                                <a:srgbClr val="FF0000"/>
                              </a:solidFill>
                              <a:latin typeface="Cambria Math"/>
                            </a:rPr>
                            <m:t>2</m:t>
                          </m:r>
                        </m:sup>
                      </m:sSup>
                      <m:r>
                        <a:rPr lang="en-US" sz="1200" b="0" i="1" smtClean="0">
                          <a:solidFill>
                            <a:srgbClr val="FF0000"/>
                          </a:solidFill>
                          <a:latin typeface="Cambria Math"/>
                          <a:ea typeface="Cambria Math"/>
                        </a:rPr>
                        <m:t>=10</m:t>
                      </m:r>
                      <m:r>
                        <a:rPr lang="en-US" sz="1200" b="0" i="1" smtClean="0">
                          <a:solidFill>
                            <a:srgbClr val="FF0000"/>
                          </a:solidFill>
                          <a:latin typeface="Cambria Math"/>
                          <a:ea typeface="Cambria Math"/>
                        </a:rPr>
                        <m:t>𝑔</m:t>
                      </m:r>
                      <m:r>
                        <a:rPr lang="en-US" sz="1200" b="0" i="1" smtClean="0">
                          <a:solidFill>
                            <a:srgbClr val="FF0000"/>
                          </a:solidFill>
                          <a:latin typeface="Cambria Math"/>
                          <a:ea typeface="Cambria Math"/>
                        </a:rPr>
                        <m:t>−10</m:t>
                      </m:r>
                      <m:r>
                        <a:rPr lang="en-US" sz="1200" b="0" i="1" smtClean="0">
                          <a:solidFill>
                            <a:srgbClr val="FF0000"/>
                          </a:solidFill>
                          <a:latin typeface="Cambria Math"/>
                          <a:ea typeface="Cambria Math"/>
                        </a:rPr>
                        <m:t>𝑔𝑐𝑜𝑠</m:t>
                      </m:r>
                      <m:r>
                        <a:rPr lang="en-US" sz="1200" b="0" i="1" smtClean="0">
                          <a:solidFill>
                            <a:srgbClr val="FF0000"/>
                          </a:solidFill>
                          <a:latin typeface="Cambria Math"/>
                          <a:ea typeface="Cambria Math"/>
                        </a:rPr>
                        <m:t>𝜃</m:t>
                      </m:r>
                    </m:oMath>
                  </m:oMathPara>
                </a14:m>
                <a:endParaRPr lang="en-US" sz="1200" dirty="0">
                  <a:solidFill>
                    <a:srgbClr val="FF0000"/>
                  </a:solidFill>
                </a:endParaRPr>
              </a:p>
            </p:txBody>
          </p:sp>
        </mc:Choice>
        <mc:Fallback xmlns="">
          <p:sp>
            <p:nvSpPr>
              <p:cNvPr id="72" name="TextBox 71"/>
              <p:cNvSpPr txBox="1">
                <a:spLocks noRot="1" noChangeAspect="1" noMove="1" noResize="1" noEditPoints="1" noAdjustHandles="1" noChangeArrowheads="1" noChangeShapeType="1" noTextEdit="1"/>
              </p:cNvSpPr>
              <p:nvPr/>
            </p:nvSpPr>
            <p:spPr>
              <a:xfrm>
                <a:off x="7315200" y="1371600"/>
                <a:ext cx="1600200" cy="276999"/>
              </a:xfrm>
              <a:prstGeom prst="rect">
                <a:avLst/>
              </a:prstGeom>
              <a:blipFill rotWithShape="1">
                <a:blip r:embed="rId10"/>
                <a:stretch>
                  <a:fillRect b="-6667"/>
                </a:stretch>
              </a:blipFill>
            </p:spPr>
            <p:txBody>
              <a:bodyPr/>
              <a:lstStyle/>
              <a:p>
                <a:r>
                  <a:rPr lang="en-US">
                    <a:noFill/>
                  </a:rPr>
                  <a:t> </a:t>
                </a:r>
              </a:p>
            </p:txBody>
          </p:sp>
        </mc:Fallback>
      </mc:AlternateContent>
      <p:cxnSp>
        <p:nvCxnSpPr>
          <p:cNvPr id="45" name="Straight Connector 44"/>
          <p:cNvCxnSpPr/>
          <p:nvPr/>
        </p:nvCxnSpPr>
        <p:spPr>
          <a:xfrm flipH="1" flipV="1">
            <a:off x="5847826" y="1946554"/>
            <a:ext cx="361950" cy="466725"/>
          </a:xfrm>
          <a:prstGeom prst="line">
            <a:avLst/>
          </a:prstGeom>
          <a:ln w="25400">
            <a:solidFill>
              <a:schemeClr val="tx1"/>
            </a:solidFill>
            <a:prstDash val="solid"/>
            <a:headEnd type="arrow"/>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5868164" y="2395015"/>
            <a:ext cx="299797" cy="234082"/>
          </a:xfrm>
          <a:prstGeom prst="line">
            <a:avLst/>
          </a:prstGeom>
          <a:ln w="25400">
            <a:solidFill>
              <a:schemeClr val="tx1"/>
            </a:solidFill>
            <a:prstDash val="solid"/>
            <a:headEnd type="arrow"/>
            <a:tailEnd type="none"/>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5791200" y="1905000"/>
            <a:ext cx="111397" cy="1141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extBox 48"/>
          <p:cNvSpPr txBox="1"/>
          <p:nvPr/>
        </p:nvSpPr>
        <p:spPr>
          <a:xfrm>
            <a:off x="5677618" y="2629620"/>
            <a:ext cx="360996" cy="276999"/>
          </a:xfrm>
          <a:prstGeom prst="rect">
            <a:avLst/>
          </a:prstGeom>
          <a:noFill/>
        </p:spPr>
        <p:txBody>
          <a:bodyPr wrap="none" rtlCol="0">
            <a:spAutoFit/>
          </a:bodyPr>
          <a:lstStyle/>
          <a:p>
            <a:r>
              <a:rPr lang="en-US" sz="1200" dirty="0" smtClean="0">
                <a:latin typeface="Comic Sans MS" panose="030F0702030302020204" pitchFamily="66" charset="0"/>
              </a:rPr>
              <a:t>4g</a:t>
            </a:r>
            <a:endParaRPr lang="en-US" sz="1200" dirty="0">
              <a:latin typeface="Comic Sans MS" panose="030F0702030302020204" pitchFamily="66" charset="0"/>
            </a:endParaRPr>
          </a:p>
        </p:txBody>
      </p:sp>
      <p:sp>
        <p:nvSpPr>
          <p:cNvPr id="56" name="Arc 55"/>
          <p:cNvSpPr/>
          <p:nvPr/>
        </p:nvSpPr>
        <p:spPr>
          <a:xfrm>
            <a:off x="5243423" y="1282462"/>
            <a:ext cx="914400" cy="914400"/>
          </a:xfrm>
          <a:prstGeom prst="arc">
            <a:avLst>
              <a:gd name="adj1" fmla="val 3290882"/>
              <a:gd name="adj2" fmla="val 424837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TextBox 56"/>
          <p:cNvSpPr txBox="1"/>
          <p:nvPr/>
        </p:nvSpPr>
        <p:spPr>
          <a:xfrm>
            <a:off x="5805219" y="2121559"/>
            <a:ext cx="279244" cy="276999"/>
          </a:xfrm>
          <a:prstGeom prst="rect">
            <a:avLst/>
          </a:prstGeom>
          <a:noFill/>
        </p:spPr>
        <p:txBody>
          <a:bodyPr wrap="none" rtlCol="0">
            <a:spAutoFit/>
          </a:bodyPr>
          <a:lstStyle/>
          <a:p>
            <a:r>
              <a:rPr lang="el-GR" sz="1200" dirty="0" smtClean="0">
                <a:latin typeface="Comic Sans MS" panose="030F0702030302020204" pitchFamily="66" charset="0"/>
              </a:rPr>
              <a:t>θ</a:t>
            </a:r>
            <a:endParaRPr lang="en-US" sz="1200" dirty="0">
              <a:latin typeface="Comic Sans MS" panose="030F0702030302020204" pitchFamily="66" charset="0"/>
            </a:endParaRPr>
          </a:p>
        </p:txBody>
      </p:sp>
      <p:sp>
        <p:nvSpPr>
          <p:cNvPr id="58" name="TextBox 57"/>
          <p:cNvSpPr txBox="1"/>
          <p:nvPr/>
        </p:nvSpPr>
        <p:spPr>
          <a:xfrm>
            <a:off x="5933535" y="1971137"/>
            <a:ext cx="647934" cy="261610"/>
          </a:xfrm>
          <a:prstGeom prst="rect">
            <a:avLst/>
          </a:prstGeom>
          <a:noFill/>
        </p:spPr>
        <p:txBody>
          <a:bodyPr wrap="none" rtlCol="0">
            <a:spAutoFit/>
          </a:bodyPr>
          <a:lstStyle/>
          <a:p>
            <a:r>
              <a:rPr lang="en-US" sz="1100" dirty="0" smtClean="0">
                <a:latin typeface="Comic Sans MS" panose="030F0702030302020204" pitchFamily="66" charset="0"/>
              </a:rPr>
              <a:t>4gcos</a:t>
            </a:r>
            <a:r>
              <a:rPr lang="el-GR" sz="1100" dirty="0" smtClean="0">
                <a:latin typeface="Comic Sans MS" panose="030F0702030302020204" pitchFamily="66" charset="0"/>
              </a:rPr>
              <a:t>θ</a:t>
            </a:r>
            <a:endParaRPr lang="en-US" sz="1100" dirty="0">
              <a:latin typeface="Comic Sans MS" panose="030F0702030302020204" pitchFamily="66" charset="0"/>
            </a:endParaRPr>
          </a:p>
        </p:txBody>
      </p:sp>
      <p:sp>
        <p:nvSpPr>
          <p:cNvPr id="59" name="TextBox 58"/>
          <p:cNvSpPr txBox="1"/>
          <p:nvPr/>
        </p:nvSpPr>
        <p:spPr>
          <a:xfrm>
            <a:off x="5844395" y="2563484"/>
            <a:ext cx="615874" cy="261610"/>
          </a:xfrm>
          <a:prstGeom prst="rect">
            <a:avLst/>
          </a:prstGeom>
          <a:noFill/>
        </p:spPr>
        <p:txBody>
          <a:bodyPr wrap="none" rtlCol="0">
            <a:spAutoFit/>
          </a:bodyPr>
          <a:lstStyle/>
          <a:p>
            <a:r>
              <a:rPr lang="en-US" sz="1100" dirty="0" smtClean="0">
                <a:latin typeface="Comic Sans MS" panose="030F0702030302020204" pitchFamily="66" charset="0"/>
              </a:rPr>
              <a:t>4gsin</a:t>
            </a:r>
            <a:r>
              <a:rPr lang="el-GR" sz="1100" dirty="0" smtClean="0">
                <a:latin typeface="Comic Sans MS" panose="030F0702030302020204" pitchFamily="66" charset="0"/>
              </a:rPr>
              <a:t>θ</a:t>
            </a:r>
            <a:endParaRPr lang="en-US" sz="11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84" name="TextBox 83"/>
              <p:cNvSpPr txBox="1"/>
              <p:nvPr/>
            </p:nvSpPr>
            <p:spPr>
              <a:xfrm>
                <a:off x="7614248" y="1636146"/>
                <a:ext cx="1467453"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a:rPr>
                        <m:t>𝑅</m:t>
                      </m:r>
                      <m:r>
                        <a:rPr lang="en-US" sz="1200" b="0" i="1" smtClean="0">
                          <a:solidFill>
                            <a:srgbClr val="FF0000"/>
                          </a:solidFill>
                          <a:latin typeface="Cambria Math"/>
                        </a:rPr>
                        <m:t>=12</m:t>
                      </m:r>
                      <m:r>
                        <a:rPr lang="en-US" sz="1200" i="1">
                          <a:solidFill>
                            <a:srgbClr val="FF0000"/>
                          </a:solidFill>
                          <a:latin typeface="Cambria Math"/>
                        </a:rPr>
                        <m:t>𝑔𝑐𝑜𝑠</m:t>
                      </m:r>
                      <m:r>
                        <a:rPr lang="en-US" sz="1200" i="1">
                          <a:solidFill>
                            <a:srgbClr val="FF0000"/>
                          </a:solidFill>
                          <a:latin typeface="Cambria Math"/>
                          <a:ea typeface="Cambria Math"/>
                        </a:rPr>
                        <m:t>𝜃</m:t>
                      </m:r>
                      <m:r>
                        <a:rPr lang="en-US" sz="1200" i="1">
                          <a:solidFill>
                            <a:srgbClr val="FF0000"/>
                          </a:solidFill>
                          <a:latin typeface="Cambria Math"/>
                          <a:ea typeface="Cambria Math"/>
                        </a:rPr>
                        <m:t>−8</m:t>
                      </m:r>
                      <m:r>
                        <a:rPr lang="en-US" sz="1200" i="1">
                          <a:solidFill>
                            <a:srgbClr val="FF0000"/>
                          </a:solidFill>
                          <a:latin typeface="Cambria Math"/>
                          <a:ea typeface="Cambria Math"/>
                        </a:rPr>
                        <m:t>𝑔</m:t>
                      </m:r>
                    </m:oMath>
                  </m:oMathPara>
                </a14:m>
                <a:endParaRPr lang="en-US" sz="1200" dirty="0">
                  <a:solidFill>
                    <a:srgbClr val="FF0000"/>
                  </a:solidFill>
                </a:endParaRPr>
              </a:p>
            </p:txBody>
          </p:sp>
        </mc:Choice>
        <mc:Fallback xmlns="">
          <p:sp>
            <p:nvSpPr>
              <p:cNvPr id="84" name="TextBox 83"/>
              <p:cNvSpPr txBox="1">
                <a:spLocks noRot="1" noChangeAspect="1" noMove="1" noResize="1" noEditPoints="1" noAdjustHandles="1" noChangeArrowheads="1" noChangeShapeType="1" noTextEdit="1"/>
              </p:cNvSpPr>
              <p:nvPr/>
            </p:nvSpPr>
            <p:spPr>
              <a:xfrm>
                <a:off x="7614248" y="1636146"/>
                <a:ext cx="1467453" cy="276999"/>
              </a:xfrm>
              <a:prstGeom prst="rect">
                <a:avLst/>
              </a:prstGeom>
              <a:blipFill rotWithShape="1">
                <a:blip r:embed="rId11"/>
                <a:stretch>
                  <a:fillRect b="-21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 name="TextBox 91"/>
              <p:cNvSpPr txBox="1"/>
              <p:nvPr/>
            </p:nvSpPr>
            <p:spPr>
              <a:xfrm>
                <a:off x="8180717" y="1952448"/>
                <a:ext cx="773224"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a:ea typeface="Cambria Math"/>
                        </a:rPr>
                        <m:t>𝜃</m:t>
                      </m:r>
                      <m:r>
                        <a:rPr lang="en-US" sz="1200" b="0" i="1" smtClean="0">
                          <a:solidFill>
                            <a:srgbClr val="FF0000"/>
                          </a:solidFill>
                          <a:latin typeface="Cambria Math"/>
                          <a:ea typeface="Cambria Math"/>
                        </a:rPr>
                        <m:t>=48° </m:t>
                      </m:r>
                    </m:oMath>
                  </m:oMathPara>
                </a14:m>
                <a:endParaRPr lang="en-US" sz="1200" dirty="0">
                  <a:solidFill>
                    <a:srgbClr val="FF0000"/>
                  </a:solidFill>
                </a:endParaRPr>
              </a:p>
            </p:txBody>
          </p:sp>
        </mc:Choice>
        <mc:Fallback xmlns="">
          <p:sp>
            <p:nvSpPr>
              <p:cNvPr id="92" name="TextBox 91"/>
              <p:cNvSpPr txBox="1">
                <a:spLocks noRot="1" noChangeAspect="1" noMove="1" noResize="1" noEditPoints="1" noAdjustHandles="1" noChangeArrowheads="1" noChangeShapeType="1" noTextEdit="1"/>
              </p:cNvSpPr>
              <p:nvPr/>
            </p:nvSpPr>
            <p:spPr>
              <a:xfrm>
                <a:off x="8180717" y="1952448"/>
                <a:ext cx="773224" cy="276999"/>
              </a:xfrm>
              <a:prstGeom prst="rect">
                <a:avLst/>
              </a:prstGeom>
              <a:blipFill rotWithShape="1">
                <a:blip r:embed="rId12"/>
                <a:stretch>
                  <a:fillRect/>
                </a:stretch>
              </a:blipFill>
            </p:spPr>
            <p:txBody>
              <a:bodyPr/>
              <a:lstStyle/>
              <a:p>
                <a:r>
                  <a:rPr lang="en-US">
                    <a:noFill/>
                  </a:rPr>
                  <a:t> </a:t>
                </a:r>
              </a:p>
            </p:txBody>
          </p:sp>
        </mc:Fallback>
      </mc:AlternateContent>
      <p:sp>
        <p:nvSpPr>
          <p:cNvPr id="41" name="TextBox 40"/>
          <p:cNvSpPr txBox="1"/>
          <p:nvPr/>
        </p:nvSpPr>
        <p:spPr>
          <a:xfrm>
            <a:off x="4334774" y="3449128"/>
            <a:ext cx="4648200" cy="1200329"/>
          </a:xfrm>
          <a:prstGeom prst="rect">
            <a:avLst/>
          </a:prstGeom>
          <a:noFill/>
        </p:spPr>
        <p:txBody>
          <a:bodyPr wrap="square" rtlCol="0">
            <a:spAutoFit/>
          </a:bodyPr>
          <a:lstStyle/>
          <a:p>
            <a:pPr marL="171450" indent="-171450" algn="ctr">
              <a:buFont typeface="Wingdings"/>
              <a:buChar char="à"/>
            </a:pPr>
            <a:r>
              <a:rPr lang="en-US" sz="1200" dirty="0" smtClean="0">
                <a:latin typeface="Comic Sans MS" panose="030F0702030302020204" pitchFamily="66" charset="0"/>
                <a:sym typeface="Wingdings" panose="05000000000000000000" pitchFamily="2" charset="2"/>
              </a:rPr>
              <a:t>For the final part of the question, you can start by finding the particle’s distance horizontally from the </a:t>
            </a:r>
            <a:r>
              <a:rPr lang="en-US" sz="1200" dirty="0" err="1" smtClean="0">
                <a:latin typeface="Comic Sans MS" panose="030F0702030302020204" pitchFamily="66" charset="0"/>
                <a:sym typeface="Wingdings" panose="05000000000000000000" pitchFamily="2" charset="2"/>
              </a:rPr>
              <a:t>centre</a:t>
            </a:r>
            <a:r>
              <a:rPr lang="en-US" sz="1200" dirty="0" smtClean="0">
                <a:latin typeface="Comic Sans MS" panose="030F0702030302020204" pitchFamily="66" charset="0"/>
                <a:sym typeface="Wingdings" panose="05000000000000000000" pitchFamily="2" charset="2"/>
              </a:rPr>
              <a:t>, at the point it leaves the hemisphere’s surface…</a:t>
            </a:r>
          </a:p>
          <a:p>
            <a:pPr marL="171450" indent="-171450" algn="ctr">
              <a:buFont typeface="Wingdings"/>
              <a:buChar char="à"/>
            </a:pPr>
            <a:endParaRPr lang="en-US" sz="1200" dirty="0">
              <a:latin typeface="Comic Sans MS" panose="030F0702030302020204" pitchFamily="66" charset="0"/>
              <a:sym typeface="Wingdings" panose="05000000000000000000" pitchFamily="2" charset="2"/>
            </a:endParaRPr>
          </a:p>
          <a:p>
            <a:pPr marL="171450" indent="-171450" algn="ctr">
              <a:buFont typeface="Wingdings"/>
              <a:buChar char="à"/>
            </a:pPr>
            <a:r>
              <a:rPr lang="en-US" sz="1200" dirty="0" smtClean="0">
                <a:latin typeface="Comic Sans MS" panose="030F0702030302020204" pitchFamily="66" charset="0"/>
                <a:sym typeface="Wingdings" panose="05000000000000000000" pitchFamily="2" charset="2"/>
              </a:rPr>
              <a:t>Working out the value of sin</a:t>
            </a:r>
            <a:r>
              <a:rPr lang="el-GR" sz="1200" dirty="0" smtClean="0">
                <a:latin typeface="Comic Sans MS" panose="030F0702030302020204" pitchFamily="66" charset="0"/>
                <a:sym typeface="Wingdings" panose="05000000000000000000" pitchFamily="2" charset="2"/>
              </a:rPr>
              <a:t>θ</a:t>
            </a:r>
            <a:r>
              <a:rPr lang="en-US" sz="1200" dirty="0" smtClean="0">
                <a:latin typeface="Comic Sans MS" panose="030F0702030302020204" pitchFamily="66" charset="0"/>
                <a:sym typeface="Wingdings" panose="05000000000000000000" pitchFamily="2" charset="2"/>
              </a:rPr>
              <a:t> at this point will also be very useful! (based on the fact that at this point, cos</a:t>
            </a:r>
            <a:r>
              <a:rPr lang="el-GR" sz="1200" dirty="0" smtClean="0">
                <a:latin typeface="Comic Sans MS" panose="030F0702030302020204" pitchFamily="66" charset="0"/>
                <a:sym typeface="Wingdings" panose="05000000000000000000" pitchFamily="2" charset="2"/>
              </a:rPr>
              <a:t>θ</a:t>
            </a:r>
            <a:r>
              <a:rPr lang="en-US" sz="1200" dirty="0" smtClean="0">
                <a:latin typeface="Comic Sans MS" panose="030F0702030302020204" pitchFamily="66" charset="0"/>
                <a:sym typeface="Wingdings" panose="05000000000000000000" pitchFamily="2" charset="2"/>
              </a:rPr>
              <a:t> = </a:t>
            </a:r>
            <a:r>
              <a:rPr lang="en-US" sz="1200" baseline="30000" dirty="0" smtClean="0">
                <a:latin typeface="Comic Sans MS" panose="030F0702030302020204" pitchFamily="66" charset="0"/>
                <a:sym typeface="Wingdings" panose="05000000000000000000" pitchFamily="2" charset="2"/>
              </a:rPr>
              <a:t>2</a:t>
            </a:r>
            <a:r>
              <a:rPr lang="en-US" sz="1200" dirty="0" smtClean="0">
                <a:latin typeface="Comic Sans MS" panose="030F0702030302020204" pitchFamily="66" charset="0"/>
                <a:sym typeface="Wingdings" panose="05000000000000000000" pitchFamily="2" charset="2"/>
              </a:rPr>
              <a:t>/</a:t>
            </a:r>
            <a:r>
              <a:rPr lang="en-US" sz="1200" baseline="-25000" dirty="0" smtClean="0">
                <a:latin typeface="Comic Sans MS" panose="030F0702030302020204" pitchFamily="66" charset="0"/>
                <a:sym typeface="Wingdings" panose="05000000000000000000" pitchFamily="2" charset="2"/>
              </a:rPr>
              <a:t>3</a:t>
            </a:r>
            <a:r>
              <a:rPr lang="en-US" sz="1200" dirty="0" smtClean="0">
                <a:latin typeface="Comic Sans MS" panose="030F0702030302020204" pitchFamily="66" charset="0"/>
                <a:sym typeface="Wingdings" panose="05000000000000000000" pitchFamily="2" charset="2"/>
              </a:rPr>
              <a:t>)</a:t>
            </a:r>
            <a:endParaRPr lang="en-US" sz="1200" dirty="0">
              <a:latin typeface="Comic Sans MS" panose="030F0702030302020204" pitchFamily="66" charset="0"/>
            </a:endParaRPr>
          </a:p>
        </p:txBody>
      </p:sp>
      <p:cxnSp>
        <p:nvCxnSpPr>
          <p:cNvPr id="44" name="Straight Connector 43"/>
          <p:cNvCxnSpPr/>
          <p:nvPr/>
        </p:nvCxnSpPr>
        <p:spPr>
          <a:xfrm>
            <a:off x="5883215" y="1958197"/>
            <a:ext cx="854015" cy="0"/>
          </a:xfrm>
          <a:prstGeom prst="line">
            <a:avLst/>
          </a:prstGeom>
          <a:ln w="25400">
            <a:solidFill>
              <a:srgbClr val="FF0000"/>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6056283" y="1735169"/>
            <a:ext cx="572593" cy="276999"/>
          </a:xfrm>
          <a:prstGeom prst="rect">
            <a:avLst/>
          </a:prstGeom>
          <a:noFill/>
        </p:spPr>
        <p:txBody>
          <a:bodyPr wrap="none" rtlCol="0">
            <a:spAutoFit/>
          </a:bodyPr>
          <a:lstStyle/>
          <a:p>
            <a:r>
              <a:rPr lang="en-US" sz="1200" dirty="0" smtClean="0">
                <a:solidFill>
                  <a:srgbClr val="FF0000"/>
                </a:solidFill>
                <a:latin typeface="Comic Sans MS" panose="030F0702030302020204" pitchFamily="66" charset="0"/>
              </a:rPr>
              <a:t>5sin</a:t>
            </a:r>
            <a:r>
              <a:rPr lang="el-GR" sz="1200" dirty="0" smtClean="0">
                <a:solidFill>
                  <a:srgbClr val="FF0000"/>
                </a:solidFill>
                <a:latin typeface="Comic Sans MS" panose="030F0702030302020204" pitchFamily="66" charset="0"/>
              </a:rPr>
              <a:t>θ</a:t>
            </a:r>
            <a:endParaRPr lang="en-US" sz="12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1" name="TextBox 50"/>
              <p:cNvSpPr txBox="1"/>
              <p:nvPr/>
            </p:nvSpPr>
            <p:spPr>
              <a:xfrm>
                <a:off x="3985403" y="1293965"/>
                <a:ext cx="819712" cy="43922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a:rPr>
                        <m:t>𝑐𝑜𝑠</m:t>
                      </m:r>
                      <m:r>
                        <a:rPr lang="en-US" sz="1200" b="0" i="1" smtClean="0">
                          <a:solidFill>
                            <a:srgbClr val="FF0000"/>
                          </a:solidFill>
                          <a:latin typeface="Cambria Math"/>
                          <a:ea typeface="Cambria Math"/>
                        </a:rPr>
                        <m:t>𝜃</m:t>
                      </m:r>
                      <m:r>
                        <a:rPr lang="en-US" sz="1200" b="0" i="1" smtClean="0">
                          <a:solidFill>
                            <a:srgbClr val="FF0000"/>
                          </a:solidFill>
                          <a:latin typeface="Cambria Math"/>
                          <a:ea typeface="Cambria Math"/>
                        </a:rPr>
                        <m:t>=</m:t>
                      </m:r>
                      <m:f>
                        <m:fPr>
                          <m:ctrlPr>
                            <a:rPr lang="en-US" sz="1200" b="0" i="1" smtClean="0">
                              <a:solidFill>
                                <a:srgbClr val="FF0000"/>
                              </a:solidFill>
                              <a:latin typeface="Cambria Math" panose="02040503050406030204" pitchFamily="18" charset="0"/>
                              <a:ea typeface="Cambria Math"/>
                            </a:rPr>
                          </m:ctrlPr>
                        </m:fPr>
                        <m:num>
                          <m:r>
                            <a:rPr lang="en-US" sz="1200" b="0" i="1" smtClean="0">
                              <a:solidFill>
                                <a:srgbClr val="FF0000"/>
                              </a:solidFill>
                              <a:latin typeface="Cambria Math"/>
                              <a:ea typeface="Cambria Math"/>
                            </a:rPr>
                            <m:t>2</m:t>
                          </m:r>
                        </m:num>
                        <m:den>
                          <m:r>
                            <a:rPr lang="en-US" sz="1200" b="0" i="1" smtClean="0">
                              <a:solidFill>
                                <a:srgbClr val="FF0000"/>
                              </a:solidFill>
                              <a:latin typeface="Cambria Math"/>
                              <a:ea typeface="Cambria Math"/>
                            </a:rPr>
                            <m:t>3</m:t>
                          </m:r>
                        </m:den>
                      </m:f>
                    </m:oMath>
                  </m:oMathPara>
                </a14:m>
                <a:endParaRPr lang="en-US" sz="1200" dirty="0">
                  <a:solidFill>
                    <a:srgbClr val="FF0000"/>
                  </a:solidFill>
                </a:endParaRPr>
              </a:p>
            </p:txBody>
          </p:sp>
        </mc:Choice>
        <mc:Fallback xmlns="">
          <p:sp>
            <p:nvSpPr>
              <p:cNvPr id="51" name="TextBox 50"/>
              <p:cNvSpPr txBox="1">
                <a:spLocks noRot="1" noChangeAspect="1" noMove="1" noResize="1" noEditPoints="1" noAdjustHandles="1" noChangeArrowheads="1" noChangeShapeType="1" noTextEdit="1"/>
              </p:cNvSpPr>
              <p:nvPr/>
            </p:nvSpPr>
            <p:spPr>
              <a:xfrm>
                <a:off x="3985403" y="1293965"/>
                <a:ext cx="819712" cy="439223"/>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3991154" y="1731036"/>
                <a:ext cx="904735" cy="48269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a:rPr>
                        <m:t>𝑠𝑖𝑛</m:t>
                      </m:r>
                      <m:r>
                        <a:rPr lang="en-US" sz="1200" b="0" i="1" smtClean="0">
                          <a:solidFill>
                            <a:srgbClr val="FF0000"/>
                          </a:solidFill>
                          <a:latin typeface="Cambria Math"/>
                          <a:ea typeface="Cambria Math"/>
                        </a:rPr>
                        <m:t>𝜃</m:t>
                      </m:r>
                      <m:r>
                        <a:rPr lang="en-US" sz="1200" b="0" i="1" smtClean="0">
                          <a:solidFill>
                            <a:srgbClr val="FF0000"/>
                          </a:solidFill>
                          <a:latin typeface="Cambria Math"/>
                          <a:ea typeface="Cambria Math"/>
                        </a:rPr>
                        <m:t>=</m:t>
                      </m:r>
                      <m:f>
                        <m:fPr>
                          <m:ctrlPr>
                            <a:rPr lang="en-US" sz="1200" b="0" i="1" smtClean="0">
                              <a:solidFill>
                                <a:srgbClr val="FF0000"/>
                              </a:solidFill>
                              <a:latin typeface="Cambria Math" panose="02040503050406030204" pitchFamily="18" charset="0"/>
                              <a:ea typeface="Cambria Math"/>
                            </a:rPr>
                          </m:ctrlPr>
                        </m:fPr>
                        <m:num>
                          <m:rad>
                            <m:radPr>
                              <m:degHide m:val="on"/>
                              <m:ctrlPr>
                                <a:rPr lang="en-US" sz="1200" b="0" i="1" smtClean="0">
                                  <a:solidFill>
                                    <a:srgbClr val="FF0000"/>
                                  </a:solidFill>
                                  <a:latin typeface="Cambria Math" panose="02040503050406030204" pitchFamily="18" charset="0"/>
                                  <a:ea typeface="Cambria Math"/>
                                </a:rPr>
                              </m:ctrlPr>
                            </m:radPr>
                            <m:deg/>
                            <m:e>
                              <m:r>
                                <a:rPr lang="en-US" sz="1200" b="0" i="1" smtClean="0">
                                  <a:solidFill>
                                    <a:srgbClr val="FF0000"/>
                                  </a:solidFill>
                                  <a:latin typeface="Cambria Math"/>
                                  <a:ea typeface="Cambria Math"/>
                                </a:rPr>
                                <m:t>5</m:t>
                              </m:r>
                            </m:e>
                          </m:rad>
                        </m:num>
                        <m:den>
                          <m:r>
                            <a:rPr lang="en-US" sz="1200" b="0" i="1" smtClean="0">
                              <a:solidFill>
                                <a:srgbClr val="FF0000"/>
                              </a:solidFill>
                              <a:latin typeface="Cambria Math"/>
                              <a:ea typeface="Cambria Math"/>
                            </a:rPr>
                            <m:t>3</m:t>
                          </m:r>
                        </m:den>
                      </m:f>
                    </m:oMath>
                  </m:oMathPara>
                </a14:m>
                <a:endParaRPr lang="en-US" sz="1200" dirty="0">
                  <a:solidFill>
                    <a:srgbClr val="FF0000"/>
                  </a:solidFill>
                </a:endParaRPr>
              </a:p>
            </p:txBody>
          </p:sp>
        </mc:Choice>
        <mc:Fallback xmlns="">
          <p:sp>
            <p:nvSpPr>
              <p:cNvPr id="60" name="TextBox 59"/>
              <p:cNvSpPr txBox="1">
                <a:spLocks noRot="1" noChangeAspect="1" noMove="1" noResize="1" noEditPoints="1" noAdjustHandles="1" noChangeArrowheads="1" noChangeShapeType="1" noTextEdit="1"/>
              </p:cNvSpPr>
              <p:nvPr/>
            </p:nvSpPr>
            <p:spPr>
              <a:xfrm>
                <a:off x="3991154" y="1731036"/>
                <a:ext cx="904735" cy="482696"/>
              </a:xfrm>
              <a:prstGeom prst="rect">
                <a:avLst/>
              </a:prstGeom>
              <a:blipFill rotWithShape="1">
                <a:blip r:embed="rId14"/>
                <a:stretch>
                  <a:fillRect b="-12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4390847" y="4770408"/>
                <a:ext cx="1871538"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𝐼𝑛𝑖𝑡𝑖𝑎𝑙</m:t>
                      </m:r>
                      <m:r>
                        <a:rPr lang="en-US" sz="1200" b="0" i="1" smtClean="0">
                          <a:latin typeface="Cambria Math"/>
                        </a:rPr>
                        <m:t> </m:t>
                      </m:r>
                      <m:r>
                        <a:rPr lang="en-US" sz="1200" b="0" i="1" smtClean="0">
                          <a:latin typeface="Cambria Math"/>
                        </a:rPr>
                        <m:t>𝑑𝑖𝑠𝑡𝑎𝑛𝑐𝑒</m:t>
                      </m:r>
                      <m:r>
                        <a:rPr lang="en-US" sz="1200" b="0" i="1" smtClean="0">
                          <a:latin typeface="Cambria Math"/>
                        </a:rPr>
                        <m:t>=5</m:t>
                      </m:r>
                      <m:r>
                        <a:rPr lang="en-US" sz="1200" b="0" i="1" smtClean="0">
                          <a:latin typeface="Cambria Math"/>
                        </a:rPr>
                        <m:t>𝑠𝑖𝑛</m:t>
                      </m:r>
                      <m:r>
                        <a:rPr lang="en-US" sz="1200" b="0" i="1" smtClean="0">
                          <a:latin typeface="Cambria Math"/>
                          <a:ea typeface="Cambria Math"/>
                        </a:rPr>
                        <m:t>𝜃</m:t>
                      </m:r>
                    </m:oMath>
                  </m:oMathPara>
                </a14:m>
                <a:endParaRPr lang="en-US" sz="1200" dirty="0"/>
              </a:p>
            </p:txBody>
          </p:sp>
        </mc:Choice>
        <mc:Fallback xmlns="">
          <p:sp>
            <p:nvSpPr>
              <p:cNvPr id="14" name="TextBox 13"/>
              <p:cNvSpPr txBox="1">
                <a:spLocks noRot="1" noChangeAspect="1" noMove="1" noResize="1" noEditPoints="1" noAdjustHandles="1" noChangeArrowheads="1" noChangeShapeType="1" noTextEdit="1"/>
              </p:cNvSpPr>
              <p:nvPr/>
            </p:nvSpPr>
            <p:spPr>
              <a:xfrm>
                <a:off x="4390847" y="4770408"/>
                <a:ext cx="1871538" cy="276999"/>
              </a:xfrm>
              <a:prstGeom prst="rect">
                <a:avLst/>
              </a:prstGeom>
              <a:blipFill rotWithShape="1">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4396598" y="5172974"/>
                <a:ext cx="1815818" cy="48814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𝐼𝑛𝑖𝑡𝑖𝑎𝑙</m:t>
                      </m:r>
                      <m:r>
                        <a:rPr lang="en-US" sz="1200" b="0" i="1" smtClean="0">
                          <a:latin typeface="Cambria Math"/>
                        </a:rPr>
                        <m:t> </m:t>
                      </m:r>
                      <m:r>
                        <a:rPr lang="en-US" sz="1200" b="0" i="1" smtClean="0">
                          <a:latin typeface="Cambria Math"/>
                        </a:rPr>
                        <m:t>𝑑𝑖𝑠𝑡𝑎𝑛𝑐𝑒</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5</m:t>
                          </m:r>
                          <m:rad>
                            <m:radPr>
                              <m:degHide m:val="on"/>
                              <m:ctrlPr>
                                <a:rPr lang="en-US" sz="1200" b="0" i="1" smtClean="0">
                                  <a:latin typeface="Cambria Math" panose="02040503050406030204" pitchFamily="18" charset="0"/>
                                </a:rPr>
                              </m:ctrlPr>
                            </m:radPr>
                            <m:deg/>
                            <m:e>
                              <m:r>
                                <a:rPr lang="en-US" sz="1200" b="0" i="1" smtClean="0">
                                  <a:latin typeface="Cambria Math"/>
                                </a:rPr>
                                <m:t>5</m:t>
                              </m:r>
                            </m:e>
                          </m:rad>
                        </m:num>
                        <m:den>
                          <m:r>
                            <a:rPr lang="en-US" sz="1200" b="0" i="1" smtClean="0">
                              <a:latin typeface="Cambria Math"/>
                            </a:rPr>
                            <m:t>3</m:t>
                          </m:r>
                        </m:den>
                      </m:f>
                    </m:oMath>
                  </m:oMathPara>
                </a14:m>
                <a:endParaRPr lang="en-US" sz="1200" dirty="0"/>
              </a:p>
            </p:txBody>
          </p:sp>
        </mc:Choice>
        <mc:Fallback xmlns="">
          <p:sp>
            <p:nvSpPr>
              <p:cNvPr id="61" name="TextBox 60"/>
              <p:cNvSpPr txBox="1">
                <a:spLocks noRot="1" noChangeAspect="1" noMove="1" noResize="1" noEditPoints="1" noAdjustHandles="1" noChangeArrowheads="1" noChangeShapeType="1" noTextEdit="1"/>
              </p:cNvSpPr>
              <p:nvPr/>
            </p:nvSpPr>
            <p:spPr>
              <a:xfrm>
                <a:off x="4396598" y="5172974"/>
                <a:ext cx="1815818" cy="488147"/>
              </a:xfrm>
              <a:prstGeom prst="rect">
                <a:avLst/>
              </a:prstGeom>
              <a:blipFill rotWithShape="1">
                <a:blip r:embed="rId16"/>
                <a:stretch>
                  <a:fillRect/>
                </a:stretch>
              </a:blipFill>
            </p:spPr>
            <p:txBody>
              <a:bodyPr/>
              <a:lstStyle/>
              <a:p>
                <a:r>
                  <a:rPr lang="en-US">
                    <a:noFill/>
                  </a:rPr>
                  <a:t> </a:t>
                </a:r>
              </a:p>
            </p:txBody>
          </p:sp>
        </mc:Fallback>
      </mc:AlternateContent>
      <p:sp>
        <p:nvSpPr>
          <p:cNvPr id="62" name="Arc 61"/>
          <p:cNvSpPr/>
          <p:nvPr/>
        </p:nvSpPr>
        <p:spPr>
          <a:xfrm>
            <a:off x="6170761" y="4993256"/>
            <a:ext cx="221411" cy="398253"/>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3" name="TextBox 62"/>
          <p:cNvSpPr txBox="1"/>
          <p:nvPr/>
        </p:nvSpPr>
        <p:spPr>
          <a:xfrm>
            <a:off x="6340411" y="4957314"/>
            <a:ext cx="1708034" cy="461665"/>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Calculate using the exact value of sin</a:t>
            </a:r>
            <a:r>
              <a:rPr lang="el-GR" sz="1200" dirty="0" smtClean="0">
                <a:solidFill>
                  <a:srgbClr val="FF0000"/>
                </a:solidFill>
                <a:latin typeface="Comic Sans MS" panose="030F0702030302020204" pitchFamily="66" charset="0"/>
              </a:rPr>
              <a:t>θ</a:t>
            </a:r>
            <a:endParaRPr lang="en-GB" sz="1200" baseline="300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381960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animEffect transition="in" filter="blinds(horizontal)">
                                      <p:cBhvr>
                                        <p:cTn id="7" dur="500"/>
                                        <p:tgtEl>
                                          <p:spTgt spid="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1">
                                            <p:txEl>
                                              <p:pRg st="2" end="2"/>
                                            </p:txEl>
                                          </p:spTgt>
                                        </p:tgtEl>
                                        <p:attrNameLst>
                                          <p:attrName>style.visibility</p:attrName>
                                        </p:attrNameLst>
                                      </p:cBhvr>
                                      <p:to>
                                        <p:strVal val="visible"/>
                                      </p:to>
                                    </p:set>
                                    <p:animEffect transition="in" filter="blinds(horizontal)">
                                      <p:cBhvr>
                                        <p:cTn id="12" dur="500"/>
                                        <p:tgtEl>
                                          <p:spTgt spid="4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blinds(horizontal)">
                                      <p:cBhvr>
                                        <p:cTn id="17" dur="500"/>
                                        <p:tgtEl>
                                          <p:spTgt spid="5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blinds(horizontal)">
                                      <p:cBhvr>
                                        <p:cTn id="22" dur="500"/>
                                        <p:tgtEl>
                                          <p:spTgt spid="6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5" fill="hold"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blinds(vertical)">
                                      <p:cBhvr>
                                        <p:cTn id="27" dur="500"/>
                                        <p:tgtEl>
                                          <p:spTgt spid="44"/>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blinds(horizontal)">
                                      <p:cBhvr>
                                        <p:cTn id="30" dur="500"/>
                                        <p:tgtEl>
                                          <p:spTgt spid="47"/>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linds(horizontal)">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62"/>
                                        </p:tgtEl>
                                        <p:attrNameLst>
                                          <p:attrName>style.visibility</p:attrName>
                                        </p:attrNameLst>
                                      </p:cBhvr>
                                      <p:to>
                                        <p:strVal val="visible"/>
                                      </p:to>
                                    </p:set>
                                    <p:animEffect transition="in" filter="blinds(horizontal)">
                                      <p:cBhvr>
                                        <p:cTn id="40" dur="500"/>
                                        <p:tgtEl>
                                          <p:spTgt spid="62"/>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63"/>
                                        </p:tgtEl>
                                        <p:attrNameLst>
                                          <p:attrName>style.visibility</p:attrName>
                                        </p:attrNameLst>
                                      </p:cBhvr>
                                      <p:to>
                                        <p:strVal val="visible"/>
                                      </p:to>
                                    </p:set>
                                    <p:animEffect transition="in" filter="blinds(horizontal)">
                                      <p:cBhvr>
                                        <p:cTn id="45" dur="500"/>
                                        <p:tgtEl>
                                          <p:spTgt spid="63"/>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61"/>
                                        </p:tgtEl>
                                        <p:attrNameLst>
                                          <p:attrName>style.visibility</p:attrName>
                                        </p:attrNameLst>
                                      </p:cBhvr>
                                      <p:to>
                                        <p:strVal val="visible"/>
                                      </p:to>
                                    </p:set>
                                    <p:animEffect transition="in" filter="blinds(horizontal)">
                                      <p:cBhvr>
                                        <p:cTn id="50" dur="500"/>
                                        <p:tgtEl>
                                          <p:spTgt spid="61"/>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xit" presetSubtype="5" fill="hold" nodeType="clickEffect">
                                  <p:stCondLst>
                                    <p:cond delay="0"/>
                                  </p:stCondLst>
                                  <p:childTnLst>
                                    <p:animEffect transition="out" filter="blinds(vertical)">
                                      <p:cBhvr>
                                        <p:cTn id="54" dur="500"/>
                                        <p:tgtEl>
                                          <p:spTgt spid="44"/>
                                        </p:tgtEl>
                                      </p:cBhvr>
                                    </p:animEffect>
                                    <p:set>
                                      <p:cBhvr>
                                        <p:cTn id="55" dur="1" fill="hold">
                                          <p:stCondLst>
                                            <p:cond delay="499"/>
                                          </p:stCondLst>
                                        </p:cTn>
                                        <p:tgtEl>
                                          <p:spTgt spid="44"/>
                                        </p:tgtEl>
                                        <p:attrNameLst>
                                          <p:attrName>style.visibility</p:attrName>
                                        </p:attrNameLst>
                                      </p:cBhvr>
                                      <p:to>
                                        <p:strVal val="hidden"/>
                                      </p:to>
                                    </p:set>
                                  </p:childTnLst>
                                </p:cTn>
                              </p:par>
                              <p:par>
                                <p:cTn id="56" presetID="3" presetClass="exit" presetSubtype="10" fill="hold" grpId="1" nodeType="withEffect">
                                  <p:stCondLst>
                                    <p:cond delay="0"/>
                                  </p:stCondLst>
                                  <p:childTnLst>
                                    <p:animEffect transition="out" filter="blinds(horizontal)">
                                      <p:cBhvr>
                                        <p:cTn id="57" dur="500"/>
                                        <p:tgtEl>
                                          <p:spTgt spid="47"/>
                                        </p:tgtEl>
                                      </p:cBhvr>
                                    </p:animEffect>
                                    <p:set>
                                      <p:cBhvr>
                                        <p:cTn id="58" dur="1" fill="hold">
                                          <p:stCondLst>
                                            <p:cond delay="499"/>
                                          </p:stCondLst>
                                        </p:cTn>
                                        <p:tgtEl>
                                          <p:spTgt spid="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7" grpId="1"/>
      <p:bldP spid="51" grpId="0"/>
      <p:bldP spid="60" grpId="0"/>
      <p:bldP spid="14" grpId="0"/>
      <p:bldP spid="61" grpId="0"/>
      <p:bldP spid="62" grpId="0" animBg="1"/>
      <p:bldP spid="63"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p:cNvSpPr txBox="1"/>
          <p:nvPr/>
        </p:nvSpPr>
        <p:spPr>
          <a:xfrm>
            <a:off x="5805219" y="2121559"/>
            <a:ext cx="279244" cy="276999"/>
          </a:xfrm>
          <a:prstGeom prst="rect">
            <a:avLst/>
          </a:prstGeom>
          <a:noFill/>
        </p:spPr>
        <p:txBody>
          <a:bodyPr wrap="none" rtlCol="0">
            <a:spAutoFit/>
          </a:bodyPr>
          <a:lstStyle/>
          <a:p>
            <a:r>
              <a:rPr lang="el-GR" sz="1200" dirty="0" smtClean="0">
                <a:latin typeface="Comic Sans MS" panose="030F0702030302020204" pitchFamily="66" charset="0"/>
              </a:rPr>
              <a:t>θ</a:t>
            </a:r>
            <a:endParaRPr lang="en-US" sz="1200" dirty="0">
              <a:latin typeface="Comic Sans MS" panose="030F0702030302020204" pitchFamily="66" charset="0"/>
            </a:endParaRPr>
          </a:p>
        </p:txBody>
      </p:sp>
      <p:sp>
        <p:nvSpPr>
          <p:cNvPr id="35" name="TextBox 34"/>
          <p:cNvSpPr txBox="1"/>
          <p:nvPr/>
        </p:nvSpPr>
        <p:spPr>
          <a:xfrm>
            <a:off x="6432071" y="2550005"/>
            <a:ext cx="279244" cy="276999"/>
          </a:xfrm>
          <a:prstGeom prst="rect">
            <a:avLst/>
          </a:prstGeom>
          <a:noFill/>
        </p:spPr>
        <p:txBody>
          <a:bodyPr wrap="none" rtlCol="0">
            <a:spAutoFit/>
          </a:bodyPr>
          <a:lstStyle/>
          <a:p>
            <a:r>
              <a:rPr lang="el-GR" sz="1200" dirty="0" smtClean="0">
                <a:latin typeface="Comic Sans MS" panose="030F0702030302020204" pitchFamily="66" charset="0"/>
              </a:rPr>
              <a:t>θ</a:t>
            </a:r>
            <a:endParaRPr lang="en-US" sz="1200" dirty="0">
              <a:latin typeface="Comic Sans MS" panose="030F0702030302020204" pitchFamily="66" charset="0"/>
            </a:endParaRPr>
          </a:p>
        </p:txBody>
      </p:sp>
      <p:sp>
        <p:nvSpPr>
          <p:cNvPr id="2" name="Title 1"/>
          <p:cNvSpPr>
            <a:spLocks noGrp="1"/>
          </p:cNvSpPr>
          <p:nvPr>
            <p:ph type="title"/>
          </p:nvPr>
        </p:nvSpPr>
        <p:spPr/>
        <p:txBody>
          <a:bodyPr/>
          <a:lstStyle/>
          <a:p>
            <a:r>
              <a:rPr lang="en-GB" dirty="0" smtClean="0">
                <a:latin typeface="Comic Sans MS" pitchFamily="66" charset="0"/>
              </a:rPr>
              <a:t>Motion in a Circle</a:t>
            </a:r>
            <a:endParaRPr lang="en-GB" dirty="0">
              <a:latin typeface="Comic Sans MS" pitchFamily="66" charset="0"/>
            </a:endParaRPr>
          </a:p>
        </p:txBody>
      </p:sp>
      <p:sp>
        <p:nvSpPr>
          <p:cNvPr id="6" name="Content Placeholder 2"/>
          <p:cNvSpPr>
            <a:spLocks noGrp="1"/>
          </p:cNvSpPr>
          <p:nvPr>
            <p:ph idx="1"/>
          </p:nvPr>
        </p:nvSpPr>
        <p:spPr>
          <a:xfrm>
            <a:off x="228600" y="1600200"/>
            <a:ext cx="3636034" cy="4876800"/>
          </a:xfrm>
        </p:spPr>
        <p:txBody>
          <a:bodyPr>
            <a:normAutofit lnSpcReduction="10000"/>
          </a:bodyPr>
          <a:lstStyle/>
          <a:p>
            <a:pPr marL="0" indent="0" algn="ctr">
              <a:buNone/>
            </a:pPr>
            <a:r>
              <a:rPr lang="en-GB" sz="1400" b="1" dirty="0" smtClean="0">
                <a:latin typeface="Comic Sans MS" pitchFamily="66" charset="0"/>
              </a:rPr>
              <a:t>You can solve problems where an objects does not have to stay on the circle</a:t>
            </a:r>
            <a:endParaRPr lang="en-GB" sz="1400" dirty="0" smtClean="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smtClean="0">
                <a:latin typeface="Comic Sans MS" pitchFamily="66" charset="0"/>
              </a:rPr>
              <a:t>A smooth solid hemisphere with radius 5m and centre O is resting in a fixed position on a horizontal plane with its flat face in contact with the plane. A particle P of mass 4kg is slightly disturbed from rest at the highest point of the hemisphere. When OP has turned through an angle </a:t>
            </a:r>
            <a:r>
              <a:rPr lang="el-GR" sz="1400" dirty="0" smtClean="0">
                <a:latin typeface="Comic Sans MS" pitchFamily="66" charset="0"/>
              </a:rPr>
              <a:t>θ</a:t>
            </a:r>
            <a:r>
              <a:rPr lang="en-US" sz="1400" dirty="0" smtClean="0">
                <a:latin typeface="Comic Sans MS" pitchFamily="66" charset="0"/>
              </a:rPr>
              <a:t> and the particle is still on the surface of the hemisphere, the normal reaction of the sphere on the particle is R.</a:t>
            </a:r>
          </a:p>
          <a:p>
            <a:pPr marL="0" indent="0" algn="ctr">
              <a:buNone/>
            </a:pPr>
            <a:endParaRPr lang="en-US" sz="1400" dirty="0">
              <a:latin typeface="Comic Sans MS" pitchFamily="66" charset="0"/>
            </a:endParaRPr>
          </a:p>
          <a:p>
            <a:pPr algn="ctr">
              <a:buAutoNum type="alphaLcParenR"/>
            </a:pPr>
            <a:r>
              <a:rPr lang="en-US" sz="1400" dirty="0" smtClean="0">
                <a:latin typeface="Comic Sans MS" pitchFamily="66" charset="0"/>
              </a:rPr>
              <a:t>Find an expression for R</a:t>
            </a:r>
          </a:p>
          <a:p>
            <a:pPr algn="ctr">
              <a:buAutoNum type="alphaLcParenR"/>
            </a:pPr>
            <a:r>
              <a:rPr lang="en-US" sz="1400" dirty="0" smtClean="0">
                <a:latin typeface="Comic Sans MS" pitchFamily="66" charset="0"/>
              </a:rPr>
              <a:t>Find the angle between OP and the upward vertical when the particle leaves the surface of the hemisphere</a:t>
            </a:r>
          </a:p>
          <a:p>
            <a:pPr algn="ctr">
              <a:buAutoNum type="alphaLcParenR"/>
            </a:pPr>
            <a:r>
              <a:rPr lang="en-US" sz="1400" dirty="0" smtClean="0">
                <a:latin typeface="Comic Sans MS" pitchFamily="66" charset="0"/>
              </a:rPr>
              <a:t>Find the distance of the particle from the </a:t>
            </a:r>
            <a:r>
              <a:rPr lang="en-US" sz="1400" dirty="0" err="1" smtClean="0">
                <a:latin typeface="Comic Sans MS" pitchFamily="66" charset="0"/>
              </a:rPr>
              <a:t>centre</a:t>
            </a:r>
            <a:r>
              <a:rPr lang="en-US" sz="1400" dirty="0" smtClean="0">
                <a:latin typeface="Comic Sans MS" pitchFamily="66" charset="0"/>
              </a:rPr>
              <a:t> of the hemisphere when it hits the ground</a:t>
            </a:r>
            <a:endParaRPr lang="en-GB" sz="1400" dirty="0" smtClean="0">
              <a:latin typeface="Comic Sans MS" pitchFamily="66" charset="0"/>
            </a:endParaRPr>
          </a:p>
        </p:txBody>
      </p:sp>
      <mc:AlternateContent xmlns:mc="http://schemas.openxmlformats.org/markup-compatibility/2006" xmlns:a14="http://schemas.microsoft.com/office/drawing/2010/main">
        <mc:Choice Requires="a14">
          <p:sp>
            <p:nvSpPr>
              <p:cNvPr id="7" name="TextBox 6"/>
              <p:cNvSpPr txBox="1"/>
              <p:nvPr/>
            </p:nvSpPr>
            <p:spPr>
              <a:xfrm>
                <a:off x="1083623" y="0"/>
                <a:ext cx="781817"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𝑣</m:t>
                      </m:r>
                      <m:r>
                        <a:rPr lang="en-US" sz="1400" b="0" i="1" smtClean="0">
                          <a:latin typeface="Cambria Math"/>
                        </a:rPr>
                        <m:t>=</m:t>
                      </m:r>
                      <m:r>
                        <a:rPr lang="en-US" sz="1400" b="0" i="1" smtClean="0">
                          <a:latin typeface="Cambria Math"/>
                        </a:rPr>
                        <m:t>𝑟</m:t>
                      </m:r>
                      <m:r>
                        <m:rPr>
                          <m:sty m:val="p"/>
                        </m:rPr>
                        <a:rPr lang="el-GR" sz="1400" b="0" i="1" smtClean="0">
                          <a:latin typeface="Cambria Math"/>
                        </a:rPr>
                        <m:t>ω</m:t>
                      </m:r>
                    </m:oMath>
                  </m:oMathPara>
                </a14:m>
                <a:endParaRPr lang="en-GB" sz="1400" dirty="0"/>
              </a:p>
            </p:txBody>
          </p:sp>
        </mc:Choice>
        <mc:Fallback xmlns="">
          <p:sp>
            <p:nvSpPr>
              <p:cNvPr id="7" name="TextBox 6"/>
              <p:cNvSpPr txBox="1">
                <a:spLocks noRot="1" noChangeAspect="1" noMove="1" noResize="1" noEditPoints="1" noAdjustHandles="1" noChangeArrowheads="1" noChangeShapeType="1" noTextEdit="1"/>
              </p:cNvSpPr>
              <p:nvPr/>
            </p:nvSpPr>
            <p:spPr>
              <a:xfrm>
                <a:off x="1083623" y="0"/>
                <a:ext cx="781817" cy="307777"/>
              </a:xfrm>
              <a:prstGeom prst="rect">
                <a:avLst/>
              </a:prstGeom>
              <a:blipFill rotWithShape="1">
                <a:blip r:embed="rId3"/>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0" y="0"/>
                <a:ext cx="1087670" cy="44300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1200" i="1" smtClean="0">
                          <a:latin typeface="Cambria Math"/>
                        </a:rPr>
                        <m:t>ω</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𝑟𝑎𝑑𝑖𝑎𝑛𝑠</m:t>
                          </m:r>
                        </m:num>
                        <m:den>
                          <m:r>
                            <a:rPr lang="en-US" sz="1200" b="0" i="1" smtClean="0">
                              <a:latin typeface="Cambria Math"/>
                            </a:rPr>
                            <m:t>𝑠𝑒𝑐𝑜𝑛𝑑𝑠</m:t>
                          </m:r>
                        </m:den>
                      </m:f>
                    </m:oMath>
                  </m:oMathPara>
                </a14:m>
                <a:endParaRPr lang="en-GB" sz="1200" dirty="0"/>
              </a:p>
            </p:txBody>
          </p:sp>
        </mc:Choice>
        <mc:Fallback xmlns="">
          <p:sp>
            <p:nvSpPr>
              <p:cNvPr id="8" name="TextBox 7"/>
              <p:cNvSpPr txBox="1">
                <a:spLocks noRot="1" noChangeAspect="1" noMove="1" noResize="1" noEditPoints="1" noAdjustHandles="1" noChangeArrowheads="1" noChangeShapeType="1" noTextEdit="1"/>
              </p:cNvSpPr>
              <p:nvPr/>
            </p:nvSpPr>
            <p:spPr>
              <a:xfrm>
                <a:off x="0" y="0"/>
                <a:ext cx="1087670" cy="443006"/>
              </a:xfrm>
              <a:prstGeom prst="rect">
                <a:avLst/>
              </a:prstGeom>
              <a:blipFill rotWithShape="1">
                <a:blip r:embed="rId4"/>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862446" y="0"/>
                <a:ext cx="79451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𝑣</m:t>
                      </m:r>
                      <m:r>
                        <a:rPr lang="en-US" sz="1400" b="0" i="1" smtClean="0">
                          <a:latin typeface="Cambria Math"/>
                          <a:ea typeface="Cambria Math"/>
                        </a:rPr>
                        <m:t>𝜔</m:t>
                      </m:r>
                    </m:oMath>
                  </m:oMathPara>
                </a14:m>
                <a:endParaRPr lang="en-GB" sz="1400" dirty="0"/>
              </a:p>
            </p:txBody>
          </p:sp>
        </mc:Choice>
        <mc:Fallback xmlns="">
          <p:sp>
            <p:nvSpPr>
              <p:cNvPr id="9" name="TextBox 8"/>
              <p:cNvSpPr txBox="1">
                <a:spLocks noRot="1" noChangeAspect="1" noMove="1" noResize="1" noEditPoints="1" noAdjustHandles="1" noChangeArrowheads="1" noChangeShapeType="1" noTextEdit="1"/>
              </p:cNvSpPr>
              <p:nvPr/>
            </p:nvSpPr>
            <p:spPr>
              <a:xfrm>
                <a:off x="1862446" y="0"/>
                <a:ext cx="794513" cy="307777"/>
              </a:xfrm>
              <a:prstGeom prst="rect">
                <a:avLst/>
              </a:prstGeom>
              <a:blipFill rotWithShape="1">
                <a:blip r:embed="rId5"/>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665020" y="0"/>
                <a:ext cx="86844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𝑟</m:t>
                      </m:r>
                      <m:sSup>
                        <m:sSupPr>
                          <m:ctrlPr>
                            <a:rPr lang="en-US" sz="1400" b="0" i="1" smtClean="0">
                              <a:latin typeface="Cambria Math" panose="02040503050406030204" pitchFamily="18" charset="0"/>
                            </a:rPr>
                          </m:ctrlPr>
                        </m:sSupPr>
                        <m:e>
                          <m:r>
                            <a:rPr lang="en-US" sz="1400" b="0" i="1" smtClean="0">
                              <a:latin typeface="Cambria Math"/>
                              <a:ea typeface="Cambria Math"/>
                            </a:rPr>
                            <m:t>𝜔</m:t>
                          </m:r>
                        </m:e>
                        <m:sup>
                          <m:r>
                            <a:rPr lang="en-US" sz="1400" b="0" i="1" smtClean="0">
                              <a:latin typeface="Cambria Math"/>
                            </a:rPr>
                            <m:t>2</m:t>
                          </m:r>
                        </m:sup>
                      </m:sSup>
                    </m:oMath>
                  </m:oMathPara>
                </a14:m>
                <a:endParaRPr lang="en-GB" sz="1400" dirty="0"/>
              </a:p>
            </p:txBody>
          </p:sp>
        </mc:Choice>
        <mc:Fallback xmlns="">
          <p:sp>
            <p:nvSpPr>
              <p:cNvPr id="10" name="TextBox 9"/>
              <p:cNvSpPr txBox="1">
                <a:spLocks noRot="1" noChangeAspect="1" noMove="1" noResize="1" noEditPoints="1" noAdjustHandles="1" noChangeArrowheads="1" noChangeShapeType="1" noTextEdit="1"/>
              </p:cNvSpPr>
              <p:nvPr/>
            </p:nvSpPr>
            <p:spPr>
              <a:xfrm>
                <a:off x="2665020" y="0"/>
                <a:ext cx="868443" cy="307777"/>
              </a:xfrm>
              <a:prstGeom prst="rect">
                <a:avLst/>
              </a:prstGeom>
              <a:blipFill rotWithShape="1">
                <a:blip r:embed="rId6"/>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511232" y="0"/>
                <a:ext cx="753988" cy="52315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a:rPr>
                                <m:t>𝑣</m:t>
                              </m:r>
                            </m:e>
                            <m:sup>
                              <m:r>
                                <a:rPr lang="en-US" sz="1400" b="0" i="1" smtClean="0">
                                  <a:latin typeface="Cambria Math"/>
                                </a:rPr>
                                <m:t>2</m:t>
                              </m:r>
                            </m:sup>
                          </m:sSup>
                        </m:num>
                        <m:den>
                          <m:r>
                            <a:rPr lang="en-US" sz="1400" b="0" i="1" smtClean="0">
                              <a:latin typeface="Cambria Math"/>
                            </a:rPr>
                            <m:t>𝑟</m:t>
                          </m:r>
                        </m:den>
                      </m:f>
                    </m:oMath>
                  </m:oMathPara>
                </a14:m>
                <a:endParaRPr lang="en-GB" sz="1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511232" y="0"/>
                <a:ext cx="753988" cy="523157"/>
              </a:xfrm>
              <a:prstGeom prst="rect">
                <a:avLst/>
              </a:prstGeom>
              <a:blipFill rotWithShape="1">
                <a:blip r:embed="rId7"/>
                <a:stretch>
                  <a:fillRect/>
                </a:stretch>
              </a:blipFill>
              <a:ln w="25400">
                <a:solidFill>
                  <a:schemeClr val="tx1"/>
                </a:solidFill>
              </a:ln>
            </p:spPr>
            <p:txBody>
              <a:bodyPr/>
              <a:lstStyle/>
              <a:p>
                <a:r>
                  <a:rPr lang="en-US">
                    <a:noFill/>
                  </a:rPr>
                  <a:t> </a:t>
                </a:r>
              </a:p>
            </p:txBody>
          </p:sp>
        </mc:Fallback>
      </mc:AlternateContent>
      <p:pic>
        <p:nvPicPr>
          <p:cNvPr id="24" name="Picture 23" descr="http://www.schoolphysics.co.uk/age14-16/Mechanics/Circular%20motion/text/Circular_motion/images/6.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13365" y="152400"/>
            <a:ext cx="1122661" cy="969034"/>
          </a:xfrm>
          <a:prstGeom prst="rect">
            <a:avLst/>
          </a:prstGeom>
          <a:noFill/>
          <a:extLst>
            <a:ext uri="{909E8E84-426E-40DD-AFC4-6F175D3DCCD1}">
              <a14:hiddenFill xmlns:a14="http://schemas.microsoft.com/office/drawing/2010/main">
                <a:solidFill>
                  <a:srgbClr val="FFFFFF"/>
                </a:solidFill>
              </a14:hiddenFill>
            </a:ext>
          </a:extLst>
        </p:spPr>
      </p:pic>
      <p:sp>
        <p:nvSpPr>
          <p:cNvPr id="3" name="Arc 2"/>
          <p:cNvSpPr>
            <a:spLocks noChangeAspect="1"/>
          </p:cNvSpPr>
          <p:nvPr/>
        </p:nvSpPr>
        <p:spPr>
          <a:xfrm>
            <a:off x="5334000" y="1676400"/>
            <a:ext cx="2743200" cy="2743200"/>
          </a:xfrm>
          <a:prstGeom prst="arc">
            <a:avLst>
              <a:gd name="adj1" fmla="val 10769411"/>
              <a:gd name="adj2" fmla="val 33446"/>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 name="Straight Connector 11"/>
          <p:cNvCxnSpPr/>
          <p:nvPr/>
        </p:nvCxnSpPr>
        <p:spPr>
          <a:xfrm>
            <a:off x="4800600" y="3048000"/>
            <a:ext cx="381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410200" y="1371600"/>
            <a:ext cx="304800" cy="276999"/>
          </a:xfrm>
          <a:prstGeom prst="rect">
            <a:avLst/>
          </a:prstGeom>
          <a:noFill/>
        </p:spPr>
        <p:txBody>
          <a:bodyPr wrap="square" rtlCol="0">
            <a:spAutoFit/>
          </a:bodyPr>
          <a:lstStyle/>
          <a:p>
            <a:r>
              <a:rPr lang="en-US" sz="1200" dirty="0" smtClean="0">
                <a:latin typeface="Comic Sans MS" panose="030F0702030302020204" pitchFamily="66" charset="0"/>
              </a:rPr>
              <a:t>R</a:t>
            </a:r>
            <a:endParaRPr lang="en-US" sz="1200" dirty="0">
              <a:latin typeface="Comic Sans MS" panose="030F0702030302020204" pitchFamily="66" charset="0"/>
            </a:endParaRPr>
          </a:p>
        </p:txBody>
      </p:sp>
      <p:cxnSp>
        <p:nvCxnSpPr>
          <p:cNvPr id="23" name="Straight Connector 22"/>
          <p:cNvCxnSpPr/>
          <p:nvPr/>
        </p:nvCxnSpPr>
        <p:spPr>
          <a:xfrm>
            <a:off x="6705600" y="1676400"/>
            <a:ext cx="0" cy="13716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867400" y="1981200"/>
            <a:ext cx="838200" cy="10668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562600" y="1600200"/>
            <a:ext cx="304800" cy="381000"/>
          </a:xfrm>
          <a:prstGeom prst="line">
            <a:avLst/>
          </a:prstGeom>
          <a:ln w="25400">
            <a:solidFill>
              <a:schemeClr val="tx1"/>
            </a:solidFill>
            <a:prstDash val="solid"/>
            <a:headEnd type="arrow"/>
            <a:tailEnd type="none"/>
          </a:ln>
        </p:spPr>
        <p:style>
          <a:lnRef idx="1">
            <a:schemeClr val="accent1"/>
          </a:lnRef>
          <a:fillRef idx="0">
            <a:schemeClr val="accent1"/>
          </a:fillRef>
          <a:effectRef idx="0">
            <a:schemeClr val="accent1"/>
          </a:effectRef>
          <a:fontRef idx="minor">
            <a:schemeClr val="tx1"/>
          </a:fontRef>
        </p:style>
      </p:cxnSp>
      <p:sp>
        <p:nvSpPr>
          <p:cNvPr id="34" name="Arc 33"/>
          <p:cNvSpPr/>
          <p:nvPr/>
        </p:nvSpPr>
        <p:spPr>
          <a:xfrm>
            <a:off x="6324600" y="2743200"/>
            <a:ext cx="914400" cy="914400"/>
          </a:xfrm>
          <a:prstGeom prst="arc">
            <a:avLst>
              <a:gd name="adj1" fmla="val 14162935"/>
              <a:gd name="adj2" fmla="val 1559952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7" name="Straight Connector 36"/>
          <p:cNvCxnSpPr/>
          <p:nvPr/>
        </p:nvCxnSpPr>
        <p:spPr>
          <a:xfrm flipV="1">
            <a:off x="5848709" y="1966823"/>
            <a:ext cx="0" cy="685800"/>
          </a:xfrm>
          <a:prstGeom prst="line">
            <a:avLst/>
          </a:prstGeom>
          <a:ln w="25400">
            <a:solidFill>
              <a:schemeClr val="tx1"/>
            </a:solidFill>
            <a:prstDash val="solid"/>
            <a:headEnd type="arrow"/>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6200000">
            <a:off x="5231921" y="1174632"/>
            <a:ext cx="304800" cy="381000"/>
          </a:xfrm>
          <a:prstGeom prst="line">
            <a:avLst/>
          </a:prstGeom>
          <a:ln w="25400">
            <a:solidFill>
              <a:schemeClr val="tx1"/>
            </a:solidFill>
            <a:prstDash val="solid"/>
            <a:headEnd type="arrow"/>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TextBox 42"/>
              <p:cNvSpPr txBox="1"/>
              <p:nvPr/>
            </p:nvSpPr>
            <p:spPr>
              <a:xfrm>
                <a:off x="5160765" y="1113083"/>
                <a:ext cx="30777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𝑣</m:t>
                      </m:r>
                    </m:oMath>
                  </m:oMathPara>
                </a14:m>
                <a:endParaRPr lang="en-US" sz="1200" dirty="0"/>
              </a:p>
            </p:txBody>
          </p:sp>
        </mc:Choice>
        <mc:Fallback xmlns="">
          <p:sp>
            <p:nvSpPr>
              <p:cNvPr id="43" name="TextBox 42"/>
              <p:cNvSpPr txBox="1">
                <a:spLocks noRot="1" noChangeAspect="1" noMove="1" noResize="1" noEditPoints="1" noAdjustHandles="1" noChangeArrowheads="1" noChangeShapeType="1" noTextEdit="1"/>
              </p:cNvSpPr>
              <p:nvPr/>
            </p:nvSpPr>
            <p:spPr>
              <a:xfrm>
                <a:off x="5160765" y="1113083"/>
                <a:ext cx="307777" cy="276999"/>
              </a:xfrm>
              <a:prstGeom prst="rect">
                <a:avLst/>
              </a:prstGeom>
              <a:blipFill rotWithShape="1">
                <a:blip r:embed="rId9"/>
                <a:stretch>
                  <a:fillRect/>
                </a:stretch>
              </a:blipFill>
            </p:spPr>
            <p:txBody>
              <a:bodyPr/>
              <a:lstStyle/>
              <a:p>
                <a:r>
                  <a:rPr lang="en-US">
                    <a:noFill/>
                  </a:rPr>
                  <a:t> </a:t>
                </a:r>
              </a:p>
            </p:txBody>
          </p:sp>
        </mc:Fallback>
      </mc:AlternateContent>
      <p:cxnSp>
        <p:nvCxnSpPr>
          <p:cNvPr id="48" name="Straight Arrow Connector 47"/>
          <p:cNvCxnSpPr/>
          <p:nvPr/>
        </p:nvCxnSpPr>
        <p:spPr>
          <a:xfrm>
            <a:off x="5813754" y="1179576"/>
            <a:ext cx="304800" cy="381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5891174" y="1276641"/>
            <a:ext cx="304800" cy="381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5947108" y="1181072"/>
            <a:ext cx="263214" cy="276999"/>
          </a:xfrm>
          <a:prstGeom prst="rect">
            <a:avLst/>
          </a:prstGeom>
          <a:noFill/>
        </p:spPr>
        <p:txBody>
          <a:bodyPr wrap="none" rtlCol="0">
            <a:spAutoFit/>
          </a:bodyPr>
          <a:lstStyle/>
          <a:p>
            <a:r>
              <a:rPr lang="en-US" sz="1200" dirty="0" smtClean="0">
                <a:latin typeface="Comic Sans MS" panose="030F0702030302020204" pitchFamily="66" charset="0"/>
              </a:rPr>
              <a:t>a</a:t>
            </a:r>
            <a:endParaRPr lang="en-US" sz="1200" dirty="0">
              <a:latin typeface="Comic Sans MS" panose="030F0702030302020204" pitchFamily="66" charset="0"/>
            </a:endParaRPr>
          </a:p>
        </p:txBody>
      </p:sp>
      <p:grpSp>
        <p:nvGrpSpPr>
          <p:cNvPr id="53" name="Group 52"/>
          <p:cNvGrpSpPr/>
          <p:nvPr/>
        </p:nvGrpSpPr>
        <p:grpSpPr>
          <a:xfrm>
            <a:off x="6628671" y="2956817"/>
            <a:ext cx="152400" cy="152400"/>
            <a:chOff x="7467600" y="4419600"/>
            <a:chExt cx="152400" cy="152400"/>
          </a:xfrm>
        </p:grpSpPr>
        <p:cxnSp>
          <p:nvCxnSpPr>
            <p:cNvPr id="54" name="Straight Connector 53"/>
            <p:cNvCxnSpPr/>
            <p:nvPr/>
          </p:nvCxnSpPr>
          <p:spPr>
            <a:xfrm flipH="1" flipV="1">
              <a:off x="7467600" y="4419600"/>
              <a:ext cx="152400" cy="1524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7467600" y="4419600"/>
              <a:ext cx="152400" cy="1524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67" name="Oval 66"/>
          <p:cNvSpPr/>
          <p:nvPr/>
        </p:nvSpPr>
        <p:spPr>
          <a:xfrm>
            <a:off x="6648450" y="1609725"/>
            <a:ext cx="111397" cy="1141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TextBox 63"/>
          <p:cNvSpPr txBox="1"/>
          <p:nvPr/>
        </p:nvSpPr>
        <p:spPr>
          <a:xfrm>
            <a:off x="6663007" y="2264255"/>
            <a:ext cx="399468" cy="276999"/>
          </a:xfrm>
          <a:prstGeom prst="rect">
            <a:avLst/>
          </a:prstGeom>
          <a:noFill/>
        </p:spPr>
        <p:txBody>
          <a:bodyPr wrap="none" rtlCol="0">
            <a:spAutoFit/>
          </a:bodyPr>
          <a:lstStyle/>
          <a:p>
            <a:r>
              <a:rPr lang="en-US" sz="1200" dirty="0" smtClean="0">
                <a:latin typeface="Comic Sans MS" panose="030F0702030302020204" pitchFamily="66" charset="0"/>
              </a:rPr>
              <a:t>5m</a:t>
            </a:r>
            <a:endParaRPr lang="en-US" sz="12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72" name="TextBox 71"/>
              <p:cNvSpPr txBox="1"/>
              <p:nvPr/>
            </p:nvSpPr>
            <p:spPr>
              <a:xfrm>
                <a:off x="7315200" y="1371600"/>
                <a:ext cx="160020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200" b="0" i="1" smtClean="0">
                              <a:solidFill>
                                <a:srgbClr val="FF0000"/>
                              </a:solidFill>
                              <a:latin typeface="Cambria Math" panose="02040503050406030204" pitchFamily="18" charset="0"/>
                            </a:rPr>
                          </m:ctrlPr>
                        </m:sSupPr>
                        <m:e>
                          <m:r>
                            <a:rPr lang="en-US" sz="1200" b="0" i="1" smtClean="0">
                              <a:solidFill>
                                <a:srgbClr val="FF0000"/>
                              </a:solidFill>
                              <a:latin typeface="Cambria Math"/>
                            </a:rPr>
                            <m:t>𝑣</m:t>
                          </m:r>
                        </m:e>
                        <m:sup>
                          <m:r>
                            <a:rPr lang="en-US" sz="1200" b="0" i="1" smtClean="0">
                              <a:solidFill>
                                <a:srgbClr val="FF0000"/>
                              </a:solidFill>
                              <a:latin typeface="Cambria Math"/>
                            </a:rPr>
                            <m:t>2</m:t>
                          </m:r>
                        </m:sup>
                      </m:sSup>
                      <m:r>
                        <a:rPr lang="en-US" sz="1200" b="0" i="1" smtClean="0">
                          <a:solidFill>
                            <a:srgbClr val="FF0000"/>
                          </a:solidFill>
                          <a:latin typeface="Cambria Math"/>
                          <a:ea typeface="Cambria Math"/>
                        </a:rPr>
                        <m:t>=10</m:t>
                      </m:r>
                      <m:r>
                        <a:rPr lang="en-US" sz="1200" b="0" i="1" smtClean="0">
                          <a:solidFill>
                            <a:srgbClr val="FF0000"/>
                          </a:solidFill>
                          <a:latin typeface="Cambria Math"/>
                          <a:ea typeface="Cambria Math"/>
                        </a:rPr>
                        <m:t>𝑔</m:t>
                      </m:r>
                      <m:r>
                        <a:rPr lang="en-US" sz="1200" b="0" i="1" smtClean="0">
                          <a:solidFill>
                            <a:srgbClr val="FF0000"/>
                          </a:solidFill>
                          <a:latin typeface="Cambria Math"/>
                          <a:ea typeface="Cambria Math"/>
                        </a:rPr>
                        <m:t>−10</m:t>
                      </m:r>
                      <m:r>
                        <a:rPr lang="en-US" sz="1200" b="0" i="1" smtClean="0">
                          <a:solidFill>
                            <a:srgbClr val="FF0000"/>
                          </a:solidFill>
                          <a:latin typeface="Cambria Math"/>
                          <a:ea typeface="Cambria Math"/>
                        </a:rPr>
                        <m:t>𝑔𝑐𝑜𝑠</m:t>
                      </m:r>
                      <m:r>
                        <a:rPr lang="en-US" sz="1200" b="0" i="1" smtClean="0">
                          <a:solidFill>
                            <a:srgbClr val="FF0000"/>
                          </a:solidFill>
                          <a:latin typeface="Cambria Math"/>
                          <a:ea typeface="Cambria Math"/>
                        </a:rPr>
                        <m:t>𝜃</m:t>
                      </m:r>
                    </m:oMath>
                  </m:oMathPara>
                </a14:m>
                <a:endParaRPr lang="en-US" sz="1200" dirty="0">
                  <a:solidFill>
                    <a:srgbClr val="FF0000"/>
                  </a:solidFill>
                </a:endParaRPr>
              </a:p>
            </p:txBody>
          </p:sp>
        </mc:Choice>
        <mc:Fallback xmlns="">
          <p:sp>
            <p:nvSpPr>
              <p:cNvPr id="72" name="TextBox 71"/>
              <p:cNvSpPr txBox="1">
                <a:spLocks noRot="1" noChangeAspect="1" noMove="1" noResize="1" noEditPoints="1" noAdjustHandles="1" noChangeArrowheads="1" noChangeShapeType="1" noTextEdit="1"/>
              </p:cNvSpPr>
              <p:nvPr/>
            </p:nvSpPr>
            <p:spPr>
              <a:xfrm>
                <a:off x="7315200" y="1371600"/>
                <a:ext cx="1600200" cy="276999"/>
              </a:xfrm>
              <a:prstGeom prst="rect">
                <a:avLst/>
              </a:prstGeom>
              <a:blipFill rotWithShape="1">
                <a:blip r:embed="rId10"/>
                <a:stretch>
                  <a:fillRect b="-6667"/>
                </a:stretch>
              </a:blipFill>
            </p:spPr>
            <p:txBody>
              <a:bodyPr/>
              <a:lstStyle/>
              <a:p>
                <a:r>
                  <a:rPr lang="en-US">
                    <a:noFill/>
                  </a:rPr>
                  <a:t> </a:t>
                </a:r>
              </a:p>
            </p:txBody>
          </p:sp>
        </mc:Fallback>
      </mc:AlternateContent>
      <p:cxnSp>
        <p:nvCxnSpPr>
          <p:cNvPr id="45" name="Straight Connector 44"/>
          <p:cNvCxnSpPr/>
          <p:nvPr/>
        </p:nvCxnSpPr>
        <p:spPr>
          <a:xfrm flipH="1" flipV="1">
            <a:off x="5847826" y="1946554"/>
            <a:ext cx="361950" cy="466725"/>
          </a:xfrm>
          <a:prstGeom prst="line">
            <a:avLst/>
          </a:prstGeom>
          <a:ln w="25400">
            <a:solidFill>
              <a:schemeClr val="tx1"/>
            </a:solidFill>
            <a:prstDash val="solid"/>
            <a:headEnd type="arrow"/>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5868164" y="2395015"/>
            <a:ext cx="299797" cy="234082"/>
          </a:xfrm>
          <a:prstGeom prst="line">
            <a:avLst/>
          </a:prstGeom>
          <a:ln w="25400">
            <a:solidFill>
              <a:schemeClr val="tx1"/>
            </a:solidFill>
            <a:prstDash val="solid"/>
            <a:headEnd type="arrow"/>
            <a:tailEnd type="non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5677618" y="2629620"/>
            <a:ext cx="360996" cy="276999"/>
          </a:xfrm>
          <a:prstGeom prst="rect">
            <a:avLst/>
          </a:prstGeom>
          <a:noFill/>
        </p:spPr>
        <p:txBody>
          <a:bodyPr wrap="none" rtlCol="0">
            <a:spAutoFit/>
          </a:bodyPr>
          <a:lstStyle/>
          <a:p>
            <a:r>
              <a:rPr lang="en-US" sz="1200" dirty="0" smtClean="0">
                <a:latin typeface="Comic Sans MS" panose="030F0702030302020204" pitchFamily="66" charset="0"/>
              </a:rPr>
              <a:t>4g</a:t>
            </a:r>
            <a:endParaRPr lang="en-US" sz="1200" dirty="0">
              <a:latin typeface="Comic Sans MS" panose="030F0702030302020204" pitchFamily="66" charset="0"/>
            </a:endParaRPr>
          </a:p>
        </p:txBody>
      </p:sp>
      <p:sp>
        <p:nvSpPr>
          <p:cNvPr id="56" name="Arc 55"/>
          <p:cNvSpPr/>
          <p:nvPr/>
        </p:nvSpPr>
        <p:spPr>
          <a:xfrm>
            <a:off x="5243423" y="1282462"/>
            <a:ext cx="914400" cy="914400"/>
          </a:xfrm>
          <a:prstGeom prst="arc">
            <a:avLst>
              <a:gd name="adj1" fmla="val 3290882"/>
              <a:gd name="adj2" fmla="val 424837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TextBox 57"/>
          <p:cNvSpPr txBox="1"/>
          <p:nvPr/>
        </p:nvSpPr>
        <p:spPr>
          <a:xfrm>
            <a:off x="5933535" y="1971137"/>
            <a:ext cx="647934" cy="261610"/>
          </a:xfrm>
          <a:prstGeom prst="rect">
            <a:avLst/>
          </a:prstGeom>
          <a:noFill/>
        </p:spPr>
        <p:txBody>
          <a:bodyPr wrap="none" rtlCol="0">
            <a:spAutoFit/>
          </a:bodyPr>
          <a:lstStyle/>
          <a:p>
            <a:r>
              <a:rPr lang="en-US" sz="1100" dirty="0" smtClean="0">
                <a:latin typeface="Comic Sans MS" panose="030F0702030302020204" pitchFamily="66" charset="0"/>
              </a:rPr>
              <a:t>4gcos</a:t>
            </a:r>
            <a:r>
              <a:rPr lang="el-GR" sz="1100" dirty="0" smtClean="0">
                <a:latin typeface="Comic Sans MS" panose="030F0702030302020204" pitchFamily="66" charset="0"/>
              </a:rPr>
              <a:t>θ</a:t>
            </a:r>
            <a:endParaRPr lang="en-US" sz="1100" dirty="0">
              <a:latin typeface="Comic Sans MS" panose="030F0702030302020204" pitchFamily="66" charset="0"/>
            </a:endParaRPr>
          </a:p>
        </p:txBody>
      </p:sp>
      <p:sp>
        <p:nvSpPr>
          <p:cNvPr id="59" name="TextBox 58"/>
          <p:cNvSpPr txBox="1"/>
          <p:nvPr/>
        </p:nvSpPr>
        <p:spPr>
          <a:xfrm>
            <a:off x="5844395" y="2563484"/>
            <a:ext cx="615874" cy="261610"/>
          </a:xfrm>
          <a:prstGeom prst="rect">
            <a:avLst/>
          </a:prstGeom>
          <a:noFill/>
        </p:spPr>
        <p:txBody>
          <a:bodyPr wrap="none" rtlCol="0">
            <a:spAutoFit/>
          </a:bodyPr>
          <a:lstStyle/>
          <a:p>
            <a:r>
              <a:rPr lang="en-US" sz="1100" dirty="0" smtClean="0">
                <a:latin typeface="Comic Sans MS" panose="030F0702030302020204" pitchFamily="66" charset="0"/>
              </a:rPr>
              <a:t>4gsin</a:t>
            </a:r>
            <a:r>
              <a:rPr lang="el-GR" sz="1100" dirty="0" smtClean="0">
                <a:latin typeface="Comic Sans MS" panose="030F0702030302020204" pitchFamily="66" charset="0"/>
              </a:rPr>
              <a:t>θ</a:t>
            </a:r>
            <a:endParaRPr lang="en-US" sz="11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84" name="TextBox 83"/>
              <p:cNvSpPr txBox="1"/>
              <p:nvPr/>
            </p:nvSpPr>
            <p:spPr>
              <a:xfrm>
                <a:off x="7614248" y="1636146"/>
                <a:ext cx="1467453"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a:rPr>
                        <m:t>𝑅</m:t>
                      </m:r>
                      <m:r>
                        <a:rPr lang="en-US" sz="1200" b="0" i="1" smtClean="0">
                          <a:solidFill>
                            <a:srgbClr val="FF0000"/>
                          </a:solidFill>
                          <a:latin typeface="Cambria Math"/>
                        </a:rPr>
                        <m:t>=12</m:t>
                      </m:r>
                      <m:r>
                        <a:rPr lang="en-US" sz="1200" i="1">
                          <a:solidFill>
                            <a:srgbClr val="FF0000"/>
                          </a:solidFill>
                          <a:latin typeface="Cambria Math"/>
                        </a:rPr>
                        <m:t>𝑔𝑐𝑜𝑠</m:t>
                      </m:r>
                      <m:r>
                        <a:rPr lang="en-US" sz="1200" i="1">
                          <a:solidFill>
                            <a:srgbClr val="FF0000"/>
                          </a:solidFill>
                          <a:latin typeface="Cambria Math"/>
                          <a:ea typeface="Cambria Math"/>
                        </a:rPr>
                        <m:t>𝜃</m:t>
                      </m:r>
                      <m:r>
                        <a:rPr lang="en-US" sz="1200" i="1">
                          <a:solidFill>
                            <a:srgbClr val="FF0000"/>
                          </a:solidFill>
                          <a:latin typeface="Cambria Math"/>
                          <a:ea typeface="Cambria Math"/>
                        </a:rPr>
                        <m:t>−8</m:t>
                      </m:r>
                      <m:r>
                        <a:rPr lang="en-US" sz="1200" i="1">
                          <a:solidFill>
                            <a:srgbClr val="FF0000"/>
                          </a:solidFill>
                          <a:latin typeface="Cambria Math"/>
                          <a:ea typeface="Cambria Math"/>
                        </a:rPr>
                        <m:t>𝑔</m:t>
                      </m:r>
                    </m:oMath>
                  </m:oMathPara>
                </a14:m>
                <a:endParaRPr lang="en-US" sz="1200" dirty="0">
                  <a:solidFill>
                    <a:srgbClr val="FF0000"/>
                  </a:solidFill>
                </a:endParaRPr>
              </a:p>
            </p:txBody>
          </p:sp>
        </mc:Choice>
        <mc:Fallback xmlns="">
          <p:sp>
            <p:nvSpPr>
              <p:cNvPr id="84" name="TextBox 83"/>
              <p:cNvSpPr txBox="1">
                <a:spLocks noRot="1" noChangeAspect="1" noMove="1" noResize="1" noEditPoints="1" noAdjustHandles="1" noChangeArrowheads="1" noChangeShapeType="1" noTextEdit="1"/>
              </p:cNvSpPr>
              <p:nvPr/>
            </p:nvSpPr>
            <p:spPr>
              <a:xfrm>
                <a:off x="7614248" y="1636146"/>
                <a:ext cx="1467453" cy="276999"/>
              </a:xfrm>
              <a:prstGeom prst="rect">
                <a:avLst/>
              </a:prstGeom>
              <a:blipFill rotWithShape="1">
                <a:blip r:embed="rId11"/>
                <a:stretch>
                  <a:fillRect b="-21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 name="TextBox 91"/>
              <p:cNvSpPr txBox="1"/>
              <p:nvPr/>
            </p:nvSpPr>
            <p:spPr>
              <a:xfrm>
                <a:off x="8180717" y="1952448"/>
                <a:ext cx="773224"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a:ea typeface="Cambria Math"/>
                        </a:rPr>
                        <m:t>𝜃</m:t>
                      </m:r>
                      <m:r>
                        <a:rPr lang="en-US" sz="1200" b="0" i="1" smtClean="0">
                          <a:solidFill>
                            <a:srgbClr val="FF0000"/>
                          </a:solidFill>
                          <a:latin typeface="Cambria Math"/>
                          <a:ea typeface="Cambria Math"/>
                        </a:rPr>
                        <m:t>=48° </m:t>
                      </m:r>
                    </m:oMath>
                  </m:oMathPara>
                </a14:m>
                <a:endParaRPr lang="en-US" sz="1200" dirty="0">
                  <a:solidFill>
                    <a:srgbClr val="FF0000"/>
                  </a:solidFill>
                </a:endParaRPr>
              </a:p>
            </p:txBody>
          </p:sp>
        </mc:Choice>
        <mc:Fallback xmlns="">
          <p:sp>
            <p:nvSpPr>
              <p:cNvPr id="92" name="TextBox 91"/>
              <p:cNvSpPr txBox="1">
                <a:spLocks noRot="1" noChangeAspect="1" noMove="1" noResize="1" noEditPoints="1" noAdjustHandles="1" noChangeArrowheads="1" noChangeShapeType="1" noTextEdit="1"/>
              </p:cNvSpPr>
              <p:nvPr/>
            </p:nvSpPr>
            <p:spPr>
              <a:xfrm>
                <a:off x="8180717" y="1952448"/>
                <a:ext cx="773224" cy="276999"/>
              </a:xfrm>
              <a:prstGeom prst="rect">
                <a:avLst/>
              </a:prstGeom>
              <a:blipFill rotWithShape="1">
                <a:blip r:embed="rId12"/>
                <a:stretch>
                  <a:fillRect/>
                </a:stretch>
              </a:blipFill>
            </p:spPr>
            <p:txBody>
              <a:bodyPr/>
              <a:lstStyle/>
              <a:p>
                <a:r>
                  <a:rPr lang="en-US">
                    <a:noFill/>
                  </a:rPr>
                  <a:t> </a:t>
                </a:r>
              </a:p>
            </p:txBody>
          </p:sp>
        </mc:Fallback>
      </mc:AlternateContent>
      <p:sp>
        <p:nvSpPr>
          <p:cNvPr id="41" name="TextBox 40"/>
          <p:cNvSpPr txBox="1"/>
          <p:nvPr/>
        </p:nvSpPr>
        <p:spPr>
          <a:xfrm>
            <a:off x="4334774" y="3449128"/>
            <a:ext cx="4648200" cy="461665"/>
          </a:xfrm>
          <a:prstGeom prst="rect">
            <a:avLst/>
          </a:prstGeom>
          <a:noFill/>
        </p:spPr>
        <p:txBody>
          <a:bodyPr wrap="square" rtlCol="0">
            <a:spAutoFit/>
          </a:bodyPr>
          <a:lstStyle/>
          <a:p>
            <a:pPr marL="171450" indent="-171450" algn="ctr">
              <a:buFont typeface="Wingdings"/>
              <a:buChar char="à"/>
            </a:pPr>
            <a:r>
              <a:rPr lang="en-US" sz="1200" dirty="0" smtClean="0">
                <a:latin typeface="Comic Sans MS" panose="030F0702030302020204" pitchFamily="66" charset="0"/>
                <a:sym typeface="Wingdings" panose="05000000000000000000" pitchFamily="2" charset="2"/>
              </a:rPr>
              <a:t>You can also work out the particle’s velocity at this point, as well as the angle that it is travelling at…</a:t>
            </a:r>
            <a:endParaRPr lang="en-US" sz="12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1" name="TextBox 50"/>
              <p:cNvSpPr txBox="1"/>
              <p:nvPr/>
            </p:nvSpPr>
            <p:spPr>
              <a:xfrm>
                <a:off x="3985403" y="1293965"/>
                <a:ext cx="819712" cy="43922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a:rPr>
                        <m:t>𝑐𝑜𝑠</m:t>
                      </m:r>
                      <m:r>
                        <a:rPr lang="en-US" sz="1200" b="0" i="1" smtClean="0">
                          <a:solidFill>
                            <a:srgbClr val="FF0000"/>
                          </a:solidFill>
                          <a:latin typeface="Cambria Math"/>
                          <a:ea typeface="Cambria Math"/>
                        </a:rPr>
                        <m:t>𝜃</m:t>
                      </m:r>
                      <m:r>
                        <a:rPr lang="en-US" sz="1200" b="0" i="1" smtClean="0">
                          <a:solidFill>
                            <a:srgbClr val="FF0000"/>
                          </a:solidFill>
                          <a:latin typeface="Cambria Math"/>
                          <a:ea typeface="Cambria Math"/>
                        </a:rPr>
                        <m:t>=</m:t>
                      </m:r>
                      <m:f>
                        <m:fPr>
                          <m:ctrlPr>
                            <a:rPr lang="en-US" sz="1200" b="0" i="1" smtClean="0">
                              <a:solidFill>
                                <a:srgbClr val="FF0000"/>
                              </a:solidFill>
                              <a:latin typeface="Cambria Math" panose="02040503050406030204" pitchFamily="18" charset="0"/>
                              <a:ea typeface="Cambria Math"/>
                            </a:rPr>
                          </m:ctrlPr>
                        </m:fPr>
                        <m:num>
                          <m:r>
                            <a:rPr lang="en-US" sz="1200" b="0" i="1" smtClean="0">
                              <a:solidFill>
                                <a:srgbClr val="FF0000"/>
                              </a:solidFill>
                              <a:latin typeface="Cambria Math"/>
                              <a:ea typeface="Cambria Math"/>
                            </a:rPr>
                            <m:t>2</m:t>
                          </m:r>
                        </m:num>
                        <m:den>
                          <m:r>
                            <a:rPr lang="en-US" sz="1200" b="0" i="1" smtClean="0">
                              <a:solidFill>
                                <a:srgbClr val="FF0000"/>
                              </a:solidFill>
                              <a:latin typeface="Cambria Math"/>
                              <a:ea typeface="Cambria Math"/>
                            </a:rPr>
                            <m:t>3</m:t>
                          </m:r>
                        </m:den>
                      </m:f>
                    </m:oMath>
                  </m:oMathPara>
                </a14:m>
                <a:endParaRPr lang="en-US" sz="1200" dirty="0">
                  <a:solidFill>
                    <a:srgbClr val="FF0000"/>
                  </a:solidFill>
                </a:endParaRPr>
              </a:p>
            </p:txBody>
          </p:sp>
        </mc:Choice>
        <mc:Fallback xmlns="">
          <p:sp>
            <p:nvSpPr>
              <p:cNvPr id="51" name="TextBox 50"/>
              <p:cNvSpPr txBox="1">
                <a:spLocks noRot="1" noChangeAspect="1" noMove="1" noResize="1" noEditPoints="1" noAdjustHandles="1" noChangeArrowheads="1" noChangeShapeType="1" noTextEdit="1"/>
              </p:cNvSpPr>
              <p:nvPr/>
            </p:nvSpPr>
            <p:spPr>
              <a:xfrm>
                <a:off x="3985403" y="1293965"/>
                <a:ext cx="819712" cy="439223"/>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3991154" y="1731036"/>
                <a:ext cx="904735" cy="48269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a:rPr>
                        <m:t>𝑠𝑖𝑛</m:t>
                      </m:r>
                      <m:r>
                        <a:rPr lang="en-US" sz="1200" b="0" i="1" smtClean="0">
                          <a:solidFill>
                            <a:srgbClr val="FF0000"/>
                          </a:solidFill>
                          <a:latin typeface="Cambria Math"/>
                          <a:ea typeface="Cambria Math"/>
                        </a:rPr>
                        <m:t>𝜃</m:t>
                      </m:r>
                      <m:r>
                        <a:rPr lang="en-US" sz="1200" b="0" i="1" smtClean="0">
                          <a:solidFill>
                            <a:srgbClr val="FF0000"/>
                          </a:solidFill>
                          <a:latin typeface="Cambria Math"/>
                          <a:ea typeface="Cambria Math"/>
                        </a:rPr>
                        <m:t>=</m:t>
                      </m:r>
                      <m:f>
                        <m:fPr>
                          <m:ctrlPr>
                            <a:rPr lang="en-US" sz="1200" b="0" i="1" smtClean="0">
                              <a:solidFill>
                                <a:srgbClr val="FF0000"/>
                              </a:solidFill>
                              <a:latin typeface="Cambria Math" panose="02040503050406030204" pitchFamily="18" charset="0"/>
                              <a:ea typeface="Cambria Math"/>
                            </a:rPr>
                          </m:ctrlPr>
                        </m:fPr>
                        <m:num>
                          <m:rad>
                            <m:radPr>
                              <m:degHide m:val="on"/>
                              <m:ctrlPr>
                                <a:rPr lang="en-US" sz="1200" b="0" i="1" smtClean="0">
                                  <a:solidFill>
                                    <a:srgbClr val="FF0000"/>
                                  </a:solidFill>
                                  <a:latin typeface="Cambria Math" panose="02040503050406030204" pitchFamily="18" charset="0"/>
                                  <a:ea typeface="Cambria Math"/>
                                </a:rPr>
                              </m:ctrlPr>
                            </m:radPr>
                            <m:deg/>
                            <m:e>
                              <m:r>
                                <a:rPr lang="en-US" sz="1200" b="0" i="1" smtClean="0">
                                  <a:solidFill>
                                    <a:srgbClr val="FF0000"/>
                                  </a:solidFill>
                                  <a:latin typeface="Cambria Math"/>
                                  <a:ea typeface="Cambria Math"/>
                                </a:rPr>
                                <m:t>5</m:t>
                              </m:r>
                            </m:e>
                          </m:rad>
                        </m:num>
                        <m:den>
                          <m:r>
                            <a:rPr lang="en-US" sz="1200" b="0" i="1" smtClean="0">
                              <a:solidFill>
                                <a:srgbClr val="FF0000"/>
                              </a:solidFill>
                              <a:latin typeface="Cambria Math"/>
                              <a:ea typeface="Cambria Math"/>
                            </a:rPr>
                            <m:t>3</m:t>
                          </m:r>
                        </m:den>
                      </m:f>
                    </m:oMath>
                  </m:oMathPara>
                </a14:m>
                <a:endParaRPr lang="en-US" sz="1200" dirty="0">
                  <a:solidFill>
                    <a:srgbClr val="FF0000"/>
                  </a:solidFill>
                </a:endParaRPr>
              </a:p>
            </p:txBody>
          </p:sp>
        </mc:Choice>
        <mc:Fallback xmlns="">
          <p:sp>
            <p:nvSpPr>
              <p:cNvPr id="60" name="TextBox 59"/>
              <p:cNvSpPr txBox="1">
                <a:spLocks noRot="1" noChangeAspect="1" noMove="1" noResize="1" noEditPoints="1" noAdjustHandles="1" noChangeArrowheads="1" noChangeShapeType="1" noTextEdit="1"/>
              </p:cNvSpPr>
              <p:nvPr/>
            </p:nvSpPr>
            <p:spPr>
              <a:xfrm>
                <a:off x="3991154" y="1731036"/>
                <a:ext cx="904735" cy="482696"/>
              </a:xfrm>
              <a:prstGeom prst="rect">
                <a:avLst/>
              </a:prstGeom>
              <a:blipFill rotWithShape="1">
                <a:blip r:embed="rId14"/>
                <a:stretch>
                  <a:fillRect b="-1266"/>
                </a:stretch>
              </a:blipFill>
            </p:spPr>
            <p:txBody>
              <a:bodyPr/>
              <a:lstStyle/>
              <a:p>
                <a:r>
                  <a:rPr lang="en-US">
                    <a:noFill/>
                  </a:rPr>
                  <a:t> </a:t>
                </a:r>
              </a:p>
            </p:txBody>
          </p:sp>
        </mc:Fallback>
      </mc:AlternateContent>
      <p:cxnSp>
        <p:nvCxnSpPr>
          <p:cNvPr id="66" name="Straight Connector 65"/>
          <p:cNvCxnSpPr/>
          <p:nvPr/>
        </p:nvCxnSpPr>
        <p:spPr>
          <a:xfrm flipV="1">
            <a:off x="5003321" y="1968981"/>
            <a:ext cx="844670" cy="679328"/>
          </a:xfrm>
          <a:prstGeom prst="line">
            <a:avLst/>
          </a:prstGeom>
          <a:ln w="25400">
            <a:solidFill>
              <a:schemeClr val="tx1"/>
            </a:solidFill>
            <a:prstDash val="solid"/>
            <a:headEnd type="arrow"/>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8" name="TextBox 67"/>
              <p:cNvSpPr txBox="1"/>
              <p:nvPr/>
            </p:nvSpPr>
            <p:spPr>
              <a:xfrm>
                <a:off x="5183769" y="2076365"/>
                <a:ext cx="30777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𝑣</m:t>
                      </m:r>
                    </m:oMath>
                  </m:oMathPara>
                </a14:m>
                <a:endParaRPr lang="en-US" sz="1200" dirty="0"/>
              </a:p>
            </p:txBody>
          </p:sp>
        </mc:Choice>
        <mc:Fallback xmlns="">
          <p:sp>
            <p:nvSpPr>
              <p:cNvPr id="68" name="TextBox 67"/>
              <p:cNvSpPr txBox="1">
                <a:spLocks noRot="1" noChangeAspect="1" noMove="1" noResize="1" noEditPoints="1" noAdjustHandles="1" noChangeArrowheads="1" noChangeShapeType="1" noTextEdit="1"/>
              </p:cNvSpPr>
              <p:nvPr/>
            </p:nvSpPr>
            <p:spPr>
              <a:xfrm>
                <a:off x="5183769" y="2076365"/>
                <a:ext cx="307777" cy="276999"/>
              </a:xfrm>
              <a:prstGeom prst="rect">
                <a:avLst/>
              </a:prstGeom>
              <a:blipFill rotWithShape="1">
                <a:blip r:embed="rId15"/>
                <a:stretch>
                  <a:fillRect/>
                </a:stretch>
              </a:blipFill>
            </p:spPr>
            <p:txBody>
              <a:bodyPr/>
              <a:lstStyle/>
              <a:p>
                <a:r>
                  <a:rPr lang="en-US">
                    <a:noFill/>
                  </a:rPr>
                  <a:t> </a:t>
                </a:r>
              </a:p>
            </p:txBody>
          </p:sp>
        </mc:Fallback>
      </mc:AlternateContent>
      <p:sp>
        <p:nvSpPr>
          <p:cNvPr id="21" name="Oval 20"/>
          <p:cNvSpPr/>
          <p:nvPr/>
        </p:nvSpPr>
        <p:spPr>
          <a:xfrm>
            <a:off x="5791200" y="1905000"/>
            <a:ext cx="111397" cy="1141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9" name="TextBox 68"/>
              <p:cNvSpPr txBox="1"/>
              <p:nvPr/>
            </p:nvSpPr>
            <p:spPr>
              <a:xfrm>
                <a:off x="4344838" y="4155056"/>
                <a:ext cx="160020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200" b="0" i="1" smtClean="0">
                              <a:solidFill>
                                <a:schemeClr val="tx1"/>
                              </a:solidFill>
                              <a:latin typeface="Cambria Math" panose="02040503050406030204" pitchFamily="18" charset="0"/>
                            </a:rPr>
                          </m:ctrlPr>
                        </m:sSupPr>
                        <m:e>
                          <m:r>
                            <a:rPr lang="en-US" sz="1200" b="0" i="1" smtClean="0">
                              <a:solidFill>
                                <a:schemeClr val="tx1"/>
                              </a:solidFill>
                              <a:latin typeface="Cambria Math"/>
                            </a:rPr>
                            <m:t>𝑣</m:t>
                          </m:r>
                        </m:e>
                        <m:sup>
                          <m:r>
                            <a:rPr lang="en-US" sz="1200" b="0" i="1" smtClean="0">
                              <a:solidFill>
                                <a:schemeClr val="tx1"/>
                              </a:solidFill>
                              <a:latin typeface="Cambria Math"/>
                            </a:rPr>
                            <m:t>2</m:t>
                          </m:r>
                        </m:sup>
                      </m:sSup>
                      <m:r>
                        <a:rPr lang="en-US" sz="1200" b="0" i="1" smtClean="0">
                          <a:solidFill>
                            <a:schemeClr val="tx1"/>
                          </a:solidFill>
                          <a:latin typeface="Cambria Math"/>
                          <a:ea typeface="Cambria Math"/>
                        </a:rPr>
                        <m:t>=10</m:t>
                      </m:r>
                      <m:r>
                        <a:rPr lang="en-US" sz="1200" b="0" i="1" smtClean="0">
                          <a:solidFill>
                            <a:schemeClr val="tx1"/>
                          </a:solidFill>
                          <a:latin typeface="Cambria Math"/>
                          <a:ea typeface="Cambria Math"/>
                        </a:rPr>
                        <m:t>𝑔</m:t>
                      </m:r>
                      <m:r>
                        <a:rPr lang="en-US" sz="1200" b="0" i="1" smtClean="0">
                          <a:solidFill>
                            <a:schemeClr val="tx1"/>
                          </a:solidFill>
                          <a:latin typeface="Cambria Math"/>
                          <a:ea typeface="Cambria Math"/>
                        </a:rPr>
                        <m:t>−10</m:t>
                      </m:r>
                      <m:r>
                        <a:rPr lang="en-US" sz="1200" b="0" i="1" smtClean="0">
                          <a:solidFill>
                            <a:schemeClr val="tx1"/>
                          </a:solidFill>
                          <a:latin typeface="Cambria Math"/>
                          <a:ea typeface="Cambria Math"/>
                        </a:rPr>
                        <m:t>𝑔𝑐𝑜𝑠</m:t>
                      </m:r>
                      <m:r>
                        <a:rPr lang="en-US" sz="1200" b="0" i="1" smtClean="0">
                          <a:solidFill>
                            <a:schemeClr val="tx1"/>
                          </a:solidFill>
                          <a:latin typeface="Cambria Math"/>
                          <a:ea typeface="Cambria Math"/>
                        </a:rPr>
                        <m:t>𝜃</m:t>
                      </m:r>
                    </m:oMath>
                  </m:oMathPara>
                </a14:m>
                <a:endParaRPr lang="en-US" sz="1200" dirty="0">
                  <a:solidFill>
                    <a:schemeClr val="tx1"/>
                  </a:solidFill>
                </a:endParaRPr>
              </a:p>
            </p:txBody>
          </p:sp>
        </mc:Choice>
        <mc:Fallback xmlns="">
          <p:sp>
            <p:nvSpPr>
              <p:cNvPr id="69" name="TextBox 68"/>
              <p:cNvSpPr txBox="1">
                <a:spLocks noRot="1" noChangeAspect="1" noMove="1" noResize="1" noEditPoints="1" noAdjustHandles="1" noChangeArrowheads="1" noChangeShapeType="1" noTextEdit="1"/>
              </p:cNvSpPr>
              <p:nvPr/>
            </p:nvSpPr>
            <p:spPr>
              <a:xfrm>
                <a:off x="4344838" y="4155056"/>
                <a:ext cx="1600200" cy="276999"/>
              </a:xfrm>
              <a:prstGeom prst="rect">
                <a:avLst/>
              </a:prstGeom>
              <a:blipFill rotWithShape="1">
                <a:blip r:embed="rId16"/>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p:cNvSpPr txBox="1"/>
              <p:nvPr/>
            </p:nvSpPr>
            <p:spPr>
              <a:xfrm>
                <a:off x="4333336" y="4574875"/>
                <a:ext cx="1600200" cy="50731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200" b="0" i="1" smtClean="0">
                              <a:solidFill>
                                <a:schemeClr val="tx1"/>
                              </a:solidFill>
                              <a:latin typeface="Cambria Math" panose="02040503050406030204" pitchFamily="18" charset="0"/>
                            </a:rPr>
                          </m:ctrlPr>
                        </m:sSupPr>
                        <m:e>
                          <m:r>
                            <a:rPr lang="en-US" sz="1200" b="0" i="1" smtClean="0">
                              <a:solidFill>
                                <a:schemeClr val="tx1"/>
                              </a:solidFill>
                              <a:latin typeface="Cambria Math"/>
                            </a:rPr>
                            <m:t>𝑣</m:t>
                          </m:r>
                        </m:e>
                        <m:sup>
                          <m:r>
                            <a:rPr lang="en-US" sz="1200" b="0" i="1" smtClean="0">
                              <a:solidFill>
                                <a:schemeClr val="tx1"/>
                              </a:solidFill>
                              <a:latin typeface="Cambria Math"/>
                            </a:rPr>
                            <m:t>2</m:t>
                          </m:r>
                        </m:sup>
                      </m:sSup>
                      <m:r>
                        <a:rPr lang="en-US" sz="1200" b="0" i="1" smtClean="0">
                          <a:solidFill>
                            <a:schemeClr val="tx1"/>
                          </a:solidFill>
                          <a:latin typeface="Cambria Math"/>
                          <a:ea typeface="Cambria Math"/>
                        </a:rPr>
                        <m:t>=10</m:t>
                      </m:r>
                      <m:r>
                        <a:rPr lang="en-US" sz="1200" b="0" i="1" smtClean="0">
                          <a:solidFill>
                            <a:schemeClr val="tx1"/>
                          </a:solidFill>
                          <a:latin typeface="Cambria Math"/>
                          <a:ea typeface="Cambria Math"/>
                        </a:rPr>
                        <m:t>𝑔</m:t>
                      </m:r>
                      <m:r>
                        <a:rPr lang="en-US" sz="1200" b="0" i="1" smtClean="0">
                          <a:solidFill>
                            <a:schemeClr val="tx1"/>
                          </a:solidFill>
                          <a:latin typeface="Cambria Math"/>
                          <a:ea typeface="Cambria Math"/>
                        </a:rPr>
                        <m:t>−10</m:t>
                      </m:r>
                      <m:r>
                        <a:rPr lang="en-US" sz="1200" b="0" i="1" smtClean="0">
                          <a:solidFill>
                            <a:schemeClr val="tx1"/>
                          </a:solidFill>
                          <a:latin typeface="Cambria Math"/>
                          <a:ea typeface="Cambria Math"/>
                        </a:rPr>
                        <m:t>𝑔</m:t>
                      </m:r>
                      <m:d>
                        <m:dPr>
                          <m:ctrlPr>
                            <a:rPr lang="en-US" sz="1200" b="0" i="1" smtClean="0">
                              <a:solidFill>
                                <a:schemeClr val="tx1"/>
                              </a:solidFill>
                              <a:latin typeface="Cambria Math" panose="02040503050406030204" pitchFamily="18" charset="0"/>
                              <a:ea typeface="Cambria Math"/>
                            </a:rPr>
                          </m:ctrlPr>
                        </m:dPr>
                        <m:e>
                          <m:f>
                            <m:fPr>
                              <m:ctrlPr>
                                <a:rPr lang="en-US" sz="1200" b="0" i="1" smtClean="0">
                                  <a:solidFill>
                                    <a:schemeClr val="tx1"/>
                                  </a:solidFill>
                                  <a:latin typeface="Cambria Math" panose="02040503050406030204" pitchFamily="18" charset="0"/>
                                  <a:ea typeface="Cambria Math"/>
                                </a:rPr>
                              </m:ctrlPr>
                            </m:fPr>
                            <m:num>
                              <m:r>
                                <a:rPr lang="en-US" sz="1200" b="0" i="1" smtClean="0">
                                  <a:solidFill>
                                    <a:schemeClr val="tx1"/>
                                  </a:solidFill>
                                  <a:latin typeface="Cambria Math"/>
                                  <a:ea typeface="Cambria Math"/>
                                </a:rPr>
                                <m:t>2</m:t>
                              </m:r>
                            </m:num>
                            <m:den>
                              <m:r>
                                <a:rPr lang="en-US" sz="1200" b="0" i="1" smtClean="0">
                                  <a:solidFill>
                                    <a:schemeClr val="tx1"/>
                                  </a:solidFill>
                                  <a:latin typeface="Cambria Math"/>
                                  <a:ea typeface="Cambria Math"/>
                                </a:rPr>
                                <m:t>3</m:t>
                              </m:r>
                            </m:den>
                          </m:f>
                        </m:e>
                      </m:d>
                    </m:oMath>
                  </m:oMathPara>
                </a14:m>
                <a:endParaRPr lang="en-US" sz="1200" dirty="0">
                  <a:solidFill>
                    <a:schemeClr val="tx1"/>
                  </a:solidFill>
                </a:endParaRPr>
              </a:p>
            </p:txBody>
          </p:sp>
        </mc:Choice>
        <mc:Fallback xmlns="">
          <p:sp>
            <p:nvSpPr>
              <p:cNvPr id="70" name="TextBox 69"/>
              <p:cNvSpPr txBox="1">
                <a:spLocks noRot="1" noChangeAspect="1" noMove="1" noResize="1" noEditPoints="1" noAdjustHandles="1" noChangeArrowheads="1" noChangeShapeType="1" noTextEdit="1"/>
              </p:cNvSpPr>
              <p:nvPr/>
            </p:nvSpPr>
            <p:spPr>
              <a:xfrm>
                <a:off x="4333336" y="4574875"/>
                <a:ext cx="1600200" cy="507318"/>
              </a:xfrm>
              <a:prstGeom prst="rect">
                <a:avLst/>
              </a:prstGeom>
              <a:blipFill rotWithShape="1">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p:cNvSpPr txBox="1"/>
              <p:nvPr/>
            </p:nvSpPr>
            <p:spPr>
              <a:xfrm>
                <a:off x="4304582" y="5132716"/>
                <a:ext cx="914400" cy="4539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200" b="0" i="1" smtClean="0">
                              <a:solidFill>
                                <a:schemeClr val="tx1"/>
                              </a:solidFill>
                              <a:latin typeface="Cambria Math" panose="02040503050406030204" pitchFamily="18" charset="0"/>
                            </a:rPr>
                          </m:ctrlPr>
                        </m:sSupPr>
                        <m:e>
                          <m:r>
                            <a:rPr lang="en-US" sz="1200" b="0" i="1" smtClean="0">
                              <a:solidFill>
                                <a:schemeClr val="tx1"/>
                              </a:solidFill>
                              <a:latin typeface="Cambria Math"/>
                            </a:rPr>
                            <m:t>𝑣</m:t>
                          </m:r>
                        </m:e>
                        <m:sup>
                          <m:r>
                            <a:rPr lang="en-US" sz="1200" b="0" i="1" smtClean="0">
                              <a:solidFill>
                                <a:schemeClr val="tx1"/>
                              </a:solidFill>
                              <a:latin typeface="Cambria Math"/>
                            </a:rPr>
                            <m:t>2</m:t>
                          </m:r>
                        </m:sup>
                      </m:sSup>
                      <m:r>
                        <a:rPr lang="en-US" sz="1200" b="0" i="1" smtClean="0">
                          <a:solidFill>
                            <a:schemeClr val="tx1"/>
                          </a:solidFill>
                          <a:latin typeface="Cambria Math"/>
                          <a:ea typeface="Cambria Math"/>
                        </a:rPr>
                        <m:t>=</m:t>
                      </m:r>
                      <m:f>
                        <m:fPr>
                          <m:ctrlPr>
                            <a:rPr lang="en-US" sz="1200" b="0" i="1" smtClean="0">
                              <a:solidFill>
                                <a:schemeClr val="tx1"/>
                              </a:solidFill>
                              <a:latin typeface="Cambria Math" panose="02040503050406030204" pitchFamily="18" charset="0"/>
                              <a:ea typeface="Cambria Math"/>
                            </a:rPr>
                          </m:ctrlPr>
                        </m:fPr>
                        <m:num>
                          <m:r>
                            <a:rPr lang="en-US" sz="1200" b="0" i="1" smtClean="0">
                              <a:solidFill>
                                <a:schemeClr val="tx1"/>
                              </a:solidFill>
                              <a:latin typeface="Cambria Math"/>
                              <a:ea typeface="Cambria Math"/>
                            </a:rPr>
                            <m:t>10</m:t>
                          </m:r>
                          <m:r>
                            <a:rPr lang="en-US" sz="1200" b="0" i="1" smtClean="0">
                              <a:solidFill>
                                <a:schemeClr val="tx1"/>
                              </a:solidFill>
                              <a:latin typeface="Cambria Math"/>
                              <a:ea typeface="Cambria Math"/>
                            </a:rPr>
                            <m:t>𝑔</m:t>
                          </m:r>
                        </m:num>
                        <m:den>
                          <m:r>
                            <a:rPr lang="en-US" sz="1200" b="0" i="1" smtClean="0">
                              <a:solidFill>
                                <a:schemeClr val="tx1"/>
                              </a:solidFill>
                              <a:latin typeface="Cambria Math"/>
                              <a:ea typeface="Cambria Math"/>
                            </a:rPr>
                            <m:t>3</m:t>
                          </m:r>
                        </m:den>
                      </m:f>
                    </m:oMath>
                  </m:oMathPara>
                </a14:m>
                <a:endParaRPr lang="en-US" sz="1200" dirty="0">
                  <a:solidFill>
                    <a:schemeClr val="tx1"/>
                  </a:solidFill>
                </a:endParaRPr>
              </a:p>
            </p:txBody>
          </p:sp>
        </mc:Choice>
        <mc:Fallback xmlns="">
          <p:sp>
            <p:nvSpPr>
              <p:cNvPr id="71" name="TextBox 70"/>
              <p:cNvSpPr txBox="1">
                <a:spLocks noRot="1" noChangeAspect="1" noMove="1" noResize="1" noEditPoints="1" noAdjustHandles="1" noChangeArrowheads="1" noChangeShapeType="1" noTextEdit="1"/>
              </p:cNvSpPr>
              <p:nvPr/>
            </p:nvSpPr>
            <p:spPr>
              <a:xfrm>
                <a:off x="4304582" y="5132716"/>
                <a:ext cx="914400" cy="453970"/>
              </a:xfrm>
              <a:prstGeom prst="rect">
                <a:avLst/>
              </a:prstGeom>
              <a:blipFill rotWithShape="1">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p:cNvSpPr txBox="1"/>
              <p:nvPr/>
            </p:nvSpPr>
            <p:spPr>
              <a:xfrm>
                <a:off x="4396597" y="5552535"/>
                <a:ext cx="914400" cy="6379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chemeClr val="tx1"/>
                          </a:solidFill>
                          <a:latin typeface="Cambria Math"/>
                        </a:rPr>
                        <m:t>𝑣</m:t>
                      </m:r>
                      <m:r>
                        <a:rPr lang="en-US" sz="1200" b="0" i="1" smtClean="0">
                          <a:solidFill>
                            <a:schemeClr val="tx1"/>
                          </a:solidFill>
                          <a:latin typeface="Cambria Math"/>
                          <a:ea typeface="Cambria Math"/>
                        </a:rPr>
                        <m:t>=</m:t>
                      </m:r>
                      <m:rad>
                        <m:radPr>
                          <m:degHide m:val="on"/>
                          <m:ctrlPr>
                            <a:rPr lang="en-US" sz="1200" b="0" i="1" smtClean="0">
                              <a:solidFill>
                                <a:schemeClr val="tx1"/>
                              </a:solidFill>
                              <a:latin typeface="Cambria Math" panose="02040503050406030204" pitchFamily="18" charset="0"/>
                              <a:ea typeface="Cambria Math"/>
                            </a:rPr>
                          </m:ctrlPr>
                        </m:radPr>
                        <m:deg/>
                        <m:e>
                          <m:f>
                            <m:fPr>
                              <m:ctrlPr>
                                <a:rPr lang="en-US" sz="1200" i="1">
                                  <a:latin typeface="Cambria Math" panose="02040503050406030204" pitchFamily="18" charset="0"/>
                                  <a:ea typeface="Cambria Math"/>
                                </a:rPr>
                              </m:ctrlPr>
                            </m:fPr>
                            <m:num>
                              <m:r>
                                <a:rPr lang="en-US" sz="1200" i="1">
                                  <a:latin typeface="Cambria Math"/>
                                  <a:ea typeface="Cambria Math"/>
                                </a:rPr>
                                <m:t>10</m:t>
                              </m:r>
                              <m:r>
                                <a:rPr lang="en-US" sz="1200" i="1">
                                  <a:latin typeface="Cambria Math"/>
                                  <a:ea typeface="Cambria Math"/>
                                </a:rPr>
                                <m:t>𝑔</m:t>
                              </m:r>
                            </m:num>
                            <m:den>
                              <m:r>
                                <a:rPr lang="en-US" sz="1200" i="1">
                                  <a:latin typeface="Cambria Math"/>
                                  <a:ea typeface="Cambria Math"/>
                                </a:rPr>
                                <m:t>3</m:t>
                              </m:r>
                            </m:den>
                          </m:f>
                        </m:e>
                      </m:rad>
                    </m:oMath>
                  </m:oMathPara>
                </a14:m>
                <a:endParaRPr lang="en-US" sz="1200" dirty="0">
                  <a:solidFill>
                    <a:schemeClr val="tx1"/>
                  </a:solidFill>
                </a:endParaRPr>
              </a:p>
            </p:txBody>
          </p:sp>
        </mc:Choice>
        <mc:Fallback xmlns="">
          <p:sp>
            <p:nvSpPr>
              <p:cNvPr id="73" name="TextBox 72"/>
              <p:cNvSpPr txBox="1">
                <a:spLocks noRot="1" noChangeAspect="1" noMove="1" noResize="1" noEditPoints="1" noAdjustHandles="1" noChangeArrowheads="1" noChangeShapeType="1" noTextEdit="1"/>
              </p:cNvSpPr>
              <p:nvPr/>
            </p:nvSpPr>
            <p:spPr>
              <a:xfrm>
                <a:off x="4396597" y="5552535"/>
                <a:ext cx="914400" cy="637995"/>
              </a:xfrm>
              <a:prstGeom prst="rect">
                <a:avLst/>
              </a:prstGeom>
              <a:blipFill rotWithShape="1">
                <a:blip r:embed="rId19"/>
                <a:stretch>
                  <a:fillRect/>
                </a:stretch>
              </a:blipFill>
            </p:spPr>
            <p:txBody>
              <a:bodyPr/>
              <a:lstStyle/>
              <a:p>
                <a:r>
                  <a:rPr lang="en-US">
                    <a:noFill/>
                  </a:rPr>
                  <a:t> </a:t>
                </a:r>
              </a:p>
            </p:txBody>
          </p:sp>
        </mc:Fallback>
      </mc:AlternateContent>
      <p:sp>
        <p:nvSpPr>
          <p:cNvPr id="74" name="Arc 73"/>
          <p:cNvSpPr/>
          <p:nvPr/>
        </p:nvSpPr>
        <p:spPr>
          <a:xfrm>
            <a:off x="5868836" y="4311769"/>
            <a:ext cx="230039" cy="570782"/>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5" name="TextBox 74"/>
          <p:cNvSpPr txBox="1"/>
          <p:nvPr/>
        </p:nvSpPr>
        <p:spPr>
          <a:xfrm>
            <a:off x="6064365" y="4431102"/>
            <a:ext cx="1932321"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Sub in the value of cos</a:t>
            </a:r>
            <a:r>
              <a:rPr lang="el-GR" sz="1200" dirty="0" smtClean="0">
                <a:solidFill>
                  <a:srgbClr val="FF0000"/>
                </a:solidFill>
                <a:latin typeface="Comic Sans MS" panose="030F0702030302020204" pitchFamily="66" charset="0"/>
              </a:rPr>
              <a:t>θ</a:t>
            </a:r>
            <a:endParaRPr lang="en-GB" sz="1200" baseline="30000" dirty="0">
              <a:solidFill>
                <a:srgbClr val="FF0000"/>
              </a:solidFill>
              <a:latin typeface="Comic Sans MS" panose="030F0702030302020204" pitchFamily="66" charset="0"/>
            </a:endParaRPr>
          </a:p>
        </p:txBody>
      </p:sp>
      <p:sp>
        <p:nvSpPr>
          <p:cNvPr id="76" name="Arc 75"/>
          <p:cNvSpPr/>
          <p:nvPr/>
        </p:nvSpPr>
        <p:spPr>
          <a:xfrm>
            <a:off x="5736565" y="4895489"/>
            <a:ext cx="198410" cy="452888"/>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7" name="Arc 76"/>
          <p:cNvSpPr/>
          <p:nvPr/>
        </p:nvSpPr>
        <p:spPr>
          <a:xfrm>
            <a:off x="5276490" y="5375692"/>
            <a:ext cx="192657" cy="559281"/>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8" name="TextBox 77"/>
          <p:cNvSpPr txBox="1"/>
          <p:nvPr/>
        </p:nvSpPr>
        <p:spPr>
          <a:xfrm>
            <a:off x="5914841" y="4988943"/>
            <a:ext cx="1676405"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Simplify right side</a:t>
            </a:r>
            <a:endParaRPr lang="en-GB" sz="1200" baseline="30000" dirty="0">
              <a:solidFill>
                <a:srgbClr val="FF0000"/>
              </a:solidFill>
              <a:latin typeface="Comic Sans MS" panose="030F0702030302020204" pitchFamily="66" charset="0"/>
            </a:endParaRPr>
          </a:p>
        </p:txBody>
      </p:sp>
      <p:sp>
        <p:nvSpPr>
          <p:cNvPr id="79" name="TextBox 78"/>
          <p:cNvSpPr txBox="1"/>
          <p:nvPr/>
        </p:nvSpPr>
        <p:spPr>
          <a:xfrm>
            <a:off x="5437513" y="5546784"/>
            <a:ext cx="1101310"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Square root</a:t>
            </a:r>
            <a:endParaRPr lang="en-GB" sz="1200" baseline="300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81" name="TextBox 80"/>
              <p:cNvSpPr txBox="1"/>
              <p:nvPr/>
            </p:nvSpPr>
            <p:spPr>
              <a:xfrm>
                <a:off x="3996906" y="2254369"/>
                <a:ext cx="914400" cy="6379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a:rPr>
                        <m:t>𝑣</m:t>
                      </m:r>
                      <m:r>
                        <a:rPr lang="en-US" sz="1200" b="0" i="1" smtClean="0">
                          <a:solidFill>
                            <a:srgbClr val="FF0000"/>
                          </a:solidFill>
                          <a:latin typeface="Cambria Math"/>
                          <a:ea typeface="Cambria Math"/>
                        </a:rPr>
                        <m:t>=</m:t>
                      </m:r>
                      <m:rad>
                        <m:radPr>
                          <m:degHide m:val="on"/>
                          <m:ctrlPr>
                            <a:rPr lang="en-US" sz="1200" b="0" i="1" smtClean="0">
                              <a:solidFill>
                                <a:srgbClr val="FF0000"/>
                              </a:solidFill>
                              <a:latin typeface="Cambria Math" panose="02040503050406030204" pitchFamily="18" charset="0"/>
                              <a:ea typeface="Cambria Math"/>
                            </a:rPr>
                          </m:ctrlPr>
                        </m:radPr>
                        <m:deg/>
                        <m:e>
                          <m:f>
                            <m:fPr>
                              <m:ctrlPr>
                                <a:rPr lang="en-US" sz="1200" i="1">
                                  <a:solidFill>
                                    <a:srgbClr val="FF0000"/>
                                  </a:solidFill>
                                  <a:latin typeface="Cambria Math" panose="02040503050406030204" pitchFamily="18" charset="0"/>
                                  <a:ea typeface="Cambria Math"/>
                                </a:rPr>
                              </m:ctrlPr>
                            </m:fPr>
                            <m:num>
                              <m:r>
                                <a:rPr lang="en-US" sz="1200" i="1">
                                  <a:solidFill>
                                    <a:srgbClr val="FF0000"/>
                                  </a:solidFill>
                                  <a:latin typeface="Cambria Math"/>
                                  <a:ea typeface="Cambria Math"/>
                                </a:rPr>
                                <m:t>10</m:t>
                              </m:r>
                              <m:r>
                                <a:rPr lang="en-US" sz="1200" i="1">
                                  <a:solidFill>
                                    <a:srgbClr val="FF0000"/>
                                  </a:solidFill>
                                  <a:latin typeface="Cambria Math"/>
                                  <a:ea typeface="Cambria Math"/>
                                </a:rPr>
                                <m:t>𝑔</m:t>
                              </m:r>
                            </m:num>
                            <m:den>
                              <m:r>
                                <a:rPr lang="en-US" sz="1200" i="1">
                                  <a:solidFill>
                                    <a:srgbClr val="FF0000"/>
                                  </a:solidFill>
                                  <a:latin typeface="Cambria Math"/>
                                  <a:ea typeface="Cambria Math"/>
                                </a:rPr>
                                <m:t>3</m:t>
                              </m:r>
                            </m:den>
                          </m:f>
                        </m:e>
                      </m:rad>
                    </m:oMath>
                  </m:oMathPara>
                </a14:m>
                <a:endParaRPr lang="en-US" sz="1200" dirty="0">
                  <a:solidFill>
                    <a:srgbClr val="FF0000"/>
                  </a:solidFill>
                </a:endParaRPr>
              </a:p>
            </p:txBody>
          </p:sp>
        </mc:Choice>
        <mc:Fallback xmlns="">
          <p:sp>
            <p:nvSpPr>
              <p:cNvPr id="81" name="TextBox 80"/>
              <p:cNvSpPr txBox="1">
                <a:spLocks noRot="1" noChangeAspect="1" noMove="1" noResize="1" noEditPoints="1" noAdjustHandles="1" noChangeArrowheads="1" noChangeShapeType="1" noTextEdit="1"/>
              </p:cNvSpPr>
              <p:nvPr/>
            </p:nvSpPr>
            <p:spPr>
              <a:xfrm>
                <a:off x="3996906" y="2254369"/>
                <a:ext cx="914400" cy="637995"/>
              </a:xfrm>
              <a:prstGeom prst="rect">
                <a:avLst/>
              </a:prstGeom>
              <a:blipFill rotWithShape="1">
                <a:blip r:embed="rId20"/>
                <a:stretch>
                  <a:fillRect/>
                </a:stretch>
              </a:blipFill>
            </p:spPr>
            <p:txBody>
              <a:bodyPr/>
              <a:lstStyle/>
              <a:p>
                <a:r>
                  <a:rPr lang="en-US">
                    <a:noFill/>
                  </a:rPr>
                  <a:t> </a:t>
                </a:r>
              </a:p>
            </p:txBody>
          </p:sp>
        </mc:Fallback>
      </mc:AlternateContent>
      <p:sp>
        <p:nvSpPr>
          <p:cNvPr id="82" name="TextBox 81"/>
          <p:cNvSpPr txBox="1"/>
          <p:nvPr/>
        </p:nvSpPr>
        <p:spPr>
          <a:xfrm rot="16200000">
            <a:off x="5668991" y="2206926"/>
            <a:ext cx="522900" cy="261610"/>
          </a:xfrm>
          <a:prstGeom prst="rect">
            <a:avLst/>
          </a:prstGeom>
          <a:noFill/>
        </p:spPr>
        <p:txBody>
          <a:bodyPr wrap="none" rtlCol="0">
            <a:spAutoFit/>
          </a:bodyPr>
          <a:lstStyle/>
          <a:p>
            <a:r>
              <a:rPr lang="en-US" sz="1100" dirty="0" err="1" smtClean="0">
                <a:latin typeface="Comic Sans MS" panose="030F0702030302020204" pitchFamily="66" charset="0"/>
              </a:rPr>
              <a:t>vsin</a:t>
            </a:r>
            <a:r>
              <a:rPr lang="el-GR" sz="1100" dirty="0" smtClean="0">
                <a:latin typeface="Comic Sans MS" panose="030F0702030302020204" pitchFamily="66" charset="0"/>
              </a:rPr>
              <a:t>θ</a:t>
            </a:r>
            <a:endParaRPr lang="en-US" sz="1100" dirty="0">
              <a:latin typeface="Comic Sans MS" panose="030F0702030302020204" pitchFamily="66" charset="0"/>
            </a:endParaRPr>
          </a:p>
        </p:txBody>
      </p:sp>
      <p:sp>
        <p:nvSpPr>
          <p:cNvPr id="83" name="TextBox 82"/>
          <p:cNvSpPr txBox="1"/>
          <p:nvPr/>
        </p:nvSpPr>
        <p:spPr>
          <a:xfrm>
            <a:off x="5321059" y="2592240"/>
            <a:ext cx="554960" cy="261610"/>
          </a:xfrm>
          <a:prstGeom prst="rect">
            <a:avLst/>
          </a:prstGeom>
          <a:noFill/>
        </p:spPr>
        <p:txBody>
          <a:bodyPr wrap="none" rtlCol="0">
            <a:spAutoFit/>
          </a:bodyPr>
          <a:lstStyle/>
          <a:p>
            <a:r>
              <a:rPr lang="en-US" sz="1100" dirty="0" err="1" smtClean="0">
                <a:latin typeface="Comic Sans MS" panose="030F0702030302020204" pitchFamily="66" charset="0"/>
              </a:rPr>
              <a:t>vcos</a:t>
            </a:r>
            <a:r>
              <a:rPr lang="el-GR" sz="1100" dirty="0" smtClean="0">
                <a:latin typeface="Comic Sans MS" panose="030F0702030302020204" pitchFamily="66" charset="0"/>
              </a:rPr>
              <a:t>θ</a:t>
            </a:r>
            <a:endParaRPr lang="en-US" sz="1100" dirty="0">
              <a:latin typeface="Comic Sans MS" panose="030F0702030302020204" pitchFamily="66" charset="0"/>
            </a:endParaRPr>
          </a:p>
        </p:txBody>
      </p:sp>
      <p:cxnSp>
        <p:nvCxnSpPr>
          <p:cNvPr id="85" name="Straight Connector 84"/>
          <p:cNvCxnSpPr/>
          <p:nvPr/>
        </p:nvCxnSpPr>
        <p:spPr>
          <a:xfrm>
            <a:off x="5011946" y="2631057"/>
            <a:ext cx="836762" cy="0"/>
          </a:xfrm>
          <a:prstGeom prst="line">
            <a:avLst/>
          </a:prstGeom>
          <a:ln w="25400">
            <a:solidFill>
              <a:schemeClr val="tx1"/>
            </a:solidFill>
            <a:prstDash val="solid"/>
            <a:headEnd type="arrow"/>
            <a:tailEnd type="none"/>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5143860" y="2400480"/>
            <a:ext cx="279244" cy="276999"/>
          </a:xfrm>
          <a:prstGeom prst="rect">
            <a:avLst/>
          </a:prstGeom>
          <a:noFill/>
        </p:spPr>
        <p:txBody>
          <a:bodyPr wrap="none" rtlCol="0">
            <a:spAutoFit/>
          </a:bodyPr>
          <a:lstStyle/>
          <a:p>
            <a:r>
              <a:rPr lang="el-GR" sz="1200" dirty="0" smtClean="0">
                <a:latin typeface="Comic Sans MS" panose="030F0702030302020204" pitchFamily="66" charset="0"/>
              </a:rPr>
              <a:t>θ</a:t>
            </a:r>
            <a:endParaRPr lang="en-US" sz="1200" dirty="0">
              <a:latin typeface="Comic Sans MS" panose="030F0702030302020204" pitchFamily="66" charset="0"/>
            </a:endParaRPr>
          </a:p>
        </p:txBody>
      </p:sp>
      <p:sp>
        <p:nvSpPr>
          <p:cNvPr id="87" name="Arc 86"/>
          <p:cNvSpPr/>
          <p:nvPr/>
        </p:nvSpPr>
        <p:spPr>
          <a:xfrm>
            <a:off x="4311769" y="2214113"/>
            <a:ext cx="914400" cy="914400"/>
          </a:xfrm>
          <a:prstGeom prst="arc">
            <a:avLst>
              <a:gd name="adj1" fmla="val 20187162"/>
              <a:gd name="adj2" fmla="val 2128896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433068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linds(horizont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59"/>
                                        </p:tgtEl>
                                      </p:cBhvr>
                                    </p:animEffect>
                                    <p:set>
                                      <p:cBhvr>
                                        <p:cTn id="12" dur="1" fill="hold">
                                          <p:stCondLst>
                                            <p:cond delay="499"/>
                                          </p:stCondLst>
                                        </p:cTn>
                                        <p:tgtEl>
                                          <p:spTgt spid="59"/>
                                        </p:tgtEl>
                                        <p:attrNameLst>
                                          <p:attrName>style.visibility</p:attrName>
                                        </p:attrNameLst>
                                      </p:cBhvr>
                                      <p:to>
                                        <p:strVal val="hidden"/>
                                      </p:to>
                                    </p:set>
                                  </p:childTnLst>
                                </p:cTn>
                              </p:par>
                              <p:par>
                                <p:cTn id="13" presetID="3" presetClass="exit" presetSubtype="10" fill="hold" grpId="0" nodeType="withEffect">
                                  <p:stCondLst>
                                    <p:cond delay="0"/>
                                  </p:stCondLst>
                                  <p:childTnLst>
                                    <p:animEffect transition="out" filter="blinds(horizontal)">
                                      <p:cBhvr>
                                        <p:cTn id="14" dur="500"/>
                                        <p:tgtEl>
                                          <p:spTgt spid="58"/>
                                        </p:tgtEl>
                                      </p:cBhvr>
                                    </p:animEffect>
                                    <p:set>
                                      <p:cBhvr>
                                        <p:cTn id="15" dur="1" fill="hold">
                                          <p:stCondLst>
                                            <p:cond delay="499"/>
                                          </p:stCondLst>
                                        </p:cTn>
                                        <p:tgtEl>
                                          <p:spTgt spid="58"/>
                                        </p:tgtEl>
                                        <p:attrNameLst>
                                          <p:attrName>style.visibility</p:attrName>
                                        </p:attrNameLst>
                                      </p:cBhvr>
                                      <p:to>
                                        <p:strVal val="hidden"/>
                                      </p:to>
                                    </p:set>
                                  </p:childTnLst>
                                </p:cTn>
                              </p:par>
                              <p:par>
                                <p:cTn id="16" presetID="3" presetClass="exit" presetSubtype="10" fill="hold" nodeType="withEffect">
                                  <p:stCondLst>
                                    <p:cond delay="0"/>
                                  </p:stCondLst>
                                  <p:childTnLst>
                                    <p:animEffect transition="out" filter="blinds(horizontal)">
                                      <p:cBhvr>
                                        <p:cTn id="17" dur="500"/>
                                        <p:tgtEl>
                                          <p:spTgt spid="46"/>
                                        </p:tgtEl>
                                      </p:cBhvr>
                                    </p:animEffect>
                                    <p:set>
                                      <p:cBhvr>
                                        <p:cTn id="18" dur="1" fill="hold">
                                          <p:stCondLst>
                                            <p:cond delay="499"/>
                                          </p:stCondLst>
                                        </p:cTn>
                                        <p:tgtEl>
                                          <p:spTgt spid="46"/>
                                        </p:tgtEl>
                                        <p:attrNameLst>
                                          <p:attrName>style.visibility</p:attrName>
                                        </p:attrNameLst>
                                      </p:cBhvr>
                                      <p:to>
                                        <p:strVal val="hidden"/>
                                      </p:to>
                                    </p:set>
                                  </p:childTnLst>
                                </p:cTn>
                              </p:par>
                              <p:par>
                                <p:cTn id="19" presetID="3" presetClass="exit" presetSubtype="10" fill="hold" nodeType="withEffect">
                                  <p:stCondLst>
                                    <p:cond delay="0"/>
                                  </p:stCondLst>
                                  <p:childTnLst>
                                    <p:animEffect transition="out" filter="blinds(horizontal)">
                                      <p:cBhvr>
                                        <p:cTn id="20" dur="500"/>
                                        <p:tgtEl>
                                          <p:spTgt spid="45"/>
                                        </p:tgtEl>
                                      </p:cBhvr>
                                    </p:animEffect>
                                    <p:set>
                                      <p:cBhvr>
                                        <p:cTn id="21" dur="1" fill="hold">
                                          <p:stCondLst>
                                            <p:cond delay="499"/>
                                          </p:stCondLst>
                                        </p:cTn>
                                        <p:tgtEl>
                                          <p:spTgt spid="45"/>
                                        </p:tgtEl>
                                        <p:attrNameLst>
                                          <p:attrName>style.visibility</p:attrName>
                                        </p:attrNameLst>
                                      </p:cBhvr>
                                      <p:to>
                                        <p:strVal val="hidden"/>
                                      </p:to>
                                    </p:set>
                                  </p:childTnLst>
                                </p:cTn>
                              </p:par>
                              <p:par>
                                <p:cTn id="22" presetID="3" presetClass="exit" presetSubtype="10" fill="hold" grpId="0" nodeType="withEffect">
                                  <p:stCondLst>
                                    <p:cond delay="0"/>
                                  </p:stCondLst>
                                  <p:childTnLst>
                                    <p:animEffect transition="out" filter="blinds(horizontal)">
                                      <p:cBhvr>
                                        <p:cTn id="23" dur="500"/>
                                        <p:tgtEl>
                                          <p:spTgt spid="57"/>
                                        </p:tgtEl>
                                      </p:cBhvr>
                                    </p:animEffect>
                                    <p:set>
                                      <p:cBhvr>
                                        <p:cTn id="24" dur="1" fill="hold">
                                          <p:stCondLst>
                                            <p:cond delay="499"/>
                                          </p:stCondLst>
                                        </p:cTn>
                                        <p:tgtEl>
                                          <p:spTgt spid="57"/>
                                        </p:tgtEl>
                                        <p:attrNameLst>
                                          <p:attrName>style.visibility</p:attrName>
                                        </p:attrNameLst>
                                      </p:cBhvr>
                                      <p:to>
                                        <p:strVal val="hidden"/>
                                      </p:to>
                                    </p:set>
                                  </p:childTnLst>
                                </p:cTn>
                              </p:par>
                              <p:par>
                                <p:cTn id="25" presetID="3" presetClass="exit" presetSubtype="10" fill="hold" grpId="0" nodeType="withEffect">
                                  <p:stCondLst>
                                    <p:cond delay="0"/>
                                  </p:stCondLst>
                                  <p:childTnLst>
                                    <p:animEffect transition="out" filter="blinds(horizontal)">
                                      <p:cBhvr>
                                        <p:cTn id="26" dur="500"/>
                                        <p:tgtEl>
                                          <p:spTgt spid="49"/>
                                        </p:tgtEl>
                                      </p:cBhvr>
                                    </p:animEffect>
                                    <p:set>
                                      <p:cBhvr>
                                        <p:cTn id="27" dur="1" fill="hold">
                                          <p:stCondLst>
                                            <p:cond delay="499"/>
                                          </p:stCondLst>
                                        </p:cTn>
                                        <p:tgtEl>
                                          <p:spTgt spid="49"/>
                                        </p:tgtEl>
                                        <p:attrNameLst>
                                          <p:attrName>style.visibility</p:attrName>
                                        </p:attrNameLst>
                                      </p:cBhvr>
                                      <p:to>
                                        <p:strVal val="hidden"/>
                                      </p:to>
                                    </p:set>
                                  </p:childTnLst>
                                </p:cTn>
                              </p:par>
                              <p:par>
                                <p:cTn id="28" presetID="3" presetClass="exit" presetSubtype="10" fill="hold" nodeType="withEffect">
                                  <p:stCondLst>
                                    <p:cond delay="0"/>
                                  </p:stCondLst>
                                  <p:childTnLst>
                                    <p:animEffect transition="out" filter="blinds(horizontal)">
                                      <p:cBhvr>
                                        <p:cTn id="29" dur="500"/>
                                        <p:tgtEl>
                                          <p:spTgt spid="32"/>
                                        </p:tgtEl>
                                      </p:cBhvr>
                                    </p:animEffect>
                                    <p:set>
                                      <p:cBhvr>
                                        <p:cTn id="30" dur="1" fill="hold">
                                          <p:stCondLst>
                                            <p:cond delay="499"/>
                                          </p:stCondLst>
                                        </p:cTn>
                                        <p:tgtEl>
                                          <p:spTgt spid="32"/>
                                        </p:tgtEl>
                                        <p:attrNameLst>
                                          <p:attrName>style.visibility</p:attrName>
                                        </p:attrNameLst>
                                      </p:cBhvr>
                                      <p:to>
                                        <p:strVal val="hidden"/>
                                      </p:to>
                                    </p:set>
                                  </p:childTnLst>
                                </p:cTn>
                              </p:par>
                              <p:par>
                                <p:cTn id="31" presetID="3" presetClass="exit" presetSubtype="10" fill="hold" grpId="0" nodeType="withEffect">
                                  <p:stCondLst>
                                    <p:cond delay="0"/>
                                  </p:stCondLst>
                                  <p:childTnLst>
                                    <p:animEffect transition="out" filter="blinds(horizontal)">
                                      <p:cBhvr>
                                        <p:cTn id="32" dur="500"/>
                                        <p:tgtEl>
                                          <p:spTgt spid="22"/>
                                        </p:tgtEl>
                                      </p:cBhvr>
                                    </p:animEffect>
                                    <p:set>
                                      <p:cBhvr>
                                        <p:cTn id="33" dur="1" fill="hold">
                                          <p:stCondLst>
                                            <p:cond delay="499"/>
                                          </p:stCondLst>
                                        </p:cTn>
                                        <p:tgtEl>
                                          <p:spTgt spid="22"/>
                                        </p:tgtEl>
                                        <p:attrNameLst>
                                          <p:attrName>style.visibility</p:attrName>
                                        </p:attrNameLst>
                                      </p:cBhvr>
                                      <p:to>
                                        <p:strVal val="hidden"/>
                                      </p:to>
                                    </p:set>
                                  </p:childTnLst>
                                </p:cTn>
                              </p:par>
                              <p:par>
                                <p:cTn id="34" presetID="3" presetClass="exit" presetSubtype="10" fill="hold" nodeType="withEffect">
                                  <p:stCondLst>
                                    <p:cond delay="0"/>
                                  </p:stCondLst>
                                  <p:childTnLst>
                                    <p:animEffect transition="out" filter="blinds(horizontal)">
                                      <p:cBhvr>
                                        <p:cTn id="35" dur="500"/>
                                        <p:tgtEl>
                                          <p:spTgt spid="48"/>
                                        </p:tgtEl>
                                      </p:cBhvr>
                                    </p:animEffect>
                                    <p:set>
                                      <p:cBhvr>
                                        <p:cTn id="36" dur="1" fill="hold">
                                          <p:stCondLst>
                                            <p:cond delay="499"/>
                                          </p:stCondLst>
                                        </p:cTn>
                                        <p:tgtEl>
                                          <p:spTgt spid="48"/>
                                        </p:tgtEl>
                                        <p:attrNameLst>
                                          <p:attrName>style.visibility</p:attrName>
                                        </p:attrNameLst>
                                      </p:cBhvr>
                                      <p:to>
                                        <p:strVal val="hidden"/>
                                      </p:to>
                                    </p:set>
                                  </p:childTnLst>
                                </p:cTn>
                              </p:par>
                              <p:par>
                                <p:cTn id="37" presetID="3" presetClass="exit" presetSubtype="10" fill="hold" nodeType="withEffect">
                                  <p:stCondLst>
                                    <p:cond delay="0"/>
                                  </p:stCondLst>
                                  <p:childTnLst>
                                    <p:animEffect transition="out" filter="blinds(horizontal)">
                                      <p:cBhvr>
                                        <p:cTn id="38" dur="500"/>
                                        <p:tgtEl>
                                          <p:spTgt spid="50"/>
                                        </p:tgtEl>
                                      </p:cBhvr>
                                    </p:animEffect>
                                    <p:set>
                                      <p:cBhvr>
                                        <p:cTn id="39" dur="1" fill="hold">
                                          <p:stCondLst>
                                            <p:cond delay="499"/>
                                          </p:stCondLst>
                                        </p:cTn>
                                        <p:tgtEl>
                                          <p:spTgt spid="50"/>
                                        </p:tgtEl>
                                        <p:attrNameLst>
                                          <p:attrName>style.visibility</p:attrName>
                                        </p:attrNameLst>
                                      </p:cBhvr>
                                      <p:to>
                                        <p:strVal val="hidden"/>
                                      </p:to>
                                    </p:set>
                                  </p:childTnLst>
                                </p:cTn>
                              </p:par>
                              <p:par>
                                <p:cTn id="40" presetID="3" presetClass="exit" presetSubtype="10" fill="hold" grpId="0" nodeType="withEffect">
                                  <p:stCondLst>
                                    <p:cond delay="0"/>
                                  </p:stCondLst>
                                  <p:childTnLst>
                                    <p:animEffect transition="out" filter="blinds(horizontal)">
                                      <p:cBhvr>
                                        <p:cTn id="41" dur="500"/>
                                        <p:tgtEl>
                                          <p:spTgt spid="52"/>
                                        </p:tgtEl>
                                      </p:cBhvr>
                                    </p:animEffect>
                                    <p:set>
                                      <p:cBhvr>
                                        <p:cTn id="42" dur="1" fill="hold">
                                          <p:stCondLst>
                                            <p:cond delay="499"/>
                                          </p:stCondLst>
                                        </p:cTn>
                                        <p:tgtEl>
                                          <p:spTgt spid="52"/>
                                        </p:tgtEl>
                                        <p:attrNameLst>
                                          <p:attrName>style.visibility</p:attrName>
                                        </p:attrNameLst>
                                      </p:cBhvr>
                                      <p:to>
                                        <p:strVal val="hidden"/>
                                      </p:to>
                                    </p:set>
                                  </p:childTnLst>
                                </p:cTn>
                              </p:par>
                              <p:par>
                                <p:cTn id="43" presetID="3" presetClass="exit" presetSubtype="10" fill="hold" nodeType="withEffect">
                                  <p:stCondLst>
                                    <p:cond delay="0"/>
                                  </p:stCondLst>
                                  <p:childTnLst>
                                    <p:animEffect transition="out" filter="blinds(horizontal)">
                                      <p:cBhvr>
                                        <p:cTn id="44" dur="500"/>
                                        <p:tgtEl>
                                          <p:spTgt spid="37"/>
                                        </p:tgtEl>
                                      </p:cBhvr>
                                    </p:animEffect>
                                    <p:set>
                                      <p:cBhvr>
                                        <p:cTn id="45" dur="1" fill="hold">
                                          <p:stCondLst>
                                            <p:cond delay="499"/>
                                          </p:stCondLst>
                                        </p:cTn>
                                        <p:tgtEl>
                                          <p:spTgt spid="37"/>
                                        </p:tgtEl>
                                        <p:attrNameLst>
                                          <p:attrName>style.visibility</p:attrName>
                                        </p:attrNameLst>
                                      </p:cBhvr>
                                      <p:to>
                                        <p:strVal val="hidden"/>
                                      </p:to>
                                    </p:set>
                                  </p:childTnLst>
                                </p:cTn>
                              </p:par>
                              <p:par>
                                <p:cTn id="46" presetID="3" presetClass="exit" presetSubtype="10" fill="hold" grpId="0" nodeType="withEffect">
                                  <p:stCondLst>
                                    <p:cond delay="0"/>
                                  </p:stCondLst>
                                  <p:childTnLst>
                                    <p:animEffect transition="out" filter="blinds(horizontal)">
                                      <p:cBhvr>
                                        <p:cTn id="47" dur="500"/>
                                        <p:tgtEl>
                                          <p:spTgt spid="56"/>
                                        </p:tgtEl>
                                      </p:cBhvr>
                                    </p:animEffect>
                                    <p:set>
                                      <p:cBhvr>
                                        <p:cTn id="48" dur="1" fill="hold">
                                          <p:stCondLst>
                                            <p:cond delay="499"/>
                                          </p:stCondLst>
                                        </p:cTn>
                                        <p:tgtEl>
                                          <p:spTgt spid="56"/>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3" presetClass="exit" presetSubtype="10" fill="hold" nodeType="clickEffect">
                                  <p:stCondLst>
                                    <p:cond delay="0"/>
                                  </p:stCondLst>
                                  <p:childTnLst>
                                    <p:animEffect transition="out" filter="blinds(horizontal)">
                                      <p:cBhvr>
                                        <p:cTn id="52" dur="500"/>
                                        <p:tgtEl>
                                          <p:spTgt spid="42"/>
                                        </p:tgtEl>
                                      </p:cBhvr>
                                    </p:animEffect>
                                    <p:set>
                                      <p:cBhvr>
                                        <p:cTn id="53" dur="1" fill="hold">
                                          <p:stCondLst>
                                            <p:cond delay="499"/>
                                          </p:stCondLst>
                                        </p:cTn>
                                        <p:tgtEl>
                                          <p:spTgt spid="42"/>
                                        </p:tgtEl>
                                        <p:attrNameLst>
                                          <p:attrName>style.visibility</p:attrName>
                                        </p:attrNameLst>
                                      </p:cBhvr>
                                      <p:to>
                                        <p:strVal val="hidden"/>
                                      </p:to>
                                    </p:set>
                                  </p:childTnLst>
                                </p:cTn>
                              </p:par>
                              <p:par>
                                <p:cTn id="54" presetID="3" presetClass="exit" presetSubtype="10" fill="hold" grpId="0" nodeType="withEffect">
                                  <p:stCondLst>
                                    <p:cond delay="0"/>
                                  </p:stCondLst>
                                  <p:childTnLst>
                                    <p:animEffect transition="out" filter="blinds(horizontal)">
                                      <p:cBhvr>
                                        <p:cTn id="55" dur="500"/>
                                        <p:tgtEl>
                                          <p:spTgt spid="43"/>
                                        </p:tgtEl>
                                      </p:cBhvr>
                                    </p:animEffect>
                                    <p:set>
                                      <p:cBhvr>
                                        <p:cTn id="56" dur="1" fill="hold">
                                          <p:stCondLst>
                                            <p:cond delay="499"/>
                                          </p:stCondLst>
                                        </p:cTn>
                                        <p:tgtEl>
                                          <p:spTgt spid="43"/>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nodeType="click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blinds(horizontal)">
                                      <p:cBhvr>
                                        <p:cTn id="61" dur="500"/>
                                        <p:tgtEl>
                                          <p:spTgt spid="66"/>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68"/>
                                        </p:tgtEl>
                                        <p:attrNameLst>
                                          <p:attrName>style.visibility</p:attrName>
                                        </p:attrNameLst>
                                      </p:cBhvr>
                                      <p:to>
                                        <p:strVal val="visible"/>
                                      </p:to>
                                    </p:set>
                                    <p:animEffect transition="in" filter="blinds(horizontal)">
                                      <p:cBhvr>
                                        <p:cTn id="64" dur="500"/>
                                        <p:tgtEl>
                                          <p:spTgt spid="68"/>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nodeType="click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blinds(horizontal)">
                                      <p:cBhvr>
                                        <p:cTn id="69" dur="500"/>
                                        <p:tgtEl>
                                          <p:spTgt spid="37"/>
                                        </p:tgtEl>
                                      </p:cBhvr>
                                    </p:animEffect>
                                  </p:childTnLst>
                                </p:cTn>
                              </p:par>
                              <p:par>
                                <p:cTn id="70" presetID="3" presetClass="entr" presetSubtype="5" fill="hold" nodeType="withEffect">
                                  <p:stCondLst>
                                    <p:cond delay="0"/>
                                  </p:stCondLst>
                                  <p:childTnLst>
                                    <p:set>
                                      <p:cBhvr>
                                        <p:cTn id="71" dur="1" fill="hold">
                                          <p:stCondLst>
                                            <p:cond delay="0"/>
                                          </p:stCondLst>
                                        </p:cTn>
                                        <p:tgtEl>
                                          <p:spTgt spid="85"/>
                                        </p:tgtEl>
                                        <p:attrNameLst>
                                          <p:attrName>style.visibility</p:attrName>
                                        </p:attrNameLst>
                                      </p:cBhvr>
                                      <p:to>
                                        <p:strVal val="visible"/>
                                      </p:to>
                                    </p:set>
                                    <p:animEffect transition="in" filter="blinds(vertical)">
                                      <p:cBhvr>
                                        <p:cTn id="72" dur="500"/>
                                        <p:tgtEl>
                                          <p:spTgt spid="85"/>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1" nodeType="clickEffect">
                                  <p:stCondLst>
                                    <p:cond delay="0"/>
                                  </p:stCondLst>
                                  <p:childTnLst>
                                    <p:set>
                                      <p:cBhvr>
                                        <p:cTn id="76" dur="1" fill="hold">
                                          <p:stCondLst>
                                            <p:cond delay="0"/>
                                          </p:stCondLst>
                                        </p:cTn>
                                        <p:tgtEl>
                                          <p:spTgt spid="57"/>
                                        </p:tgtEl>
                                        <p:attrNameLst>
                                          <p:attrName>style.visibility</p:attrName>
                                        </p:attrNameLst>
                                      </p:cBhvr>
                                      <p:to>
                                        <p:strVal val="visible"/>
                                      </p:to>
                                    </p:set>
                                    <p:animEffect transition="in" filter="blinds(horizontal)">
                                      <p:cBhvr>
                                        <p:cTn id="77" dur="500"/>
                                        <p:tgtEl>
                                          <p:spTgt spid="57"/>
                                        </p:tgtEl>
                                      </p:cBhvr>
                                    </p:animEffect>
                                  </p:childTnLst>
                                </p:cTn>
                              </p:par>
                              <p:par>
                                <p:cTn id="78" presetID="3" presetClass="entr" presetSubtype="10" fill="hold" grpId="1" nodeType="withEffect">
                                  <p:stCondLst>
                                    <p:cond delay="0"/>
                                  </p:stCondLst>
                                  <p:childTnLst>
                                    <p:set>
                                      <p:cBhvr>
                                        <p:cTn id="79" dur="1" fill="hold">
                                          <p:stCondLst>
                                            <p:cond delay="0"/>
                                          </p:stCondLst>
                                        </p:cTn>
                                        <p:tgtEl>
                                          <p:spTgt spid="56"/>
                                        </p:tgtEl>
                                        <p:attrNameLst>
                                          <p:attrName>style.visibility</p:attrName>
                                        </p:attrNameLst>
                                      </p:cBhvr>
                                      <p:to>
                                        <p:strVal val="visible"/>
                                      </p:to>
                                    </p:set>
                                    <p:animEffect transition="in" filter="blinds(horizontal)">
                                      <p:cBhvr>
                                        <p:cTn id="80" dur="500"/>
                                        <p:tgtEl>
                                          <p:spTgt spid="56"/>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86"/>
                                        </p:tgtEl>
                                        <p:attrNameLst>
                                          <p:attrName>style.visibility</p:attrName>
                                        </p:attrNameLst>
                                      </p:cBhvr>
                                      <p:to>
                                        <p:strVal val="visible"/>
                                      </p:to>
                                    </p:set>
                                    <p:animEffect transition="in" filter="blinds(horizontal)">
                                      <p:cBhvr>
                                        <p:cTn id="85" dur="500"/>
                                        <p:tgtEl>
                                          <p:spTgt spid="86"/>
                                        </p:tgtEl>
                                      </p:cBhvr>
                                    </p:animEffect>
                                  </p:childTnLst>
                                </p:cTn>
                              </p:par>
                              <p:par>
                                <p:cTn id="86" presetID="3" presetClass="entr" presetSubtype="10" fill="hold" grpId="0" nodeType="withEffect">
                                  <p:stCondLst>
                                    <p:cond delay="0"/>
                                  </p:stCondLst>
                                  <p:childTnLst>
                                    <p:set>
                                      <p:cBhvr>
                                        <p:cTn id="87" dur="1" fill="hold">
                                          <p:stCondLst>
                                            <p:cond delay="0"/>
                                          </p:stCondLst>
                                        </p:cTn>
                                        <p:tgtEl>
                                          <p:spTgt spid="87"/>
                                        </p:tgtEl>
                                        <p:attrNameLst>
                                          <p:attrName>style.visibility</p:attrName>
                                        </p:attrNameLst>
                                      </p:cBhvr>
                                      <p:to>
                                        <p:strVal val="visible"/>
                                      </p:to>
                                    </p:set>
                                    <p:animEffect transition="in" filter="blinds(horizontal)">
                                      <p:cBhvr>
                                        <p:cTn id="88" dur="500"/>
                                        <p:tgtEl>
                                          <p:spTgt spid="87"/>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xit" presetSubtype="10" fill="hold" grpId="2" nodeType="clickEffect">
                                  <p:stCondLst>
                                    <p:cond delay="0"/>
                                  </p:stCondLst>
                                  <p:childTnLst>
                                    <p:animEffect transition="out" filter="blinds(horizontal)">
                                      <p:cBhvr>
                                        <p:cTn id="92" dur="500"/>
                                        <p:tgtEl>
                                          <p:spTgt spid="57"/>
                                        </p:tgtEl>
                                      </p:cBhvr>
                                    </p:animEffect>
                                    <p:set>
                                      <p:cBhvr>
                                        <p:cTn id="93" dur="1" fill="hold">
                                          <p:stCondLst>
                                            <p:cond delay="499"/>
                                          </p:stCondLst>
                                        </p:cTn>
                                        <p:tgtEl>
                                          <p:spTgt spid="57"/>
                                        </p:tgtEl>
                                        <p:attrNameLst>
                                          <p:attrName>style.visibility</p:attrName>
                                        </p:attrNameLst>
                                      </p:cBhvr>
                                      <p:to>
                                        <p:strVal val="hidden"/>
                                      </p:to>
                                    </p:set>
                                  </p:childTnLst>
                                </p:cTn>
                              </p:par>
                              <p:par>
                                <p:cTn id="94" presetID="3" presetClass="exit" presetSubtype="10" fill="hold" grpId="2" nodeType="withEffect">
                                  <p:stCondLst>
                                    <p:cond delay="0"/>
                                  </p:stCondLst>
                                  <p:childTnLst>
                                    <p:animEffect transition="out" filter="blinds(horizontal)">
                                      <p:cBhvr>
                                        <p:cTn id="95" dur="500"/>
                                        <p:tgtEl>
                                          <p:spTgt spid="56"/>
                                        </p:tgtEl>
                                      </p:cBhvr>
                                    </p:animEffect>
                                    <p:set>
                                      <p:cBhvr>
                                        <p:cTn id="96" dur="1" fill="hold">
                                          <p:stCondLst>
                                            <p:cond delay="499"/>
                                          </p:stCondLst>
                                        </p:cTn>
                                        <p:tgtEl>
                                          <p:spTgt spid="56"/>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3" presetClass="entr" presetSubtype="10" fill="hold" grpId="0" nodeType="click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blinds(horizontal)">
                                      <p:cBhvr>
                                        <p:cTn id="101" dur="500"/>
                                        <p:tgtEl>
                                          <p:spTgt spid="82"/>
                                        </p:tgtEl>
                                      </p:cBhvr>
                                    </p:animEffect>
                                  </p:childTnLst>
                                </p:cTn>
                              </p:par>
                            </p:childTnLst>
                          </p:cTn>
                        </p:par>
                      </p:childTnLst>
                    </p:cTn>
                  </p:par>
                  <p:par>
                    <p:cTn id="102" fill="hold">
                      <p:stCondLst>
                        <p:cond delay="indefinite"/>
                      </p:stCondLst>
                      <p:childTnLst>
                        <p:par>
                          <p:cTn id="103" fill="hold">
                            <p:stCondLst>
                              <p:cond delay="0"/>
                            </p:stCondLst>
                            <p:childTnLst>
                              <p:par>
                                <p:cTn id="104" presetID="3" presetClass="entr" presetSubtype="10" fill="hold" grpId="0" nodeType="clickEffect">
                                  <p:stCondLst>
                                    <p:cond delay="0"/>
                                  </p:stCondLst>
                                  <p:childTnLst>
                                    <p:set>
                                      <p:cBhvr>
                                        <p:cTn id="105" dur="1" fill="hold">
                                          <p:stCondLst>
                                            <p:cond delay="0"/>
                                          </p:stCondLst>
                                        </p:cTn>
                                        <p:tgtEl>
                                          <p:spTgt spid="83"/>
                                        </p:tgtEl>
                                        <p:attrNameLst>
                                          <p:attrName>style.visibility</p:attrName>
                                        </p:attrNameLst>
                                      </p:cBhvr>
                                      <p:to>
                                        <p:strVal val="visible"/>
                                      </p:to>
                                    </p:set>
                                    <p:animEffect transition="in" filter="blinds(horizontal)">
                                      <p:cBhvr>
                                        <p:cTn id="106" dur="500"/>
                                        <p:tgtEl>
                                          <p:spTgt spid="83"/>
                                        </p:tgtEl>
                                      </p:cBhvr>
                                    </p:animEffect>
                                  </p:childTnLst>
                                </p:cTn>
                              </p:par>
                            </p:childTnLst>
                          </p:cTn>
                        </p:par>
                      </p:childTnLst>
                    </p:cTn>
                  </p:par>
                  <p:par>
                    <p:cTn id="107" fill="hold">
                      <p:stCondLst>
                        <p:cond delay="indefinite"/>
                      </p:stCondLst>
                      <p:childTnLst>
                        <p:par>
                          <p:cTn id="108" fill="hold">
                            <p:stCondLst>
                              <p:cond delay="0"/>
                            </p:stCondLst>
                            <p:childTnLst>
                              <p:par>
                                <p:cTn id="109" presetID="3" presetClass="entr" presetSubtype="10" fill="hold" grpId="0" nodeType="clickEffect">
                                  <p:stCondLst>
                                    <p:cond delay="0"/>
                                  </p:stCondLst>
                                  <p:childTnLst>
                                    <p:set>
                                      <p:cBhvr>
                                        <p:cTn id="110" dur="1" fill="hold">
                                          <p:stCondLst>
                                            <p:cond delay="0"/>
                                          </p:stCondLst>
                                        </p:cTn>
                                        <p:tgtEl>
                                          <p:spTgt spid="69"/>
                                        </p:tgtEl>
                                        <p:attrNameLst>
                                          <p:attrName>style.visibility</p:attrName>
                                        </p:attrNameLst>
                                      </p:cBhvr>
                                      <p:to>
                                        <p:strVal val="visible"/>
                                      </p:to>
                                    </p:set>
                                    <p:animEffect transition="in" filter="blinds(horizontal)">
                                      <p:cBhvr>
                                        <p:cTn id="111" dur="500"/>
                                        <p:tgtEl>
                                          <p:spTgt spid="69"/>
                                        </p:tgtEl>
                                      </p:cBhvr>
                                    </p:animEffect>
                                  </p:childTnLst>
                                </p:cTn>
                              </p:par>
                            </p:childTnLst>
                          </p:cTn>
                        </p:par>
                      </p:childTnLst>
                    </p:cTn>
                  </p:par>
                  <p:par>
                    <p:cTn id="112" fill="hold">
                      <p:stCondLst>
                        <p:cond delay="indefinite"/>
                      </p:stCondLst>
                      <p:childTnLst>
                        <p:par>
                          <p:cTn id="113" fill="hold">
                            <p:stCondLst>
                              <p:cond delay="0"/>
                            </p:stCondLst>
                            <p:childTnLst>
                              <p:par>
                                <p:cTn id="114" presetID="3" presetClass="entr" presetSubtype="10" fill="hold" grpId="0" nodeType="clickEffect">
                                  <p:stCondLst>
                                    <p:cond delay="0"/>
                                  </p:stCondLst>
                                  <p:childTnLst>
                                    <p:set>
                                      <p:cBhvr>
                                        <p:cTn id="115" dur="1" fill="hold">
                                          <p:stCondLst>
                                            <p:cond delay="0"/>
                                          </p:stCondLst>
                                        </p:cTn>
                                        <p:tgtEl>
                                          <p:spTgt spid="74"/>
                                        </p:tgtEl>
                                        <p:attrNameLst>
                                          <p:attrName>style.visibility</p:attrName>
                                        </p:attrNameLst>
                                      </p:cBhvr>
                                      <p:to>
                                        <p:strVal val="visible"/>
                                      </p:to>
                                    </p:set>
                                    <p:animEffect transition="in" filter="blinds(horizontal)">
                                      <p:cBhvr>
                                        <p:cTn id="116" dur="500"/>
                                        <p:tgtEl>
                                          <p:spTgt spid="74"/>
                                        </p:tgtEl>
                                      </p:cBhvr>
                                    </p:animEffect>
                                  </p:childTnLst>
                                </p:cTn>
                              </p:par>
                            </p:childTnLst>
                          </p:cTn>
                        </p:par>
                      </p:childTnLst>
                    </p:cTn>
                  </p:par>
                  <p:par>
                    <p:cTn id="117" fill="hold">
                      <p:stCondLst>
                        <p:cond delay="indefinite"/>
                      </p:stCondLst>
                      <p:childTnLst>
                        <p:par>
                          <p:cTn id="118" fill="hold">
                            <p:stCondLst>
                              <p:cond delay="0"/>
                            </p:stCondLst>
                            <p:childTnLst>
                              <p:par>
                                <p:cTn id="119" presetID="3" presetClass="entr" presetSubtype="10" fill="hold" grpId="0" nodeType="clickEffect">
                                  <p:stCondLst>
                                    <p:cond delay="0"/>
                                  </p:stCondLst>
                                  <p:childTnLst>
                                    <p:set>
                                      <p:cBhvr>
                                        <p:cTn id="120" dur="1" fill="hold">
                                          <p:stCondLst>
                                            <p:cond delay="0"/>
                                          </p:stCondLst>
                                        </p:cTn>
                                        <p:tgtEl>
                                          <p:spTgt spid="75"/>
                                        </p:tgtEl>
                                        <p:attrNameLst>
                                          <p:attrName>style.visibility</p:attrName>
                                        </p:attrNameLst>
                                      </p:cBhvr>
                                      <p:to>
                                        <p:strVal val="visible"/>
                                      </p:to>
                                    </p:set>
                                    <p:animEffect transition="in" filter="blinds(horizontal)">
                                      <p:cBhvr>
                                        <p:cTn id="121" dur="500"/>
                                        <p:tgtEl>
                                          <p:spTgt spid="75"/>
                                        </p:tgtEl>
                                      </p:cBhvr>
                                    </p:animEffect>
                                  </p:childTnLst>
                                </p:cTn>
                              </p:par>
                            </p:childTnLst>
                          </p:cTn>
                        </p:par>
                      </p:childTnLst>
                    </p:cTn>
                  </p:par>
                  <p:par>
                    <p:cTn id="122" fill="hold">
                      <p:stCondLst>
                        <p:cond delay="indefinite"/>
                      </p:stCondLst>
                      <p:childTnLst>
                        <p:par>
                          <p:cTn id="123" fill="hold">
                            <p:stCondLst>
                              <p:cond delay="0"/>
                            </p:stCondLst>
                            <p:childTnLst>
                              <p:par>
                                <p:cTn id="124" presetID="3" presetClass="entr" presetSubtype="10" fill="hold" grpId="0" nodeType="clickEffect">
                                  <p:stCondLst>
                                    <p:cond delay="0"/>
                                  </p:stCondLst>
                                  <p:childTnLst>
                                    <p:set>
                                      <p:cBhvr>
                                        <p:cTn id="125" dur="1" fill="hold">
                                          <p:stCondLst>
                                            <p:cond delay="0"/>
                                          </p:stCondLst>
                                        </p:cTn>
                                        <p:tgtEl>
                                          <p:spTgt spid="70"/>
                                        </p:tgtEl>
                                        <p:attrNameLst>
                                          <p:attrName>style.visibility</p:attrName>
                                        </p:attrNameLst>
                                      </p:cBhvr>
                                      <p:to>
                                        <p:strVal val="visible"/>
                                      </p:to>
                                    </p:set>
                                    <p:animEffect transition="in" filter="blinds(horizontal)">
                                      <p:cBhvr>
                                        <p:cTn id="126" dur="500"/>
                                        <p:tgtEl>
                                          <p:spTgt spid="70"/>
                                        </p:tgtEl>
                                      </p:cBhvr>
                                    </p:animEffect>
                                  </p:childTnLst>
                                </p:cTn>
                              </p:par>
                            </p:childTnLst>
                          </p:cTn>
                        </p:par>
                      </p:childTnLst>
                    </p:cTn>
                  </p:par>
                  <p:par>
                    <p:cTn id="127" fill="hold">
                      <p:stCondLst>
                        <p:cond delay="indefinite"/>
                      </p:stCondLst>
                      <p:childTnLst>
                        <p:par>
                          <p:cTn id="128" fill="hold">
                            <p:stCondLst>
                              <p:cond delay="0"/>
                            </p:stCondLst>
                            <p:childTnLst>
                              <p:par>
                                <p:cTn id="129" presetID="3" presetClass="entr" presetSubtype="10" fill="hold" grpId="0" nodeType="clickEffect">
                                  <p:stCondLst>
                                    <p:cond delay="0"/>
                                  </p:stCondLst>
                                  <p:childTnLst>
                                    <p:set>
                                      <p:cBhvr>
                                        <p:cTn id="130" dur="1" fill="hold">
                                          <p:stCondLst>
                                            <p:cond delay="0"/>
                                          </p:stCondLst>
                                        </p:cTn>
                                        <p:tgtEl>
                                          <p:spTgt spid="76"/>
                                        </p:tgtEl>
                                        <p:attrNameLst>
                                          <p:attrName>style.visibility</p:attrName>
                                        </p:attrNameLst>
                                      </p:cBhvr>
                                      <p:to>
                                        <p:strVal val="visible"/>
                                      </p:to>
                                    </p:set>
                                    <p:animEffect transition="in" filter="blinds(horizontal)">
                                      <p:cBhvr>
                                        <p:cTn id="131" dur="500"/>
                                        <p:tgtEl>
                                          <p:spTgt spid="76"/>
                                        </p:tgtEl>
                                      </p:cBhvr>
                                    </p:animEffect>
                                  </p:childTnLst>
                                </p:cTn>
                              </p:par>
                            </p:childTnLst>
                          </p:cTn>
                        </p:par>
                      </p:childTnLst>
                    </p:cTn>
                  </p:par>
                  <p:par>
                    <p:cTn id="132" fill="hold">
                      <p:stCondLst>
                        <p:cond delay="indefinite"/>
                      </p:stCondLst>
                      <p:childTnLst>
                        <p:par>
                          <p:cTn id="133" fill="hold">
                            <p:stCondLst>
                              <p:cond delay="0"/>
                            </p:stCondLst>
                            <p:childTnLst>
                              <p:par>
                                <p:cTn id="134" presetID="3" presetClass="entr" presetSubtype="10" fill="hold" grpId="0" nodeType="click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blinds(horizontal)">
                                      <p:cBhvr>
                                        <p:cTn id="136" dur="500"/>
                                        <p:tgtEl>
                                          <p:spTgt spid="78"/>
                                        </p:tgtEl>
                                      </p:cBhvr>
                                    </p:animEffect>
                                  </p:childTnLst>
                                </p:cTn>
                              </p:par>
                            </p:childTnLst>
                          </p:cTn>
                        </p:par>
                      </p:childTnLst>
                    </p:cTn>
                  </p:par>
                  <p:par>
                    <p:cTn id="137" fill="hold">
                      <p:stCondLst>
                        <p:cond delay="indefinite"/>
                      </p:stCondLst>
                      <p:childTnLst>
                        <p:par>
                          <p:cTn id="138" fill="hold">
                            <p:stCondLst>
                              <p:cond delay="0"/>
                            </p:stCondLst>
                            <p:childTnLst>
                              <p:par>
                                <p:cTn id="139" presetID="3" presetClass="entr" presetSubtype="10" fill="hold" grpId="0" nodeType="clickEffect">
                                  <p:stCondLst>
                                    <p:cond delay="0"/>
                                  </p:stCondLst>
                                  <p:childTnLst>
                                    <p:set>
                                      <p:cBhvr>
                                        <p:cTn id="140" dur="1" fill="hold">
                                          <p:stCondLst>
                                            <p:cond delay="0"/>
                                          </p:stCondLst>
                                        </p:cTn>
                                        <p:tgtEl>
                                          <p:spTgt spid="71"/>
                                        </p:tgtEl>
                                        <p:attrNameLst>
                                          <p:attrName>style.visibility</p:attrName>
                                        </p:attrNameLst>
                                      </p:cBhvr>
                                      <p:to>
                                        <p:strVal val="visible"/>
                                      </p:to>
                                    </p:set>
                                    <p:animEffect transition="in" filter="blinds(horizontal)">
                                      <p:cBhvr>
                                        <p:cTn id="141" dur="500"/>
                                        <p:tgtEl>
                                          <p:spTgt spid="71"/>
                                        </p:tgtEl>
                                      </p:cBhvr>
                                    </p:animEffect>
                                  </p:childTnLst>
                                </p:cTn>
                              </p:par>
                            </p:childTnLst>
                          </p:cTn>
                        </p:par>
                      </p:childTnLst>
                    </p:cTn>
                  </p:par>
                  <p:par>
                    <p:cTn id="142" fill="hold">
                      <p:stCondLst>
                        <p:cond delay="indefinite"/>
                      </p:stCondLst>
                      <p:childTnLst>
                        <p:par>
                          <p:cTn id="143" fill="hold">
                            <p:stCondLst>
                              <p:cond delay="0"/>
                            </p:stCondLst>
                            <p:childTnLst>
                              <p:par>
                                <p:cTn id="144" presetID="3" presetClass="entr" presetSubtype="10" fill="hold" grpId="0" nodeType="clickEffect">
                                  <p:stCondLst>
                                    <p:cond delay="0"/>
                                  </p:stCondLst>
                                  <p:childTnLst>
                                    <p:set>
                                      <p:cBhvr>
                                        <p:cTn id="145" dur="1" fill="hold">
                                          <p:stCondLst>
                                            <p:cond delay="0"/>
                                          </p:stCondLst>
                                        </p:cTn>
                                        <p:tgtEl>
                                          <p:spTgt spid="77"/>
                                        </p:tgtEl>
                                        <p:attrNameLst>
                                          <p:attrName>style.visibility</p:attrName>
                                        </p:attrNameLst>
                                      </p:cBhvr>
                                      <p:to>
                                        <p:strVal val="visible"/>
                                      </p:to>
                                    </p:set>
                                    <p:animEffect transition="in" filter="blinds(horizontal)">
                                      <p:cBhvr>
                                        <p:cTn id="146" dur="500"/>
                                        <p:tgtEl>
                                          <p:spTgt spid="77"/>
                                        </p:tgtEl>
                                      </p:cBhvr>
                                    </p:animEffect>
                                  </p:childTnLst>
                                </p:cTn>
                              </p:par>
                            </p:childTnLst>
                          </p:cTn>
                        </p:par>
                      </p:childTnLst>
                    </p:cTn>
                  </p:par>
                  <p:par>
                    <p:cTn id="147" fill="hold">
                      <p:stCondLst>
                        <p:cond delay="indefinite"/>
                      </p:stCondLst>
                      <p:childTnLst>
                        <p:par>
                          <p:cTn id="148" fill="hold">
                            <p:stCondLst>
                              <p:cond delay="0"/>
                            </p:stCondLst>
                            <p:childTnLst>
                              <p:par>
                                <p:cTn id="149" presetID="3" presetClass="entr" presetSubtype="10" fill="hold" grpId="0" nodeType="click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blinds(horizontal)">
                                      <p:cBhvr>
                                        <p:cTn id="151" dur="500"/>
                                        <p:tgtEl>
                                          <p:spTgt spid="79"/>
                                        </p:tgtEl>
                                      </p:cBhvr>
                                    </p:animEffect>
                                  </p:childTnLst>
                                </p:cTn>
                              </p:par>
                            </p:childTnLst>
                          </p:cTn>
                        </p:par>
                      </p:childTnLst>
                    </p:cTn>
                  </p:par>
                  <p:par>
                    <p:cTn id="152" fill="hold">
                      <p:stCondLst>
                        <p:cond delay="indefinite"/>
                      </p:stCondLst>
                      <p:childTnLst>
                        <p:par>
                          <p:cTn id="153" fill="hold">
                            <p:stCondLst>
                              <p:cond delay="0"/>
                            </p:stCondLst>
                            <p:childTnLst>
                              <p:par>
                                <p:cTn id="154" presetID="3" presetClass="entr" presetSubtype="10" fill="hold" grpId="0" nodeType="clickEffect">
                                  <p:stCondLst>
                                    <p:cond delay="0"/>
                                  </p:stCondLst>
                                  <p:childTnLst>
                                    <p:set>
                                      <p:cBhvr>
                                        <p:cTn id="155" dur="1" fill="hold">
                                          <p:stCondLst>
                                            <p:cond delay="0"/>
                                          </p:stCondLst>
                                        </p:cTn>
                                        <p:tgtEl>
                                          <p:spTgt spid="73"/>
                                        </p:tgtEl>
                                        <p:attrNameLst>
                                          <p:attrName>style.visibility</p:attrName>
                                        </p:attrNameLst>
                                      </p:cBhvr>
                                      <p:to>
                                        <p:strVal val="visible"/>
                                      </p:to>
                                    </p:set>
                                    <p:animEffect transition="in" filter="blinds(horizontal)">
                                      <p:cBhvr>
                                        <p:cTn id="156" dur="500"/>
                                        <p:tgtEl>
                                          <p:spTgt spid="73"/>
                                        </p:tgtEl>
                                      </p:cBhvr>
                                    </p:animEffect>
                                  </p:childTnLst>
                                </p:cTn>
                              </p:par>
                            </p:childTnLst>
                          </p:cTn>
                        </p:par>
                      </p:childTnLst>
                    </p:cTn>
                  </p:par>
                  <p:par>
                    <p:cTn id="157" fill="hold">
                      <p:stCondLst>
                        <p:cond delay="indefinite"/>
                      </p:stCondLst>
                      <p:childTnLst>
                        <p:par>
                          <p:cTn id="158" fill="hold">
                            <p:stCondLst>
                              <p:cond delay="0"/>
                            </p:stCondLst>
                            <p:childTnLst>
                              <p:par>
                                <p:cTn id="159" presetID="3" presetClass="entr" presetSubtype="10" fill="hold" grpId="0" nodeType="click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blinds(horizontal)">
                                      <p:cBhvr>
                                        <p:cTn id="161"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7" grpId="1"/>
      <p:bldP spid="57" grpId="2"/>
      <p:bldP spid="22" grpId="0"/>
      <p:bldP spid="43" grpId="0"/>
      <p:bldP spid="52" grpId="0"/>
      <p:bldP spid="49" grpId="0"/>
      <p:bldP spid="56" grpId="0" animBg="1"/>
      <p:bldP spid="56" grpId="1" animBg="1"/>
      <p:bldP spid="56" grpId="2" animBg="1"/>
      <p:bldP spid="58" grpId="0"/>
      <p:bldP spid="59" grpId="0"/>
      <p:bldP spid="41" grpId="0"/>
      <p:bldP spid="68" grpId="0"/>
      <p:bldP spid="69" grpId="0"/>
      <p:bldP spid="70" grpId="0"/>
      <p:bldP spid="71" grpId="0"/>
      <p:bldP spid="73" grpId="0"/>
      <p:bldP spid="74" grpId="0" animBg="1"/>
      <p:bldP spid="75" grpId="0"/>
      <p:bldP spid="76" grpId="0" animBg="1"/>
      <p:bldP spid="77" grpId="0" animBg="1"/>
      <p:bldP spid="78" grpId="0"/>
      <p:bldP spid="79" grpId="0"/>
      <p:bldP spid="81" grpId="0"/>
      <p:bldP spid="82" grpId="0"/>
      <p:bldP spid="83" grpId="0"/>
      <p:bldP spid="86" grpId="0"/>
      <p:bldP spid="87"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extBox 81"/>
          <p:cNvSpPr txBox="1"/>
          <p:nvPr/>
        </p:nvSpPr>
        <p:spPr>
          <a:xfrm rot="16200000">
            <a:off x="5668991" y="2206926"/>
            <a:ext cx="522900" cy="261610"/>
          </a:xfrm>
          <a:prstGeom prst="rect">
            <a:avLst/>
          </a:prstGeom>
          <a:noFill/>
        </p:spPr>
        <p:txBody>
          <a:bodyPr wrap="none" rtlCol="0">
            <a:spAutoFit/>
          </a:bodyPr>
          <a:lstStyle/>
          <a:p>
            <a:r>
              <a:rPr lang="en-US" sz="1100" dirty="0" err="1" smtClean="0">
                <a:latin typeface="Comic Sans MS" panose="030F0702030302020204" pitchFamily="66" charset="0"/>
              </a:rPr>
              <a:t>vsin</a:t>
            </a:r>
            <a:r>
              <a:rPr lang="el-GR" sz="1100" dirty="0" smtClean="0">
                <a:latin typeface="Comic Sans MS" panose="030F0702030302020204" pitchFamily="66" charset="0"/>
              </a:rPr>
              <a:t>θ</a:t>
            </a:r>
            <a:endParaRPr lang="en-US" sz="1100" dirty="0">
              <a:latin typeface="Comic Sans MS" panose="030F0702030302020204" pitchFamily="66" charset="0"/>
            </a:endParaRPr>
          </a:p>
        </p:txBody>
      </p:sp>
      <p:sp>
        <p:nvSpPr>
          <p:cNvPr id="35" name="TextBox 34"/>
          <p:cNvSpPr txBox="1"/>
          <p:nvPr/>
        </p:nvSpPr>
        <p:spPr>
          <a:xfrm>
            <a:off x="6432071" y="2550005"/>
            <a:ext cx="279244" cy="276999"/>
          </a:xfrm>
          <a:prstGeom prst="rect">
            <a:avLst/>
          </a:prstGeom>
          <a:noFill/>
        </p:spPr>
        <p:txBody>
          <a:bodyPr wrap="none" rtlCol="0">
            <a:spAutoFit/>
          </a:bodyPr>
          <a:lstStyle/>
          <a:p>
            <a:r>
              <a:rPr lang="el-GR" sz="1200" dirty="0" smtClean="0">
                <a:latin typeface="Comic Sans MS" panose="030F0702030302020204" pitchFamily="66" charset="0"/>
              </a:rPr>
              <a:t>θ</a:t>
            </a:r>
            <a:endParaRPr lang="en-US" sz="1200" dirty="0">
              <a:latin typeface="Comic Sans MS" panose="030F0702030302020204" pitchFamily="66" charset="0"/>
            </a:endParaRPr>
          </a:p>
        </p:txBody>
      </p:sp>
      <p:sp>
        <p:nvSpPr>
          <p:cNvPr id="2" name="Title 1"/>
          <p:cNvSpPr>
            <a:spLocks noGrp="1"/>
          </p:cNvSpPr>
          <p:nvPr>
            <p:ph type="title"/>
          </p:nvPr>
        </p:nvSpPr>
        <p:spPr/>
        <p:txBody>
          <a:bodyPr/>
          <a:lstStyle/>
          <a:p>
            <a:r>
              <a:rPr lang="en-GB" dirty="0" smtClean="0">
                <a:latin typeface="Comic Sans MS" pitchFamily="66" charset="0"/>
              </a:rPr>
              <a:t>Motion in a Circle</a:t>
            </a:r>
            <a:endParaRPr lang="en-GB" dirty="0">
              <a:latin typeface="Comic Sans MS" pitchFamily="66" charset="0"/>
            </a:endParaRPr>
          </a:p>
        </p:txBody>
      </p:sp>
      <p:sp>
        <p:nvSpPr>
          <p:cNvPr id="6" name="Content Placeholder 2"/>
          <p:cNvSpPr>
            <a:spLocks noGrp="1"/>
          </p:cNvSpPr>
          <p:nvPr>
            <p:ph idx="1"/>
          </p:nvPr>
        </p:nvSpPr>
        <p:spPr>
          <a:xfrm>
            <a:off x="228600" y="1600200"/>
            <a:ext cx="3636034" cy="4876800"/>
          </a:xfrm>
        </p:spPr>
        <p:txBody>
          <a:bodyPr>
            <a:normAutofit lnSpcReduction="10000"/>
          </a:bodyPr>
          <a:lstStyle/>
          <a:p>
            <a:pPr marL="0" indent="0" algn="ctr">
              <a:buNone/>
            </a:pPr>
            <a:r>
              <a:rPr lang="en-GB" sz="1400" b="1" dirty="0" smtClean="0">
                <a:latin typeface="Comic Sans MS" pitchFamily="66" charset="0"/>
              </a:rPr>
              <a:t>You can solve problems where an objects does not have to stay on the circle</a:t>
            </a:r>
            <a:endParaRPr lang="en-GB" sz="1400" dirty="0" smtClean="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smtClean="0">
                <a:latin typeface="Comic Sans MS" pitchFamily="66" charset="0"/>
              </a:rPr>
              <a:t>A smooth solid hemisphere with radius 5m and centre O is resting in a fixed position on a horizontal plane with its flat face in contact with the plane. A particle P of mass 4kg is slightly disturbed from rest at the highest point of the hemisphere. When OP has turned through an angle </a:t>
            </a:r>
            <a:r>
              <a:rPr lang="el-GR" sz="1400" dirty="0" smtClean="0">
                <a:latin typeface="Comic Sans MS" pitchFamily="66" charset="0"/>
              </a:rPr>
              <a:t>θ</a:t>
            </a:r>
            <a:r>
              <a:rPr lang="en-US" sz="1400" dirty="0" smtClean="0">
                <a:latin typeface="Comic Sans MS" pitchFamily="66" charset="0"/>
              </a:rPr>
              <a:t> and the particle is still on the surface of the hemisphere, the normal reaction of the sphere on the particle is R.</a:t>
            </a:r>
          </a:p>
          <a:p>
            <a:pPr marL="0" indent="0" algn="ctr">
              <a:buNone/>
            </a:pPr>
            <a:endParaRPr lang="en-US" sz="1400" dirty="0">
              <a:latin typeface="Comic Sans MS" pitchFamily="66" charset="0"/>
            </a:endParaRPr>
          </a:p>
          <a:p>
            <a:pPr algn="ctr">
              <a:buAutoNum type="alphaLcParenR"/>
            </a:pPr>
            <a:r>
              <a:rPr lang="en-US" sz="1400" dirty="0" smtClean="0">
                <a:latin typeface="Comic Sans MS" pitchFamily="66" charset="0"/>
              </a:rPr>
              <a:t>Find an expression for R</a:t>
            </a:r>
          </a:p>
          <a:p>
            <a:pPr algn="ctr">
              <a:buAutoNum type="alphaLcParenR"/>
            </a:pPr>
            <a:r>
              <a:rPr lang="en-US" sz="1400" dirty="0" smtClean="0">
                <a:latin typeface="Comic Sans MS" pitchFamily="66" charset="0"/>
              </a:rPr>
              <a:t>Find the angle between OP and the upward vertical when the particle leaves the surface of the hemisphere</a:t>
            </a:r>
          </a:p>
          <a:p>
            <a:pPr algn="ctr">
              <a:buAutoNum type="alphaLcParenR"/>
            </a:pPr>
            <a:r>
              <a:rPr lang="en-US" sz="1400" dirty="0" smtClean="0">
                <a:latin typeface="Comic Sans MS" pitchFamily="66" charset="0"/>
              </a:rPr>
              <a:t>Find the distance of the particle from the </a:t>
            </a:r>
            <a:r>
              <a:rPr lang="en-US" sz="1400" dirty="0" err="1" smtClean="0">
                <a:latin typeface="Comic Sans MS" pitchFamily="66" charset="0"/>
              </a:rPr>
              <a:t>centre</a:t>
            </a:r>
            <a:r>
              <a:rPr lang="en-US" sz="1400" dirty="0" smtClean="0">
                <a:latin typeface="Comic Sans MS" pitchFamily="66" charset="0"/>
              </a:rPr>
              <a:t> of the hemisphere when it hits the ground</a:t>
            </a:r>
            <a:endParaRPr lang="en-GB" sz="1400" dirty="0" smtClean="0">
              <a:latin typeface="Comic Sans MS" pitchFamily="66" charset="0"/>
            </a:endParaRPr>
          </a:p>
        </p:txBody>
      </p:sp>
      <mc:AlternateContent xmlns:mc="http://schemas.openxmlformats.org/markup-compatibility/2006" xmlns:a14="http://schemas.microsoft.com/office/drawing/2010/main">
        <mc:Choice Requires="a14">
          <p:sp>
            <p:nvSpPr>
              <p:cNvPr id="7" name="TextBox 6"/>
              <p:cNvSpPr txBox="1"/>
              <p:nvPr/>
            </p:nvSpPr>
            <p:spPr>
              <a:xfrm>
                <a:off x="1083623" y="0"/>
                <a:ext cx="781817"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𝑣</m:t>
                      </m:r>
                      <m:r>
                        <a:rPr lang="en-US" sz="1400" b="0" i="1" smtClean="0">
                          <a:latin typeface="Cambria Math"/>
                        </a:rPr>
                        <m:t>=</m:t>
                      </m:r>
                      <m:r>
                        <a:rPr lang="en-US" sz="1400" b="0" i="1" smtClean="0">
                          <a:latin typeface="Cambria Math"/>
                        </a:rPr>
                        <m:t>𝑟</m:t>
                      </m:r>
                      <m:r>
                        <m:rPr>
                          <m:sty m:val="p"/>
                        </m:rPr>
                        <a:rPr lang="el-GR" sz="1400" b="0" i="1" smtClean="0">
                          <a:latin typeface="Cambria Math"/>
                        </a:rPr>
                        <m:t>ω</m:t>
                      </m:r>
                    </m:oMath>
                  </m:oMathPara>
                </a14:m>
                <a:endParaRPr lang="en-GB" sz="1400" dirty="0"/>
              </a:p>
            </p:txBody>
          </p:sp>
        </mc:Choice>
        <mc:Fallback xmlns="">
          <p:sp>
            <p:nvSpPr>
              <p:cNvPr id="7" name="TextBox 6"/>
              <p:cNvSpPr txBox="1">
                <a:spLocks noRot="1" noChangeAspect="1" noMove="1" noResize="1" noEditPoints="1" noAdjustHandles="1" noChangeArrowheads="1" noChangeShapeType="1" noTextEdit="1"/>
              </p:cNvSpPr>
              <p:nvPr/>
            </p:nvSpPr>
            <p:spPr>
              <a:xfrm>
                <a:off x="1083623" y="0"/>
                <a:ext cx="781817" cy="307777"/>
              </a:xfrm>
              <a:prstGeom prst="rect">
                <a:avLst/>
              </a:prstGeom>
              <a:blipFill rotWithShape="1">
                <a:blip r:embed="rId3"/>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0" y="0"/>
                <a:ext cx="1087670" cy="44300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1200" i="1" smtClean="0">
                          <a:latin typeface="Cambria Math"/>
                        </a:rPr>
                        <m:t>ω</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𝑟𝑎𝑑𝑖𝑎𝑛𝑠</m:t>
                          </m:r>
                        </m:num>
                        <m:den>
                          <m:r>
                            <a:rPr lang="en-US" sz="1200" b="0" i="1" smtClean="0">
                              <a:latin typeface="Cambria Math"/>
                            </a:rPr>
                            <m:t>𝑠𝑒𝑐𝑜𝑛𝑑𝑠</m:t>
                          </m:r>
                        </m:den>
                      </m:f>
                    </m:oMath>
                  </m:oMathPara>
                </a14:m>
                <a:endParaRPr lang="en-GB" sz="1200" dirty="0"/>
              </a:p>
            </p:txBody>
          </p:sp>
        </mc:Choice>
        <mc:Fallback xmlns="">
          <p:sp>
            <p:nvSpPr>
              <p:cNvPr id="8" name="TextBox 7"/>
              <p:cNvSpPr txBox="1">
                <a:spLocks noRot="1" noChangeAspect="1" noMove="1" noResize="1" noEditPoints="1" noAdjustHandles="1" noChangeArrowheads="1" noChangeShapeType="1" noTextEdit="1"/>
              </p:cNvSpPr>
              <p:nvPr/>
            </p:nvSpPr>
            <p:spPr>
              <a:xfrm>
                <a:off x="0" y="0"/>
                <a:ext cx="1087670" cy="443006"/>
              </a:xfrm>
              <a:prstGeom prst="rect">
                <a:avLst/>
              </a:prstGeom>
              <a:blipFill rotWithShape="1">
                <a:blip r:embed="rId4"/>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862446" y="0"/>
                <a:ext cx="79451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𝑣</m:t>
                      </m:r>
                      <m:r>
                        <a:rPr lang="en-US" sz="1400" b="0" i="1" smtClean="0">
                          <a:latin typeface="Cambria Math"/>
                          <a:ea typeface="Cambria Math"/>
                        </a:rPr>
                        <m:t>𝜔</m:t>
                      </m:r>
                    </m:oMath>
                  </m:oMathPara>
                </a14:m>
                <a:endParaRPr lang="en-GB" sz="1400" dirty="0"/>
              </a:p>
            </p:txBody>
          </p:sp>
        </mc:Choice>
        <mc:Fallback xmlns="">
          <p:sp>
            <p:nvSpPr>
              <p:cNvPr id="9" name="TextBox 8"/>
              <p:cNvSpPr txBox="1">
                <a:spLocks noRot="1" noChangeAspect="1" noMove="1" noResize="1" noEditPoints="1" noAdjustHandles="1" noChangeArrowheads="1" noChangeShapeType="1" noTextEdit="1"/>
              </p:cNvSpPr>
              <p:nvPr/>
            </p:nvSpPr>
            <p:spPr>
              <a:xfrm>
                <a:off x="1862446" y="0"/>
                <a:ext cx="794513" cy="307777"/>
              </a:xfrm>
              <a:prstGeom prst="rect">
                <a:avLst/>
              </a:prstGeom>
              <a:blipFill rotWithShape="1">
                <a:blip r:embed="rId5"/>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665020" y="0"/>
                <a:ext cx="86844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𝑟</m:t>
                      </m:r>
                      <m:sSup>
                        <m:sSupPr>
                          <m:ctrlPr>
                            <a:rPr lang="en-US" sz="1400" b="0" i="1" smtClean="0">
                              <a:latin typeface="Cambria Math" panose="02040503050406030204" pitchFamily="18" charset="0"/>
                            </a:rPr>
                          </m:ctrlPr>
                        </m:sSupPr>
                        <m:e>
                          <m:r>
                            <a:rPr lang="en-US" sz="1400" b="0" i="1" smtClean="0">
                              <a:latin typeface="Cambria Math"/>
                              <a:ea typeface="Cambria Math"/>
                            </a:rPr>
                            <m:t>𝜔</m:t>
                          </m:r>
                        </m:e>
                        <m:sup>
                          <m:r>
                            <a:rPr lang="en-US" sz="1400" b="0" i="1" smtClean="0">
                              <a:latin typeface="Cambria Math"/>
                            </a:rPr>
                            <m:t>2</m:t>
                          </m:r>
                        </m:sup>
                      </m:sSup>
                    </m:oMath>
                  </m:oMathPara>
                </a14:m>
                <a:endParaRPr lang="en-GB" sz="1400" dirty="0"/>
              </a:p>
            </p:txBody>
          </p:sp>
        </mc:Choice>
        <mc:Fallback xmlns="">
          <p:sp>
            <p:nvSpPr>
              <p:cNvPr id="10" name="TextBox 9"/>
              <p:cNvSpPr txBox="1">
                <a:spLocks noRot="1" noChangeAspect="1" noMove="1" noResize="1" noEditPoints="1" noAdjustHandles="1" noChangeArrowheads="1" noChangeShapeType="1" noTextEdit="1"/>
              </p:cNvSpPr>
              <p:nvPr/>
            </p:nvSpPr>
            <p:spPr>
              <a:xfrm>
                <a:off x="2665020" y="0"/>
                <a:ext cx="868443" cy="307777"/>
              </a:xfrm>
              <a:prstGeom prst="rect">
                <a:avLst/>
              </a:prstGeom>
              <a:blipFill rotWithShape="1">
                <a:blip r:embed="rId6"/>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511232" y="0"/>
                <a:ext cx="753988" cy="52315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a:rPr>
                                <m:t>𝑣</m:t>
                              </m:r>
                            </m:e>
                            <m:sup>
                              <m:r>
                                <a:rPr lang="en-US" sz="1400" b="0" i="1" smtClean="0">
                                  <a:latin typeface="Cambria Math"/>
                                </a:rPr>
                                <m:t>2</m:t>
                              </m:r>
                            </m:sup>
                          </m:sSup>
                        </m:num>
                        <m:den>
                          <m:r>
                            <a:rPr lang="en-US" sz="1400" b="0" i="1" smtClean="0">
                              <a:latin typeface="Cambria Math"/>
                            </a:rPr>
                            <m:t>𝑟</m:t>
                          </m:r>
                        </m:den>
                      </m:f>
                    </m:oMath>
                  </m:oMathPara>
                </a14:m>
                <a:endParaRPr lang="en-GB" sz="1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511232" y="0"/>
                <a:ext cx="753988" cy="523157"/>
              </a:xfrm>
              <a:prstGeom prst="rect">
                <a:avLst/>
              </a:prstGeom>
              <a:blipFill rotWithShape="1">
                <a:blip r:embed="rId7"/>
                <a:stretch>
                  <a:fillRect/>
                </a:stretch>
              </a:blipFill>
              <a:ln w="25400">
                <a:solidFill>
                  <a:schemeClr val="tx1"/>
                </a:solidFill>
              </a:ln>
            </p:spPr>
            <p:txBody>
              <a:bodyPr/>
              <a:lstStyle/>
              <a:p>
                <a:r>
                  <a:rPr lang="en-US">
                    <a:noFill/>
                  </a:rPr>
                  <a:t> </a:t>
                </a:r>
              </a:p>
            </p:txBody>
          </p:sp>
        </mc:Fallback>
      </mc:AlternateContent>
      <p:pic>
        <p:nvPicPr>
          <p:cNvPr id="24" name="Picture 23" descr="http://www.schoolphysics.co.uk/age14-16/Mechanics/Circular%20motion/text/Circular_motion/images/6.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13365" y="152400"/>
            <a:ext cx="1122661" cy="969034"/>
          </a:xfrm>
          <a:prstGeom prst="rect">
            <a:avLst/>
          </a:prstGeom>
          <a:noFill/>
          <a:extLst>
            <a:ext uri="{909E8E84-426E-40DD-AFC4-6F175D3DCCD1}">
              <a14:hiddenFill xmlns:a14="http://schemas.microsoft.com/office/drawing/2010/main">
                <a:solidFill>
                  <a:srgbClr val="FFFFFF"/>
                </a:solidFill>
              </a14:hiddenFill>
            </a:ext>
          </a:extLst>
        </p:spPr>
      </p:pic>
      <p:sp>
        <p:nvSpPr>
          <p:cNvPr id="3" name="Arc 2"/>
          <p:cNvSpPr>
            <a:spLocks noChangeAspect="1"/>
          </p:cNvSpPr>
          <p:nvPr/>
        </p:nvSpPr>
        <p:spPr>
          <a:xfrm>
            <a:off x="5334000" y="1676400"/>
            <a:ext cx="2743200" cy="2743200"/>
          </a:xfrm>
          <a:prstGeom prst="arc">
            <a:avLst>
              <a:gd name="adj1" fmla="val 10769411"/>
              <a:gd name="adj2" fmla="val 33446"/>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 name="Straight Connector 11"/>
          <p:cNvCxnSpPr/>
          <p:nvPr/>
        </p:nvCxnSpPr>
        <p:spPr>
          <a:xfrm>
            <a:off x="4800600" y="3048000"/>
            <a:ext cx="381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705600" y="1676400"/>
            <a:ext cx="0" cy="13716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867400" y="1981200"/>
            <a:ext cx="838200" cy="10668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4" name="Arc 33"/>
          <p:cNvSpPr/>
          <p:nvPr/>
        </p:nvSpPr>
        <p:spPr>
          <a:xfrm>
            <a:off x="6324600" y="2743200"/>
            <a:ext cx="914400" cy="914400"/>
          </a:xfrm>
          <a:prstGeom prst="arc">
            <a:avLst>
              <a:gd name="adj1" fmla="val 14162935"/>
              <a:gd name="adj2" fmla="val 1559952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7" name="Straight Connector 36"/>
          <p:cNvCxnSpPr/>
          <p:nvPr/>
        </p:nvCxnSpPr>
        <p:spPr>
          <a:xfrm flipV="1">
            <a:off x="5848709" y="1966823"/>
            <a:ext cx="0" cy="685800"/>
          </a:xfrm>
          <a:prstGeom prst="line">
            <a:avLst/>
          </a:prstGeom>
          <a:ln w="25400">
            <a:solidFill>
              <a:schemeClr val="tx1"/>
            </a:solidFill>
            <a:prstDash val="solid"/>
            <a:headEnd type="arrow"/>
            <a:tailEnd type="none"/>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6628671" y="2956817"/>
            <a:ext cx="152400" cy="152400"/>
            <a:chOff x="7467600" y="4419600"/>
            <a:chExt cx="152400" cy="152400"/>
          </a:xfrm>
        </p:grpSpPr>
        <p:cxnSp>
          <p:nvCxnSpPr>
            <p:cNvPr id="54" name="Straight Connector 53"/>
            <p:cNvCxnSpPr/>
            <p:nvPr/>
          </p:nvCxnSpPr>
          <p:spPr>
            <a:xfrm flipH="1" flipV="1">
              <a:off x="7467600" y="4419600"/>
              <a:ext cx="152400" cy="1524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7467600" y="4419600"/>
              <a:ext cx="152400" cy="1524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67" name="Oval 66"/>
          <p:cNvSpPr/>
          <p:nvPr/>
        </p:nvSpPr>
        <p:spPr>
          <a:xfrm>
            <a:off x="6648450" y="1609725"/>
            <a:ext cx="111397" cy="1141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TextBox 63"/>
          <p:cNvSpPr txBox="1"/>
          <p:nvPr/>
        </p:nvSpPr>
        <p:spPr>
          <a:xfrm>
            <a:off x="6663007" y="2264255"/>
            <a:ext cx="399468" cy="276999"/>
          </a:xfrm>
          <a:prstGeom prst="rect">
            <a:avLst/>
          </a:prstGeom>
          <a:noFill/>
        </p:spPr>
        <p:txBody>
          <a:bodyPr wrap="none" rtlCol="0">
            <a:spAutoFit/>
          </a:bodyPr>
          <a:lstStyle/>
          <a:p>
            <a:r>
              <a:rPr lang="en-US" sz="1200" dirty="0" smtClean="0">
                <a:latin typeface="Comic Sans MS" panose="030F0702030302020204" pitchFamily="66" charset="0"/>
              </a:rPr>
              <a:t>5m</a:t>
            </a:r>
            <a:endParaRPr lang="en-US" sz="12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72" name="TextBox 71"/>
              <p:cNvSpPr txBox="1"/>
              <p:nvPr/>
            </p:nvSpPr>
            <p:spPr>
              <a:xfrm>
                <a:off x="7315200" y="1371600"/>
                <a:ext cx="160020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200" b="0" i="1" smtClean="0">
                              <a:solidFill>
                                <a:srgbClr val="FF0000"/>
                              </a:solidFill>
                              <a:latin typeface="Cambria Math" panose="02040503050406030204" pitchFamily="18" charset="0"/>
                            </a:rPr>
                          </m:ctrlPr>
                        </m:sSupPr>
                        <m:e>
                          <m:r>
                            <a:rPr lang="en-US" sz="1200" b="0" i="1" smtClean="0">
                              <a:solidFill>
                                <a:srgbClr val="FF0000"/>
                              </a:solidFill>
                              <a:latin typeface="Cambria Math"/>
                            </a:rPr>
                            <m:t>𝑣</m:t>
                          </m:r>
                        </m:e>
                        <m:sup>
                          <m:r>
                            <a:rPr lang="en-US" sz="1200" b="0" i="1" smtClean="0">
                              <a:solidFill>
                                <a:srgbClr val="FF0000"/>
                              </a:solidFill>
                              <a:latin typeface="Cambria Math"/>
                            </a:rPr>
                            <m:t>2</m:t>
                          </m:r>
                        </m:sup>
                      </m:sSup>
                      <m:r>
                        <a:rPr lang="en-US" sz="1200" b="0" i="1" smtClean="0">
                          <a:solidFill>
                            <a:srgbClr val="FF0000"/>
                          </a:solidFill>
                          <a:latin typeface="Cambria Math"/>
                          <a:ea typeface="Cambria Math"/>
                        </a:rPr>
                        <m:t>=10</m:t>
                      </m:r>
                      <m:r>
                        <a:rPr lang="en-US" sz="1200" b="0" i="1" smtClean="0">
                          <a:solidFill>
                            <a:srgbClr val="FF0000"/>
                          </a:solidFill>
                          <a:latin typeface="Cambria Math"/>
                          <a:ea typeface="Cambria Math"/>
                        </a:rPr>
                        <m:t>𝑔</m:t>
                      </m:r>
                      <m:r>
                        <a:rPr lang="en-US" sz="1200" b="0" i="1" smtClean="0">
                          <a:solidFill>
                            <a:srgbClr val="FF0000"/>
                          </a:solidFill>
                          <a:latin typeface="Cambria Math"/>
                          <a:ea typeface="Cambria Math"/>
                        </a:rPr>
                        <m:t>−10</m:t>
                      </m:r>
                      <m:r>
                        <a:rPr lang="en-US" sz="1200" b="0" i="1" smtClean="0">
                          <a:solidFill>
                            <a:srgbClr val="FF0000"/>
                          </a:solidFill>
                          <a:latin typeface="Cambria Math"/>
                          <a:ea typeface="Cambria Math"/>
                        </a:rPr>
                        <m:t>𝑔𝑐𝑜𝑠</m:t>
                      </m:r>
                      <m:r>
                        <a:rPr lang="en-US" sz="1200" b="0" i="1" smtClean="0">
                          <a:solidFill>
                            <a:srgbClr val="FF0000"/>
                          </a:solidFill>
                          <a:latin typeface="Cambria Math"/>
                          <a:ea typeface="Cambria Math"/>
                        </a:rPr>
                        <m:t>𝜃</m:t>
                      </m:r>
                    </m:oMath>
                  </m:oMathPara>
                </a14:m>
                <a:endParaRPr lang="en-US" sz="1200" dirty="0">
                  <a:solidFill>
                    <a:srgbClr val="FF0000"/>
                  </a:solidFill>
                </a:endParaRPr>
              </a:p>
            </p:txBody>
          </p:sp>
        </mc:Choice>
        <mc:Fallback xmlns="">
          <p:sp>
            <p:nvSpPr>
              <p:cNvPr id="72" name="TextBox 71"/>
              <p:cNvSpPr txBox="1">
                <a:spLocks noRot="1" noChangeAspect="1" noMove="1" noResize="1" noEditPoints="1" noAdjustHandles="1" noChangeArrowheads="1" noChangeShapeType="1" noTextEdit="1"/>
              </p:cNvSpPr>
              <p:nvPr/>
            </p:nvSpPr>
            <p:spPr>
              <a:xfrm>
                <a:off x="7315200" y="1371600"/>
                <a:ext cx="1600200" cy="276999"/>
              </a:xfrm>
              <a:prstGeom prst="rect">
                <a:avLst/>
              </a:prstGeom>
              <a:blipFill rotWithShape="1">
                <a:blip r:embed="rId10"/>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TextBox 83"/>
              <p:cNvSpPr txBox="1"/>
              <p:nvPr/>
            </p:nvSpPr>
            <p:spPr>
              <a:xfrm>
                <a:off x="7614248" y="1636146"/>
                <a:ext cx="1467453"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a:rPr>
                        <m:t>𝑅</m:t>
                      </m:r>
                      <m:r>
                        <a:rPr lang="en-US" sz="1200" b="0" i="1" smtClean="0">
                          <a:solidFill>
                            <a:srgbClr val="FF0000"/>
                          </a:solidFill>
                          <a:latin typeface="Cambria Math"/>
                        </a:rPr>
                        <m:t>=12</m:t>
                      </m:r>
                      <m:r>
                        <a:rPr lang="en-US" sz="1200" i="1">
                          <a:solidFill>
                            <a:srgbClr val="FF0000"/>
                          </a:solidFill>
                          <a:latin typeface="Cambria Math"/>
                        </a:rPr>
                        <m:t>𝑔𝑐𝑜𝑠</m:t>
                      </m:r>
                      <m:r>
                        <a:rPr lang="en-US" sz="1200" i="1">
                          <a:solidFill>
                            <a:srgbClr val="FF0000"/>
                          </a:solidFill>
                          <a:latin typeface="Cambria Math"/>
                          <a:ea typeface="Cambria Math"/>
                        </a:rPr>
                        <m:t>𝜃</m:t>
                      </m:r>
                      <m:r>
                        <a:rPr lang="en-US" sz="1200" i="1">
                          <a:solidFill>
                            <a:srgbClr val="FF0000"/>
                          </a:solidFill>
                          <a:latin typeface="Cambria Math"/>
                          <a:ea typeface="Cambria Math"/>
                        </a:rPr>
                        <m:t>−8</m:t>
                      </m:r>
                      <m:r>
                        <a:rPr lang="en-US" sz="1200" i="1">
                          <a:solidFill>
                            <a:srgbClr val="FF0000"/>
                          </a:solidFill>
                          <a:latin typeface="Cambria Math"/>
                          <a:ea typeface="Cambria Math"/>
                        </a:rPr>
                        <m:t>𝑔</m:t>
                      </m:r>
                    </m:oMath>
                  </m:oMathPara>
                </a14:m>
                <a:endParaRPr lang="en-US" sz="1200" dirty="0">
                  <a:solidFill>
                    <a:srgbClr val="FF0000"/>
                  </a:solidFill>
                </a:endParaRPr>
              </a:p>
            </p:txBody>
          </p:sp>
        </mc:Choice>
        <mc:Fallback xmlns="">
          <p:sp>
            <p:nvSpPr>
              <p:cNvPr id="84" name="TextBox 83"/>
              <p:cNvSpPr txBox="1">
                <a:spLocks noRot="1" noChangeAspect="1" noMove="1" noResize="1" noEditPoints="1" noAdjustHandles="1" noChangeArrowheads="1" noChangeShapeType="1" noTextEdit="1"/>
              </p:cNvSpPr>
              <p:nvPr/>
            </p:nvSpPr>
            <p:spPr>
              <a:xfrm>
                <a:off x="7614248" y="1636146"/>
                <a:ext cx="1467453" cy="276999"/>
              </a:xfrm>
              <a:prstGeom prst="rect">
                <a:avLst/>
              </a:prstGeom>
              <a:blipFill rotWithShape="1">
                <a:blip r:embed="rId11"/>
                <a:stretch>
                  <a:fillRect b="-21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 name="TextBox 91"/>
              <p:cNvSpPr txBox="1"/>
              <p:nvPr/>
            </p:nvSpPr>
            <p:spPr>
              <a:xfrm>
                <a:off x="8180717" y="1952448"/>
                <a:ext cx="773224"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a:ea typeface="Cambria Math"/>
                        </a:rPr>
                        <m:t>𝜃</m:t>
                      </m:r>
                      <m:r>
                        <a:rPr lang="en-US" sz="1200" b="0" i="1" smtClean="0">
                          <a:solidFill>
                            <a:srgbClr val="FF0000"/>
                          </a:solidFill>
                          <a:latin typeface="Cambria Math"/>
                          <a:ea typeface="Cambria Math"/>
                        </a:rPr>
                        <m:t>=48° </m:t>
                      </m:r>
                    </m:oMath>
                  </m:oMathPara>
                </a14:m>
                <a:endParaRPr lang="en-US" sz="1200" dirty="0">
                  <a:solidFill>
                    <a:srgbClr val="FF0000"/>
                  </a:solidFill>
                </a:endParaRPr>
              </a:p>
            </p:txBody>
          </p:sp>
        </mc:Choice>
        <mc:Fallback xmlns="">
          <p:sp>
            <p:nvSpPr>
              <p:cNvPr id="92" name="TextBox 91"/>
              <p:cNvSpPr txBox="1">
                <a:spLocks noRot="1" noChangeAspect="1" noMove="1" noResize="1" noEditPoints="1" noAdjustHandles="1" noChangeArrowheads="1" noChangeShapeType="1" noTextEdit="1"/>
              </p:cNvSpPr>
              <p:nvPr/>
            </p:nvSpPr>
            <p:spPr>
              <a:xfrm>
                <a:off x="8180717" y="1952448"/>
                <a:ext cx="773224" cy="276999"/>
              </a:xfrm>
              <a:prstGeom prst="rect">
                <a:avLst/>
              </a:prstGeom>
              <a:blipFill rotWithShape="1">
                <a:blip r:embed="rId12"/>
                <a:stretch>
                  <a:fillRect/>
                </a:stretch>
              </a:blipFill>
            </p:spPr>
            <p:txBody>
              <a:bodyPr/>
              <a:lstStyle/>
              <a:p>
                <a:r>
                  <a:rPr lang="en-US">
                    <a:noFill/>
                  </a:rPr>
                  <a:t> </a:t>
                </a:r>
              </a:p>
            </p:txBody>
          </p:sp>
        </mc:Fallback>
      </mc:AlternateContent>
      <p:sp>
        <p:nvSpPr>
          <p:cNvPr id="41" name="TextBox 40"/>
          <p:cNvSpPr txBox="1"/>
          <p:nvPr/>
        </p:nvSpPr>
        <p:spPr>
          <a:xfrm>
            <a:off x="4326148" y="3285226"/>
            <a:ext cx="4648200" cy="1384995"/>
          </a:xfrm>
          <a:prstGeom prst="rect">
            <a:avLst/>
          </a:prstGeom>
          <a:noFill/>
        </p:spPr>
        <p:txBody>
          <a:bodyPr wrap="square" rtlCol="0">
            <a:spAutoFit/>
          </a:bodyPr>
          <a:lstStyle/>
          <a:p>
            <a:pPr marL="171450" indent="-171450" algn="ctr">
              <a:buFont typeface="Wingdings"/>
              <a:buChar char="à"/>
            </a:pPr>
            <a:r>
              <a:rPr lang="en-US" sz="1200" dirty="0" smtClean="0">
                <a:latin typeface="Comic Sans MS" panose="030F0702030302020204" pitchFamily="66" charset="0"/>
                <a:sym typeface="Wingdings" panose="05000000000000000000" pitchFamily="2" charset="2"/>
              </a:rPr>
              <a:t>With the velocity split into vertical and horizontal components, we can work out how long the particle will be airborne for</a:t>
            </a:r>
          </a:p>
          <a:p>
            <a:pPr marL="171450" indent="-171450" algn="ctr">
              <a:buFont typeface="Wingdings"/>
              <a:buChar char="à"/>
            </a:pPr>
            <a:endParaRPr lang="en-US" sz="1200" dirty="0">
              <a:latin typeface="Comic Sans MS" panose="030F0702030302020204" pitchFamily="66" charset="0"/>
              <a:sym typeface="Wingdings" panose="05000000000000000000" pitchFamily="2" charset="2"/>
            </a:endParaRPr>
          </a:p>
          <a:p>
            <a:pPr marL="171450" indent="-171450" algn="ctr">
              <a:buFont typeface="Wingdings"/>
              <a:buChar char="à"/>
            </a:pPr>
            <a:r>
              <a:rPr lang="en-US" sz="1200" dirty="0" smtClean="0">
                <a:latin typeface="Comic Sans MS" panose="030F0702030302020204" pitchFamily="66" charset="0"/>
                <a:sym typeface="Wingdings" panose="05000000000000000000" pitchFamily="2" charset="2"/>
              </a:rPr>
              <a:t>Therefore we can work out how far it will travel horizontally in that time, since the horizontal component will remain constant</a:t>
            </a:r>
          </a:p>
        </p:txBody>
      </p:sp>
      <mc:AlternateContent xmlns:mc="http://schemas.openxmlformats.org/markup-compatibility/2006" xmlns:a14="http://schemas.microsoft.com/office/drawing/2010/main">
        <mc:Choice Requires="a14">
          <p:sp>
            <p:nvSpPr>
              <p:cNvPr id="51" name="TextBox 50"/>
              <p:cNvSpPr txBox="1"/>
              <p:nvPr/>
            </p:nvSpPr>
            <p:spPr>
              <a:xfrm>
                <a:off x="3985403" y="1293965"/>
                <a:ext cx="819712" cy="43922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a:rPr>
                        <m:t>𝑐𝑜𝑠</m:t>
                      </m:r>
                      <m:r>
                        <a:rPr lang="en-US" sz="1200" b="0" i="1" smtClean="0">
                          <a:solidFill>
                            <a:srgbClr val="FF0000"/>
                          </a:solidFill>
                          <a:latin typeface="Cambria Math"/>
                          <a:ea typeface="Cambria Math"/>
                        </a:rPr>
                        <m:t>𝜃</m:t>
                      </m:r>
                      <m:r>
                        <a:rPr lang="en-US" sz="1200" b="0" i="1" smtClean="0">
                          <a:solidFill>
                            <a:srgbClr val="FF0000"/>
                          </a:solidFill>
                          <a:latin typeface="Cambria Math"/>
                          <a:ea typeface="Cambria Math"/>
                        </a:rPr>
                        <m:t>=</m:t>
                      </m:r>
                      <m:f>
                        <m:fPr>
                          <m:ctrlPr>
                            <a:rPr lang="en-US" sz="1200" b="0" i="1" smtClean="0">
                              <a:solidFill>
                                <a:srgbClr val="FF0000"/>
                              </a:solidFill>
                              <a:latin typeface="Cambria Math" panose="02040503050406030204" pitchFamily="18" charset="0"/>
                              <a:ea typeface="Cambria Math"/>
                            </a:rPr>
                          </m:ctrlPr>
                        </m:fPr>
                        <m:num>
                          <m:r>
                            <a:rPr lang="en-US" sz="1200" b="0" i="1" smtClean="0">
                              <a:solidFill>
                                <a:srgbClr val="FF0000"/>
                              </a:solidFill>
                              <a:latin typeface="Cambria Math"/>
                              <a:ea typeface="Cambria Math"/>
                            </a:rPr>
                            <m:t>2</m:t>
                          </m:r>
                        </m:num>
                        <m:den>
                          <m:r>
                            <a:rPr lang="en-US" sz="1200" b="0" i="1" smtClean="0">
                              <a:solidFill>
                                <a:srgbClr val="FF0000"/>
                              </a:solidFill>
                              <a:latin typeface="Cambria Math"/>
                              <a:ea typeface="Cambria Math"/>
                            </a:rPr>
                            <m:t>3</m:t>
                          </m:r>
                        </m:den>
                      </m:f>
                    </m:oMath>
                  </m:oMathPara>
                </a14:m>
                <a:endParaRPr lang="en-US" sz="1200" dirty="0">
                  <a:solidFill>
                    <a:srgbClr val="FF0000"/>
                  </a:solidFill>
                </a:endParaRPr>
              </a:p>
            </p:txBody>
          </p:sp>
        </mc:Choice>
        <mc:Fallback xmlns="">
          <p:sp>
            <p:nvSpPr>
              <p:cNvPr id="51" name="TextBox 50"/>
              <p:cNvSpPr txBox="1">
                <a:spLocks noRot="1" noChangeAspect="1" noMove="1" noResize="1" noEditPoints="1" noAdjustHandles="1" noChangeArrowheads="1" noChangeShapeType="1" noTextEdit="1"/>
              </p:cNvSpPr>
              <p:nvPr/>
            </p:nvSpPr>
            <p:spPr>
              <a:xfrm>
                <a:off x="3985403" y="1293965"/>
                <a:ext cx="819712" cy="439223"/>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3991154" y="1731036"/>
                <a:ext cx="904735" cy="48269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a:rPr>
                        <m:t>𝑠𝑖𝑛</m:t>
                      </m:r>
                      <m:r>
                        <a:rPr lang="en-US" sz="1200" b="0" i="1" smtClean="0">
                          <a:solidFill>
                            <a:srgbClr val="FF0000"/>
                          </a:solidFill>
                          <a:latin typeface="Cambria Math"/>
                          <a:ea typeface="Cambria Math"/>
                        </a:rPr>
                        <m:t>𝜃</m:t>
                      </m:r>
                      <m:r>
                        <a:rPr lang="en-US" sz="1200" b="0" i="1" smtClean="0">
                          <a:solidFill>
                            <a:srgbClr val="FF0000"/>
                          </a:solidFill>
                          <a:latin typeface="Cambria Math"/>
                          <a:ea typeface="Cambria Math"/>
                        </a:rPr>
                        <m:t>=</m:t>
                      </m:r>
                      <m:f>
                        <m:fPr>
                          <m:ctrlPr>
                            <a:rPr lang="en-US" sz="1200" b="0" i="1" smtClean="0">
                              <a:solidFill>
                                <a:srgbClr val="FF0000"/>
                              </a:solidFill>
                              <a:latin typeface="Cambria Math" panose="02040503050406030204" pitchFamily="18" charset="0"/>
                              <a:ea typeface="Cambria Math"/>
                            </a:rPr>
                          </m:ctrlPr>
                        </m:fPr>
                        <m:num>
                          <m:rad>
                            <m:radPr>
                              <m:degHide m:val="on"/>
                              <m:ctrlPr>
                                <a:rPr lang="en-US" sz="1200" b="0" i="1" smtClean="0">
                                  <a:solidFill>
                                    <a:srgbClr val="FF0000"/>
                                  </a:solidFill>
                                  <a:latin typeface="Cambria Math" panose="02040503050406030204" pitchFamily="18" charset="0"/>
                                  <a:ea typeface="Cambria Math"/>
                                </a:rPr>
                              </m:ctrlPr>
                            </m:radPr>
                            <m:deg/>
                            <m:e>
                              <m:r>
                                <a:rPr lang="en-US" sz="1200" b="0" i="1" smtClean="0">
                                  <a:solidFill>
                                    <a:srgbClr val="FF0000"/>
                                  </a:solidFill>
                                  <a:latin typeface="Cambria Math"/>
                                  <a:ea typeface="Cambria Math"/>
                                </a:rPr>
                                <m:t>5</m:t>
                              </m:r>
                            </m:e>
                          </m:rad>
                        </m:num>
                        <m:den>
                          <m:r>
                            <a:rPr lang="en-US" sz="1200" b="0" i="1" smtClean="0">
                              <a:solidFill>
                                <a:srgbClr val="FF0000"/>
                              </a:solidFill>
                              <a:latin typeface="Cambria Math"/>
                              <a:ea typeface="Cambria Math"/>
                            </a:rPr>
                            <m:t>3</m:t>
                          </m:r>
                        </m:den>
                      </m:f>
                    </m:oMath>
                  </m:oMathPara>
                </a14:m>
                <a:endParaRPr lang="en-US" sz="1200" dirty="0">
                  <a:solidFill>
                    <a:srgbClr val="FF0000"/>
                  </a:solidFill>
                </a:endParaRPr>
              </a:p>
            </p:txBody>
          </p:sp>
        </mc:Choice>
        <mc:Fallback xmlns="">
          <p:sp>
            <p:nvSpPr>
              <p:cNvPr id="60" name="TextBox 59"/>
              <p:cNvSpPr txBox="1">
                <a:spLocks noRot="1" noChangeAspect="1" noMove="1" noResize="1" noEditPoints="1" noAdjustHandles="1" noChangeArrowheads="1" noChangeShapeType="1" noTextEdit="1"/>
              </p:cNvSpPr>
              <p:nvPr/>
            </p:nvSpPr>
            <p:spPr>
              <a:xfrm>
                <a:off x="3991154" y="1731036"/>
                <a:ext cx="904735" cy="482696"/>
              </a:xfrm>
              <a:prstGeom prst="rect">
                <a:avLst/>
              </a:prstGeom>
              <a:blipFill rotWithShape="1">
                <a:blip r:embed="rId14"/>
                <a:stretch>
                  <a:fillRect b="-1266"/>
                </a:stretch>
              </a:blipFill>
            </p:spPr>
            <p:txBody>
              <a:bodyPr/>
              <a:lstStyle/>
              <a:p>
                <a:r>
                  <a:rPr lang="en-US">
                    <a:noFill/>
                  </a:rPr>
                  <a:t> </a:t>
                </a:r>
              </a:p>
            </p:txBody>
          </p:sp>
        </mc:Fallback>
      </mc:AlternateContent>
      <p:cxnSp>
        <p:nvCxnSpPr>
          <p:cNvPr id="66" name="Straight Connector 65"/>
          <p:cNvCxnSpPr/>
          <p:nvPr/>
        </p:nvCxnSpPr>
        <p:spPr>
          <a:xfrm flipV="1">
            <a:off x="5003321" y="1968981"/>
            <a:ext cx="844670" cy="679328"/>
          </a:xfrm>
          <a:prstGeom prst="line">
            <a:avLst/>
          </a:prstGeom>
          <a:ln w="25400">
            <a:solidFill>
              <a:schemeClr val="tx1"/>
            </a:solidFill>
            <a:prstDash val="solid"/>
            <a:headEnd type="arrow"/>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8" name="TextBox 67"/>
              <p:cNvSpPr txBox="1"/>
              <p:nvPr/>
            </p:nvSpPr>
            <p:spPr>
              <a:xfrm>
                <a:off x="5183769" y="2076365"/>
                <a:ext cx="30777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𝑣</m:t>
                      </m:r>
                    </m:oMath>
                  </m:oMathPara>
                </a14:m>
                <a:endParaRPr lang="en-US" sz="1200" dirty="0"/>
              </a:p>
            </p:txBody>
          </p:sp>
        </mc:Choice>
        <mc:Fallback xmlns="">
          <p:sp>
            <p:nvSpPr>
              <p:cNvPr id="68" name="TextBox 67"/>
              <p:cNvSpPr txBox="1">
                <a:spLocks noRot="1" noChangeAspect="1" noMove="1" noResize="1" noEditPoints="1" noAdjustHandles="1" noChangeArrowheads="1" noChangeShapeType="1" noTextEdit="1"/>
              </p:cNvSpPr>
              <p:nvPr/>
            </p:nvSpPr>
            <p:spPr>
              <a:xfrm>
                <a:off x="5183769" y="2076365"/>
                <a:ext cx="307777" cy="276999"/>
              </a:xfrm>
              <a:prstGeom prst="rect">
                <a:avLst/>
              </a:prstGeom>
              <a:blipFill rotWithShape="1">
                <a:blip r:embed="rId15"/>
                <a:stretch>
                  <a:fillRect/>
                </a:stretch>
              </a:blipFill>
            </p:spPr>
            <p:txBody>
              <a:bodyPr/>
              <a:lstStyle/>
              <a:p>
                <a:r>
                  <a:rPr lang="en-US">
                    <a:noFill/>
                  </a:rPr>
                  <a:t> </a:t>
                </a:r>
              </a:p>
            </p:txBody>
          </p:sp>
        </mc:Fallback>
      </mc:AlternateContent>
      <p:sp>
        <p:nvSpPr>
          <p:cNvPr id="21" name="Oval 20"/>
          <p:cNvSpPr/>
          <p:nvPr/>
        </p:nvSpPr>
        <p:spPr>
          <a:xfrm>
            <a:off x="5791200" y="1905000"/>
            <a:ext cx="111397" cy="1141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81" name="TextBox 80"/>
              <p:cNvSpPr txBox="1"/>
              <p:nvPr/>
            </p:nvSpPr>
            <p:spPr>
              <a:xfrm>
                <a:off x="3996906" y="2254369"/>
                <a:ext cx="914400" cy="6379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a:rPr>
                        <m:t>𝑣</m:t>
                      </m:r>
                      <m:r>
                        <a:rPr lang="en-US" sz="1200" b="0" i="1" smtClean="0">
                          <a:solidFill>
                            <a:srgbClr val="FF0000"/>
                          </a:solidFill>
                          <a:latin typeface="Cambria Math"/>
                          <a:ea typeface="Cambria Math"/>
                        </a:rPr>
                        <m:t>=</m:t>
                      </m:r>
                      <m:rad>
                        <m:radPr>
                          <m:degHide m:val="on"/>
                          <m:ctrlPr>
                            <a:rPr lang="en-US" sz="1200" b="0" i="1" smtClean="0">
                              <a:solidFill>
                                <a:srgbClr val="FF0000"/>
                              </a:solidFill>
                              <a:latin typeface="Cambria Math" panose="02040503050406030204" pitchFamily="18" charset="0"/>
                              <a:ea typeface="Cambria Math"/>
                            </a:rPr>
                          </m:ctrlPr>
                        </m:radPr>
                        <m:deg/>
                        <m:e>
                          <m:f>
                            <m:fPr>
                              <m:ctrlPr>
                                <a:rPr lang="en-US" sz="1200" i="1">
                                  <a:solidFill>
                                    <a:srgbClr val="FF0000"/>
                                  </a:solidFill>
                                  <a:latin typeface="Cambria Math" panose="02040503050406030204" pitchFamily="18" charset="0"/>
                                  <a:ea typeface="Cambria Math"/>
                                </a:rPr>
                              </m:ctrlPr>
                            </m:fPr>
                            <m:num>
                              <m:r>
                                <a:rPr lang="en-US" sz="1200" i="1">
                                  <a:solidFill>
                                    <a:srgbClr val="FF0000"/>
                                  </a:solidFill>
                                  <a:latin typeface="Cambria Math"/>
                                  <a:ea typeface="Cambria Math"/>
                                </a:rPr>
                                <m:t>10</m:t>
                              </m:r>
                              <m:r>
                                <a:rPr lang="en-US" sz="1200" i="1">
                                  <a:solidFill>
                                    <a:srgbClr val="FF0000"/>
                                  </a:solidFill>
                                  <a:latin typeface="Cambria Math"/>
                                  <a:ea typeface="Cambria Math"/>
                                </a:rPr>
                                <m:t>𝑔</m:t>
                              </m:r>
                            </m:num>
                            <m:den>
                              <m:r>
                                <a:rPr lang="en-US" sz="1200" i="1">
                                  <a:solidFill>
                                    <a:srgbClr val="FF0000"/>
                                  </a:solidFill>
                                  <a:latin typeface="Cambria Math"/>
                                  <a:ea typeface="Cambria Math"/>
                                </a:rPr>
                                <m:t>3</m:t>
                              </m:r>
                            </m:den>
                          </m:f>
                        </m:e>
                      </m:rad>
                    </m:oMath>
                  </m:oMathPara>
                </a14:m>
                <a:endParaRPr lang="en-US" sz="1200" dirty="0">
                  <a:solidFill>
                    <a:srgbClr val="FF0000"/>
                  </a:solidFill>
                </a:endParaRPr>
              </a:p>
            </p:txBody>
          </p:sp>
        </mc:Choice>
        <mc:Fallback xmlns="">
          <p:sp>
            <p:nvSpPr>
              <p:cNvPr id="81" name="TextBox 80"/>
              <p:cNvSpPr txBox="1">
                <a:spLocks noRot="1" noChangeAspect="1" noMove="1" noResize="1" noEditPoints="1" noAdjustHandles="1" noChangeArrowheads="1" noChangeShapeType="1" noTextEdit="1"/>
              </p:cNvSpPr>
              <p:nvPr/>
            </p:nvSpPr>
            <p:spPr>
              <a:xfrm>
                <a:off x="3996906" y="2254369"/>
                <a:ext cx="914400" cy="637995"/>
              </a:xfrm>
              <a:prstGeom prst="rect">
                <a:avLst/>
              </a:prstGeom>
              <a:blipFill rotWithShape="1">
                <a:blip r:embed="rId16"/>
                <a:stretch>
                  <a:fillRect/>
                </a:stretch>
              </a:blipFill>
            </p:spPr>
            <p:txBody>
              <a:bodyPr/>
              <a:lstStyle/>
              <a:p>
                <a:r>
                  <a:rPr lang="en-US">
                    <a:noFill/>
                  </a:rPr>
                  <a:t> </a:t>
                </a:r>
              </a:p>
            </p:txBody>
          </p:sp>
        </mc:Fallback>
      </mc:AlternateContent>
      <p:sp>
        <p:nvSpPr>
          <p:cNvPr id="83" name="TextBox 82"/>
          <p:cNvSpPr txBox="1"/>
          <p:nvPr/>
        </p:nvSpPr>
        <p:spPr>
          <a:xfrm>
            <a:off x="5321059" y="2592240"/>
            <a:ext cx="554960" cy="261610"/>
          </a:xfrm>
          <a:prstGeom prst="rect">
            <a:avLst/>
          </a:prstGeom>
          <a:noFill/>
        </p:spPr>
        <p:txBody>
          <a:bodyPr wrap="none" rtlCol="0">
            <a:spAutoFit/>
          </a:bodyPr>
          <a:lstStyle/>
          <a:p>
            <a:r>
              <a:rPr lang="en-US" sz="1100" dirty="0" err="1" smtClean="0">
                <a:latin typeface="Comic Sans MS" panose="030F0702030302020204" pitchFamily="66" charset="0"/>
              </a:rPr>
              <a:t>vcos</a:t>
            </a:r>
            <a:r>
              <a:rPr lang="el-GR" sz="1100" dirty="0" smtClean="0">
                <a:latin typeface="Comic Sans MS" panose="030F0702030302020204" pitchFamily="66" charset="0"/>
              </a:rPr>
              <a:t>θ</a:t>
            </a:r>
            <a:endParaRPr lang="en-US" sz="1100" dirty="0">
              <a:latin typeface="Comic Sans MS" panose="030F0702030302020204" pitchFamily="66" charset="0"/>
            </a:endParaRPr>
          </a:p>
        </p:txBody>
      </p:sp>
      <p:cxnSp>
        <p:nvCxnSpPr>
          <p:cNvPr id="85" name="Straight Connector 84"/>
          <p:cNvCxnSpPr/>
          <p:nvPr/>
        </p:nvCxnSpPr>
        <p:spPr>
          <a:xfrm>
            <a:off x="5011946" y="2631057"/>
            <a:ext cx="836762" cy="0"/>
          </a:xfrm>
          <a:prstGeom prst="line">
            <a:avLst/>
          </a:prstGeom>
          <a:ln w="25400">
            <a:solidFill>
              <a:schemeClr val="tx1"/>
            </a:solidFill>
            <a:prstDash val="solid"/>
            <a:headEnd type="arrow"/>
            <a:tailEnd type="none"/>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5143860" y="2400480"/>
            <a:ext cx="279244" cy="276999"/>
          </a:xfrm>
          <a:prstGeom prst="rect">
            <a:avLst/>
          </a:prstGeom>
          <a:noFill/>
        </p:spPr>
        <p:txBody>
          <a:bodyPr wrap="none" rtlCol="0">
            <a:spAutoFit/>
          </a:bodyPr>
          <a:lstStyle/>
          <a:p>
            <a:r>
              <a:rPr lang="el-GR" sz="1200" dirty="0" smtClean="0">
                <a:latin typeface="Comic Sans MS" panose="030F0702030302020204" pitchFamily="66" charset="0"/>
              </a:rPr>
              <a:t>θ</a:t>
            </a:r>
            <a:endParaRPr lang="en-US" sz="1200" dirty="0">
              <a:latin typeface="Comic Sans MS" panose="030F0702030302020204" pitchFamily="66" charset="0"/>
            </a:endParaRPr>
          </a:p>
        </p:txBody>
      </p:sp>
      <p:sp>
        <p:nvSpPr>
          <p:cNvPr id="87" name="Arc 86"/>
          <p:cNvSpPr/>
          <p:nvPr/>
        </p:nvSpPr>
        <p:spPr>
          <a:xfrm>
            <a:off x="4311769" y="2214113"/>
            <a:ext cx="914400" cy="914400"/>
          </a:xfrm>
          <a:prstGeom prst="arc">
            <a:avLst>
              <a:gd name="adj1" fmla="val 20187162"/>
              <a:gd name="adj2" fmla="val 2128896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454386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animEffect transition="in" filter="blinds(horizontal)">
                                      <p:cBhvr>
                                        <p:cTn id="7" dur="500"/>
                                        <p:tgtEl>
                                          <p:spTgt spid="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1">
                                            <p:txEl>
                                              <p:pRg st="2" end="2"/>
                                            </p:txEl>
                                          </p:spTgt>
                                        </p:tgtEl>
                                        <p:attrNameLst>
                                          <p:attrName>style.visibility</p:attrName>
                                        </p:attrNameLst>
                                      </p:cBhvr>
                                      <p:to>
                                        <p:strVal val="visible"/>
                                      </p:to>
                                    </p:set>
                                    <p:animEffect transition="in" filter="blinds(horizontal)">
                                      <p:cBhvr>
                                        <p:cTn id="12" dur="500"/>
                                        <p:tgtEl>
                                          <p:spTgt spid="4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extBox 81"/>
          <p:cNvSpPr txBox="1"/>
          <p:nvPr/>
        </p:nvSpPr>
        <p:spPr>
          <a:xfrm rot="16200000">
            <a:off x="5668991" y="2206926"/>
            <a:ext cx="522900" cy="261610"/>
          </a:xfrm>
          <a:prstGeom prst="rect">
            <a:avLst/>
          </a:prstGeom>
          <a:noFill/>
        </p:spPr>
        <p:txBody>
          <a:bodyPr wrap="none" rtlCol="0">
            <a:spAutoFit/>
          </a:bodyPr>
          <a:lstStyle/>
          <a:p>
            <a:r>
              <a:rPr lang="en-US" sz="1100" dirty="0" err="1" smtClean="0">
                <a:latin typeface="Comic Sans MS" panose="030F0702030302020204" pitchFamily="66" charset="0"/>
              </a:rPr>
              <a:t>vsin</a:t>
            </a:r>
            <a:r>
              <a:rPr lang="el-GR" sz="1100" dirty="0" smtClean="0">
                <a:latin typeface="Comic Sans MS" panose="030F0702030302020204" pitchFamily="66" charset="0"/>
              </a:rPr>
              <a:t>θ</a:t>
            </a:r>
            <a:endParaRPr lang="en-US" sz="1100" dirty="0">
              <a:latin typeface="Comic Sans MS" panose="030F0702030302020204" pitchFamily="66" charset="0"/>
            </a:endParaRPr>
          </a:p>
        </p:txBody>
      </p:sp>
      <p:sp>
        <p:nvSpPr>
          <p:cNvPr id="35" name="TextBox 34"/>
          <p:cNvSpPr txBox="1"/>
          <p:nvPr/>
        </p:nvSpPr>
        <p:spPr>
          <a:xfrm>
            <a:off x="6432071" y="2550005"/>
            <a:ext cx="279244" cy="276999"/>
          </a:xfrm>
          <a:prstGeom prst="rect">
            <a:avLst/>
          </a:prstGeom>
          <a:noFill/>
        </p:spPr>
        <p:txBody>
          <a:bodyPr wrap="none" rtlCol="0">
            <a:spAutoFit/>
          </a:bodyPr>
          <a:lstStyle/>
          <a:p>
            <a:r>
              <a:rPr lang="el-GR" sz="1200" dirty="0" smtClean="0">
                <a:latin typeface="Comic Sans MS" panose="030F0702030302020204" pitchFamily="66" charset="0"/>
              </a:rPr>
              <a:t>θ</a:t>
            </a:r>
            <a:endParaRPr lang="en-US" sz="1200" dirty="0">
              <a:latin typeface="Comic Sans MS" panose="030F0702030302020204" pitchFamily="66" charset="0"/>
            </a:endParaRPr>
          </a:p>
        </p:txBody>
      </p:sp>
      <p:sp>
        <p:nvSpPr>
          <p:cNvPr id="2" name="Title 1"/>
          <p:cNvSpPr>
            <a:spLocks noGrp="1"/>
          </p:cNvSpPr>
          <p:nvPr>
            <p:ph type="title"/>
          </p:nvPr>
        </p:nvSpPr>
        <p:spPr/>
        <p:txBody>
          <a:bodyPr/>
          <a:lstStyle/>
          <a:p>
            <a:r>
              <a:rPr lang="en-GB" dirty="0" smtClean="0">
                <a:latin typeface="Comic Sans MS" pitchFamily="66" charset="0"/>
              </a:rPr>
              <a:t>Motion in a Circle</a:t>
            </a:r>
            <a:endParaRPr lang="en-GB" dirty="0">
              <a:latin typeface="Comic Sans MS" pitchFamily="66" charset="0"/>
            </a:endParaRPr>
          </a:p>
        </p:txBody>
      </p:sp>
      <p:sp>
        <p:nvSpPr>
          <p:cNvPr id="6" name="Content Placeholder 2"/>
          <p:cNvSpPr>
            <a:spLocks noGrp="1"/>
          </p:cNvSpPr>
          <p:nvPr>
            <p:ph idx="1"/>
          </p:nvPr>
        </p:nvSpPr>
        <p:spPr>
          <a:xfrm>
            <a:off x="228600" y="1600200"/>
            <a:ext cx="3636034" cy="4876800"/>
          </a:xfrm>
        </p:spPr>
        <p:txBody>
          <a:bodyPr>
            <a:normAutofit lnSpcReduction="10000"/>
          </a:bodyPr>
          <a:lstStyle/>
          <a:p>
            <a:pPr marL="0" indent="0" algn="ctr">
              <a:buNone/>
            </a:pPr>
            <a:r>
              <a:rPr lang="en-GB" sz="1400" b="1" dirty="0" smtClean="0">
                <a:latin typeface="Comic Sans MS" pitchFamily="66" charset="0"/>
              </a:rPr>
              <a:t>You can solve problems where an objects does not have to stay on the circle</a:t>
            </a:r>
            <a:endParaRPr lang="en-GB" sz="1400" dirty="0" smtClean="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smtClean="0">
                <a:latin typeface="Comic Sans MS" pitchFamily="66" charset="0"/>
              </a:rPr>
              <a:t>A smooth solid hemisphere with radius 5m and centre O is resting in a fixed position on a horizontal plane with its flat face in contact with the plane. A particle P of mass 4kg is slightly disturbed from rest at the highest point of the hemisphere. When OP has turned through an angle </a:t>
            </a:r>
            <a:r>
              <a:rPr lang="el-GR" sz="1400" dirty="0" smtClean="0">
                <a:latin typeface="Comic Sans MS" pitchFamily="66" charset="0"/>
              </a:rPr>
              <a:t>θ</a:t>
            </a:r>
            <a:r>
              <a:rPr lang="en-US" sz="1400" dirty="0" smtClean="0">
                <a:latin typeface="Comic Sans MS" pitchFamily="66" charset="0"/>
              </a:rPr>
              <a:t> and the particle is still on the surface of the hemisphere, the normal reaction of the sphere on the particle is R.</a:t>
            </a:r>
          </a:p>
          <a:p>
            <a:pPr marL="0" indent="0" algn="ctr">
              <a:buNone/>
            </a:pPr>
            <a:endParaRPr lang="en-US" sz="1400" dirty="0">
              <a:latin typeface="Comic Sans MS" pitchFamily="66" charset="0"/>
            </a:endParaRPr>
          </a:p>
          <a:p>
            <a:pPr algn="ctr">
              <a:buAutoNum type="alphaLcParenR"/>
            </a:pPr>
            <a:r>
              <a:rPr lang="en-US" sz="1400" dirty="0" smtClean="0">
                <a:latin typeface="Comic Sans MS" pitchFamily="66" charset="0"/>
              </a:rPr>
              <a:t>Find an expression for R</a:t>
            </a:r>
          </a:p>
          <a:p>
            <a:pPr algn="ctr">
              <a:buAutoNum type="alphaLcParenR"/>
            </a:pPr>
            <a:r>
              <a:rPr lang="en-US" sz="1400" dirty="0" smtClean="0">
                <a:latin typeface="Comic Sans MS" pitchFamily="66" charset="0"/>
              </a:rPr>
              <a:t>Find the angle between OP and the upward vertical when the particle leaves the surface of the hemisphere</a:t>
            </a:r>
          </a:p>
          <a:p>
            <a:pPr algn="ctr">
              <a:buAutoNum type="alphaLcParenR"/>
            </a:pPr>
            <a:r>
              <a:rPr lang="en-US" sz="1400" dirty="0" smtClean="0">
                <a:latin typeface="Comic Sans MS" pitchFamily="66" charset="0"/>
              </a:rPr>
              <a:t>Find the distance of the particle from the </a:t>
            </a:r>
            <a:r>
              <a:rPr lang="en-US" sz="1400" dirty="0" err="1" smtClean="0">
                <a:latin typeface="Comic Sans MS" pitchFamily="66" charset="0"/>
              </a:rPr>
              <a:t>centre</a:t>
            </a:r>
            <a:r>
              <a:rPr lang="en-US" sz="1400" dirty="0" smtClean="0">
                <a:latin typeface="Comic Sans MS" pitchFamily="66" charset="0"/>
              </a:rPr>
              <a:t> of the hemisphere when it hits the ground</a:t>
            </a:r>
            <a:endParaRPr lang="en-GB" sz="1400" dirty="0" smtClean="0">
              <a:latin typeface="Comic Sans MS" pitchFamily="66" charset="0"/>
            </a:endParaRPr>
          </a:p>
        </p:txBody>
      </p:sp>
      <mc:AlternateContent xmlns:mc="http://schemas.openxmlformats.org/markup-compatibility/2006" xmlns:a14="http://schemas.microsoft.com/office/drawing/2010/main">
        <mc:Choice Requires="a14">
          <p:sp>
            <p:nvSpPr>
              <p:cNvPr id="7" name="TextBox 6"/>
              <p:cNvSpPr txBox="1"/>
              <p:nvPr/>
            </p:nvSpPr>
            <p:spPr>
              <a:xfrm>
                <a:off x="1083623" y="0"/>
                <a:ext cx="781817"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𝑣</m:t>
                      </m:r>
                      <m:r>
                        <a:rPr lang="en-US" sz="1400" b="0" i="1" smtClean="0">
                          <a:latin typeface="Cambria Math"/>
                        </a:rPr>
                        <m:t>=</m:t>
                      </m:r>
                      <m:r>
                        <a:rPr lang="en-US" sz="1400" b="0" i="1" smtClean="0">
                          <a:latin typeface="Cambria Math"/>
                        </a:rPr>
                        <m:t>𝑟</m:t>
                      </m:r>
                      <m:r>
                        <m:rPr>
                          <m:sty m:val="p"/>
                        </m:rPr>
                        <a:rPr lang="el-GR" sz="1400" b="0" i="1" smtClean="0">
                          <a:latin typeface="Cambria Math"/>
                        </a:rPr>
                        <m:t>ω</m:t>
                      </m:r>
                    </m:oMath>
                  </m:oMathPara>
                </a14:m>
                <a:endParaRPr lang="en-GB" sz="1400" dirty="0"/>
              </a:p>
            </p:txBody>
          </p:sp>
        </mc:Choice>
        <mc:Fallback xmlns="">
          <p:sp>
            <p:nvSpPr>
              <p:cNvPr id="7" name="TextBox 6"/>
              <p:cNvSpPr txBox="1">
                <a:spLocks noRot="1" noChangeAspect="1" noMove="1" noResize="1" noEditPoints="1" noAdjustHandles="1" noChangeArrowheads="1" noChangeShapeType="1" noTextEdit="1"/>
              </p:cNvSpPr>
              <p:nvPr/>
            </p:nvSpPr>
            <p:spPr>
              <a:xfrm>
                <a:off x="1083623" y="0"/>
                <a:ext cx="781817" cy="307777"/>
              </a:xfrm>
              <a:prstGeom prst="rect">
                <a:avLst/>
              </a:prstGeom>
              <a:blipFill rotWithShape="1">
                <a:blip r:embed="rId3"/>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0" y="0"/>
                <a:ext cx="1087670" cy="44300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1200" i="1" smtClean="0">
                          <a:latin typeface="Cambria Math"/>
                        </a:rPr>
                        <m:t>ω</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𝑟𝑎𝑑𝑖𝑎𝑛𝑠</m:t>
                          </m:r>
                        </m:num>
                        <m:den>
                          <m:r>
                            <a:rPr lang="en-US" sz="1200" b="0" i="1" smtClean="0">
                              <a:latin typeface="Cambria Math"/>
                            </a:rPr>
                            <m:t>𝑠𝑒𝑐𝑜𝑛𝑑𝑠</m:t>
                          </m:r>
                        </m:den>
                      </m:f>
                    </m:oMath>
                  </m:oMathPara>
                </a14:m>
                <a:endParaRPr lang="en-GB" sz="1200" dirty="0"/>
              </a:p>
            </p:txBody>
          </p:sp>
        </mc:Choice>
        <mc:Fallback xmlns="">
          <p:sp>
            <p:nvSpPr>
              <p:cNvPr id="8" name="TextBox 7"/>
              <p:cNvSpPr txBox="1">
                <a:spLocks noRot="1" noChangeAspect="1" noMove="1" noResize="1" noEditPoints="1" noAdjustHandles="1" noChangeArrowheads="1" noChangeShapeType="1" noTextEdit="1"/>
              </p:cNvSpPr>
              <p:nvPr/>
            </p:nvSpPr>
            <p:spPr>
              <a:xfrm>
                <a:off x="0" y="0"/>
                <a:ext cx="1087670" cy="443006"/>
              </a:xfrm>
              <a:prstGeom prst="rect">
                <a:avLst/>
              </a:prstGeom>
              <a:blipFill rotWithShape="1">
                <a:blip r:embed="rId4"/>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862446" y="0"/>
                <a:ext cx="79451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𝑣</m:t>
                      </m:r>
                      <m:r>
                        <a:rPr lang="en-US" sz="1400" b="0" i="1" smtClean="0">
                          <a:latin typeface="Cambria Math"/>
                          <a:ea typeface="Cambria Math"/>
                        </a:rPr>
                        <m:t>𝜔</m:t>
                      </m:r>
                    </m:oMath>
                  </m:oMathPara>
                </a14:m>
                <a:endParaRPr lang="en-GB" sz="1400" dirty="0"/>
              </a:p>
            </p:txBody>
          </p:sp>
        </mc:Choice>
        <mc:Fallback xmlns="">
          <p:sp>
            <p:nvSpPr>
              <p:cNvPr id="9" name="TextBox 8"/>
              <p:cNvSpPr txBox="1">
                <a:spLocks noRot="1" noChangeAspect="1" noMove="1" noResize="1" noEditPoints="1" noAdjustHandles="1" noChangeArrowheads="1" noChangeShapeType="1" noTextEdit="1"/>
              </p:cNvSpPr>
              <p:nvPr/>
            </p:nvSpPr>
            <p:spPr>
              <a:xfrm>
                <a:off x="1862446" y="0"/>
                <a:ext cx="794513" cy="307777"/>
              </a:xfrm>
              <a:prstGeom prst="rect">
                <a:avLst/>
              </a:prstGeom>
              <a:blipFill rotWithShape="1">
                <a:blip r:embed="rId5"/>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665020" y="0"/>
                <a:ext cx="86844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𝑟</m:t>
                      </m:r>
                      <m:sSup>
                        <m:sSupPr>
                          <m:ctrlPr>
                            <a:rPr lang="en-US" sz="1400" b="0" i="1" smtClean="0">
                              <a:latin typeface="Cambria Math" panose="02040503050406030204" pitchFamily="18" charset="0"/>
                            </a:rPr>
                          </m:ctrlPr>
                        </m:sSupPr>
                        <m:e>
                          <m:r>
                            <a:rPr lang="en-US" sz="1400" b="0" i="1" smtClean="0">
                              <a:latin typeface="Cambria Math"/>
                              <a:ea typeface="Cambria Math"/>
                            </a:rPr>
                            <m:t>𝜔</m:t>
                          </m:r>
                        </m:e>
                        <m:sup>
                          <m:r>
                            <a:rPr lang="en-US" sz="1400" b="0" i="1" smtClean="0">
                              <a:latin typeface="Cambria Math"/>
                            </a:rPr>
                            <m:t>2</m:t>
                          </m:r>
                        </m:sup>
                      </m:sSup>
                    </m:oMath>
                  </m:oMathPara>
                </a14:m>
                <a:endParaRPr lang="en-GB" sz="1400" dirty="0"/>
              </a:p>
            </p:txBody>
          </p:sp>
        </mc:Choice>
        <mc:Fallback xmlns="">
          <p:sp>
            <p:nvSpPr>
              <p:cNvPr id="10" name="TextBox 9"/>
              <p:cNvSpPr txBox="1">
                <a:spLocks noRot="1" noChangeAspect="1" noMove="1" noResize="1" noEditPoints="1" noAdjustHandles="1" noChangeArrowheads="1" noChangeShapeType="1" noTextEdit="1"/>
              </p:cNvSpPr>
              <p:nvPr/>
            </p:nvSpPr>
            <p:spPr>
              <a:xfrm>
                <a:off x="2665020" y="0"/>
                <a:ext cx="868443" cy="307777"/>
              </a:xfrm>
              <a:prstGeom prst="rect">
                <a:avLst/>
              </a:prstGeom>
              <a:blipFill rotWithShape="1">
                <a:blip r:embed="rId6"/>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511232" y="0"/>
                <a:ext cx="753988" cy="52315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a:rPr>
                                <m:t>𝑣</m:t>
                              </m:r>
                            </m:e>
                            <m:sup>
                              <m:r>
                                <a:rPr lang="en-US" sz="1400" b="0" i="1" smtClean="0">
                                  <a:latin typeface="Cambria Math"/>
                                </a:rPr>
                                <m:t>2</m:t>
                              </m:r>
                            </m:sup>
                          </m:sSup>
                        </m:num>
                        <m:den>
                          <m:r>
                            <a:rPr lang="en-US" sz="1400" b="0" i="1" smtClean="0">
                              <a:latin typeface="Cambria Math"/>
                            </a:rPr>
                            <m:t>𝑟</m:t>
                          </m:r>
                        </m:den>
                      </m:f>
                    </m:oMath>
                  </m:oMathPara>
                </a14:m>
                <a:endParaRPr lang="en-GB" sz="1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511232" y="0"/>
                <a:ext cx="753988" cy="523157"/>
              </a:xfrm>
              <a:prstGeom prst="rect">
                <a:avLst/>
              </a:prstGeom>
              <a:blipFill rotWithShape="1">
                <a:blip r:embed="rId7"/>
                <a:stretch>
                  <a:fillRect/>
                </a:stretch>
              </a:blipFill>
              <a:ln w="25400">
                <a:solidFill>
                  <a:schemeClr val="tx1"/>
                </a:solidFill>
              </a:ln>
            </p:spPr>
            <p:txBody>
              <a:bodyPr/>
              <a:lstStyle/>
              <a:p>
                <a:r>
                  <a:rPr lang="en-US">
                    <a:noFill/>
                  </a:rPr>
                  <a:t> </a:t>
                </a:r>
              </a:p>
            </p:txBody>
          </p:sp>
        </mc:Fallback>
      </mc:AlternateContent>
      <p:pic>
        <p:nvPicPr>
          <p:cNvPr id="24" name="Picture 23" descr="http://www.schoolphysics.co.uk/age14-16/Mechanics/Circular%20motion/text/Circular_motion/images/6.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13365" y="152400"/>
            <a:ext cx="1122661" cy="969034"/>
          </a:xfrm>
          <a:prstGeom prst="rect">
            <a:avLst/>
          </a:prstGeom>
          <a:noFill/>
          <a:extLst>
            <a:ext uri="{909E8E84-426E-40DD-AFC4-6F175D3DCCD1}">
              <a14:hiddenFill xmlns:a14="http://schemas.microsoft.com/office/drawing/2010/main">
                <a:solidFill>
                  <a:srgbClr val="FFFFFF"/>
                </a:solidFill>
              </a14:hiddenFill>
            </a:ext>
          </a:extLst>
        </p:spPr>
      </p:pic>
      <p:sp>
        <p:nvSpPr>
          <p:cNvPr id="3" name="Arc 2"/>
          <p:cNvSpPr>
            <a:spLocks noChangeAspect="1"/>
          </p:cNvSpPr>
          <p:nvPr/>
        </p:nvSpPr>
        <p:spPr>
          <a:xfrm>
            <a:off x="5334000" y="1676400"/>
            <a:ext cx="2743200" cy="2743200"/>
          </a:xfrm>
          <a:prstGeom prst="arc">
            <a:avLst>
              <a:gd name="adj1" fmla="val 10769411"/>
              <a:gd name="adj2" fmla="val 33446"/>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 name="Straight Connector 11"/>
          <p:cNvCxnSpPr/>
          <p:nvPr/>
        </p:nvCxnSpPr>
        <p:spPr>
          <a:xfrm>
            <a:off x="4800600" y="3048000"/>
            <a:ext cx="381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705600" y="1676400"/>
            <a:ext cx="0" cy="13716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867400" y="1981200"/>
            <a:ext cx="838200" cy="10668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4" name="Arc 33"/>
          <p:cNvSpPr/>
          <p:nvPr/>
        </p:nvSpPr>
        <p:spPr>
          <a:xfrm>
            <a:off x="6324600" y="2743200"/>
            <a:ext cx="914400" cy="914400"/>
          </a:xfrm>
          <a:prstGeom prst="arc">
            <a:avLst>
              <a:gd name="adj1" fmla="val 14162935"/>
              <a:gd name="adj2" fmla="val 1559952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7" name="Straight Connector 36"/>
          <p:cNvCxnSpPr/>
          <p:nvPr/>
        </p:nvCxnSpPr>
        <p:spPr>
          <a:xfrm flipV="1">
            <a:off x="5848709" y="1966823"/>
            <a:ext cx="0" cy="685800"/>
          </a:xfrm>
          <a:prstGeom prst="line">
            <a:avLst/>
          </a:prstGeom>
          <a:ln w="25400">
            <a:solidFill>
              <a:schemeClr val="tx1"/>
            </a:solidFill>
            <a:prstDash val="solid"/>
            <a:headEnd type="arrow"/>
            <a:tailEnd type="none"/>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6628671" y="2956817"/>
            <a:ext cx="152400" cy="152400"/>
            <a:chOff x="7467600" y="4419600"/>
            <a:chExt cx="152400" cy="152400"/>
          </a:xfrm>
        </p:grpSpPr>
        <p:cxnSp>
          <p:nvCxnSpPr>
            <p:cNvPr id="54" name="Straight Connector 53"/>
            <p:cNvCxnSpPr/>
            <p:nvPr/>
          </p:nvCxnSpPr>
          <p:spPr>
            <a:xfrm flipH="1" flipV="1">
              <a:off x="7467600" y="4419600"/>
              <a:ext cx="152400" cy="1524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7467600" y="4419600"/>
              <a:ext cx="152400" cy="1524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67" name="Oval 66"/>
          <p:cNvSpPr/>
          <p:nvPr/>
        </p:nvSpPr>
        <p:spPr>
          <a:xfrm>
            <a:off x="6648450" y="1609725"/>
            <a:ext cx="111397" cy="1141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TextBox 63"/>
          <p:cNvSpPr txBox="1"/>
          <p:nvPr/>
        </p:nvSpPr>
        <p:spPr>
          <a:xfrm>
            <a:off x="6663007" y="2264255"/>
            <a:ext cx="399468" cy="276999"/>
          </a:xfrm>
          <a:prstGeom prst="rect">
            <a:avLst/>
          </a:prstGeom>
          <a:noFill/>
        </p:spPr>
        <p:txBody>
          <a:bodyPr wrap="none" rtlCol="0">
            <a:spAutoFit/>
          </a:bodyPr>
          <a:lstStyle/>
          <a:p>
            <a:r>
              <a:rPr lang="en-US" sz="1200" dirty="0" smtClean="0">
                <a:latin typeface="Comic Sans MS" panose="030F0702030302020204" pitchFamily="66" charset="0"/>
              </a:rPr>
              <a:t>5m</a:t>
            </a:r>
            <a:endParaRPr lang="en-US" sz="12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72" name="TextBox 71"/>
              <p:cNvSpPr txBox="1"/>
              <p:nvPr/>
            </p:nvSpPr>
            <p:spPr>
              <a:xfrm>
                <a:off x="7315200" y="1371600"/>
                <a:ext cx="160020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200" b="0" i="1" smtClean="0">
                              <a:solidFill>
                                <a:srgbClr val="FF0000"/>
                              </a:solidFill>
                              <a:latin typeface="Cambria Math" panose="02040503050406030204" pitchFamily="18" charset="0"/>
                            </a:rPr>
                          </m:ctrlPr>
                        </m:sSupPr>
                        <m:e>
                          <m:r>
                            <a:rPr lang="en-US" sz="1200" b="0" i="1" smtClean="0">
                              <a:solidFill>
                                <a:srgbClr val="FF0000"/>
                              </a:solidFill>
                              <a:latin typeface="Cambria Math"/>
                            </a:rPr>
                            <m:t>𝑣</m:t>
                          </m:r>
                        </m:e>
                        <m:sup>
                          <m:r>
                            <a:rPr lang="en-US" sz="1200" b="0" i="1" smtClean="0">
                              <a:solidFill>
                                <a:srgbClr val="FF0000"/>
                              </a:solidFill>
                              <a:latin typeface="Cambria Math"/>
                            </a:rPr>
                            <m:t>2</m:t>
                          </m:r>
                        </m:sup>
                      </m:sSup>
                      <m:r>
                        <a:rPr lang="en-US" sz="1200" b="0" i="1" smtClean="0">
                          <a:solidFill>
                            <a:srgbClr val="FF0000"/>
                          </a:solidFill>
                          <a:latin typeface="Cambria Math"/>
                          <a:ea typeface="Cambria Math"/>
                        </a:rPr>
                        <m:t>=10</m:t>
                      </m:r>
                      <m:r>
                        <a:rPr lang="en-US" sz="1200" b="0" i="1" smtClean="0">
                          <a:solidFill>
                            <a:srgbClr val="FF0000"/>
                          </a:solidFill>
                          <a:latin typeface="Cambria Math"/>
                          <a:ea typeface="Cambria Math"/>
                        </a:rPr>
                        <m:t>𝑔</m:t>
                      </m:r>
                      <m:r>
                        <a:rPr lang="en-US" sz="1200" b="0" i="1" smtClean="0">
                          <a:solidFill>
                            <a:srgbClr val="FF0000"/>
                          </a:solidFill>
                          <a:latin typeface="Cambria Math"/>
                          <a:ea typeface="Cambria Math"/>
                        </a:rPr>
                        <m:t>−10</m:t>
                      </m:r>
                      <m:r>
                        <a:rPr lang="en-US" sz="1200" b="0" i="1" smtClean="0">
                          <a:solidFill>
                            <a:srgbClr val="FF0000"/>
                          </a:solidFill>
                          <a:latin typeface="Cambria Math"/>
                          <a:ea typeface="Cambria Math"/>
                        </a:rPr>
                        <m:t>𝑔𝑐𝑜𝑠</m:t>
                      </m:r>
                      <m:r>
                        <a:rPr lang="en-US" sz="1200" b="0" i="1" smtClean="0">
                          <a:solidFill>
                            <a:srgbClr val="FF0000"/>
                          </a:solidFill>
                          <a:latin typeface="Cambria Math"/>
                          <a:ea typeface="Cambria Math"/>
                        </a:rPr>
                        <m:t>𝜃</m:t>
                      </m:r>
                    </m:oMath>
                  </m:oMathPara>
                </a14:m>
                <a:endParaRPr lang="en-US" sz="1200" dirty="0">
                  <a:solidFill>
                    <a:srgbClr val="FF0000"/>
                  </a:solidFill>
                </a:endParaRPr>
              </a:p>
            </p:txBody>
          </p:sp>
        </mc:Choice>
        <mc:Fallback xmlns="">
          <p:sp>
            <p:nvSpPr>
              <p:cNvPr id="72" name="TextBox 71"/>
              <p:cNvSpPr txBox="1">
                <a:spLocks noRot="1" noChangeAspect="1" noMove="1" noResize="1" noEditPoints="1" noAdjustHandles="1" noChangeArrowheads="1" noChangeShapeType="1" noTextEdit="1"/>
              </p:cNvSpPr>
              <p:nvPr/>
            </p:nvSpPr>
            <p:spPr>
              <a:xfrm>
                <a:off x="7315200" y="1371600"/>
                <a:ext cx="1600200" cy="276999"/>
              </a:xfrm>
              <a:prstGeom prst="rect">
                <a:avLst/>
              </a:prstGeom>
              <a:blipFill rotWithShape="1">
                <a:blip r:embed="rId10"/>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TextBox 83"/>
              <p:cNvSpPr txBox="1"/>
              <p:nvPr/>
            </p:nvSpPr>
            <p:spPr>
              <a:xfrm>
                <a:off x="7614248" y="1636146"/>
                <a:ext cx="1467453"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a:rPr>
                        <m:t>𝑅</m:t>
                      </m:r>
                      <m:r>
                        <a:rPr lang="en-US" sz="1200" b="0" i="1" smtClean="0">
                          <a:solidFill>
                            <a:srgbClr val="FF0000"/>
                          </a:solidFill>
                          <a:latin typeface="Cambria Math"/>
                        </a:rPr>
                        <m:t>=12</m:t>
                      </m:r>
                      <m:r>
                        <a:rPr lang="en-US" sz="1200" i="1">
                          <a:solidFill>
                            <a:srgbClr val="FF0000"/>
                          </a:solidFill>
                          <a:latin typeface="Cambria Math"/>
                        </a:rPr>
                        <m:t>𝑔𝑐𝑜𝑠</m:t>
                      </m:r>
                      <m:r>
                        <a:rPr lang="en-US" sz="1200" i="1">
                          <a:solidFill>
                            <a:srgbClr val="FF0000"/>
                          </a:solidFill>
                          <a:latin typeface="Cambria Math"/>
                          <a:ea typeface="Cambria Math"/>
                        </a:rPr>
                        <m:t>𝜃</m:t>
                      </m:r>
                      <m:r>
                        <a:rPr lang="en-US" sz="1200" i="1">
                          <a:solidFill>
                            <a:srgbClr val="FF0000"/>
                          </a:solidFill>
                          <a:latin typeface="Cambria Math"/>
                          <a:ea typeface="Cambria Math"/>
                        </a:rPr>
                        <m:t>−8</m:t>
                      </m:r>
                      <m:r>
                        <a:rPr lang="en-US" sz="1200" i="1">
                          <a:solidFill>
                            <a:srgbClr val="FF0000"/>
                          </a:solidFill>
                          <a:latin typeface="Cambria Math"/>
                          <a:ea typeface="Cambria Math"/>
                        </a:rPr>
                        <m:t>𝑔</m:t>
                      </m:r>
                    </m:oMath>
                  </m:oMathPara>
                </a14:m>
                <a:endParaRPr lang="en-US" sz="1200" dirty="0">
                  <a:solidFill>
                    <a:srgbClr val="FF0000"/>
                  </a:solidFill>
                </a:endParaRPr>
              </a:p>
            </p:txBody>
          </p:sp>
        </mc:Choice>
        <mc:Fallback xmlns="">
          <p:sp>
            <p:nvSpPr>
              <p:cNvPr id="84" name="TextBox 83"/>
              <p:cNvSpPr txBox="1">
                <a:spLocks noRot="1" noChangeAspect="1" noMove="1" noResize="1" noEditPoints="1" noAdjustHandles="1" noChangeArrowheads="1" noChangeShapeType="1" noTextEdit="1"/>
              </p:cNvSpPr>
              <p:nvPr/>
            </p:nvSpPr>
            <p:spPr>
              <a:xfrm>
                <a:off x="7614248" y="1636146"/>
                <a:ext cx="1467453" cy="276999"/>
              </a:xfrm>
              <a:prstGeom prst="rect">
                <a:avLst/>
              </a:prstGeom>
              <a:blipFill rotWithShape="1">
                <a:blip r:embed="rId11"/>
                <a:stretch>
                  <a:fillRect b="-21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 name="TextBox 91"/>
              <p:cNvSpPr txBox="1"/>
              <p:nvPr/>
            </p:nvSpPr>
            <p:spPr>
              <a:xfrm>
                <a:off x="8180717" y="1952448"/>
                <a:ext cx="773224"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a:ea typeface="Cambria Math"/>
                        </a:rPr>
                        <m:t>𝜃</m:t>
                      </m:r>
                      <m:r>
                        <a:rPr lang="en-US" sz="1200" b="0" i="1" smtClean="0">
                          <a:solidFill>
                            <a:srgbClr val="FF0000"/>
                          </a:solidFill>
                          <a:latin typeface="Cambria Math"/>
                          <a:ea typeface="Cambria Math"/>
                        </a:rPr>
                        <m:t>=48° </m:t>
                      </m:r>
                    </m:oMath>
                  </m:oMathPara>
                </a14:m>
                <a:endParaRPr lang="en-US" sz="1200" dirty="0">
                  <a:solidFill>
                    <a:srgbClr val="FF0000"/>
                  </a:solidFill>
                </a:endParaRPr>
              </a:p>
            </p:txBody>
          </p:sp>
        </mc:Choice>
        <mc:Fallback xmlns="">
          <p:sp>
            <p:nvSpPr>
              <p:cNvPr id="92" name="TextBox 91"/>
              <p:cNvSpPr txBox="1">
                <a:spLocks noRot="1" noChangeAspect="1" noMove="1" noResize="1" noEditPoints="1" noAdjustHandles="1" noChangeArrowheads="1" noChangeShapeType="1" noTextEdit="1"/>
              </p:cNvSpPr>
              <p:nvPr/>
            </p:nvSpPr>
            <p:spPr>
              <a:xfrm>
                <a:off x="8180717" y="1952448"/>
                <a:ext cx="773224" cy="276999"/>
              </a:xfrm>
              <a:prstGeom prst="rect">
                <a:avLst/>
              </a:prstGeom>
              <a:blipFill rotWithShape="1">
                <a:blip r:embed="rId12"/>
                <a:stretch>
                  <a:fillRect/>
                </a:stretch>
              </a:blipFill>
            </p:spPr>
            <p:txBody>
              <a:bodyPr/>
              <a:lstStyle/>
              <a:p>
                <a:r>
                  <a:rPr lang="en-US">
                    <a:noFill/>
                  </a:rPr>
                  <a:t> </a:t>
                </a:r>
              </a:p>
            </p:txBody>
          </p:sp>
        </mc:Fallback>
      </mc:AlternateContent>
      <p:sp>
        <p:nvSpPr>
          <p:cNvPr id="41" name="TextBox 40"/>
          <p:cNvSpPr txBox="1"/>
          <p:nvPr/>
        </p:nvSpPr>
        <p:spPr>
          <a:xfrm>
            <a:off x="4222630" y="3293852"/>
            <a:ext cx="2894162" cy="276999"/>
          </a:xfrm>
          <a:prstGeom prst="rect">
            <a:avLst/>
          </a:prstGeom>
          <a:noFill/>
        </p:spPr>
        <p:txBody>
          <a:bodyPr wrap="square" rtlCol="0">
            <a:spAutoFit/>
          </a:bodyPr>
          <a:lstStyle/>
          <a:p>
            <a:pPr marL="171450" indent="-171450" algn="ctr">
              <a:buFont typeface="Wingdings"/>
              <a:buChar char="à"/>
            </a:pPr>
            <a:r>
              <a:rPr lang="en-US" sz="1200" dirty="0" smtClean="0">
                <a:latin typeface="Comic Sans MS" panose="030F0702030302020204" pitchFamily="66" charset="0"/>
                <a:sym typeface="Wingdings" panose="05000000000000000000" pitchFamily="2" charset="2"/>
              </a:rPr>
              <a:t>Using SUVAT equations vertically…</a:t>
            </a:r>
          </a:p>
        </p:txBody>
      </p:sp>
      <mc:AlternateContent xmlns:mc="http://schemas.openxmlformats.org/markup-compatibility/2006" xmlns:a14="http://schemas.microsoft.com/office/drawing/2010/main">
        <mc:Choice Requires="a14">
          <p:sp>
            <p:nvSpPr>
              <p:cNvPr id="51" name="TextBox 50"/>
              <p:cNvSpPr txBox="1"/>
              <p:nvPr/>
            </p:nvSpPr>
            <p:spPr>
              <a:xfrm>
                <a:off x="3985403" y="1293965"/>
                <a:ext cx="819712" cy="43922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a:rPr>
                        <m:t>𝑐𝑜𝑠</m:t>
                      </m:r>
                      <m:r>
                        <a:rPr lang="en-US" sz="1200" b="0" i="1" smtClean="0">
                          <a:solidFill>
                            <a:srgbClr val="FF0000"/>
                          </a:solidFill>
                          <a:latin typeface="Cambria Math"/>
                          <a:ea typeface="Cambria Math"/>
                        </a:rPr>
                        <m:t>𝜃</m:t>
                      </m:r>
                      <m:r>
                        <a:rPr lang="en-US" sz="1200" b="0" i="1" smtClean="0">
                          <a:solidFill>
                            <a:srgbClr val="FF0000"/>
                          </a:solidFill>
                          <a:latin typeface="Cambria Math"/>
                          <a:ea typeface="Cambria Math"/>
                        </a:rPr>
                        <m:t>=</m:t>
                      </m:r>
                      <m:f>
                        <m:fPr>
                          <m:ctrlPr>
                            <a:rPr lang="en-US" sz="1200" b="0" i="1" smtClean="0">
                              <a:solidFill>
                                <a:srgbClr val="FF0000"/>
                              </a:solidFill>
                              <a:latin typeface="Cambria Math" panose="02040503050406030204" pitchFamily="18" charset="0"/>
                              <a:ea typeface="Cambria Math"/>
                            </a:rPr>
                          </m:ctrlPr>
                        </m:fPr>
                        <m:num>
                          <m:r>
                            <a:rPr lang="en-US" sz="1200" b="0" i="1" smtClean="0">
                              <a:solidFill>
                                <a:srgbClr val="FF0000"/>
                              </a:solidFill>
                              <a:latin typeface="Cambria Math"/>
                              <a:ea typeface="Cambria Math"/>
                            </a:rPr>
                            <m:t>2</m:t>
                          </m:r>
                        </m:num>
                        <m:den>
                          <m:r>
                            <a:rPr lang="en-US" sz="1200" b="0" i="1" smtClean="0">
                              <a:solidFill>
                                <a:srgbClr val="FF0000"/>
                              </a:solidFill>
                              <a:latin typeface="Cambria Math"/>
                              <a:ea typeface="Cambria Math"/>
                            </a:rPr>
                            <m:t>3</m:t>
                          </m:r>
                        </m:den>
                      </m:f>
                    </m:oMath>
                  </m:oMathPara>
                </a14:m>
                <a:endParaRPr lang="en-US" sz="1200" dirty="0">
                  <a:solidFill>
                    <a:srgbClr val="FF0000"/>
                  </a:solidFill>
                </a:endParaRPr>
              </a:p>
            </p:txBody>
          </p:sp>
        </mc:Choice>
        <mc:Fallback xmlns="">
          <p:sp>
            <p:nvSpPr>
              <p:cNvPr id="51" name="TextBox 50"/>
              <p:cNvSpPr txBox="1">
                <a:spLocks noRot="1" noChangeAspect="1" noMove="1" noResize="1" noEditPoints="1" noAdjustHandles="1" noChangeArrowheads="1" noChangeShapeType="1" noTextEdit="1"/>
              </p:cNvSpPr>
              <p:nvPr/>
            </p:nvSpPr>
            <p:spPr>
              <a:xfrm>
                <a:off x="3985403" y="1293965"/>
                <a:ext cx="819712" cy="439223"/>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3991154" y="1731036"/>
                <a:ext cx="904735" cy="48269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a:rPr>
                        <m:t>𝑠𝑖𝑛</m:t>
                      </m:r>
                      <m:r>
                        <a:rPr lang="en-US" sz="1200" b="0" i="1" smtClean="0">
                          <a:solidFill>
                            <a:srgbClr val="FF0000"/>
                          </a:solidFill>
                          <a:latin typeface="Cambria Math"/>
                          <a:ea typeface="Cambria Math"/>
                        </a:rPr>
                        <m:t>𝜃</m:t>
                      </m:r>
                      <m:r>
                        <a:rPr lang="en-US" sz="1200" b="0" i="1" smtClean="0">
                          <a:solidFill>
                            <a:srgbClr val="FF0000"/>
                          </a:solidFill>
                          <a:latin typeface="Cambria Math"/>
                          <a:ea typeface="Cambria Math"/>
                        </a:rPr>
                        <m:t>=</m:t>
                      </m:r>
                      <m:f>
                        <m:fPr>
                          <m:ctrlPr>
                            <a:rPr lang="en-US" sz="1200" b="0" i="1" smtClean="0">
                              <a:solidFill>
                                <a:srgbClr val="FF0000"/>
                              </a:solidFill>
                              <a:latin typeface="Cambria Math" panose="02040503050406030204" pitchFamily="18" charset="0"/>
                              <a:ea typeface="Cambria Math"/>
                            </a:rPr>
                          </m:ctrlPr>
                        </m:fPr>
                        <m:num>
                          <m:rad>
                            <m:radPr>
                              <m:degHide m:val="on"/>
                              <m:ctrlPr>
                                <a:rPr lang="en-US" sz="1200" b="0" i="1" smtClean="0">
                                  <a:solidFill>
                                    <a:srgbClr val="FF0000"/>
                                  </a:solidFill>
                                  <a:latin typeface="Cambria Math" panose="02040503050406030204" pitchFamily="18" charset="0"/>
                                  <a:ea typeface="Cambria Math"/>
                                </a:rPr>
                              </m:ctrlPr>
                            </m:radPr>
                            <m:deg/>
                            <m:e>
                              <m:r>
                                <a:rPr lang="en-US" sz="1200" b="0" i="1" smtClean="0">
                                  <a:solidFill>
                                    <a:srgbClr val="FF0000"/>
                                  </a:solidFill>
                                  <a:latin typeface="Cambria Math"/>
                                  <a:ea typeface="Cambria Math"/>
                                </a:rPr>
                                <m:t>5</m:t>
                              </m:r>
                            </m:e>
                          </m:rad>
                        </m:num>
                        <m:den>
                          <m:r>
                            <a:rPr lang="en-US" sz="1200" b="0" i="1" smtClean="0">
                              <a:solidFill>
                                <a:srgbClr val="FF0000"/>
                              </a:solidFill>
                              <a:latin typeface="Cambria Math"/>
                              <a:ea typeface="Cambria Math"/>
                            </a:rPr>
                            <m:t>3</m:t>
                          </m:r>
                        </m:den>
                      </m:f>
                    </m:oMath>
                  </m:oMathPara>
                </a14:m>
                <a:endParaRPr lang="en-US" sz="1200" dirty="0">
                  <a:solidFill>
                    <a:srgbClr val="FF0000"/>
                  </a:solidFill>
                </a:endParaRPr>
              </a:p>
            </p:txBody>
          </p:sp>
        </mc:Choice>
        <mc:Fallback xmlns="">
          <p:sp>
            <p:nvSpPr>
              <p:cNvPr id="60" name="TextBox 59"/>
              <p:cNvSpPr txBox="1">
                <a:spLocks noRot="1" noChangeAspect="1" noMove="1" noResize="1" noEditPoints="1" noAdjustHandles="1" noChangeArrowheads="1" noChangeShapeType="1" noTextEdit="1"/>
              </p:cNvSpPr>
              <p:nvPr/>
            </p:nvSpPr>
            <p:spPr>
              <a:xfrm>
                <a:off x="3991154" y="1731036"/>
                <a:ext cx="904735" cy="482696"/>
              </a:xfrm>
              <a:prstGeom prst="rect">
                <a:avLst/>
              </a:prstGeom>
              <a:blipFill rotWithShape="1">
                <a:blip r:embed="rId14"/>
                <a:stretch>
                  <a:fillRect b="-1266"/>
                </a:stretch>
              </a:blipFill>
            </p:spPr>
            <p:txBody>
              <a:bodyPr/>
              <a:lstStyle/>
              <a:p>
                <a:r>
                  <a:rPr lang="en-US">
                    <a:noFill/>
                  </a:rPr>
                  <a:t> </a:t>
                </a:r>
              </a:p>
            </p:txBody>
          </p:sp>
        </mc:Fallback>
      </mc:AlternateContent>
      <p:cxnSp>
        <p:nvCxnSpPr>
          <p:cNvPr id="66" name="Straight Connector 65"/>
          <p:cNvCxnSpPr/>
          <p:nvPr/>
        </p:nvCxnSpPr>
        <p:spPr>
          <a:xfrm flipV="1">
            <a:off x="5003321" y="1968981"/>
            <a:ext cx="844670" cy="679328"/>
          </a:xfrm>
          <a:prstGeom prst="line">
            <a:avLst/>
          </a:prstGeom>
          <a:ln w="25400">
            <a:solidFill>
              <a:schemeClr val="tx1"/>
            </a:solidFill>
            <a:prstDash val="solid"/>
            <a:headEnd type="arrow"/>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8" name="TextBox 67"/>
              <p:cNvSpPr txBox="1"/>
              <p:nvPr/>
            </p:nvSpPr>
            <p:spPr>
              <a:xfrm>
                <a:off x="5183769" y="2076365"/>
                <a:ext cx="30777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𝑣</m:t>
                      </m:r>
                    </m:oMath>
                  </m:oMathPara>
                </a14:m>
                <a:endParaRPr lang="en-US" sz="1200" dirty="0"/>
              </a:p>
            </p:txBody>
          </p:sp>
        </mc:Choice>
        <mc:Fallback xmlns="">
          <p:sp>
            <p:nvSpPr>
              <p:cNvPr id="68" name="TextBox 67"/>
              <p:cNvSpPr txBox="1">
                <a:spLocks noRot="1" noChangeAspect="1" noMove="1" noResize="1" noEditPoints="1" noAdjustHandles="1" noChangeArrowheads="1" noChangeShapeType="1" noTextEdit="1"/>
              </p:cNvSpPr>
              <p:nvPr/>
            </p:nvSpPr>
            <p:spPr>
              <a:xfrm>
                <a:off x="5183769" y="2076365"/>
                <a:ext cx="307777" cy="276999"/>
              </a:xfrm>
              <a:prstGeom prst="rect">
                <a:avLst/>
              </a:prstGeom>
              <a:blipFill rotWithShape="1">
                <a:blip r:embed="rId15"/>
                <a:stretch>
                  <a:fillRect/>
                </a:stretch>
              </a:blipFill>
            </p:spPr>
            <p:txBody>
              <a:bodyPr/>
              <a:lstStyle/>
              <a:p>
                <a:r>
                  <a:rPr lang="en-US">
                    <a:noFill/>
                  </a:rPr>
                  <a:t> </a:t>
                </a:r>
              </a:p>
            </p:txBody>
          </p:sp>
        </mc:Fallback>
      </mc:AlternateContent>
      <p:sp>
        <p:nvSpPr>
          <p:cNvPr id="21" name="Oval 20"/>
          <p:cNvSpPr/>
          <p:nvPr/>
        </p:nvSpPr>
        <p:spPr>
          <a:xfrm>
            <a:off x="5791200" y="1905000"/>
            <a:ext cx="111397" cy="1141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81" name="TextBox 80"/>
              <p:cNvSpPr txBox="1"/>
              <p:nvPr/>
            </p:nvSpPr>
            <p:spPr>
              <a:xfrm>
                <a:off x="3996906" y="2254369"/>
                <a:ext cx="914400" cy="6379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a:rPr>
                        <m:t>𝑣</m:t>
                      </m:r>
                      <m:r>
                        <a:rPr lang="en-US" sz="1200" b="0" i="1" smtClean="0">
                          <a:solidFill>
                            <a:srgbClr val="FF0000"/>
                          </a:solidFill>
                          <a:latin typeface="Cambria Math"/>
                          <a:ea typeface="Cambria Math"/>
                        </a:rPr>
                        <m:t>=</m:t>
                      </m:r>
                      <m:rad>
                        <m:radPr>
                          <m:degHide m:val="on"/>
                          <m:ctrlPr>
                            <a:rPr lang="en-US" sz="1200" b="0" i="1" smtClean="0">
                              <a:solidFill>
                                <a:srgbClr val="FF0000"/>
                              </a:solidFill>
                              <a:latin typeface="Cambria Math" panose="02040503050406030204" pitchFamily="18" charset="0"/>
                              <a:ea typeface="Cambria Math"/>
                            </a:rPr>
                          </m:ctrlPr>
                        </m:radPr>
                        <m:deg/>
                        <m:e>
                          <m:f>
                            <m:fPr>
                              <m:ctrlPr>
                                <a:rPr lang="en-US" sz="1200" i="1">
                                  <a:solidFill>
                                    <a:srgbClr val="FF0000"/>
                                  </a:solidFill>
                                  <a:latin typeface="Cambria Math" panose="02040503050406030204" pitchFamily="18" charset="0"/>
                                  <a:ea typeface="Cambria Math"/>
                                </a:rPr>
                              </m:ctrlPr>
                            </m:fPr>
                            <m:num>
                              <m:r>
                                <a:rPr lang="en-US" sz="1200" i="1">
                                  <a:solidFill>
                                    <a:srgbClr val="FF0000"/>
                                  </a:solidFill>
                                  <a:latin typeface="Cambria Math"/>
                                  <a:ea typeface="Cambria Math"/>
                                </a:rPr>
                                <m:t>10</m:t>
                              </m:r>
                              <m:r>
                                <a:rPr lang="en-US" sz="1200" i="1">
                                  <a:solidFill>
                                    <a:srgbClr val="FF0000"/>
                                  </a:solidFill>
                                  <a:latin typeface="Cambria Math"/>
                                  <a:ea typeface="Cambria Math"/>
                                </a:rPr>
                                <m:t>𝑔</m:t>
                              </m:r>
                            </m:num>
                            <m:den>
                              <m:r>
                                <a:rPr lang="en-US" sz="1200" i="1">
                                  <a:solidFill>
                                    <a:srgbClr val="FF0000"/>
                                  </a:solidFill>
                                  <a:latin typeface="Cambria Math"/>
                                  <a:ea typeface="Cambria Math"/>
                                </a:rPr>
                                <m:t>3</m:t>
                              </m:r>
                            </m:den>
                          </m:f>
                        </m:e>
                      </m:rad>
                    </m:oMath>
                  </m:oMathPara>
                </a14:m>
                <a:endParaRPr lang="en-US" sz="1200" dirty="0">
                  <a:solidFill>
                    <a:srgbClr val="FF0000"/>
                  </a:solidFill>
                </a:endParaRPr>
              </a:p>
            </p:txBody>
          </p:sp>
        </mc:Choice>
        <mc:Fallback xmlns="">
          <p:sp>
            <p:nvSpPr>
              <p:cNvPr id="81" name="TextBox 80"/>
              <p:cNvSpPr txBox="1">
                <a:spLocks noRot="1" noChangeAspect="1" noMove="1" noResize="1" noEditPoints="1" noAdjustHandles="1" noChangeArrowheads="1" noChangeShapeType="1" noTextEdit="1"/>
              </p:cNvSpPr>
              <p:nvPr/>
            </p:nvSpPr>
            <p:spPr>
              <a:xfrm>
                <a:off x="3996906" y="2254369"/>
                <a:ext cx="914400" cy="637995"/>
              </a:xfrm>
              <a:prstGeom prst="rect">
                <a:avLst/>
              </a:prstGeom>
              <a:blipFill rotWithShape="1">
                <a:blip r:embed="rId16"/>
                <a:stretch>
                  <a:fillRect/>
                </a:stretch>
              </a:blipFill>
            </p:spPr>
            <p:txBody>
              <a:bodyPr/>
              <a:lstStyle/>
              <a:p>
                <a:r>
                  <a:rPr lang="en-US">
                    <a:noFill/>
                  </a:rPr>
                  <a:t> </a:t>
                </a:r>
              </a:p>
            </p:txBody>
          </p:sp>
        </mc:Fallback>
      </mc:AlternateContent>
      <p:sp>
        <p:nvSpPr>
          <p:cNvPr id="83" name="TextBox 82"/>
          <p:cNvSpPr txBox="1"/>
          <p:nvPr/>
        </p:nvSpPr>
        <p:spPr>
          <a:xfrm>
            <a:off x="5321059" y="2592240"/>
            <a:ext cx="554960" cy="261610"/>
          </a:xfrm>
          <a:prstGeom prst="rect">
            <a:avLst/>
          </a:prstGeom>
          <a:noFill/>
        </p:spPr>
        <p:txBody>
          <a:bodyPr wrap="none" rtlCol="0">
            <a:spAutoFit/>
          </a:bodyPr>
          <a:lstStyle/>
          <a:p>
            <a:r>
              <a:rPr lang="en-US" sz="1100" dirty="0" err="1" smtClean="0">
                <a:latin typeface="Comic Sans MS" panose="030F0702030302020204" pitchFamily="66" charset="0"/>
              </a:rPr>
              <a:t>vcos</a:t>
            </a:r>
            <a:r>
              <a:rPr lang="el-GR" sz="1100" dirty="0" smtClean="0">
                <a:latin typeface="Comic Sans MS" panose="030F0702030302020204" pitchFamily="66" charset="0"/>
              </a:rPr>
              <a:t>θ</a:t>
            </a:r>
            <a:endParaRPr lang="en-US" sz="1100" dirty="0">
              <a:latin typeface="Comic Sans MS" panose="030F0702030302020204" pitchFamily="66" charset="0"/>
            </a:endParaRPr>
          </a:p>
        </p:txBody>
      </p:sp>
      <p:cxnSp>
        <p:nvCxnSpPr>
          <p:cNvPr id="85" name="Straight Connector 84"/>
          <p:cNvCxnSpPr/>
          <p:nvPr/>
        </p:nvCxnSpPr>
        <p:spPr>
          <a:xfrm>
            <a:off x="5011946" y="2631057"/>
            <a:ext cx="836762" cy="0"/>
          </a:xfrm>
          <a:prstGeom prst="line">
            <a:avLst/>
          </a:prstGeom>
          <a:ln w="25400">
            <a:solidFill>
              <a:schemeClr val="tx1"/>
            </a:solidFill>
            <a:prstDash val="solid"/>
            <a:headEnd type="arrow"/>
            <a:tailEnd type="none"/>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5143860" y="2400480"/>
            <a:ext cx="279244" cy="276999"/>
          </a:xfrm>
          <a:prstGeom prst="rect">
            <a:avLst/>
          </a:prstGeom>
          <a:noFill/>
        </p:spPr>
        <p:txBody>
          <a:bodyPr wrap="none" rtlCol="0">
            <a:spAutoFit/>
          </a:bodyPr>
          <a:lstStyle/>
          <a:p>
            <a:r>
              <a:rPr lang="el-GR" sz="1200" dirty="0" smtClean="0">
                <a:latin typeface="Comic Sans MS" panose="030F0702030302020204" pitchFamily="66" charset="0"/>
              </a:rPr>
              <a:t>θ</a:t>
            </a:r>
            <a:endParaRPr lang="en-US" sz="1200" dirty="0">
              <a:latin typeface="Comic Sans MS" panose="030F0702030302020204" pitchFamily="66" charset="0"/>
            </a:endParaRPr>
          </a:p>
        </p:txBody>
      </p:sp>
      <p:sp>
        <p:nvSpPr>
          <p:cNvPr id="87" name="Arc 86"/>
          <p:cNvSpPr/>
          <p:nvPr/>
        </p:nvSpPr>
        <p:spPr>
          <a:xfrm>
            <a:off x="4311769" y="2214113"/>
            <a:ext cx="914400" cy="914400"/>
          </a:xfrm>
          <a:prstGeom prst="arc">
            <a:avLst>
              <a:gd name="adj1" fmla="val 20187162"/>
              <a:gd name="adj2" fmla="val 2128896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p:cNvSpPr txBox="1"/>
              <p:nvPr/>
            </p:nvSpPr>
            <p:spPr>
              <a:xfrm>
                <a:off x="4191000" y="3657600"/>
                <a:ext cx="893386"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𝑠</m:t>
                      </m:r>
                      <m:r>
                        <a:rPr lang="en-US" sz="1200" b="0" i="1" smtClean="0">
                          <a:latin typeface="Cambria Math"/>
                        </a:rPr>
                        <m:t>=5</m:t>
                      </m:r>
                      <m:r>
                        <a:rPr lang="en-US" sz="1200" b="0" i="1" smtClean="0">
                          <a:latin typeface="Cambria Math"/>
                        </a:rPr>
                        <m:t>𝑐𝑜𝑠</m:t>
                      </m:r>
                      <m:r>
                        <a:rPr lang="en-US" sz="1200" b="0" i="1" smtClean="0">
                          <a:latin typeface="Cambria Math"/>
                          <a:ea typeface="Cambria Math"/>
                        </a:rPr>
                        <m:t>𝜃</m:t>
                      </m:r>
                    </m:oMath>
                  </m:oMathPara>
                </a14:m>
                <a:endParaRPr lang="en-US" sz="1200" dirty="0"/>
              </a:p>
            </p:txBody>
          </p:sp>
        </mc:Choice>
        <mc:Fallback xmlns="">
          <p:sp>
            <p:nvSpPr>
              <p:cNvPr id="5" name="TextBox 4"/>
              <p:cNvSpPr txBox="1">
                <a:spLocks noRot="1" noChangeAspect="1" noMove="1" noResize="1" noEditPoints="1" noAdjustHandles="1" noChangeArrowheads="1" noChangeShapeType="1" noTextEdit="1"/>
              </p:cNvSpPr>
              <p:nvPr/>
            </p:nvSpPr>
            <p:spPr>
              <a:xfrm>
                <a:off x="4191000" y="3657600"/>
                <a:ext cx="893386" cy="276999"/>
              </a:xfrm>
              <a:prstGeom prst="rect">
                <a:avLst/>
              </a:prstGeom>
              <a:blipFill rotWithShape="1">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5105400" y="3657600"/>
                <a:ext cx="894156"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𝑢</m:t>
                      </m:r>
                      <m:r>
                        <a:rPr lang="en-US" sz="1200" b="0" i="1" smtClean="0">
                          <a:latin typeface="Cambria Math"/>
                        </a:rPr>
                        <m:t>=</m:t>
                      </m:r>
                      <m:r>
                        <a:rPr lang="en-US" sz="1200" b="0" i="1" smtClean="0">
                          <a:latin typeface="Cambria Math"/>
                        </a:rPr>
                        <m:t>𝑣𝑠𝑖𝑛</m:t>
                      </m:r>
                      <m:r>
                        <a:rPr lang="en-US" sz="1200" b="0" i="1" smtClean="0">
                          <a:latin typeface="Cambria Math"/>
                          <a:ea typeface="Cambria Math"/>
                        </a:rPr>
                        <m:t>𝜃</m:t>
                      </m:r>
                    </m:oMath>
                  </m:oMathPara>
                </a14:m>
                <a:endParaRPr lang="en-US" sz="1200" dirty="0"/>
              </a:p>
            </p:txBody>
          </p:sp>
        </mc:Choice>
        <mc:Fallback xmlns="">
          <p:sp>
            <p:nvSpPr>
              <p:cNvPr id="39" name="TextBox 38"/>
              <p:cNvSpPr txBox="1">
                <a:spLocks noRot="1" noChangeAspect="1" noMove="1" noResize="1" noEditPoints="1" noAdjustHandles="1" noChangeArrowheads="1" noChangeShapeType="1" noTextEdit="1"/>
              </p:cNvSpPr>
              <p:nvPr/>
            </p:nvSpPr>
            <p:spPr>
              <a:xfrm>
                <a:off x="5105400" y="3657600"/>
                <a:ext cx="894156" cy="276999"/>
              </a:xfrm>
              <a:prstGeom prst="rect">
                <a:avLst/>
              </a:prstGeom>
              <a:blipFill rotWithShape="1">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6019800" y="3657600"/>
                <a:ext cx="565348"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𝑣</m:t>
                      </m:r>
                      <m:r>
                        <a:rPr lang="en-US" sz="1200" b="0" i="1" smtClean="0">
                          <a:latin typeface="Cambria Math"/>
                        </a:rPr>
                        <m:t>= ?</m:t>
                      </m:r>
                    </m:oMath>
                  </m:oMathPara>
                </a14:m>
                <a:endParaRPr lang="en-US" sz="1200" dirty="0"/>
              </a:p>
            </p:txBody>
          </p:sp>
        </mc:Choice>
        <mc:Fallback xmlns="">
          <p:sp>
            <p:nvSpPr>
              <p:cNvPr id="40" name="TextBox 39"/>
              <p:cNvSpPr txBox="1">
                <a:spLocks noRot="1" noChangeAspect="1" noMove="1" noResize="1" noEditPoints="1" noAdjustHandles="1" noChangeArrowheads="1" noChangeShapeType="1" noTextEdit="1"/>
              </p:cNvSpPr>
              <p:nvPr/>
            </p:nvSpPr>
            <p:spPr>
              <a:xfrm>
                <a:off x="6019800" y="3657600"/>
                <a:ext cx="565348" cy="276999"/>
              </a:xfrm>
              <a:prstGeom prst="rect">
                <a:avLst/>
              </a:prstGeom>
              <a:blipFill rotWithShape="1">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6629400" y="3657600"/>
                <a:ext cx="606833"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𝑎</m:t>
                      </m:r>
                      <m:r>
                        <a:rPr lang="en-US" sz="1200" b="0" i="1" smtClean="0">
                          <a:latin typeface="Cambria Math"/>
                        </a:rPr>
                        <m:t>=</m:t>
                      </m:r>
                      <m:r>
                        <a:rPr lang="en-US" sz="1200" b="0" i="1" smtClean="0">
                          <a:latin typeface="Cambria Math"/>
                        </a:rPr>
                        <m:t>𝑔</m:t>
                      </m:r>
                    </m:oMath>
                  </m:oMathPara>
                </a14:m>
                <a:endParaRPr lang="en-US" sz="1200" dirty="0"/>
              </a:p>
            </p:txBody>
          </p:sp>
        </mc:Choice>
        <mc:Fallback xmlns="">
          <p:sp>
            <p:nvSpPr>
              <p:cNvPr id="42" name="TextBox 41"/>
              <p:cNvSpPr txBox="1">
                <a:spLocks noRot="1" noChangeAspect="1" noMove="1" noResize="1" noEditPoints="1" noAdjustHandles="1" noChangeArrowheads="1" noChangeShapeType="1" noTextEdit="1"/>
              </p:cNvSpPr>
              <p:nvPr/>
            </p:nvSpPr>
            <p:spPr>
              <a:xfrm>
                <a:off x="6629400" y="3657600"/>
                <a:ext cx="606833" cy="276999"/>
              </a:xfrm>
              <a:prstGeom prst="rect">
                <a:avLst/>
              </a:prstGeom>
              <a:blipFill rotWithShape="1">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7315200" y="3657600"/>
                <a:ext cx="542200"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𝑡</m:t>
                      </m:r>
                      <m:r>
                        <a:rPr lang="en-US" sz="1200" b="0" i="1" smtClean="0">
                          <a:latin typeface="Cambria Math"/>
                        </a:rPr>
                        <m:t>= ?</m:t>
                      </m:r>
                    </m:oMath>
                  </m:oMathPara>
                </a14:m>
                <a:endParaRPr lang="en-US" sz="1200" dirty="0"/>
              </a:p>
            </p:txBody>
          </p:sp>
        </mc:Choice>
        <mc:Fallback xmlns="">
          <p:sp>
            <p:nvSpPr>
              <p:cNvPr id="43" name="TextBox 42"/>
              <p:cNvSpPr txBox="1">
                <a:spLocks noRot="1" noChangeAspect="1" noMove="1" noResize="1" noEditPoints="1" noAdjustHandles="1" noChangeArrowheads="1" noChangeShapeType="1" noTextEdit="1"/>
              </p:cNvSpPr>
              <p:nvPr/>
            </p:nvSpPr>
            <p:spPr>
              <a:xfrm>
                <a:off x="7315200" y="3657600"/>
                <a:ext cx="542200" cy="276999"/>
              </a:xfrm>
              <a:prstGeom prst="rect">
                <a:avLst/>
              </a:prstGeom>
              <a:blipFill rotWithShape="1">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5410200" y="4038600"/>
                <a:ext cx="1285314" cy="4380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𝑠</m:t>
                      </m:r>
                      <m:r>
                        <a:rPr lang="en-US" sz="1200" b="0" i="1" smtClean="0">
                          <a:latin typeface="Cambria Math"/>
                        </a:rPr>
                        <m:t>=</m:t>
                      </m:r>
                      <m:r>
                        <a:rPr lang="en-US" sz="1200" b="0" i="1" smtClean="0">
                          <a:latin typeface="Cambria Math"/>
                        </a:rPr>
                        <m:t>𝑢𝑡</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1</m:t>
                          </m:r>
                        </m:num>
                        <m:den>
                          <m:r>
                            <a:rPr lang="en-US" sz="1200" b="0" i="1" smtClean="0">
                              <a:latin typeface="Cambria Math"/>
                            </a:rPr>
                            <m:t>2</m:t>
                          </m:r>
                        </m:den>
                      </m:f>
                      <m:r>
                        <a:rPr lang="en-US" sz="1200" b="0" i="1" smtClean="0">
                          <a:latin typeface="Cambria Math"/>
                        </a:rPr>
                        <m:t>𝑎</m:t>
                      </m:r>
                      <m:sSup>
                        <m:sSupPr>
                          <m:ctrlPr>
                            <a:rPr lang="en-US" sz="1200" b="0" i="1" smtClean="0">
                              <a:latin typeface="Cambria Math" panose="02040503050406030204" pitchFamily="18" charset="0"/>
                            </a:rPr>
                          </m:ctrlPr>
                        </m:sSupPr>
                        <m:e>
                          <m:r>
                            <a:rPr lang="en-US" sz="1200" b="0" i="1" smtClean="0">
                              <a:latin typeface="Cambria Math"/>
                            </a:rPr>
                            <m:t>𝑡</m:t>
                          </m:r>
                        </m:e>
                        <m:sup>
                          <m:r>
                            <a:rPr lang="en-US" sz="1200" b="0" i="1" smtClean="0">
                              <a:latin typeface="Cambria Math"/>
                            </a:rPr>
                            <m:t>2</m:t>
                          </m:r>
                        </m:sup>
                      </m:sSup>
                    </m:oMath>
                  </m:oMathPara>
                </a14:m>
                <a:endParaRPr lang="en-US" sz="1200" dirty="0"/>
              </a:p>
            </p:txBody>
          </p:sp>
        </mc:Choice>
        <mc:Fallback xmlns="">
          <p:sp>
            <p:nvSpPr>
              <p:cNvPr id="44" name="TextBox 43"/>
              <p:cNvSpPr txBox="1">
                <a:spLocks noRot="1" noChangeAspect="1" noMove="1" noResize="1" noEditPoints="1" noAdjustHandles="1" noChangeArrowheads="1" noChangeShapeType="1" noTextEdit="1"/>
              </p:cNvSpPr>
              <p:nvPr/>
            </p:nvSpPr>
            <p:spPr>
              <a:xfrm>
                <a:off x="5410200" y="4038600"/>
                <a:ext cx="1285314" cy="438005"/>
              </a:xfrm>
              <a:prstGeom prst="rect">
                <a:avLst/>
              </a:prstGeom>
              <a:blipFill rotWithShape="1">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5181600" y="4572000"/>
                <a:ext cx="1981200" cy="6379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200" b="0" i="1" smtClean="0">
                              <a:latin typeface="Cambria Math" panose="02040503050406030204" pitchFamily="18" charset="0"/>
                            </a:rPr>
                          </m:ctrlPr>
                        </m:fPr>
                        <m:num>
                          <m:r>
                            <a:rPr lang="en-US" sz="1200" b="0" i="1" smtClean="0">
                              <a:latin typeface="Cambria Math"/>
                            </a:rPr>
                            <m:t>10</m:t>
                          </m:r>
                        </m:num>
                        <m:den>
                          <m:r>
                            <a:rPr lang="en-US" sz="1200" b="0" i="1" smtClean="0">
                              <a:latin typeface="Cambria Math"/>
                            </a:rPr>
                            <m:t>3</m:t>
                          </m:r>
                        </m:den>
                      </m:f>
                      <m:r>
                        <a:rPr lang="en-US" sz="1200" b="0" i="1" smtClean="0">
                          <a:latin typeface="Cambria Math"/>
                        </a:rPr>
                        <m:t>=</m:t>
                      </m:r>
                      <m:rad>
                        <m:radPr>
                          <m:degHide m:val="on"/>
                          <m:ctrlPr>
                            <a:rPr lang="en-US" sz="1200" b="0" i="1" smtClean="0">
                              <a:latin typeface="Cambria Math" panose="02040503050406030204" pitchFamily="18" charset="0"/>
                            </a:rPr>
                          </m:ctrlPr>
                        </m:radPr>
                        <m:deg/>
                        <m:e>
                          <m:f>
                            <m:fPr>
                              <m:ctrlPr>
                                <a:rPr lang="en-US" sz="1200" b="0" i="1" smtClean="0">
                                  <a:latin typeface="Cambria Math" panose="02040503050406030204" pitchFamily="18" charset="0"/>
                                </a:rPr>
                              </m:ctrlPr>
                            </m:fPr>
                            <m:num>
                              <m:r>
                                <a:rPr lang="en-US" sz="1200" b="0" i="1" smtClean="0">
                                  <a:latin typeface="Cambria Math"/>
                                </a:rPr>
                                <m:t>50</m:t>
                              </m:r>
                              <m:r>
                                <a:rPr lang="en-US" sz="1200" b="0" i="1" smtClean="0">
                                  <a:latin typeface="Cambria Math"/>
                                </a:rPr>
                                <m:t>𝑔</m:t>
                              </m:r>
                            </m:num>
                            <m:den>
                              <m:r>
                                <a:rPr lang="en-US" sz="1200" b="0" i="1" smtClean="0">
                                  <a:latin typeface="Cambria Math"/>
                                </a:rPr>
                                <m:t>27</m:t>
                              </m:r>
                            </m:den>
                          </m:f>
                        </m:e>
                      </m:rad>
                      <m:r>
                        <a:rPr lang="en-US" sz="1200" b="0" i="1" smtClean="0">
                          <a:latin typeface="Cambria Math"/>
                        </a:rPr>
                        <m:t>𝑡</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1</m:t>
                          </m:r>
                        </m:num>
                        <m:den>
                          <m:r>
                            <a:rPr lang="en-US" sz="1200" b="0" i="1" smtClean="0">
                              <a:latin typeface="Cambria Math"/>
                            </a:rPr>
                            <m:t>2</m:t>
                          </m:r>
                        </m:den>
                      </m:f>
                      <m:r>
                        <a:rPr lang="en-US" sz="1200" b="0" i="1" smtClean="0">
                          <a:latin typeface="Cambria Math"/>
                        </a:rPr>
                        <m:t>𝑔</m:t>
                      </m:r>
                      <m:sSup>
                        <m:sSupPr>
                          <m:ctrlPr>
                            <a:rPr lang="en-US" sz="1200" b="0" i="1" smtClean="0">
                              <a:latin typeface="Cambria Math" panose="02040503050406030204" pitchFamily="18" charset="0"/>
                            </a:rPr>
                          </m:ctrlPr>
                        </m:sSupPr>
                        <m:e>
                          <m:r>
                            <a:rPr lang="en-US" sz="1200" b="0" i="1" smtClean="0">
                              <a:latin typeface="Cambria Math"/>
                            </a:rPr>
                            <m:t>𝑡</m:t>
                          </m:r>
                        </m:e>
                        <m:sup>
                          <m:r>
                            <a:rPr lang="en-US" sz="1200" b="0" i="1" smtClean="0">
                              <a:latin typeface="Cambria Math"/>
                            </a:rPr>
                            <m:t>2</m:t>
                          </m:r>
                        </m:sup>
                      </m:sSup>
                    </m:oMath>
                  </m:oMathPara>
                </a14:m>
                <a:endParaRPr lang="en-US" sz="1200" dirty="0"/>
              </a:p>
            </p:txBody>
          </p:sp>
        </mc:Choice>
        <mc:Fallback xmlns="">
          <p:sp>
            <p:nvSpPr>
              <p:cNvPr id="45" name="TextBox 44"/>
              <p:cNvSpPr txBox="1">
                <a:spLocks noRot="1" noChangeAspect="1" noMove="1" noResize="1" noEditPoints="1" noAdjustHandles="1" noChangeArrowheads="1" noChangeShapeType="1" noTextEdit="1"/>
              </p:cNvSpPr>
              <p:nvPr/>
            </p:nvSpPr>
            <p:spPr>
              <a:xfrm>
                <a:off x="5181600" y="4572000"/>
                <a:ext cx="1981200" cy="637995"/>
              </a:xfrm>
              <a:prstGeom prst="rect">
                <a:avLst/>
              </a:prstGeom>
              <a:blipFill rotWithShape="1">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4114800" y="5257800"/>
                <a:ext cx="1981200" cy="6379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200" i="1" smtClean="0">
                              <a:latin typeface="Cambria Math" panose="02040503050406030204" pitchFamily="18" charset="0"/>
                            </a:rPr>
                          </m:ctrlPr>
                        </m:fPr>
                        <m:num>
                          <m:r>
                            <a:rPr lang="en-US" sz="1200" i="1">
                              <a:latin typeface="Cambria Math"/>
                            </a:rPr>
                            <m:t>1</m:t>
                          </m:r>
                        </m:num>
                        <m:den>
                          <m:r>
                            <a:rPr lang="en-US" sz="1200" i="1">
                              <a:latin typeface="Cambria Math"/>
                            </a:rPr>
                            <m:t>2</m:t>
                          </m:r>
                        </m:den>
                      </m:f>
                      <m:r>
                        <a:rPr lang="en-US" sz="1200" i="1">
                          <a:latin typeface="Cambria Math"/>
                        </a:rPr>
                        <m:t>𝑔</m:t>
                      </m:r>
                      <m:sSup>
                        <m:sSupPr>
                          <m:ctrlPr>
                            <a:rPr lang="en-US" sz="1200" i="1">
                              <a:latin typeface="Cambria Math" panose="02040503050406030204" pitchFamily="18" charset="0"/>
                            </a:rPr>
                          </m:ctrlPr>
                        </m:sSupPr>
                        <m:e>
                          <m:r>
                            <a:rPr lang="en-US" sz="1200" i="1">
                              <a:latin typeface="Cambria Math"/>
                            </a:rPr>
                            <m:t>𝑡</m:t>
                          </m:r>
                        </m:e>
                        <m:sup>
                          <m:r>
                            <a:rPr lang="en-US" sz="1200" i="1">
                              <a:latin typeface="Cambria Math"/>
                            </a:rPr>
                            <m:t>2</m:t>
                          </m:r>
                        </m:sup>
                      </m:sSup>
                      <m:r>
                        <a:rPr lang="en-US" sz="1200" b="0" i="1" smtClean="0">
                          <a:latin typeface="Cambria Math"/>
                        </a:rPr>
                        <m:t>+</m:t>
                      </m:r>
                      <m:rad>
                        <m:radPr>
                          <m:degHide m:val="on"/>
                          <m:ctrlPr>
                            <a:rPr lang="en-US" sz="1200" b="0" i="1" smtClean="0">
                              <a:latin typeface="Cambria Math" panose="02040503050406030204" pitchFamily="18" charset="0"/>
                            </a:rPr>
                          </m:ctrlPr>
                        </m:radPr>
                        <m:deg/>
                        <m:e>
                          <m:f>
                            <m:fPr>
                              <m:ctrlPr>
                                <a:rPr lang="en-US" sz="1200" b="0" i="1" smtClean="0">
                                  <a:latin typeface="Cambria Math" panose="02040503050406030204" pitchFamily="18" charset="0"/>
                                </a:rPr>
                              </m:ctrlPr>
                            </m:fPr>
                            <m:num>
                              <m:r>
                                <a:rPr lang="en-US" sz="1200" b="0" i="1" smtClean="0">
                                  <a:latin typeface="Cambria Math"/>
                                </a:rPr>
                                <m:t>50</m:t>
                              </m:r>
                              <m:r>
                                <a:rPr lang="en-US" sz="1200" b="0" i="1" smtClean="0">
                                  <a:latin typeface="Cambria Math"/>
                                </a:rPr>
                                <m:t>𝑔</m:t>
                              </m:r>
                            </m:num>
                            <m:den>
                              <m:r>
                                <a:rPr lang="en-US" sz="1200" b="0" i="1" smtClean="0">
                                  <a:latin typeface="Cambria Math"/>
                                </a:rPr>
                                <m:t>27</m:t>
                              </m:r>
                            </m:den>
                          </m:f>
                        </m:e>
                      </m:rad>
                      <m:r>
                        <a:rPr lang="en-US" sz="1200" b="0" i="1" smtClean="0">
                          <a:latin typeface="Cambria Math"/>
                        </a:rPr>
                        <m:t>𝑡</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10</m:t>
                          </m:r>
                        </m:num>
                        <m:den>
                          <m:r>
                            <a:rPr lang="en-US" sz="1200" b="0" i="1" smtClean="0">
                              <a:latin typeface="Cambria Math"/>
                            </a:rPr>
                            <m:t>3</m:t>
                          </m:r>
                        </m:den>
                      </m:f>
                      <m:r>
                        <a:rPr lang="en-US" sz="1200" b="0" i="1" smtClean="0">
                          <a:latin typeface="Cambria Math"/>
                        </a:rPr>
                        <m:t>=0</m:t>
                      </m:r>
                    </m:oMath>
                  </m:oMathPara>
                </a14:m>
                <a:endParaRPr lang="en-US" sz="1200" dirty="0"/>
              </a:p>
            </p:txBody>
          </p:sp>
        </mc:Choice>
        <mc:Fallback xmlns="">
          <p:sp>
            <p:nvSpPr>
              <p:cNvPr id="46" name="TextBox 45"/>
              <p:cNvSpPr txBox="1">
                <a:spLocks noRot="1" noChangeAspect="1" noMove="1" noResize="1" noEditPoints="1" noAdjustHandles="1" noChangeArrowheads="1" noChangeShapeType="1" noTextEdit="1"/>
              </p:cNvSpPr>
              <p:nvPr/>
            </p:nvSpPr>
            <p:spPr>
              <a:xfrm>
                <a:off x="4114800" y="5257800"/>
                <a:ext cx="1981200" cy="637995"/>
              </a:xfrm>
              <a:prstGeom prst="rect">
                <a:avLst/>
              </a:prstGeom>
              <a:blipFill rotWithShape="1">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5410200" y="6019800"/>
                <a:ext cx="121920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a:rPr>
                        <m:t>𝑡</m:t>
                      </m:r>
                      <m:r>
                        <a:rPr lang="en-US" sz="1200" b="0" i="1" smtClean="0">
                          <a:latin typeface="Cambria Math"/>
                        </a:rPr>
                        <m:t>=0.4976…</m:t>
                      </m:r>
                    </m:oMath>
                  </m:oMathPara>
                </a14:m>
                <a:endParaRPr lang="en-US" sz="1200" dirty="0"/>
              </a:p>
            </p:txBody>
          </p:sp>
        </mc:Choice>
        <mc:Fallback xmlns="">
          <p:sp>
            <p:nvSpPr>
              <p:cNvPr id="47" name="TextBox 46"/>
              <p:cNvSpPr txBox="1">
                <a:spLocks noRot="1" noChangeAspect="1" noMove="1" noResize="1" noEditPoints="1" noAdjustHandles="1" noChangeArrowheads="1" noChangeShapeType="1" noTextEdit="1"/>
              </p:cNvSpPr>
              <p:nvPr/>
            </p:nvSpPr>
            <p:spPr>
              <a:xfrm>
                <a:off x="5410200" y="6019800"/>
                <a:ext cx="1219200" cy="276999"/>
              </a:xfrm>
              <a:prstGeom prst="rect">
                <a:avLst/>
              </a:prstGeom>
              <a:blipFill rotWithShape="1">
                <a:blip r:embed="rId25"/>
                <a:stretch>
                  <a:fillRect/>
                </a:stretch>
              </a:blipFill>
            </p:spPr>
            <p:txBody>
              <a:bodyPr/>
              <a:lstStyle/>
              <a:p>
                <a:r>
                  <a:rPr lang="en-US">
                    <a:noFill/>
                  </a:rPr>
                  <a:t> </a:t>
                </a:r>
              </a:p>
            </p:txBody>
          </p:sp>
        </mc:Fallback>
      </mc:AlternateContent>
      <p:sp>
        <p:nvSpPr>
          <p:cNvPr id="48" name="Arc 47"/>
          <p:cNvSpPr/>
          <p:nvPr/>
        </p:nvSpPr>
        <p:spPr>
          <a:xfrm>
            <a:off x="6891071" y="4376467"/>
            <a:ext cx="230039" cy="570782"/>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9" name="TextBox 48"/>
          <p:cNvSpPr txBox="1"/>
          <p:nvPr/>
        </p:nvSpPr>
        <p:spPr>
          <a:xfrm>
            <a:off x="7162800" y="4343400"/>
            <a:ext cx="1932321" cy="646331"/>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Sub in (use the values of cos</a:t>
            </a:r>
            <a:r>
              <a:rPr lang="el-GR" sz="1200" dirty="0" smtClean="0">
                <a:solidFill>
                  <a:srgbClr val="FF0000"/>
                </a:solidFill>
                <a:latin typeface="Comic Sans MS" panose="030F0702030302020204" pitchFamily="66" charset="0"/>
              </a:rPr>
              <a:t>θ</a:t>
            </a:r>
            <a:r>
              <a:rPr lang="en-US" sz="1200" dirty="0" smtClean="0">
                <a:solidFill>
                  <a:srgbClr val="FF0000"/>
                </a:solidFill>
                <a:latin typeface="Comic Sans MS" panose="030F0702030302020204" pitchFamily="66" charset="0"/>
              </a:rPr>
              <a:t> and sin</a:t>
            </a:r>
            <a:r>
              <a:rPr lang="el-GR" sz="1200" dirty="0" smtClean="0">
                <a:solidFill>
                  <a:srgbClr val="FF0000"/>
                </a:solidFill>
                <a:latin typeface="Comic Sans MS" panose="030F0702030302020204" pitchFamily="66" charset="0"/>
              </a:rPr>
              <a:t>θ</a:t>
            </a:r>
            <a:r>
              <a:rPr lang="en-US" sz="1200" dirty="0" smtClean="0">
                <a:solidFill>
                  <a:srgbClr val="FF0000"/>
                </a:solidFill>
                <a:latin typeface="Comic Sans MS" panose="030F0702030302020204" pitchFamily="66" charset="0"/>
              </a:rPr>
              <a:t> to find exact values for s and u) </a:t>
            </a:r>
            <a:endParaRPr lang="en-GB" sz="1200" baseline="30000" dirty="0">
              <a:solidFill>
                <a:srgbClr val="FF0000"/>
              </a:solidFill>
              <a:latin typeface="Comic Sans MS" panose="030F0702030302020204" pitchFamily="66" charset="0"/>
            </a:endParaRPr>
          </a:p>
        </p:txBody>
      </p:sp>
      <p:sp>
        <p:nvSpPr>
          <p:cNvPr id="50" name="Arc 49"/>
          <p:cNvSpPr/>
          <p:nvPr/>
        </p:nvSpPr>
        <p:spPr>
          <a:xfrm>
            <a:off x="6781801" y="4953000"/>
            <a:ext cx="228600" cy="685800"/>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2" name="Arc 51"/>
          <p:cNvSpPr/>
          <p:nvPr/>
        </p:nvSpPr>
        <p:spPr>
          <a:xfrm>
            <a:off x="6553200" y="5638800"/>
            <a:ext cx="228600" cy="533400"/>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6" name="TextBox 55"/>
          <p:cNvSpPr txBox="1"/>
          <p:nvPr/>
        </p:nvSpPr>
        <p:spPr>
          <a:xfrm>
            <a:off x="7010401" y="5105400"/>
            <a:ext cx="1447799" cy="461665"/>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Rearrange into a quadratic form</a:t>
            </a:r>
            <a:endParaRPr lang="en-GB" sz="1200" baseline="30000" dirty="0">
              <a:solidFill>
                <a:srgbClr val="FF0000"/>
              </a:solidFill>
              <a:latin typeface="Comic Sans MS" panose="030F0702030302020204" pitchFamily="66" charset="0"/>
            </a:endParaRPr>
          </a:p>
        </p:txBody>
      </p:sp>
      <p:sp>
        <p:nvSpPr>
          <p:cNvPr id="57" name="TextBox 56"/>
          <p:cNvSpPr txBox="1"/>
          <p:nvPr/>
        </p:nvSpPr>
        <p:spPr>
          <a:xfrm>
            <a:off x="6781800" y="5715000"/>
            <a:ext cx="2286000" cy="461665"/>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Solve (the quadratic formula would be the easiest here!)</a:t>
            </a:r>
            <a:endParaRPr lang="en-GB" sz="1200" baseline="300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8" name="TextBox 57"/>
              <p:cNvSpPr txBox="1"/>
              <p:nvPr/>
            </p:nvSpPr>
            <p:spPr>
              <a:xfrm>
                <a:off x="3886200" y="2819400"/>
                <a:ext cx="121920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smtClean="0">
                          <a:solidFill>
                            <a:srgbClr val="FF0000"/>
                          </a:solidFill>
                          <a:latin typeface="Cambria Math"/>
                        </a:rPr>
                        <m:t>𝑡</m:t>
                      </m:r>
                      <m:r>
                        <a:rPr lang="en-US" sz="1200" b="0" i="1" smtClean="0">
                          <a:solidFill>
                            <a:srgbClr val="FF0000"/>
                          </a:solidFill>
                          <a:latin typeface="Cambria Math"/>
                        </a:rPr>
                        <m:t>=0.4976…</m:t>
                      </m:r>
                    </m:oMath>
                  </m:oMathPara>
                </a14:m>
                <a:endParaRPr lang="en-US" sz="1200" dirty="0">
                  <a:solidFill>
                    <a:srgbClr val="FF0000"/>
                  </a:solidFill>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3886200" y="2819400"/>
                <a:ext cx="1219200" cy="276999"/>
              </a:xfrm>
              <a:prstGeom prst="rect">
                <a:avLst/>
              </a:prstGeom>
              <a:blipFill rotWithShape="1">
                <a:blip r:embed="rId26"/>
                <a:stretch>
                  <a:fillRect/>
                </a:stretch>
              </a:blipFill>
            </p:spPr>
            <p:txBody>
              <a:bodyPr/>
              <a:lstStyle/>
              <a:p>
                <a:r>
                  <a:rPr lang="en-US">
                    <a:noFill/>
                  </a:rPr>
                  <a:t> </a:t>
                </a:r>
              </a:p>
            </p:txBody>
          </p:sp>
        </mc:Fallback>
      </mc:AlternateContent>
      <p:cxnSp>
        <p:nvCxnSpPr>
          <p:cNvPr id="59" name="Straight Connector 58"/>
          <p:cNvCxnSpPr/>
          <p:nvPr/>
        </p:nvCxnSpPr>
        <p:spPr>
          <a:xfrm>
            <a:off x="6705600" y="1981200"/>
            <a:ext cx="0" cy="1066800"/>
          </a:xfrm>
          <a:prstGeom prst="line">
            <a:avLst/>
          </a:prstGeom>
          <a:ln w="25400">
            <a:solidFill>
              <a:srgbClr val="FF0000"/>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6172200" y="2133600"/>
            <a:ext cx="607859" cy="276999"/>
          </a:xfrm>
          <a:prstGeom prst="rect">
            <a:avLst/>
          </a:prstGeom>
          <a:noFill/>
        </p:spPr>
        <p:txBody>
          <a:bodyPr wrap="none" rtlCol="0">
            <a:spAutoFit/>
          </a:bodyPr>
          <a:lstStyle/>
          <a:p>
            <a:r>
              <a:rPr lang="en-US" sz="1200" dirty="0" smtClean="0">
                <a:solidFill>
                  <a:srgbClr val="FF0000"/>
                </a:solidFill>
                <a:latin typeface="Comic Sans MS" panose="030F0702030302020204" pitchFamily="66" charset="0"/>
              </a:rPr>
              <a:t>5cos</a:t>
            </a:r>
            <a:r>
              <a:rPr lang="el-GR" sz="1200" dirty="0" smtClean="0">
                <a:solidFill>
                  <a:srgbClr val="FF0000"/>
                </a:solidFill>
                <a:latin typeface="Comic Sans MS" panose="030F0702030302020204" pitchFamily="66" charset="0"/>
              </a:rPr>
              <a:t>θ</a:t>
            </a:r>
            <a:endParaRPr lang="en-US" sz="12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702358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linds(horizont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blinds(horizontal)">
                                      <p:cBhvr>
                                        <p:cTn id="12" dur="500"/>
                                        <p:tgtEl>
                                          <p:spTgt spid="59"/>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blinds(horizontal)">
                                      <p:cBhvr>
                                        <p:cTn id="15" dur="500"/>
                                        <p:tgtEl>
                                          <p:spTgt spid="61"/>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linds(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xit" presetSubtype="10" fill="hold" nodeType="clickEffect">
                                  <p:stCondLst>
                                    <p:cond delay="0"/>
                                  </p:stCondLst>
                                  <p:childTnLst>
                                    <p:animEffect transition="out" filter="blinds(horizontal)">
                                      <p:cBhvr>
                                        <p:cTn id="24" dur="500"/>
                                        <p:tgtEl>
                                          <p:spTgt spid="59"/>
                                        </p:tgtEl>
                                      </p:cBhvr>
                                    </p:animEffect>
                                    <p:set>
                                      <p:cBhvr>
                                        <p:cTn id="25" dur="1" fill="hold">
                                          <p:stCondLst>
                                            <p:cond delay="499"/>
                                          </p:stCondLst>
                                        </p:cTn>
                                        <p:tgtEl>
                                          <p:spTgt spid="59"/>
                                        </p:tgtEl>
                                        <p:attrNameLst>
                                          <p:attrName>style.visibility</p:attrName>
                                        </p:attrNameLst>
                                      </p:cBhvr>
                                      <p:to>
                                        <p:strVal val="hidden"/>
                                      </p:to>
                                    </p:set>
                                  </p:childTnLst>
                                </p:cTn>
                              </p:par>
                              <p:par>
                                <p:cTn id="26" presetID="3" presetClass="exit" presetSubtype="10" fill="hold" grpId="1" nodeType="withEffect">
                                  <p:stCondLst>
                                    <p:cond delay="0"/>
                                  </p:stCondLst>
                                  <p:childTnLst>
                                    <p:animEffect transition="out" filter="blinds(horizontal)">
                                      <p:cBhvr>
                                        <p:cTn id="27" dur="500"/>
                                        <p:tgtEl>
                                          <p:spTgt spid="61"/>
                                        </p:tgtEl>
                                      </p:cBhvr>
                                    </p:animEffect>
                                    <p:set>
                                      <p:cBhvr>
                                        <p:cTn id="28" dur="1" fill="hold">
                                          <p:stCondLst>
                                            <p:cond delay="499"/>
                                          </p:stCondLst>
                                        </p:cTn>
                                        <p:tgtEl>
                                          <p:spTgt spid="61"/>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blinds(horizontal)">
                                      <p:cBhvr>
                                        <p:cTn id="33" dur="500"/>
                                        <p:tgtEl>
                                          <p:spTgt spid="39"/>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blinds(horizontal)">
                                      <p:cBhvr>
                                        <p:cTn id="38" dur="500"/>
                                        <p:tgtEl>
                                          <p:spTgt spid="40"/>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blinds(horizontal)">
                                      <p:cBhvr>
                                        <p:cTn id="43" dur="500"/>
                                        <p:tgtEl>
                                          <p:spTgt spid="42"/>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blinds(horizontal)">
                                      <p:cBhvr>
                                        <p:cTn id="48" dur="500"/>
                                        <p:tgtEl>
                                          <p:spTgt spid="43"/>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blinds(horizontal)">
                                      <p:cBhvr>
                                        <p:cTn id="53" dur="500"/>
                                        <p:tgtEl>
                                          <p:spTgt spid="44"/>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blinds(horizontal)">
                                      <p:cBhvr>
                                        <p:cTn id="58" dur="500"/>
                                        <p:tgtEl>
                                          <p:spTgt spid="48"/>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blinds(horizontal)">
                                      <p:cBhvr>
                                        <p:cTn id="63" dur="500"/>
                                        <p:tgtEl>
                                          <p:spTgt spid="49"/>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blinds(horizontal)">
                                      <p:cBhvr>
                                        <p:cTn id="68" dur="500"/>
                                        <p:tgtEl>
                                          <p:spTgt spid="45"/>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50"/>
                                        </p:tgtEl>
                                        <p:attrNameLst>
                                          <p:attrName>style.visibility</p:attrName>
                                        </p:attrNameLst>
                                      </p:cBhvr>
                                      <p:to>
                                        <p:strVal val="visible"/>
                                      </p:to>
                                    </p:set>
                                    <p:animEffect transition="in" filter="blinds(horizontal)">
                                      <p:cBhvr>
                                        <p:cTn id="73" dur="500"/>
                                        <p:tgtEl>
                                          <p:spTgt spid="50"/>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blinds(horizontal)">
                                      <p:cBhvr>
                                        <p:cTn id="78" dur="500"/>
                                        <p:tgtEl>
                                          <p:spTgt spid="56"/>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blinds(horizontal)">
                                      <p:cBhvr>
                                        <p:cTn id="83" dur="500"/>
                                        <p:tgtEl>
                                          <p:spTgt spid="46"/>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52"/>
                                        </p:tgtEl>
                                        <p:attrNameLst>
                                          <p:attrName>style.visibility</p:attrName>
                                        </p:attrNameLst>
                                      </p:cBhvr>
                                      <p:to>
                                        <p:strVal val="visible"/>
                                      </p:to>
                                    </p:set>
                                    <p:animEffect transition="in" filter="blinds(horizontal)">
                                      <p:cBhvr>
                                        <p:cTn id="88" dur="500"/>
                                        <p:tgtEl>
                                          <p:spTgt spid="52"/>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57"/>
                                        </p:tgtEl>
                                        <p:attrNameLst>
                                          <p:attrName>style.visibility</p:attrName>
                                        </p:attrNameLst>
                                      </p:cBhvr>
                                      <p:to>
                                        <p:strVal val="visible"/>
                                      </p:to>
                                    </p:set>
                                    <p:animEffect transition="in" filter="blinds(horizontal)">
                                      <p:cBhvr>
                                        <p:cTn id="93" dur="500"/>
                                        <p:tgtEl>
                                          <p:spTgt spid="57"/>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grpId="0" nodeType="click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blinds(horizontal)">
                                      <p:cBhvr>
                                        <p:cTn id="98" dur="500"/>
                                        <p:tgtEl>
                                          <p:spTgt spid="47"/>
                                        </p:tgtEl>
                                      </p:cBhvr>
                                    </p:animEffect>
                                  </p:childTnLst>
                                </p:cTn>
                              </p:par>
                            </p:childTnLst>
                          </p:cTn>
                        </p:par>
                      </p:childTnLst>
                    </p:cTn>
                  </p:par>
                  <p:par>
                    <p:cTn id="99" fill="hold">
                      <p:stCondLst>
                        <p:cond delay="indefinite"/>
                      </p:stCondLst>
                      <p:childTnLst>
                        <p:par>
                          <p:cTn id="100" fill="hold">
                            <p:stCondLst>
                              <p:cond delay="0"/>
                            </p:stCondLst>
                            <p:childTnLst>
                              <p:par>
                                <p:cTn id="101" presetID="3" presetClass="entr" presetSubtype="10" fill="hold" grpId="0" nodeType="click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blinds(horizontal)">
                                      <p:cBhvr>
                                        <p:cTn id="103"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 grpId="0"/>
      <p:bldP spid="39" grpId="0"/>
      <p:bldP spid="40" grpId="0"/>
      <p:bldP spid="42" grpId="0"/>
      <p:bldP spid="43" grpId="0"/>
      <p:bldP spid="44" grpId="0"/>
      <p:bldP spid="45" grpId="0"/>
      <p:bldP spid="46" grpId="0"/>
      <p:bldP spid="47" grpId="0"/>
      <p:bldP spid="48" grpId="0" animBg="1"/>
      <p:bldP spid="49" grpId="0"/>
      <p:bldP spid="50" grpId="0" animBg="1"/>
      <p:bldP spid="52" grpId="0" animBg="1"/>
      <p:bldP spid="56" grpId="0"/>
      <p:bldP spid="57" grpId="0"/>
      <p:bldP spid="58" grpId="0"/>
      <p:bldP spid="61" grpId="0"/>
      <p:bldP spid="61" grpId="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extBox 81"/>
          <p:cNvSpPr txBox="1"/>
          <p:nvPr/>
        </p:nvSpPr>
        <p:spPr>
          <a:xfrm rot="16200000">
            <a:off x="5668991" y="2206926"/>
            <a:ext cx="522900" cy="261610"/>
          </a:xfrm>
          <a:prstGeom prst="rect">
            <a:avLst/>
          </a:prstGeom>
          <a:noFill/>
        </p:spPr>
        <p:txBody>
          <a:bodyPr wrap="none" rtlCol="0">
            <a:spAutoFit/>
          </a:bodyPr>
          <a:lstStyle/>
          <a:p>
            <a:r>
              <a:rPr lang="en-US" sz="1100" dirty="0" err="1" smtClean="0">
                <a:latin typeface="Comic Sans MS" panose="030F0702030302020204" pitchFamily="66" charset="0"/>
              </a:rPr>
              <a:t>vsin</a:t>
            </a:r>
            <a:r>
              <a:rPr lang="el-GR" sz="1100" dirty="0" smtClean="0">
                <a:latin typeface="Comic Sans MS" panose="030F0702030302020204" pitchFamily="66" charset="0"/>
              </a:rPr>
              <a:t>θ</a:t>
            </a:r>
            <a:endParaRPr lang="en-US" sz="1100" dirty="0">
              <a:latin typeface="Comic Sans MS" panose="030F0702030302020204" pitchFamily="66" charset="0"/>
            </a:endParaRPr>
          </a:p>
        </p:txBody>
      </p:sp>
      <p:sp>
        <p:nvSpPr>
          <p:cNvPr id="35" name="TextBox 34"/>
          <p:cNvSpPr txBox="1"/>
          <p:nvPr/>
        </p:nvSpPr>
        <p:spPr>
          <a:xfrm>
            <a:off x="6432071" y="2550005"/>
            <a:ext cx="279244" cy="276999"/>
          </a:xfrm>
          <a:prstGeom prst="rect">
            <a:avLst/>
          </a:prstGeom>
          <a:noFill/>
        </p:spPr>
        <p:txBody>
          <a:bodyPr wrap="none" rtlCol="0">
            <a:spAutoFit/>
          </a:bodyPr>
          <a:lstStyle/>
          <a:p>
            <a:r>
              <a:rPr lang="el-GR" sz="1200" dirty="0" smtClean="0">
                <a:latin typeface="Comic Sans MS" panose="030F0702030302020204" pitchFamily="66" charset="0"/>
              </a:rPr>
              <a:t>θ</a:t>
            </a:r>
            <a:endParaRPr lang="en-US" sz="1200" dirty="0">
              <a:latin typeface="Comic Sans MS" panose="030F0702030302020204" pitchFamily="66" charset="0"/>
            </a:endParaRPr>
          </a:p>
        </p:txBody>
      </p:sp>
      <p:sp>
        <p:nvSpPr>
          <p:cNvPr id="2" name="Title 1"/>
          <p:cNvSpPr>
            <a:spLocks noGrp="1"/>
          </p:cNvSpPr>
          <p:nvPr>
            <p:ph type="title"/>
          </p:nvPr>
        </p:nvSpPr>
        <p:spPr/>
        <p:txBody>
          <a:bodyPr/>
          <a:lstStyle/>
          <a:p>
            <a:r>
              <a:rPr lang="en-GB" dirty="0" smtClean="0">
                <a:latin typeface="Comic Sans MS" pitchFamily="66" charset="0"/>
              </a:rPr>
              <a:t>Motion in a Circle</a:t>
            </a:r>
            <a:endParaRPr lang="en-GB" dirty="0">
              <a:latin typeface="Comic Sans MS" pitchFamily="66" charset="0"/>
            </a:endParaRPr>
          </a:p>
        </p:txBody>
      </p:sp>
      <p:sp>
        <p:nvSpPr>
          <p:cNvPr id="6" name="Content Placeholder 2"/>
          <p:cNvSpPr>
            <a:spLocks noGrp="1"/>
          </p:cNvSpPr>
          <p:nvPr>
            <p:ph idx="1"/>
          </p:nvPr>
        </p:nvSpPr>
        <p:spPr>
          <a:xfrm>
            <a:off x="228600" y="1600200"/>
            <a:ext cx="3636034" cy="4876800"/>
          </a:xfrm>
        </p:spPr>
        <p:txBody>
          <a:bodyPr>
            <a:normAutofit lnSpcReduction="10000"/>
          </a:bodyPr>
          <a:lstStyle/>
          <a:p>
            <a:pPr marL="0" indent="0" algn="ctr">
              <a:buNone/>
            </a:pPr>
            <a:r>
              <a:rPr lang="en-GB" sz="1400" b="1" dirty="0" smtClean="0">
                <a:latin typeface="Comic Sans MS" pitchFamily="66" charset="0"/>
              </a:rPr>
              <a:t>You can solve problems where an objects does not have to stay on the circle</a:t>
            </a:r>
            <a:endParaRPr lang="en-GB" sz="1400" dirty="0" smtClean="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smtClean="0">
                <a:latin typeface="Comic Sans MS" pitchFamily="66" charset="0"/>
              </a:rPr>
              <a:t>A smooth solid hemisphere with radius 5m and centre O is resting in a fixed position on a horizontal plane with its flat face in contact with the plane. A particle P of mass 4kg is slightly disturbed from rest at the highest point of the hemisphere. When OP has turned through an angle </a:t>
            </a:r>
            <a:r>
              <a:rPr lang="el-GR" sz="1400" dirty="0" smtClean="0">
                <a:latin typeface="Comic Sans MS" pitchFamily="66" charset="0"/>
              </a:rPr>
              <a:t>θ</a:t>
            </a:r>
            <a:r>
              <a:rPr lang="en-US" sz="1400" dirty="0" smtClean="0">
                <a:latin typeface="Comic Sans MS" pitchFamily="66" charset="0"/>
              </a:rPr>
              <a:t> and the particle is still on the surface of the hemisphere, the normal reaction of the sphere on the particle is R.</a:t>
            </a:r>
          </a:p>
          <a:p>
            <a:pPr marL="0" indent="0" algn="ctr">
              <a:buNone/>
            </a:pPr>
            <a:endParaRPr lang="en-US" sz="1400" dirty="0">
              <a:latin typeface="Comic Sans MS" pitchFamily="66" charset="0"/>
            </a:endParaRPr>
          </a:p>
          <a:p>
            <a:pPr algn="ctr">
              <a:buAutoNum type="alphaLcParenR"/>
            </a:pPr>
            <a:r>
              <a:rPr lang="en-US" sz="1400" dirty="0" smtClean="0">
                <a:latin typeface="Comic Sans MS" pitchFamily="66" charset="0"/>
              </a:rPr>
              <a:t>Find an expression for R</a:t>
            </a:r>
          </a:p>
          <a:p>
            <a:pPr algn="ctr">
              <a:buAutoNum type="alphaLcParenR"/>
            </a:pPr>
            <a:r>
              <a:rPr lang="en-US" sz="1400" dirty="0" smtClean="0">
                <a:latin typeface="Comic Sans MS" pitchFamily="66" charset="0"/>
              </a:rPr>
              <a:t>Find the angle between OP and the upward vertical when the particle leaves the surface of the hemisphere</a:t>
            </a:r>
          </a:p>
          <a:p>
            <a:pPr algn="ctr">
              <a:buAutoNum type="alphaLcParenR"/>
            </a:pPr>
            <a:r>
              <a:rPr lang="en-US" sz="1400" dirty="0" smtClean="0">
                <a:latin typeface="Comic Sans MS" pitchFamily="66" charset="0"/>
              </a:rPr>
              <a:t>Find the distance of the particle from the </a:t>
            </a:r>
            <a:r>
              <a:rPr lang="en-US" sz="1400" dirty="0" err="1" smtClean="0">
                <a:latin typeface="Comic Sans MS" pitchFamily="66" charset="0"/>
              </a:rPr>
              <a:t>centre</a:t>
            </a:r>
            <a:r>
              <a:rPr lang="en-US" sz="1400" dirty="0" smtClean="0">
                <a:latin typeface="Comic Sans MS" pitchFamily="66" charset="0"/>
              </a:rPr>
              <a:t> of the hemisphere when it hits the ground</a:t>
            </a:r>
            <a:endParaRPr lang="en-GB" sz="1400" dirty="0" smtClean="0">
              <a:latin typeface="Comic Sans MS" pitchFamily="66" charset="0"/>
            </a:endParaRPr>
          </a:p>
        </p:txBody>
      </p:sp>
      <mc:AlternateContent xmlns:mc="http://schemas.openxmlformats.org/markup-compatibility/2006" xmlns:a14="http://schemas.microsoft.com/office/drawing/2010/main">
        <mc:Choice Requires="a14">
          <p:sp>
            <p:nvSpPr>
              <p:cNvPr id="7" name="TextBox 6"/>
              <p:cNvSpPr txBox="1"/>
              <p:nvPr/>
            </p:nvSpPr>
            <p:spPr>
              <a:xfrm>
                <a:off x="1083623" y="0"/>
                <a:ext cx="781817"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𝑣</m:t>
                      </m:r>
                      <m:r>
                        <a:rPr lang="en-US" sz="1400" b="0" i="1" smtClean="0">
                          <a:latin typeface="Cambria Math"/>
                        </a:rPr>
                        <m:t>=</m:t>
                      </m:r>
                      <m:r>
                        <a:rPr lang="en-US" sz="1400" b="0" i="1" smtClean="0">
                          <a:latin typeface="Cambria Math"/>
                        </a:rPr>
                        <m:t>𝑟</m:t>
                      </m:r>
                      <m:r>
                        <m:rPr>
                          <m:sty m:val="p"/>
                        </m:rPr>
                        <a:rPr lang="el-GR" sz="1400" b="0" i="1" smtClean="0">
                          <a:latin typeface="Cambria Math"/>
                        </a:rPr>
                        <m:t>ω</m:t>
                      </m:r>
                    </m:oMath>
                  </m:oMathPara>
                </a14:m>
                <a:endParaRPr lang="en-GB" sz="1400" dirty="0"/>
              </a:p>
            </p:txBody>
          </p:sp>
        </mc:Choice>
        <mc:Fallback xmlns="">
          <p:sp>
            <p:nvSpPr>
              <p:cNvPr id="7" name="TextBox 6"/>
              <p:cNvSpPr txBox="1">
                <a:spLocks noRot="1" noChangeAspect="1" noMove="1" noResize="1" noEditPoints="1" noAdjustHandles="1" noChangeArrowheads="1" noChangeShapeType="1" noTextEdit="1"/>
              </p:cNvSpPr>
              <p:nvPr/>
            </p:nvSpPr>
            <p:spPr>
              <a:xfrm>
                <a:off x="1083623" y="0"/>
                <a:ext cx="781817" cy="307777"/>
              </a:xfrm>
              <a:prstGeom prst="rect">
                <a:avLst/>
              </a:prstGeom>
              <a:blipFill rotWithShape="1">
                <a:blip r:embed="rId3"/>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0" y="0"/>
                <a:ext cx="1087670" cy="44300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1200" i="1" smtClean="0">
                          <a:latin typeface="Cambria Math"/>
                        </a:rPr>
                        <m:t>ω</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𝑟𝑎𝑑𝑖𝑎𝑛𝑠</m:t>
                          </m:r>
                        </m:num>
                        <m:den>
                          <m:r>
                            <a:rPr lang="en-US" sz="1200" b="0" i="1" smtClean="0">
                              <a:latin typeface="Cambria Math"/>
                            </a:rPr>
                            <m:t>𝑠𝑒𝑐𝑜𝑛𝑑𝑠</m:t>
                          </m:r>
                        </m:den>
                      </m:f>
                    </m:oMath>
                  </m:oMathPara>
                </a14:m>
                <a:endParaRPr lang="en-GB" sz="1200" dirty="0"/>
              </a:p>
            </p:txBody>
          </p:sp>
        </mc:Choice>
        <mc:Fallback xmlns="">
          <p:sp>
            <p:nvSpPr>
              <p:cNvPr id="8" name="TextBox 7"/>
              <p:cNvSpPr txBox="1">
                <a:spLocks noRot="1" noChangeAspect="1" noMove="1" noResize="1" noEditPoints="1" noAdjustHandles="1" noChangeArrowheads="1" noChangeShapeType="1" noTextEdit="1"/>
              </p:cNvSpPr>
              <p:nvPr/>
            </p:nvSpPr>
            <p:spPr>
              <a:xfrm>
                <a:off x="0" y="0"/>
                <a:ext cx="1087670" cy="443006"/>
              </a:xfrm>
              <a:prstGeom prst="rect">
                <a:avLst/>
              </a:prstGeom>
              <a:blipFill rotWithShape="1">
                <a:blip r:embed="rId4"/>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862446" y="0"/>
                <a:ext cx="79451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𝑣</m:t>
                      </m:r>
                      <m:r>
                        <a:rPr lang="en-US" sz="1400" b="0" i="1" smtClean="0">
                          <a:latin typeface="Cambria Math"/>
                          <a:ea typeface="Cambria Math"/>
                        </a:rPr>
                        <m:t>𝜔</m:t>
                      </m:r>
                    </m:oMath>
                  </m:oMathPara>
                </a14:m>
                <a:endParaRPr lang="en-GB" sz="1400" dirty="0"/>
              </a:p>
            </p:txBody>
          </p:sp>
        </mc:Choice>
        <mc:Fallback xmlns="">
          <p:sp>
            <p:nvSpPr>
              <p:cNvPr id="9" name="TextBox 8"/>
              <p:cNvSpPr txBox="1">
                <a:spLocks noRot="1" noChangeAspect="1" noMove="1" noResize="1" noEditPoints="1" noAdjustHandles="1" noChangeArrowheads="1" noChangeShapeType="1" noTextEdit="1"/>
              </p:cNvSpPr>
              <p:nvPr/>
            </p:nvSpPr>
            <p:spPr>
              <a:xfrm>
                <a:off x="1862446" y="0"/>
                <a:ext cx="794513" cy="307777"/>
              </a:xfrm>
              <a:prstGeom prst="rect">
                <a:avLst/>
              </a:prstGeom>
              <a:blipFill rotWithShape="1">
                <a:blip r:embed="rId5"/>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665020" y="0"/>
                <a:ext cx="868443"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r>
                        <a:rPr lang="en-US" sz="1400" b="0" i="1" smtClean="0">
                          <a:latin typeface="Cambria Math"/>
                        </a:rPr>
                        <m:t>𝑟</m:t>
                      </m:r>
                      <m:sSup>
                        <m:sSupPr>
                          <m:ctrlPr>
                            <a:rPr lang="en-US" sz="1400" b="0" i="1" smtClean="0">
                              <a:latin typeface="Cambria Math" panose="02040503050406030204" pitchFamily="18" charset="0"/>
                            </a:rPr>
                          </m:ctrlPr>
                        </m:sSupPr>
                        <m:e>
                          <m:r>
                            <a:rPr lang="en-US" sz="1400" b="0" i="1" smtClean="0">
                              <a:latin typeface="Cambria Math"/>
                              <a:ea typeface="Cambria Math"/>
                            </a:rPr>
                            <m:t>𝜔</m:t>
                          </m:r>
                        </m:e>
                        <m:sup>
                          <m:r>
                            <a:rPr lang="en-US" sz="1400" b="0" i="1" smtClean="0">
                              <a:latin typeface="Cambria Math"/>
                            </a:rPr>
                            <m:t>2</m:t>
                          </m:r>
                        </m:sup>
                      </m:sSup>
                    </m:oMath>
                  </m:oMathPara>
                </a14:m>
                <a:endParaRPr lang="en-GB" sz="1400" dirty="0"/>
              </a:p>
            </p:txBody>
          </p:sp>
        </mc:Choice>
        <mc:Fallback xmlns="">
          <p:sp>
            <p:nvSpPr>
              <p:cNvPr id="10" name="TextBox 9"/>
              <p:cNvSpPr txBox="1">
                <a:spLocks noRot="1" noChangeAspect="1" noMove="1" noResize="1" noEditPoints="1" noAdjustHandles="1" noChangeArrowheads="1" noChangeShapeType="1" noTextEdit="1"/>
              </p:cNvSpPr>
              <p:nvPr/>
            </p:nvSpPr>
            <p:spPr>
              <a:xfrm>
                <a:off x="2665020" y="0"/>
                <a:ext cx="868443" cy="307777"/>
              </a:xfrm>
              <a:prstGeom prst="rect">
                <a:avLst/>
              </a:prstGeom>
              <a:blipFill rotWithShape="1">
                <a:blip r:embed="rId6"/>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511232" y="0"/>
                <a:ext cx="753988" cy="52315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𝑎</m:t>
                      </m:r>
                      <m:r>
                        <a:rPr lang="en-US" sz="1400" b="0" i="1" smtClean="0">
                          <a:latin typeface="Cambria Math"/>
                        </a:rPr>
                        <m:t>=</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a:rPr>
                                <m:t>𝑣</m:t>
                              </m:r>
                            </m:e>
                            <m:sup>
                              <m:r>
                                <a:rPr lang="en-US" sz="1400" b="0" i="1" smtClean="0">
                                  <a:latin typeface="Cambria Math"/>
                                </a:rPr>
                                <m:t>2</m:t>
                              </m:r>
                            </m:sup>
                          </m:sSup>
                        </m:num>
                        <m:den>
                          <m:r>
                            <a:rPr lang="en-US" sz="1400" b="0" i="1" smtClean="0">
                              <a:latin typeface="Cambria Math"/>
                            </a:rPr>
                            <m:t>𝑟</m:t>
                          </m:r>
                        </m:den>
                      </m:f>
                    </m:oMath>
                  </m:oMathPara>
                </a14:m>
                <a:endParaRPr lang="en-GB" sz="1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511232" y="0"/>
                <a:ext cx="753988" cy="523157"/>
              </a:xfrm>
              <a:prstGeom prst="rect">
                <a:avLst/>
              </a:prstGeom>
              <a:blipFill rotWithShape="1">
                <a:blip r:embed="rId7"/>
                <a:stretch>
                  <a:fillRect/>
                </a:stretch>
              </a:blipFill>
              <a:ln w="25400">
                <a:solidFill>
                  <a:schemeClr val="tx1"/>
                </a:solidFill>
              </a:ln>
            </p:spPr>
            <p:txBody>
              <a:bodyPr/>
              <a:lstStyle/>
              <a:p>
                <a:r>
                  <a:rPr lang="en-US">
                    <a:noFill/>
                  </a:rPr>
                  <a:t> </a:t>
                </a:r>
              </a:p>
            </p:txBody>
          </p:sp>
        </mc:Fallback>
      </mc:AlternateContent>
      <p:pic>
        <p:nvPicPr>
          <p:cNvPr id="24" name="Picture 23" descr="http://www.schoolphysics.co.uk/age14-16/Mechanics/Circular%20motion/text/Circular_motion/images/6.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13365" y="152400"/>
            <a:ext cx="1122661" cy="969034"/>
          </a:xfrm>
          <a:prstGeom prst="rect">
            <a:avLst/>
          </a:prstGeom>
          <a:noFill/>
          <a:extLst>
            <a:ext uri="{909E8E84-426E-40DD-AFC4-6F175D3DCCD1}">
              <a14:hiddenFill xmlns:a14="http://schemas.microsoft.com/office/drawing/2010/main">
                <a:solidFill>
                  <a:srgbClr val="FFFFFF"/>
                </a:solidFill>
              </a14:hiddenFill>
            </a:ext>
          </a:extLst>
        </p:spPr>
      </p:pic>
      <p:sp>
        <p:nvSpPr>
          <p:cNvPr id="3" name="Arc 2"/>
          <p:cNvSpPr>
            <a:spLocks noChangeAspect="1"/>
          </p:cNvSpPr>
          <p:nvPr/>
        </p:nvSpPr>
        <p:spPr>
          <a:xfrm>
            <a:off x="5334000" y="1676400"/>
            <a:ext cx="2743200" cy="2743200"/>
          </a:xfrm>
          <a:prstGeom prst="arc">
            <a:avLst>
              <a:gd name="adj1" fmla="val 10769411"/>
              <a:gd name="adj2" fmla="val 33446"/>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 name="Straight Connector 11"/>
          <p:cNvCxnSpPr/>
          <p:nvPr/>
        </p:nvCxnSpPr>
        <p:spPr>
          <a:xfrm>
            <a:off x="4800600" y="3048000"/>
            <a:ext cx="381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705600" y="1676400"/>
            <a:ext cx="0" cy="13716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867400" y="1981200"/>
            <a:ext cx="838200" cy="10668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4" name="Arc 33"/>
          <p:cNvSpPr/>
          <p:nvPr/>
        </p:nvSpPr>
        <p:spPr>
          <a:xfrm>
            <a:off x="6324600" y="2743200"/>
            <a:ext cx="914400" cy="914400"/>
          </a:xfrm>
          <a:prstGeom prst="arc">
            <a:avLst>
              <a:gd name="adj1" fmla="val 14162935"/>
              <a:gd name="adj2" fmla="val 1559952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7" name="Straight Connector 36"/>
          <p:cNvCxnSpPr/>
          <p:nvPr/>
        </p:nvCxnSpPr>
        <p:spPr>
          <a:xfrm flipV="1">
            <a:off x="5848709" y="1966823"/>
            <a:ext cx="0" cy="685800"/>
          </a:xfrm>
          <a:prstGeom prst="line">
            <a:avLst/>
          </a:prstGeom>
          <a:ln w="25400">
            <a:solidFill>
              <a:schemeClr val="tx1"/>
            </a:solidFill>
            <a:prstDash val="solid"/>
            <a:headEnd type="arrow"/>
            <a:tailEnd type="none"/>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6628671" y="2956817"/>
            <a:ext cx="152400" cy="152400"/>
            <a:chOff x="7467600" y="4419600"/>
            <a:chExt cx="152400" cy="152400"/>
          </a:xfrm>
        </p:grpSpPr>
        <p:cxnSp>
          <p:nvCxnSpPr>
            <p:cNvPr id="54" name="Straight Connector 53"/>
            <p:cNvCxnSpPr/>
            <p:nvPr/>
          </p:nvCxnSpPr>
          <p:spPr>
            <a:xfrm flipH="1" flipV="1">
              <a:off x="7467600" y="4419600"/>
              <a:ext cx="152400" cy="1524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7467600" y="4419600"/>
              <a:ext cx="152400" cy="1524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67" name="Oval 66"/>
          <p:cNvSpPr/>
          <p:nvPr/>
        </p:nvSpPr>
        <p:spPr>
          <a:xfrm>
            <a:off x="6648450" y="1609725"/>
            <a:ext cx="111397" cy="1141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TextBox 63"/>
          <p:cNvSpPr txBox="1"/>
          <p:nvPr/>
        </p:nvSpPr>
        <p:spPr>
          <a:xfrm>
            <a:off x="6663007" y="2264255"/>
            <a:ext cx="399468" cy="276999"/>
          </a:xfrm>
          <a:prstGeom prst="rect">
            <a:avLst/>
          </a:prstGeom>
          <a:noFill/>
        </p:spPr>
        <p:txBody>
          <a:bodyPr wrap="none" rtlCol="0">
            <a:spAutoFit/>
          </a:bodyPr>
          <a:lstStyle/>
          <a:p>
            <a:r>
              <a:rPr lang="en-US" sz="1200" dirty="0" smtClean="0">
                <a:latin typeface="Comic Sans MS" panose="030F0702030302020204" pitchFamily="66" charset="0"/>
              </a:rPr>
              <a:t>5m</a:t>
            </a:r>
            <a:endParaRPr lang="en-US" sz="12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72" name="TextBox 71"/>
              <p:cNvSpPr txBox="1"/>
              <p:nvPr/>
            </p:nvSpPr>
            <p:spPr>
              <a:xfrm>
                <a:off x="7315200" y="1371600"/>
                <a:ext cx="160020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200" b="0" i="1" smtClean="0">
                              <a:solidFill>
                                <a:srgbClr val="FF0000"/>
                              </a:solidFill>
                              <a:latin typeface="Cambria Math" panose="02040503050406030204" pitchFamily="18" charset="0"/>
                            </a:rPr>
                          </m:ctrlPr>
                        </m:sSupPr>
                        <m:e>
                          <m:r>
                            <a:rPr lang="en-US" sz="1200" b="0" i="1" smtClean="0">
                              <a:solidFill>
                                <a:srgbClr val="FF0000"/>
                              </a:solidFill>
                              <a:latin typeface="Cambria Math"/>
                            </a:rPr>
                            <m:t>𝑣</m:t>
                          </m:r>
                        </m:e>
                        <m:sup>
                          <m:r>
                            <a:rPr lang="en-US" sz="1200" b="0" i="1" smtClean="0">
                              <a:solidFill>
                                <a:srgbClr val="FF0000"/>
                              </a:solidFill>
                              <a:latin typeface="Cambria Math"/>
                            </a:rPr>
                            <m:t>2</m:t>
                          </m:r>
                        </m:sup>
                      </m:sSup>
                      <m:r>
                        <a:rPr lang="en-US" sz="1200" b="0" i="1" smtClean="0">
                          <a:solidFill>
                            <a:srgbClr val="FF0000"/>
                          </a:solidFill>
                          <a:latin typeface="Cambria Math"/>
                          <a:ea typeface="Cambria Math"/>
                        </a:rPr>
                        <m:t>=10</m:t>
                      </m:r>
                      <m:r>
                        <a:rPr lang="en-US" sz="1200" b="0" i="1" smtClean="0">
                          <a:solidFill>
                            <a:srgbClr val="FF0000"/>
                          </a:solidFill>
                          <a:latin typeface="Cambria Math"/>
                          <a:ea typeface="Cambria Math"/>
                        </a:rPr>
                        <m:t>𝑔</m:t>
                      </m:r>
                      <m:r>
                        <a:rPr lang="en-US" sz="1200" b="0" i="1" smtClean="0">
                          <a:solidFill>
                            <a:srgbClr val="FF0000"/>
                          </a:solidFill>
                          <a:latin typeface="Cambria Math"/>
                          <a:ea typeface="Cambria Math"/>
                        </a:rPr>
                        <m:t>−10</m:t>
                      </m:r>
                      <m:r>
                        <a:rPr lang="en-US" sz="1200" b="0" i="1" smtClean="0">
                          <a:solidFill>
                            <a:srgbClr val="FF0000"/>
                          </a:solidFill>
                          <a:latin typeface="Cambria Math"/>
                          <a:ea typeface="Cambria Math"/>
                        </a:rPr>
                        <m:t>𝑔𝑐𝑜𝑠</m:t>
                      </m:r>
                      <m:r>
                        <a:rPr lang="en-US" sz="1200" b="0" i="1" smtClean="0">
                          <a:solidFill>
                            <a:srgbClr val="FF0000"/>
                          </a:solidFill>
                          <a:latin typeface="Cambria Math"/>
                          <a:ea typeface="Cambria Math"/>
                        </a:rPr>
                        <m:t>𝜃</m:t>
                      </m:r>
                    </m:oMath>
                  </m:oMathPara>
                </a14:m>
                <a:endParaRPr lang="en-US" sz="1200" dirty="0">
                  <a:solidFill>
                    <a:srgbClr val="FF0000"/>
                  </a:solidFill>
                </a:endParaRPr>
              </a:p>
            </p:txBody>
          </p:sp>
        </mc:Choice>
        <mc:Fallback xmlns="">
          <p:sp>
            <p:nvSpPr>
              <p:cNvPr id="72" name="TextBox 71"/>
              <p:cNvSpPr txBox="1">
                <a:spLocks noRot="1" noChangeAspect="1" noMove="1" noResize="1" noEditPoints="1" noAdjustHandles="1" noChangeArrowheads="1" noChangeShapeType="1" noTextEdit="1"/>
              </p:cNvSpPr>
              <p:nvPr/>
            </p:nvSpPr>
            <p:spPr>
              <a:xfrm>
                <a:off x="7315200" y="1371600"/>
                <a:ext cx="1600200" cy="276999"/>
              </a:xfrm>
              <a:prstGeom prst="rect">
                <a:avLst/>
              </a:prstGeom>
              <a:blipFill rotWithShape="1">
                <a:blip r:embed="rId10"/>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TextBox 83"/>
              <p:cNvSpPr txBox="1"/>
              <p:nvPr/>
            </p:nvSpPr>
            <p:spPr>
              <a:xfrm>
                <a:off x="7614248" y="1636146"/>
                <a:ext cx="1467453"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a:rPr>
                        <m:t>𝑅</m:t>
                      </m:r>
                      <m:r>
                        <a:rPr lang="en-US" sz="1200" b="0" i="1" smtClean="0">
                          <a:solidFill>
                            <a:srgbClr val="FF0000"/>
                          </a:solidFill>
                          <a:latin typeface="Cambria Math"/>
                        </a:rPr>
                        <m:t>=12</m:t>
                      </m:r>
                      <m:r>
                        <a:rPr lang="en-US" sz="1200" i="1">
                          <a:solidFill>
                            <a:srgbClr val="FF0000"/>
                          </a:solidFill>
                          <a:latin typeface="Cambria Math"/>
                        </a:rPr>
                        <m:t>𝑔𝑐𝑜𝑠</m:t>
                      </m:r>
                      <m:r>
                        <a:rPr lang="en-US" sz="1200" i="1">
                          <a:solidFill>
                            <a:srgbClr val="FF0000"/>
                          </a:solidFill>
                          <a:latin typeface="Cambria Math"/>
                          <a:ea typeface="Cambria Math"/>
                        </a:rPr>
                        <m:t>𝜃</m:t>
                      </m:r>
                      <m:r>
                        <a:rPr lang="en-US" sz="1200" i="1">
                          <a:solidFill>
                            <a:srgbClr val="FF0000"/>
                          </a:solidFill>
                          <a:latin typeface="Cambria Math"/>
                          <a:ea typeface="Cambria Math"/>
                        </a:rPr>
                        <m:t>−8</m:t>
                      </m:r>
                      <m:r>
                        <a:rPr lang="en-US" sz="1200" i="1">
                          <a:solidFill>
                            <a:srgbClr val="FF0000"/>
                          </a:solidFill>
                          <a:latin typeface="Cambria Math"/>
                          <a:ea typeface="Cambria Math"/>
                        </a:rPr>
                        <m:t>𝑔</m:t>
                      </m:r>
                    </m:oMath>
                  </m:oMathPara>
                </a14:m>
                <a:endParaRPr lang="en-US" sz="1200" dirty="0">
                  <a:solidFill>
                    <a:srgbClr val="FF0000"/>
                  </a:solidFill>
                </a:endParaRPr>
              </a:p>
            </p:txBody>
          </p:sp>
        </mc:Choice>
        <mc:Fallback xmlns="">
          <p:sp>
            <p:nvSpPr>
              <p:cNvPr id="84" name="TextBox 83"/>
              <p:cNvSpPr txBox="1">
                <a:spLocks noRot="1" noChangeAspect="1" noMove="1" noResize="1" noEditPoints="1" noAdjustHandles="1" noChangeArrowheads="1" noChangeShapeType="1" noTextEdit="1"/>
              </p:cNvSpPr>
              <p:nvPr/>
            </p:nvSpPr>
            <p:spPr>
              <a:xfrm>
                <a:off x="7614248" y="1636146"/>
                <a:ext cx="1467453" cy="276999"/>
              </a:xfrm>
              <a:prstGeom prst="rect">
                <a:avLst/>
              </a:prstGeom>
              <a:blipFill rotWithShape="1">
                <a:blip r:embed="rId11"/>
                <a:stretch>
                  <a:fillRect b="-21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 name="TextBox 91"/>
              <p:cNvSpPr txBox="1"/>
              <p:nvPr/>
            </p:nvSpPr>
            <p:spPr>
              <a:xfrm>
                <a:off x="8180717" y="1952448"/>
                <a:ext cx="773224"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a:ea typeface="Cambria Math"/>
                        </a:rPr>
                        <m:t>𝜃</m:t>
                      </m:r>
                      <m:r>
                        <a:rPr lang="en-US" sz="1200" b="0" i="1" smtClean="0">
                          <a:solidFill>
                            <a:srgbClr val="FF0000"/>
                          </a:solidFill>
                          <a:latin typeface="Cambria Math"/>
                          <a:ea typeface="Cambria Math"/>
                        </a:rPr>
                        <m:t>=48° </m:t>
                      </m:r>
                    </m:oMath>
                  </m:oMathPara>
                </a14:m>
                <a:endParaRPr lang="en-US" sz="1200" dirty="0">
                  <a:solidFill>
                    <a:srgbClr val="FF0000"/>
                  </a:solidFill>
                </a:endParaRPr>
              </a:p>
            </p:txBody>
          </p:sp>
        </mc:Choice>
        <mc:Fallback xmlns="">
          <p:sp>
            <p:nvSpPr>
              <p:cNvPr id="92" name="TextBox 91"/>
              <p:cNvSpPr txBox="1">
                <a:spLocks noRot="1" noChangeAspect="1" noMove="1" noResize="1" noEditPoints="1" noAdjustHandles="1" noChangeArrowheads="1" noChangeShapeType="1" noTextEdit="1"/>
              </p:cNvSpPr>
              <p:nvPr/>
            </p:nvSpPr>
            <p:spPr>
              <a:xfrm>
                <a:off x="8180717" y="1952448"/>
                <a:ext cx="773224" cy="276999"/>
              </a:xfrm>
              <a:prstGeom prst="rect">
                <a:avLst/>
              </a:prstGeom>
              <a:blipFill rotWithShape="1">
                <a:blip r:embed="rId12"/>
                <a:stretch>
                  <a:fillRect/>
                </a:stretch>
              </a:blipFill>
            </p:spPr>
            <p:txBody>
              <a:bodyPr/>
              <a:lstStyle/>
              <a:p>
                <a:r>
                  <a:rPr lang="en-US">
                    <a:noFill/>
                  </a:rPr>
                  <a:t> </a:t>
                </a:r>
              </a:p>
            </p:txBody>
          </p:sp>
        </mc:Fallback>
      </mc:AlternateContent>
      <p:sp>
        <p:nvSpPr>
          <p:cNvPr id="41" name="TextBox 40"/>
          <p:cNvSpPr txBox="1"/>
          <p:nvPr/>
        </p:nvSpPr>
        <p:spPr>
          <a:xfrm>
            <a:off x="4222630" y="3293852"/>
            <a:ext cx="4692770" cy="646331"/>
          </a:xfrm>
          <a:prstGeom prst="rect">
            <a:avLst/>
          </a:prstGeom>
          <a:noFill/>
        </p:spPr>
        <p:txBody>
          <a:bodyPr wrap="square" rtlCol="0">
            <a:spAutoFit/>
          </a:bodyPr>
          <a:lstStyle/>
          <a:p>
            <a:pPr marL="171450" indent="-171450" algn="ctr">
              <a:buFont typeface="Wingdings"/>
              <a:buChar char="à"/>
            </a:pPr>
            <a:r>
              <a:rPr lang="en-US" sz="1200" dirty="0" smtClean="0">
                <a:latin typeface="Comic Sans MS" panose="030F0702030302020204" pitchFamily="66" charset="0"/>
                <a:sym typeface="Wingdings" panose="05000000000000000000" pitchFamily="2" charset="2"/>
              </a:rPr>
              <a:t>The distance travelled horizontally will be the time we just worked out, multiplied by the horizontal speed of the particle…</a:t>
            </a:r>
          </a:p>
        </p:txBody>
      </p:sp>
      <mc:AlternateContent xmlns:mc="http://schemas.openxmlformats.org/markup-compatibility/2006" xmlns:a14="http://schemas.microsoft.com/office/drawing/2010/main">
        <mc:Choice Requires="a14">
          <p:sp>
            <p:nvSpPr>
              <p:cNvPr id="51" name="TextBox 50"/>
              <p:cNvSpPr txBox="1"/>
              <p:nvPr/>
            </p:nvSpPr>
            <p:spPr>
              <a:xfrm>
                <a:off x="3985403" y="1293965"/>
                <a:ext cx="819712" cy="43922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a:rPr>
                        <m:t>𝑐𝑜𝑠</m:t>
                      </m:r>
                      <m:r>
                        <a:rPr lang="en-US" sz="1200" b="0" i="1" smtClean="0">
                          <a:solidFill>
                            <a:srgbClr val="FF0000"/>
                          </a:solidFill>
                          <a:latin typeface="Cambria Math"/>
                          <a:ea typeface="Cambria Math"/>
                        </a:rPr>
                        <m:t>𝜃</m:t>
                      </m:r>
                      <m:r>
                        <a:rPr lang="en-US" sz="1200" b="0" i="1" smtClean="0">
                          <a:solidFill>
                            <a:srgbClr val="FF0000"/>
                          </a:solidFill>
                          <a:latin typeface="Cambria Math"/>
                          <a:ea typeface="Cambria Math"/>
                        </a:rPr>
                        <m:t>=</m:t>
                      </m:r>
                      <m:f>
                        <m:fPr>
                          <m:ctrlPr>
                            <a:rPr lang="en-US" sz="1200" b="0" i="1" smtClean="0">
                              <a:solidFill>
                                <a:srgbClr val="FF0000"/>
                              </a:solidFill>
                              <a:latin typeface="Cambria Math" panose="02040503050406030204" pitchFamily="18" charset="0"/>
                              <a:ea typeface="Cambria Math"/>
                            </a:rPr>
                          </m:ctrlPr>
                        </m:fPr>
                        <m:num>
                          <m:r>
                            <a:rPr lang="en-US" sz="1200" b="0" i="1" smtClean="0">
                              <a:solidFill>
                                <a:srgbClr val="FF0000"/>
                              </a:solidFill>
                              <a:latin typeface="Cambria Math"/>
                              <a:ea typeface="Cambria Math"/>
                            </a:rPr>
                            <m:t>2</m:t>
                          </m:r>
                        </m:num>
                        <m:den>
                          <m:r>
                            <a:rPr lang="en-US" sz="1200" b="0" i="1" smtClean="0">
                              <a:solidFill>
                                <a:srgbClr val="FF0000"/>
                              </a:solidFill>
                              <a:latin typeface="Cambria Math"/>
                              <a:ea typeface="Cambria Math"/>
                            </a:rPr>
                            <m:t>3</m:t>
                          </m:r>
                        </m:den>
                      </m:f>
                    </m:oMath>
                  </m:oMathPara>
                </a14:m>
                <a:endParaRPr lang="en-US" sz="1200" dirty="0">
                  <a:solidFill>
                    <a:srgbClr val="FF0000"/>
                  </a:solidFill>
                </a:endParaRPr>
              </a:p>
            </p:txBody>
          </p:sp>
        </mc:Choice>
        <mc:Fallback xmlns="">
          <p:sp>
            <p:nvSpPr>
              <p:cNvPr id="51" name="TextBox 50"/>
              <p:cNvSpPr txBox="1">
                <a:spLocks noRot="1" noChangeAspect="1" noMove="1" noResize="1" noEditPoints="1" noAdjustHandles="1" noChangeArrowheads="1" noChangeShapeType="1" noTextEdit="1"/>
              </p:cNvSpPr>
              <p:nvPr/>
            </p:nvSpPr>
            <p:spPr>
              <a:xfrm>
                <a:off x="3985403" y="1293965"/>
                <a:ext cx="819712" cy="439223"/>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3991154" y="1731036"/>
                <a:ext cx="904735" cy="48269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a:rPr>
                        <m:t>𝑠𝑖𝑛</m:t>
                      </m:r>
                      <m:r>
                        <a:rPr lang="en-US" sz="1200" b="0" i="1" smtClean="0">
                          <a:solidFill>
                            <a:srgbClr val="FF0000"/>
                          </a:solidFill>
                          <a:latin typeface="Cambria Math"/>
                          <a:ea typeface="Cambria Math"/>
                        </a:rPr>
                        <m:t>𝜃</m:t>
                      </m:r>
                      <m:r>
                        <a:rPr lang="en-US" sz="1200" b="0" i="1" smtClean="0">
                          <a:solidFill>
                            <a:srgbClr val="FF0000"/>
                          </a:solidFill>
                          <a:latin typeface="Cambria Math"/>
                          <a:ea typeface="Cambria Math"/>
                        </a:rPr>
                        <m:t>=</m:t>
                      </m:r>
                      <m:f>
                        <m:fPr>
                          <m:ctrlPr>
                            <a:rPr lang="en-US" sz="1200" b="0" i="1" smtClean="0">
                              <a:solidFill>
                                <a:srgbClr val="FF0000"/>
                              </a:solidFill>
                              <a:latin typeface="Cambria Math" panose="02040503050406030204" pitchFamily="18" charset="0"/>
                              <a:ea typeface="Cambria Math"/>
                            </a:rPr>
                          </m:ctrlPr>
                        </m:fPr>
                        <m:num>
                          <m:rad>
                            <m:radPr>
                              <m:degHide m:val="on"/>
                              <m:ctrlPr>
                                <a:rPr lang="en-US" sz="1200" b="0" i="1" smtClean="0">
                                  <a:solidFill>
                                    <a:srgbClr val="FF0000"/>
                                  </a:solidFill>
                                  <a:latin typeface="Cambria Math" panose="02040503050406030204" pitchFamily="18" charset="0"/>
                                  <a:ea typeface="Cambria Math"/>
                                </a:rPr>
                              </m:ctrlPr>
                            </m:radPr>
                            <m:deg/>
                            <m:e>
                              <m:r>
                                <a:rPr lang="en-US" sz="1200" b="0" i="1" smtClean="0">
                                  <a:solidFill>
                                    <a:srgbClr val="FF0000"/>
                                  </a:solidFill>
                                  <a:latin typeface="Cambria Math"/>
                                  <a:ea typeface="Cambria Math"/>
                                </a:rPr>
                                <m:t>5</m:t>
                              </m:r>
                            </m:e>
                          </m:rad>
                        </m:num>
                        <m:den>
                          <m:r>
                            <a:rPr lang="en-US" sz="1200" b="0" i="1" smtClean="0">
                              <a:solidFill>
                                <a:srgbClr val="FF0000"/>
                              </a:solidFill>
                              <a:latin typeface="Cambria Math"/>
                              <a:ea typeface="Cambria Math"/>
                            </a:rPr>
                            <m:t>3</m:t>
                          </m:r>
                        </m:den>
                      </m:f>
                    </m:oMath>
                  </m:oMathPara>
                </a14:m>
                <a:endParaRPr lang="en-US" sz="1200" dirty="0">
                  <a:solidFill>
                    <a:srgbClr val="FF0000"/>
                  </a:solidFill>
                </a:endParaRPr>
              </a:p>
            </p:txBody>
          </p:sp>
        </mc:Choice>
        <mc:Fallback xmlns="">
          <p:sp>
            <p:nvSpPr>
              <p:cNvPr id="60" name="TextBox 59"/>
              <p:cNvSpPr txBox="1">
                <a:spLocks noRot="1" noChangeAspect="1" noMove="1" noResize="1" noEditPoints="1" noAdjustHandles="1" noChangeArrowheads="1" noChangeShapeType="1" noTextEdit="1"/>
              </p:cNvSpPr>
              <p:nvPr/>
            </p:nvSpPr>
            <p:spPr>
              <a:xfrm>
                <a:off x="3991154" y="1731036"/>
                <a:ext cx="904735" cy="482696"/>
              </a:xfrm>
              <a:prstGeom prst="rect">
                <a:avLst/>
              </a:prstGeom>
              <a:blipFill rotWithShape="1">
                <a:blip r:embed="rId14"/>
                <a:stretch>
                  <a:fillRect b="-1266"/>
                </a:stretch>
              </a:blipFill>
            </p:spPr>
            <p:txBody>
              <a:bodyPr/>
              <a:lstStyle/>
              <a:p>
                <a:r>
                  <a:rPr lang="en-US">
                    <a:noFill/>
                  </a:rPr>
                  <a:t> </a:t>
                </a:r>
              </a:p>
            </p:txBody>
          </p:sp>
        </mc:Fallback>
      </mc:AlternateContent>
      <p:cxnSp>
        <p:nvCxnSpPr>
          <p:cNvPr id="66" name="Straight Connector 65"/>
          <p:cNvCxnSpPr/>
          <p:nvPr/>
        </p:nvCxnSpPr>
        <p:spPr>
          <a:xfrm flipV="1">
            <a:off x="5003321" y="1968981"/>
            <a:ext cx="844670" cy="679328"/>
          </a:xfrm>
          <a:prstGeom prst="line">
            <a:avLst/>
          </a:prstGeom>
          <a:ln w="25400">
            <a:solidFill>
              <a:schemeClr val="tx1"/>
            </a:solidFill>
            <a:prstDash val="solid"/>
            <a:headEnd type="arrow"/>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8" name="TextBox 67"/>
              <p:cNvSpPr txBox="1"/>
              <p:nvPr/>
            </p:nvSpPr>
            <p:spPr>
              <a:xfrm>
                <a:off x="5183769" y="2076365"/>
                <a:ext cx="30777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𝑣</m:t>
                      </m:r>
                    </m:oMath>
                  </m:oMathPara>
                </a14:m>
                <a:endParaRPr lang="en-US" sz="1200" dirty="0"/>
              </a:p>
            </p:txBody>
          </p:sp>
        </mc:Choice>
        <mc:Fallback xmlns="">
          <p:sp>
            <p:nvSpPr>
              <p:cNvPr id="68" name="TextBox 67"/>
              <p:cNvSpPr txBox="1">
                <a:spLocks noRot="1" noChangeAspect="1" noMove="1" noResize="1" noEditPoints="1" noAdjustHandles="1" noChangeArrowheads="1" noChangeShapeType="1" noTextEdit="1"/>
              </p:cNvSpPr>
              <p:nvPr/>
            </p:nvSpPr>
            <p:spPr>
              <a:xfrm>
                <a:off x="5183769" y="2076365"/>
                <a:ext cx="307777" cy="276999"/>
              </a:xfrm>
              <a:prstGeom prst="rect">
                <a:avLst/>
              </a:prstGeom>
              <a:blipFill rotWithShape="1">
                <a:blip r:embed="rId15"/>
                <a:stretch>
                  <a:fillRect/>
                </a:stretch>
              </a:blipFill>
            </p:spPr>
            <p:txBody>
              <a:bodyPr/>
              <a:lstStyle/>
              <a:p>
                <a:r>
                  <a:rPr lang="en-US">
                    <a:noFill/>
                  </a:rPr>
                  <a:t> </a:t>
                </a:r>
              </a:p>
            </p:txBody>
          </p:sp>
        </mc:Fallback>
      </mc:AlternateContent>
      <p:sp>
        <p:nvSpPr>
          <p:cNvPr id="21" name="Oval 20"/>
          <p:cNvSpPr/>
          <p:nvPr/>
        </p:nvSpPr>
        <p:spPr>
          <a:xfrm>
            <a:off x="5791200" y="1905000"/>
            <a:ext cx="111397" cy="1141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81" name="TextBox 80"/>
              <p:cNvSpPr txBox="1"/>
              <p:nvPr/>
            </p:nvSpPr>
            <p:spPr>
              <a:xfrm>
                <a:off x="3996906" y="2254369"/>
                <a:ext cx="914400" cy="6379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a:rPr>
                        <m:t>𝑣</m:t>
                      </m:r>
                      <m:r>
                        <a:rPr lang="en-US" sz="1200" b="0" i="1" smtClean="0">
                          <a:solidFill>
                            <a:srgbClr val="FF0000"/>
                          </a:solidFill>
                          <a:latin typeface="Cambria Math"/>
                          <a:ea typeface="Cambria Math"/>
                        </a:rPr>
                        <m:t>=</m:t>
                      </m:r>
                      <m:rad>
                        <m:radPr>
                          <m:degHide m:val="on"/>
                          <m:ctrlPr>
                            <a:rPr lang="en-US" sz="1200" b="0" i="1" smtClean="0">
                              <a:solidFill>
                                <a:srgbClr val="FF0000"/>
                              </a:solidFill>
                              <a:latin typeface="Cambria Math" panose="02040503050406030204" pitchFamily="18" charset="0"/>
                              <a:ea typeface="Cambria Math"/>
                            </a:rPr>
                          </m:ctrlPr>
                        </m:radPr>
                        <m:deg/>
                        <m:e>
                          <m:f>
                            <m:fPr>
                              <m:ctrlPr>
                                <a:rPr lang="en-US" sz="1200" i="1">
                                  <a:solidFill>
                                    <a:srgbClr val="FF0000"/>
                                  </a:solidFill>
                                  <a:latin typeface="Cambria Math" panose="02040503050406030204" pitchFamily="18" charset="0"/>
                                  <a:ea typeface="Cambria Math"/>
                                </a:rPr>
                              </m:ctrlPr>
                            </m:fPr>
                            <m:num>
                              <m:r>
                                <a:rPr lang="en-US" sz="1200" i="1">
                                  <a:solidFill>
                                    <a:srgbClr val="FF0000"/>
                                  </a:solidFill>
                                  <a:latin typeface="Cambria Math"/>
                                  <a:ea typeface="Cambria Math"/>
                                </a:rPr>
                                <m:t>10</m:t>
                              </m:r>
                              <m:r>
                                <a:rPr lang="en-US" sz="1200" i="1">
                                  <a:solidFill>
                                    <a:srgbClr val="FF0000"/>
                                  </a:solidFill>
                                  <a:latin typeface="Cambria Math"/>
                                  <a:ea typeface="Cambria Math"/>
                                </a:rPr>
                                <m:t>𝑔</m:t>
                              </m:r>
                            </m:num>
                            <m:den>
                              <m:r>
                                <a:rPr lang="en-US" sz="1200" i="1">
                                  <a:solidFill>
                                    <a:srgbClr val="FF0000"/>
                                  </a:solidFill>
                                  <a:latin typeface="Cambria Math"/>
                                  <a:ea typeface="Cambria Math"/>
                                </a:rPr>
                                <m:t>3</m:t>
                              </m:r>
                            </m:den>
                          </m:f>
                        </m:e>
                      </m:rad>
                    </m:oMath>
                  </m:oMathPara>
                </a14:m>
                <a:endParaRPr lang="en-US" sz="1200" dirty="0">
                  <a:solidFill>
                    <a:srgbClr val="FF0000"/>
                  </a:solidFill>
                </a:endParaRPr>
              </a:p>
            </p:txBody>
          </p:sp>
        </mc:Choice>
        <mc:Fallback xmlns="">
          <p:sp>
            <p:nvSpPr>
              <p:cNvPr id="81" name="TextBox 80"/>
              <p:cNvSpPr txBox="1">
                <a:spLocks noRot="1" noChangeAspect="1" noMove="1" noResize="1" noEditPoints="1" noAdjustHandles="1" noChangeArrowheads="1" noChangeShapeType="1" noTextEdit="1"/>
              </p:cNvSpPr>
              <p:nvPr/>
            </p:nvSpPr>
            <p:spPr>
              <a:xfrm>
                <a:off x="3996906" y="2254369"/>
                <a:ext cx="914400" cy="637995"/>
              </a:xfrm>
              <a:prstGeom prst="rect">
                <a:avLst/>
              </a:prstGeom>
              <a:blipFill rotWithShape="1">
                <a:blip r:embed="rId16"/>
                <a:stretch>
                  <a:fillRect/>
                </a:stretch>
              </a:blipFill>
            </p:spPr>
            <p:txBody>
              <a:bodyPr/>
              <a:lstStyle/>
              <a:p>
                <a:r>
                  <a:rPr lang="en-US">
                    <a:noFill/>
                  </a:rPr>
                  <a:t> </a:t>
                </a:r>
              </a:p>
            </p:txBody>
          </p:sp>
        </mc:Fallback>
      </mc:AlternateContent>
      <p:sp>
        <p:nvSpPr>
          <p:cNvPr id="83" name="TextBox 82"/>
          <p:cNvSpPr txBox="1"/>
          <p:nvPr/>
        </p:nvSpPr>
        <p:spPr>
          <a:xfrm>
            <a:off x="5321059" y="2592240"/>
            <a:ext cx="554960" cy="261610"/>
          </a:xfrm>
          <a:prstGeom prst="rect">
            <a:avLst/>
          </a:prstGeom>
          <a:noFill/>
        </p:spPr>
        <p:txBody>
          <a:bodyPr wrap="none" rtlCol="0">
            <a:spAutoFit/>
          </a:bodyPr>
          <a:lstStyle/>
          <a:p>
            <a:r>
              <a:rPr lang="en-US" sz="1100" dirty="0" err="1" smtClean="0">
                <a:latin typeface="Comic Sans MS" panose="030F0702030302020204" pitchFamily="66" charset="0"/>
              </a:rPr>
              <a:t>vcos</a:t>
            </a:r>
            <a:r>
              <a:rPr lang="el-GR" sz="1100" dirty="0" smtClean="0">
                <a:latin typeface="Comic Sans MS" panose="030F0702030302020204" pitchFamily="66" charset="0"/>
              </a:rPr>
              <a:t>θ</a:t>
            </a:r>
            <a:endParaRPr lang="en-US" sz="1100" dirty="0">
              <a:latin typeface="Comic Sans MS" panose="030F0702030302020204" pitchFamily="66" charset="0"/>
            </a:endParaRPr>
          </a:p>
        </p:txBody>
      </p:sp>
      <p:cxnSp>
        <p:nvCxnSpPr>
          <p:cNvPr id="85" name="Straight Connector 84"/>
          <p:cNvCxnSpPr/>
          <p:nvPr/>
        </p:nvCxnSpPr>
        <p:spPr>
          <a:xfrm>
            <a:off x="5011946" y="2631057"/>
            <a:ext cx="836762" cy="0"/>
          </a:xfrm>
          <a:prstGeom prst="line">
            <a:avLst/>
          </a:prstGeom>
          <a:ln w="25400">
            <a:solidFill>
              <a:schemeClr val="tx1"/>
            </a:solidFill>
            <a:prstDash val="solid"/>
            <a:headEnd type="arrow"/>
            <a:tailEnd type="none"/>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5143860" y="2400480"/>
            <a:ext cx="279244" cy="276999"/>
          </a:xfrm>
          <a:prstGeom prst="rect">
            <a:avLst/>
          </a:prstGeom>
          <a:noFill/>
        </p:spPr>
        <p:txBody>
          <a:bodyPr wrap="none" rtlCol="0">
            <a:spAutoFit/>
          </a:bodyPr>
          <a:lstStyle/>
          <a:p>
            <a:r>
              <a:rPr lang="el-GR" sz="1200" dirty="0" smtClean="0">
                <a:latin typeface="Comic Sans MS" panose="030F0702030302020204" pitchFamily="66" charset="0"/>
              </a:rPr>
              <a:t>θ</a:t>
            </a:r>
            <a:endParaRPr lang="en-US" sz="1200" dirty="0">
              <a:latin typeface="Comic Sans MS" panose="030F0702030302020204" pitchFamily="66" charset="0"/>
            </a:endParaRPr>
          </a:p>
        </p:txBody>
      </p:sp>
      <p:sp>
        <p:nvSpPr>
          <p:cNvPr id="87" name="Arc 86"/>
          <p:cNvSpPr/>
          <p:nvPr/>
        </p:nvSpPr>
        <p:spPr>
          <a:xfrm>
            <a:off x="4311769" y="2214113"/>
            <a:ext cx="914400" cy="914400"/>
          </a:xfrm>
          <a:prstGeom prst="arc">
            <a:avLst>
              <a:gd name="adj1" fmla="val 20187162"/>
              <a:gd name="adj2" fmla="val 2128896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8" name="TextBox 57"/>
              <p:cNvSpPr txBox="1"/>
              <p:nvPr/>
            </p:nvSpPr>
            <p:spPr>
              <a:xfrm>
                <a:off x="3886200" y="2819400"/>
                <a:ext cx="121920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smtClean="0">
                          <a:solidFill>
                            <a:srgbClr val="FF0000"/>
                          </a:solidFill>
                          <a:latin typeface="Cambria Math"/>
                        </a:rPr>
                        <m:t>𝑡</m:t>
                      </m:r>
                      <m:r>
                        <a:rPr lang="en-US" sz="1200" b="0" i="1" smtClean="0">
                          <a:solidFill>
                            <a:srgbClr val="FF0000"/>
                          </a:solidFill>
                          <a:latin typeface="Cambria Math"/>
                        </a:rPr>
                        <m:t>=0.4976…</m:t>
                      </m:r>
                    </m:oMath>
                  </m:oMathPara>
                </a14:m>
                <a:endParaRPr lang="en-US" sz="1200" dirty="0">
                  <a:solidFill>
                    <a:srgbClr val="FF0000"/>
                  </a:solidFill>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3886200" y="2819400"/>
                <a:ext cx="1219200" cy="276999"/>
              </a:xfrm>
              <a:prstGeom prst="rect">
                <a:avLst/>
              </a:prstGeom>
              <a:blipFill rotWithShape="1">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648200" y="4114800"/>
                <a:ext cx="1671098"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𝐷𝑖𝑠𝑡𝑎𝑛𝑐𝑒</m:t>
                      </m:r>
                      <m:r>
                        <a:rPr lang="en-US" sz="1200" b="0" i="1" smtClean="0">
                          <a:latin typeface="Cambria Math"/>
                        </a:rPr>
                        <m:t>=</m:t>
                      </m:r>
                      <m:r>
                        <a:rPr lang="en-US" sz="1200" b="0" i="1" smtClean="0">
                          <a:latin typeface="Cambria Math"/>
                        </a:rPr>
                        <m:t>𝑣𝑐𝑜𝑠</m:t>
                      </m:r>
                      <m:r>
                        <a:rPr lang="en-US" sz="1200" b="0" i="1" smtClean="0">
                          <a:latin typeface="Cambria Math"/>
                          <a:ea typeface="Cambria Math"/>
                        </a:rPr>
                        <m:t>𝜃</m:t>
                      </m:r>
                      <m:r>
                        <a:rPr lang="en-US" sz="1200" b="0" i="1" smtClean="0">
                          <a:latin typeface="Cambria Math"/>
                          <a:ea typeface="Cambria Math"/>
                        </a:rPr>
                        <m:t>×</m:t>
                      </m:r>
                      <m:r>
                        <a:rPr lang="en-US" sz="1200" b="0" i="1" smtClean="0">
                          <a:latin typeface="Cambria Math"/>
                          <a:ea typeface="Cambria Math"/>
                        </a:rPr>
                        <m:t>𝑡</m:t>
                      </m:r>
                    </m:oMath>
                  </m:oMathPara>
                </a14:m>
                <a:endParaRPr lang="en-US" sz="1200" dirty="0"/>
              </a:p>
            </p:txBody>
          </p:sp>
        </mc:Choice>
        <mc:Fallback xmlns="">
          <p:sp>
            <p:nvSpPr>
              <p:cNvPr id="13" name="TextBox 12"/>
              <p:cNvSpPr txBox="1">
                <a:spLocks noRot="1" noChangeAspect="1" noMove="1" noResize="1" noEditPoints="1" noAdjustHandles="1" noChangeArrowheads="1" noChangeShapeType="1" noTextEdit="1"/>
              </p:cNvSpPr>
              <p:nvPr/>
            </p:nvSpPr>
            <p:spPr>
              <a:xfrm>
                <a:off x="4648200" y="4114800"/>
                <a:ext cx="1671098" cy="276999"/>
              </a:xfrm>
              <a:prstGeom prst="rect">
                <a:avLst/>
              </a:prstGeom>
              <a:blipFill rotWithShape="1">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4648200" y="4572000"/>
                <a:ext cx="2314736" cy="63799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𝐷𝑖𝑠𝑡𝑎𝑛𝑐𝑒</m:t>
                      </m:r>
                      <m:r>
                        <a:rPr lang="en-US" sz="1200" b="0" i="1" smtClean="0">
                          <a:latin typeface="Cambria Math"/>
                        </a:rPr>
                        <m:t>=</m:t>
                      </m:r>
                      <m:rad>
                        <m:radPr>
                          <m:degHide m:val="on"/>
                          <m:ctrlPr>
                            <a:rPr lang="en-US" sz="1200" b="0" i="1" smtClean="0">
                              <a:latin typeface="Cambria Math" panose="02040503050406030204" pitchFamily="18" charset="0"/>
                            </a:rPr>
                          </m:ctrlPr>
                        </m:radPr>
                        <m:deg/>
                        <m:e>
                          <m:f>
                            <m:fPr>
                              <m:ctrlPr>
                                <a:rPr lang="en-US" sz="1200" b="0" i="1" smtClean="0">
                                  <a:latin typeface="Cambria Math" panose="02040503050406030204" pitchFamily="18" charset="0"/>
                                </a:rPr>
                              </m:ctrlPr>
                            </m:fPr>
                            <m:num>
                              <m:r>
                                <a:rPr lang="en-US" sz="1200" b="0" i="1" smtClean="0">
                                  <a:latin typeface="Cambria Math"/>
                                </a:rPr>
                                <m:t>10</m:t>
                              </m:r>
                              <m:r>
                                <a:rPr lang="en-US" sz="1200" b="0" i="1" smtClean="0">
                                  <a:latin typeface="Cambria Math"/>
                                </a:rPr>
                                <m:t>𝑔</m:t>
                              </m:r>
                            </m:num>
                            <m:den>
                              <m:r>
                                <a:rPr lang="en-US" sz="1200" b="0" i="1" smtClean="0">
                                  <a:latin typeface="Cambria Math"/>
                                </a:rPr>
                                <m:t>3</m:t>
                              </m:r>
                            </m:den>
                          </m:f>
                        </m:e>
                      </m:rad>
                      <m:r>
                        <a:rPr lang="en-US" sz="1200" b="0" i="1" smtClean="0">
                          <a:latin typeface="Cambria Math"/>
                          <a:ea typeface="Cambria Math"/>
                        </a:rPr>
                        <m:t>×</m:t>
                      </m:r>
                      <m:f>
                        <m:fPr>
                          <m:ctrlPr>
                            <a:rPr lang="en-US" sz="1200" b="0" i="1" smtClean="0">
                              <a:latin typeface="Cambria Math" panose="02040503050406030204" pitchFamily="18" charset="0"/>
                              <a:ea typeface="Cambria Math"/>
                            </a:rPr>
                          </m:ctrlPr>
                        </m:fPr>
                        <m:num>
                          <m:r>
                            <a:rPr lang="en-US" sz="1200" b="0" i="1" smtClean="0">
                              <a:latin typeface="Cambria Math"/>
                              <a:ea typeface="Cambria Math"/>
                            </a:rPr>
                            <m:t>2</m:t>
                          </m:r>
                        </m:num>
                        <m:den>
                          <m:r>
                            <a:rPr lang="en-US" sz="1200" b="0" i="1" smtClean="0">
                              <a:latin typeface="Cambria Math"/>
                              <a:ea typeface="Cambria Math"/>
                            </a:rPr>
                            <m:t>3</m:t>
                          </m:r>
                        </m:den>
                      </m:f>
                      <m:r>
                        <a:rPr lang="en-US" sz="1200" b="0" i="1" smtClean="0">
                          <a:latin typeface="Cambria Math"/>
                          <a:ea typeface="Cambria Math"/>
                        </a:rPr>
                        <m:t>×0.4976</m:t>
                      </m:r>
                    </m:oMath>
                  </m:oMathPara>
                </a14:m>
                <a:endParaRPr lang="en-US" sz="1200" dirty="0"/>
              </a:p>
            </p:txBody>
          </p:sp>
        </mc:Choice>
        <mc:Fallback xmlns="">
          <p:sp>
            <p:nvSpPr>
              <p:cNvPr id="62" name="TextBox 61"/>
              <p:cNvSpPr txBox="1">
                <a:spLocks noRot="1" noChangeAspect="1" noMove="1" noResize="1" noEditPoints="1" noAdjustHandles="1" noChangeArrowheads="1" noChangeShapeType="1" noTextEdit="1"/>
              </p:cNvSpPr>
              <p:nvPr/>
            </p:nvSpPr>
            <p:spPr>
              <a:xfrm>
                <a:off x="4648200" y="4572000"/>
                <a:ext cx="2314736" cy="637995"/>
              </a:xfrm>
              <a:prstGeom prst="rect">
                <a:avLst/>
              </a:prstGeom>
              <a:blipFill rotWithShape="1">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4648200" y="5334000"/>
                <a:ext cx="1543178"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𝐷𝑖𝑠𝑡𝑎𝑛𝑐𝑒</m:t>
                      </m:r>
                      <m:r>
                        <a:rPr lang="en-US" sz="1200" b="0" i="1" smtClean="0">
                          <a:latin typeface="Cambria Math"/>
                        </a:rPr>
                        <m:t>=1.897…</m:t>
                      </m:r>
                    </m:oMath>
                  </m:oMathPara>
                </a14:m>
                <a:endParaRPr lang="en-US" sz="1200" dirty="0"/>
              </a:p>
            </p:txBody>
          </p:sp>
        </mc:Choice>
        <mc:Fallback xmlns="">
          <p:sp>
            <p:nvSpPr>
              <p:cNvPr id="63" name="TextBox 62"/>
              <p:cNvSpPr txBox="1">
                <a:spLocks noRot="1" noChangeAspect="1" noMove="1" noResize="1" noEditPoints="1" noAdjustHandles="1" noChangeArrowheads="1" noChangeShapeType="1" noTextEdit="1"/>
              </p:cNvSpPr>
              <p:nvPr/>
            </p:nvSpPr>
            <p:spPr>
              <a:xfrm>
                <a:off x="4648200" y="5334000"/>
                <a:ext cx="1543178" cy="276999"/>
              </a:xfrm>
              <a:prstGeom prst="rect">
                <a:avLst/>
              </a:prstGeom>
              <a:blipFill rotWithShape="1">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4216880" y="5867400"/>
                <a:ext cx="184001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𝑇𝑜𝑡𝑎𝑙</m:t>
                      </m:r>
                      <m:r>
                        <a:rPr lang="en-US" sz="1200" b="0" i="1" smtClean="0">
                          <a:latin typeface="Cambria Math"/>
                        </a:rPr>
                        <m:t> </m:t>
                      </m:r>
                      <m:r>
                        <a:rPr lang="en-US" sz="1200" b="0" i="1" smtClean="0">
                          <a:latin typeface="Cambria Math"/>
                        </a:rPr>
                        <m:t>𝐷𝑖𝑠𝑡𝑎𝑛𝑐𝑒</m:t>
                      </m:r>
                      <m:r>
                        <a:rPr lang="en-US" sz="1200" b="0" i="1" smtClean="0">
                          <a:latin typeface="Cambria Math"/>
                        </a:rPr>
                        <m:t>=5.6</m:t>
                      </m:r>
                      <m:r>
                        <a:rPr lang="en-US" sz="1200" b="0" i="1" smtClean="0">
                          <a:latin typeface="Cambria Math"/>
                        </a:rPr>
                        <m:t>𝑚</m:t>
                      </m:r>
                    </m:oMath>
                  </m:oMathPara>
                </a14:m>
                <a:endParaRPr lang="en-US" sz="1200" dirty="0"/>
              </a:p>
            </p:txBody>
          </p:sp>
        </mc:Choice>
        <mc:Fallback xmlns="">
          <p:sp>
            <p:nvSpPr>
              <p:cNvPr id="65" name="TextBox 64"/>
              <p:cNvSpPr txBox="1">
                <a:spLocks noRot="1" noChangeAspect="1" noMove="1" noResize="1" noEditPoints="1" noAdjustHandles="1" noChangeArrowheads="1" noChangeShapeType="1" noTextEdit="1"/>
              </p:cNvSpPr>
              <p:nvPr/>
            </p:nvSpPr>
            <p:spPr>
              <a:xfrm>
                <a:off x="4216880" y="5867400"/>
                <a:ext cx="1840016" cy="276999"/>
              </a:xfrm>
              <a:prstGeom prst="rect">
                <a:avLst/>
              </a:prstGeom>
              <a:blipFill rotWithShape="1">
                <a:blip r:embed="rId21"/>
                <a:stretch>
                  <a:fillRect/>
                </a:stretch>
              </a:blipFill>
            </p:spPr>
            <p:txBody>
              <a:bodyPr/>
              <a:lstStyle/>
              <a:p>
                <a:r>
                  <a:rPr lang="en-US">
                    <a:noFill/>
                  </a:rPr>
                  <a:t> </a:t>
                </a:r>
              </a:p>
            </p:txBody>
          </p:sp>
        </mc:Fallback>
      </mc:AlternateContent>
      <p:sp>
        <p:nvSpPr>
          <p:cNvPr id="69" name="Arc 68"/>
          <p:cNvSpPr/>
          <p:nvPr/>
        </p:nvSpPr>
        <p:spPr>
          <a:xfrm>
            <a:off x="6863751" y="4278702"/>
            <a:ext cx="218536" cy="616789"/>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0" name="TextBox 69"/>
          <p:cNvSpPr txBox="1"/>
          <p:nvPr/>
        </p:nvSpPr>
        <p:spPr>
          <a:xfrm>
            <a:off x="7040593" y="4438290"/>
            <a:ext cx="1387415"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Sub in values</a:t>
            </a:r>
            <a:endParaRPr lang="en-GB" sz="1200" baseline="30000" dirty="0">
              <a:solidFill>
                <a:srgbClr val="FF0000"/>
              </a:solidFill>
              <a:latin typeface="Comic Sans MS" panose="030F0702030302020204" pitchFamily="66" charset="0"/>
            </a:endParaRPr>
          </a:p>
        </p:txBody>
      </p:sp>
      <p:sp>
        <p:nvSpPr>
          <p:cNvPr id="71" name="Arc 70"/>
          <p:cNvSpPr/>
          <p:nvPr/>
        </p:nvSpPr>
        <p:spPr>
          <a:xfrm>
            <a:off x="6800490" y="4922808"/>
            <a:ext cx="230038" cy="546340"/>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3" name="Arc 72"/>
          <p:cNvSpPr/>
          <p:nvPr/>
        </p:nvSpPr>
        <p:spPr>
          <a:xfrm>
            <a:off x="6029863" y="5480650"/>
            <a:ext cx="230038" cy="546340"/>
          </a:xfrm>
          <a:prstGeom prst="arc">
            <a:avLst>
              <a:gd name="adj1" fmla="val 16200000"/>
              <a:gd name="adj2" fmla="val 55010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4" name="TextBox 73"/>
          <p:cNvSpPr txBox="1"/>
          <p:nvPr/>
        </p:nvSpPr>
        <p:spPr>
          <a:xfrm>
            <a:off x="6985960" y="5039263"/>
            <a:ext cx="1010728"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Calculate</a:t>
            </a:r>
            <a:endParaRPr lang="en-GB" sz="1200" baseline="300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75" name="TextBox 74"/>
              <p:cNvSpPr txBox="1"/>
              <p:nvPr/>
            </p:nvSpPr>
            <p:spPr>
              <a:xfrm>
                <a:off x="6228272" y="5433203"/>
                <a:ext cx="2915728" cy="79476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Remember to add on the distance the particle had already moved horizontally! </a:t>
                </a:r>
                <a14:m>
                  <m:oMath xmlns:m="http://schemas.openxmlformats.org/officeDocument/2006/math">
                    <m:d>
                      <m:dPr>
                        <m:ctrlPr>
                          <a:rPr lang="en-US" sz="1200" i="1" smtClean="0">
                            <a:solidFill>
                              <a:srgbClr val="FF0000"/>
                            </a:solidFill>
                            <a:latin typeface="Cambria Math" panose="02040503050406030204" pitchFamily="18" charset="0"/>
                          </a:rPr>
                        </m:ctrlPr>
                      </m:dPr>
                      <m:e>
                        <m:f>
                          <m:fPr>
                            <m:ctrlPr>
                              <a:rPr lang="en-US" sz="1200" i="1" smtClean="0">
                                <a:solidFill>
                                  <a:srgbClr val="FF0000"/>
                                </a:solidFill>
                                <a:latin typeface="Cambria Math" panose="02040503050406030204" pitchFamily="18" charset="0"/>
                              </a:rPr>
                            </m:ctrlPr>
                          </m:fPr>
                          <m:num>
                            <m:r>
                              <a:rPr lang="en-US" sz="1200" b="0" i="1" smtClean="0">
                                <a:solidFill>
                                  <a:srgbClr val="FF0000"/>
                                </a:solidFill>
                                <a:latin typeface="Cambria Math"/>
                              </a:rPr>
                              <m:t>5</m:t>
                            </m:r>
                            <m:rad>
                              <m:radPr>
                                <m:degHide m:val="on"/>
                                <m:ctrlPr>
                                  <a:rPr lang="en-US" sz="1200" b="0" i="1" smtClean="0">
                                    <a:solidFill>
                                      <a:srgbClr val="FF0000"/>
                                    </a:solidFill>
                                    <a:latin typeface="Cambria Math" panose="02040503050406030204" pitchFamily="18" charset="0"/>
                                  </a:rPr>
                                </m:ctrlPr>
                              </m:radPr>
                              <m:deg/>
                              <m:e>
                                <m:r>
                                  <a:rPr lang="en-US" sz="1200" b="0" i="1" smtClean="0">
                                    <a:solidFill>
                                      <a:srgbClr val="FF0000"/>
                                    </a:solidFill>
                                    <a:latin typeface="Cambria Math"/>
                                  </a:rPr>
                                  <m:t>5</m:t>
                                </m:r>
                              </m:e>
                            </m:rad>
                          </m:num>
                          <m:den>
                            <m:r>
                              <a:rPr lang="en-US" sz="1200" b="0" i="1" smtClean="0">
                                <a:solidFill>
                                  <a:srgbClr val="FF0000"/>
                                </a:solidFill>
                                <a:latin typeface="Cambria Math"/>
                              </a:rPr>
                              <m:t>3</m:t>
                            </m:r>
                          </m:den>
                        </m:f>
                        <m:r>
                          <a:rPr lang="en-US" sz="1200" b="0" i="1" smtClean="0">
                            <a:solidFill>
                              <a:srgbClr val="FF0000"/>
                            </a:solidFill>
                            <a:latin typeface="Cambria Math"/>
                          </a:rPr>
                          <m:t>𝑚</m:t>
                        </m:r>
                      </m:e>
                    </m:d>
                  </m:oMath>
                </a14:m>
                <a:endParaRPr lang="en-GB" sz="1200" baseline="30000" dirty="0">
                  <a:solidFill>
                    <a:srgbClr val="FF0000"/>
                  </a:solidFill>
                  <a:latin typeface="Comic Sans MS" panose="030F0702030302020204" pitchFamily="66" charset="0"/>
                </a:endParaRPr>
              </a:p>
            </p:txBody>
          </p:sp>
        </mc:Choice>
        <mc:Fallback xmlns="">
          <p:sp>
            <p:nvSpPr>
              <p:cNvPr id="75" name="TextBox 74"/>
              <p:cNvSpPr txBox="1">
                <a:spLocks noRot="1" noChangeAspect="1" noMove="1" noResize="1" noEditPoints="1" noAdjustHandles="1" noChangeArrowheads="1" noChangeShapeType="1" noTextEdit="1"/>
              </p:cNvSpPr>
              <p:nvPr/>
            </p:nvSpPr>
            <p:spPr>
              <a:xfrm>
                <a:off x="6228272" y="5433203"/>
                <a:ext cx="2915728" cy="794769"/>
              </a:xfrm>
              <a:prstGeom prst="rect">
                <a:avLst/>
              </a:prstGeom>
              <a:blipFill rotWithShape="1">
                <a:blip r:embed="rId22"/>
                <a:stretch>
                  <a:fillRect r="-418"/>
                </a:stretch>
              </a:blipFill>
            </p:spPr>
            <p:txBody>
              <a:bodyPr/>
              <a:lstStyle/>
              <a:p>
                <a:r>
                  <a:rPr lang="en-US">
                    <a:noFill/>
                  </a:rPr>
                  <a:t> </a:t>
                </a:r>
              </a:p>
            </p:txBody>
          </p:sp>
        </mc:Fallback>
      </mc:AlternateContent>
    </p:spTree>
    <p:extLst>
      <p:ext uri="{BB962C8B-B14F-4D97-AF65-F5344CB8AC3E}">
        <p14:creationId xmlns:p14="http://schemas.microsoft.com/office/powerpoint/2010/main" val="2264987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linds(horizont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blinds(horizontal)">
                                      <p:cBhvr>
                                        <p:cTn id="17" dur="500"/>
                                        <p:tgtEl>
                                          <p:spTgt spid="6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blinds(horizontal)">
                                      <p:cBhvr>
                                        <p:cTn id="22" dur="500"/>
                                        <p:tgtEl>
                                          <p:spTgt spid="7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blinds(horizontal)">
                                      <p:cBhvr>
                                        <p:cTn id="27" dur="500"/>
                                        <p:tgtEl>
                                          <p:spTgt spid="6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blinds(horizontal)">
                                      <p:cBhvr>
                                        <p:cTn id="32" dur="500"/>
                                        <p:tgtEl>
                                          <p:spTgt spid="7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4"/>
                                        </p:tgtEl>
                                        <p:attrNameLst>
                                          <p:attrName>style.visibility</p:attrName>
                                        </p:attrNameLst>
                                      </p:cBhvr>
                                      <p:to>
                                        <p:strVal val="visible"/>
                                      </p:to>
                                    </p:set>
                                    <p:animEffect transition="in" filter="blinds(horizontal)">
                                      <p:cBhvr>
                                        <p:cTn id="37" dur="500"/>
                                        <p:tgtEl>
                                          <p:spTgt spid="7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blinds(horizontal)">
                                      <p:cBhvr>
                                        <p:cTn id="42" dur="500"/>
                                        <p:tgtEl>
                                          <p:spTgt spid="6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blinds(horizontal)">
                                      <p:cBhvr>
                                        <p:cTn id="47" dur="500"/>
                                        <p:tgtEl>
                                          <p:spTgt spid="73"/>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75"/>
                                        </p:tgtEl>
                                        <p:attrNameLst>
                                          <p:attrName>style.visibility</p:attrName>
                                        </p:attrNameLst>
                                      </p:cBhvr>
                                      <p:to>
                                        <p:strVal val="visible"/>
                                      </p:to>
                                    </p:set>
                                    <p:animEffect transition="in" filter="blinds(horizontal)">
                                      <p:cBhvr>
                                        <p:cTn id="52" dur="500"/>
                                        <p:tgtEl>
                                          <p:spTgt spid="75"/>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blinds(horizontal)">
                                      <p:cBhvr>
                                        <p:cTn id="5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13" grpId="0"/>
      <p:bldP spid="62" grpId="0"/>
      <p:bldP spid="63" grpId="0"/>
      <p:bldP spid="65" grpId="0"/>
      <p:bldP spid="69" grpId="0" animBg="1"/>
      <p:bldP spid="70" grpId="0"/>
      <p:bldP spid="71" grpId="0" animBg="1"/>
      <p:bldP spid="73" grpId="0" animBg="1"/>
      <p:bldP spid="74" grpId="0"/>
      <p:bldP spid="75"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Summary</a:t>
            </a:r>
            <a:endParaRPr lang="en-GB" dirty="0">
              <a:latin typeface="Comic Sans MS" pitchFamily="66" charset="0"/>
            </a:endParaRPr>
          </a:p>
        </p:txBody>
      </p:sp>
      <p:sp>
        <p:nvSpPr>
          <p:cNvPr id="3" name="Content Placeholder 2"/>
          <p:cNvSpPr>
            <a:spLocks noGrp="1"/>
          </p:cNvSpPr>
          <p:nvPr>
            <p:ph idx="1"/>
          </p:nvPr>
        </p:nvSpPr>
        <p:spPr/>
        <p:txBody>
          <a:bodyPr>
            <a:normAutofit/>
          </a:bodyPr>
          <a:lstStyle/>
          <a:p>
            <a:r>
              <a:rPr lang="en-GB" dirty="0" smtClean="0">
                <a:latin typeface="Comic Sans MS" pitchFamily="66" charset="0"/>
              </a:rPr>
              <a:t>We have learnt how to answer problems relating to motion in a circle</a:t>
            </a:r>
          </a:p>
          <a:p>
            <a:endParaRPr lang="en-GB" dirty="0">
              <a:latin typeface="Comic Sans MS" pitchFamily="66" charset="0"/>
            </a:endParaRPr>
          </a:p>
          <a:p>
            <a:r>
              <a:rPr lang="en-GB" dirty="0" smtClean="0">
                <a:latin typeface="Comic Sans MS" pitchFamily="66" charset="0"/>
              </a:rPr>
              <a:t>We have seen how to correctly split up forces, as well as use new formulae</a:t>
            </a:r>
          </a:p>
          <a:p>
            <a:endParaRPr lang="en-GB" dirty="0">
              <a:latin typeface="Comic Sans MS" pitchFamily="66" charset="0"/>
            </a:endParaRPr>
          </a:p>
          <a:p>
            <a:r>
              <a:rPr lang="en-GB" dirty="0" smtClean="0">
                <a:latin typeface="Comic Sans MS" pitchFamily="66" charset="0"/>
              </a:rPr>
              <a:t>We have also seen how to use energy equations in many different situations!</a:t>
            </a:r>
          </a:p>
        </p:txBody>
      </p:sp>
    </p:spTree>
    <p:extLst>
      <p:ext uri="{BB962C8B-B14F-4D97-AF65-F5344CB8AC3E}">
        <p14:creationId xmlns:p14="http://schemas.microsoft.com/office/powerpoint/2010/main" val="31998881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p:cNvSpPr/>
          <p:nvPr/>
        </p:nvSpPr>
        <p:spPr>
          <a:xfrm rot="16200000">
            <a:off x="6395139" y="2678194"/>
            <a:ext cx="109182" cy="12283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rot="20142738">
            <a:off x="5775195" y="3742235"/>
            <a:ext cx="109182" cy="12283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smtClean="0">
                <a:latin typeface="Comic Sans MS" pitchFamily="66" charset="0"/>
              </a:rPr>
              <a:t>Motion in a Circle</a:t>
            </a:r>
            <a:endParaRPr lang="en-GB" dirty="0">
              <a:latin typeface="Comic Sans MS" pitchFamily="66" charset="0"/>
            </a:endParaRPr>
          </a:p>
        </p:txBody>
      </p:sp>
      <p:pic>
        <p:nvPicPr>
          <p:cNvPr id="5" name="Picture 6" descr="http://image.shutterstock.com/display_pic_with_logo/148216/107412005/stock-photo-sydney-luna-park-attraction-wheel-at-sunset-illuminated-with-lights-in-motion-segment-of-circle-10741200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950"/>
          <a:stretch/>
        </p:blipFill>
        <p:spPr bwMode="auto">
          <a:xfrm>
            <a:off x="7746066" y="152400"/>
            <a:ext cx="1170368" cy="1161871"/>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idx="1"/>
          </p:nvPr>
        </p:nvSpPr>
        <p:spPr>
          <a:xfrm>
            <a:off x="228600" y="1600200"/>
            <a:ext cx="3629026" cy="4943475"/>
          </a:xfrm>
        </p:spPr>
        <p:txBody>
          <a:bodyPr>
            <a:normAutofit/>
          </a:bodyPr>
          <a:lstStyle/>
          <a:p>
            <a:pPr marL="0" indent="0" algn="ctr">
              <a:buNone/>
            </a:pPr>
            <a:r>
              <a:rPr lang="en-GB" sz="1400" b="1" dirty="0" smtClean="0">
                <a:latin typeface="Comic Sans MS" pitchFamily="66" charset="0"/>
              </a:rPr>
              <a:t>You can calculate the acceleration of an object moving on a horizontal circular path</a:t>
            </a:r>
            <a:endParaRPr lang="en-GB" sz="1400" dirty="0" smtClean="0">
              <a:latin typeface="Comic Sans MS" pitchFamily="66" charset="0"/>
            </a:endParaRPr>
          </a:p>
          <a:p>
            <a:pPr marL="0" indent="0" algn="ctr">
              <a:buNone/>
            </a:pPr>
            <a:endParaRPr lang="en-US" sz="1400" b="1" dirty="0">
              <a:latin typeface="Comic Sans MS" pitchFamily="66" charset="0"/>
            </a:endParaRPr>
          </a:p>
          <a:p>
            <a:pPr marL="0" indent="0" algn="ctr">
              <a:buNone/>
            </a:pPr>
            <a:r>
              <a:rPr lang="en-US" sz="1400" dirty="0" smtClean="0">
                <a:latin typeface="Comic Sans MS" pitchFamily="66" charset="0"/>
              </a:rPr>
              <a:t>When an object is moving around a circular path, although the speed may be constant, the velocity is changing (due to the direction changing)</a:t>
            </a:r>
          </a:p>
          <a:p>
            <a:pPr marL="0" indent="0" algn="ctr">
              <a:buNone/>
            </a:pPr>
            <a:endParaRPr lang="en-US" sz="1400" dirty="0">
              <a:latin typeface="Comic Sans MS" pitchFamily="66" charset="0"/>
            </a:endParaRPr>
          </a:p>
          <a:p>
            <a:pPr algn="ctr">
              <a:buFont typeface="Wingdings"/>
              <a:buChar char="à"/>
            </a:pPr>
            <a:r>
              <a:rPr lang="en-US" sz="1400" dirty="0" smtClean="0">
                <a:latin typeface="Comic Sans MS" pitchFamily="66" charset="0"/>
                <a:sym typeface="Wingdings" panose="05000000000000000000" pitchFamily="2" charset="2"/>
              </a:rPr>
              <a:t>Now we can work out the acceleration in the parallel and perpendicular directions…</a:t>
            </a:r>
          </a:p>
          <a:p>
            <a:pPr algn="ctr">
              <a:buFont typeface="Wingdings"/>
              <a:buChar char="à"/>
            </a:pPr>
            <a:endParaRPr lang="en-US" sz="1400" dirty="0">
              <a:latin typeface="Comic Sans MS" pitchFamily="66" charset="0"/>
              <a:sym typeface="Wingdings" panose="05000000000000000000" pitchFamily="2" charset="2"/>
            </a:endParaRPr>
          </a:p>
          <a:p>
            <a:pPr algn="ctr">
              <a:buFont typeface="Wingdings"/>
              <a:buChar char="à"/>
            </a:pPr>
            <a:r>
              <a:rPr lang="en-US" sz="1400" dirty="0" smtClean="0">
                <a:latin typeface="Comic Sans MS" pitchFamily="66" charset="0"/>
                <a:sym typeface="Wingdings" panose="05000000000000000000" pitchFamily="2" charset="2"/>
              </a:rPr>
              <a:t>Remember that:</a:t>
            </a:r>
            <a:endParaRPr lang="en-GB" sz="1400" dirty="0" smtClean="0">
              <a:latin typeface="Comic Sans MS" pitchFamily="66" charset="0"/>
            </a:endParaRPr>
          </a:p>
        </p:txBody>
      </p:sp>
      <p:sp>
        <p:nvSpPr>
          <p:cNvPr id="7" name="Oval 6"/>
          <p:cNvSpPr>
            <a:spLocks noChangeAspect="1"/>
          </p:cNvSpPr>
          <p:nvPr/>
        </p:nvSpPr>
        <p:spPr>
          <a:xfrm>
            <a:off x="4191000" y="1646469"/>
            <a:ext cx="2315931" cy="231593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H="1">
            <a:off x="4343400" y="2971800"/>
            <a:ext cx="3402666" cy="156625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322627" y="2790967"/>
            <a:ext cx="477672" cy="109182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Arc 12"/>
          <p:cNvSpPr/>
          <p:nvPr/>
        </p:nvSpPr>
        <p:spPr>
          <a:xfrm>
            <a:off x="4691431" y="2306824"/>
            <a:ext cx="914400" cy="914400"/>
          </a:xfrm>
          <a:prstGeom prst="arc">
            <a:avLst>
              <a:gd name="adj1" fmla="val 216003"/>
              <a:gd name="adj2" fmla="val 2921931"/>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4" name="TextBox 13"/>
              <p:cNvSpPr txBox="1"/>
              <p:nvPr/>
            </p:nvSpPr>
            <p:spPr>
              <a:xfrm>
                <a:off x="5452692" y="2908834"/>
                <a:ext cx="405560"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i="1" smtClean="0">
                          <a:latin typeface="Cambria Math"/>
                          <a:ea typeface="Cambria Math"/>
                        </a:rPr>
                        <m:t>𝛿𝜃</m:t>
                      </m:r>
                    </m:oMath>
                  </m:oMathPara>
                </a14:m>
                <a:endParaRPr lang="en-GB" sz="1200" dirty="0">
                  <a:latin typeface="Comic Sans MS" panose="030F0702030302020204" pitchFamily="66"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5452692" y="2908834"/>
                <a:ext cx="405560" cy="276999"/>
              </a:xfrm>
              <a:prstGeom prst="rect">
                <a:avLst/>
              </a:prstGeom>
              <a:blipFill rotWithShape="1">
                <a:blip r:embed="rId3"/>
                <a:stretch>
                  <a:fillRect/>
                </a:stretch>
              </a:blipFill>
            </p:spPr>
            <p:txBody>
              <a:bodyPr/>
              <a:lstStyle/>
              <a:p>
                <a:r>
                  <a:rPr lang="en-GB">
                    <a:noFill/>
                  </a:rPr>
                  <a:t> </a:t>
                </a:r>
              </a:p>
            </p:txBody>
          </p:sp>
        </mc:Fallback>
      </mc:AlternateContent>
      <p:sp>
        <p:nvSpPr>
          <p:cNvPr id="15" name="TextBox 14"/>
          <p:cNvSpPr txBox="1"/>
          <p:nvPr/>
        </p:nvSpPr>
        <p:spPr>
          <a:xfrm>
            <a:off x="7606174" y="3040229"/>
            <a:ext cx="271228" cy="307777"/>
          </a:xfrm>
          <a:prstGeom prst="rect">
            <a:avLst/>
          </a:prstGeom>
          <a:noFill/>
        </p:spPr>
        <p:txBody>
          <a:bodyPr wrap="none" rtlCol="0">
            <a:spAutoFit/>
          </a:bodyPr>
          <a:lstStyle/>
          <a:p>
            <a:r>
              <a:rPr lang="en-US" sz="1400" dirty="0" smtClean="0">
                <a:latin typeface="Comic Sans MS" panose="030F0702030302020204" pitchFamily="66" charset="0"/>
              </a:rPr>
              <a:t>v</a:t>
            </a:r>
            <a:endParaRPr lang="en-GB" sz="1400" dirty="0">
              <a:latin typeface="Comic Sans MS" panose="030F0702030302020204" pitchFamily="66" charset="0"/>
            </a:endParaRPr>
          </a:p>
        </p:txBody>
      </p:sp>
      <p:cxnSp>
        <p:nvCxnSpPr>
          <p:cNvPr id="23" name="Straight Connector 22"/>
          <p:cNvCxnSpPr/>
          <p:nvPr/>
        </p:nvCxnSpPr>
        <p:spPr>
          <a:xfrm>
            <a:off x="6517563" y="1502734"/>
            <a:ext cx="0" cy="20383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7607887" y="2934586"/>
            <a:ext cx="142596" cy="175379"/>
            <a:chOff x="7607887" y="2929562"/>
            <a:chExt cx="142596" cy="175379"/>
          </a:xfrm>
        </p:grpSpPr>
        <p:cxnSp>
          <p:nvCxnSpPr>
            <p:cNvPr id="19" name="Straight Connector 18"/>
            <p:cNvCxnSpPr/>
            <p:nvPr/>
          </p:nvCxnSpPr>
          <p:spPr>
            <a:xfrm>
              <a:off x="7607887" y="2929562"/>
              <a:ext cx="142596" cy="511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7676940" y="2976455"/>
              <a:ext cx="63250" cy="12848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rot="17443088">
            <a:off x="6464049" y="1484275"/>
            <a:ext cx="142596" cy="175379"/>
            <a:chOff x="7760287" y="3081962"/>
            <a:chExt cx="142596" cy="175379"/>
          </a:xfrm>
        </p:grpSpPr>
        <p:cxnSp>
          <p:nvCxnSpPr>
            <p:cNvPr id="30" name="Straight Connector 29"/>
            <p:cNvCxnSpPr/>
            <p:nvPr/>
          </p:nvCxnSpPr>
          <p:spPr>
            <a:xfrm>
              <a:off x="7760287" y="3081962"/>
              <a:ext cx="142596" cy="511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7829340" y="3128855"/>
              <a:ext cx="63250" cy="12848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6" name="Straight Connector 35"/>
          <p:cNvCxnSpPr/>
          <p:nvPr/>
        </p:nvCxnSpPr>
        <p:spPr>
          <a:xfrm flipH="1">
            <a:off x="5336275" y="2793241"/>
            <a:ext cx="1182807" cy="45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5295864" y="2768560"/>
            <a:ext cx="104102" cy="9292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Box 38"/>
          <p:cNvSpPr txBox="1"/>
          <p:nvPr/>
        </p:nvSpPr>
        <p:spPr>
          <a:xfrm>
            <a:off x="5731881" y="3881842"/>
            <a:ext cx="296876" cy="276999"/>
          </a:xfrm>
          <a:prstGeom prst="rect">
            <a:avLst/>
          </a:prstGeom>
          <a:noFill/>
        </p:spPr>
        <p:txBody>
          <a:bodyPr wrap="none" rtlCol="0">
            <a:spAutoFit/>
          </a:bodyPr>
          <a:lstStyle/>
          <a:p>
            <a:r>
              <a:rPr lang="en-US" sz="1200" dirty="0" smtClean="0">
                <a:latin typeface="Comic Sans MS" panose="030F0702030302020204" pitchFamily="66" charset="0"/>
              </a:rPr>
              <a:t>A</a:t>
            </a:r>
            <a:endParaRPr lang="en-GB" sz="1200" dirty="0">
              <a:latin typeface="Comic Sans MS" panose="030F0702030302020204" pitchFamily="66" charset="0"/>
            </a:endParaRPr>
          </a:p>
        </p:txBody>
      </p:sp>
      <p:sp>
        <p:nvSpPr>
          <p:cNvPr id="40" name="TextBox 39"/>
          <p:cNvSpPr txBox="1"/>
          <p:nvPr/>
        </p:nvSpPr>
        <p:spPr>
          <a:xfrm>
            <a:off x="6498431" y="2648994"/>
            <a:ext cx="282450" cy="276999"/>
          </a:xfrm>
          <a:prstGeom prst="rect">
            <a:avLst/>
          </a:prstGeom>
          <a:noFill/>
        </p:spPr>
        <p:txBody>
          <a:bodyPr wrap="none" rtlCol="0">
            <a:spAutoFit/>
          </a:bodyPr>
          <a:lstStyle/>
          <a:p>
            <a:r>
              <a:rPr lang="en-US" sz="1200" dirty="0" smtClean="0">
                <a:latin typeface="Comic Sans MS" panose="030F0702030302020204" pitchFamily="66" charset="0"/>
              </a:rPr>
              <a:t>B</a:t>
            </a:r>
            <a:endParaRPr lang="en-GB" sz="1200" dirty="0">
              <a:latin typeface="Comic Sans MS" panose="030F0702030302020204" pitchFamily="66" charset="0"/>
            </a:endParaRPr>
          </a:p>
        </p:txBody>
      </p:sp>
      <p:sp>
        <p:nvSpPr>
          <p:cNvPr id="41" name="TextBox 40"/>
          <p:cNvSpPr txBox="1"/>
          <p:nvPr/>
        </p:nvSpPr>
        <p:spPr>
          <a:xfrm>
            <a:off x="5308800" y="3240397"/>
            <a:ext cx="271228" cy="307777"/>
          </a:xfrm>
          <a:prstGeom prst="rect">
            <a:avLst/>
          </a:prstGeom>
          <a:noFill/>
        </p:spPr>
        <p:txBody>
          <a:bodyPr wrap="none" rtlCol="0">
            <a:spAutoFit/>
          </a:bodyPr>
          <a:lstStyle/>
          <a:p>
            <a:r>
              <a:rPr lang="en-US" sz="1400" dirty="0" smtClean="0">
                <a:latin typeface="Comic Sans MS" panose="030F0702030302020204" pitchFamily="66" charset="0"/>
              </a:rPr>
              <a:t>r</a:t>
            </a:r>
            <a:endParaRPr lang="en-GB" sz="1400" dirty="0">
              <a:latin typeface="Comic Sans MS" panose="030F0702030302020204" pitchFamily="66" charset="0"/>
            </a:endParaRPr>
          </a:p>
        </p:txBody>
      </p:sp>
      <p:sp>
        <p:nvSpPr>
          <p:cNvPr id="42" name="TextBox 41"/>
          <p:cNvSpPr txBox="1"/>
          <p:nvPr/>
        </p:nvSpPr>
        <p:spPr>
          <a:xfrm>
            <a:off x="5740979" y="2519341"/>
            <a:ext cx="271228" cy="307777"/>
          </a:xfrm>
          <a:prstGeom prst="rect">
            <a:avLst/>
          </a:prstGeom>
          <a:noFill/>
        </p:spPr>
        <p:txBody>
          <a:bodyPr wrap="none" rtlCol="0">
            <a:spAutoFit/>
          </a:bodyPr>
          <a:lstStyle/>
          <a:p>
            <a:r>
              <a:rPr lang="en-US" sz="1400" dirty="0" smtClean="0">
                <a:latin typeface="Comic Sans MS" panose="030F0702030302020204" pitchFamily="66" charset="0"/>
              </a:rPr>
              <a:t>r</a:t>
            </a:r>
            <a:endParaRPr lang="en-GB" sz="1400" dirty="0">
              <a:latin typeface="Comic Sans MS" panose="030F0702030302020204" pitchFamily="66" charset="0"/>
            </a:endParaRPr>
          </a:p>
        </p:txBody>
      </p:sp>
      <p:sp>
        <p:nvSpPr>
          <p:cNvPr id="43" name="Arc 42"/>
          <p:cNvSpPr/>
          <p:nvPr/>
        </p:nvSpPr>
        <p:spPr>
          <a:xfrm>
            <a:off x="5938338" y="3348429"/>
            <a:ext cx="914400" cy="914400"/>
          </a:xfrm>
          <a:prstGeom prst="arc">
            <a:avLst>
              <a:gd name="adj1" fmla="val 17149203"/>
              <a:gd name="adj2" fmla="val 1859289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4" name="TextBox 43"/>
          <p:cNvSpPr txBox="1"/>
          <p:nvPr/>
        </p:nvSpPr>
        <p:spPr>
          <a:xfrm>
            <a:off x="6578043" y="1377478"/>
            <a:ext cx="271228" cy="307777"/>
          </a:xfrm>
          <a:prstGeom prst="rect">
            <a:avLst/>
          </a:prstGeom>
          <a:noFill/>
        </p:spPr>
        <p:txBody>
          <a:bodyPr wrap="none" rtlCol="0">
            <a:spAutoFit/>
          </a:bodyPr>
          <a:lstStyle/>
          <a:p>
            <a:r>
              <a:rPr lang="en-US" sz="1400" dirty="0" smtClean="0">
                <a:latin typeface="Comic Sans MS" panose="030F0702030302020204" pitchFamily="66" charset="0"/>
              </a:rPr>
              <a:t>v</a:t>
            </a: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5" name="TextBox 44"/>
              <p:cNvSpPr txBox="1"/>
              <p:nvPr/>
            </p:nvSpPr>
            <p:spPr>
              <a:xfrm>
                <a:off x="6438081" y="3183045"/>
                <a:ext cx="405560"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i="1" smtClean="0">
                          <a:latin typeface="Cambria Math"/>
                          <a:ea typeface="Cambria Math"/>
                        </a:rPr>
                        <m:t>𝛿𝜃</m:t>
                      </m:r>
                    </m:oMath>
                  </m:oMathPara>
                </a14:m>
                <a:endParaRPr lang="en-GB" sz="1200" dirty="0">
                  <a:latin typeface="Comic Sans MS" panose="030F0702030302020204" pitchFamily="66" charset="0"/>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6438081" y="3183045"/>
                <a:ext cx="405560" cy="276999"/>
              </a:xfrm>
              <a:prstGeom prst="rect">
                <a:avLst/>
              </a:prstGeom>
              <a:blipFill rotWithShape="1">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6543195" y="2880314"/>
                <a:ext cx="695703"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𝑣𝑠𝑖𝑛</m:t>
                      </m:r>
                      <m:r>
                        <a:rPr lang="en-GB" sz="1200" i="1" smtClean="0">
                          <a:latin typeface="Cambria Math"/>
                          <a:ea typeface="Cambria Math"/>
                        </a:rPr>
                        <m:t>𝛿𝜃</m:t>
                      </m:r>
                    </m:oMath>
                  </m:oMathPara>
                </a14:m>
                <a:endParaRPr lang="en-GB" sz="1200" dirty="0">
                  <a:latin typeface="Comic Sans MS" panose="030F0702030302020204" pitchFamily="66" charset="0"/>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6543195" y="2880314"/>
                <a:ext cx="695703" cy="276999"/>
              </a:xfrm>
              <a:prstGeom prst="rect">
                <a:avLst/>
              </a:prstGeom>
              <a:blipFill rotWithShape="1">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6530092" y="3405093"/>
                <a:ext cx="711733"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𝑣𝑐𝑜𝑠</m:t>
                      </m:r>
                      <m:r>
                        <a:rPr lang="en-GB" sz="1200" i="1" smtClean="0">
                          <a:latin typeface="Cambria Math"/>
                          <a:ea typeface="Cambria Math"/>
                        </a:rPr>
                        <m:t>𝛿𝜃</m:t>
                      </m:r>
                    </m:oMath>
                  </m:oMathPara>
                </a14:m>
                <a:endParaRPr lang="en-GB" sz="1200" dirty="0">
                  <a:latin typeface="Comic Sans MS" panose="030F0702030302020204" pitchFamily="66" charset="0"/>
                </a:endParaRPr>
              </a:p>
            </p:txBody>
          </p:sp>
        </mc:Choice>
        <mc:Fallback xmlns="">
          <p:sp>
            <p:nvSpPr>
              <p:cNvPr id="63" name="TextBox 62"/>
              <p:cNvSpPr txBox="1">
                <a:spLocks noRot="1" noChangeAspect="1" noMove="1" noResize="1" noEditPoints="1" noAdjustHandles="1" noChangeArrowheads="1" noChangeShapeType="1" noTextEdit="1"/>
              </p:cNvSpPr>
              <p:nvPr/>
            </p:nvSpPr>
            <p:spPr>
              <a:xfrm>
                <a:off x="6530092" y="3405093"/>
                <a:ext cx="711733" cy="276999"/>
              </a:xfrm>
              <a:prstGeom prst="rect">
                <a:avLst/>
              </a:prstGeom>
              <a:blipFill rotWithShape="1">
                <a:blip r:embed="rId6"/>
                <a:stretch>
                  <a:fillRect/>
                </a:stretch>
              </a:blipFill>
            </p:spPr>
            <p:txBody>
              <a:bodyPr/>
              <a:lstStyle/>
              <a:p>
                <a:r>
                  <a:rPr lang="en-GB">
                    <a:noFill/>
                  </a:rPr>
                  <a:t> </a:t>
                </a:r>
              </a:p>
            </p:txBody>
          </p:sp>
        </mc:Fallback>
      </mc:AlternateContent>
      <p:sp>
        <p:nvSpPr>
          <p:cNvPr id="64" name="Freeform 63"/>
          <p:cNvSpPr/>
          <p:nvPr/>
        </p:nvSpPr>
        <p:spPr>
          <a:xfrm>
            <a:off x="6508140" y="2792769"/>
            <a:ext cx="285491" cy="744956"/>
          </a:xfrm>
          <a:custGeom>
            <a:avLst/>
            <a:gdLst>
              <a:gd name="connsiteX0" fmla="*/ 0 w 285491"/>
              <a:gd name="connsiteY0" fmla="*/ 740622 h 740622"/>
              <a:gd name="connsiteX1" fmla="*/ 285491 w 285491"/>
              <a:gd name="connsiteY1" fmla="*/ 612358 h 740622"/>
              <a:gd name="connsiteX2" fmla="*/ 0 w 285491"/>
              <a:gd name="connsiteY2" fmla="*/ 0 h 740622"/>
              <a:gd name="connsiteX3" fmla="*/ 0 w 285491"/>
              <a:gd name="connsiteY3" fmla="*/ 740622 h 740622"/>
              <a:gd name="connsiteX0" fmla="*/ 4334 w 285491"/>
              <a:gd name="connsiteY0" fmla="*/ 744956 h 744956"/>
              <a:gd name="connsiteX1" fmla="*/ 285491 w 285491"/>
              <a:gd name="connsiteY1" fmla="*/ 612358 h 744956"/>
              <a:gd name="connsiteX2" fmla="*/ 0 w 285491"/>
              <a:gd name="connsiteY2" fmla="*/ 0 h 744956"/>
              <a:gd name="connsiteX3" fmla="*/ 4334 w 285491"/>
              <a:gd name="connsiteY3" fmla="*/ 744956 h 744956"/>
            </a:gdLst>
            <a:ahLst/>
            <a:cxnLst>
              <a:cxn ang="0">
                <a:pos x="connsiteX0" y="connsiteY0"/>
              </a:cxn>
              <a:cxn ang="0">
                <a:pos x="connsiteX1" y="connsiteY1"/>
              </a:cxn>
              <a:cxn ang="0">
                <a:pos x="connsiteX2" y="connsiteY2"/>
              </a:cxn>
              <a:cxn ang="0">
                <a:pos x="connsiteX3" y="connsiteY3"/>
              </a:cxn>
            </a:cxnLst>
            <a:rect l="l" t="t" r="r" b="b"/>
            <a:pathLst>
              <a:path w="285491" h="744956">
                <a:moveTo>
                  <a:pt x="4334" y="744956"/>
                </a:moveTo>
                <a:lnTo>
                  <a:pt x="285491" y="612358"/>
                </a:lnTo>
                <a:lnTo>
                  <a:pt x="0" y="0"/>
                </a:lnTo>
                <a:cubicBezTo>
                  <a:pt x="1379" y="245495"/>
                  <a:pt x="7093" y="495324"/>
                  <a:pt x="4334" y="744956"/>
                </a:cubicBez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p:cNvSpPr/>
          <p:nvPr/>
        </p:nvSpPr>
        <p:spPr>
          <a:xfrm>
            <a:off x="6455924" y="2741264"/>
            <a:ext cx="104102" cy="9292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6" name="Straight Arrow Connector 65"/>
          <p:cNvCxnSpPr>
            <a:stCxn id="64" idx="0"/>
          </p:cNvCxnSpPr>
          <p:nvPr/>
        </p:nvCxnSpPr>
        <p:spPr>
          <a:xfrm flipV="1">
            <a:off x="6512474" y="3267490"/>
            <a:ext cx="581670" cy="27023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H="1" flipV="1">
            <a:off x="6370505" y="2491889"/>
            <a:ext cx="424459" cy="91667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5750789" y="3830811"/>
            <a:ext cx="104102" cy="9292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6" name="Straight Arrow Connector 75"/>
          <p:cNvCxnSpPr/>
          <p:nvPr/>
        </p:nvCxnSpPr>
        <p:spPr>
          <a:xfrm flipV="1">
            <a:off x="5529498" y="3723328"/>
            <a:ext cx="581670" cy="27023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7" name="TextBox 76"/>
              <p:cNvSpPr txBox="1"/>
              <p:nvPr/>
            </p:nvSpPr>
            <p:spPr>
              <a:xfrm>
                <a:off x="5911103" y="3791510"/>
                <a:ext cx="370614"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1" i="1" smtClean="0">
                          <a:solidFill>
                            <a:srgbClr val="FF0000"/>
                          </a:solidFill>
                          <a:latin typeface="Cambria Math"/>
                          <a:ea typeface="Cambria Math"/>
                        </a:rPr>
                        <m:t>𝒗</m:t>
                      </m:r>
                    </m:oMath>
                  </m:oMathPara>
                </a14:m>
                <a:endParaRPr lang="en-GB" sz="1400" b="1" dirty="0">
                  <a:solidFill>
                    <a:srgbClr val="FF0000"/>
                  </a:solidFill>
                  <a:latin typeface="Comic Sans MS" panose="030F0702030302020204" pitchFamily="66" charset="0"/>
                </a:endParaRPr>
              </a:p>
            </p:txBody>
          </p:sp>
        </mc:Choice>
        <mc:Fallback xmlns="">
          <p:sp>
            <p:nvSpPr>
              <p:cNvPr id="77" name="TextBox 76"/>
              <p:cNvSpPr txBox="1">
                <a:spLocks noRot="1" noChangeAspect="1" noMove="1" noResize="1" noEditPoints="1" noAdjustHandles="1" noChangeArrowheads="1" noChangeShapeType="1" noTextEdit="1"/>
              </p:cNvSpPr>
              <p:nvPr/>
            </p:nvSpPr>
            <p:spPr>
              <a:xfrm>
                <a:off x="5911103" y="3791510"/>
                <a:ext cx="370614" cy="307777"/>
              </a:xfrm>
              <a:prstGeom prst="rect">
                <a:avLst/>
              </a:prstGeom>
              <a:blipFill rotWithShape="1">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685800" y="5029200"/>
                <a:ext cx="2997103" cy="53912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𝐴𝑐𝑐𝑒𝑙𝑒𝑟𝑎𝑡𝑖𝑜𝑛</m:t>
                      </m:r>
                      <m:r>
                        <a:rPr lang="en-US" sz="1400" b="0" i="1" smtClean="0">
                          <a:latin typeface="Cambria Math"/>
                        </a:rPr>
                        <m:t>=</m:t>
                      </m:r>
                      <m:f>
                        <m:fPr>
                          <m:ctrlPr>
                            <a:rPr lang="en-US" sz="1400" b="0" i="1" smtClean="0">
                              <a:latin typeface="Cambria Math" panose="02040503050406030204" pitchFamily="18" charset="0"/>
                            </a:rPr>
                          </m:ctrlPr>
                        </m:fPr>
                        <m:num>
                          <m:r>
                            <a:rPr lang="en-US" sz="1400" b="0" i="1" smtClean="0">
                              <a:latin typeface="Cambria Math"/>
                            </a:rPr>
                            <m:t>𝐶h𝑎𝑛𝑔𝑒</m:t>
                          </m:r>
                          <m:r>
                            <a:rPr lang="en-US" sz="1400" b="0" i="1" smtClean="0">
                              <a:latin typeface="Cambria Math"/>
                            </a:rPr>
                            <m:t> </m:t>
                          </m:r>
                          <m:r>
                            <a:rPr lang="en-US" sz="1400" b="0" i="1" smtClean="0">
                              <a:latin typeface="Cambria Math"/>
                            </a:rPr>
                            <m:t>𝑖𝑛</m:t>
                          </m:r>
                          <m:r>
                            <a:rPr lang="en-US" sz="1400" b="0" i="1" smtClean="0">
                              <a:latin typeface="Cambria Math"/>
                            </a:rPr>
                            <m:t> </m:t>
                          </m:r>
                          <m:r>
                            <a:rPr lang="en-US" sz="1400" b="0" i="1" smtClean="0">
                              <a:latin typeface="Cambria Math"/>
                            </a:rPr>
                            <m:t>𝑣𝑒𝑙𝑜𝑐𝑖𝑡𝑦</m:t>
                          </m:r>
                        </m:num>
                        <m:den>
                          <m:r>
                            <a:rPr lang="en-US" sz="1400" b="0" i="1" smtClean="0">
                              <a:latin typeface="Cambria Math"/>
                            </a:rPr>
                            <m:t>𝐶h𝑎𝑛𝑔𝑒</m:t>
                          </m:r>
                          <m:r>
                            <a:rPr lang="en-US" sz="1400" b="0" i="1" smtClean="0">
                              <a:latin typeface="Cambria Math"/>
                            </a:rPr>
                            <m:t> </m:t>
                          </m:r>
                          <m:r>
                            <a:rPr lang="en-US" sz="1400" b="0" i="1" smtClean="0">
                              <a:latin typeface="Cambria Math"/>
                            </a:rPr>
                            <m:t>𝑖𝑛</m:t>
                          </m:r>
                          <m:r>
                            <a:rPr lang="en-US" sz="1400" b="0" i="1" smtClean="0">
                              <a:latin typeface="Cambria Math"/>
                            </a:rPr>
                            <m:t> </m:t>
                          </m:r>
                          <m:r>
                            <a:rPr lang="en-US" sz="1400" b="0" i="1" smtClean="0">
                              <a:latin typeface="Cambria Math"/>
                            </a:rPr>
                            <m:t>𝑡𝑖𝑚𝑒</m:t>
                          </m:r>
                        </m:den>
                      </m:f>
                    </m:oMath>
                  </m:oMathPara>
                </a14:m>
                <a:endParaRPr lang="en-GB" sz="1400" dirty="0"/>
              </a:p>
            </p:txBody>
          </p:sp>
        </mc:Choice>
        <mc:Fallback xmlns="">
          <p:sp>
            <p:nvSpPr>
              <p:cNvPr id="3" name="TextBox 2"/>
              <p:cNvSpPr txBox="1">
                <a:spLocks noRot="1" noChangeAspect="1" noMove="1" noResize="1" noEditPoints="1" noAdjustHandles="1" noChangeArrowheads="1" noChangeShapeType="1" noTextEdit="1"/>
              </p:cNvSpPr>
              <p:nvPr/>
            </p:nvSpPr>
            <p:spPr>
              <a:xfrm>
                <a:off x="685800" y="5029200"/>
                <a:ext cx="2997103" cy="539122"/>
              </a:xfrm>
              <a:prstGeom prst="rect">
                <a:avLst/>
              </a:prstGeom>
              <a:blipFill rotWithShape="1">
                <a:blip r:embed="rId8"/>
                <a:stretch>
                  <a:fillRect b="-5682"/>
                </a:stretch>
              </a:blipFill>
            </p:spPr>
            <p:txBody>
              <a:bodyPr/>
              <a:lstStyle/>
              <a:p>
                <a:r>
                  <a:rPr lang="en-GB">
                    <a:noFill/>
                  </a:rPr>
                  <a:t> </a:t>
                </a:r>
              </a:p>
            </p:txBody>
          </p:sp>
        </mc:Fallback>
      </mc:AlternateContent>
      <p:sp>
        <p:nvSpPr>
          <p:cNvPr id="9" name="TextBox 8"/>
          <p:cNvSpPr txBox="1"/>
          <p:nvPr/>
        </p:nvSpPr>
        <p:spPr>
          <a:xfrm>
            <a:off x="4953000" y="4724400"/>
            <a:ext cx="2731838" cy="307777"/>
          </a:xfrm>
          <a:prstGeom prst="rect">
            <a:avLst/>
          </a:prstGeom>
          <a:noFill/>
        </p:spPr>
        <p:txBody>
          <a:bodyPr wrap="none" rtlCol="0">
            <a:spAutoFit/>
          </a:bodyPr>
          <a:lstStyle/>
          <a:p>
            <a:r>
              <a:rPr lang="en-US" sz="1400" u="sng" dirty="0" smtClean="0">
                <a:latin typeface="Comic Sans MS" panose="030F0702030302020204" pitchFamily="66" charset="0"/>
              </a:rPr>
              <a:t>Parallel to the original velocity</a:t>
            </a:r>
            <a:endParaRPr lang="en-GB" sz="1400" u="sng"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7" name="TextBox 46"/>
              <p:cNvSpPr txBox="1"/>
              <p:nvPr/>
            </p:nvSpPr>
            <p:spPr>
              <a:xfrm>
                <a:off x="5105400" y="5715000"/>
                <a:ext cx="2368725" cy="50186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𝐴𝑐𝑐𝑒𝑙𝑒𝑟𝑎𝑡𝑖𝑜𝑛</m:t>
                      </m:r>
                      <m:r>
                        <a:rPr lang="en-US" sz="1400" b="0" i="1" smtClean="0">
                          <a:latin typeface="Cambria Math"/>
                        </a:rPr>
                        <m:t>=</m:t>
                      </m:r>
                      <m:f>
                        <m:fPr>
                          <m:ctrlPr>
                            <a:rPr lang="en-US" sz="1400" b="0" i="1" smtClean="0">
                              <a:latin typeface="Cambria Math" panose="02040503050406030204" pitchFamily="18" charset="0"/>
                            </a:rPr>
                          </m:ctrlPr>
                        </m:fPr>
                        <m:num>
                          <m:r>
                            <a:rPr lang="en-US" sz="1400" b="0" i="1" smtClean="0">
                              <a:latin typeface="Cambria Math"/>
                            </a:rPr>
                            <m:t>𝑣𝑐𝑜𝑠</m:t>
                          </m:r>
                          <m:r>
                            <a:rPr lang="en-US" sz="1400" b="0" i="1" smtClean="0">
                              <a:latin typeface="Cambria Math"/>
                              <a:ea typeface="Cambria Math"/>
                            </a:rPr>
                            <m:t>𝛿𝜃</m:t>
                          </m:r>
                          <m:r>
                            <a:rPr lang="en-US" sz="1400" b="0" i="1" smtClean="0">
                              <a:latin typeface="Cambria Math"/>
                              <a:ea typeface="Cambria Math"/>
                            </a:rPr>
                            <m:t>−</m:t>
                          </m:r>
                          <m:r>
                            <a:rPr lang="en-US" sz="1400" b="0" i="1" smtClean="0">
                              <a:latin typeface="Cambria Math"/>
                              <a:ea typeface="Cambria Math"/>
                            </a:rPr>
                            <m:t>𝑣</m:t>
                          </m:r>
                        </m:num>
                        <m:den>
                          <m:r>
                            <a:rPr lang="en-US" sz="1400" b="0" i="1" smtClean="0">
                              <a:latin typeface="Cambria Math"/>
                              <a:ea typeface="Cambria Math"/>
                            </a:rPr>
                            <m:t>𝛿</m:t>
                          </m:r>
                          <m:r>
                            <a:rPr lang="en-US" sz="1400" b="0" i="1" smtClean="0">
                              <a:latin typeface="Cambria Math"/>
                              <a:ea typeface="Cambria Math"/>
                            </a:rPr>
                            <m:t>𝑡</m:t>
                          </m:r>
                        </m:den>
                      </m:f>
                    </m:oMath>
                  </m:oMathPara>
                </a14:m>
                <a:endParaRPr lang="en-GB" sz="1400" dirty="0"/>
              </a:p>
            </p:txBody>
          </p:sp>
        </mc:Choice>
        <mc:Fallback xmlns="">
          <p:sp>
            <p:nvSpPr>
              <p:cNvPr id="47" name="TextBox 46"/>
              <p:cNvSpPr txBox="1">
                <a:spLocks noRot="1" noChangeAspect="1" noMove="1" noResize="1" noEditPoints="1" noAdjustHandles="1" noChangeArrowheads="1" noChangeShapeType="1" noTextEdit="1"/>
              </p:cNvSpPr>
              <p:nvPr/>
            </p:nvSpPr>
            <p:spPr>
              <a:xfrm>
                <a:off x="5105400" y="5715000"/>
                <a:ext cx="2368725" cy="501869"/>
              </a:xfrm>
              <a:prstGeom prst="rect">
                <a:avLst/>
              </a:prstGeom>
              <a:blipFill rotWithShape="1">
                <a:blip r:embed="rId9"/>
                <a:stretch>
                  <a:fillRect b="-122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152400" y="5715000"/>
                <a:ext cx="1997855" cy="50186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𝑃𝑎𝑟𝑎𝑙𝑙𝑒𝑙</m:t>
                      </m:r>
                      <m:r>
                        <a:rPr lang="en-US" sz="1400" b="0" i="1" smtClean="0">
                          <a:latin typeface="Cambria Math"/>
                        </a:rPr>
                        <m:t>=</m:t>
                      </m:r>
                      <m:f>
                        <m:fPr>
                          <m:ctrlPr>
                            <a:rPr lang="en-US" sz="1400" b="0" i="1" smtClean="0">
                              <a:latin typeface="Cambria Math" panose="02040503050406030204" pitchFamily="18" charset="0"/>
                            </a:rPr>
                          </m:ctrlPr>
                        </m:fPr>
                        <m:num>
                          <m:r>
                            <a:rPr lang="en-US" sz="1400" b="0" i="1" smtClean="0">
                              <a:latin typeface="Cambria Math"/>
                            </a:rPr>
                            <m:t>𝑣𝑐𝑜𝑠</m:t>
                          </m:r>
                          <m:r>
                            <a:rPr lang="en-US" sz="1400" b="0" i="1" smtClean="0">
                              <a:latin typeface="Cambria Math"/>
                              <a:ea typeface="Cambria Math"/>
                            </a:rPr>
                            <m:t>𝛿𝜃</m:t>
                          </m:r>
                          <m:r>
                            <a:rPr lang="en-US" sz="1400" b="0" i="1" smtClean="0">
                              <a:latin typeface="Cambria Math"/>
                              <a:ea typeface="Cambria Math"/>
                            </a:rPr>
                            <m:t>−</m:t>
                          </m:r>
                          <m:r>
                            <a:rPr lang="en-US" sz="1400" b="0" i="1" smtClean="0">
                              <a:latin typeface="Cambria Math"/>
                              <a:ea typeface="Cambria Math"/>
                            </a:rPr>
                            <m:t>𝑣</m:t>
                          </m:r>
                        </m:num>
                        <m:den>
                          <m:r>
                            <a:rPr lang="en-US" sz="1400" b="0" i="1" smtClean="0">
                              <a:latin typeface="Cambria Math"/>
                              <a:ea typeface="Cambria Math"/>
                            </a:rPr>
                            <m:t>𝛿</m:t>
                          </m:r>
                          <m:r>
                            <a:rPr lang="en-US" sz="1400" b="0" i="1" smtClean="0">
                              <a:latin typeface="Cambria Math"/>
                              <a:ea typeface="Cambria Math"/>
                            </a:rPr>
                            <m:t>𝑡</m:t>
                          </m:r>
                        </m:den>
                      </m:f>
                    </m:oMath>
                  </m:oMathPara>
                </a14:m>
                <a:endParaRPr lang="en-GB" sz="1400" dirty="0"/>
              </a:p>
            </p:txBody>
          </p:sp>
        </mc:Choice>
        <mc:Fallback xmlns="">
          <p:sp>
            <p:nvSpPr>
              <p:cNvPr id="48" name="TextBox 47"/>
              <p:cNvSpPr txBox="1">
                <a:spLocks noRot="1" noChangeAspect="1" noMove="1" noResize="1" noEditPoints="1" noAdjustHandles="1" noChangeArrowheads="1" noChangeShapeType="1" noTextEdit="1"/>
              </p:cNvSpPr>
              <p:nvPr/>
            </p:nvSpPr>
            <p:spPr>
              <a:xfrm>
                <a:off x="152400" y="5715000"/>
                <a:ext cx="1997855" cy="501869"/>
              </a:xfrm>
              <a:prstGeom prst="rect">
                <a:avLst/>
              </a:prstGeom>
              <a:blipFill rotWithShape="1">
                <a:blip r:embed="rId10"/>
                <a:stretch>
                  <a:fillRect b="-122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4724400" y="5105400"/>
                <a:ext cx="2997103" cy="53912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𝐴𝑐𝑐𝑒𝑙𝑒𝑟𝑎𝑡𝑖𝑜𝑛</m:t>
                      </m:r>
                      <m:r>
                        <a:rPr lang="en-US" sz="1400" b="0" i="1" smtClean="0">
                          <a:latin typeface="Cambria Math"/>
                        </a:rPr>
                        <m:t>=</m:t>
                      </m:r>
                      <m:f>
                        <m:fPr>
                          <m:ctrlPr>
                            <a:rPr lang="en-US" sz="1400" b="0" i="1" smtClean="0">
                              <a:latin typeface="Cambria Math" panose="02040503050406030204" pitchFamily="18" charset="0"/>
                            </a:rPr>
                          </m:ctrlPr>
                        </m:fPr>
                        <m:num>
                          <m:r>
                            <a:rPr lang="en-US" sz="1400" b="0" i="1" smtClean="0">
                              <a:latin typeface="Cambria Math"/>
                            </a:rPr>
                            <m:t>𝐶h𝑎𝑛𝑔𝑒</m:t>
                          </m:r>
                          <m:r>
                            <a:rPr lang="en-US" sz="1400" b="0" i="1" smtClean="0">
                              <a:latin typeface="Cambria Math"/>
                            </a:rPr>
                            <m:t> </m:t>
                          </m:r>
                          <m:r>
                            <a:rPr lang="en-US" sz="1400" b="0" i="1" smtClean="0">
                              <a:latin typeface="Cambria Math"/>
                            </a:rPr>
                            <m:t>𝑖𝑛</m:t>
                          </m:r>
                          <m:r>
                            <a:rPr lang="en-US" sz="1400" b="0" i="1" smtClean="0">
                              <a:latin typeface="Cambria Math"/>
                            </a:rPr>
                            <m:t> </m:t>
                          </m:r>
                          <m:r>
                            <a:rPr lang="en-US" sz="1400" b="0" i="1" smtClean="0">
                              <a:latin typeface="Cambria Math"/>
                            </a:rPr>
                            <m:t>𝑣𝑒𝑙𝑜𝑐𝑖𝑡𝑦</m:t>
                          </m:r>
                        </m:num>
                        <m:den>
                          <m:r>
                            <a:rPr lang="en-US" sz="1400" b="0" i="1" smtClean="0">
                              <a:latin typeface="Cambria Math"/>
                            </a:rPr>
                            <m:t>𝐶h𝑎𝑛𝑔𝑒</m:t>
                          </m:r>
                          <m:r>
                            <a:rPr lang="en-US" sz="1400" b="0" i="1" smtClean="0">
                              <a:latin typeface="Cambria Math"/>
                            </a:rPr>
                            <m:t> </m:t>
                          </m:r>
                          <m:r>
                            <a:rPr lang="en-US" sz="1400" b="0" i="1" smtClean="0">
                              <a:latin typeface="Cambria Math"/>
                            </a:rPr>
                            <m:t>𝑖𝑛</m:t>
                          </m:r>
                          <m:r>
                            <a:rPr lang="en-US" sz="1400" b="0" i="1" smtClean="0">
                              <a:latin typeface="Cambria Math"/>
                            </a:rPr>
                            <m:t> </m:t>
                          </m:r>
                          <m:r>
                            <a:rPr lang="en-US" sz="1400" b="0" i="1" smtClean="0">
                              <a:latin typeface="Cambria Math"/>
                            </a:rPr>
                            <m:t>𝑡𝑖𝑚𝑒</m:t>
                          </m:r>
                        </m:den>
                      </m:f>
                    </m:oMath>
                  </m:oMathPara>
                </a14:m>
                <a:endParaRPr lang="en-GB" sz="1400" dirty="0"/>
              </a:p>
            </p:txBody>
          </p:sp>
        </mc:Choice>
        <mc:Fallback xmlns="">
          <p:sp>
            <p:nvSpPr>
              <p:cNvPr id="49" name="TextBox 48"/>
              <p:cNvSpPr txBox="1">
                <a:spLocks noRot="1" noChangeAspect="1" noMove="1" noResize="1" noEditPoints="1" noAdjustHandles="1" noChangeArrowheads="1" noChangeShapeType="1" noTextEdit="1"/>
              </p:cNvSpPr>
              <p:nvPr/>
            </p:nvSpPr>
            <p:spPr>
              <a:xfrm>
                <a:off x="4724400" y="5105400"/>
                <a:ext cx="2997103" cy="539122"/>
              </a:xfrm>
              <a:prstGeom prst="rect">
                <a:avLst/>
              </a:prstGeom>
              <a:blipFill rotWithShape="1">
                <a:blip r:embed="rId11"/>
                <a:stretch>
                  <a:fillRect b="-4545"/>
                </a:stretch>
              </a:blipFill>
            </p:spPr>
            <p:txBody>
              <a:bodyPr/>
              <a:lstStyle/>
              <a:p>
                <a:r>
                  <a:rPr lang="en-GB">
                    <a:noFill/>
                  </a:rPr>
                  <a:t> </a:t>
                </a:r>
              </a:p>
            </p:txBody>
          </p:sp>
        </mc:Fallback>
      </mc:AlternateContent>
      <p:sp>
        <p:nvSpPr>
          <p:cNvPr id="11" name="Oval 10"/>
          <p:cNvSpPr/>
          <p:nvPr/>
        </p:nvSpPr>
        <p:spPr>
          <a:xfrm>
            <a:off x="6553200" y="3429000"/>
            <a:ext cx="685800" cy="228600"/>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p:cNvSpPr/>
          <p:nvPr/>
        </p:nvSpPr>
        <p:spPr>
          <a:xfrm>
            <a:off x="5967350" y="3833750"/>
            <a:ext cx="228600" cy="228600"/>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1" name="TextBox 50"/>
              <p:cNvSpPr txBox="1"/>
              <p:nvPr/>
            </p:nvSpPr>
            <p:spPr>
              <a:xfrm>
                <a:off x="1088678" y="0"/>
                <a:ext cx="781817"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𝑣</m:t>
                      </m:r>
                      <m:r>
                        <a:rPr lang="en-US" sz="1400" b="0" i="1" smtClean="0">
                          <a:latin typeface="Cambria Math"/>
                        </a:rPr>
                        <m:t>=</m:t>
                      </m:r>
                      <m:r>
                        <a:rPr lang="en-US" sz="1400" b="0" i="1" smtClean="0">
                          <a:latin typeface="Cambria Math"/>
                        </a:rPr>
                        <m:t>𝑟</m:t>
                      </m:r>
                      <m:r>
                        <m:rPr>
                          <m:sty m:val="p"/>
                        </m:rPr>
                        <a:rPr lang="el-GR" sz="1400" b="0" i="1" smtClean="0">
                          <a:latin typeface="Cambria Math"/>
                        </a:rPr>
                        <m:t>ω</m:t>
                      </m:r>
                    </m:oMath>
                  </m:oMathPara>
                </a14:m>
                <a:endParaRPr lang="en-GB" sz="1400" dirty="0"/>
              </a:p>
            </p:txBody>
          </p:sp>
        </mc:Choice>
        <mc:Fallback xmlns="">
          <p:sp>
            <p:nvSpPr>
              <p:cNvPr id="51" name="TextBox 50"/>
              <p:cNvSpPr txBox="1">
                <a:spLocks noRot="1" noChangeAspect="1" noMove="1" noResize="1" noEditPoints="1" noAdjustHandles="1" noChangeArrowheads="1" noChangeShapeType="1" noTextEdit="1"/>
              </p:cNvSpPr>
              <p:nvPr/>
            </p:nvSpPr>
            <p:spPr>
              <a:xfrm>
                <a:off x="1088678" y="0"/>
                <a:ext cx="781817" cy="307777"/>
              </a:xfrm>
              <a:prstGeom prst="rect">
                <a:avLst/>
              </a:prstGeom>
              <a:blipFill rotWithShape="1">
                <a:blip r:embed="rId7"/>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0" y="0"/>
                <a:ext cx="1087670" cy="44300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1200" i="1" smtClean="0">
                          <a:latin typeface="Cambria Math"/>
                        </a:rPr>
                        <m:t>ω</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𝑟𝑎𝑑𝑖𝑎𝑛𝑠</m:t>
                          </m:r>
                        </m:num>
                        <m:den>
                          <m:r>
                            <a:rPr lang="en-US" sz="1200" b="0" i="1" smtClean="0">
                              <a:latin typeface="Cambria Math"/>
                            </a:rPr>
                            <m:t>𝑠𝑒𝑐𝑜𝑛𝑑𝑠</m:t>
                          </m:r>
                        </m:den>
                      </m:f>
                    </m:oMath>
                  </m:oMathPara>
                </a14:m>
                <a:endParaRPr lang="en-GB" sz="1200" dirty="0"/>
              </a:p>
            </p:txBody>
          </p:sp>
        </mc:Choice>
        <mc:Fallback xmlns="">
          <p:sp>
            <p:nvSpPr>
              <p:cNvPr id="52" name="TextBox 51"/>
              <p:cNvSpPr txBox="1">
                <a:spLocks noRot="1" noChangeAspect="1" noMove="1" noResize="1" noEditPoints="1" noAdjustHandles="1" noChangeArrowheads="1" noChangeShapeType="1" noTextEdit="1"/>
              </p:cNvSpPr>
              <p:nvPr/>
            </p:nvSpPr>
            <p:spPr>
              <a:xfrm>
                <a:off x="0" y="0"/>
                <a:ext cx="1087670" cy="443006"/>
              </a:xfrm>
              <a:prstGeom prst="rect">
                <a:avLst/>
              </a:prstGeom>
              <a:blipFill rotWithShape="1">
                <a:blip r:embed="rId12"/>
                <a:stretch>
                  <a:fillRect/>
                </a:stretch>
              </a:blipFill>
              <a:ln w="25400">
                <a:solidFill>
                  <a:schemeClr val="tx1"/>
                </a:solidFill>
              </a:ln>
            </p:spPr>
            <p:txBody>
              <a:bodyPr/>
              <a:lstStyle/>
              <a:p>
                <a:r>
                  <a:rPr lang="en-GB">
                    <a:noFill/>
                  </a:rPr>
                  <a:t> </a:t>
                </a:r>
              </a:p>
            </p:txBody>
          </p:sp>
        </mc:Fallback>
      </mc:AlternateContent>
    </p:spTree>
    <p:extLst>
      <p:ext uri="{BB962C8B-B14F-4D97-AF65-F5344CB8AC3E}">
        <p14:creationId xmlns:p14="http://schemas.microsoft.com/office/powerpoint/2010/main" val="312539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blinds(horizontal)">
                                      <p:cBhvr>
                                        <p:cTn id="7" dur="500"/>
                                        <p:tgtEl>
                                          <p:spTgt spid="6">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6" end="6"/>
                                            </p:txEl>
                                          </p:spTgt>
                                        </p:tgtEl>
                                        <p:attrNameLst>
                                          <p:attrName>style.visibility</p:attrName>
                                        </p:attrNameLst>
                                      </p:cBhvr>
                                      <p:to>
                                        <p:strVal val="visible"/>
                                      </p:to>
                                    </p:set>
                                    <p:animEffect transition="in" filter="blinds(horizontal)">
                                      <p:cBhvr>
                                        <p:cTn id="12" dur="500"/>
                                        <p:tgtEl>
                                          <p:spTgt spid="6">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blinds(horizontal)">
                                      <p:cBhvr>
                                        <p:cTn id="27" dur="500"/>
                                        <p:tgtEl>
                                          <p:spTgt spid="4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76"/>
                                        </p:tgtEl>
                                        <p:attrNameLst>
                                          <p:attrName>style.visibility</p:attrName>
                                        </p:attrNameLst>
                                      </p:cBhvr>
                                      <p:to>
                                        <p:strVal val="visible"/>
                                      </p:to>
                                    </p:set>
                                    <p:animEffect transition="in" filter="blinds(horizontal)">
                                      <p:cBhvr>
                                        <p:cTn id="32" dur="500"/>
                                        <p:tgtEl>
                                          <p:spTgt spid="76"/>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blinds(horizontal)">
                                      <p:cBhvr>
                                        <p:cTn id="35" dur="500"/>
                                        <p:tgtEl>
                                          <p:spTgt spid="77"/>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linds(horizontal)">
                                      <p:cBhvr>
                                        <p:cTn id="40" dur="500"/>
                                        <p:tgtEl>
                                          <p:spTgt spid="11"/>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blinds(horizontal)">
                                      <p:cBhvr>
                                        <p:cTn id="43" dur="500"/>
                                        <p:tgtEl>
                                          <p:spTgt spid="50"/>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blinds(horizontal)">
                                      <p:cBhvr>
                                        <p:cTn id="48" dur="500"/>
                                        <p:tgtEl>
                                          <p:spTgt spid="47"/>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xit" presetSubtype="10" fill="hold" grpId="1" nodeType="clickEffect">
                                  <p:stCondLst>
                                    <p:cond delay="0"/>
                                  </p:stCondLst>
                                  <p:childTnLst>
                                    <p:animEffect transition="out" filter="blinds(horizontal)">
                                      <p:cBhvr>
                                        <p:cTn id="52" dur="500"/>
                                        <p:tgtEl>
                                          <p:spTgt spid="11"/>
                                        </p:tgtEl>
                                      </p:cBhvr>
                                    </p:animEffect>
                                    <p:set>
                                      <p:cBhvr>
                                        <p:cTn id="53" dur="1" fill="hold">
                                          <p:stCondLst>
                                            <p:cond delay="499"/>
                                          </p:stCondLst>
                                        </p:cTn>
                                        <p:tgtEl>
                                          <p:spTgt spid="11"/>
                                        </p:tgtEl>
                                        <p:attrNameLst>
                                          <p:attrName>style.visibility</p:attrName>
                                        </p:attrNameLst>
                                      </p:cBhvr>
                                      <p:to>
                                        <p:strVal val="hidden"/>
                                      </p:to>
                                    </p:set>
                                  </p:childTnLst>
                                </p:cTn>
                              </p:par>
                              <p:par>
                                <p:cTn id="54" presetID="3" presetClass="exit" presetSubtype="10" fill="hold" grpId="1" nodeType="withEffect">
                                  <p:stCondLst>
                                    <p:cond delay="0"/>
                                  </p:stCondLst>
                                  <p:childTnLst>
                                    <p:animEffect transition="out" filter="blinds(horizontal)">
                                      <p:cBhvr>
                                        <p:cTn id="55" dur="500"/>
                                        <p:tgtEl>
                                          <p:spTgt spid="50"/>
                                        </p:tgtEl>
                                      </p:cBhvr>
                                    </p:animEffect>
                                    <p:set>
                                      <p:cBhvr>
                                        <p:cTn id="56" dur="1" fill="hold">
                                          <p:stCondLst>
                                            <p:cond delay="499"/>
                                          </p:stCondLst>
                                        </p:cTn>
                                        <p:tgtEl>
                                          <p:spTgt spid="50"/>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blinds(horizontal)">
                                      <p:cBhvr>
                                        <p:cTn id="61"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3" grpId="0"/>
      <p:bldP spid="9" grpId="0"/>
      <p:bldP spid="47" grpId="0"/>
      <p:bldP spid="48" grpId="0"/>
      <p:bldP spid="49" grpId="0"/>
      <p:bldP spid="11" grpId="0" animBg="1"/>
      <p:bldP spid="11" grpId="1" animBg="1"/>
      <p:bldP spid="50" grpId="0" animBg="1"/>
      <p:bldP spid="50"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3788</TotalTime>
  <Words>14418</Words>
  <Application>Microsoft Office PowerPoint</Application>
  <PresentationFormat>On-screen Show (4:3)</PresentationFormat>
  <Paragraphs>2544</Paragraphs>
  <Slides>85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85</vt:i4>
      </vt:variant>
    </vt:vector>
  </HeadingPairs>
  <TitlesOfParts>
    <vt:vector size="92" baseType="lpstr">
      <vt:lpstr>Arial</vt:lpstr>
      <vt:lpstr>Bauhaus 93</vt:lpstr>
      <vt:lpstr>Calibri</vt:lpstr>
      <vt:lpstr>Cambria Math</vt:lpstr>
      <vt:lpstr>Comic Sans MS</vt:lpstr>
      <vt:lpstr>Wingdings</vt:lpstr>
      <vt:lpstr>Office Theme</vt:lpstr>
      <vt:lpstr>PowerPoint Presentation</vt:lpstr>
      <vt:lpstr>Introduction</vt:lpstr>
      <vt:lpstr>Motion in a Circle</vt:lpstr>
      <vt:lpstr>Motion in a Circle</vt:lpstr>
      <vt:lpstr>Motion in a Circle</vt:lpstr>
      <vt:lpstr>Motion in a Circle</vt:lpstr>
      <vt:lpstr>Motion in a Circle</vt:lpstr>
      <vt:lpstr>Motion in a Circle</vt:lpstr>
      <vt:lpstr>Motion in a Circle</vt:lpstr>
      <vt:lpstr>Motion in a Circle</vt:lpstr>
      <vt:lpstr>Motion in a Circle</vt:lpstr>
      <vt:lpstr>Motion in a Circle</vt:lpstr>
      <vt:lpstr>Motion in a Circle</vt:lpstr>
      <vt:lpstr>Motion in a Circle</vt:lpstr>
      <vt:lpstr>Motion in a Circle</vt:lpstr>
      <vt:lpstr>Motion in a Circle</vt:lpstr>
      <vt:lpstr>Motion in a Circle</vt:lpstr>
      <vt:lpstr>Motion in a Circle</vt:lpstr>
      <vt:lpstr>Motion in a Circle</vt:lpstr>
      <vt:lpstr>Motion in a Circle</vt:lpstr>
      <vt:lpstr>Motion in a Circle</vt:lpstr>
      <vt:lpstr>Motion in a Circle</vt:lpstr>
      <vt:lpstr>Motion in a Circle</vt:lpstr>
      <vt:lpstr>Motion in a Circle</vt:lpstr>
      <vt:lpstr>Motion in a Circle</vt:lpstr>
      <vt:lpstr>Motion in a Circle</vt:lpstr>
      <vt:lpstr>Motion in a Circle</vt:lpstr>
      <vt:lpstr>Motion in a Circle</vt:lpstr>
      <vt:lpstr>Motion in a Circle</vt:lpstr>
      <vt:lpstr>Motion in a Circle</vt:lpstr>
      <vt:lpstr>Motion in a Circle</vt:lpstr>
      <vt:lpstr>Motion in a Circle</vt:lpstr>
      <vt:lpstr>Motion in a Circle</vt:lpstr>
      <vt:lpstr>Motion in a Circle</vt:lpstr>
      <vt:lpstr>Motion in a Circle</vt:lpstr>
      <vt:lpstr>Motion in a Circle</vt:lpstr>
      <vt:lpstr>Motion in a Circle</vt:lpstr>
      <vt:lpstr>Motion in a Circle</vt:lpstr>
      <vt:lpstr>Motion in a Circle</vt:lpstr>
      <vt:lpstr>Motion in a Circle</vt:lpstr>
      <vt:lpstr>PowerPoint Presentation</vt:lpstr>
      <vt:lpstr>Motion in a Circle</vt:lpstr>
      <vt:lpstr>PowerPoint Presentation</vt:lpstr>
      <vt:lpstr>Motion in a Circle</vt:lpstr>
      <vt:lpstr>Motion in a Circle</vt:lpstr>
      <vt:lpstr>Motion in a Circle</vt:lpstr>
      <vt:lpstr>Motion in a Circle</vt:lpstr>
      <vt:lpstr>Motion in a Circle</vt:lpstr>
      <vt:lpstr>Motion in a Circle</vt:lpstr>
      <vt:lpstr>Motion in a Circle</vt:lpstr>
      <vt:lpstr>Motion in a Circle</vt:lpstr>
      <vt:lpstr>Motion in a Circle</vt:lpstr>
      <vt:lpstr>Motion in a Circle</vt:lpstr>
      <vt:lpstr>Motion in a Circle</vt:lpstr>
      <vt:lpstr>Motion in a Circle</vt:lpstr>
      <vt:lpstr>Motion in a Circle</vt:lpstr>
      <vt:lpstr>Motion in a Circle</vt:lpstr>
      <vt:lpstr>Motion in a Circle</vt:lpstr>
      <vt:lpstr>Motion in a Circle</vt:lpstr>
      <vt:lpstr>Motion in a Circle</vt:lpstr>
      <vt:lpstr>Motion in a Circle</vt:lpstr>
      <vt:lpstr>Motion in a Circle</vt:lpstr>
      <vt:lpstr>PowerPoint Presentation</vt:lpstr>
      <vt:lpstr>Motion in a Circle</vt:lpstr>
      <vt:lpstr>Motion in a Circle</vt:lpstr>
      <vt:lpstr>Motion in a Circle</vt:lpstr>
      <vt:lpstr>Motion in a Circle</vt:lpstr>
      <vt:lpstr>Motion in a Circle</vt:lpstr>
      <vt:lpstr>Motion in a Circle</vt:lpstr>
      <vt:lpstr>Motion in a Circle</vt:lpstr>
      <vt:lpstr>Motion in a Circle</vt:lpstr>
      <vt:lpstr>Motion in a Circle</vt:lpstr>
      <vt:lpstr>Motion in a Circle</vt:lpstr>
      <vt:lpstr>Motion in a Circle</vt:lpstr>
      <vt:lpstr>Motion in a Circle</vt:lpstr>
      <vt:lpstr>Motion in a Circle</vt:lpstr>
      <vt:lpstr>Motion in a Circle</vt:lpstr>
      <vt:lpstr>Motion in a Circle</vt:lpstr>
      <vt:lpstr>Motion in a Circle</vt:lpstr>
      <vt:lpstr>Motion in a Circle</vt:lpstr>
      <vt:lpstr>Motion in a Circle</vt:lpstr>
      <vt:lpstr>Motion in a Circle</vt:lpstr>
      <vt:lpstr>Motion in a Circle</vt:lpstr>
      <vt:lpstr>Motion in a Circle</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dc:creator>
  <cp:lastModifiedBy>Ian Trott</cp:lastModifiedBy>
  <cp:revision>746</cp:revision>
  <dcterms:created xsi:type="dcterms:W3CDTF">2006-08-16T00:00:00Z</dcterms:created>
  <dcterms:modified xsi:type="dcterms:W3CDTF">2019-01-31T21:54:21Z</dcterms:modified>
</cp:coreProperties>
</file>