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01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6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1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7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23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03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7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2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06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F63B-DE8C-4EF6-9FA1-D2196151A65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B9FD8-CF40-4496-AD42-74CF15AE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77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etterexplained.com/articles/rethinking-arithmetic-a-visual-guid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9694" y="192677"/>
            <a:ext cx="5251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u="sng" dirty="0" smtClean="0"/>
              <a:t>Vectors – Dot (Scalar) Product</a:t>
            </a:r>
            <a:endParaRPr lang="en-GB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73395"/>
            <a:ext cx="12192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Think of the dot product as directional multiplication. </a:t>
            </a:r>
            <a:endParaRPr lang="en-GB" sz="2800" dirty="0" smtClean="0"/>
          </a:p>
          <a:p>
            <a:r>
              <a:rPr lang="en-GB" sz="2800" dirty="0" smtClean="0"/>
              <a:t>Multiplication </a:t>
            </a:r>
            <a:r>
              <a:rPr lang="en-GB" sz="2800" dirty="0"/>
              <a:t>goes beyond </a:t>
            </a:r>
            <a:r>
              <a:rPr lang="en-GB" sz="2800" dirty="0">
                <a:hlinkClick r:id="rId2"/>
              </a:rPr>
              <a:t>repeated counting</a:t>
            </a:r>
            <a:r>
              <a:rPr lang="en-GB" sz="2800" dirty="0"/>
              <a:t>: it's applying the essence of one item to another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r>
              <a:rPr lang="en-GB" sz="2800" dirty="0"/>
              <a:t>Typical multiplication combines growth rates:</a:t>
            </a:r>
          </a:p>
          <a:p>
            <a:r>
              <a:rPr lang="en-GB" sz="2800" dirty="0"/>
              <a:t>"3 x 4" can mean "Take your 3x growth and make it 4x larger, to get </a:t>
            </a:r>
            <a:r>
              <a:rPr lang="en-GB" sz="2800" dirty="0" smtClean="0"/>
              <a:t>12x“</a:t>
            </a:r>
          </a:p>
          <a:p>
            <a:endParaRPr lang="en-GB" sz="2800" dirty="0"/>
          </a:p>
          <a:p>
            <a:r>
              <a:rPr lang="en-GB" sz="2800" dirty="0" smtClean="0"/>
              <a:t>If </a:t>
            </a:r>
            <a:r>
              <a:rPr lang="en-GB" sz="2800" dirty="0"/>
              <a:t>a vector is "growth in a direction", there's a few operations we can do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r>
              <a:rPr lang="en-GB" sz="2800" b="1" dirty="0"/>
              <a:t>Add vectors:</a:t>
            </a:r>
            <a:r>
              <a:rPr lang="en-GB" sz="2800" dirty="0"/>
              <a:t> Accumulate the growth contained in several vectors.</a:t>
            </a:r>
          </a:p>
          <a:p>
            <a:r>
              <a:rPr lang="en-GB" sz="2800" b="1" dirty="0"/>
              <a:t>Multiply by a constant</a:t>
            </a:r>
            <a:r>
              <a:rPr lang="en-GB" sz="2800" dirty="0"/>
              <a:t>: Make an existing vector stronger.</a:t>
            </a:r>
          </a:p>
          <a:p>
            <a:r>
              <a:rPr lang="en-GB" sz="2800" b="1" dirty="0"/>
              <a:t>Dot product:</a:t>
            </a:r>
            <a:r>
              <a:rPr lang="en-GB" sz="2800" dirty="0"/>
              <a:t> Apply the directional growth of one vector to another. The result is how much stronger we've made the original (positive, negative, or zero</a:t>
            </a:r>
            <a:r>
              <a:rPr lang="en-GB" sz="2800" dirty="0" smtClean="0"/>
              <a:t>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0756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We list out all four combinations (x with x, y with x, x with y, y with y). </a:t>
            </a:r>
          </a:p>
          <a:p>
            <a:endParaRPr lang="en-GB" sz="2800" dirty="0">
              <a:solidFill>
                <a:srgbClr val="383838"/>
              </a:solidFill>
              <a:latin typeface="PT Serif"/>
            </a:endParaRP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Since the x- and y-coordinates don't affect each other </a:t>
            </a: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(like holding a bucket sideways under a waterfall -- nothing falls in)</a:t>
            </a:r>
            <a:endParaRPr lang="en-GB" sz="2800" dirty="0"/>
          </a:p>
        </p:txBody>
      </p:sp>
      <p:pic>
        <p:nvPicPr>
          <p:cNvPr id="5122" name="Picture 2" descr="Dot Product 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817" y="1815882"/>
            <a:ext cx="5953443" cy="4572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\displaystyle{\vec{a} \cdot \vec{b} = a_x \cdot b_x + a_y \cdot b_y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817" y="5986365"/>
            <a:ext cx="5956530" cy="80352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5867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0" dirty="0" smtClean="0">
                <a:solidFill>
                  <a:srgbClr val="383838"/>
                </a:solidFill>
                <a:effectLst/>
                <a:latin typeface="PT Serif"/>
              </a:rPr>
              <a:t>Polar coordinates: Projection</a:t>
            </a: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The word "projection" is so sterile: I prefer "along the path". </a:t>
            </a: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How much energy is actually going in our original direction?</a:t>
            </a:r>
            <a:endParaRPr lang="en-GB" sz="2800" b="0" i="0" dirty="0">
              <a:solidFill>
                <a:srgbClr val="383838"/>
              </a:solidFill>
              <a:effectLst/>
              <a:latin typeface="PT Serif"/>
            </a:endParaRPr>
          </a:p>
        </p:txBody>
      </p:sp>
      <p:pic>
        <p:nvPicPr>
          <p:cNvPr id="6146" name="Picture 2" descr="Dot Product Ro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534" y="1554481"/>
            <a:ext cx="7075225" cy="528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966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ot Product Ro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3314700"/>
            <a:ext cx="474345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Take two vectors, a and b. </a:t>
            </a: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Rotate our coordinates so b is horizontal: it becomes (|b|, 0), and everything is on this new x-axis. </a:t>
            </a: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What's the dot product now? (It shouldn't change just because we tilted our head).</a:t>
            </a: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Well, vector a has new coordinates (a1, a2), and we get:</a:t>
            </a:r>
            <a:endParaRPr lang="en-GB" sz="2800" b="0" i="0" dirty="0">
              <a:solidFill>
                <a:srgbClr val="383838"/>
              </a:solidFill>
              <a:effectLst/>
              <a:latin typeface="PT Serif"/>
            </a:endParaRPr>
          </a:p>
        </p:txBody>
      </p:sp>
      <p:pic>
        <p:nvPicPr>
          <p:cNvPr id="7172" name="Picture 4" descr="\displaystyle{a1 \cdot |\vec{b}| + a2 \cdot 0 = a1 \cdot |\vec{b}|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" y="3100386"/>
            <a:ext cx="5696585" cy="69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60960" y="4209249"/>
            <a:ext cx="7170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a1 is really "What is the x-coordinate of a, assuming b is the x-axis?". </a:t>
            </a: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That is |</a:t>
            </a:r>
            <a:r>
              <a:rPr lang="en-GB" sz="2800" b="0" i="0" dirty="0" err="1" smtClean="0">
                <a:solidFill>
                  <a:srgbClr val="383838"/>
                </a:solidFill>
                <a:effectLst/>
                <a:latin typeface="PT Serif"/>
              </a:rPr>
              <a:t>a|cos</a:t>
            </a:r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(θ), aka the "projection":</a:t>
            </a:r>
            <a:endParaRPr lang="en-GB" sz="2800" dirty="0"/>
          </a:p>
        </p:txBody>
      </p:sp>
      <p:pic>
        <p:nvPicPr>
          <p:cNvPr id="7174" name="Picture 6" descr="\displaystyle{\vec{a} \cdot \vec{b} = |\vec{a}|\cos(\theta)|\vec{b}|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5816947"/>
            <a:ext cx="4622165" cy="74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90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0" dirty="0" smtClean="0">
                <a:solidFill>
                  <a:srgbClr val="383838"/>
                </a:solidFill>
                <a:effectLst/>
                <a:latin typeface="PT Serif"/>
              </a:rPr>
              <a:t>Mario-Kart Speed Boost</a:t>
            </a:r>
            <a:endParaRPr lang="en-GB" sz="2800" b="0" i="0" dirty="0" smtClean="0">
              <a:solidFill>
                <a:srgbClr val="383838"/>
              </a:solidFill>
              <a:effectLst/>
              <a:latin typeface="PT Serif"/>
            </a:endParaRP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In Mario Kart, there are "boost pads" on the ground that increase your speed </a:t>
            </a:r>
            <a:endParaRPr lang="en-GB" sz="2800" b="0" i="0" dirty="0">
              <a:solidFill>
                <a:srgbClr val="383838"/>
              </a:solidFill>
              <a:effectLst/>
              <a:latin typeface="PT Serif"/>
            </a:endParaRPr>
          </a:p>
        </p:txBody>
      </p:sp>
      <p:pic>
        <p:nvPicPr>
          <p:cNvPr id="8194" name="Picture 2" descr="Mario Kart Dot Product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495" y="1119822"/>
            <a:ext cx="6610986" cy="371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5265827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Imagine the red vector is your speed (x and y direction), and the blue vector is the orientation of the boost pad (x and y direction). </a:t>
            </a: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Larger numbers are more power.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73416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ario Kart Dot Product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182562"/>
            <a:ext cx="6610986" cy="371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3901243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How much boost will you get? For the analogy, imagine the pad multiplies your speed: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If you come in going 0, you'll get nothing [if you are just dropped onto the pad, there's no boost]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If you cross the pad perpendicularly, you'll get 0 [just like the banana obliteration, it will give you 0x boost in the perpendicular direction]</a:t>
            </a:r>
            <a:endParaRPr lang="en-GB" sz="2800" b="0" i="0" dirty="0">
              <a:solidFill>
                <a:srgbClr val="383838"/>
              </a:solidFill>
              <a:effectLst/>
              <a:latin typeface="PT Serif"/>
            </a:endParaRPr>
          </a:p>
        </p:txBody>
      </p:sp>
    </p:spTree>
    <p:extLst>
      <p:ext uri="{BB962C8B-B14F-4D97-AF65-F5344CB8AC3E}">
        <p14:creationId xmlns:p14="http://schemas.microsoft.com/office/powerpoint/2010/main" val="522734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ario Kart Dot Product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45" y="72937"/>
            <a:ext cx="5710555" cy="321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3285125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But, if we have some overlap, our x-speed will get an x-boost, and our </a:t>
            </a: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y-speed gets a y-boost:</a:t>
            </a:r>
            <a:endParaRPr lang="en-GB" sz="2800" dirty="0"/>
          </a:p>
        </p:txBody>
      </p:sp>
      <p:pic>
        <p:nvPicPr>
          <p:cNvPr id="9218" name="Picture 2" descr="\displaystyle{Total = speed_x \cdot boost_x + speed_y \cdot boost_y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696" y="4458484"/>
            <a:ext cx="7690484" cy="43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5112364"/>
            <a:ext cx="11978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Another way to see it: your incoming speed is |a|, and the max boost is |b|. The amount of boost you actually get (for being lined up with it) is cos(θ), for the total:		 |a|.|b| cos (θ)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3710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displaystyle{\vec{a} \cdot \vec{b} = a_x \cdot b_x + a_y \cdot b_y = |\vec{a}||\vec{b}|\cos(\theta) 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" y="549592"/>
            <a:ext cx="11548745" cy="94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31620" y="2880360"/>
            <a:ext cx="8093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We will try to understand what this means, and why... 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38454" y="3771900"/>
            <a:ext cx="115487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goal is to apply one vector to another. The equation above shows two ways to accomplish this: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Rectangular perspective: combine x and y components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Polar perspective: combine magnitudes and angles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9278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85941"/>
            <a:ext cx="12192000" cy="47845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17400" rIns="0" bIns="317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1" u="none" strike="noStrike" cap="none" normalizeH="0" baseline="0" dirty="0" smtClean="0">
                <a:ln>
                  <a:noFill/>
                </a:ln>
                <a:solidFill>
                  <a:srgbClr val="961131"/>
                </a:solidFill>
                <a:effectLst/>
                <a:latin typeface="Lato"/>
              </a:rPr>
              <a:t>Seeing Numbers As Vectors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PT Serif"/>
              </a:rPr>
              <a:t>Let's start simple, and treat 3 x 4 as a dot product: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PT Serif"/>
              </a:rPr>
              <a:t>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PT Serif"/>
              </a:rPr>
              <a:t> 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PT Serif"/>
              </a:rPr>
              <a:t>                 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PT Serif"/>
              </a:rPr>
              <a:t>The number 3 is "directional growth" in a single dimension (the x-axis, let's say)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PT Serif"/>
              </a:rPr>
              <a:t>4 is "directional growth" in that same direction.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600" dirty="0">
              <a:solidFill>
                <a:srgbClr val="383838"/>
              </a:solidFill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PT Serif"/>
              </a:rPr>
              <a:t>3 x 4 = 12 means we get 12x growth in a single dimension. </a:t>
            </a:r>
          </a:p>
        </p:txBody>
      </p:sp>
      <p:pic>
        <p:nvPicPr>
          <p:cNvPr id="2050" name="Picture 2" descr="\displaystyle{(3, 0) \cdot (4,0)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37" y="1948814"/>
            <a:ext cx="2028825" cy="40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82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4578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0" i="0" dirty="0" smtClean="0">
                <a:solidFill>
                  <a:srgbClr val="383838"/>
                </a:solidFill>
                <a:effectLst/>
                <a:latin typeface="PT Serif"/>
              </a:rPr>
              <a:t>Now, suppose 3 and 4 refer to different dimensions. </a:t>
            </a:r>
          </a:p>
          <a:p>
            <a:endParaRPr lang="en-GB" sz="3200" dirty="0">
              <a:solidFill>
                <a:srgbClr val="383838"/>
              </a:solidFill>
              <a:latin typeface="PT Serif"/>
            </a:endParaRPr>
          </a:p>
          <a:p>
            <a:r>
              <a:rPr lang="en-GB" sz="3200" b="0" i="0" dirty="0" smtClean="0">
                <a:solidFill>
                  <a:srgbClr val="383838"/>
                </a:solidFill>
                <a:effectLst/>
                <a:latin typeface="PT Serif"/>
              </a:rPr>
              <a:t>Let's say 3 means "triple your bananas" (x-axis)</a:t>
            </a:r>
          </a:p>
          <a:p>
            <a:r>
              <a:rPr lang="en-GB" sz="3200" b="0" i="0" dirty="0" smtClean="0">
                <a:solidFill>
                  <a:srgbClr val="383838"/>
                </a:solidFill>
                <a:effectLst/>
                <a:latin typeface="PT Serif"/>
              </a:rPr>
              <a:t>4 means "quadruple your oranges" (y-axis). </a:t>
            </a:r>
          </a:p>
          <a:p>
            <a:endParaRPr lang="en-GB" sz="3200" dirty="0">
              <a:solidFill>
                <a:srgbClr val="383838"/>
              </a:solidFill>
              <a:latin typeface="PT Serif"/>
            </a:endParaRPr>
          </a:p>
          <a:p>
            <a:r>
              <a:rPr lang="en-GB" sz="3200" b="0" i="0" dirty="0" smtClean="0">
                <a:solidFill>
                  <a:srgbClr val="383838"/>
                </a:solidFill>
                <a:effectLst/>
                <a:latin typeface="PT Serif"/>
              </a:rPr>
              <a:t>Now they're not the same type of number: what happens when apply growth (use the dot product) in our "bananas, oranges" universe?</a:t>
            </a:r>
          </a:p>
          <a:p>
            <a:endParaRPr lang="en-GB" sz="3200" b="0" i="0" dirty="0" smtClean="0">
              <a:solidFill>
                <a:srgbClr val="383838"/>
              </a:solidFill>
              <a:effectLst/>
              <a:latin typeface="PT Serif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200" b="0" i="0" dirty="0" smtClean="0">
                <a:solidFill>
                  <a:srgbClr val="383838"/>
                </a:solidFill>
                <a:effectLst/>
                <a:latin typeface="PT Serif"/>
              </a:rPr>
              <a:t>  (3,0) means "Triple your bananas, destroy your oranges"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b="0" i="0" dirty="0" smtClean="0">
                <a:solidFill>
                  <a:srgbClr val="383838"/>
                </a:solidFill>
                <a:effectLst/>
                <a:latin typeface="PT Serif"/>
              </a:rPr>
              <a:t>  (0,4) means "Destroy your bananas, quadruple your oranges"</a:t>
            </a:r>
            <a:endParaRPr lang="en-GB" sz="3200" b="0" i="0" dirty="0">
              <a:solidFill>
                <a:srgbClr val="383838"/>
              </a:solidFill>
              <a:effectLst/>
              <a:latin typeface="PT Serif"/>
            </a:endParaRPr>
          </a:p>
        </p:txBody>
      </p:sp>
    </p:spTree>
    <p:extLst>
      <p:ext uri="{BB962C8B-B14F-4D97-AF65-F5344CB8AC3E}">
        <p14:creationId xmlns:p14="http://schemas.microsoft.com/office/powerpoint/2010/main" val="270234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4135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Applying (0,4) to (3,0) means </a:t>
            </a:r>
          </a:p>
          <a:p>
            <a:endParaRPr lang="en-GB" sz="2800" dirty="0">
              <a:solidFill>
                <a:srgbClr val="383838"/>
              </a:solidFill>
              <a:latin typeface="PT Serif"/>
            </a:endParaRP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"Destroy your banana growth, quadruple your orange growth". </a:t>
            </a:r>
          </a:p>
          <a:p>
            <a:endParaRPr lang="en-GB" sz="2800" dirty="0">
              <a:solidFill>
                <a:srgbClr val="383838"/>
              </a:solidFill>
              <a:latin typeface="PT Serif"/>
            </a:endParaRP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But (3, 0) had no orange growth to begin with, so the net result is 0</a:t>
            </a:r>
            <a:endParaRPr lang="en-GB" sz="2800" dirty="0"/>
          </a:p>
        </p:txBody>
      </p:sp>
      <p:pic>
        <p:nvPicPr>
          <p:cNvPr id="3074" name="Picture 2" descr="\displaystyle{(3, 0) \cdot (0, 4) = 0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2768084"/>
            <a:ext cx="5065930" cy="72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160520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See how we're "applying" and </a:t>
            </a:r>
            <a:r>
              <a:rPr lang="en-GB" sz="2800" b="1" i="0" dirty="0" smtClean="0">
                <a:solidFill>
                  <a:srgbClr val="383838"/>
                </a:solidFill>
                <a:effectLst/>
                <a:latin typeface="PT Serif"/>
              </a:rPr>
              <a:t>not</a:t>
            </a:r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 simply adding? </a:t>
            </a:r>
          </a:p>
          <a:p>
            <a:endParaRPr lang="en-GB" sz="2800" dirty="0">
              <a:solidFill>
                <a:srgbClr val="383838"/>
              </a:solidFill>
              <a:latin typeface="PT Serif"/>
            </a:endParaRP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With regular addition, we </a:t>
            </a:r>
            <a:r>
              <a:rPr lang="en-GB" sz="2800" b="0" i="0" dirty="0" err="1" smtClean="0">
                <a:solidFill>
                  <a:srgbClr val="383838"/>
                </a:solidFill>
                <a:effectLst/>
                <a:latin typeface="PT Serif"/>
              </a:rPr>
              <a:t>smush</a:t>
            </a:r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 the vectors together: </a:t>
            </a: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					(3,0) + (0, 4) = (3, 4) </a:t>
            </a:r>
          </a:p>
          <a:p>
            <a:endParaRPr lang="en-GB" sz="2800" b="0" i="0" dirty="0" smtClean="0">
              <a:solidFill>
                <a:srgbClr val="383838"/>
              </a:solidFill>
              <a:effectLst/>
              <a:latin typeface="PT Serif"/>
            </a:endParaRP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[a vector which triples your oranges </a:t>
            </a:r>
            <a:r>
              <a:rPr lang="en-GB" sz="2800" b="0" i="1" dirty="0" smtClean="0">
                <a:solidFill>
                  <a:srgbClr val="383838"/>
                </a:solidFill>
                <a:effectLst/>
                <a:latin typeface="PT Serif"/>
              </a:rPr>
              <a:t>and</a:t>
            </a:r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 quadruples your bananas].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621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5796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"Application" is different. </a:t>
            </a:r>
          </a:p>
          <a:p>
            <a:endParaRPr lang="en-GB" sz="2800" dirty="0">
              <a:solidFill>
                <a:srgbClr val="383838"/>
              </a:solidFill>
              <a:latin typeface="PT Serif"/>
            </a:endParaRP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We're mutating the original vector based on the rules of the second. </a:t>
            </a:r>
          </a:p>
          <a:p>
            <a:endParaRPr lang="en-GB" sz="2800" b="0" i="0" dirty="0" smtClean="0">
              <a:solidFill>
                <a:srgbClr val="383838"/>
              </a:solidFill>
              <a:effectLst/>
              <a:latin typeface="PT Serif"/>
            </a:endParaRPr>
          </a:p>
          <a:p>
            <a:r>
              <a:rPr lang="en-GB" sz="2800" dirty="0">
                <a:solidFill>
                  <a:srgbClr val="383838"/>
                </a:solidFill>
                <a:latin typeface="PT Serif"/>
              </a:rPr>
              <a:t>T</a:t>
            </a:r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he rules of (0, 4) are</a:t>
            </a:r>
          </a:p>
          <a:p>
            <a:endParaRPr lang="en-GB" sz="2800" b="0" i="0" dirty="0" smtClean="0">
              <a:solidFill>
                <a:srgbClr val="383838"/>
              </a:solidFill>
              <a:effectLst/>
              <a:latin typeface="PT Serif"/>
            </a:endParaRP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"Destroy your banana growth, and quadruple your orange growth." </a:t>
            </a:r>
          </a:p>
          <a:p>
            <a:endParaRPr lang="en-GB" sz="2800" dirty="0">
              <a:solidFill>
                <a:srgbClr val="383838"/>
              </a:solidFill>
              <a:latin typeface="PT Serif"/>
            </a:endParaRP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When applied to something with only bananas, like (3, 0), we're left with nothing.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5965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" y="608737"/>
            <a:ext cx="1158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The final result of the dot product process can be:</a:t>
            </a:r>
          </a:p>
          <a:p>
            <a:endParaRPr lang="en-GB" sz="2800" b="0" i="0" dirty="0" smtClean="0">
              <a:solidFill>
                <a:srgbClr val="383838"/>
              </a:solidFill>
              <a:effectLst/>
              <a:latin typeface="PT Serif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Zero: we don't have any growth in the original direction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b="0" i="0" dirty="0" smtClean="0">
              <a:solidFill>
                <a:srgbClr val="383838"/>
              </a:solidFill>
              <a:effectLst/>
              <a:latin typeface="PT Serif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Positive number: we have some growth in the original direction</a:t>
            </a:r>
          </a:p>
          <a:p>
            <a:endParaRPr lang="en-GB" sz="2800" b="0" i="0" dirty="0" smtClean="0">
              <a:solidFill>
                <a:srgbClr val="383838"/>
              </a:solidFill>
              <a:effectLst/>
              <a:latin typeface="PT Serif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Negative number: we have negative (reverse) growth in the original direction</a:t>
            </a:r>
            <a:endParaRPr lang="en-GB" sz="2800" b="0" i="0" dirty="0">
              <a:solidFill>
                <a:srgbClr val="383838"/>
              </a:solidFill>
              <a:effectLst/>
              <a:latin typeface="PT Serif"/>
            </a:endParaRPr>
          </a:p>
        </p:txBody>
      </p:sp>
    </p:spTree>
    <p:extLst>
      <p:ext uri="{BB962C8B-B14F-4D97-AF65-F5344CB8AC3E}">
        <p14:creationId xmlns:p14="http://schemas.microsoft.com/office/powerpoint/2010/main" val="254375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smtClean="0">
                <a:solidFill>
                  <a:srgbClr val="961131"/>
                </a:solidFill>
                <a:effectLst/>
                <a:latin typeface="Lato"/>
              </a:rPr>
              <a:t>Understanding The Calculation</a:t>
            </a:r>
          </a:p>
          <a:p>
            <a:endParaRPr lang="en-GB" sz="2800" b="1" i="1" dirty="0" smtClean="0">
              <a:solidFill>
                <a:srgbClr val="961131"/>
              </a:solidFill>
              <a:effectLst/>
              <a:latin typeface="Lato"/>
            </a:endParaRPr>
          </a:p>
          <a:p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"Applying vectors" is still a bit abstract. </a:t>
            </a:r>
          </a:p>
          <a:p>
            <a:endParaRPr lang="en-GB" sz="2800" dirty="0">
              <a:solidFill>
                <a:srgbClr val="383838"/>
              </a:solidFill>
              <a:latin typeface="PT Serif"/>
            </a:endParaRPr>
          </a:p>
          <a:p>
            <a:r>
              <a:rPr lang="en-GB" sz="2800" dirty="0" smtClean="0">
                <a:solidFill>
                  <a:srgbClr val="383838"/>
                </a:solidFill>
                <a:latin typeface="PT Serif"/>
              </a:rPr>
              <a:t>You can</a:t>
            </a:r>
            <a:r>
              <a:rPr lang="en-GB" sz="2800" b="0" i="0" dirty="0" smtClean="0">
                <a:solidFill>
                  <a:srgbClr val="383838"/>
                </a:solidFill>
                <a:effectLst/>
                <a:latin typeface="PT Serif"/>
              </a:rPr>
              <a:t> think "How much energy/push is one vector giving to the other?". </a:t>
            </a:r>
          </a:p>
        </p:txBody>
      </p:sp>
    </p:spTree>
    <p:extLst>
      <p:ext uri="{BB962C8B-B14F-4D97-AF65-F5344CB8AC3E}">
        <p14:creationId xmlns:p14="http://schemas.microsoft.com/office/powerpoint/2010/main" val="427329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ot Product 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830" y="1257483"/>
            <a:ext cx="7292340" cy="560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383838"/>
                </a:solidFill>
                <a:latin typeface="PT Serif"/>
              </a:rPr>
              <a:t>Rectangular Coordinates: Component-by-component overlap</a:t>
            </a:r>
            <a:endParaRPr lang="en-GB" sz="2800" dirty="0">
              <a:solidFill>
                <a:srgbClr val="383838"/>
              </a:solidFill>
              <a:latin typeface="PT Serif"/>
            </a:endParaRPr>
          </a:p>
          <a:p>
            <a:r>
              <a:rPr lang="en-GB" sz="2800" dirty="0">
                <a:solidFill>
                  <a:srgbClr val="383838"/>
                </a:solidFill>
                <a:latin typeface="PT Serif"/>
              </a:rPr>
              <a:t>Like multiplying complex numbers, see how each x- and y-component interacts:</a:t>
            </a:r>
            <a:endParaRPr lang="en-GB" sz="2800" dirty="0">
              <a:solidFill>
                <a:srgbClr val="383838"/>
              </a:solidFill>
              <a:latin typeface="PT Serif"/>
            </a:endParaRPr>
          </a:p>
        </p:txBody>
      </p:sp>
    </p:spTree>
    <p:extLst>
      <p:ext uri="{BB962C8B-B14F-4D97-AF65-F5344CB8AC3E}">
        <p14:creationId xmlns:p14="http://schemas.microsoft.com/office/powerpoint/2010/main" val="1581522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747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Lato</vt:lpstr>
      <vt:lpstr>PT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Trott</dc:creator>
  <cp:lastModifiedBy>Ian Trott</cp:lastModifiedBy>
  <cp:revision>5</cp:revision>
  <dcterms:created xsi:type="dcterms:W3CDTF">2018-10-04T20:16:41Z</dcterms:created>
  <dcterms:modified xsi:type="dcterms:W3CDTF">2018-10-04T21:12:26Z</dcterms:modified>
</cp:coreProperties>
</file>