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5" autoAdjust="0"/>
    <p:restoredTop sz="94660"/>
  </p:normalViewPr>
  <p:slideViewPr>
    <p:cSldViewPr snapToGrid="0">
      <p:cViewPr varScale="1">
        <p:scale>
          <a:sx n="67" d="100"/>
          <a:sy n="67" d="100"/>
        </p:scale>
        <p:origin x="48" y="1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3155896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644019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2704457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2649259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3340581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3746202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2481900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1975894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1347261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2239661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6BF503-D92C-45B3-9928-4258E226A3C9}" type="datetimeFigureOut">
              <a:rPr lang="en-GB" smtClean="0"/>
              <a:t>11/10/2018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451BDB1-1C50-4C58-89AB-376265C30949}" type="slidenum">
              <a:rPr lang="en-GB" smtClean="0"/>
              <a:t>‹#›</a:t>
            </a:fld>
            <a:endParaRPr lang="en-GB" dirty="0"/>
          </a:p>
        </p:txBody>
      </p:sp>
    </p:spTree>
    <p:extLst>
      <p:ext uri="{BB962C8B-B14F-4D97-AF65-F5344CB8AC3E}">
        <p14:creationId xmlns:p14="http://schemas.microsoft.com/office/powerpoint/2010/main" val="368929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6BF503-D92C-45B3-9928-4258E226A3C9}" type="datetimeFigureOut">
              <a:rPr lang="en-GB" smtClean="0"/>
              <a:t>11/10/2018</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51BDB1-1C50-4C58-89AB-376265C30949}" type="slidenum">
              <a:rPr lang="en-GB" smtClean="0"/>
              <a:t>‹#›</a:t>
            </a:fld>
            <a:endParaRPr lang="en-GB" dirty="0"/>
          </a:p>
        </p:txBody>
      </p:sp>
    </p:spTree>
    <p:extLst>
      <p:ext uri="{BB962C8B-B14F-4D97-AF65-F5344CB8AC3E}">
        <p14:creationId xmlns:p14="http://schemas.microsoft.com/office/powerpoint/2010/main" val="17658919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1.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7.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9.png"/><Relationship Id="rId1" Type="http://schemas.openxmlformats.org/officeDocument/2006/relationships/slideLayout" Target="../slideLayouts/slideLayout1.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xml"/><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xml"/><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TextBox 7"/>
          <p:cNvSpPr txBox="1"/>
          <p:nvPr/>
        </p:nvSpPr>
        <p:spPr>
          <a:xfrm>
            <a:off x="5277394" y="1092275"/>
            <a:ext cx="1734770" cy="584775"/>
          </a:xfrm>
          <a:prstGeom prst="rect">
            <a:avLst/>
          </a:prstGeom>
          <a:noFill/>
        </p:spPr>
        <p:txBody>
          <a:bodyPr wrap="none" rtlCol="0">
            <a:spAutoFit/>
          </a:bodyPr>
          <a:lstStyle/>
          <a:p>
            <a:r>
              <a:rPr lang="en-GB" sz="3200" b="1" i="1" u="sng" dirty="0" smtClean="0"/>
              <a:t>r</a:t>
            </a:r>
            <a:r>
              <a:rPr lang="en-GB" sz="3200" dirty="0" smtClean="0"/>
              <a:t> = </a:t>
            </a:r>
            <a:r>
              <a:rPr lang="en-GB" sz="3200" b="1" i="1" u="sng" dirty="0"/>
              <a:t>a</a:t>
            </a:r>
            <a:r>
              <a:rPr lang="en-GB" sz="3200" dirty="0" smtClean="0"/>
              <a:t> + </a:t>
            </a:r>
            <a:r>
              <a:rPr lang="el-GR" sz="3200" dirty="0" smtClean="0"/>
              <a:t>λ</a:t>
            </a:r>
            <a:r>
              <a:rPr lang="en-GB" sz="3200" b="1" i="1" u="sng" dirty="0" smtClean="0"/>
              <a:t>b</a:t>
            </a:r>
            <a:endParaRPr lang="en-GB" sz="3200" b="1" i="1" u="sng" dirty="0"/>
          </a:p>
        </p:txBody>
      </p:sp>
      <p:sp>
        <p:nvSpPr>
          <p:cNvPr id="9" name="TextBox 8"/>
          <p:cNvSpPr txBox="1"/>
          <p:nvPr/>
        </p:nvSpPr>
        <p:spPr>
          <a:xfrm>
            <a:off x="5570958" y="2641210"/>
            <a:ext cx="6621042" cy="1077218"/>
          </a:xfrm>
          <a:prstGeom prst="rect">
            <a:avLst/>
          </a:prstGeom>
          <a:noFill/>
        </p:spPr>
        <p:txBody>
          <a:bodyPr wrap="square" rtlCol="0">
            <a:spAutoFit/>
          </a:bodyPr>
          <a:lstStyle/>
          <a:p>
            <a:r>
              <a:rPr lang="en-GB" sz="3200" dirty="0" smtClean="0"/>
              <a:t>What would the shortest line between point C and the line look like?</a:t>
            </a:r>
          </a:p>
        </p:txBody>
      </p:sp>
      <p:sp>
        <p:nvSpPr>
          <p:cNvPr id="10" name="TextBox 9"/>
          <p:cNvSpPr txBox="1"/>
          <p:nvPr/>
        </p:nvSpPr>
        <p:spPr>
          <a:xfrm>
            <a:off x="2723605" y="4053993"/>
            <a:ext cx="348172" cy="461665"/>
          </a:xfrm>
          <a:prstGeom prst="rect">
            <a:avLst/>
          </a:prstGeom>
          <a:noFill/>
        </p:spPr>
        <p:txBody>
          <a:bodyPr wrap="none" rtlCol="0">
            <a:spAutoFit/>
          </a:bodyPr>
          <a:lstStyle/>
          <a:p>
            <a:r>
              <a:rPr lang="en-GB" sz="2400" dirty="0" smtClean="0"/>
              <a:t>C</a:t>
            </a:r>
            <a:endParaRPr lang="en-GB" sz="2400" dirty="0"/>
          </a:p>
        </p:txBody>
      </p:sp>
      <p:cxnSp>
        <p:nvCxnSpPr>
          <p:cNvPr id="12" name="Straight Connector 11"/>
          <p:cNvCxnSpPr/>
          <p:nvPr/>
        </p:nvCxnSpPr>
        <p:spPr>
          <a:xfrm flipV="1">
            <a:off x="2735617" y="2207623"/>
            <a:ext cx="935046" cy="1839371"/>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735617" y="1677051"/>
            <a:ext cx="1999318" cy="2376942"/>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988835" y="3670664"/>
            <a:ext cx="1734770" cy="383329"/>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723605" y="2690949"/>
            <a:ext cx="78514" cy="1363044"/>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flipV="1">
            <a:off x="1795123" y="3215313"/>
            <a:ext cx="928482" cy="831681"/>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5570958" y="4046994"/>
            <a:ext cx="6621042" cy="2062103"/>
          </a:xfrm>
          <a:prstGeom prst="rect">
            <a:avLst/>
          </a:prstGeom>
          <a:noFill/>
        </p:spPr>
        <p:txBody>
          <a:bodyPr wrap="square" rtlCol="0">
            <a:spAutoFit/>
          </a:bodyPr>
          <a:lstStyle/>
          <a:p>
            <a:r>
              <a:rPr lang="en-GB" sz="3200" dirty="0"/>
              <a:t>What do we know about perpendicular lines from previous lessons?</a:t>
            </a:r>
          </a:p>
          <a:p>
            <a:endParaRPr lang="en-GB" sz="3200" dirty="0"/>
          </a:p>
        </p:txBody>
      </p: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6" name="TextBox 35"/>
          <p:cNvSpPr txBox="1"/>
          <p:nvPr/>
        </p:nvSpPr>
        <p:spPr>
          <a:xfrm>
            <a:off x="2540286" y="5852888"/>
            <a:ext cx="8213723" cy="584775"/>
          </a:xfrm>
          <a:prstGeom prst="rect">
            <a:avLst/>
          </a:prstGeom>
          <a:noFill/>
        </p:spPr>
        <p:txBody>
          <a:bodyPr wrap="none" rtlCol="0">
            <a:spAutoFit/>
          </a:bodyPr>
          <a:lstStyle/>
          <a:p>
            <a:r>
              <a:rPr lang="en-GB" sz="3200" dirty="0" smtClean="0"/>
              <a:t>The Dot Product (scalar product) will equal zero.</a:t>
            </a:r>
            <a:endParaRPr lang="en-GB" sz="3200" dirty="0"/>
          </a:p>
        </p:txBody>
      </p:sp>
    </p:spTree>
    <p:extLst>
      <p:ext uri="{BB962C8B-B14F-4D97-AF65-F5344CB8AC3E}">
        <p14:creationId xmlns:p14="http://schemas.microsoft.com/office/powerpoint/2010/main" val="362678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down)">
                                      <p:cBhvr>
                                        <p:cTn id="11" dur="500"/>
                                        <p:tgtEl>
                                          <p:spTgt spid="17"/>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down)">
                                      <p:cBhvr>
                                        <p:cTn id="15" dur="500"/>
                                        <p:tgtEl>
                                          <p:spTgt spid="23"/>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wipe(down)">
                                      <p:cBhvr>
                                        <p:cTn id="19" dur="500"/>
                                        <p:tgtEl>
                                          <p:spTgt spid="14"/>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wipe(down)">
                                      <p:cBhvr>
                                        <p:cTn id="23" dur="500"/>
                                        <p:tgtEl>
                                          <p:spTgt spid="12"/>
                                        </p:tgtEl>
                                      </p:cBhvr>
                                    </p:animEffect>
                                  </p:childTnLst>
                                </p:cTn>
                              </p:par>
                            </p:childTnLst>
                          </p:cTn>
                        </p:par>
                        <p:par>
                          <p:cTn id="24" fill="hold">
                            <p:stCondLst>
                              <p:cond delay="2500"/>
                            </p:stCondLst>
                            <p:childTnLst>
                              <p:par>
                                <p:cTn id="25" presetID="22" presetClass="entr" presetSubtype="4" fill="hold" nodeType="after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down)">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wipe(down)">
                                      <p:cBhvr>
                                        <p:cTn id="32" dur="500"/>
                                        <p:tgtEl>
                                          <p:spTgt spid="3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xit" presetSubtype="4" fill="hold" nodeType="clickEffect">
                                  <p:stCondLst>
                                    <p:cond delay="0"/>
                                  </p:stCondLst>
                                  <p:childTnLst>
                                    <p:animEffect transition="out" filter="wipe(down)">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par>
                          <p:cTn id="38" fill="hold">
                            <p:stCondLst>
                              <p:cond delay="500"/>
                            </p:stCondLst>
                            <p:childTnLst>
                              <p:par>
                                <p:cTn id="39" presetID="22" presetClass="exit" presetSubtype="4" fill="hold" nodeType="afterEffect">
                                  <p:stCondLst>
                                    <p:cond delay="0"/>
                                  </p:stCondLst>
                                  <p:childTnLst>
                                    <p:animEffect transition="out" filter="wipe(down)">
                                      <p:cBhvr>
                                        <p:cTn id="40" dur="500"/>
                                        <p:tgtEl>
                                          <p:spTgt spid="23"/>
                                        </p:tgtEl>
                                      </p:cBhvr>
                                    </p:animEffect>
                                    <p:set>
                                      <p:cBhvr>
                                        <p:cTn id="41" dur="1" fill="hold">
                                          <p:stCondLst>
                                            <p:cond delay="499"/>
                                          </p:stCondLst>
                                        </p:cTn>
                                        <p:tgtEl>
                                          <p:spTgt spid="23"/>
                                        </p:tgtEl>
                                        <p:attrNameLst>
                                          <p:attrName>style.visibility</p:attrName>
                                        </p:attrNameLst>
                                      </p:cBhvr>
                                      <p:to>
                                        <p:strVal val="hidden"/>
                                      </p:to>
                                    </p:set>
                                  </p:childTnLst>
                                </p:cTn>
                              </p:par>
                            </p:childTnLst>
                          </p:cTn>
                        </p:par>
                        <p:par>
                          <p:cTn id="42" fill="hold">
                            <p:stCondLst>
                              <p:cond delay="1000"/>
                            </p:stCondLst>
                            <p:childTnLst>
                              <p:par>
                                <p:cTn id="43" presetID="22" presetClass="exit" presetSubtype="4" fill="hold" nodeType="afterEffect">
                                  <p:stCondLst>
                                    <p:cond delay="0"/>
                                  </p:stCondLst>
                                  <p:childTnLst>
                                    <p:animEffect transition="out" filter="wipe(down)">
                                      <p:cBhvr>
                                        <p:cTn id="44" dur="500"/>
                                        <p:tgtEl>
                                          <p:spTgt spid="14"/>
                                        </p:tgtEl>
                                      </p:cBhvr>
                                    </p:animEffect>
                                    <p:set>
                                      <p:cBhvr>
                                        <p:cTn id="45" dur="1" fill="hold">
                                          <p:stCondLst>
                                            <p:cond delay="499"/>
                                          </p:stCondLst>
                                        </p:cTn>
                                        <p:tgtEl>
                                          <p:spTgt spid="14"/>
                                        </p:tgtEl>
                                        <p:attrNameLst>
                                          <p:attrName>style.visibility</p:attrName>
                                        </p:attrNameLst>
                                      </p:cBhvr>
                                      <p:to>
                                        <p:strVal val="hidden"/>
                                      </p:to>
                                    </p:set>
                                  </p:childTnLst>
                                </p:cTn>
                              </p:par>
                            </p:childTnLst>
                          </p:cTn>
                        </p:par>
                        <p:par>
                          <p:cTn id="46" fill="hold">
                            <p:stCondLst>
                              <p:cond delay="1500"/>
                            </p:stCondLst>
                            <p:childTnLst>
                              <p:par>
                                <p:cTn id="47" presetID="22" presetClass="exit" presetSubtype="4" fill="hold" nodeType="afterEffect">
                                  <p:stCondLst>
                                    <p:cond delay="0"/>
                                  </p:stCondLst>
                                  <p:childTnLst>
                                    <p:animEffect transition="out" filter="wipe(down)">
                                      <p:cBhvr>
                                        <p:cTn id="48" dur="500"/>
                                        <p:tgtEl>
                                          <p:spTgt spid="12"/>
                                        </p:tgtEl>
                                      </p:cBhvr>
                                    </p:animEffect>
                                    <p:set>
                                      <p:cBhvr>
                                        <p:cTn id="49" dur="1" fill="hold">
                                          <p:stCondLst>
                                            <p:cond delay="499"/>
                                          </p:stCondLst>
                                        </p:cTn>
                                        <p:tgtEl>
                                          <p:spTgt spid="12"/>
                                        </p:tgtEl>
                                        <p:attrNameLst>
                                          <p:attrName>style.visibility</p:attrName>
                                        </p:attrNameLst>
                                      </p:cBhvr>
                                      <p:to>
                                        <p:strVal val="hidden"/>
                                      </p:to>
                                    </p:set>
                                  </p:childTnLst>
                                </p:cTn>
                              </p:par>
                            </p:childTnLst>
                          </p:cTn>
                        </p:par>
                        <p:par>
                          <p:cTn id="50" fill="hold">
                            <p:stCondLst>
                              <p:cond delay="2000"/>
                            </p:stCondLst>
                            <p:childTnLst>
                              <p:par>
                                <p:cTn id="51" presetID="22" presetClass="exit" presetSubtype="4" fill="hold" nodeType="afterEffect">
                                  <p:stCondLst>
                                    <p:cond delay="0"/>
                                  </p:stCondLst>
                                  <p:childTnLst>
                                    <p:animEffect transition="out" filter="wipe(down)">
                                      <p:cBhvr>
                                        <p:cTn id="52" dur="500"/>
                                        <p:tgtEl>
                                          <p:spTgt spid="20"/>
                                        </p:tgtEl>
                                      </p:cBhvr>
                                    </p:animEffect>
                                    <p:set>
                                      <p:cBhvr>
                                        <p:cTn id="53" dur="1" fill="hold">
                                          <p:stCondLst>
                                            <p:cond delay="499"/>
                                          </p:stCondLst>
                                        </p:cTn>
                                        <p:tgtEl>
                                          <p:spTgt spid="20"/>
                                        </p:tgtEl>
                                        <p:attrNameLst>
                                          <p:attrName>style.visibility</p:attrName>
                                        </p:attrNameLst>
                                      </p:cBhvr>
                                      <p:to>
                                        <p:strVal val="hidden"/>
                                      </p:to>
                                    </p:set>
                                  </p:childTnLst>
                                </p:cTn>
                              </p:par>
                            </p:childTnLst>
                          </p:cTn>
                        </p:par>
                        <p:par>
                          <p:cTn id="54" fill="hold">
                            <p:stCondLst>
                              <p:cond delay="2500"/>
                            </p:stCondLst>
                            <p:childTnLst>
                              <p:par>
                                <p:cTn id="55" presetID="22" presetClass="entr" presetSubtype="4" fill="hold" grpId="0" nodeType="afterEffect">
                                  <p:stCondLst>
                                    <p:cond delay="0"/>
                                  </p:stCondLst>
                                  <p:childTnLst>
                                    <p:set>
                                      <p:cBhvr>
                                        <p:cTn id="56" dur="1" fill="hold">
                                          <p:stCondLst>
                                            <p:cond delay="0"/>
                                          </p:stCondLst>
                                        </p:cTn>
                                        <p:tgtEl>
                                          <p:spTgt spid="35"/>
                                        </p:tgtEl>
                                        <p:attrNameLst>
                                          <p:attrName>style.visibility</p:attrName>
                                        </p:attrNameLst>
                                      </p:cBhvr>
                                      <p:to>
                                        <p:strVal val="visible"/>
                                      </p:to>
                                    </p:set>
                                    <p:animEffect transition="in" filter="wipe(down)">
                                      <p:cBhvr>
                                        <p:cTn id="57" dur="500"/>
                                        <p:tgtEl>
                                          <p:spTgt spid="35"/>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4"/>
                                        </p:tgtEl>
                                        <p:attrNameLst>
                                          <p:attrName>style.visibility</p:attrName>
                                        </p:attrNameLst>
                                      </p:cBhvr>
                                      <p:to>
                                        <p:strVal val="visible"/>
                                      </p:to>
                                    </p:set>
                                    <p:animEffect transition="in" filter="wipe(left)">
                                      <p:cBhvr>
                                        <p:cTn id="62" dur="500"/>
                                        <p:tgtEl>
                                          <p:spTgt spid="34"/>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36"/>
                                        </p:tgtEl>
                                        <p:attrNameLst>
                                          <p:attrName>style.visibility</p:attrName>
                                        </p:attrNameLst>
                                      </p:cBhvr>
                                      <p:to>
                                        <p:strVal val="visible"/>
                                      </p:to>
                                    </p:set>
                                    <p:animEffect transition="in" filter="wipe(left)">
                                      <p:cBhvr>
                                        <p:cTn id="67"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4" grpId="0"/>
      <p:bldP spid="35" grpId="0" animBg="1"/>
      <p:bldP spid="3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3558073" y="3953049"/>
                <a:ext cx="8157678" cy="1116203"/>
              </a:xfrm>
              <a:prstGeom prst="rect">
                <a:avLst/>
              </a:prstGeom>
              <a:noFill/>
            </p:spPr>
            <p:txBody>
              <a:bodyPr wrap="square" rtlCol="0">
                <a:spAutoFit/>
              </a:bodyPr>
              <a:lstStyle/>
              <a:p>
                <a:r>
                  <a:rPr lang="en-GB" sz="2400" b="0" dirty="0" smtClean="0"/>
                  <a:t>Since </a:t>
                </a:r>
                <a14:m>
                  <m:oMath xmlns:m="http://schemas.openxmlformats.org/officeDocument/2006/math">
                    <m:acc>
                      <m:accPr>
                        <m:chr m:val="⃗"/>
                        <m:ctrlPr>
                          <a:rPr lang="en-GB" sz="2400" b="0" i="1" smtClean="0">
                            <a:latin typeface="Cambria Math" panose="02040503050406030204" pitchFamily="18" charset="0"/>
                          </a:rPr>
                        </m:ctrlPr>
                      </m:accPr>
                      <m:e>
                        <m:r>
                          <a:rPr lang="en-GB" sz="2400" b="0" i="1" smtClean="0">
                            <a:latin typeface="Cambria Math" panose="02040503050406030204" pitchFamily="18" charset="0"/>
                          </a:rPr>
                          <m:t>𝑃𝑄</m:t>
                        </m:r>
                      </m:e>
                    </m:acc>
                  </m:oMath>
                </a14:m>
                <a:r>
                  <a:rPr lang="en-GB" sz="2400" b="0" dirty="0" smtClean="0"/>
                  <a:t> is perpendicular to Line L</a:t>
                </a:r>
                <a:r>
                  <a:rPr lang="en-GB" sz="2400" b="0" baseline="-25000" dirty="0" smtClean="0"/>
                  <a:t>1</a:t>
                </a:r>
                <a:r>
                  <a:rPr lang="en-GB" sz="2400" b="0" dirty="0" smtClean="0"/>
                  <a:t>:	    </a:t>
                </a:r>
                <a14:m>
                  <m:oMath xmlns:m="http://schemas.openxmlformats.org/officeDocument/2006/math">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0</m:t>
                              </m:r>
                            </m:e>
                          </m:mr>
                          <m:mr>
                            <m:e>
                              <m:r>
                                <a:rPr lang="en-GB" sz="2400" b="0" i="1" smtClean="0">
                                  <a:latin typeface="Cambria Math" panose="02040503050406030204" pitchFamily="18" charset="0"/>
                                </a:rPr>
                                <m:t>−1</m:t>
                              </m:r>
                            </m:e>
                          </m:mr>
                          <m:mr>
                            <m:e>
                              <m:r>
                                <a:rPr lang="en-GB" sz="2400" b="0" i="1" smtClean="0">
                                  <a:latin typeface="Cambria Math" panose="02040503050406030204" pitchFamily="18" charset="0"/>
                                </a:rPr>
                                <m:t>2</m:t>
                              </m:r>
                            </m:e>
                          </m:mr>
                        </m:m>
                      </m:e>
                    </m:d>
                    <m:r>
                      <a:rPr lang="en-GB" sz="2400" b="0" i="1" smtClean="0">
                        <a:latin typeface="Cambria Math" panose="02040503050406030204" pitchFamily="18" charset="0"/>
                      </a:rPr>
                      <m:t>=0</m:t>
                    </m:r>
                  </m:oMath>
                </a14:m>
                <a:endParaRPr lang="en-GB" sz="2400" dirty="0"/>
              </a:p>
            </p:txBody>
          </p:sp>
        </mc:Choice>
        <mc:Fallback>
          <p:sp>
            <p:nvSpPr>
              <p:cNvPr id="3" name="TextBox 2"/>
              <p:cNvSpPr txBox="1">
                <a:spLocks noRot="1" noChangeAspect="1" noMove="1" noResize="1" noEditPoints="1" noAdjustHandles="1" noChangeArrowheads="1" noChangeShapeType="1" noTextEdit="1"/>
              </p:cNvSpPr>
              <p:nvPr/>
            </p:nvSpPr>
            <p:spPr>
              <a:xfrm>
                <a:off x="3558073" y="3953049"/>
                <a:ext cx="8157678" cy="1116203"/>
              </a:xfrm>
              <a:prstGeom prst="rect">
                <a:avLst/>
              </a:prstGeom>
              <a:blipFill>
                <a:blip r:embed="rId2"/>
                <a:stretch>
                  <a:fillRect l="-1196"/>
                </a:stretch>
              </a:blipFill>
            </p:spPr>
            <p:txBody>
              <a:bodyPr/>
              <a:lstStyle/>
              <a:p>
                <a:r>
                  <a:rPr lang="en-GB">
                    <a:noFill/>
                  </a:rPr>
                  <a:t> </a:t>
                </a:r>
              </a:p>
            </p:txBody>
          </p:sp>
        </mc:Fallback>
      </mc:AlternateContent>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770584"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461204"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18" name="TextBox 17"/>
              <p:cNvSpPr txBox="1"/>
              <p:nvPr/>
            </p:nvSpPr>
            <p:spPr>
              <a:xfrm>
                <a:off x="9017073" y="972626"/>
                <a:ext cx="2927278" cy="10942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oMath>
                  </m:oMathPara>
                </a14:m>
                <a:endParaRPr lang="en-GB" sz="2400" dirty="0"/>
              </a:p>
            </p:txBody>
          </p:sp>
        </mc:Choice>
        <mc:Fallback>
          <p:sp>
            <p:nvSpPr>
              <p:cNvPr id="18" name="TextBox 17"/>
              <p:cNvSpPr txBox="1">
                <a:spLocks noRot="1" noChangeAspect="1" noMove="1" noResize="1" noEditPoints="1" noAdjustHandles="1" noChangeArrowheads="1" noChangeShapeType="1" noTextEdit="1"/>
              </p:cNvSpPr>
              <p:nvPr/>
            </p:nvSpPr>
            <p:spPr>
              <a:xfrm>
                <a:off x="9017073" y="972626"/>
                <a:ext cx="2927278" cy="109421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3558073" y="5108747"/>
                <a:ext cx="8157678" cy="1094210"/>
              </a:xfrm>
              <a:prstGeom prst="rect">
                <a:avLst/>
              </a:prstGeom>
              <a:noFill/>
            </p:spPr>
            <p:txBody>
              <a:bodyPr wrap="square" rtlCol="0">
                <a:spAutoFit/>
              </a:bodyPr>
              <a:lstStyle/>
              <a:p>
                <a:r>
                  <a:rPr lang="en-GB" sz="2400" b="0" dirty="0" smtClean="0"/>
                  <a:t>Since </a:t>
                </a:r>
                <a14:m>
                  <m:oMath xmlns:m="http://schemas.openxmlformats.org/officeDocument/2006/math">
                    <m:acc>
                      <m:accPr>
                        <m:chr m:val="⃗"/>
                        <m:ctrlPr>
                          <a:rPr lang="en-GB" sz="2400" b="0" i="1" smtClean="0">
                            <a:latin typeface="Cambria Math" panose="02040503050406030204" pitchFamily="18" charset="0"/>
                          </a:rPr>
                        </m:ctrlPr>
                      </m:accPr>
                      <m:e>
                        <m:r>
                          <a:rPr lang="en-GB" sz="2400" b="0" i="1" smtClean="0">
                            <a:latin typeface="Cambria Math" panose="02040503050406030204" pitchFamily="18" charset="0"/>
                          </a:rPr>
                          <m:t>𝑃𝑄</m:t>
                        </m:r>
                      </m:e>
                    </m:acc>
                  </m:oMath>
                </a14:m>
                <a:r>
                  <a:rPr lang="en-GB" sz="2400" b="0" dirty="0" smtClean="0"/>
                  <a:t> is perpendicular to Line L</a:t>
                </a:r>
                <a:r>
                  <a:rPr lang="en-GB" sz="2400" b="0" baseline="-25000" dirty="0" smtClean="0"/>
                  <a:t>2</a:t>
                </a:r>
                <a:r>
                  <a:rPr lang="en-GB" sz="2400" b="0" dirty="0" smtClean="0"/>
                  <a:t>:	    </a:t>
                </a:r>
                <a14:m>
                  <m:oMath xmlns:m="http://schemas.openxmlformats.org/officeDocument/2006/math">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0</m:t>
                              </m:r>
                            </m:e>
                          </m:mr>
                          <m:mr>
                            <m:e>
                              <m:r>
                                <a:rPr lang="en-GB" sz="2400" b="0" i="1" smtClean="0">
                                  <a:latin typeface="Cambria Math" panose="02040503050406030204" pitchFamily="18" charset="0"/>
                                </a:rPr>
                                <m:t>−1</m:t>
                              </m:r>
                            </m:e>
                          </m:mr>
                          <m:mr>
                            <m:e>
                              <m:r>
                                <a:rPr lang="en-GB" sz="2400" b="0" i="1" smtClean="0">
                                  <a:latin typeface="Cambria Math" panose="02040503050406030204" pitchFamily="18" charset="0"/>
                                </a:rPr>
                                <m:t>2</m:t>
                              </m:r>
                            </m:e>
                          </m:mr>
                        </m:m>
                      </m:e>
                    </m:d>
                    <m:r>
                      <a:rPr lang="en-GB" sz="2400" b="0" i="1" smtClean="0">
                        <a:latin typeface="Cambria Math" panose="02040503050406030204" pitchFamily="18" charset="0"/>
                      </a:rPr>
                      <m:t>=0</m:t>
                    </m:r>
                  </m:oMath>
                </a14:m>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3558073" y="5108747"/>
                <a:ext cx="8157678" cy="1094210"/>
              </a:xfrm>
              <a:prstGeom prst="rect">
                <a:avLst/>
              </a:prstGeom>
              <a:blipFill>
                <a:blip r:embed="rId4"/>
                <a:stretch>
                  <a:fillRect l="-1196"/>
                </a:stretch>
              </a:blipFill>
            </p:spPr>
            <p:txBody>
              <a:bodyPr/>
              <a:lstStyle/>
              <a:p>
                <a:r>
                  <a:rPr lang="en-GB">
                    <a:noFill/>
                  </a:rPr>
                  <a:t> </a:t>
                </a:r>
              </a:p>
            </p:txBody>
          </p:sp>
        </mc:Fallback>
      </mc:AlternateContent>
      <p:sp>
        <p:nvSpPr>
          <p:cNvPr id="20" name="TextBox 19"/>
          <p:cNvSpPr txBox="1"/>
          <p:nvPr/>
        </p:nvSpPr>
        <p:spPr>
          <a:xfrm>
            <a:off x="8450944" y="2213361"/>
            <a:ext cx="3741056" cy="1200329"/>
          </a:xfrm>
          <a:prstGeom prst="rect">
            <a:avLst/>
          </a:prstGeom>
          <a:noFill/>
        </p:spPr>
        <p:txBody>
          <a:bodyPr wrap="square" rtlCol="0">
            <a:spAutoFit/>
          </a:bodyPr>
          <a:lstStyle/>
          <a:p>
            <a:r>
              <a:rPr lang="en-GB" sz="2400" dirty="0"/>
              <a:t>2</a:t>
            </a:r>
            <a:r>
              <a:rPr lang="en-GB" sz="2400" dirty="0" smtClean="0"/>
              <a:t>. Find the dot product between each line and this vector and equate to 0.</a:t>
            </a:r>
            <a:endParaRPr lang="en-GB" sz="2400" dirty="0"/>
          </a:p>
        </p:txBody>
      </p:sp>
    </p:spTree>
    <p:extLst>
      <p:ext uri="{BB962C8B-B14F-4D97-AF65-F5344CB8AC3E}">
        <p14:creationId xmlns:p14="http://schemas.microsoft.com/office/powerpoint/2010/main" val="50584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0" y="4617776"/>
                <a:ext cx="12192000" cy="1463542"/>
              </a:xfrm>
              <a:prstGeom prst="rect">
                <a:avLst/>
              </a:prstGeom>
              <a:noFill/>
            </p:spPr>
            <p:txBody>
              <a:bodyPr wrap="square" rtlCol="0">
                <a:spAutoFit/>
              </a:bodyPr>
              <a:lstStyle/>
              <a:p>
                <a14:m>
                  <m:oMath xmlns:m="http://schemas.openxmlformats.org/officeDocument/2006/math">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0</m:t>
                              </m:r>
                            </m:e>
                          </m:mr>
                          <m:mr>
                            <m:e>
                              <m:r>
                                <a:rPr lang="en-GB" sz="2400" b="0" i="1" smtClean="0">
                                  <a:latin typeface="Cambria Math" panose="02040503050406030204" pitchFamily="18" charset="0"/>
                                </a:rPr>
                                <m:t>−1</m:t>
                              </m:r>
                            </m:e>
                          </m:mr>
                          <m:mr>
                            <m:e>
                              <m:r>
                                <a:rPr lang="en-GB" sz="2400" b="0" i="1" smtClean="0">
                                  <a:latin typeface="Cambria Math" panose="02040503050406030204" pitchFamily="18" charset="0"/>
                                </a:rPr>
                                <m:t>2</m:t>
                              </m:r>
                            </m:e>
                          </m:mr>
                        </m:m>
                      </m:e>
                    </m:d>
                    <m:r>
                      <a:rPr lang="en-GB" sz="2400" b="0" i="1" smtClean="0">
                        <a:latin typeface="Cambria Math" panose="02040503050406030204" pitchFamily="18" charset="0"/>
                      </a:rPr>
                      <m:t>=0   →    −</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 </m:t>
                        </m:r>
                        <m:r>
                          <m:rPr>
                            <m:sty m:val="p"/>
                          </m:rPr>
                          <a:rPr lang="el-GR" sz="2400" b="0" i="1" smtClean="0">
                            <a:latin typeface="Cambria Math" panose="02040503050406030204" pitchFamily="18" charset="0"/>
                          </a:rPr>
                          <m:t>λ</m:t>
                        </m:r>
                      </m:e>
                    </m:d>
                    <m:r>
                      <a:rPr lang="en-GB" sz="2400" b="0" i="1" smtClean="0">
                        <a:latin typeface="Cambria Math" panose="02040503050406030204" pitchFamily="18" charset="0"/>
                      </a:rPr>
                      <m:t>+2</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d>
                    <m:r>
                      <a:rPr lang="en-GB" sz="2400" b="0" i="1" smtClean="0">
                        <a:latin typeface="Cambria Math" panose="02040503050406030204" pitchFamily="18" charset="0"/>
                      </a:rPr>
                      <m:t>=0</m:t>
                    </m:r>
                  </m:oMath>
                </a14:m>
                <a:r>
                  <a:rPr lang="en-GB" sz="2400" dirty="0" smtClean="0"/>
                  <a:t>     </a:t>
                </a:r>
                <a14:m>
                  <m:oMath xmlns:m="http://schemas.openxmlformats.org/officeDocument/2006/math">
                    <m:r>
                      <a:rPr lang="en-GB" sz="2400" b="0" i="1" smtClean="0">
                        <a:latin typeface="Cambria Math" panose="02040503050406030204" pitchFamily="18" charset="0"/>
                      </a:rPr>
                      <m:t>→    −2</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−5</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r>
                      <a:rPr lang="en-GB" sz="2400" b="0" i="1" smtClean="0">
                        <a:latin typeface="Cambria Math" panose="02040503050406030204" pitchFamily="18" charset="0"/>
                      </a:rPr>
                      <m:t>4</m:t>
                    </m:r>
                  </m:oMath>
                </a14:m>
                <a:endParaRPr lang="en-GB" sz="2400" dirty="0"/>
              </a:p>
              <a:p>
                <a:endParaRPr lang="en-GB" sz="2400" dirty="0"/>
              </a:p>
            </p:txBody>
          </p:sp>
        </mc:Choice>
        <mc:Fallback>
          <p:sp>
            <p:nvSpPr>
              <p:cNvPr id="3" name="TextBox 2"/>
              <p:cNvSpPr txBox="1">
                <a:spLocks noRot="1" noChangeAspect="1" noMove="1" noResize="1" noEditPoints="1" noAdjustHandles="1" noChangeArrowheads="1" noChangeShapeType="1" noTextEdit="1"/>
              </p:cNvSpPr>
              <p:nvPr/>
            </p:nvSpPr>
            <p:spPr>
              <a:xfrm>
                <a:off x="0" y="4617776"/>
                <a:ext cx="12192000" cy="1463542"/>
              </a:xfrm>
              <a:prstGeom prst="rect">
                <a:avLst/>
              </a:prstGeom>
              <a:blipFill>
                <a:blip r:embed="rId2"/>
                <a:stretch>
                  <a:fillRect/>
                </a:stretch>
              </a:blipFill>
            </p:spPr>
            <p:txBody>
              <a:bodyPr/>
              <a:lstStyle/>
              <a:p>
                <a:r>
                  <a:rPr lang="en-GB">
                    <a:noFill/>
                  </a:rPr>
                  <a:t> </a:t>
                </a:r>
              </a:p>
            </p:txBody>
          </p:sp>
        </mc:Fallback>
      </mc:AlternateContent>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770584"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461204"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18" name="TextBox 17"/>
              <p:cNvSpPr txBox="1"/>
              <p:nvPr/>
            </p:nvSpPr>
            <p:spPr>
              <a:xfrm>
                <a:off x="9017073" y="972626"/>
                <a:ext cx="2927278" cy="10942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oMath>
                  </m:oMathPara>
                </a14:m>
                <a:endParaRPr lang="en-GB" sz="2400" dirty="0"/>
              </a:p>
            </p:txBody>
          </p:sp>
        </mc:Choice>
        <mc:Fallback>
          <p:sp>
            <p:nvSpPr>
              <p:cNvPr id="18" name="TextBox 17"/>
              <p:cNvSpPr txBox="1">
                <a:spLocks noRot="1" noChangeAspect="1" noMove="1" noResize="1" noEditPoints="1" noAdjustHandles="1" noChangeArrowheads="1" noChangeShapeType="1" noTextEdit="1"/>
              </p:cNvSpPr>
              <p:nvPr/>
            </p:nvSpPr>
            <p:spPr>
              <a:xfrm>
                <a:off x="9017073" y="972626"/>
                <a:ext cx="2927278" cy="109421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19614" y="5745167"/>
                <a:ext cx="10544175" cy="183287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1</m:t>
                                </m:r>
                              </m:e>
                            </m:mr>
                            <m:mr>
                              <m:e>
                                <m:r>
                                  <a:rPr lang="en-GB" sz="2400" b="0" i="1" smtClean="0">
                                    <a:latin typeface="Cambria Math" panose="02040503050406030204" pitchFamily="18" charset="0"/>
                                  </a:rPr>
                                  <m:t>2</m:t>
                                </m:r>
                              </m:e>
                            </m:mr>
                            <m:mr>
                              <m:e>
                                <m:r>
                                  <a:rPr lang="en-GB" sz="2400" b="0" i="1" smtClean="0">
                                    <a:latin typeface="Cambria Math" panose="02040503050406030204" pitchFamily="18" charset="0"/>
                                  </a:rPr>
                                  <m:t>0</m:t>
                                </m:r>
                              </m:e>
                            </m:mr>
                          </m:m>
                        </m:e>
                      </m:d>
                      <m:r>
                        <a:rPr lang="en-GB" sz="2400" b="0" i="1" smtClean="0">
                          <a:latin typeface="Cambria Math" panose="02040503050406030204" pitchFamily="18" charset="0"/>
                        </a:rPr>
                        <m:t>=0   →    </m:t>
                      </m:r>
                      <m:d>
                        <m:dPr>
                          <m:ctrlPr>
                            <a:rPr lang="en-GB" sz="2400" b="0" i="1" smtClean="0">
                              <a:latin typeface="Cambria Math" panose="02040503050406030204" pitchFamily="18" charset="0"/>
                            </a:rPr>
                          </m:ctrlPr>
                        </m:dPr>
                        <m:e>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−2</m:t>
                          </m:r>
                        </m:e>
                      </m:d>
                      <m:r>
                        <a:rPr lang="en-GB" sz="2400" b="0" i="1" smtClean="0">
                          <a:latin typeface="Cambria Math" panose="02040503050406030204" pitchFamily="18" charset="0"/>
                        </a:rPr>
                        <m:t>+2</m:t>
                      </m:r>
                      <m:d>
                        <m:dPr>
                          <m:ctrlPr>
                            <a:rPr lang="en-GB" sz="2400" b="0" i="1" smtClean="0">
                              <a:latin typeface="Cambria Math" panose="02040503050406030204" pitchFamily="18" charset="0"/>
                            </a:rPr>
                          </m:ctrlPr>
                        </m:dPr>
                        <m:e>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d>
                      <m:r>
                        <a:rPr lang="en-GB" sz="2400" b="0" i="1" smtClean="0">
                          <a:latin typeface="Cambria Math" panose="02040503050406030204" pitchFamily="18" charset="0"/>
                        </a:rPr>
                        <m:t>=0</m:t>
                      </m:r>
                      <m:r>
                        <a:rPr lang="en-GB" sz="2400" b="0" i="1" smtClean="0">
                          <a:latin typeface="Cambria Math" panose="02040503050406030204" pitchFamily="18" charset="0"/>
                        </a:rPr>
                        <m:t>               →    5</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r>
                        <a:rPr lang="en-GB" sz="2400" b="0" i="1" smtClean="0">
                          <a:latin typeface="Cambria Math" panose="02040503050406030204" pitchFamily="18" charset="0"/>
                        </a:rPr>
                        <m:t>2</m:t>
                      </m:r>
                    </m:oMath>
                  </m:oMathPara>
                </a14:m>
                <a:endParaRPr lang="en-GB" sz="2400" dirty="0"/>
              </a:p>
              <a:p>
                <a:endParaRPr lang="en-GB" sz="2400" dirty="0"/>
              </a:p>
              <a:p>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19614" y="5745167"/>
                <a:ext cx="10544175" cy="1832874"/>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64923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3704237" y="4145920"/>
                <a:ext cx="3174927" cy="830997"/>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−5</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r>
                        <a:rPr lang="en-GB" sz="2400" b="0" i="1" smtClean="0">
                          <a:latin typeface="Cambria Math" panose="02040503050406030204" pitchFamily="18" charset="0"/>
                        </a:rPr>
                        <m:t>4</m:t>
                      </m:r>
                    </m:oMath>
                  </m:oMathPara>
                </a14:m>
                <a:endParaRPr lang="en-GB" sz="2400" dirty="0"/>
              </a:p>
              <a:p>
                <a:endParaRPr lang="en-GB" sz="2400" dirty="0"/>
              </a:p>
            </p:txBody>
          </p:sp>
        </mc:Choice>
        <mc:Fallback>
          <p:sp>
            <p:nvSpPr>
              <p:cNvPr id="3" name="TextBox 2"/>
              <p:cNvSpPr txBox="1">
                <a:spLocks noRot="1" noChangeAspect="1" noMove="1" noResize="1" noEditPoints="1" noAdjustHandles="1" noChangeArrowheads="1" noChangeShapeType="1" noTextEdit="1"/>
              </p:cNvSpPr>
              <p:nvPr/>
            </p:nvSpPr>
            <p:spPr>
              <a:xfrm>
                <a:off x="3704237" y="4145920"/>
                <a:ext cx="3174927" cy="830997"/>
              </a:xfrm>
              <a:prstGeom prst="rect">
                <a:avLst/>
              </a:prstGeom>
              <a:blipFill>
                <a:blip r:embed="rId2"/>
                <a:stretch>
                  <a:fillRect/>
                </a:stretch>
              </a:blipFill>
            </p:spPr>
            <p:txBody>
              <a:bodyPr/>
              <a:lstStyle/>
              <a:p>
                <a:r>
                  <a:rPr lang="en-GB">
                    <a:noFill/>
                  </a:rPr>
                  <a:t> </a:t>
                </a:r>
              </a:p>
            </p:txBody>
          </p:sp>
        </mc:Fallback>
      </mc:AlternateContent>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770584"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461204"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18" name="TextBox 17"/>
              <p:cNvSpPr txBox="1"/>
              <p:nvPr/>
            </p:nvSpPr>
            <p:spPr>
              <a:xfrm>
                <a:off x="9017073" y="972626"/>
                <a:ext cx="2927278" cy="109421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oMath>
                  </m:oMathPara>
                </a14:m>
                <a:endParaRPr lang="en-GB" sz="2400" dirty="0"/>
              </a:p>
            </p:txBody>
          </p:sp>
        </mc:Choice>
        <mc:Fallback>
          <p:sp>
            <p:nvSpPr>
              <p:cNvPr id="18" name="TextBox 17"/>
              <p:cNvSpPr txBox="1">
                <a:spLocks noRot="1" noChangeAspect="1" noMove="1" noResize="1" noEditPoints="1" noAdjustHandles="1" noChangeArrowheads="1" noChangeShapeType="1" noTextEdit="1"/>
              </p:cNvSpPr>
              <p:nvPr/>
            </p:nvSpPr>
            <p:spPr>
              <a:xfrm>
                <a:off x="9017073" y="972626"/>
                <a:ext cx="2927278" cy="1094210"/>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7119143" y="4145920"/>
                <a:ext cx="2328863" cy="1200329"/>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5</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r>
                        <a:rPr lang="en-GB" sz="2400" b="0" i="1" smtClean="0">
                          <a:latin typeface="Cambria Math" panose="02040503050406030204" pitchFamily="18" charset="0"/>
                        </a:rPr>
                        <m:t>2</m:t>
                      </m:r>
                    </m:oMath>
                  </m:oMathPara>
                </a14:m>
                <a:endParaRPr lang="en-GB" sz="2400" dirty="0"/>
              </a:p>
              <a:p>
                <a:endParaRPr lang="en-GB" sz="2400" dirty="0"/>
              </a:p>
              <a:p>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7119143" y="4145920"/>
                <a:ext cx="2328863" cy="1200329"/>
              </a:xfrm>
              <a:prstGeom prst="rect">
                <a:avLst/>
              </a:prstGeom>
              <a:blipFill>
                <a:blip r:embed="rId4"/>
                <a:stretch>
                  <a:fillRect/>
                </a:stretch>
              </a:blipFill>
            </p:spPr>
            <p:txBody>
              <a:bodyPr/>
              <a:lstStyle/>
              <a:p>
                <a:r>
                  <a:rPr lang="en-GB">
                    <a:noFill/>
                  </a:rPr>
                  <a:t> </a:t>
                </a:r>
              </a:p>
            </p:txBody>
          </p:sp>
        </mc:Fallback>
      </mc:AlternateContent>
      <p:sp>
        <p:nvSpPr>
          <p:cNvPr id="16" name="TextBox 15"/>
          <p:cNvSpPr txBox="1"/>
          <p:nvPr/>
        </p:nvSpPr>
        <p:spPr>
          <a:xfrm>
            <a:off x="9017073" y="2594062"/>
            <a:ext cx="2134032" cy="1200329"/>
          </a:xfrm>
          <a:prstGeom prst="rect">
            <a:avLst/>
          </a:prstGeom>
          <a:noFill/>
        </p:spPr>
        <p:txBody>
          <a:bodyPr wrap="square" rtlCol="0">
            <a:spAutoFit/>
          </a:bodyPr>
          <a:lstStyle/>
          <a:p>
            <a:r>
              <a:rPr lang="en-GB" sz="2400" dirty="0"/>
              <a:t>3</a:t>
            </a:r>
            <a:r>
              <a:rPr lang="en-GB" sz="2400" dirty="0" smtClean="0"/>
              <a:t>. Solve the simultaneous equations</a:t>
            </a:r>
            <a:endParaRPr lang="en-GB" sz="2400" dirty="0"/>
          </a:p>
        </p:txBody>
      </p:sp>
      <mc:AlternateContent xmlns:mc="http://schemas.openxmlformats.org/markup-compatibility/2006">
        <mc:Choice xmlns:a14="http://schemas.microsoft.com/office/drawing/2010/main" Requires="a14">
          <p:sp>
            <p:nvSpPr>
              <p:cNvPr id="20" name="TextBox 19"/>
              <p:cNvSpPr txBox="1"/>
              <p:nvPr/>
            </p:nvSpPr>
            <p:spPr>
              <a:xfrm>
                <a:off x="5137413" y="5263017"/>
                <a:ext cx="3174927" cy="1185004"/>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6</m:t>
                          </m:r>
                        </m:num>
                        <m:den>
                          <m:r>
                            <a:rPr lang="en-GB" sz="2400" b="0" i="1" smtClean="0">
                              <a:latin typeface="Cambria Math" panose="02040503050406030204" pitchFamily="18" charset="0"/>
                            </a:rPr>
                            <m:t>7</m:t>
                          </m:r>
                        </m:den>
                      </m:f>
                      <m:r>
                        <a:rPr lang="en-GB" sz="2400" b="0" i="1" smtClean="0">
                          <a:latin typeface="Cambria Math" panose="02040503050406030204" pitchFamily="18" charset="0"/>
                        </a:rPr>
                        <m:t>             </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8</m:t>
                          </m:r>
                        </m:num>
                        <m:den>
                          <m:r>
                            <a:rPr lang="en-GB" sz="2400" b="0" i="1" smtClean="0">
                              <a:latin typeface="Cambria Math" panose="02040503050406030204" pitchFamily="18" charset="0"/>
                            </a:rPr>
                            <m:t>7</m:t>
                          </m:r>
                        </m:den>
                      </m:f>
                    </m:oMath>
                  </m:oMathPara>
                </a14:m>
                <a:endParaRPr lang="en-GB" sz="2400" dirty="0"/>
              </a:p>
              <a:p>
                <a:endParaRPr lang="en-GB" sz="2400" dirty="0"/>
              </a:p>
            </p:txBody>
          </p:sp>
        </mc:Choice>
        <mc:Fallback>
          <p:sp>
            <p:nvSpPr>
              <p:cNvPr id="20" name="TextBox 19"/>
              <p:cNvSpPr txBox="1">
                <a:spLocks noRot="1" noChangeAspect="1" noMove="1" noResize="1" noEditPoints="1" noAdjustHandles="1" noChangeArrowheads="1" noChangeShapeType="1" noTextEdit="1"/>
              </p:cNvSpPr>
              <p:nvPr/>
            </p:nvSpPr>
            <p:spPr>
              <a:xfrm>
                <a:off x="5137413" y="5263017"/>
                <a:ext cx="3174927" cy="1185004"/>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9623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631122"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a:t>
            </a:r>
            <a:r>
              <a:rPr lang="en-GB" sz="3200" dirty="0" smtClean="0"/>
              <a:t>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554178"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a:t>
            </a:r>
            <a:r>
              <a:rPr lang="en-GB" sz="3200" dirty="0" smtClean="0"/>
              <a:t>=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18" name="TextBox 17"/>
              <p:cNvSpPr txBox="1"/>
              <p:nvPr/>
            </p:nvSpPr>
            <p:spPr>
              <a:xfrm>
                <a:off x="5139912" y="3679606"/>
                <a:ext cx="5901239" cy="1463542"/>
              </a:xfrm>
              <a:prstGeom prst="rect">
                <a:avLst/>
              </a:prstGeom>
              <a:noFill/>
            </p:spPr>
            <p:txBody>
              <a:bodyPr wrap="square" rtlCol="0">
                <a:spAutoFit/>
              </a:bodyPr>
              <a:lstStyle/>
              <a:p>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          </m:t>
                    </m:r>
                    <m:r>
                      <m:rPr>
                        <m:sty m:val="p"/>
                      </m:rPr>
                      <a:rPr lang="el-GR" sz="2400" b="0" i="1" smtClean="0">
                        <a:latin typeface="Cambria Math" panose="02040503050406030204" pitchFamily="18" charset="0"/>
                      </a:rPr>
                      <m:t>μ</m:t>
                    </m:r>
                    <m: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6</m:t>
                        </m:r>
                      </m:num>
                      <m:den>
                        <m:r>
                          <a:rPr lang="en-GB" sz="2400" b="0" i="1" smtClean="0">
                            <a:latin typeface="Cambria Math" panose="02040503050406030204" pitchFamily="18" charset="0"/>
                          </a:rPr>
                          <m:t>7</m:t>
                        </m:r>
                      </m:den>
                    </m:f>
                    <m:r>
                      <a:rPr lang="en-GB" sz="2400" b="0" i="1" smtClean="0">
                        <a:latin typeface="Cambria Math" panose="02040503050406030204" pitchFamily="18" charset="0"/>
                      </a:rPr>
                      <m:t>          </m:t>
                    </m:r>
                    <m:r>
                      <m:rPr>
                        <m:sty m:val="p"/>
                      </m:rPr>
                      <a:rPr lang="el-GR" sz="2400" b="0" i="1" smtClean="0">
                        <a:latin typeface="Cambria Math" panose="02040503050406030204" pitchFamily="18" charset="0"/>
                      </a:rPr>
                      <m:t>λ</m:t>
                    </m:r>
                    <m: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8</m:t>
                        </m:r>
                      </m:num>
                      <m:den>
                        <m:r>
                          <a:rPr lang="en-GB" sz="2400" b="0" i="1" smtClean="0">
                            <a:latin typeface="Cambria Math" panose="02040503050406030204" pitchFamily="18" charset="0"/>
                          </a:rPr>
                          <m:t>7</m:t>
                        </m:r>
                      </m:den>
                    </m:f>
                  </m:oMath>
                </a14:m>
                <a:r>
                  <a:rPr lang="en-GB" sz="2400" dirty="0" smtClean="0"/>
                  <a:t>		</a:t>
                </a:r>
                <a:endParaRPr lang="en-GB" sz="2400" dirty="0"/>
              </a:p>
            </p:txBody>
          </p:sp>
        </mc:Choice>
        <mc:Fallback>
          <p:sp>
            <p:nvSpPr>
              <p:cNvPr id="18" name="TextBox 17"/>
              <p:cNvSpPr txBox="1">
                <a:spLocks noRot="1" noChangeAspect="1" noMove="1" noResize="1" noEditPoints="1" noAdjustHandles="1" noChangeArrowheads="1" noChangeShapeType="1" noTextEdit="1"/>
              </p:cNvSpPr>
              <p:nvPr/>
            </p:nvSpPr>
            <p:spPr>
              <a:xfrm>
                <a:off x="5139912" y="3679606"/>
                <a:ext cx="5901239" cy="1463542"/>
              </a:xfrm>
              <a:prstGeom prst="rect">
                <a:avLst/>
              </a:prstGeom>
              <a:blipFill>
                <a:blip r:embed="rId2"/>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2" name="TextBox 1"/>
              <p:cNvSpPr txBox="1"/>
              <p:nvPr/>
            </p:nvSpPr>
            <p:spPr>
              <a:xfrm>
                <a:off x="8579532" y="1910368"/>
                <a:ext cx="2830184" cy="1279389"/>
              </a:xfrm>
              <a:prstGeom prst="rect">
                <a:avLst/>
              </a:prstGeom>
              <a:noFill/>
            </p:spPr>
            <p:txBody>
              <a:bodyPr wrap="square" rtlCol="0">
                <a:spAutoFit/>
              </a:bodyPr>
              <a:lstStyle/>
              <a:p>
                <a:r>
                  <a:rPr lang="en-GB" sz="2400" dirty="0" smtClean="0"/>
                  <a:t>4. Substitute the values of </a:t>
                </a:r>
                <a:r>
                  <a:rPr lang="el-GR" sz="2400" dirty="0" smtClean="0"/>
                  <a:t>λ</a:t>
                </a:r>
                <a:r>
                  <a:rPr lang="en-GB" sz="2400" dirty="0" smtClean="0"/>
                  <a:t> and </a:t>
                </a:r>
                <a:r>
                  <a:rPr lang="el-GR" sz="2400" dirty="0" smtClean="0"/>
                  <a:t>μ</a:t>
                </a:r>
                <a:r>
                  <a:rPr lang="en-GB" sz="2400" dirty="0" smtClean="0"/>
                  <a:t> to find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oMath>
                </a14:m>
                <a:endParaRPr lang="en-GB" sz="2400" dirty="0"/>
              </a:p>
            </p:txBody>
          </p:sp>
        </mc:Choice>
        <mc:Fallback>
          <p:sp>
            <p:nvSpPr>
              <p:cNvPr id="2" name="TextBox 1"/>
              <p:cNvSpPr txBox="1">
                <a:spLocks noRot="1" noChangeAspect="1" noMove="1" noResize="1" noEditPoints="1" noAdjustHandles="1" noChangeArrowheads="1" noChangeShapeType="1" noTextEdit="1"/>
              </p:cNvSpPr>
              <p:nvPr/>
            </p:nvSpPr>
            <p:spPr>
              <a:xfrm>
                <a:off x="8579532" y="1910368"/>
                <a:ext cx="2830184" cy="1279389"/>
              </a:xfrm>
              <a:prstGeom prst="rect">
                <a:avLst/>
              </a:prstGeom>
              <a:blipFill>
                <a:blip r:embed="rId3"/>
                <a:stretch>
                  <a:fillRect l="-3226" t="-3810" b="-7619"/>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988197" y="4882101"/>
                <a:ext cx="5901239" cy="1845762"/>
              </a:xfrm>
              <a:prstGeom prst="rect">
                <a:avLst/>
              </a:prstGeom>
              <a:noFill/>
            </p:spPr>
            <p:txBody>
              <a:bodyPr wrap="square" rtlCol="0">
                <a:spAutoFit/>
              </a:bodyPr>
              <a:lstStyle/>
              <a:p>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8</m:t>
                                  </m:r>
                                </m:num>
                                <m:den>
                                  <m:r>
                                    <a:rPr lang="en-GB" sz="2400" b="0" i="1" smtClean="0">
                                      <a:latin typeface="Cambria Math" panose="02040503050406030204" pitchFamily="18" charset="0"/>
                                    </a:rPr>
                                    <m:t>7</m:t>
                                  </m:r>
                                </m:den>
                              </m:f>
                            </m:e>
                          </m:mr>
                          <m:mr>
                            <m:e>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4</m:t>
                                  </m:r>
                                </m:num>
                                <m:den>
                                  <m:r>
                                    <a:rPr lang="en-GB" sz="2400" b="0" i="1" smtClean="0">
                                      <a:latin typeface="Cambria Math" panose="02040503050406030204" pitchFamily="18" charset="0"/>
                                    </a:rPr>
                                    <m:t>7</m:t>
                                  </m:r>
                                </m:den>
                              </m:f>
                            </m:e>
                          </m:mr>
                          <m:mr>
                            <m:e>
                              <m:f>
                                <m:fPr>
                                  <m:ctrlPr>
                                    <a:rPr lang="el-GR" sz="2400" b="0" i="1" smtClean="0">
                                      <a:latin typeface="Cambria Math" panose="02040503050406030204" pitchFamily="18" charset="0"/>
                                    </a:rPr>
                                  </m:ctrlPr>
                                </m:fPr>
                                <m:num>
                                  <m:r>
                                    <a:rPr lang="en-GB" sz="2400" b="0" i="1" smtClean="0">
                                      <a:latin typeface="Cambria Math" panose="02040503050406030204" pitchFamily="18" charset="0"/>
                                    </a:rPr>
                                    <m:t>2</m:t>
                                  </m:r>
                                </m:num>
                                <m:den>
                                  <m:r>
                                    <a:rPr lang="en-GB" sz="2400" b="0" i="1" smtClean="0">
                                      <a:latin typeface="Cambria Math" panose="02040503050406030204" pitchFamily="18" charset="0"/>
                                    </a:rPr>
                                    <m:t>7</m:t>
                                  </m:r>
                                </m:den>
                              </m:f>
                            </m:e>
                          </m:mr>
                        </m:m>
                      </m:e>
                    </m:d>
                  </m:oMath>
                </a14:m>
                <a:r>
                  <a:rPr lang="en-GB" sz="2400" dirty="0" smtClean="0"/>
                  <a:t>	</a:t>
                </a:r>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988197" y="4882101"/>
                <a:ext cx="5901239" cy="1845762"/>
              </a:xfrm>
              <a:prstGeom prst="rect">
                <a:avLst/>
              </a:prstGeom>
              <a:blipFill>
                <a:blip r:embed="rId4"/>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352649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wipe(left)">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631122"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a:t>
            </a:r>
            <a:r>
              <a:rPr lang="en-GB" sz="3200" dirty="0" smtClean="0"/>
              <a:t>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554178"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a:t>
            </a:r>
            <a:r>
              <a:rPr lang="en-GB" sz="3200" dirty="0" smtClean="0"/>
              <a:t>=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2" name="TextBox 1"/>
              <p:cNvSpPr txBox="1"/>
              <p:nvPr/>
            </p:nvSpPr>
            <p:spPr>
              <a:xfrm>
                <a:off x="8579532" y="1910368"/>
                <a:ext cx="2830184" cy="910057"/>
              </a:xfrm>
              <a:prstGeom prst="rect">
                <a:avLst/>
              </a:prstGeom>
              <a:noFill/>
            </p:spPr>
            <p:txBody>
              <a:bodyPr wrap="square" rtlCol="0">
                <a:spAutoFit/>
              </a:bodyPr>
              <a:lstStyle/>
              <a:p>
                <a:r>
                  <a:rPr lang="en-GB" sz="2400" dirty="0" smtClean="0"/>
                  <a:t>5.  Calculate the length of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oMath>
                </a14:m>
                <a:r>
                  <a:rPr lang="en-GB" sz="2400" dirty="0" smtClean="0"/>
                  <a:t> </a:t>
                </a:r>
                <a:endParaRPr lang="en-GB" sz="2400" dirty="0"/>
              </a:p>
            </p:txBody>
          </p:sp>
        </mc:Choice>
        <mc:Fallback>
          <p:sp>
            <p:nvSpPr>
              <p:cNvPr id="2" name="TextBox 1"/>
              <p:cNvSpPr txBox="1">
                <a:spLocks noRot="1" noChangeAspect="1" noMove="1" noResize="1" noEditPoints="1" noAdjustHandles="1" noChangeArrowheads="1" noChangeShapeType="1" noTextEdit="1"/>
              </p:cNvSpPr>
              <p:nvPr/>
            </p:nvSpPr>
            <p:spPr>
              <a:xfrm>
                <a:off x="8579532" y="1910368"/>
                <a:ext cx="2830184" cy="910057"/>
              </a:xfrm>
              <a:prstGeom prst="rect">
                <a:avLst/>
              </a:prstGeom>
              <a:blipFill>
                <a:blip r:embed="rId2"/>
                <a:stretch>
                  <a:fillRect l="-3226" t="-5333" b="-10667"/>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9" name="TextBox 18"/>
              <p:cNvSpPr txBox="1"/>
              <p:nvPr/>
            </p:nvSpPr>
            <p:spPr>
              <a:xfrm>
                <a:off x="988197" y="4882101"/>
                <a:ext cx="5901239" cy="1845762"/>
              </a:xfrm>
              <a:prstGeom prst="rect">
                <a:avLst/>
              </a:prstGeom>
              <a:noFill/>
            </p:spPr>
            <p:txBody>
              <a:bodyPr wrap="square" rtlCol="0">
                <a:spAutoFit/>
              </a:bodyPr>
              <a:lstStyle/>
              <a:p>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m:t>
                              </m:r>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8</m:t>
                                  </m:r>
                                </m:num>
                                <m:den>
                                  <m:r>
                                    <a:rPr lang="en-GB" sz="2400" b="0" i="1" smtClean="0">
                                      <a:latin typeface="Cambria Math" panose="02040503050406030204" pitchFamily="18" charset="0"/>
                                    </a:rPr>
                                    <m:t>7</m:t>
                                  </m:r>
                                </m:den>
                              </m:f>
                            </m:e>
                          </m:mr>
                          <m:mr>
                            <m:e>
                              <m:f>
                                <m:fPr>
                                  <m:ctrlPr>
                                    <a:rPr lang="en-GB" sz="2400" b="0" i="1" smtClean="0">
                                      <a:latin typeface="Cambria Math" panose="02040503050406030204" pitchFamily="18" charset="0"/>
                                    </a:rPr>
                                  </m:ctrlPr>
                                </m:fPr>
                                <m:num>
                                  <m:r>
                                    <a:rPr lang="en-GB" sz="2400" b="0" i="1" smtClean="0">
                                      <a:latin typeface="Cambria Math" panose="02040503050406030204" pitchFamily="18" charset="0"/>
                                    </a:rPr>
                                    <m:t>4</m:t>
                                  </m:r>
                                </m:num>
                                <m:den>
                                  <m:r>
                                    <a:rPr lang="en-GB" sz="2400" b="0" i="1" smtClean="0">
                                      <a:latin typeface="Cambria Math" panose="02040503050406030204" pitchFamily="18" charset="0"/>
                                    </a:rPr>
                                    <m:t>7</m:t>
                                  </m:r>
                                </m:den>
                              </m:f>
                            </m:e>
                          </m:mr>
                          <m:mr>
                            <m:e>
                              <m:f>
                                <m:fPr>
                                  <m:ctrlPr>
                                    <a:rPr lang="el-GR" sz="2400" b="0" i="1" smtClean="0">
                                      <a:latin typeface="Cambria Math" panose="02040503050406030204" pitchFamily="18" charset="0"/>
                                    </a:rPr>
                                  </m:ctrlPr>
                                </m:fPr>
                                <m:num>
                                  <m:r>
                                    <a:rPr lang="en-GB" sz="2400" b="0" i="1" smtClean="0">
                                      <a:latin typeface="Cambria Math" panose="02040503050406030204" pitchFamily="18" charset="0"/>
                                    </a:rPr>
                                    <m:t>2</m:t>
                                  </m:r>
                                </m:num>
                                <m:den>
                                  <m:r>
                                    <a:rPr lang="en-GB" sz="2400" b="0" i="1" smtClean="0">
                                      <a:latin typeface="Cambria Math" panose="02040503050406030204" pitchFamily="18" charset="0"/>
                                    </a:rPr>
                                    <m:t>7</m:t>
                                  </m:r>
                                </m:den>
                              </m:f>
                            </m:e>
                          </m:mr>
                        </m:m>
                      </m:e>
                    </m:d>
                  </m:oMath>
                </a14:m>
                <a:r>
                  <a:rPr lang="en-GB" sz="2400" dirty="0" smtClean="0"/>
                  <a:t>	</a:t>
                </a:r>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988197" y="4882101"/>
                <a:ext cx="5901239" cy="1845762"/>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3" name="TextBox 2"/>
              <p:cNvSpPr txBox="1"/>
              <p:nvPr/>
            </p:nvSpPr>
            <p:spPr>
              <a:xfrm>
                <a:off x="4014386" y="4362764"/>
                <a:ext cx="5750100" cy="969176"/>
              </a:xfrm>
              <a:prstGeom prst="rect">
                <a:avLst/>
              </a:prstGeom>
              <a:noFill/>
            </p:spPr>
            <p:txBody>
              <a:bodyPr wrap="none" rtlCol="0">
                <a:spAutoFit/>
              </a:bodyPr>
              <a:lstStyle/>
              <a:p>
                <a:r>
                  <a:rPr lang="en-GB" sz="2800" dirty="0" smtClean="0"/>
                  <a:t>Distance PQ = </a:t>
                </a:r>
                <a14:m>
                  <m:oMath xmlns:m="http://schemas.openxmlformats.org/officeDocument/2006/math">
                    <m:rad>
                      <m:radPr>
                        <m:degHide m:val="on"/>
                        <m:ctrlPr>
                          <a:rPr lang="en-GB" sz="2800" i="1" smtClean="0">
                            <a:latin typeface="Cambria Math" panose="02040503050406030204" pitchFamily="18" charset="0"/>
                          </a:rPr>
                        </m:ctrlPr>
                      </m:radPr>
                      <m:deg/>
                      <m:e>
                        <m:sSup>
                          <m:sSupPr>
                            <m:ctrlPr>
                              <a:rPr lang="en-GB" sz="2800" i="1" smtClean="0">
                                <a:latin typeface="Cambria Math" panose="02040503050406030204" pitchFamily="18" charset="0"/>
                              </a:rPr>
                            </m:ctrlPr>
                          </m:sSupPr>
                          <m:e>
                            <m:d>
                              <m:dPr>
                                <m:ctrlPr>
                                  <a:rPr lang="en-GB" sz="2800" i="1" smtClean="0">
                                    <a:latin typeface="Cambria Math" panose="02040503050406030204" pitchFamily="18" charset="0"/>
                                  </a:rPr>
                                </m:ctrlPr>
                              </m:dPr>
                              <m:e>
                                <m:r>
                                  <a:rPr lang="en-GB" sz="2800" b="0" i="1" smtClean="0">
                                    <a:latin typeface="Cambria Math" panose="02040503050406030204" pitchFamily="18" charset="0"/>
                                  </a:rPr>
                                  <m:t>−</m:t>
                                </m:r>
                                <m:f>
                                  <m:fPr>
                                    <m:ctrlPr>
                                      <a:rPr lang="en-GB" sz="2800" i="1" smtClean="0">
                                        <a:latin typeface="Cambria Math" panose="02040503050406030204" pitchFamily="18" charset="0"/>
                                      </a:rPr>
                                    </m:ctrlPr>
                                  </m:fPr>
                                  <m:num>
                                    <m:r>
                                      <a:rPr lang="en-GB" sz="2800" b="0" i="1" smtClean="0">
                                        <a:latin typeface="Cambria Math" panose="02040503050406030204" pitchFamily="18" charset="0"/>
                                      </a:rPr>
                                      <m:t>8</m:t>
                                    </m:r>
                                  </m:num>
                                  <m:den>
                                    <m:r>
                                      <a:rPr lang="en-GB" sz="2800" b="0" i="1" smtClean="0">
                                        <a:latin typeface="Cambria Math" panose="02040503050406030204" pitchFamily="18" charset="0"/>
                                      </a:rPr>
                                      <m:t>7</m:t>
                                    </m:r>
                                  </m:den>
                                </m:f>
                              </m:e>
                            </m:d>
                          </m:e>
                          <m:sup>
                            <m:r>
                              <a:rPr lang="en-GB" sz="2800" b="0" i="1" smtClean="0">
                                <a:latin typeface="Cambria Math" panose="02040503050406030204" pitchFamily="18" charset="0"/>
                              </a:rPr>
                              <m:t>2</m:t>
                            </m:r>
                          </m:sup>
                        </m:sSup>
                        <m:r>
                          <a:rPr lang="en-GB" sz="2800" b="0" i="1" smtClean="0">
                            <a:latin typeface="Cambria Math" panose="02040503050406030204" pitchFamily="18" charset="0"/>
                          </a:rPr>
                          <m:t>+</m:t>
                        </m:r>
                        <m:sSup>
                          <m:sSupPr>
                            <m:ctrlPr>
                              <a:rPr lang="en-GB" sz="2800" i="1" smtClean="0">
                                <a:latin typeface="Cambria Math" panose="02040503050406030204" pitchFamily="18" charset="0"/>
                              </a:rPr>
                            </m:ctrlPr>
                          </m:sSupPr>
                          <m:e>
                            <m:d>
                              <m:dPr>
                                <m:ctrlPr>
                                  <a:rPr lang="en-GB" sz="2800" i="1" smtClean="0">
                                    <a:latin typeface="Cambria Math" panose="02040503050406030204" pitchFamily="18" charset="0"/>
                                  </a:rPr>
                                </m:ctrlPr>
                              </m:dPr>
                              <m:e>
                                <m:f>
                                  <m:fPr>
                                    <m:ctrlPr>
                                      <a:rPr lang="en-GB" sz="2800" i="1" smtClean="0">
                                        <a:latin typeface="Cambria Math" panose="02040503050406030204" pitchFamily="18" charset="0"/>
                                      </a:rPr>
                                    </m:ctrlPr>
                                  </m:fPr>
                                  <m:num>
                                    <m:r>
                                      <a:rPr lang="en-GB" sz="2800" b="0" i="1" smtClean="0">
                                        <a:latin typeface="Cambria Math" panose="02040503050406030204" pitchFamily="18" charset="0"/>
                                      </a:rPr>
                                      <m:t>4</m:t>
                                    </m:r>
                                  </m:num>
                                  <m:den>
                                    <m:r>
                                      <a:rPr lang="en-GB" sz="2800" b="0" i="1" smtClean="0">
                                        <a:latin typeface="Cambria Math" panose="02040503050406030204" pitchFamily="18" charset="0"/>
                                      </a:rPr>
                                      <m:t>7</m:t>
                                    </m:r>
                                  </m:den>
                                </m:f>
                              </m:e>
                            </m:d>
                          </m:e>
                          <m:sup>
                            <m:r>
                              <a:rPr lang="en-GB" sz="2800" b="0" i="1" smtClean="0">
                                <a:latin typeface="Cambria Math" panose="02040503050406030204" pitchFamily="18" charset="0"/>
                              </a:rPr>
                              <m:t>2</m:t>
                            </m:r>
                          </m:sup>
                        </m:sSup>
                        <m:r>
                          <a:rPr lang="en-GB" sz="2800" b="0" i="1" smtClean="0">
                            <a:latin typeface="Cambria Math" panose="02040503050406030204" pitchFamily="18" charset="0"/>
                          </a:rPr>
                          <m:t>+</m:t>
                        </m:r>
                        <m:sSup>
                          <m:sSupPr>
                            <m:ctrlPr>
                              <a:rPr lang="en-GB" sz="2800" i="1" smtClean="0">
                                <a:latin typeface="Cambria Math" panose="02040503050406030204" pitchFamily="18" charset="0"/>
                              </a:rPr>
                            </m:ctrlPr>
                          </m:sSupPr>
                          <m:e>
                            <m:d>
                              <m:dPr>
                                <m:ctrlPr>
                                  <a:rPr lang="en-GB" sz="2800" i="1" smtClean="0">
                                    <a:latin typeface="Cambria Math" panose="02040503050406030204" pitchFamily="18" charset="0"/>
                                  </a:rPr>
                                </m:ctrlPr>
                              </m:dPr>
                              <m:e>
                                <m:f>
                                  <m:fPr>
                                    <m:ctrlPr>
                                      <a:rPr lang="en-GB" sz="2800" i="1" smtClean="0">
                                        <a:latin typeface="Cambria Math" panose="02040503050406030204" pitchFamily="18" charset="0"/>
                                      </a:rPr>
                                    </m:ctrlPr>
                                  </m:fPr>
                                  <m:num>
                                    <m:r>
                                      <a:rPr lang="en-GB" sz="2800" b="0" i="1" smtClean="0">
                                        <a:latin typeface="Cambria Math" panose="02040503050406030204" pitchFamily="18" charset="0"/>
                                      </a:rPr>
                                      <m:t>2</m:t>
                                    </m:r>
                                  </m:num>
                                  <m:den>
                                    <m:r>
                                      <a:rPr lang="en-GB" sz="2800" b="0" i="1" smtClean="0">
                                        <a:latin typeface="Cambria Math" panose="02040503050406030204" pitchFamily="18" charset="0"/>
                                      </a:rPr>
                                      <m:t>7</m:t>
                                    </m:r>
                                  </m:den>
                                </m:f>
                              </m:e>
                            </m:d>
                          </m:e>
                          <m:sup>
                            <m:r>
                              <a:rPr lang="en-GB" sz="2800" b="0" i="1" smtClean="0">
                                <a:latin typeface="Cambria Math" panose="02040503050406030204" pitchFamily="18" charset="0"/>
                              </a:rPr>
                              <m:t>2</m:t>
                            </m:r>
                          </m:sup>
                        </m:sSup>
                      </m:e>
                    </m:rad>
                  </m:oMath>
                </a14:m>
                <a:endParaRPr lang="en-GB" sz="2800" dirty="0"/>
              </a:p>
            </p:txBody>
          </p:sp>
        </mc:Choice>
        <mc:Fallback>
          <p:sp>
            <p:nvSpPr>
              <p:cNvPr id="3" name="TextBox 2"/>
              <p:cNvSpPr txBox="1">
                <a:spLocks noRot="1" noChangeAspect="1" noMove="1" noResize="1" noEditPoints="1" noAdjustHandles="1" noChangeArrowheads="1" noChangeShapeType="1" noTextEdit="1"/>
              </p:cNvSpPr>
              <p:nvPr/>
            </p:nvSpPr>
            <p:spPr>
              <a:xfrm>
                <a:off x="4014386" y="4362764"/>
                <a:ext cx="5750100" cy="969176"/>
              </a:xfrm>
              <a:prstGeom prst="rect">
                <a:avLst/>
              </a:prstGeom>
              <a:blipFill>
                <a:blip r:embed="rId4"/>
                <a:stretch>
                  <a:fillRect l="-2227" b="-3145"/>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4014386" y="5700526"/>
                <a:ext cx="5799088" cy="779444"/>
              </a:xfrm>
              <a:prstGeom prst="rect">
                <a:avLst/>
              </a:prstGeom>
              <a:noFill/>
            </p:spPr>
            <p:txBody>
              <a:bodyPr wrap="none" rtlCol="0">
                <a:spAutoFit/>
              </a:bodyPr>
              <a:lstStyle/>
              <a:p>
                <a:r>
                  <a:rPr lang="en-GB" sz="2800" dirty="0" smtClean="0"/>
                  <a:t>Distance PQ = </a:t>
                </a:r>
                <a14:m>
                  <m:oMath xmlns:m="http://schemas.openxmlformats.org/officeDocument/2006/math">
                    <m:f>
                      <m:fPr>
                        <m:ctrlPr>
                          <a:rPr lang="en-GB" sz="2800" i="1" smtClean="0">
                            <a:latin typeface="Cambria Math" panose="02040503050406030204" pitchFamily="18" charset="0"/>
                          </a:rPr>
                        </m:ctrlPr>
                      </m:fPr>
                      <m:num>
                        <m:r>
                          <a:rPr lang="en-GB" sz="2800" b="0" i="1" smtClean="0">
                            <a:latin typeface="Cambria Math" panose="02040503050406030204" pitchFamily="18" charset="0"/>
                          </a:rPr>
                          <m:t>2</m:t>
                        </m:r>
                        <m:rad>
                          <m:radPr>
                            <m:degHide m:val="on"/>
                            <m:ctrlPr>
                              <a:rPr lang="en-GB" sz="2800" b="0" i="1" smtClean="0">
                                <a:latin typeface="Cambria Math" panose="02040503050406030204" pitchFamily="18" charset="0"/>
                              </a:rPr>
                            </m:ctrlPr>
                          </m:radPr>
                          <m:deg/>
                          <m:e>
                            <m:r>
                              <a:rPr lang="en-GB" sz="2800" b="0" i="1" smtClean="0">
                                <a:latin typeface="Cambria Math" panose="02040503050406030204" pitchFamily="18" charset="0"/>
                              </a:rPr>
                              <m:t>21</m:t>
                            </m:r>
                          </m:e>
                        </m:rad>
                      </m:num>
                      <m:den>
                        <m:r>
                          <a:rPr lang="en-GB" sz="2800" b="0" i="1" smtClean="0">
                            <a:latin typeface="Cambria Math" panose="02040503050406030204" pitchFamily="18" charset="0"/>
                          </a:rPr>
                          <m:t>7</m:t>
                        </m:r>
                      </m:den>
                    </m:f>
                    <m:r>
                      <a:rPr lang="en-GB" sz="2800" b="0" i="1" smtClean="0">
                        <a:latin typeface="Cambria Math" panose="02040503050406030204" pitchFamily="18" charset="0"/>
                      </a:rPr>
                      <m:t>=1.31</m:t>
                    </m:r>
                  </m:oMath>
                </a14:m>
                <a:r>
                  <a:rPr lang="en-GB" sz="2800" dirty="0" smtClean="0"/>
                  <a:t> to 3 sig. fig.</a:t>
                </a:r>
                <a:endParaRPr lang="en-GB" sz="2800" dirty="0"/>
              </a:p>
            </p:txBody>
          </p:sp>
        </mc:Choice>
        <mc:Fallback>
          <p:sp>
            <p:nvSpPr>
              <p:cNvPr id="16" name="TextBox 15"/>
              <p:cNvSpPr txBox="1">
                <a:spLocks noRot="1" noChangeAspect="1" noMove="1" noResize="1" noEditPoints="1" noAdjustHandles="1" noChangeArrowheads="1" noChangeShapeType="1" noTextEdit="1"/>
              </p:cNvSpPr>
              <p:nvPr/>
            </p:nvSpPr>
            <p:spPr>
              <a:xfrm>
                <a:off x="4014386" y="5700526"/>
                <a:ext cx="5799088" cy="779444"/>
              </a:xfrm>
              <a:prstGeom prst="rect">
                <a:avLst/>
              </a:prstGeom>
              <a:blipFill>
                <a:blip r:embed="rId5"/>
                <a:stretch>
                  <a:fillRect l="-2208" r="-1157" b="-10156"/>
                </a:stretch>
              </a:blipFill>
            </p:spPr>
            <p:txBody>
              <a:bodyPr/>
              <a:lstStyle/>
              <a:p>
                <a:r>
                  <a:rPr lang="en-GB">
                    <a:noFill/>
                  </a:rPr>
                  <a:t> </a:t>
                </a:r>
              </a:p>
            </p:txBody>
          </p:sp>
        </mc:Fallback>
      </mc:AlternateContent>
    </p:spTree>
    <p:extLst>
      <p:ext uri="{BB962C8B-B14F-4D97-AF65-F5344CB8AC3E}">
        <p14:creationId xmlns:p14="http://schemas.microsoft.com/office/powerpoint/2010/main" val="3533304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1581837" y="1992853"/>
            <a:ext cx="1278293" cy="189658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TextBox 10"/>
          <p:cNvSpPr txBox="1"/>
          <p:nvPr/>
        </p:nvSpPr>
        <p:spPr>
          <a:xfrm>
            <a:off x="2385428" y="2765078"/>
            <a:ext cx="492443" cy="523220"/>
          </a:xfrm>
          <a:prstGeom prst="rect">
            <a:avLst/>
          </a:prstGeom>
          <a:noFill/>
        </p:spPr>
        <p:txBody>
          <a:bodyPr wrap="none" rtlCol="0">
            <a:spAutoFit/>
          </a:bodyPr>
          <a:lstStyle/>
          <a:p>
            <a:r>
              <a:rPr lang="en-GB" sz="2800" dirty="0" smtClean="0"/>
              <a:t>M</a:t>
            </a:r>
            <a:endParaRPr lang="en-GB" sz="2800" dirty="0"/>
          </a:p>
        </p:txBody>
      </p:sp>
      <p:sp>
        <p:nvSpPr>
          <p:cNvPr id="2" name="TextBox 1"/>
          <p:cNvSpPr txBox="1"/>
          <p:nvPr/>
        </p:nvSpPr>
        <p:spPr>
          <a:xfrm>
            <a:off x="4885928" y="903829"/>
            <a:ext cx="7808078" cy="3539430"/>
          </a:xfrm>
          <a:prstGeom prst="rect">
            <a:avLst/>
          </a:prstGeom>
          <a:noFill/>
        </p:spPr>
        <p:txBody>
          <a:bodyPr wrap="square" rtlCol="0">
            <a:spAutoFit/>
          </a:bodyPr>
          <a:lstStyle/>
          <a:p>
            <a:r>
              <a:rPr lang="en-GB" sz="2800" dirty="0" smtClean="0"/>
              <a:t>We can use the perpendicular vector to find the reflection of a point in a line.</a:t>
            </a:r>
          </a:p>
          <a:p>
            <a:endParaRPr lang="en-GB" sz="2800" dirty="0" smtClean="0"/>
          </a:p>
          <a:p>
            <a:r>
              <a:rPr lang="en-GB" sz="2800" dirty="0" smtClean="0"/>
              <a:t>When a point A is reflected in a line to give the image A’, then the line will be the perpendicular bisector of the line segment AA’.</a:t>
            </a:r>
          </a:p>
          <a:p>
            <a:endParaRPr lang="en-GB" sz="2800" dirty="0" smtClean="0"/>
          </a:p>
          <a:p>
            <a:r>
              <a:rPr lang="en-GB" sz="2800" dirty="0" smtClean="0"/>
              <a:t>You can use this fact to find the coordinates of A’</a:t>
            </a:r>
            <a:endParaRPr lang="en-GB" sz="2800" dirty="0"/>
          </a:p>
        </p:txBody>
      </p:sp>
      <p:sp>
        <p:nvSpPr>
          <p:cNvPr id="18" name="Oval 17"/>
          <p:cNvSpPr/>
          <p:nvPr/>
        </p:nvSpPr>
        <p:spPr>
          <a:xfrm>
            <a:off x="1398312" y="1783847"/>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Oval 19"/>
          <p:cNvSpPr/>
          <p:nvPr/>
        </p:nvSpPr>
        <p:spPr>
          <a:xfrm>
            <a:off x="2756042" y="3784930"/>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1" name="TextBox 20"/>
          <p:cNvSpPr txBox="1"/>
          <p:nvPr/>
        </p:nvSpPr>
        <p:spPr>
          <a:xfrm>
            <a:off x="1564096" y="1469633"/>
            <a:ext cx="393056" cy="523220"/>
          </a:xfrm>
          <a:prstGeom prst="rect">
            <a:avLst/>
          </a:prstGeom>
          <a:noFill/>
        </p:spPr>
        <p:txBody>
          <a:bodyPr wrap="none" rtlCol="0">
            <a:spAutoFit/>
          </a:bodyPr>
          <a:lstStyle/>
          <a:p>
            <a:r>
              <a:rPr lang="en-GB" sz="2800" dirty="0"/>
              <a:t>A</a:t>
            </a:r>
            <a:endParaRPr lang="en-GB" sz="2800" dirty="0"/>
          </a:p>
        </p:txBody>
      </p:sp>
      <p:sp>
        <p:nvSpPr>
          <p:cNvPr id="22" name="TextBox 21"/>
          <p:cNvSpPr txBox="1"/>
          <p:nvPr/>
        </p:nvSpPr>
        <p:spPr>
          <a:xfrm>
            <a:off x="2973240" y="3627823"/>
            <a:ext cx="471604" cy="523220"/>
          </a:xfrm>
          <a:prstGeom prst="rect">
            <a:avLst/>
          </a:prstGeom>
          <a:noFill/>
        </p:spPr>
        <p:txBody>
          <a:bodyPr wrap="none" rtlCol="0">
            <a:spAutoFit/>
          </a:bodyPr>
          <a:lstStyle/>
          <a:p>
            <a:r>
              <a:rPr lang="en-GB" sz="2800" dirty="0" smtClean="0"/>
              <a:t>A’</a:t>
            </a:r>
            <a:endParaRPr lang="en-GB" sz="2800" dirty="0"/>
          </a:p>
        </p:txBody>
      </p:sp>
      <mc:AlternateContent xmlns:mc="http://schemas.openxmlformats.org/markup-compatibility/2006">
        <mc:Choice xmlns:a14="http://schemas.microsoft.com/office/drawing/2010/main" Requires="a14">
          <p:sp>
            <p:nvSpPr>
              <p:cNvPr id="8" name="TextBox 7"/>
              <p:cNvSpPr txBox="1"/>
              <p:nvPr/>
            </p:nvSpPr>
            <p:spPr>
              <a:xfrm>
                <a:off x="971550" y="4757264"/>
                <a:ext cx="9658350" cy="1786515"/>
              </a:xfrm>
              <a:prstGeom prst="rect">
                <a:avLst/>
              </a:prstGeom>
              <a:noFill/>
              <a:ln w="57150">
                <a:solidFill>
                  <a:srgbClr val="0070C0"/>
                </a:solidFill>
              </a:ln>
            </p:spPr>
            <p:txBody>
              <a:bodyPr wrap="square" rtlCol="0">
                <a:spAutoFit/>
              </a:bodyPr>
              <a:lstStyle/>
              <a:p>
                <a:pPr marL="342900" indent="-342900">
                  <a:buAutoNum type="arabicPeriod"/>
                </a:pPr>
                <a:r>
                  <a:rPr lang="en-GB" sz="2400" dirty="0" smtClean="0"/>
                  <a:t>Write the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𝐴𝑀</m:t>
                        </m:r>
                      </m:e>
                    </m:acc>
                  </m:oMath>
                </a14:m>
                <a:endParaRPr lang="en-GB" sz="2400" dirty="0" smtClean="0"/>
              </a:p>
              <a:p>
                <a:pPr marL="342900" indent="-342900">
                  <a:buAutoNum type="arabicPeriod"/>
                </a:pPr>
                <a:r>
                  <a:rPr lang="en-GB" sz="2400" dirty="0" smtClean="0"/>
                  <a:t>Use the fact that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𝐴𝑀</m:t>
                        </m:r>
                      </m:e>
                    </m:acc>
                  </m:oMath>
                </a14:m>
                <a:r>
                  <a:rPr lang="en-GB" sz="2400" dirty="0" smtClean="0"/>
                  <a:t> is perpendicular to the mirror line so the scalar product of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𝐴𝑀</m:t>
                        </m:r>
                      </m:e>
                    </m:acc>
                  </m:oMath>
                </a14:m>
                <a:r>
                  <a:rPr lang="en-GB" sz="2400" dirty="0" smtClean="0"/>
                  <a:t> with the direction vector of the line is zero.</a:t>
                </a:r>
              </a:p>
              <a:p>
                <a:pPr marL="342900" indent="-342900">
                  <a:buAutoNum type="arabicPeriod"/>
                </a:pPr>
                <a:r>
                  <a:rPr lang="en-GB" sz="2400" dirty="0" smtClean="0"/>
                  <a:t>Use the fact that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𝐴𝐴</m:t>
                        </m:r>
                        <m:r>
                          <a:rPr lang="en-GB" sz="2400" b="0" i="1" smtClean="0">
                            <a:latin typeface="Cambria Math" panose="02040503050406030204" pitchFamily="18" charset="0"/>
                          </a:rPr>
                          <m:t>′</m:t>
                        </m:r>
                      </m:e>
                    </m:acc>
                    <m:r>
                      <a:rPr lang="en-GB" sz="2400" b="0" i="1" smtClean="0">
                        <a:latin typeface="Cambria Math" panose="02040503050406030204" pitchFamily="18" charset="0"/>
                      </a:rPr>
                      <m:t>=2</m:t>
                    </m:r>
                    <m:acc>
                      <m:accPr>
                        <m:chr m:val="⃗"/>
                        <m:ctrlPr>
                          <a:rPr lang="en-GB" sz="2400" b="0" i="1" smtClean="0">
                            <a:latin typeface="Cambria Math" panose="02040503050406030204" pitchFamily="18" charset="0"/>
                          </a:rPr>
                        </m:ctrlPr>
                      </m:accPr>
                      <m:e>
                        <m:r>
                          <a:rPr lang="en-GB" sz="2400" b="0" i="1" smtClean="0">
                            <a:latin typeface="Cambria Math" panose="02040503050406030204" pitchFamily="18" charset="0"/>
                          </a:rPr>
                          <m:t>𝐴𝑀</m:t>
                        </m:r>
                      </m:e>
                    </m:acc>
                  </m:oMath>
                </a14:m>
                <a:r>
                  <a:rPr lang="en-GB" sz="2400" dirty="0" smtClean="0"/>
                  <a:t> to find the position of A’</a:t>
                </a:r>
              </a:p>
            </p:txBody>
          </p:sp>
        </mc:Choice>
        <mc:Fallback>
          <p:sp>
            <p:nvSpPr>
              <p:cNvPr id="8" name="TextBox 7"/>
              <p:cNvSpPr txBox="1">
                <a:spLocks noRot="1" noChangeAspect="1" noMove="1" noResize="1" noEditPoints="1" noAdjustHandles="1" noChangeArrowheads="1" noChangeShapeType="1" noTextEdit="1"/>
              </p:cNvSpPr>
              <p:nvPr/>
            </p:nvSpPr>
            <p:spPr>
              <a:xfrm>
                <a:off x="971550" y="4757264"/>
                <a:ext cx="9658350" cy="1786515"/>
              </a:xfrm>
              <a:prstGeom prst="rect">
                <a:avLst/>
              </a:prstGeom>
              <a:blipFill>
                <a:blip r:embed="rId2"/>
                <a:stretch>
                  <a:fillRect l="-753" b="-5298"/>
                </a:stretch>
              </a:blipFill>
              <a:ln w="57150">
                <a:solidFill>
                  <a:srgbClr val="0070C0"/>
                </a:solidFill>
              </a:ln>
            </p:spPr>
            <p:txBody>
              <a:bodyPr/>
              <a:lstStyle/>
              <a:p>
                <a:r>
                  <a:rPr lang="en-GB">
                    <a:noFill/>
                  </a:rPr>
                  <a:t> </a:t>
                </a:r>
              </a:p>
            </p:txBody>
          </p:sp>
        </mc:Fallback>
      </mc:AlternateContent>
    </p:spTree>
    <p:extLst>
      <p:ext uri="{BB962C8B-B14F-4D97-AF65-F5344CB8AC3E}">
        <p14:creationId xmlns:p14="http://schemas.microsoft.com/office/powerpoint/2010/main" val="356509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mc:Choice xmlns:a14="http://schemas.microsoft.com/office/drawing/2010/main" Requires="a14">
          <p:sp>
            <p:nvSpPr>
              <p:cNvPr id="8" name="TextBox 7"/>
              <p:cNvSpPr txBox="1"/>
              <p:nvPr/>
            </p:nvSpPr>
            <p:spPr>
              <a:xfrm>
                <a:off x="5591719" y="903829"/>
                <a:ext cx="3387466" cy="1394613"/>
              </a:xfrm>
              <a:prstGeom prst="rect">
                <a:avLst/>
              </a:prstGeom>
              <a:noFill/>
            </p:spPr>
            <p:txBody>
              <a:bodyPr wrap="none" rtlCol="0">
                <a:spAutoFit/>
              </a:bodyPr>
              <a:lstStyle/>
              <a:p>
                <a:r>
                  <a:rPr lang="en-GB" sz="3200" b="1" i="1" u="sng" dirty="0" smtClean="0"/>
                  <a:t>r</a:t>
                </a:r>
                <a:r>
                  <a:rPr lang="en-GB" sz="3200" dirty="0" smtClean="0"/>
                  <a:t> = </a:t>
                </a:r>
                <a14:m>
                  <m:oMath xmlns:m="http://schemas.openxmlformats.org/officeDocument/2006/math">
                    <m:d>
                      <m:dPr>
                        <m:ctrlPr>
                          <a:rPr lang="en-GB" sz="3200" dirty="0" smtClean="0">
                            <a:latin typeface="Cambria Math" panose="02040503050406030204" pitchFamily="18" charset="0"/>
                          </a:rPr>
                        </m:ctrlPr>
                      </m:dPr>
                      <m:e>
                        <m:m>
                          <m:mPr>
                            <m:mcs>
                              <m:mc>
                                <m:mcPr>
                                  <m:count m:val="1"/>
                                  <m:mcJc m:val="center"/>
                                </m:mcPr>
                              </m:mc>
                            </m:mcs>
                            <m:ctrlPr>
                              <a:rPr lang="en-GB" sz="3200"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oMath>
                </a14:m>
                <a:r>
                  <a:rPr lang="en-GB" sz="3200" dirty="0" smtClean="0"/>
                  <a:t> + </a:t>
                </a:r>
                <a:r>
                  <a:rPr lang="el-GR" sz="3200" dirty="0" smtClean="0"/>
                  <a:t>λ</a:t>
                </a:r>
                <a14:m>
                  <m:oMath xmlns:m="http://schemas.openxmlformats.org/officeDocument/2006/math">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oMath>
                </a14:m>
                <a:endParaRPr lang="en-GB" sz="3200" b="1" i="1" u="sng" dirty="0"/>
              </a:p>
            </p:txBody>
          </p:sp>
        </mc:Choice>
        <mc:Fallback>
          <p:sp>
            <p:nvSpPr>
              <p:cNvPr id="8" name="TextBox 7"/>
              <p:cNvSpPr txBox="1">
                <a:spLocks noRot="1" noChangeAspect="1" noMove="1" noResize="1" noEditPoints="1" noAdjustHandles="1" noChangeArrowheads="1" noChangeShapeType="1" noTextEdit="1"/>
              </p:cNvSpPr>
              <p:nvPr/>
            </p:nvSpPr>
            <p:spPr>
              <a:xfrm>
                <a:off x="5591719" y="903829"/>
                <a:ext cx="3387466" cy="1394613"/>
              </a:xfrm>
              <a:prstGeom prst="rect">
                <a:avLst/>
              </a:prstGeom>
              <a:blipFill>
                <a:blip r:embed="rId2"/>
                <a:stretch>
                  <a:fillRect l="-4496"/>
                </a:stretch>
              </a:blipFill>
            </p:spPr>
            <p:txBody>
              <a:bodyPr/>
              <a:lstStyle/>
              <a:p>
                <a:r>
                  <a:rPr lang="en-GB">
                    <a:noFill/>
                  </a:rPr>
                  <a:t> </a:t>
                </a:r>
              </a:p>
            </p:txBody>
          </p:sp>
        </mc:Fallback>
      </mc:AlternateContent>
      <p:sp>
        <p:nvSpPr>
          <p:cNvPr id="10" name="TextBox 9"/>
          <p:cNvSpPr txBox="1"/>
          <p:nvPr/>
        </p:nvSpPr>
        <p:spPr>
          <a:xfrm>
            <a:off x="2723605" y="4053993"/>
            <a:ext cx="1584088" cy="461665"/>
          </a:xfrm>
          <a:prstGeom prst="rect">
            <a:avLst/>
          </a:prstGeom>
          <a:noFill/>
        </p:spPr>
        <p:txBody>
          <a:bodyPr wrap="none" rtlCol="0">
            <a:spAutoFit/>
          </a:bodyPr>
          <a:lstStyle/>
          <a:p>
            <a:r>
              <a:rPr lang="en-GB" sz="2400" dirty="0" smtClean="0"/>
              <a:t>C = (3, 3, 1)</a:t>
            </a:r>
            <a:endParaRPr lang="en-GB" sz="2400"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700713" y="2647752"/>
            <a:ext cx="5896679" cy="461665"/>
          </a:xfrm>
          <a:prstGeom prst="rect">
            <a:avLst/>
          </a:prstGeom>
          <a:noFill/>
        </p:spPr>
        <p:txBody>
          <a:bodyPr wrap="none" rtlCol="0">
            <a:spAutoFit/>
          </a:bodyPr>
          <a:lstStyle/>
          <a:p>
            <a:r>
              <a:rPr lang="en-GB" sz="2400" dirty="0" smtClean="0"/>
              <a:t>Find the shortest distance from C to the line </a:t>
            </a:r>
            <a:r>
              <a:rPr lang="en-GB" sz="2400" b="1" i="1" u="sng" dirty="0" smtClean="0"/>
              <a:t>r.</a:t>
            </a:r>
            <a:endParaRPr lang="en-GB" sz="2400" b="1" i="1" u="sng" dirty="0"/>
          </a:p>
        </p:txBody>
      </p:sp>
      <p:sp>
        <p:nvSpPr>
          <p:cNvPr id="19" name="TextBox 18"/>
          <p:cNvSpPr txBox="1"/>
          <p:nvPr/>
        </p:nvSpPr>
        <p:spPr>
          <a:xfrm>
            <a:off x="4727069" y="3370504"/>
            <a:ext cx="7464931" cy="461665"/>
          </a:xfrm>
          <a:prstGeom prst="rect">
            <a:avLst/>
          </a:prstGeom>
          <a:noFill/>
        </p:spPr>
        <p:txBody>
          <a:bodyPr wrap="square" rtlCol="0">
            <a:spAutoFit/>
          </a:bodyPr>
          <a:lstStyle/>
          <a:p>
            <a:r>
              <a:rPr lang="en-GB" sz="2400" dirty="0" smtClean="0"/>
              <a:t>1. Find a vector that passes through the point and the line.</a:t>
            </a:r>
            <a:endParaRPr lang="en-GB" sz="2400" dirty="0"/>
          </a:p>
        </p:txBody>
      </p:sp>
      <p:sp>
        <p:nvSpPr>
          <p:cNvPr id="21" name="TextBox 20"/>
          <p:cNvSpPr txBox="1"/>
          <p:nvPr/>
        </p:nvSpPr>
        <p:spPr>
          <a:xfrm>
            <a:off x="4776138" y="3994517"/>
            <a:ext cx="7436575" cy="830997"/>
          </a:xfrm>
          <a:prstGeom prst="rect">
            <a:avLst/>
          </a:prstGeom>
          <a:noFill/>
        </p:spPr>
        <p:txBody>
          <a:bodyPr wrap="square" rtlCol="0">
            <a:spAutoFit/>
          </a:bodyPr>
          <a:lstStyle/>
          <a:p>
            <a:r>
              <a:rPr lang="en-GB" sz="2400" dirty="0" smtClean="0"/>
              <a:t>Look at the difference between the coordinates of C and the coordinates of a general point on </a:t>
            </a:r>
            <a:r>
              <a:rPr lang="en-GB" sz="2400" b="1" i="1" u="sng" dirty="0" smtClean="0"/>
              <a:t>r</a:t>
            </a:r>
            <a:r>
              <a:rPr lang="en-GB" sz="2400" dirty="0" smtClean="0"/>
              <a:t>.</a:t>
            </a:r>
            <a:endParaRPr lang="en-GB" sz="2400" b="1" i="1" u="sng" dirty="0"/>
          </a:p>
        </p:txBody>
      </p:sp>
      <mc:AlternateContent xmlns:mc="http://schemas.openxmlformats.org/markup-compatibility/2006">
        <mc:Choice xmlns:a14="http://schemas.microsoft.com/office/drawing/2010/main" Requires="a14">
          <p:sp>
            <p:nvSpPr>
              <p:cNvPr id="22" name="TextBox 21"/>
              <p:cNvSpPr txBox="1"/>
              <p:nvPr/>
            </p:nvSpPr>
            <p:spPr>
              <a:xfrm>
                <a:off x="4863176" y="5096500"/>
                <a:ext cx="7262501" cy="1406219"/>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r>
                        <a:rPr lang="en-GB" sz="3200" b="0" i="0" dirty="0" smtClean="0">
                          <a:latin typeface="Cambria Math" panose="02040503050406030204" pitchFamily="18" charset="0"/>
                        </a:rPr>
                        <m:t> − </m:t>
                      </m:r>
                      <m:d>
                        <m:dPr>
                          <m:begChr m:val="["/>
                          <m:endChr m:val="]"/>
                          <m:ctrlPr>
                            <a:rPr lang="en-GB" sz="3200" b="0" i="1" dirty="0" smtClean="0">
                              <a:latin typeface="Cambria Math" panose="02040503050406030204" pitchFamily="18" charset="0"/>
                            </a:rPr>
                          </m:ctrlPr>
                        </m:dPr>
                        <m:e>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r>
                            <m:rPr>
                              <m:nor/>
                            </m:rPr>
                            <a:rPr lang="en-GB" sz="3200" dirty="0" smtClean="0"/>
                            <m:t> + </m:t>
                          </m:r>
                          <m:r>
                            <m:rPr>
                              <m:nor/>
                            </m:rPr>
                            <a:rPr lang="el-GR" sz="3200" dirty="0" smtClean="0"/>
                            <m:t>λ</m:t>
                          </m:r>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m:t>
                                    </m:r>
                                    <m: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e>
                      </m:d>
                      <m:r>
                        <a:rPr lang="en-GB" sz="3200" b="0" i="1" dirty="0" smtClean="0">
                          <a:latin typeface="Cambria Math" panose="02040503050406030204" pitchFamily="18" charset="0"/>
                        </a:rPr>
                        <m:t>=</m:t>
                      </m:r>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1+3</m:t>
                                </m:r>
                                <m:r>
                                  <m:rPr>
                                    <m:nor/>
                                  </m:rPr>
                                  <a:rPr lang="el-GR" sz="3200" dirty="0" smtClean="0"/>
                                  <m:t>λ</m:t>
                                </m:r>
                              </m:e>
                            </m:mr>
                            <m:mr>
                              <m:e>
                                <m:r>
                                  <a:rPr lang="en-GB" sz="3200" b="0" i="0" dirty="0" smtClean="0">
                                    <a:latin typeface="Cambria Math" panose="02040503050406030204" pitchFamily="18" charset="0"/>
                                  </a:rPr>
                                  <m:t>3</m:t>
                                </m:r>
                              </m:e>
                            </m:mr>
                            <m:mr>
                              <m:e>
                                <m:r>
                                  <a:rPr lang="en-GB" sz="3200" b="0" i="0" dirty="0" smtClean="0">
                                    <a:latin typeface="Cambria Math" panose="02040503050406030204" pitchFamily="18" charset="0"/>
                                  </a:rPr>
                                  <m:t>7+</m:t>
                                </m:r>
                                <m:r>
                                  <m:rPr>
                                    <m:nor/>
                                  </m:rPr>
                                  <a:rPr lang="el-GR" sz="3200" dirty="0" smtClean="0"/>
                                  <m:t>λ</m:t>
                                </m:r>
                              </m:e>
                            </m:mr>
                          </m:m>
                        </m:e>
                      </m:d>
                    </m:oMath>
                  </m:oMathPara>
                </a14:m>
                <a:endParaRPr lang="en-GB" sz="3200" b="1" i="1" u="sng" dirty="0"/>
              </a:p>
            </p:txBody>
          </p:sp>
        </mc:Choice>
        <mc:Fallback>
          <p:sp>
            <p:nvSpPr>
              <p:cNvPr id="22" name="TextBox 21"/>
              <p:cNvSpPr txBox="1">
                <a:spLocks noRot="1" noChangeAspect="1" noMove="1" noResize="1" noEditPoints="1" noAdjustHandles="1" noChangeArrowheads="1" noChangeShapeType="1" noTextEdit="1"/>
              </p:cNvSpPr>
              <p:nvPr/>
            </p:nvSpPr>
            <p:spPr>
              <a:xfrm>
                <a:off x="4863176" y="5096500"/>
                <a:ext cx="7262501" cy="1406219"/>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884704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left)">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animEffect transition="in" filter="wipe(left)">
                                      <p:cBhvr>
                                        <p:cTn id="1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1"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mc:Choice xmlns:a14="http://schemas.microsoft.com/office/drawing/2010/main" Requires="a14">
          <p:sp>
            <p:nvSpPr>
              <p:cNvPr id="8" name="TextBox 7"/>
              <p:cNvSpPr txBox="1"/>
              <p:nvPr/>
            </p:nvSpPr>
            <p:spPr>
              <a:xfrm>
                <a:off x="5591719" y="903829"/>
                <a:ext cx="3387466" cy="1394613"/>
              </a:xfrm>
              <a:prstGeom prst="rect">
                <a:avLst/>
              </a:prstGeom>
              <a:noFill/>
            </p:spPr>
            <p:txBody>
              <a:bodyPr wrap="none" rtlCol="0">
                <a:spAutoFit/>
              </a:bodyPr>
              <a:lstStyle/>
              <a:p>
                <a:r>
                  <a:rPr lang="en-GB" sz="3200" b="1" i="1" u="sng" dirty="0" smtClean="0"/>
                  <a:t>r</a:t>
                </a:r>
                <a:r>
                  <a:rPr lang="en-GB" sz="3200" dirty="0" smtClean="0"/>
                  <a:t> = </a:t>
                </a:r>
                <a14:m>
                  <m:oMath xmlns:m="http://schemas.openxmlformats.org/officeDocument/2006/math">
                    <m:d>
                      <m:dPr>
                        <m:ctrlPr>
                          <a:rPr lang="en-GB" sz="3200" dirty="0" smtClean="0">
                            <a:latin typeface="Cambria Math" panose="02040503050406030204" pitchFamily="18" charset="0"/>
                          </a:rPr>
                        </m:ctrlPr>
                      </m:dPr>
                      <m:e>
                        <m:m>
                          <m:mPr>
                            <m:mcs>
                              <m:mc>
                                <m:mcPr>
                                  <m:count m:val="1"/>
                                  <m:mcJc m:val="center"/>
                                </m:mcPr>
                              </m:mc>
                            </m:mcs>
                            <m:ctrlPr>
                              <a:rPr lang="en-GB" sz="3200"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oMath>
                </a14:m>
                <a:r>
                  <a:rPr lang="en-GB" sz="3200" dirty="0" smtClean="0"/>
                  <a:t> + </a:t>
                </a:r>
                <a:r>
                  <a:rPr lang="el-GR" sz="3200" dirty="0" smtClean="0"/>
                  <a:t>λ</a:t>
                </a:r>
                <a14:m>
                  <m:oMath xmlns:m="http://schemas.openxmlformats.org/officeDocument/2006/math">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oMath>
                </a14:m>
                <a:endParaRPr lang="en-GB" sz="3200" b="1" i="1" u="sng" dirty="0"/>
              </a:p>
            </p:txBody>
          </p:sp>
        </mc:Choice>
        <mc:Fallback>
          <p:sp>
            <p:nvSpPr>
              <p:cNvPr id="8" name="TextBox 7"/>
              <p:cNvSpPr txBox="1">
                <a:spLocks noRot="1" noChangeAspect="1" noMove="1" noResize="1" noEditPoints="1" noAdjustHandles="1" noChangeArrowheads="1" noChangeShapeType="1" noTextEdit="1"/>
              </p:cNvSpPr>
              <p:nvPr/>
            </p:nvSpPr>
            <p:spPr>
              <a:xfrm>
                <a:off x="5591719" y="903829"/>
                <a:ext cx="3387466" cy="1394613"/>
              </a:xfrm>
              <a:prstGeom prst="rect">
                <a:avLst/>
              </a:prstGeom>
              <a:blipFill>
                <a:blip r:embed="rId2"/>
                <a:stretch>
                  <a:fillRect l="-4496"/>
                </a:stretch>
              </a:blipFill>
            </p:spPr>
            <p:txBody>
              <a:bodyPr/>
              <a:lstStyle/>
              <a:p>
                <a:r>
                  <a:rPr lang="en-GB">
                    <a:noFill/>
                  </a:rPr>
                  <a:t> </a:t>
                </a:r>
              </a:p>
            </p:txBody>
          </p:sp>
        </mc:Fallback>
      </mc:AlternateContent>
      <p:sp>
        <p:nvSpPr>
          <p:cNvPr id="10" name="TextBox 9"/>
          <p:cNvSpPr txBox="1"/>
          <p:nvPr/>
        </p:nvSpPr>
        <p:spPr>
          <a:xfrm>
            <a:off x="2723605" y="4053993"/>
            <a:ext cx="1584088" cy="461665"/>
          </a:xfrm>
          <a:prstGeom prst="rect">
            <a:avLst/>
          </a:prstGeom>
          <a:noFill/>
        </p:spPr>
        <p:txBody>
          <a:bodyPr wrap="none" rtlCol="0">
            <a:spAutoFit/>
          </a:bodyPr>
          <a:lstStyle/>
          <a:p>
            <a:r>
              <a:rPr lang="en-GB" sz="2400" dirty="0" smtClean="0"/>
              <a:t>C = (3, 3, 1)</a:t>
            </a:r>
            <a:endParaRPr lang="en-GB" sz="2400"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700713" y="2647752"/>
            <a:ext cx="5896679" cy="461665"/>
          </a:xfrm>
          <a:prstGeom prst="rect">
            <a:avLst/>
          </a:prstGeom>
          <a:noFill/>
        </p:spPr>
        <p:txBody>
          <a:bodyPr wrap="none" rtlCol="0">
            <a:spAutoFit/>
          </a:bodyPr>
          <a:lstStyle/>
          <a:p>
            <a:r>
              <a:rPr lang="en-GB" sz="2400" dirty="0" smtClean="0"/>
              <a:t>Find the shortest distance from C to the line </a:t>
            </a:r>
            <a:r>
              <a:rPr lang="en-GB" sz="2400" b="1" i="1" u="sng" dirty="0" smtClean="0"/>
              <a:t>r.</a:t>
            </a:r>
            <a:endParaRPr lang="en-GB" sz="2400" b="1" i="1" u="sng" dirty="0"/>
          </a:p>
        </p:txBody>
      </p:sp>
      <p:sp>
        <p:nvSpPr>
          <p:cNvPr id="19" name="TextBox 18"/>
          <p:cNvSpPr txBox="1"/>
          <p:nvPr/>
        </p:nvSpPr>
        <p:spPr>
          <a:xfrm>
            <a:off x="4727069" y="3370504"/>
            <a:ext cx="7464931" cy="830997"/>
          </a:xfrm>
          <a:prstGeom prst="rect">
            <a:avLst/>
          </a:prstGeom>
          <a:noFill/>
        </p:spPr>
        <p:txBody>
          <a:bodyPr wrap="square" rtlCol="0">
            <a:spAutoFit/>
          </a:bodyPr>
          <a:lstStyle/>
          <a:p>
            <a:r>
              <a:rPr lang="en-GB" sz="2400" dirty="0"/>
              <a:t>2</a:t>
            </a:r>
            <a:r>
              <a:rPr lang="en-GB" sz="2400" dirty="0" smtClean="0"/>
              <a:t>. Since this vector and the original line are perpendicular, their dot product = 0</a:t>
            </a:r>
            <a:endParaRPr lang="en-GB" sz="2400" dirty="0"/>
          </a:p>
        </p:txBody>
      </p:sp>
      <mc:AlternateContent xmlns:mc="http://schemas.openxmlformats.org/markup-compatibility/2006">
        <mc:Choice xmlns:a14="http://schemas.microsoft.com/office/drawing/2010/main" Requires="a14">
          <p:sp>
            <p:nvSpPr>
              <p:cNvPr id="22" name="TextBox 21"/>
              <p:cNvSpPr txBox="1"/>
              <p:nvPr/>
            </p:nvSpPr>
            <p:spPr>
              <a:xfrm>
                <a:off x="706440" y="5164585"/>
                <a:ext cx="3812262" cy="1406219"/>
              </a:xfrm>
              <a:prstGeom prst="rect">
                <a:avLst/>
              </a:prstGeom>
              <a:noFill/>
            </p:spPr>
            <p:txBody>
              <a:bodyPr wrap="none" rtlCol="0">
                <a:spAutoFit/>
              </a:bodyPr>
              <a:lstStyle/>
              <a:p>
                <a14:m>
                  <m:oMath xmlns:m="http://schemas.openxmlformats.org/officeDocument/2006/math">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1+3</m:t>
                              </m:r>
                              <m:r>
                                <m:rPr>
                                  <m:nor/>
                                </m:rPr>
                                <a:rPr lang="el-GR" sz="3200" dirty="0" smtClean="0"/>
                                <m:t>λ</m:t>
                              </m:r>
                            </m:e>
                          </m:mr>
                          <m:mr>
                            <m:e>
                              <m:r>
                                <a:rPr lang="en-GB" sz="3200" b="0" i="0" dirty="0" smtClean="0">
                                  <a:latin typeface="Cambria Math" panose="02040503050406030204" pitchFamily="18" charset="0"/>
                                </a:rPr>
                                <m:t>3</m:t>
                              </m:r>
                            </m:e>
                          </m:mr>
                          <m:mr>
                            <m:e>
                              <m:r>
                                <a:rPr lang="en-GB" sz="3200" b="0" i="0" dirty="0" smtClean="0">
                                  <a:latin typeface="Cambria Math" panose="02040503050406030204" pitchFamily="18" charset="0"/>
                                </a:rPr>
                                <m:t>7+</m:t>
                              </m:r>
                              <m:r>
                                <m:rPr>
                                  <m:nor/>
                                </m:rPr>
                                <a:rPr lang="el-GR" sz="3200" dirty="0" smtClean="0"/>
                                <m:t>λ</m:t>
                              </m:r>
                            </m:e>
                          </m:mr>
                        </m:m>
                      </m:e>
                    </m:d>
                  </m:oMath>
                </a14:m>
                <a:r>
                  <a:rPr lang="en-GB" sz="3200" dirty="0" smtClean="0"/>
                  <a:t>.</a:t>
                </a:r>
                <a:r>
                  <a:rPr lang="en-GB" sz="3200" dirty="0" smtClean="0"/>
                  <a:t> </a:t>
                </a:r>
                <a14:m>
                  <m:oMath xmlns:m="http://schemas.openxmlformats.org/officeDocument/2006/math">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−3</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−1</m:t>
                              </m:r>
                            </m:e>
                          </m:mr>
                        </m:m>
                      </m:e>
                    </m:d>
                    <m:r>
                      <a:rPr lang="en-GB" sz="3200" b="0" i="1" dirty="0" smtClean="0">
                        <a:latin typeface="Cambria Math" panose="02040503050406030204" pitchFamily="18" charset="0"/>
                      </a:rPr>
                      <m:t>=0</m:t>
                    </m:r>
                  </m:oMath>
                </a14:m>
                <a:endParaRPr lang="en-GB" sz="3200" dirty="0"/>
              </a:p>
            </p:txBody>
          </p:sp>
        </mc:Choice>
        <mc:Fallback>
          <p:sp>
            <p:nvSpPr>
              <p:cNvPr id="22" name="TextBox 21"/>
              <p:cNvSpPr txBox="1">
                <a:spLocks noRot="1" noChangeAspect="1" noMove="1" noResize="1" noEditPoints="1" noAdjustHandles="1" noChangeArrowheads="1" noChangeShapeType="1" noTextEdit="1"/>
              </p:cNvSpPr>
              <p:nvPr/>
            </p:nvSpPr>
            <p:spPr>
              <a:xfrm>
                <a:off x="706440" y="5164585"/>
                <a:ext cx="3812262" cy="1406219"/>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3" name="TextBox 12"/>
              <p:cNvSpPr txBox="1"/>
              <p:nvPr/>
            </p:nvSpPr>
            <p:spPr>
              <a:xfrm>
                <a:off x="4727069" y="5273563"/>
                <a:ext cx="7464931" cy="58477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−3−9</m:t>
                      </m:r>
                      <m:r>
                        <m:rPr>
                          <m:nor/>
                        </m:rPr>
                        <a:rPr lang="el-GR" sz="3200" dirty="0" smtClean="0"/>
                        <m:t>λ</m:t>
                      </m:r>
                      <m:r>
                        <a:rPr lang="en-GB" sz="3200" b="0" i="1" smtClean="0">
                          <a:latin typeface="Cambria Math" panose="02040503050406030204" pitchFamily="18" charset="0"/>
                        </a:rPr>
                        <m:t>−7−</m:t>
                      </m:r>
                      <m:r>
                        <m:rPr>
                          <m:nor/>
                        </m:rPr>
                        <a:rPr lang="el-GR" sz="3200" dirty="0" smtClean="0"/>
                        <m:t>λ</m:t>
                      </m:r>
                      <m:r>
                        <a:rPr lang="en-GB" sz="3200" b="0" i="1" smtClean="0">
                          <a:latin typeface="Cambria Math" panose="02040503050406030204" pitchFamily="18" charset="0"/>
                        </a:rPr>
                        <m:t>=0</m:t>
                      </m:r>
                    </m:oMath>
                  </m:oMathPara>
                </a14:m>
                <a:endParaRPr lang="en-GB" sz="3200" dirty="0"/>
              </a:p>
            </p:txBody>
          </p:sp>
        </mc:Choice>
        <mc:Fallback>
          <p:sp>
            <p:nvSpPr>
              <p:cNvPr id="13" name="TextBox 12"/>
              <p:cNvSpPr txBox="1">
                <a:spLocks noRot="1" noChangeAspect="1" noMove="1" noResize="1" noEditPoints="1" noAdjustHandles="1" noChangeArrowheads="1" noChangeShapeType="1" noTextEdit="1"/>
              </p:cNvSpPr>
              <p:nvPr/>
            </p:nvSpPr>
            <p:spPr>
              <a:xfrm>
                <a:off x="4727069" y="5273563"/>
                <a:ext cx="7464931" cy="584775"/>
              </a:xfrm>
              <a:prstGeom prst="rect">
                <a:avLst/>
              </a:prstGeom>
              <a:blipFill>
                <a:blip r:embed="rId4"/>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4" name="TextBox 13"/>
              <p:cNvSpPr txBox="1"/>
              <p:nvPr/>
            </p:nvSpPr>
            <p:spPr>
              <a:xfrm>
                <a:off x="7658100" y="5894954"/>
                <a:ext cx="4533899" cy="584775"/>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r>
                        <m:rPr>
                          <m:nor/>
                        </m:rPr>
                        <a:rPr lang="el-GR" sz="3200" dirty="0" smtClean="0"/>
                        <m:t>λ</m:t>
                      </m:r>
                      <m:r>
                        <a:rPr lang="en-GB" sz="3200" b="0" i="1" smtClean="0">
                          <a:latin typeface="Cambria Math" panose="02040503050406030204" pitchFamily="18" charset="0"/>
                        </a:rPr>
                        <m:t>=−1</m:t>
                      </m:r>
                    </m:oMath>
                  </m:oMathPara>
                </a14:m>
                <a:endParaRPr lang="en-GB" sz="3200" dirty="0"/>
              </a:p>
            </p:txBody>
          </p:sp>
        </mc:Choice>
        <mc:Fallback>
          <p:sp>
            <p:nvSpPr>
              <p:cNvPr id="14" name="TextBox 13"/>
              <p:cNvSpPr txBox="1">
                <a:spLocks noRot="1" noChangeAspect="1" noMove="1" noResize="1" noEditPoints="1" noAdjustHandles="1" noChangeArrowheads="1" noChangeShapeType="1" noTextEdit="1"/>
              </p:cNvSpPr>
              <p:nvPr/>
            </p:nvSpPr>
            <p:spPr>
              <a:xfrm>
                <a:off x="7658100" y="5894954"/>
                <a:ext cx="4533899" cy="584775"/>
              </a:xfrm>
              <a:prstGeom prst="rect">
                <a:avLst/>
              </a:prstGeom>
              <a:blipFill>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475500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wipe(left)">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wipe(left)">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mc:Choice xmlns:a14="http://schemas.microsoft.com/office/drawing/2010/main" Requires="a14">
          <p:sp>
            <p:nvSpPr>
              <p:cNvPr id="8" name="TextBox 7"/>
              <p:cNvSpPr txBox="1"/>
              <p:nvPr/>
            </p:nvSpPr>
            <p:spPr>
              <a:xfrm>
                <a:off x="5591719" y="903829"/>
                <a:ext cx="3387466" cy="1394613"/>
              </a:xfrm>
              <a:prstGeom prst="rect">
                <a:avLst/>
              </a:prstGeom>
              <a:noFill/>
            </p:spPr>
            <p:txBody>
              <a:bodyPr wrap="none" rtlCol="0">
                <a:spAutoFit/>
              </a:bodyPr>
              <a:lstStyle/>
              <a:p>
                <a:r>
                  <a:rPr lang="en-GB" sz="3200" b="1" i="1" u="sng" dirty="0" smtClean="0"/>
                  <a:t>r</a:t>
                </a:r>
                <a:r>
                  <a:rPr lang="en-GB" sz="3200" dirty="0" smtClean="0"/>
                  <a:t> = </a:t>
                </a:r>
                <a14:m>
                  <m:oMath xmlns:m="http://schemas.openxmlformats.org/officeDocument/2006/math">
                    <m:d>
                      <m:dPr>
                        <m:ctrlPr>
                          <a:rPr lang="en-GB" sz="3200" dirty="0" smtClean="0">
                            <a:latin typeface="Cambria Math" panose="02040503050406030204" pitchFamily="18" charset="0"/>
                          </a:rPr>
                        </m:ctrlPr>
                      </m:dPr>
                      <m:e>
                        <m:m>
                          <m:mPr>
                            <m:mcs>
                              <m:mc>
                                <m:mcPr>
                                  <m:count m:val="1"/>
                                  <m:mcJc m:val="center"/>
                                </m:mcPr>
                              </m:mc>
                            </m:mcs>
                            <m:ctrlPr>
                              <a:rPr lang="en-GB" sz="3200"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oMath>
                </a14:m>
                <a:r>
                  <a:rPr lang="en-GB" sz="3200" dirty="0" smtClean="0"/>
                  <a:t> + </a:t>
                </a:r>
                <a:r>
                  <a:rPr lang="el-GR" sz="3200" dirty="0" smtClean="0"/>
                  <a:t>λ</a:t>
                </a:r>
                <a14:m>
                  <m:oMath xmlns:m="http://schemas.openxmlformats.org/officeDocument/2006/math">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oMath>
                </a14:m>
                <a:endParaRPr lang="en-GB" sz="3200" b="1" i="1" u="sng" dirty="0"/>
              </a:p>
            </p:txBody>
          </p:sp>
        </mc:Choice>
        <mc:Fallback>
          <p:sp>
            <p:nvSpPr>
              <p:cNvPr id="8" name="TextBox 7"/>
              <p:cNvSpPr txBox="1">
                <a:spLocks noRot="1" noChangeAspect="1" noMove="1" noResize="1" noEditPoints="1" noAdjustHandles="1" noChangeArrowheads="1" noChangeShapeType="1" noTextEdit="1"/>
              </p:cNvSpPr>
              <p:nvPr/>
            </p:nvSpPr>
            <p:spPr>
              <a:xfrm>
                <a:off x="5591719" y="903829"/>
                <a:ext cx="3387466" cy="1394613"/>
              </a:xfrm>
              <a:prstGeom prst="rect">
                <a:avLst/>
              </a:prstGeom>
              <a:blipFill>
                <a:blip r:embed="rId2"/>
                <a:stretch>
                  <a:fillRect l="-4496"/>
                </a:stretch>
              </a:blipFill>
            </p:spPr>
            <p:txBody>
              <a:bodyPr/>
              <a:lstStyle/>
              <a:p>
                <a:r>
                  <a:rPr lang="en-GB">
                    <a:noFill/>
                  </a:rPr>
                  <a:t> </a:t>
                </a:r>
              </a:p>
            </p:txBody>
          </p:sp>
        </mc:Fallback>
      </mc:AlternateContent>
      <p:sp>
        <p:nvSpPr>
          <p:cNvPr id="10" name="TextBox 9"/>
          <p:cNvSpPr txBox="1"/>
          <p:nvPr/>
        </p:nvSpPr>
        <p:spPr>
          <a:xfrm>
            <a:off x="2723605" y="4053993"/>
            <a:ext cx="1584088" cy="461665"/>
          </a:xfrm>
          <a:prstGeom prst="rect">
            <a:avLst/>
          </a:prstGeom>
          <a:noFill/>
        </p:spPr>
        <p:txBody>
          <a:bodyPr wrap="none" rtlCol="0">
            <a:spAutoFit/>
          </a:bodyPr>
          <a:lstStyle/>
          <a:p>
            <a:r>
              <a:rPr lang="en-GB" sz="2400" dirty="0" smtClean="0"/>
              <a:t>C = (3, 3, 1)</a:t>
            </a:r>
            <a:endParaRPr lang="en-GB" sz="2400"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700713" y="2647752"/>
            <a:ext cx="5896679" cy="461665"/>
          </a:xfrm>
          <a:prstGeom prst="rect">
            <a:avLst/>
          </a:prstGeom>
          <a:noFill/>
        </p:spPr>
        <p:txBody>
          <a:bodyPr wrap="none" rtlCol="0">
            <a:spAutoFit/>
          </a:bodyPr>
          <a:lstStyle/>
          <a:p>
            <a:r>
              <a:rPr lang="en-GB" sz="2400" dirty="0" smtClean="0"/>
              <a:t>Find the shortest distance from C to the line </a:t>
            </a:r>
            <a:r>
              <a:rPr lang="en-GB" sz="2400" b="1" i="1" u="sng" dirty="0" smtClean="0"/>
              <a:t>r.</a:t>
            </a:r>
            <a:endParaRPr lang="en-GB" sz="2400" b="1" i="1" u="sng" dirty="0"/>
          </a:p>
        </p:txBody>
      </p:sp>
      <mc:AlternateContent xmlns:mc="http://schemas.openxmlformats.org/markup-compatibility/2006">
        <mc:Choice xmlns:a14="http://schemas.microsoft.com/office/drawing/2010/main" Requires="a14">
          <p:sp>
            <p:nvSpPr>
              <p:cNvPr id="19" name="TextBox 18"/>
              <p:cNvSpPr txBox="1"/>
              <p:nvPr/>
            </p:nvSpPr>
            <p:spPr>
              <a:xfrm>
                <a:off x="4727069" y="3370504"/>
                <a:ext cx="7464931" cy="1200329"/>
              </a:xfrm>
              <a:prstGeom prst="rect">
                <a:avLst/>
              </a:prstGeom>
              <a:noFill/>
            </p:spPr>
            <p:txBody>
              <a:bodyPr wrap="square" rtlCol="0">
                <a:spAutoFit/>
              </a:bodyPr>
              <a:lstStyle/>
              <a:p>
                <a:r>
                  <a:rPr lang="en-GB" sz="2400" dirty="0" smtClean="0"/>
                  <a:t>3. Substitute the value of </a:t>
                </a:r>
                <a14:m>
                  <m:oMath xmlns:m="http://schemas.openxmlformats.org/officeDocument/2006/math">
                    <m:r>
                      <m:rPr>
                        <m:nor/>
                      </m:rPr>
                      <a:rPr lang="el-GR" sz="2400" dirty="0" smtClean="0"/>
                      <m:t>λ</m:t>
                    </m:r>
                  </m:oMath>
                </a14:m>
                <a:r>
                  <a:rPr lang="en-GB" sz="2400" dirty="0" smtClean="0"/>
                  <a:t> into the equation of the line, to find the point of intersection of the line with the perpendicular through (3, 3, 1).</a:t>
                </a:r>
                <a:endParaRPr lang="en-GB" sz="2400" dirty="0"/>
              </a:p>
            </p:txBody>
          </p:sp>
        </mc:Choice>
        <mc:Fallback>
          <p:sp>
            <p:nvSpPr>
              <p:cNvPr id="19" name="TextBox 18"/>
              <p:cNvSpPr txBox="1">
                <a:spLocks noRot="1" noChangeAspect="1" noMove="1" noResize="1" noEditPoints="1" noAdjustHandles="1" noChangeArrowheads="1" noChangeShapeType="1" noTextEdit="1"/>
              </p:cNvSpPr>
              <p:nvPr/>
            </p:nvSpPr>
            <p:spPr>
              <a:xfrm>
                <a:off x="4727069" y="3370504"/>
                <a:ext cx="7464931" cy="1200329"/>
              </a:xfrm>
              <a:prstGeom prst="rect">
                <a:avLst/>
              </a:prstGeom>
              <a:blipFill>
                <a:blip r:embed="rId3"/>
                <a:stretch>
                  <a:fillRect l="-1224" t="-4061" r="-1633" b="-1066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6" name="TextBox 15"/>
              <p:cNvSpPr txBox="1"/>
              <p:nvPr/>
            </p:nvSpPr>
            <p:spPr>
              <a:xfrm>
                <a:off x="5591719" y="4831920"/>
                <a:ext cx="4698209" cy="140461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d>
                        <m:dPr>
                          <m:ctrlPr>
                            <a:rPr lang="en-GB" sz="3200" dirty="0" smtClean="0">
                              <a:latin typeface="Cambria Math" panose="02040503050406030204" pitchFamily="18" charset="0"/>
                            </a:rPr>
                          </m:ctrlPr>
                        </m:dPr>
                        <m:e>
                          <m:m>
                            <m:mPr>
                              <m:mcs>
                                <m:mc>
                                  <m:mcPr>
                                    <m:count m:val="1"/>
                                    <m:mcJc m:val="center"/>
                                  </m:mcPr>
                                </m:mc>
                              </m:mcs>
                              <m:ctrlPr>
                                <a:rPr lang="en-GB" sz="3200"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r>
                        <a:rPr lang="en-GB" sz="3200" b="0" i="1" dirty="0" smtClean="0">
                          <a:latin typeface="Cambria Math" panose="02040503050406030204" pitchFamily="18" charset="0"/>
                        </a:rPr>
                        <m:t>−1</m:t>
                      </m:r>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r>
                        <a:rPr lang="en-GB" sz="3200" b="0" i="1" smtClean="0">
                          <a:latin typeface="Cambria Math" panose="02040503050406030204" pitchFamily="18" charset="0"/>
                        </a:rPr>
                        <m:t>=</m:t>
                      </m:r>
                      <m:d>
                        <m:dPr>
                          <m:ctrlPr>
                            <a:rPr lang="en-GB" sz="3200" i="1" dirty="0" smtClean="0">
                              <a:latin typeface="Cambria Math" panose="02040503050406030204" pitchFamily="18" charset="0"/>
                            </a:rPr>
                          </m:ctrlPr>
                        </m:dPr>
                        <m:e>
                          <m:m>
                            <m:mPr>
                              <m:mcs>
                                <m:mc>
                                  <m:mcPr>
                                    <m:count m:val="1"/>
                                    <m:mcJc m:val="center"/>
                                  </m:mcPr>
                                </m:mc>
                              </m:mcs>
                              <m:ctrlPr>
                                <a:rPr lang="en-GB" sz="3200" i="1" dirty="0" smtClean="0">
                                  <a:latin typeface="Cambria Math" panose="02040503050406030204" pitchFamily="18" charset="0"/>
                                </a:rPr>
                              </m:ctrlPr>
                            </m:mPr>
                            <m:mr>
                              <m:e>
                                <m:r>
                                  <m:rPr>
                                    <m:brk m:alnAt="7"/>
                                  </m:rPr>
                                  <a:rPr lang="en-GB" sz="3200" b="0" i="0" dirty="0" smtClean="0">
                                    <a:latin typeface="Cambria Math" panose="02040503050406030204" pitchFamily="18" charset="0"/>
                                  </a:rPr>
                                  <m:t>5</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m:t>
                                </m:r>
                                <m:r>
                                  <a:rPr lang="en-GB" sz="3200" b="0" i="1" dirty="0" smtClean="0">
                                    <a:latin typeface="Cambria Math" panose="02040503050406030204" pitchFamily="18" charset="0"/>
                                  </a:rPr>
                                  <m:t>5</m:t>
                                </m:r>
                              </m:e>
                            </m:mr>
                          </m:m>
                        </m:e>
                      </m:d>
                    </m:oMath>
                  </m:oMathPara>
                </a14:m>
                <a:endParaRPr lang="en-GB" sz="3200" b="1" i="1" u="sng" dirty="0"/>
              </a:p>
            </p:txBody>
          </p:sp>
        </mc:Choice>
        <mc:Fallback>
          <p:sp>
            <p:nvSpPr>
              <p:cNvPr id="16" name="TextBox 15"/>
              <p:cNvSpPr txBox="1">
                <a:spLocks noRot="1" noChangeAspect="1" noMove="1" noResize="1" noEditPoints="1" noAdjustHandles="1" noChangeArrowheads="1" noChangeShapeType="1" noTextEdit="1"/>
              </p:cNvSpPr>
              <p:nvPr/>
            </p:nvSpPr>
            <p:spPr>
              <a:xfrm>
                <a:off x="5591719" y="4831920"/>
                <a:ext cx="4698209" cy="1404615"/>
              </a:xfrm>
              <a:prstGeom prst="rect">
                <a:avLst/>
              </a:prstGeom>
              <a:blipFill>
                <a:blip r:embed="rId4"/>
                <a:stretch>
                  <a:fillRect/>
                </a:stretch>
              </a:blipFill>
            </p:spPr>
            <p:txBody>
              <a:bodyPr/>
              <a:lstStyle/>
              <a:p>
                <a:r>
                  <a:rPr lang="en-GB">
                    <a:noFill/>
                  </a:rPr>
                  <a:t> </a:t>
                </a:r>
              </a:p>
            </p:txBody>
          </p:sp>
        </mc:Fallback>
      </mc:AlternateContent>
      <p:sp>
        <p:nvSpPr>
          <p:cNvPr id="2" name="TextBox 1"/>
          <p:cNvSpPr txBox="1"/>
          <p:nvPr/>
        </p:nvSpPr>
        <p:spPr>
          <a:xfrm>
            <a:off x="1037046" y="2264422"/>
            <a:ext cx="1223412" cy="461665"/>
          </a:xfrm>
          <a:prstGeom prst="rect">
            <a:avLst/>
          </a:prstGeom>
          <a:noFill/>
        </p:spPr>
        <p:txBody>
          <a:bodyPr wrap="none" rtlCol="0">
            <a:spAutoFit/>
          </a:bodyPr>
          <a:lstStyle/>
          <a:p>
            <a:r>
              <a:rPr lang="en-GB" sz="2400" dirty="0" smtClean="0"/>
              <a:t>(5, 0, -5)</a:t>
            </a:r>
            <a:endParaRPr lang="en-GB" sz="2400" dirty="0"/>
          </a:p>
        </p:txBody>
      </p:sp>
      <p:sp>
        <p:nvSpPr>
          <p:cNvPr id="17" name="Oval 16"/>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273356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circle(out)">
                                      <p:cBhvr>
                                        <p:cTn id="17" dur="2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6" grpId="0"/>
      <p:bldP spid="2" grpId="0"/>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mc:AlternateContent xmlns:mc="http://schemas.openxmlformats.org/markup-compatibility/2006">
        <mc:Choice xmlns:a14="http://schemas.microsoft.com/office/drawing/2010/main" Requires="a14">
          <p:sp>
            <p:nvSpPr>
              <p:cNvPr id="8" name="TextBox 7"/>
              <p:cNvSpPr txBox="1"/>
              <p:nvPr/>
            </p:nvSpPr>
            <p:spPr>
              <a:xfrm>
                <a:off x="5591719" y="903829"/>
                <a:ext cx="3387466" cy="1394613"/>
              </a:xfrm>
              <a:prstGeom prst="rect">
                <a:avLst/>
              </a:prstGeom>
              <a:noFill/>
            </p:spPr>
            <p:txBody>
              <a:bodyPr wrap="none" rtlCol="0">
                <a:spAutoFit/>
              </a:bodyPr>
              <a:lstStyle/>
              <a:p>
                <a:r>
                  <a:rPr lang="en-GB" sz="3200" b="1" i="1" u="sng" dirty="0" smtClean="0"/>
                  <a:t>r</a:t>
                </a:r>
                <a:r>
                  <a:rPr lang="en-GB" sz="3200" dirty="0" smtClean="0"/>
                  <a:t> = </a:t>
                </a:r>
                <a14:m>
                  <m:oMath xmlns:m="http://schemas.openxmlformats.org/officeDocument/2006/math">
                    <m:d>
                      <m:dPr>
                        <m:ctrlPr>
                          <a:rPr lang="en-GB" sz="3200" dirty="0" smtClean="0">
                            <a:latin typeface="Cambria Math" panose="02040503050406030204" pitchFamily="18" charset="0"/>
                          </a:rPr>
                        </m:ctrlPr>
                      </m:dPr>
                      <m:e>
                        <m:m>
                          <m:mPr>
                            <m:mcs>
                              <m:mc>
                                <m:mcPr>
                                  <m:count m:val="1"/>
                                  <m:mcJc m:val="center"/>
                                </m:mcPr>
                              </m:mc>
                            </m:mcs>
                            <m:ctrlPr>
                              <a:rPr lang="en-GB" sz="3200" dirty="0" smtClean="0">
                                <a:latin typeface="Cambria Math" panose="02040503050406030204" pitchFamily="18" charset="0"/>
                              </a:rPr>
                            </m:ctrlPr>
                          </m:mPr>
                          <m:mr>
                            <m:e>
                              <m:r>
                                <m:rPr>
                                  <m:brk m:alnAt="7"/>
                                </m:rPr>
                                <a:rPr lang="en-GB" sz="3200" b="0" i="0" dirty="0" smtClean="0">
                                  <a:latin typeface="Cambria Math" panose="02040503050406030204" pitchFamily="18" charset="0"/>
                                </a:rPr>
                                <m:t>2</m:t>
                              </m:r>
                            </m:e>
                          </m:mr>
                          <m:mr>
                            <m:e>
                              <m:r>
                                <a:rPr lang="en-GB" sz="3200" b="0" i="0" dirty="0" smtClean="0">
                                  <a:latin typeface="Cambria Math" panose="02040503050406030204" pitchFamily="18" charset="0"/>
                                </a:rPr>
                                <m:t>0</m:t>
                              </m:r>
                            </m:e>
                          </m:mr>
                          <m:mr>
                            <m:e>
                              <m:r>
                                <a:rPr lang="en-GB" sz="3200" b="0" i="0" dirty="0" smtClean="0">
                                  <a:latin typeface="Cambria Math" panose="02040503050406030204" pitchFamily="18" charset="0"/>
                                </a:rPr>
                                <m:t>−6</m:t>
                              </m:r>
                            </m:e>
                          </m:mr>
                        </m:m>
                      </m:e>
                    </m:d>
                  </m:oMath>
                </a14:m>
                <a:r>
                  <a:rPr lang="en-GB" sz="3200" dirty="0" smtClean="0"/>
                  <a:t> + </a:t>
                </a:r>
                <a:r>
                  <a:rPr lang="el-GR" sz="3200" dirty="0" smtClean="0"/>
                  <a:t>λ</a:t>
                </a:r>
                <a14:m>
                  <m:oMath xmlns:m="http://schemas.openxmlformats.org/officeDocument/2006/math">
                    <m:d>
                      <m:dPr>
                        <m:ctrlPr>
                          <a:rPr lang="el-GR" sz="3200" i="1" smtClean="0">
                            <a:latin typeface="Cambria Math" panose="02040503050406030204" pitchFamily="18" charset="0"/>
                          </a:rPr>
                        </m:ctrlPr>
                      </m:dPr>
                      <m:e>
                        <m:m>
                          <m:mPr>
                            <m:mcs>
                              <m:mc>
                                <m:mcPr>
                                  <m:count m:val="1"/>
                                  <m:mcJc m:val="center"/>
                                </m:mcPr>
                              </m:mc>
                            </m:mcs>
                            <m:ctrlPr>
                              <a:rPr lang="el-GR" sz="3200" i="1" smtClean="0">
                                <a:latin typeface="Cambria Math" panose="02040503050406030204" pitchFamily="18" charset="0"/>
                              </a:rPr>
                            </m:ctrlPr>
                          </m:mPr>
                          <m:mr>
                            <m:e>
                              <m:r>
                                <m:rPr>
                                  <m:brk m:alnAt="7"/>
                                </m:rPr>
                                <a:rPr lang="en-GB" sz="3200" b="0" i="1" smtClean="0">
                                  <a:latin typeface="Cambria Math" panose="02040503050406030204" pitchFamily="18" charset="0"/>
                                </a:rPr>
                                <m:t>−3</m:t>
                              </m:r>
                            </m:e>
                          </m:mr>
                          <m:mr>
                            <m:e>
                              <m:r>
                                <a:rPr lang="en-GB" sz="3200" b="0" i="1" smtClean="0">
                                  <a:latin typeface="Cambria Math" panose="02040503050406030204" pitchFamily="18" charset="0"/>
                                </a:rPr>
                                <m:t>0</m:t>
                              </m:r>
                            </m:e>
                          </m:mr>
                          <m:mr>
                            <m:e>
                              <m:r>
                                <a:rPr lang="en-GB" sz="3200" b="0" i="1" smtClean="0">
                                  <a:latin typeface="Cambria Math" panose="02040503050406030204" pitchFamily="18" charset="0"/>
                                </a:rPr>
                                <m:t>−1</m:t>
                              </m:r>
                            </m:e>
                          </m:mr>
                        </m:m>
                      </m:e>
                    </m:d>
                  </m:oMath>
                </a14:m>
                <a:endParaRPr lang="en-GB" sz="3200" b="1" i="1" u="sng" dirty="0"/>
              </a:p>
            </p:txBody>
          </p:sp>
        </mc:Choice>
        <mc:Fallback>
          <p:sp>
            <p:nvSpPr>
              <p:cNvPr id="8" name="TextBox 7"/>
              <p:cNvSpPr txBox="1">
                <a:spLocks noRot="1" noChangeAspect="1" noMove="1" noResize="1" noEditPoints="1" noAdjustHandles="1" noChangeArrowheads="1" noChangeShapeType="1" noTextEdit="1"/>
              </p:cNvSpPr>
              <p:nvPr/>
            </p:nvSpPr>
            <p:spPr>
              <a:xfrm>
                <a:off x="5591719" y="903829"/>
                <a:ext cx="3387466" cy="1394613"/>
              </a:xfrm>
              <a:prstGeom prst="rect">
                <a:avLst/>
              </a:prstGeom>
              <a:blipFill>
                <a:blip r:embed="rId2"/>
                <a:stretch>
                  <a:fillRect l="-4496"/>
                </a:stretch>
              </a:blipFill>
            </p:spPr>
            <p:txBody>
              <a:bodyPr/>
              <a:lstStyle/>
              <a:p>
                <a:r>
                  <a:rPr lang="en-GB">
                    <a:noFill/>
                  </a:rPr>
                  <a:t> </a:t>
                </a:r>
              </a:p>
            </p:txBody>
          </p:sp>
        </mc:Fallback>
      </mc:AlternateContent>
      <p:sp>
        <p:nvSpPr>
          <p:cNvPr id="10" name="TextBox 9"/>
          <p:cNvSpPr txBox="1"/>
          <p:nvPr/>
        </p:nvSpPr>
        <p:spPr>
          <a:xfrm>
            <a:off x="2723605" y="4053993"/>
            <a:ext cx="1584088" cy="461665"/>
          </a:xfrm>
          <a:prstGeom prst="rect">
            <a:avLst/>
          </a:prstGeom>
          <a:noFill/>
        </p:spPr>
        <p:txBody>
          <a:bodyPr wrap="none" rtlCol="0">
            <a:spAutoFit/>
          </a:bodyPr>
          <a:lstStyle/>
          <a:p>
            <a:r>
              <a:rPr lang="en-GB" sz="2400" dirty="0" smtClean="0"/>
              <a:t>C = (3, 3, 1)</a:t>
            </a:r>
            <a:endParaRPr lang="en-GB" sz="2400"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700713" y="2647752"/>
            <a:ext cx="5896679" cy="461665"/>
          </a:xfrm>
          <a:prstGeom prst="rect">
            <a:avLst/>
          </a:prstGeom>
          <a:noFill/>
        </p:spPr>
        <p:txBody>
          <a:bodyPr wrap="none" rtlCol="0">
            <a:spAutoFit/>
          </a:bodyPr>
          <a:lstStyle/>
          <a:p>
            <a:r>
              <a:rPr lang="en-GB" sz="2400" dirty="0" smtClean="0"/>
              <a:t>Find the shortest distance from C to the line </a:t>
            </a:r>
            <a:r>
              <a:rPr lang="en-GB" sz="2400" b="1" i="1" u="sng" dirty="0" smtClean="0"/>
              <a:t>r.</a:t>
            </a:r>
            <a:endParaRPr lang="en-GB" sz="2400" b="1" i="1" u="sng" dirty="0"/>
          </a:p>
        </p:txBody>
      </p:sp>
      <p:sp>
        <p:nvSpPr>
          <p:cNvPr id="19" name="TextBox 18"/>
          <p:cNvSpPr txBox="1"/>
          <p:nvPr/>
        </p:nvSpPr>
        <p:spPr>
          <a:xfrm>
            <a:off x="4727069" y="3370504"/>
            <a:ext cx="7464931" cy="830997"/>
          </a:xfrm>
          <a:prstGeom prst="rect">
            <a:avLst/>
          </a:prstGeom>
          <a:noFill/>
        </p:spPr>
        <p:txBody>
          <a:bodyPr wrap="square" rtlCol="0">
            <a:spAutoFit/>
          </a:bodyPr>
          <a:lstStyle/>
          <a:p>
            <a:r>
              <a:rPr lang="en-GB" sz="2400" dirty="0"/>
              <a:t>4</a:t>
            </a:r>
            <a:r>
              <a:rPr lang="en-GB" sz="2400" dirty="0" smtClean="0"/>
              <a:t>. Find the distance from point C at (3, 3, 1) to the point of intersection at (5, 0, -5)</a:t>
            </a:r>
            <a:endParaRPr lang="en-GB" sz="2400" dirty="0"/>
          </a:p>
        </p:txBody>
      </p:sp>
      <mc:AlternateContent xmlns:mc="http://schemas.openxmlformats.org/markup-compatibility/2006">
        <mc:Choice xmlns:a14="http://schemas.microsoft.com/office/drawing/2010/main" Requires="a14">
          <p:sp>
            <p:nvSpPr>
              <p:cNvPr id="16" name="TextBox 15"/>
              <p:cNvSpPr txBox="1"/>
              <p:nvPr/>
            </p:nvSpPr>
            <p:spPr>
              <a:xfrm>
                <a:off x="1727974" y="4945355"/>
                <a:ext cx="8177560" cy="68871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𝐷𝑖𝑠𝑡𝑎𝑛𝑐𝑒</m:t>
                      </m:r>
                      <m:r>
                        <a:rPr lang="en-GB" sz="3200" b="0" i="1" smtClean="0">
                          <a:latin typeface="Cambria Math" panose="02040503050406030204" pitchFamily="18" charset="0"/>
                        </a:rPr>
                        <m:t>= </m:t>
                      </m:r>
                      <m:rad>
                        <m:radPr>
                          <m:degHide m:val="on"/>
                          <m:ctrlPr>
                            <a:rPr lang="en-GB" sz="3200" b="0" i="1" smtClean="0">
                              <a:latin typeface="Cambria Math" panose="02040503050406030204" pitchFamily="18" charset="0"/>
                            </a:rPr>
                          </m:ctrlPr>
                        </m:radPr>
                        <m:deg/>
                        <m:e>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(5−3)</m:t>
                              </m:r>
                            </m:e>
                            <m:sup>
                              <m:r>
                                <a:rPr lang="en-GB" sz="3200" b="0" i="1" smtClean="0">
                                  <a:latin typeface="Cambria Math" panose="02040503050406030204" pitchFamily="18" charset="0"/>
                                </a:rPr>
                                <m:t>2</m:t>
                              </m:r>
                            </m:sup>
                          </m:sSup>
                          <m:r>
                            <a:rPr lang="en-GB" sz="3200" b="0" i="1" smtClean="0">
                              <a:latin typeface="Cambria Math" panose="02040503050406030204" pitchFamily="18" charset="0"/>
                            </a:rPr>
                            <m:t>+</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m:t>
                              </m:r>
                              <m:r>
                                <a:rPr lang="en-GB" sz="3200" b="0" i="1" smtClean="0">
                                  <a:latin typeface="Cambria Math" panose="02040503050406030204" pitchFamily="18" charset="0"/>
                                </a:rPr>
                                <m:t>0</m:t>
                              </m:r>
                              <m:r>
                                <a:rPr lang="en-GB" sz="3200" b="0" i="1" smtClean="0">
                                  <a:latin typeface="Cambria Math" panose="02040503050406030204" pitchFamily="18" charset="0"/>
                                </a:rPr>
                                <m:t>−3)</m:t>
                              </m:r>
                            </m:e>
                            <m:sup>
                              <m:r>
                                <a:rPr lang="en-GB" sz="3200" b="0" i="1" smtClean="0">
                                  <a:latin typeface="Cambria Math" panose="02040503050406030204" pitchFamily="18" charset="0"/>
                                </a:rPr>
                                <m:t>2</m:t>
                              </m:r>
                            </m:sup>
                          </m:sSup>
                          <m:r>
                            <a:rPr lang="en-GB" sz="3200" b="0" i="1" smtClean="0">
                              <a:latin typeface="Cambria Math" panose="02040503050406030204" pitchFamily="18" charset="0"/>
                            </a:rPr>
                            <m:t>+</m:t>
                          </m:r>
                          <m:sSup>
                            <m:sSupPr>
                              <m:ctrlPr>
                                <a:rPr lang="en-GB" sz="3200" b="0" i="1" smtClean="0">
                                  <a:latin typeface="Cambria Math" panose="02040503050406030204" pitchFamily="18" charset="0"/>
                                </a:rPr>
                              </m:ctrlPr>
                            </m:sSupPr>
                            <m:e>
                              <m:r>
                                <a:rPr lang="en-GB" sz="3200" b="0" i="1" smtClean="0">
                                  <a:latin typeface="Cambria Math" panose="02040503050406030204" pitchFamily="18" charset="0"/>
                                </a:rPr>
                                <m:t>(</m:t>
                              </m:r>
                              <m:r>
                                <a:rPr lang="en-GB" sz="3200" b="0" i="1" smtClean="0">
                                  <a:latin typeface="Cambria Math" panose="02040503050406030204" pitchFamily="18" charset="0"/>
                                </a:rPr>
                                <m:t>−</m:t>
                              </m:r>
                              <m:r>
                                <a:rPr lang="en-GB" sz="3200" b="0" i="1" smtClean="0">
                                  <a:latin typeface="Cambria Math" panose="02040503050406030204" pitchFamily="18" charset="0"/>
                                </a:rPr>
                                <m:t>5−</m:t>
                              </m:r>
                              <m:r>
                                <a:rPr lang="en-GB" sz="3200" b="0" i="1" smtClean="0">
                                  <a:latin typeface="Cambria Math" panose="02040503050406030204" pitchFamily="18" charset="0"/>
                                </a:rPr>
                                <m:t>1</m:t>
                              </m:r>
                              <m:r>
                                <a:rPr lang="en-GB" sz="3200" b="0" i="1" smtClean="0">
                                  <a:latin typeface="Cambria Math" panose="02040503050406030204" pitchFamily="18" charset="0"/>
                                </a:rPr>
                                <m:t>)</m:t>
                              </m:r>
                            </m:e>
                            <m:sup>
                              <m:r>
                                <a:rPr lang="en-GB" sz="3200" b="0" i="1" smtClean="0">
                                  <a:latin typeface="Cambria Math" panose="02040503050406030204" pitchFamily="18" charset="0"/>
                                </a:rPr>
                                <m:t>2</m:t>
                              </m:r>
                            </m:sup>
                          </m:sSup>
                        </m:e>
                      </m:rad>
                    </m:oMath>
                  </m:oMathPara>
                </a14:m>
                <a:endParaRPr lang="en-GB" sz="3200" dirty="0"/>
              </a:p>
            </p:txBody>
          </p:sp>
        </mc:Choice>
        <mc:Fallback>
          <p:sp>
            <p:nvSpPr>
              <p:cNvPr id="16" name="TextBox 15"/>
              <p:cNvSpPr txBox="1">
                <a:spLocks noRot="1" noChangeAspect="1" noMove="1" noResize="1" noEditPoints="1" noAdjustHandles="1" noChangeArrowheads="1" noChangeShapeType="1" noTextEdit="1"/>
              </p:cNvSpPr>
              <p:nvPr/>
            </p:nvSpPr>
            <p:spPr>
              <a:xfrm>
                <a:off x="1727974" y="4945355"/>
                <a:ext cx="8177560" cy="688715"/>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2" name="TextBox 11"/>
              <p:cNvSpPr txBox="1"/>
              <p:nvPr/>
            </p:nvSpPr>
            <p:spPr>
              <a:xfrm>
                <a:off x="1727974" y="5739213"/>
                <a:ext cx="2670731" cy="584775"/>
              </a:xfrm>
              <a:prstGeom prst="rect">
                <a:avLst/>
              </a:prstGeom>
              <a:noFill/>
            </p:spPr>
            <p:txBody>
              <a:bodyPr wrap="none" rtlCol="0">
                <a:spAutoFit/>
              </a:bodyPr>
              <a:lstStyle/>
              <a:p>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𝐷𝑖𝑠𝑡𝑎𝑛𝑐𝑒</m:t>
                      </m:r>
                      <m:r>
                        <a:rPr lang="en-GB" sz="3200" b="0" i="1" smtClean="0">
                          <a:latin typeface="Cambria Math" panose="02040503050406030204" pitchFamily="18" charset="0"/>
                        </a:rPr>
                        <m:t>=7</m:t>
                      </m:r>
                    </m:oMath>
                  </m:oMathPara>
                </a14:m>
                <a:endParaRPr lang="en-GB" sz="3200" dirty="0"/>
              </a:p>
            </p:txBody>
          </p:sp>
        </mc:Choice>
        <mc:Fallback>
          <p:sp>
            <p:nvSpPr>
              <p:cNvPr id="12" name="TextBox 11"/>
              <p:cNvSpPr txBox="1">
                <a:spLocks noRot="1" noChangeAspect="1" noMove="1" noResize="1" noEditPoints="1" noAdjustHandles="1" noChangeArrowheads="1" noChangeShapeType="1" noTextEdit="1"/>
              </p:cNvSpPr>
              <p:nvPr/>
            </p:nvSpPr>
            <p:spPr>
              <a:xfrm>
                <a:off x="1727974" y="5739213"/>
                <a:ext cx="2670731" cy="584775"/>
              </a:xfrm>
              <a:prstGeom prst="rect">
                <a:avLst/>
              </a:prstGeom>
              <a:blipFill>
                <a:blip r:embed="rId4"/>
                <a:stretch>
                  <a:fillRect/>
                </a:stretch>
              </a:blipFill>
            </p:spPr>
            <p:txBody>
              <a:bodyPr/>
              <a:lstStyle/>
              <a:p>
                <a:r>
                  <a:rPr lang="en-GB">
                    <a:noFill/>
                  </a:rPr>
                  <a:t> </a:t>
                </a:r>
              </a:p>
            </p:txBody>
          </p:sp>
        </mc:Fallback>
      </mc:AlternateContent>
      <p:sp>
        <p:nvSpPr>
          <p:cNvPr id="13" name="TextBox 12"/>
          <p:cNvSpPr txBox="1"/>
          <p:nvPr/>
        </p:nvSpPr>
        <p:spPr>
          <a:xfrm>
            <a:off x="1037046" y="2264422"/>
            <a:ext cx="1223412" cy="461665"/>
          </a:xfrm>
          <a:prstGeom prst="rect">
            <a:avLst/>
          </a:prstGeom>
          <a:noFill/>
        </p:spPr>
        <p:txBody>
          <a:bodyPr wrap="none" rtlCol="0">
            <a:spAutoFit/>
          </a:bodyPr>
          <a:lstStyle/>
          <a:p>
            <a:r>
              <a:rPr lang="en-GB" sz="2400" dirty="0" smtClean="0"/>
              <a:t>(5, 0, -5)</a:t>
            </a:r>
            <a:endParaRPr lang="en-GB" sz="2400" dirty="0"/>
          </a:p>
        </p:txBody>
      </p: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4132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16"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398417" y="2959745"/>
            <a:ext cx="4428308" cy="2286000"/>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849086" y="1384663"/>
            <a:ext cx="4428308" cy="22860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rot="19966346">
            <a:off x="2262891" y="2922011"/>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TextBox 2"/>
          <p:cNvSpPr txBox="1"/>
          <p:nvPr/>
        </p:nvSpPr>
        <p:spPr>
          <a:xfrm>
            <a:off x="5312729" y="3745761"/>
            <a:ext cx="6723123" cy="2677656"/>
          </a:xfrm>
          <a:prstGeom prst="rect">
            <a:avLst/>
          </a:prstGeom>
          <a:noFill/>
        </p:spPr>
        <p:txBody>
          <a:bodyPr wrap="square" rtlCol="0">
            <a:spAutoFit/>
          </a:bodyPr>
          <a:lstStyle/>
          <a:p>
            <a:r>
              <a:rPr lang="en-GB" sz="2400" dirty="0" smtClean="0"/>
              <a:t>If two lines do not intersect then we have two cases to consider:  the lines are </a:t>
            </a:r>
            <a:r>
              <a:rPr lang="en-GB" sz="2400" b="1" i="1" dirty="0" smtClean="0"/>
              <a:t>parallel</a:t>
            </a:r>
            <a:r>
              <a:rPr lang="en-GB" sz="2400" dirty="0" smtClean="0"/>
              <a:t> or they are </a:t>
            </a:r>
            <a:r>
              <a:rPr lang="en-GB" sz="2400" b="1" i="1" dirty="0" smtClean="0"/>
              <a:t>skew</a:t>
            </a:r>
            <a:r>
              <a:rPr lang="en-GB" sz="2400" dirty="0" smtClean="0"/>
              <a:t>.</a:t>
            </a:r>
          </a:p>
          <a:p>
            <a:endParaRPr lang="en-GB" sz="2400" dirty="0"/>
          </a:p>
          <a:p>
            <a:r>
              <a:rPr lang="en-GB" sz="2400" dirty="0" smtClean="0"/>
              <a:t>If two lines are parallel, since their separation is the same all the way along the line, we can choose any point on either line and use the previous method to find the distance from the point to the other line.</a:t>
            </a:r>
            <a:endParaRPr lang="en-GB" sz="2400" dirty="0"/>
          </a:p>
        </p:txBody>
      </p: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5277394" y="1092275"/>
            <a:ext cx="1734770" cy="584775"/>
          </a:xfrm>
          <a:prstGeom prst="rect">
            <a:avLst/>
          </a:prstGeom>
          <a:noFill/>
        </p:spPr>
        <p:txBody>
          <a:bodyPr wrap="none" rtlCol="0">
            <a:spAutoFit/>
          </a:bodyPr>
          <a:lstStyle/>
          <a:p>
            <a:r>
              <a:rPr lang="en-GB" sz="3200" b="1" i="1" u="sng" dirty="0" smtClean="0"/>
              <a:t>r</a:t>
            </a:r>
            <a:r>
              <a:rPr lang="en-GB" sz="3200" dirty="0" smtClean="0"/>
              <a:t> = </a:t>
            </a:r>
            <a:r>
              <a:rPr lang="en-GB" sz="3200" b="1" i="1" u="sng" dirty="0"/>
              <a:t>a</a:t>
            </a:r>
            <a:r>
              <a:rPr lang="en-GB" sz="3200" dirty="0" smtClean="0"/>
              <a:t> + </a:t>
            </a:r>
            <a:r>
              <a:rPr lang="el-GR" sz="3200" dirty="0" smtClean="0"/>
              <a:t>λ</a:t>
            </a:r>
            <a:r>
              <a:rPr lang="en-GB" sz="3200" b="1" i="1" u="sng" dirty="0" smtClean="0"/>
              <a:t>b</a:t>
            </a:r>
            <a:endParaRPr lang="en-GB" sz="3200" b="1" i="1" u="sng" dirty="0"/>
          </a:p>
        </p:txBody>
      </p:sp>
      <p:sp>
        <p:nvSpPr>
          <p:cNvPr id="18" name="Rectangle 17"/>
          <p:cNvSpPr/>
          <p:nvPr/>
        </p:nvSpPr>
        <p:spPr>
          <a:xfrm rot="19966346">
            <a:off x="2683556" y="3789187"/>
            <a:ext cx="241745" cy="214382"/>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TextBox 19"/>
          <p:cNvSpPr txBox="1"/>
          <p:nvPr/>
        </p:nvSpPr>
        <p:spPr>
          <a:xfrm>
            <a:off x="4816312" y="2374970"/>
            <a:ext cx="1721946" cy="584775"/>
          </a:xfrm>
          <a:prstGeom prst="rect">
            <a:avLst/>
          </a:prstGeom>
          <a:noFill/>
        </p:spPr>
        <p:txBody>
          <a:bodyPr wrap="none" rtlCol="0">
            <a:spAutoFit/>
          </a:bodyPr>
          <a:lstStyle/>
          <a:p>
            <a:r>
              <a:rPr lang="en-GB" sz="3200" b="1" i="1" u="sng" dirty="0" smtClean="0"/>
              <a:t>r</a:t>
            </a:r>
            <a:r>
              <a:rPr lang="en-GB" sz="3200" dirty="0" smtClean="0"/>
              <a:t> = </a:t>
            </a:r>
            <a:r>
              <a:rPr lang="en-GB" sz="3200" b="1" i="1" u="sng" dirty="0" smtClean="0"/>
              <a:t>c</a:t>
            </a:r>
            <a:r>
              <a:rPr lang="en-GB" sz="3200" dirty="0" smtClean="0"/>
              <a:t> + </a:t>
            </a:r>
            <a:r>
              <a:rPr lang="el-GR" sz="3200" dirty="0" smtClean="0"/>
              <a:t>μ</a:t>
            </a:r>
            <a:r>
              <a:rPr lang="en-GB" sz="3200" b="1" i="1" u="sng" dirty="0" smtClean="0"/>
              <a:t>b</a:t>
            </a:r>
            <a:endParaRPr lang="en-GB" sz="3200" b="1" i="1" u="sng" dirty="0"/>
          </a:p>
        </p:txBody>
      </p:sp>
    </p:spTree>
    <p:extLst>
      <p:ext uri="{BB962C8B-B14F-4D97-AF65-F5344CB8AC3E}">
        <p14:creationId xmlns:p14="http://schemas.microsoft.com/office/powerpoint/2010/main" val="36352152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12729" y="3745761"/>
            <a:ext cx="6723123" cy="1938992"/>
          </a:xfrm>
          <a:prstGeom prst="rect">
            <a:avLst/>
          </a:prstGeom>
          <a:noFill/>
        </p:spPr>
        <p:txBody>
          <a:bodyPr wrap="square" rtlCol="0">
            <a:spAutoFit/>
          </a:bodyPr>
          <a:lstStyle/>
          <a:p>
            <a:r>
              <a:rPr lang="en-GB" sz="2400" dirty="0" smtClean="0"/>
              <a:t>If two lines are skew, there will be particular points on each line which gives the minimum distance.</a:t>
            </a:r>
          </a:p>
          <a:p>
            <a:endParaRPr lang="en-GB" sz="2400" dirty="0"/>
          </a:p>
          <a:p>
            <a:r>
              <a:rPr lang="en-GB" sz="2400" dirty="0" smtClean="0"/>
              <a:t>What can we say about the vector between these points?</a:t>
            </a:r>
            <a:endParaRPr lang="en-GB" sz="2400" dirty="0"/>
          </a:p>
        </p:txBody>
      </p:sp>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1734770" cy="584775"/>
          </a:xfrm>
          <a:prstGeom prst="rect">
            <a:avLst/>
          </a:prstGeom>
          <a:noFill/>
        </p:spPr>
        <p:txBody>
          <a:bodyPr wrap="none" rtlCol="0">
            <a:spAutoFit/>
          </a:bodyPr>
          <a:lstStyle/>
          <a:p>
            <a:r>
              <a:rPr lang="en-GB" sz="3200" b="1" i="1" u="sng" dirty="0" smtClean="0"/>
              <a:t>r</a:t>
            </a:r>
            <a:r>
              <a:rPr lang="en-GB" sz="3200" dirty="0" smtClean="0"/>
              <a:t> = </a:t>
            </a:r>
            <a:r>
              <a:rPr lang="en-GB" sz="3200" b="1" i="1" u="sng" dirty="0"/>
              <a:t>a</a:t>
            </a:r>
            <a:r>
              <a:rPr lang="en-GB" sz="3200" dirty="0" smtClean="0"/>
              <a:t> + </a:t>
            </a:r>
            <a:r>
              <a:rPr lang="el-GR" sz="3200" dirty="0" smtClean="0"/>
              <a:t>λ</a:t>
            </a:r>
            <a:r>
              <a:rPr lang="en-GB" sz="3200" b="1" i="1" u="sng" dirty="0" smtClean="0"/>
              <a:t>b</a:t>
            </a:r>
            <a:endParaRPr lang="en-GB" sz="3200" b="1" i="1" u="sng" dirty="0"/>
          </a:p>
        </p:txBody>
      </p:sp>
      <p:sp>
        <p:nvSpPr>
          <p:cNvPr id="20" name="TextBox 19"/>
          <p:cNvSpPr txBox="1"/>
          <p:nvPr/>
        </p:nvSpPr>
        <p:spPr>
          <a:xfrm>
            <a:off x="3978612" y="2763171"/>
            <a:ext cx="1721946" cy="584775"/>
          </a:xfrm>
          <a:prstGeom prst="rect">
            <a:avLst/>
          </a:prstGeom>
          <a:noFill/>
        </p:spPr>
        <p:txBody>
          <a:bodyPr wrap="none" rtlCol="0">
            <a:spAutoFit/>
          </a:bodyPr>
          <a:lstStyle/>
          <a:p>
            <a:r>
              <a:rPr lang="en-GB" sz="3200" b="1" i="1" u="sng" dirty="0" smtClean="0"/>
              <a:t>r</a:t>
            </a:r>
            <a:r>
              <a:rPr lang="en-GB" sz="3200" dirty="0" smtClean="0"/>
              <a:t> = </a:t>
            </a:r>
            <a:r>
              <a:rPr lang="en-GB" sz="3200" b="1" i="1" u="sng" dirty="0" smtClean="0"/>
              <a:t>c</a:t>
            </a:r>
            <a:r>
              <a:rPr lang="en-GB" sz="3200" dirty="0" smtClean="0"/>
              <a:t> + </a:t>
            </a:r>
            <a:r>
              <a:rPr lang="el-GR" sz="3200" dirty="0" smtClean="0"/>
              <a:t>μ</a:t>
            </a:r>
            <a:r>
              <a:rPr lang="en-GB" sz="3200" b="1" i="1" u="sng" dirty="0" smtClean="0"/>
              <a:t>b</a:t>
            </a:r>
            <a:endParaRPr lang="en-GB" sz="3200" b="1" i="1" u="sng" dirty="0"/>
          </a:p>
        </p:txBody>
      </p:sp>
      <p:sp>
        <p:nvSpPr>
          <p:cNvPr id="9" name="TextBox 8"/>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9" name="TextBox 18"/>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Tree>
    <p:extLst>
      <p:ext uri="{BB962C8B-B14F-4D97-AF65-F5344CB8AC3E}">
        <p14:creationId xmlns:p14="http://schemas.microsoft.com/office/powerpoint/2010/main" val="24014278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4210976" y="4351029"/>
                <a:ext cx="5889290" cy="1986185"/>
              </a:xfrm>
              <a:prstGeom prst="rect">
                <a:avLst/>
              </a:prstGeom>
              <a:noFill/>
            </p:spPr>
            <p:txBody>
              <a:bodyPr wrap="square" rtlCol="0">
                <a:spAutoFit/>
              </a:bodyPr>
              <a:lstStyle/>
              <a:p>
                <a:r>
                  <a:rPr lang="en-GB" sz="2400" dirty="0" smtClean="0"/>
                  <a:t>The distance </a:t>
                </a:r>
                <a:r>
                  <a:rPr lang="en-GB" sz="2400" i="1" dirty="0" smtClean="0"/>
                  <a:t>PQ</a:t>
                </a:r>
                <a:r>
                  <a:rPr lang="en-GB" sz="2400" dirty="0" smtClean="0"/>
                  <a:t> will be at a minimum when the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oMath>
                </a14:m>
                <a:r>
                  <a:rPr lang="en-GB" sz="2400" dirty="0" smtClean="0"/>
                  <a:t> is perpendicular to both lines.</a:t>
                </a:r>
              </a:p>
              <a:p>
                <a:endParaRPr lang="en-GB" sz="2400" dirty="0"/>
              </a:p>
              <a:p>
                <a:r>
                  <a:rPr lang="en-GB" sz="2400" dirty="0" smtClean="0"/>
                  <a:t>Find the minimum distance between the two skew lines shown.</a:t>
                </a:r>
                <a:endParaRPr lang="en-GB" sz="2400" dirty="0"/>
              </a:p>
            </p:txBody>
          </p:sp>
        </mc:Choice>
        <mc:Fallback>
          <p:sp>
            <p:nvSpPr>
              <p:cNvPr id="3" name="TextBox 2"/>
              <p:cNvSpPr txBox="1">
                <a:spLocks noRot="1" noChangeAspect="1" noMove="1" noResize="1" noEditPoints="1" noAdjustHandles="1" noChangeArrowheads="1" noChangeShapeType="1" noTextEdit="1"/>
              </p:cNvSpPr>
              <p:nvPr/>
            </p:nvSpPr>
            <p:spPr>
              <a:xfrm>
                <a:off x="4210976" y="4351029"/>
                <a:ext cx="5889290" cy="1986185"/>
              </a:xfrm>
              <a:prstGeom prst="rect">
                <a:avLst/>
              </a:prstGeom>
              <a:blipFill>
                <a:blip r:embed="rId2"/>
                <a:stretch>
                  <a:fillRect l="-1656" t="-2454" r="-207" b="-5828"/>
                </a:stretch>
              </a:blipFill>
            </p:spPr>
            <p:txBody>
              <a:bodyPr/>
              <a:lstStyle/>
              <a:p>
                <a:r>
                  <a:rPr lang="en-GB">
                    <a:noFill/>
                  </a:rPr>
                  <a:t> </a:t>
                </a:r>
              </a:p>
            </p:txBody>
          </p:sp>
        </mc:Fallback>
      </mc:AlternateContent>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4945585" cy="584775"/>
          </a:xfrm>
          <a:prstGeom prst="rect">
            <a:avLst/>
          </a:prstGeom>
          <a:noFill/>
        </p:spPr>
        <p:txBody>
          <a:bodyPr wrap="none" rtlCol="0">
            <a:spAutoFit/>
          </a:bodyPr>
          <a:lstStyle/>
          <a:p>
            <a:r>
              <a:rPr lang="en-GB" sz="3200" dirty="0" smtClean="0"/>
              <a:t>Line </a:t>
            </a:r>
            <a:r>
              <a:rPr lang="en-GB" sz="3200" b="0" dirty="0" smtClean="0"/>
              <a:t>L</a:t>
            </a:r>
            <a:r>
              <a:rPr lang="en-GB" sz="3200" b="0" baseline="-25000" dirty="0" smtClean="0"/>
              <a:t>1</a:t>
            </a:r>
            <a:r>
              <a:rPr lang="en-GB" sz="3200" dirty="0" smtClean="0"/>
              <a:t>:  </a:t>
            </a:r>
            <a:r>
              <a:rPr lang="en-GB" sz="3200" dirty="0" smtClean="0"/>
              <a:t> </a:t>
            </a:r>
            <a:r>
              <a:rPr lang="en-GB" sz="3200" b="1" i="1" u="sng" dirty="0" smtClean="0"/>
              <a:t>r</a:t>
            </a:r>
            <a:r>
              <a:rPr lang="en-GB" sz="3200" dirty="0" smtClean="0"/>
              <a:t> =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4915128" cy="584775"/>
          </a:xfrm>
          <a:prstGeom prst="rect">
            <a:avLst/>
          </a:prstGeom>
          <a:noFill/>
        </p:spPr>
        <p:txBody>
          <a:bodyPr wrap="none" rtlCol="0">
            <a:spAutoFit/>
          </a:bodyPr>
          <a:lstStyle/>
          <a:p>
            <a:r>
              <a:rPr lang="en-GB" sz="3200" dirty="0" smtClean="0"/>
              <a:t>Line </a:t>
            </a:r>
            <a:r>
              <a:rPr lang="en-GB" sz="3200" b="0" dirty="0" smtClean="0"/>
              <a:t>L</a:t>
            </a:r>
            <a:r>
              <a:rPr lang="en-GB" sz="3200" b="0" baseline="-25000" dirty="0" smtClean="0"/>
              <a:t>2</a:t>
            </a:r>
            <a:r>
              <a:rPr lang="en-GB" sz="3200" dirty="0" smtClean="0"/>
              <a:t>:   </a:t>
            </a:r>
            <a:r>
              <a:rPr lang="en-GB" sz="3200" b="1" i="1" u="sng" dirty="0" smtClean="0"/>
              <a:t>r</a:t>
            </a:r>
            <a:r>
              <a:rPr lang="en-GB" sz="3200" dirty="0" smtClean="0"/>
              <a:t> =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p:spTree>
    <p:extLst>
      <p:ext uri="{BB962C8B-B14F-4D97-AF65-F5344CB8AC3E}">
        <p14:creationId xmlns:p14="http://schemas.microsoft.com/office/powerpoint/2010/main" val="2055299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Connector 16"/>
          <p:cNvCxnSpPr/>
          <p:nvPr/>
        </p:nvCxnSpPr>
        <p:spPr>
          <a:xfrm flipV="1">
            <a:off x="704139" y="3458116"/>
            <a:ext cx="4548064" cy="1072123"/>
          </a:xfrm>
          <a:prstGeom prst="line">
            <a:avLst/>
          </a:prstGeom>
          <a:ln w="76200">
            <a:solidFill>
              <a:srgbClr val="FFC000"/>
            </a:solidFill>
          </a:ln>
        </p:spPr>
        <p:style>
          <a:lnRef idx="1">
            <a:schemeClr val="accent1"/>
          </a:lnRef>
          <a:fillRef idx="0">
            <a:schemeClr val="accent1"/>
          </a:fillRef>
          <a:effectRef idx="0">
            <a:schemeClr val="accent1"/>
          </a:effectRef>
          <a:fontRef idx="minor">
            <a:schemeClr val="tx1"/>
          </a:fontRef>
        </p:style>
      </p:cxnSp>
      <p:sp>
        <p:nvSpPr>
          <p:cNvPr id="4" name="TextBox 3"/>
          <p:cNvSpPr txBox="1"/>
          <p:nvPr/>
        </p:nvSpPr>
        <p:spPr>
          <a:xfrm>
            <a:off x="431074" y="195943"/>
            <a:ext cx="5955220" cy="707886"/>
          </a:xfrm>
          <a:prstGeom prst="rect">
            <a:avLst/>
          </a:prstGeom>
          <a:noFill/>
        </p:spPr>
        <p:txBody>
          <a:bodyPr wrap="none" rtlCol="0">
            <a:spAutoFit/>
          </a:bodyPr>
          <a:lstStyle/>
          <a:p>
            <a:r>
              <a:rPr lang="en-GB" sz="4000" b="1" u="sng" dirty="0" smtClean="0"/>
              <a:t>Vectors – Finding Distances</a:t>
            </a:r>
            <a:endParaRPr lang="en-GB" sz="4000" b="1" u="sng" dirty="0"/>
          </a:p>
        </p:txBody>
      </p:sp>
      <p:cxnSp>
        <p:nvCxnSpPr>
          <p:cNvPr id="6" name="Straight Connector 5"/>
          <p:cNvCxnSpPr/>
          <p:nvPr/>
        </p:nvCxnSpPr>
        <p:spPr>
          <a:xfrm flipV="1">
            <a:off x="704139" y="1227344"/>
            <a:ext cx="4062956" cy="2766834"/>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2612571" y="3942491"/>
            <a:ext cx="222069" cy="209006"/>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cxnSp>
        <p:nvCxnSpPr>
          <p:cNvPr id="30" name="Straight Connector 29"/>
          <p:cNvCxnSpPr/>
          <p:nvPr/>
        </p:nvCxnSpPr>
        <p:spPr>
          <a:xfrm flipH="1" flipV="1">
            <a:off x="2239754" y="2978333"/>
            <a:ext cx="495863" cy="1075660"/>
          </a:xfrm>
          <a:prstGeom prst="line">
            <a:avLst/>
          </a:prstGeom>
          <a:ln w="28575">
            <a:solidFill>
              <a:schemeClr val="tx1"/>
            </a:solidFill>
            <a:prstDash val="lg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 name="TextBox 2"/>
              <p:cNvSpPr txBox="1"/>
              <p:nvPr/>
            </p:nvSpPr>
            <p:spPr>
              <a:xfrm>
                <a:off x="3386621" y="3623149"/>
                <a:ext cx="8805379" cy="1068947"/>
              </a:xfrm>
              <a:prstGeom prst="rect">
                <a:avLst/>
              </a:prstGeom>
              <a:noFill/>
            </p:spPr>
            <p:txBody>
              <a:bodyPr wrap="square" rtlCol="0">
                <a:spAutoFit/>
              </a:bodyPr>
              <a:lstStyle/>
              <a:p>
                <a:r>
                  <a:rPr lang="en-GB" sz="2400" dirty="0" smtClean="0"/>
                  <a:t>A general point, P, on the first line has position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𝑂𝑃</m:t>
                        </m:r>
                      </m:e>
                    </m:acc>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2</m:t>
                              </m:r>
                            </m:e>
                          </m:mr>
                          <m:mr>
                            <m:e>
                              <m:r>
                                <a:rPr lang="en-GB" sz="2400" b="0" i="1" smtClean="0">
                                  <a:latin typeface="Cambria Math" panose="02040503050406030204" pitchFamily="18" charset="0"/>
                                </a:rPr>
                                <m:t>1−</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λ</m:t>
                              </m:r>
                            </m:e>
                          </m:mr>
                        </m:m>
                      </m:e>
                    </m:d>
                  </m:oMath>
                </a14:m>
                <a:endParaRPr lang="en-GB" sz="2400" dirty="0"/>
              </a:p>
            </p:txBody>
          </p:sp>
        </mc:Choice>
        <mc:Fallback>
          <p:sp>
            <p:nvSpPr>
              <p:cNvPr id="3" name="TextBox 2"/>
              <p:cNvSpPr txBox="1">
                <a:spLocks noRot="1" noChangeAspect="1" noMove="1" noResize="1" noEditPoints="1" noAdjustHandles="1" noChangeArrowheads="1" noChangeShapeType="1" noTextEdit="1"/>
              </p:cNvSpPr>
              <p:nvPr/>
            </p:nvSpPr>
            <p:spPr>
              <a:xfrm>
                <a:off x="3386621" y="3623149"/>
                <a:ext cx="8805379" cy="1068947"/>
              </a:xfrm>
              <a:prstGeom prst="rect">
                <a:avLst/>
              </a:prstGeom>
              <a:blipFill>
                <a:blip r:embed="rId2"/>
                <a:stretch>
                  <a:fillRect l="-1108"/>
                </a:stretch>
              </a:blipFill>
            </p:spPr>
            <p:txBody>
              <a:bodyPr/>
              <a:lstStyle/>
              <a:p>
                <a:r>
                  <a:rPr lang="en-GB">
                    <a:noFill/>
                  </a:rPr>
                  <a:t> </a:t>
                </a:r>
              </a:p>
            </p:txBody>
          </p:sp>
        </mc:Fallback>
      </mc:AlternateContent>
      <p:sp>
        <p:nvSpPr>
          <p:cNvPr id="14" name="Oval 13"/>
          <p:cNvSpPr/>
          <p:nvPr/>
        </p:nvSpPr>
        <p:spPr>
          <a:xfrm>
            <a:off x="2109950" y="2846553"/>
            <a:ext cx="222069" cy="209006"/>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TextBox 14"/>
          <p:cNvSpPr txBox="1"/>
          <p:nvPr/>
        </p:nvSpPr>
        <p:spPr>
          <a:xfrm>
            <a:off x="4839585" y="934956"/>
            <a:ext cx="3631122" cy="584775"/>
          </a:xfrm>
          <a:prstGeom prst="rect">
            <a:avLst/>
          </a:prstGeom>
          <a:noFill/>
        </p:spPr>
        <p:txBody>
          <a:bodyPr wrap="none" rtlCol="0">
            <a:spAutoFit/>
          </a:bodyPr>
          <a:lstStyle/>
          <a:p>
            <a:r>
              <a:rPr lang="en-GB" sz="3200" b="0" dirty="0" smtClean="0"/>
              <a:t>L</a:t>
            </a:r>
            <a:r>
              <a:rPr lang="en-GB" sz="3200" b="0" baseline="-25000" dirty="0" smtClean="0"/>
              <a:t>1</a:t>
            </a:r>
            <a:r>
              <a:rPr lang="en-GB" sz="3200" dirty="0" smtClean="0"/>
              <a:t> =</a:t>
            </a:r>
            <a:r>
              <a:rPr lang="en-GB" sz="3200" dirty="0" smtClean="0"/>
              <a:t> 2</a:t>
            </a:r>
            <a:r>
              <a:rPr lang="en-GB" sz="3200" b="1" i="1" u="sng" dirty="0" smtClean="0"/>
              <a:t>i</a:t>
            </a:r>
            <a:r>
              <a:rPr lang="en-GB" sz="3200" dirty="0" smtClean="0"/>
              <a:t> + </a:t>
            </a:r>
            <a:r>
              <a:rPr lang="en-GB" sz="3200" b="1" i="1" u="sng" dirty="0" smtClean="0"/>
              <a:t>j</a:t>
            </a:r>
            <a:r>
              <a:rPr lang="en-GB" sz="3200" dirty="0" smtClean="0"/>
              <a:t> + </a:t>
            </a:r>
            <a:r>
              <a:rPr lang="el-GR" sz="3200" dirty="0" smtClean="0"/>
              <a:t>λ</a:t>
            </a:r>
            <a:r>
              <a:rPr lang="en-GB" sz="3200" dirty="0" smtClean="0"/>
              <a:t>(–</a:t>
            </a:r>
            <a:r>
              <a:rPr lang="en-GB" sz="3200" b="1" i="1" u="sng" dirty="0" smtClean="0"/>
              <a:t>j</a:t>
            </a:r>
            <a:r>
              <a:rPr lang="en-GB" sz="3200" dirty="0" smtClean="0"/>
              <a:t> + 2</a:t>
            </a:r>
            <a:r>
              <a:rPr lang="en-GB" sz="3200" b="1" i="1" u="sng" dirty="0" smtClean="0"/>
              <a:t>k</a:t>
            </a:r>
            <a:r>
              <a:rPr lang="en-GB" sz="3200" dirty="0" smtClean="0"/>
              <a:t>)</a:t>
            </a:r>
            <a:endParaRPr lang="en-GB" sz="3200" dirty="0"/>
          </a:p>
        </p:txBody>
      </p:sp>
      <p:sp>
        <p:nvSpPr>
          <p:cNvPr id="11" name="TextBox 10"/>
          <p:cNvSpPr txBox="1"/>
          <p:nvPr/>
        </p:nvSpPr>
        <p:spPr>
          <a:xfrm>
            <a:off x="1896389" y="2417923"/>
            <a:ext cx="370614" cy="523220"/>
          </a:xfrm>
          <a:prstGeom prst="rect">
            <a:avLst/>
          </a:prstGeom>
          <a:noFill/>
        </p:spPr>
        <p:txBody>
          <a:bodyPr wrap="none" rtlCol="0">
            <a:spAutoFit/>
          </a:bodyPr>
          <a:lstStyle/>
          <a:p>
            <a:r>
              <a:rPr lang="en-GB" sz="2800" dirty="0" smtClean="0"/>
              <a:t>P</a:t>
            </a:r>
            <a:endParaRPr lang="en-GB" sz="2800" dirty="0"/>
          </a:p>
        </p:txBody>
      </p:sp>
      <p:sp>
        <p:nvSpPr>
          <p:cNvPr id="12" name="TextBox 11"/>
          <p:cNvSpPr txBox="1"/>
          <p:nvPr/>
        </p:nvSpPr>
        <p:spPr>
          <a:xfrm>
            <a:off x="2607557" y="4112652"/>
            <a:ext cx="426720" cy="523220"/>
          </a:xfrm>
          <a:prstGeom prst="rect">
            <a:avLst/>
          </a:prstGeom>
          <a:noFill/>
        </p:spPr>
        <p:txBody>
          <a:bodyPr wrap="none" rtlCol="0">
            <a:spAutoFit/>
          </a:bodyPr>
          <a:lstStyle/>
          <a:p>
            <a:r>
              <a:rPr lang="en-GB" sz="2800" dirty="0"/>
              <a:t>Q</a:t>
            </a:r>
            <a:endParaRPr lang="en-GB" sz="2800" dirty="0"/>
          </a:p>
        </p:txBody>
      </p:sp>
      <p:sp>
        <p:nvSpPr>
          <p:cNvPr id="13" name="TextBox 12"/>
          <p:cNvSpPr txBox="1"/>
          <p:nvPr/>
        </p:nvSpPr>
        <p:spPr>
          <a:xfrm>
            <a:off x="4274718" y="2813526"/>
            <a:ext cx="3554178" cy="584775"/>
          </a:xfrm>
          <a:prstGeom prst="rect">
            <a:avLst/>
          </a:prstGeom>
          <a:noFill/>
        </p:spPr>
        <p:txBody>
          <a:bodyPr wrap="none" rtlCol="0">
            <a:spAutoFit/>
          </a:bodyPr>
          <a:lstStyle/>
          <a:p>
            <a:r>
              <a:rPr lang="en-GB" sz="3200" b="0" dirty="0" smtClean="0"/>
              <a:t>L</a:t>
            </a:r>
            <a:r>
              <a:rPr lang="en-GB" sz="3200" b="0" baseline="-25000" dirty="0" smtClean="0"/>
              <a:t>2</a:t>
            </a:r>
            <a:r>
              <a:rPr lang="en-GB" sz="3200" dirty="0" smtClean="0"/>
              <a:t> </a:t>
            </a:r>
            <a:r>
              <a:rPr lang="en-GB" sz="3200" dirty="0" smtClean="0"/>
              <a:t>= </a:t>
            </a:r>
            <a:r>
              <a:rPr lang="en-GB" sz="3200" b="1" i="1" u="sng" dirty="0" smtClean="0"/>
              <a:t>j</a:t>
            </a:r>
            <a:r>
              <a:rPr lang="en-GB" sz="3200" dirty="0" smtClean="0"/>
              <a:t> – 2</a:t>
            </a:r>
            <a:r>
              <a:rPr lang="en-GB" sz="3200" b="1" i="1" u="sng" dirty="0" smtClean="0"/>
              <a:t>k</a:t>
            </a:r>
            <a:r>
              <a:rPr lang="en-GB" sz="3200" dirty="0" smtClean="0"/>
              <a:t> + </a:t>
            </a:r>
            <a:r>
              <a:rPr lang="el-GR" sz="3200" dirty="0" smtClean="0"/>
              <a:t>μ</a:t>
            </a:r>
            <a:r>
              <a:rPr lang="en-GB" sz="3200" dirty="0" smtClean="0"/>
              <a:t>(</a:t>
            </a:r>
            <a:r>
              <a:rPr lang="en-GB" sz="3200" b="1" i="1" u="sng" dirty="0" err="1" smtClean="0"/>
              <a:t>i</a:t>
            </a:r>
            <a:r>
              <a:rPr lang="en-GB" sz="3200" dirty="0" smtClean="0"/>
              <a:t> + 2</a:t>
            </a:r>
            <a:r>
              <a:rPr lang="en-GB" sz="3200" b="1" i="1" u="sng" dirty="0" smtClean="0"/>
              <a:t>j</a:t>
            </a:r>
            <a:r>
              <a:rPr lang="en-GB" sz="3200" dirty="0" smtClean="0"/>
              <a:t>)</a:t>
            </a:r>
            <a:endParaRPr lang="en-GB" sz="3200" dirty="0"/>
          </a:p>
        </p:txBody>
      </p:sp>
      <mc:AlternateContent xmlns:mc="http://schemas.openxmlformats.org/markup-compatibility/2006">
        <mc:Choice xmlns:a14="http://schemas.microsoft.com/office/drawing/2010/main" Requires="a14">
          <p:sp>
            <p:nvSpPr>
              <p:cNvPr id="16" name="TextBox 15"/>
              <p:cNvSpPr txBox="1"/>
              <p:nvPr/>
            </p:nvSpPr>
            <p:spPr>
              <a:xfrm>
                <a:off x="2267003" y="4750755"/>
                <a:ext cx="9952246" cy="1013098"/>
              </a:xfrm>
              <a:prstGeom prst="rect">
                <a:avLst/>
              </a:prstGeom>
              <a:noFill/>
            </p:spPr>
            <p:txBody>
              <a:bodyPr wrap="square" rtlCol="0">
                <a:spAutoFit/>
              </a:bodyPr>
              <a:lstStyle/>
              <a:p>
                <a:r>
                  <a:rPr lang="en-GB" sz="2400" dirty="0" smtClean="0"/>
                  <a:t>A general point, Q, on the second line line has position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𝑂𝑄</m:t>
                        </m:r>
                      </m:e>
                    </m:acc>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a:latin typeface="Cambria Math" panose="02040503050406030204" pitchFamily="18" charset="0"/>
                                </a:rPr>
                                <m:t>μ</m:t>
                              </m:r>
                            </m:e>
                          </m:mr>
                          <m:mr>
                            <m:e>
                              <m:r>
                                <a:rPr lang="en-GB" sz="2400" b="0" i="1" smtClean="0">
                                  <a:latin typeface="Cambria Math" panose="02040503050406030204" pitchFamily="18" charset="0"/>
                                </a:rPr>
                                <m:t>1+2</m:t>
                              </m:r>
                              <m:r>
                                <m:rPr>
                                  <m:sty m:val="p"/>
                                  <m:brk m:alnAt="7"/>
                                </m:rPr>
                                <a:rPr lang="en-GB" sz="2400" i="1" smtClean="0">
                                  <a:latin typeface="Cambria Math" panose="02040503050406030204" pitchFamily="18" charset="0"/>
                                </a:rPr>
                                <m:t>μ</m:t>
                              </m:r>
                            </m:e>
                          </m:mr>
                          <m:mr>
                            <m:e>
                              <m:r>
                                <a:rPr lang="en-GB" sz="2400" b="0" i="1" smtClean="0">
                                  <a:latin typeface="Cambria Math" panose="02040503050406030204" pitchFamily="18" charset="0"/>
                                </a:rPr>
                                <m:t>−2</m:t>
                              </m:r>
                            </m:e>
                          </m:mr>
                        </m:m>
                      </m:e>
                    </m:d>
                  </m:oMath>
                </a14:m>
                <a:endParaRPr lang="en-GB" sz="2400" dirty="0"/>
              </a:p>
            </p:txBody>
          </p:sp>
        </mc:Choice>
        <mc:Fallback>
          <p:sp>
            <p:nvSpPr>
              <p:cNvPr id="16" name="TextBox 15"/>
              <p:cNvSpPr txBox="1">
                <a:spLocks noRot="1" noChangeAspect="1" noMove="1" noResize="1" noEditPoints="1" noAdjustHandles="1" noChangeArrowheads="1" noChangeShapeType="1" noTextEdit="1"/>
              </p:cNvSpPr>
              <p:nvPr/>
            </p:nvSpPr>
            <p:spPr>
              <a:xfrm>
                <a:off x="2267003" y="4750755"/>
                <a:ext cx="9952246" cy="1013098"/>
              </a:xfrm>
              <a:prstGeom prst="rect">
                <a:avLst/>
              </a:prstGeom>
              <a:blipFill>
                <a:blip r:embed="rId3"/>
                <a:stretch>
                  <a:fillRect l="-980"/>
                </a:stretch>
              </a:blipFill>
            </p:spPr>
            <p:txBody>
              <a:bodyPr/>
              <a:lstStyle/>
              <a:p>
                <a:r>
                  <a:rPr lang="en-GB">
                    <a:noFill/>
                  </a:rPr>
                  <a:t> </a:t>
                </a:r>
              </a:p>
            </p:txBody>
          </p:sp>
        </mc:Fallback>
      </mc:AlternateContent>
      <mc:AlternateContent xmlns:mc="http://schemas.openxmlformats.org/markup-compatibility/2006">
        <mc:Choice xmlns:a14="http://schemas.microsoft.com/office/drawing/2010/main" Requires="a14">
          <p:sp>
            <p:nvSpPr>
              <p:cNvPr id="18" name="TextBox 17"/>
              <p:cNvSpPr txBox="1"/>
              <p:nvPr/>
            </p:nvSpPr>
            <p:spPr>
              <a:xfrm>
                <a:off x="2487685" y="5737660"/>
                <a:ext cx="7302569" cy="1094210"/>
              </a:xfrm>
              <a:prstGeom prst="rect">
                <a:avLst/>
              </a:prstGeom>
              <a:noFill/>
            </p:spPr>
            <p:txBody>
              <a:bodyPr wrap="square" rtlCol="0">
                <a:spAutoFit/>
              </a:bodyPr>
              <a:lstStyle/>
              <a:p>
                <a:r>
                  <a:rPr lang="en-GB" sz="2400" dirty="0" smtClean="0"/>
                  <a:t>The vector </a:t>
                </a:r>
                <a14:m>
                  <m:oMath xmlns:m="http://schemas.openxmlformats.org/officeDocument/2006/math">
                    <m:acc>
                      <m:accPr>
                        <m:chr m:val="⃗"/>
                        <m:ctrlPr>
                          <a:rPr lang="en-GB" sz="2400" i="1" smtClean="0">
                            <a:latin typeface="Cambria Math" panose="02040503050406030204" pitchFamily="18" charset="0"/>
                          </a:rPr>
                        </m:ctrlPr>
                      </m:accPr>
                      <m:e>
                        <m:r>
                          <a:rPr lang="en-GB" sz="2400" b="0" i="1" smtClean="0">
                            <a:latin typeface="Cambria Math" panose="02040503050406030204" pitchFamily="18" charset="0"/>
                          </a:rPr>
                          <m:t>𝑃𝑄</m:t>
                        </m:r>
                      </m:e>
                    </m:acc>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a:latin typeface="Cambria Math" panose="02040503050406030204" pitchFamily="18" charset="0"/>
                                </a:rPr>
                                <m:t>μ</m:t>
                              </m:r>
                            </m:e>
                          </m:mr>
                          <m:mr>
                            <m:e>
                              <m:r>
                                <a:rPr lang="en-GB" sz="2400" b="0" i="1" smtClean="0">
                                  <a:latin typeface="Cambria Math" panose="02040503050406030204" pitchFamily="18" charset="0"/>
                                </a:rPr>
                                <m:t>1+2</m:t>
                              </m:r>
                              <m:r>
                                <m:rPr>
                                  <m:sty m:val="p"/>
                                  <m:brk m:alnAt="7"/>
                                </m:rPr>
                                <a:rPr lang="en-GB" sz="2400" i="1" smtClean="0">
                                  <a:latin typeface="Cambria Math" panose="02040503050406030204" pitchFamily="18" charset="0"/>
                                </a:rPr>
                                <m:t>μ</m:t>
                              </m:r>
                            </m:e>
                          </m:mr>
                          <m:mr>
                            <m:e>
                              <m:r>
                                <a:rPr lang="en-GB" sz="2400" b="0" i="1" smtClean="0">
                                  <a:latin typeface="Cambria Math" panose="02040503050406030204" pitchFamily="18" charset="0"/>
                                </a:rPr>
                                <m:t>−2</m:t>
                              </m:r>
                            </m:e>
                          </m:mr>
                        </m:m>
                      </m:e>
                    </m:d>
                    <m:r>
                      <a:rPr lang="en-GB" sz="2400" b="0" i="1"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brk m:alnAt="7"/>
                                </m:rPr>
                                <a:rPr lang="en-GB" sz="2400" b="0" i="1" smtClean="0">
                                  <a:latin typeface="Cambria Math" panose="02040503050406030204" pitchFamily="18" charset="0"/>
                                </a:rPr>
                                <m:t>2</m:t>
                              </m:r>
                            </m:e>
                          </m:mr>
                          <m:mr>
                            <m:e>
                              <m:r>
                                <a:rPr lang="en-GB" sz="2400" b="0" i="1" smtClean="0">
                                  <a:latin typeface="Cambria Math" panose="02040503050406030204" pitchFamily="18" charset="0"/>
                                </a:rPr>
                                <m:t>1−</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m:t>
                              </m:r>
                              <m:r>
                                <m:rPr>
                                  <m:sty m:val="p"/>
                                </m:rPr>
                                <a:rPr lang="el-GR" sz="2400" b="0" i="1" smtClean="0">
                                  <a:latin typeface="Cambria Math" panose="02040503050406030204" pitchFamily="18" charset="0"/>
                                </a:rPr>
                                <m:t>λ</m:t>
                              </m:r>
                            </m:e>
                          </m:mr>
                        </m:m>
                      </m:e>
                    </m:d>
                    <m:r>
                      <a:rPr lang="en-GB" sz="2400" b="0" i="0" smtClean="0">
                        <a:latin typeface="Cambria Math" panose="02040503050406030204" pitchFamily="18" charset="0"/>
                      </a:rPr>
                      <m:t>=</m:t>
                    </m:r>
                    <m:d>
                      <m:dPr>
                        <m:ctrlPr>
                          <a:rPr lang="en-GB" sz="2400" b="0" i="1" smtClean="0">
                            <a:latin typeface="Cambria Math" panose="02040503050406030204" pitchFamily="18" charset="0"/>
                          </a:rPr>
                        </m:ctrlPr>
                      </m:dPr>
                      <m:e>
                        <m:m>
                          <m:mPr>
                            <m:mcs>
                              <m:mc>
                                <m:mcPr>
                                  <m:count m:val="1"/>
                                  <m:mcJc m:val="center"/>
                                </m:mcPr>
                              </m:mc>
                            </m:mcs>
                            <m:ctrlPr>
                              <a:rPr lang="en-GB" sz="2400" b="0" i="1" smtClean="0">
                                <a:latin typeface="Cambria Math" panose="02040503050406030204" pitchFamily="18" charset="0"/>
                              </a:rPr>
                            </m:ctrlPr>
                          </m:mPr>
                          <m:mr>
                            <m:e>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a:rPr lang="en-GB" sz="2400" b="0" i="1" smtClean="0">
                                  <a:latin typeface="Cambria Math" panose="02040503050406030204" pitchFamily="18" charset="0"/>
                                </a:rPr>
                                <m:t>2</m:t>
                              </m:r>
                            </m:e>
                          </m:mr>
                          <m:mr>
                            <m:e>
                              <m:r>
                                <a:rPr lang="en-GB" sz="2400" b="0" i="1" smtClean="0">
                                  <a:latin typeface="Cambria Math" panose="02040503050406030204" pitchFamily="18" charset="0"/>
                                </a:rPr>
                                <m:t>2</m:t>
                              </m:r>
                              <m:r>
                                <m:rPr>
                                  <m:sty m:val="p"/>
                                  <m:brk m:alnAt="7"/>
                                </m:rPr>
                                <a:rPr lang="en-GB" sz="2400" i="1" smtClean="0">
                                  <a:latin typeface="Cambria Math" panose="02040503050406030204" pitchFamily="18" charset="0"/>
                                </a:rPr>
                                <m:t>μ</m:t>
                              </m:r>
                              <m:r>
                                <a:rPr lang="en-GB" sz="2400" b="0" i="1" smtClean="0">
                                  <a:latin typeface="Cambria Math" panose="02040503050406030204" pitchFamily="18" charset="0"/>
                                </a:rPr>
                                <m:t>+</m:t>
                              </m:r>
                              <m:r>
                                <m:rPr>
                                  <m:sty m:val="p"/>
                                </m:rPr>
                                <a:rPr lang="el-GR" sz="2400" b="0" i="1" smtClean="0">
                                  <a:latin typeface="Cambria Math" panose="02040503050406030204" pitchFamily="18" charset="0"/>
                                </a:rPr>
                                <m:t>λ</m:t>
                              </m:r>
                            </m:e>
                          </m:mr>
                          <m:mr>
                            <m:e>
                              <m:r>
                                <a:rPr lang="en-GB" sz="2400" b="0" i="1" smtClean="0">
                                  <a:latin typeface="Cambria Math" panose="02040503050406030204" pitchFamily="18" charset="0"/>
                                </a:rPr>
                                <m:t>−2−2</m:t>
                              </m:r>
                              <m:r>
                                <m:rPr>
                                  <m:sty m:val="p"/>
                                </m:rPr>
                                <a:rPr lang="el-GR" sz="2400" b="0" i="1" smtClean="0">
                                  <a:latin typeface="Cambria Math" panose="02040503050406030204" pitchFamily="18" charset="0"/>
                                </a:rPr>
                                <m:t>λ</m:t>
                              </m:r>
                            </m:e>
                          </m:mr>
                        </m:m>
                      </m:e>
                    </m:d>
                  </m:oMath>
                </a14:m>
                <a:endParaRPr lang="en-GB" sz="2400" dirty="0"/>
              </a:p>
            </p:txBody>
          </p:sp>
        </mc:Choice>
        <mc:Fallback>
          <p:sp>
            <p:nvSpPr>
              <p:cNvPr id="18" name="TextBox 17"/>
              <p:cNvSpPr txBox="1">
                <a:spLocks noRot="1" noChangeAspect="1" noMove="1" noResize="1" noEditPoints="1" noAdjustHandles="1" noChangeArrowheads="1" noChangeShapeType="1" noTextEdit="1"/>
              </p:cNvSpPr>
              <p:nvPr/>
            </p:nvSpPr>
            <p:spPr>
              <a:xfrm>
                <a:off x="2487685" y="5737660"/>
                <a:ext cx="7302569" cy="1094210"/>
              </a:xfrm>
              <a:prstGeom prst="rect">
                <a:avLst/>
              </a:prstGeom>
              <a:blipFill>
                <a:blip r:embed="rId4"/>
                <a:stretch>
                  <a:fillRect l="-1252"/>
                </a:stretch>
              </a:blipFill>
            </p:spPr>
            <p:txBody>
              <a:bodyPr/>
              <a:lstStyle/>
              <a:p>
                <a:r>
                  <a:rPr lang="en-GB">
                    <a:noFill/>
                  </a:rPr>
                  <a:t> </a:t>
                </a:r>
              </a:p>
            </p:txBody>
          </p:sp>
        </mc:Fallback>
      </mc:AlternateContent>
      <p:sp>
        <p:nvSpPr>
          <p:cNvPr id="2" name="TextBox 1"/>
          <p:cNvSpPr txBox="1"/>
          <p:nvPr/>
        </p:nvSpPr>
        <p:spPr>
          <a:xfrm>
            <a:off x="8579532" y="1910368"/>
            <a:ext cx="2830184" cy="1200329"/>
          </a:xfrm>
          <a:prstGeom prst="rect">
            <a:avLst/>
          </a:prstGeom>
          <a:noFill/>
        </p:spPr>
        <p:txBody>
          <a:bodyPr wrap="square" rtlCol="0">
            <a:spAutoFit/>
          </a:bodyPr>
          <a:lstStyle/>
          <a:p>
            <a:r>
              <a:rPr lang="en-GB" sz="2400" dirty="0" smtClean="0"/>
              <a:t>1. Identify a vector between these two general points</a:t>
            </a:r>
            <a:endParaRPr lang="en-GB" sz="2400" dirty="0"/>
          </a:p>
        </p:txBody>
      </p:sp>
    </p:spTree>
    <p:extLst>
      <p:ext uri="{BB962C8B-B14F-4D97-AF65-F5344CB8AC3E}">
        <p14:creationId xmlns:p14="http://schemas.microsoft.com/office/powerpoint/2010/main" val="311268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left)">
                                      <p:cBhvr>
                                        <p:cTn id="1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6" grpId="0"/>
      <p:bldP spid="1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825</Words>
  <Application>Microsoft Office PowerPoint</Application>
  <PresentationFormat>Widescreen</PresentationFormat>
  <Paragraphs>123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Cambria Math</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Ian Trott</dc:creator>
  <cp:lastModifiedBy>Ian Trott</cp:lastModifiedBy>
  <cp:revision>12</cp:revision>
  <dcterms:created xsi:type="dcterms:W3CDTF">2018-10-11T18:43:39Z</dcterms:created>
  <dcterms:modified xsi:type="dcterms:W3CDTF">2018-10-11T20:24:33Z</dcterms:modified>
</cp:coreProperties>
</file>