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59"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15A192-573A-48FE-B07E-89759D1AA2A9}" type="datetimeFigureOut">
              <a:rPr lang="en-GB" smtClean="0"/>
              <a:t>09/11/2018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20694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15A192-573A-48FE-B07E-89759D1AA2A9}" type="datetimeFigureOut">
              <a:rPr lang="en-GB" smtClean="0"/>
              <a:t>09/11/2018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990485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15A192-573A-48FE-B07E-89759D1AA2A9}" type="datetimeFigureOut">
              <a:rPr lang="en-GB" smtClean="0"/>
              <a:t>09/11/2018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110121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15A192-573A-48FE-B07E-89759D1AA2A9}" type="datetimeFigureOut">
              <a:rPr lang="en-GB" smtClean="0"/>
              <a:t>09/11/2018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299252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5A192-573A-48FE-B07E-89759D1AA2A9}" type="datetimeFigureOut">
              <a:rPr lang="en-GB" smtClean="0"/>
              <a:t>09/11/2018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341697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15A192-573A-48FE-B07E-89759D1AA2A9}" type="datetimeFigureOut">
              <a:rPr lang="en-GB" smtClean="0"/>
              <a:t>09/11/2018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193964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15A192-573A-48FE-B07E-89759D1AA2A9}" type="datetimeFigureOut">
              <a:rPr lang="en-GB" smtClean="0"/>
              <a:t>09/11/2018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410968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15A192-573A-48FE-B07E-89759D1AA2A9}" type="datetimeFigureOut">
              <a:rPr lang="en-GB" smtClean="0"/>
              <a:t>09/11/2018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61534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5A192-573A-48FE-B07E-89759D1AA2A9}" type="datetimeFigureOut">
              <a:rPr lang="en-GB" smtClean="0"/>
              <a:t>09/11/2018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1283539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15A192-573A-48FE-B07E-89759D1AA2A9}" type="datetimeFigureOut">
              <a:rPr lang="en-GB" smtClean="0"/>
              <a:t>09/11/2018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60051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15A192-573A-48FE-B07E-89759D1AA2A9}" type="datetimeFigureOut">
              <a:rPr lang="en-GB" smtClean="0"/>
              <a:t>09/11/2018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109DD-2EBB-49D8-AE0A-58A7F3335B6A}" type="slidenum">
              <a:rPr lang="en-GB" smtClean="0"/>
              <a:t>‹#›</a:t>
            </a:fld>
            <a:endParaRPr lang="en-GB"/>
          </a:p>
        </p:txBody>
      </p:sp>
    </p:spTree>
    <p:extLst>
      <p:ext uri="{BB962C8B-B14F-4D97-AF65-F5344CB8AC3E}">
        <p14:creationId xmlns:p14="http://schemas.microsoft.com/office/powerpoint/2010/main" val="43050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5A192-573A-48FE-B07E-89759D1AA2A9}" type="datetimeFigureOut">
              <a:rPr lang="en-GB" smtClean="0"/>
              <a:t>09/11/2018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109DD-2EBB-49D8-AE0A-58A7F3335B6A}" type="slidenum">
              <a:rPr lang="en-GB" smtClean="0"/>
              <a:t>‹#›</a:t>
            </a:fld>
            <a:endParaRPr lang="en-GB"/>
          </a:p>
        </p:txBody>
      </p:sp>
    </p:spTree>
    <p:extLst>
      <p:ext uri="{BB962C8B-B14F-4D97-AF65-F5344CB8AC3E}">
        <p14:creationId xmlns:p14="http://schemas.microsoft.com/office/powerpoint/2010/main" val="4237133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9634" y="182880"/>
            <a:ext cx="8476744" cy="707886"/>
          </a:xfrm>
          <a:prstGeom prst="rect">
            <a:avLst/>
          </a:prstGeom>
          <a:noFill/>
        </p:spPr>
        <p:txBody>
          <a:bodyPr wrap="none" rtlCol="0">
            <a:spAutoFit/>
          </a:bodyPr>
          <a:lstStyle/>
          <a:p>
            <a:r>
              <a:rPr lang="en-GB" sz="4000" b="1" u="sng" dirty="0" smtClean="0"/>
              <a:t>Types of Energy &amp; The Energy Equation</a:t>
            </a:r>
            <a:endParaRPr lang="en-GB" sz="4000" b="1" u="sng" dirty="0"/>
          </a:p>
        </p:txBody>
      </p:sp>
      <p:sp>
        <p:nvSpPr>
          <p:cNvPr id="5" name="TextBox 4"/>
          <p:cNvSpPr txBox="1"/>
          <p:nvPr/>
        </p:nvSpPr>
        <p:spPr>
          <a:xfrm>
            <a:off x="339634" y="1045029"/>
            <a:ext cx="7103035" cy="2246769"/>
          </a:xfrm>
          <a:prstGeom prst="rect">
            <a:avLst/>
          </a:prstGeom>
          <a:noFill/>
        </p:spPr>
        <p:txBody>
          <a:bodyPr wrap="none" rtlCol="0">
            <a:spAutoFit/>
          </a:bodyPr>
          <a:lstStyle/>
          <a:p>
            <a:r>
              <a:rPr lang="en-GB" sz="2800" dirty="0" smtClean="0"/>
              <a:t>The energy of a body is its ability to do work.</a:t>
            </a:r>
          </a:p>
          <a:p>
            <a:endParaRPr lang="en-GB" sz="2800" dirty="0"/>
          </a:p>
          <a:p>
            <a:r>
              <a:rPr lang="en-GB" sz="2800" dirty="0" smtClean="0"/>
              <a:t>We will be looking at two types of energy:</a:t>
            </a:r>
          </a:p>
          <a:p>
            <a:pPr marL="742950" lvl="1" indent="-285750">
              <a:buFont typeface="Arial" panose="020B0604020202020204" pitchFamily="34" charset="0"/>
              <a:buChar char="•"/>
            </a:pPr>
            <a:r>
              <a:rPr lang="en-GB" sz="2800" dirty="0" smtClean="0"/>
              <a:t>Kinetic Energy (due to a body’s motion)</a:t>
            </a:r>
          </a:p>
          <a:p>
            <a:pPr marL="742950" lvl="1" indent="-285750">
              <a:buFont typeface="Arial" panose="020B0604020202020204" pitchFamily="34" charset="0"/>
              <a:buChar char="•"/>
            </a:pPr>
            <a:r>
              <a:rPr lang="en-GB" sz="2800" dirty="0" smtClean="0"/>
              <a:t>Potential Energy (due to a body’s position)</a:t>
            </a:r>
            <a:endParaRPr lang="en-GB" sz="2800" dirty="0"/>
          </a:p>
        </p:txBody>
      </p:sp>
      <mc:AlternateContent xmlns:mc="http://schemas.openxmlformats.org/markup-compatibility/2006" xmlns:a14="http://schemas.microsoft.com/office/drawing/2010/main">
        <mc:Choice Requires="a14">
          <p:sp>
            <p:nvSpPr>
              <p:cNvPr id="6" name="TextBox 5"/>
              <p:cNvSpPr txBox="1"/>
              <p:nvPr/>
            </p:nvSpPr>
            <p:spPr>
              <a:xfrm>
                <a:off x="1227909" y="3611134"/>
                <a:ext cx="9370707" cy="1329851"/>
              </a:xfrm>
              <a:prstGeom prst="rect">
                <a:avLst/>
              </a:prstGeom>
              <a:noFill/>
              <a:ln w="38100">
                <a:solidFill>
                  <a:schemeClr val="accent1"/>
                </a:solidFill>
              </a:ln>
            </p:spPr>
            <p:txBody>
              <a:bodyPr wrap="none" rtlCol="0">
                <a:spAutoFit/>
              </a:bodyPr>
              <a:lstStyle/>
              <a:p>
                <a:r>
                  <a:rPr lang="en-GB" sz="2800" dirty="0" smtClean="0"/>
                  <a:t>The Kinetic Energy (KE) of a body with mass </a:t>
                </a:r>
                <a:r>
                  <a:rPr lang="en-GB" sz="2800" i="1" dirty="0" smtClean="0"/>
                  <a:t>m</a:t>
                </a:r>
                <a:r>
                  <a:rPr lang="en-GB" sz="2800" dirty="0" smtClean="0"/>
                  <a:t> and velocity </a:t>
                </a:r>
                <a:r>
                  <a:rPr lang="en-GB" sz="2800" i="1" dirty="0" smtClean="0"/>
                  <a:t>v</a:t>
                </a:r>
                <a:r>
                  <a:rPr lang="en-GB" sz="2800" dirty="0" smtClean="0"/>
                  <a:t> is:</a:t>
                </a:r>
              </a:p>
              <a:p>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𝐾𝐸</m:t>
                      </m:r>
                      <m:r>
                        <a:rPr lang="en-GB" sz="2800" b="0" i="1" smtClean="0">
                          <a:latin typeface="Cambria Math" panose="02040503050406030204" pitchFamily="18" charset="0"/>
                        </a:rPr>
                        <m:t>=</m:t>
                      </m:r>
                      <m:f>
                        <m:fPr>
                          <m:ctrlPr>
                            <a:rPr lang="en-GB" sz="2800" b="0" i="1" smtClean="0">
                              <a:latin typeface="Cambria Math" panose="02040503050406030204" pitchFamily="18" charset="0"/>
                            </a:rPr>
                          </m:ctrlPr>
                        </m:fPr>
                        <m:num>
                          <m:r>
                            <a:rPr lang="en-GB" sz="2800" b="0" i="1" smtClean="0">
                              <a:latin typeface="Cambria Math" panose="02040503050406030204" pitchFamily="18" charset="0"/>
                            </a:rPr>
                            <m:t>1</m:t>
                          </m:r>
                        </m:num>
                        <m:den>
                          <m:r>
                            <a:rPr lang="en-GB" sz="2800" b="0" i="1" smtClean="0">
                              <a:latin typeface="Cambria Math" panose="02040503050406030204" pitchFamily="18" charset="0"/>
                            </a:rPr>
                            <m:t>2</m:t>
                          </m:r>
                        </m:den>
                      </m:f>
                      <m:r>
                        <a:rPr lang="en-GB" sz="2800" b="0" i="1" smtClean="0">
                          <a:latin typeface="Cambria Math" panose="02040503050406030204" pitchFamily="18" charset="0"/>
                        </a:rPr>
                        <m:t>𝑚</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𝑣</m:t>
                          </m:r>
                        </m:e>
                        <m:sup>
                          <m:r>
                            <a:rPr lang="en-GB" sz="2800" b="0" i="1" smtClean="0">
                              <a:latin typeface="Cambria Math" panose="02040503050406030204" pitchFamily="18" charset="0"/>
                            </a:rPr>
                            <m:t>2</m:t>
                          </m:r>
                        </m:sup>
                      </m:sSup>
                    </m:oMath>
                  </m:oMathPara>
                </a14:m>
                <a:endParaRPr lang="en-GB"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1227909" y="3611134"/>
                <a:ext cx="9370707" cy="1329851"/>
              </a:xfrm>
              <a:prstGeom prst="rect">
                <a:avLst/>
              </a:prstGeom>
              <a:blipFill>
                <a:blip r:embed="rId2"/>
                <a:stretch>
                  <a:fillRect l="-1101" t="-2667" r="-194"/>
                </a:stretch>
              </a:blipFill>
              <a:ln w="38100">
                <a:solidFill>
                  <a:schemeClr val="accent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227908" y="5213276"/>
                <a:ext cx="9370708" cy="1384995"/>
              </a:xfrm>
              <a:prstGeom prst="rect">
                <a:avLst/>
              </a:prstGeom>
              <a:noFill/>
              <a:ln w="38100">
                <a:solidFill>
                  <a:schemeClr val="accent1"/>
                </a:solidFill>
              </a:ln>
            </p:spPr>
            <p:txBody>
              <a:bodyPr wrap="square" rtlCol="0">
                <a:spAutoFit/>
              </a:bodyPr>
              <a:lstStyle/>
              <a:p>
                <a:r>
                  <a:rPr lang="en-GB" sz="2800" dirty="0" smtClean="0"/>
                  <a:t>The Gravitational Potential Energy (GPE) of a body with mass </a:t>
                </a:r>
                <a:r>
                  <a:rPr lang="en-GB" sz="2800" i="1" dirty="0" smtClean="0"/>
                  <a:t>m</a:t>
                </a:r>
                <a:r>
                  <a:rPr lang="en-GB" sz="2800" dirty="0" smtClean="0"/>
                  <a:t> at a height </a:t>
                </a:r>
                <a:r>
                  <a:rPr lang="en-GB" sz="2800" i="1" dirty="0" smtClean="0"/>
                  <a:t>h</a:t>
                </a:r>
                <a:r>
                  <a:rPr lang="en-GB" sz="2800" dirty="0" smtClean="0"/>
                  <a:t> is:</a:t>
                </a:r>
              </a:p>
              <a:p>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𝐺𝑃</m:t>
                      </m:r>
                      <m:r>
                        <a:rPr lang="en-GB" sz="2800" b="0" i="1" smtClean="0">
                          <a:latin typeface="Cambria Math" panose="02040503050406030204" pitchFamily="18" charset="0"/>
                        </a:rPr>
                        <m:t>𝐸</m:t>
                      </m:r>
                      <m:r>
                        <a:rPr lang="en-GB" sz="2800" b="0" i="1" smtClean="0">
                          <a:latin typeface="Cambria Math" panose="02040503050406030204" pitchFamily="18" charset="0"/>
                        </a:rPr>
                        <m:t>=</m:t>
                      </m:r>
                      <m:r>
                        <a:rPr lang="en-GB" sz="2800" b="0" i="1" smtClean="0">
                          <a:latin typeface="Cambria Math" panose="02040503050406030204" pitchFamily="18" charset="0"/>
                        </a:rPr>
                        <m:t>𝑚𝑔h</m:t>
                      </m:r>
                    </m:oMath>
                  </m:oMathPara>
                </a14:m>
                <a:endParaRPr lang="en-GB" sz="2800" dirty="0"/>
              </a:p>
            </p:txBody>
          </p:sp>
        </mc:Choice>
        <mc:Fallback>
          <p:sp>
            <p:nvSpPr>
              <p:cNvPr id="7" name="TextBox 6"/>
              <p:cNvSpPr txBox="1">
                <a:spLocks noRot="1" noChangeAspect="1" noMove="1" noResize="1" noEditPoints="1" noAdjustHandles="1" noChangeArrowheads="1" noChangeShapeType="1" noTextEdit="1"/>
              </p:cNvSpPr>
              <p:nvPr/>
            </p:nvSpPr>
            <p:spPr>
              <a:xfrm>
                <a:off x="1227908" y="5213276"/>
                <a:ext cx="9370708" cy="1384995"/>
              </a:xfrm>
              <a:prstGeom prst="rect">
                <a:avLst/>
              </a:prstGeom>
              <a:blipFill>
                <a:blip r:embed="rId3"/>
                <a:stretch>
                  <a:fillRect l="-1101" t="-2575" r="-324"/>
                </a:stretch>
              </a:blipFill>
              <a:ln w="38100">
                <a:solidFill>
                  <a:schemeClr val="accent1"/>
                </a:solidFill>
              </a:ln>
            </p:spPr>
            <p:txBody>
              <a:bodyPr/>
              <a:lstStyle/>
              <a:p>
                <a:r>
                  <a:rPr lang="en-GB">
                    <a:noFill/>
                  </a:rPr>
                  <a:t> </a:t>
                </a:r>
              </a:p>
            </p:txBody>
          </p:sp>
        </mc:Fallback>
      </mc:AlternateContent>
    </p:spTree>
    <p:extLst>
      <p:ext uri="{BB962C8B-B14F-4D97-AF65-F5344CB8AC3E}">
        <p14:creationId xmlns:p14="http://schemas.microsoft.com/office/powerpoint/2010/main" val="3361416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235132"/>
            <a:ext cx="11851854" cy="4401205"/>
          </a:xfrm>
          <a:prstGeom prst="rect">
            <a:avLst/>
          </a:prstGeom>
          <a:noFill/>
        </p:spPr>
        <p:txBody>
          <a:bodyPr wrap="square" rtlCol="0">
            <a:spAutoFit/>
          </a:bodyPr>
          <a:lstStyle/>
          <a:p>
            <a:r>
              <a:rPr lang="en-GB" sz="2800" b="1" u="sng" dirty="0" smtClean="0"/>
              <a:t>Example 2:</a:t>
            </a:r>
          </a:p>
          <a:p>
            <a:endParaRPr lang="en-GB" sz="2800" dirty="0"/>
          </a:p>
          <a:p>
            <a:r>
              <a:rPr lang="en-GB" sz="2800" dirty="0" smtClean="0"/>
              <a:t>A car of mass 800 kg starts from rest at the foot of a slope with a constant tractive force, </a:t>
            </a:r>
            <a:r>
              <a:rPr lang="en-GB" sz="2800" i="1" dirty="0" smtClean="0"/>
              <a:t>T</a:t>
            </a:r>
            <a:r>
              <a:rPr lang="en-GB" sz="2800" dirty="0" smtClean="0"/>
              <a:t> N.</a:t>
            </a:r>
          </a:p>
          <a:p>
            <a:r>
              <a:rPr lang="en-GB" sz="2800" dirty="0" smtClean="0"/>
              <a:t>It climbs the slope, travelling 500 m in 50 s to reach a speed of 20 ms</a:t>
            </a:r>
            <a:r>
              <a:rPr lang="en-GB" sz="2800" baseline="30000" dirty="0" smtClean="0"/>
              <a:t>-1</a:t>
            </a:r>
            <a:r>
              <a:rPr lang="en-GB" sz="2800" dirty="0" smtClean="0"/>
              <a:t> as it rises a vertical height of 4 m.</a:t>
            </a:r>
          </a:p>
          <a:p>
            <a:endParaRPr lang="en-GB" sz="2800" dirty="0"/>
          </a:p>
          <a:p>
            <a:r>
              <a:rPr lang="en-GB" sz="2800" dirty="0" smtClean="0"/>
              <a:t>Stating your assumptions and taking </a:t>
            </a:r>
            <a:r>
              <a:rPr lang="en-GB" sz="2800" i="1" dirty="0" smtClean="0"/>
              <a:t>g</a:t>
            </a:r>
            <a:r>
              <a:rPr lang="en-GB" sz="2800" dirty="0" smtClean="0"/>
              <a:t>=10 ms</a:t>
            </a:r>
            <a:r>
              <a:rPr lang="en-GB" sz="2800" baseline="30000" dirty="0" smtClean="0"/>
              <a:t>-2</a:t>
            </a:r>
            <a:r>
              <a:rPr lang="en-GB" sz="2800" dirty="0" smtClean="0"/>
              <a:t>, calculate</a:t>
            </a:r>
          </a:p>
          <a:p>
            <a:endParaRPr lang="en-GB" sz="2800" dirty="0"/>
          </a:p>
          <a:p>
            <a:r>
              <a:rPr lang="en-GB" sz="2800" dirty="0" smtClean="0"/>
              <a:t>c) The average power of the engine over the whole journey.</a:t>
            </a:r>
          </a:p>
        </p:txBody>
      </p:sp>
      <p:sp>
        <p:nvSpPr>
          <p:cNvPr id="3" name="Right Triangle 2"/>
          <p:cNvSpPr/>
          <p:nvPr/>
        </p:nvSpPr>
        <p:spPr>
          <a:xfrm flipH="1">
            <a:off x="666205" y="5225143"/>
            <a:ext cx="3370217" cy="1110342"/>
          </a:xfrm>
          <a:prstGeom prst="r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036422" y="5595648"/>
            <a:ext cx="577402" cy="400110"/>
          </a:xfrm>
          <a:prstGeom prst="rect">
            <a:avLst/>
          </a:prstGeom>
          <a:noFill/>
        </p:spPr>
        <p:txBody>
          <a:bodyPr wrap="none" rtlCol="0">
            <a:spAutoFit/>
          </a:bodyPr>
          <a:lstStyle/>
          <a:p>
            <a:r>
              <a:rPr lang="en-GB" sz="2000" dirty="0" smtClean="0"/>
              <a:t>4 m</a:t>
            </a:r>
            <a:endParaRPr lang="en-GB" sz="2000" dirty="0"/>
          </a:p>
        </p:txBody>
      </p:sp>
      <p:sp>
        <p:nvSpPr>
          <p:cNvPr id="5" name="TextBox 4"/>
          <p:cNvSpPr txBox="1"/>
          <p:nvPr/>
        </p:nvSpPr>
        <p:spPr>
          <a:xfrm rot="20539043">
            <a:off x="1930249" y="5637651"/>
            <a:ext cx="1564852" cy="400110"/>
          </a:xfrm>
          <a:prstGeom prst="rect">
            <a:avLst/>
          </a:prstGeom>
          <a:noFill/>
        </p:spPr>
        <p:txBody>
          <a:bodyPr wrap="none" rtlCol="0">
            <a:spAutoFit/>
          </a:bodyPr>
          <a:lstStyle/>
          <a:p>
            <a:r>
              <a:rPr lang="en-GB" sz="2000" dirty="0" smtClean="0"/>
              <a:t>500 m in 50 s</a:t>
            </a:r>
            <a:endParaRPr lang="en-GB" sz="2000" dirty="0"/>
          </a:p>
        </p:txBody>
      </p:sp>
      <p:sp>
        <p:nvSpPr>
          <p:cNvPr id="6" name="Rectangle 5"/>
          <p:cNvSpPr/>
          <p:nvPr/>
        </p:nvSpPr>
        <p:spPr>
          <a:xfrm rot="20477478">
            <a:off x="619411" y="6033870"/>
            <a:ext cx="666206" cy="200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rot="20412802">
            <a:off x="263456" y="5394600"/>
            <a:ext cx="886781" cy="707886"/>
          </a:xfrm>
          <a:prstGeom prst="rect">
            <a:avLst/>
          </a:prstGeom>
          <a:noFill/>
        </p:spPr>
        <p:txBody>
          <a:bodyPr wrap="none" rtlCol="0">
            <a:spAutoFit/>
          </a:bodyPr>
          <a:lstStyle/>
          <a:p>
            <a:r>
              <a:rPr lang="en-GB" sz="2000" dirty="0" smtClean="0"/>
              <a:t>800 kg</a:t>
            </a:r>
          </a:p>
          <a:p>
            <a:r>
              <a:rPr lang="en-GB" sz="2000" dirty="0" smtClean="0"/>
              <a:t>0 ms</a:t>
            </a:r>
            <a:r>
              <a:rPr lang="en-GB" sz="2000" baseline="30000" dirty="0" smtClean="0"/>
              <a:t>-1</a:t>
            </a:r>
            <a:endParaRPr lang="en-GB" sz="2000" baseline="30000" dirty="0"/>
          </a:p>
        </p:txBody>
      </p:sp>
      <p:sp>
        <p:nvSpPr>
          <p:cNvPr id="8" name="TextBox 7"/>
          <p:cNvSpPr txBox="1"/>
          <p:nvPr/>
        </p:nvSpPr>
        <p:spPr>
          <a:xfrm rot="20493438">
            <a:off x="3510800" y="4704961"/>
            <a:ext cx="1305165" cy="400110"/>
          </a:xfrm>
          <a:prstGeom prst="rect">
            <a:avLst/>
          </a:prstGeom>
          <a:noFill/>
        </p:spPr>
        <p:txBody>
          <a:bodyPr wrap="none" rtlCol="0">
            <a:spAutoFit/>
          </a:bodyPr>
          <a:lstStyle/>
          <a:p>
            <a:r>
              <a:rPr lang="en-GB" sz="2000" i="1" dirty="0" smtClean="0"/>
              <a:t>v</a:t>
            </a:r>
            <a:r>
              <a:rPr lang="en-GB" sz="2000" dirty="0" smtClean="0"/>
              <a:t> = 20 ms</a:t>
            </a:r>
            <a:r>
              <a:rPr lang="en-GB" sz="2000" baseline="30000" dirty="0" smtClean="0"/>
              <a:t>-1</a:t>
            </a:r>
            <a:endParaRPr lang="en-GB" sz="2000" baseline="30000" dirty="0"/>
          </a:p>
        </p:txBody>
      </p:sp>
      <p:cxnSp>
        <p:nvCxnSpPr>
          <p:cNvPr id="10" name="Straight Arrow Connector 9"/>
          <p:cNvCxnSpPr/>
          <p:nvPr/>
        </p:nvCxnSpPr>
        <p:spPr>
          <a:xfrm flipV="1">
            <a:off x="3518900" y="4782658"/>
            <a:ext cx="427405" cy="14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02930" y="4587300"/>
            <a:ext cx="6966346" cy="461665"/>
          </a:xfrm>
          <a:prstGeom prst="rect">
            <a:avLst/>
          </a:prstGeom>
          <a:noFill/>
        </p:spPr>
        <p:txBody>
          <a:bodyPr wrap="square" rtlCol="0">
            <a:spAutoFit/>
          </a:bodyPr>
          <a:lstStyle/>
          <a:p>
            <a:r>
              <a:rPr lang="en-GB" sz="2400" dirty="0" smtClean="0">
                <a:solidFill>
                  <a:srgbClr val="FF0000"/>
                </a:solidFill>
              </a:rPr>
              <a:t>Average power of engine = </a:t>
            </a:r>
            <a:r>
              <a:rPr lang="en-GB" sz="2400" i="1" dirty="0" smtClean="0">
                <a:solidFill>
                  <a:srgbClr val="FF0000"/>
                </a:solidFill>
              </a:rPr>
              <a:t>Work done / Time</a:t>
            </a:r>
            <a:endParaRPr lang="en-GB" sz="2400" dirty="0">
              <a:solidFill>
                <a:srgbClr val="FF0000"/>
              </a:solidFill>
            </a:endParaRPr>
          </a:p>
        </p:txBody>
      </p:sp>
      <p:sp>
        <p:nvSpPr>
          <p:cNvPr id="12" name="TextBox 11"/>
          <p:cNvSpPr txBox="1"/>
          <p:nvPr/>
        </p:nvSpPr>
        <p:spPr>
          <a:xfrm>
            <a:off x="8351078" y="5209294"/>
            <a:ext cx="2687036" cy="461665"/>
          </a:xfrm>
          <a:prstGeom prst="rect">
            <a:avLst/>
          </a:prstGeom>
          <a:noFill/>
        </p:spPr>
        <p:txBody>
          <a:bodyPr wrap="square" rtlCol="0">
            <a:spAutoFit/>
          </a:bodyPr>
          <a:lstStyle/>
          <a:p>
            <a:r>
              <a:rPr lang="en-GB" sz="2400" dirty="0" smtClean="0">
                <a:solidFill>
                  <a:srgbClr val="FF0000"/>
                </a:solidFill>
              </a:rPr>
              <a:t>= 192 000 / 50</a:t>
            </a:r>
            <a:endParaRPr lang="en-GB" sz="2400" dirty="0">
              <a:solidFill>
                <a:srgbClr val="FF0000"/>
              </a:solidFill>
            </a:endParaRPr>
          </a:p>
        </p:txBody>
      </p:sp>
      <p:sp>
        <p:nvSpPr>
          <p:cNvPr id="13" name="TextBox 12"/>
          <p:cNvSpPr txBox="1"/>
          <p:nvPr/>
        </p:nvSpPr>
        <p:spPr>
          <a:xfrm>
            <a:off x="8351078" y="5762838"/>
            <a:ext cx="2687036" cy="461665"/>
          </a:xfrm>
          <a:prstGeom prst="rect">
            <a:avLst/>
          </a:prstGeom>
          <a:noFill/>
        </p:spPr>
        <p:txBody>
          <a:bodyPr wrap="square" rtlCol="0">
            <a:spAutoFit/>
          </a:bodyPr>
          <a:lstStyle/>
          <a:p>
            <a:r>
              <a:rPr lang="en-GB" sz="2400" dirty="0" smtClean="0">
                <a:solidFill>
                  <a:srgbClr val="FF0000"/>
                </a:solidFill>
              </a:rPr>
              <a:t>= 3840 W</a:t>
            </a:r>
            <a:endParaRPr lang="en-GB" sz="2400" dirty="0">
              <a:solidFill>
                <a:srgbClr val="FF0000"/>
              </a:solidFill>
            </a:endParaRPr>
          </a:p>
        </p:txBody>
      </p:sp>
    </p:spTree>
    <p:extLst>
      <p:ext uri="{BB962C8B-B14F-4D97-AF65-F5344CB8AC3E}">
        <p14:creationId xmlns:p14="http://schemas.microsoft.com/office/powerpoint/2010/main" val="382112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235132"/>
            <a:ext cx="11851854" cy="4832092"/>
          </a:xfrm>
          <a:prstGeom prst="rect">
            <a:avLst/>
          </a:prstGeom>
          <a:noFill/>
        </p:spPr>
        <p:txBody>
          <a:bodyPr wrap="square" rtlCol="0">
            <a:spAutoFit/>
          </a:bodyPr>
          <a:lstStyle/>
          <a:p>
            <a:r>
              <a:rPr lang="en-GB" sz="2800" b="1" u="sng" dirty="0" smtClean="0"/>
              <a:t>Example 2:</a:t>
            </a:r>
          </a:p>
          <a:p>
            <a:endParaRPr lang="en-GB" sz="2800" dirty="0"/>
          </a:p>
          <a:p>
            <a:r>
              <a:rPr lang="en-GB" sz="2800" dirty="0" smtClean="0"/>
              <a:t>A car of mass 800 kg starts from rest at the foot of a slope with a constant tractive force, </a:t>
            </a:r>
            <a:r>
              <a:rPr lang="en-GB" sz="2800" i="1" dirty="0" smtClean="0"/>
              <a:t>T</a:t>
            </a:r>
            <a:r>
              <a:rPr lang="en-GB" sz="2800" dirty="0" smtClean="0"/>
              <a:t> N.</a:t>
            </a:r>
          </a:p>
          <a:p>
            <a:r>
              <a:rPr lang="en-GB" sz="2800" dirty="0" smtClean="0"/>
              <a:t>It climbs the slope, travelling 500 m in 50 s to reach a speed of 20 ms</a:t>
            </a:r>
            <a:r>
              <a:rPr lang="en-GB" sz="2800" baseline="30000" dirty="0" smtClean="0"/>
              <a:t>-1</a:t>
            </a:r>
            <a:r>
              <a:rPr lang="en-GB" sz="2800" dirty="0" smtClean="0"/>
              <a:t> as it rises a vertical height of 4 m.</a:t>
            </a:r>
          </a:p>
          <a:p>
            <a:endParaRPr lang="en-GB" sz="2800" dirty="0"/>
          </a:p>
          <a:p>
            <a:r>
              <a:rPr lang="en-GB" sz="2800" dirty="0" smtClean="0"/>
              <a:t>Stating your assumptions and taking </a:t>
            </a:r>
            <a:r>
              <a:rPr lang="en-GB" sz="2800" i="1" dirty="0" smtClean="0"/>
              <a:t>g</a:t>
            </a:r>
            <a:r>
              <a:rPr lang="en-GB" sz="2800" dirty="0" smtClean="0"/>
              <a:t>=10 ms</a:t>
            </a:r>
            <a:r>
              <a:rPr lang="en-GB" sz="2800" baseline="30000" dirty="0" smtClean="0"/>
              <a:t>-2</a:t>
            </a:r>
            <a:r>
              <a:rPr lang="en-GB" sz="2800" dirty="0" smtClean="0"/>
              <a:t>, calculate</a:t>
            </a:r>
          </a:p>
          <a:p>
            <a:endParaRPr lang="en-GB" sz="2800" dirty="0"/>
          </a:p>
          <a:p>
            <a:r>
              <a:rPr lang="en-GB" sz="2800" dirty="0" smtClean="0"/>
              <a:t>d) The power of the engine at the end of the journey.</a:t>
            </a:r>
          </a:p>
          <a:p>
            <a:endParaRPr lang="en-GB" sz="2800" dirty="0" smtClean="0"/>
          </a:p>
        </p:txBody>
      </p:sp>
      <p:sp>
        <p:nvSpPr>
          <p:cNvPr id="3" name="Right Triangle 2"/>
          <p:cNvSpPr/>
          <p:nvPr/>
        </p:nvSpPr>
        <p:spPr>
          <a:xfrm flipH="1">
            <a:off x="666205" y="5225143"/>
            <a:ext cx="3370217" cy="1110342"/>
          </a:xfrm>
          <a:prstGeom prst="r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036422" y="5595648"/>
            <a:ext cx="577402" cy="400110"/>
          </a:xfrm>
          <a:prstGeom prst="rect">
            <a:avLst/>
          </a:prstGeom>
          <a:noFill/>
        </p:spPr>
        <p:txBody>
          <a:bodyPr wrap="none" rtlCol="0">
            <a:spAutoFit/>
          </a:bodyPr>
          <a:lstStyle/>
          <a:p>
            <a:r>
              <a:rPr lang="en-GB" sz="2000" dirty="0" smtClean="0"/>
              <a:t>4 m</a:t>
            </a:r>
            <a:endParaRPr lang="en-GB" sz="2000" dirty="0"/>
          </a:p>
        </p:txBody>
      </p:sp>
      <p:sp>
        <p:nvSpPr>
          <p:cNvPr id="5" name="TextBox 4"/>
          <p:cNvSpPr txBox="1"/>
          <p:nvPr/>
        </p:nvSpPr>
        <p:spPr>
          <a:xfrm rot="20539043">
            <a:off x="1930249" y="5637651"/>
            <a:ext cx="1564852" cy="400110"/>
          </a:xfrm>
          <a:prstGeom prst="rect">
            <a:avLst/>
          </a:prstGeom>
          <a:noFill/>
        </p:spPr>
        <p:txBody>
          <a:bodyPr wrap="none" rtlCol="0">
            <a:spAutoFit/>
          </a:bodyPr>
          <a:lstStyle/>
          <a:p>
            <a:r>
              <a:rPr lang="en-GB" sz="2000" dirty="0" smtClean="0"/>
              <a:t>500 m in 50 s</a:t>
            </a:r>
            <a:endParaRPr lang="en-GB" sz="2000" dirty="0"/>
          </a:p>
        </p:txBody>
      </p:sp>
      <p:sp>
        <p:nvSpPr>
          <p:cNvPr id="6" name="Rectangle 5"/>
          <p:cNvSpPr/>
          <p:nvPr/>
        </p:nvSpPr>
        <p:spPr>
          <a:xfrm rot="20477478">
            <a:off x="619411" y="6033870"/>
            <a:ext cx="666206" cy="200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rot="20412802">
            <a:off x="263456" y="5394600"/>
            <a:ext cx="886781" cy="707886"/>
          </a:xfrm>
          <a:prstGeom prst="rect">
            <a:avLst/>
          </a:prstGeom>
          <a:noFill/>
        </p:spPr>
        <p:txBody>
          <a:bodyPr wrap="none" rtlCol="0">
            <a:spAutoFit/>
          </a:bodyPr>
          <a:lstStyle/>
          <a:p>
            <a:r>
              <a:rPr lang="en-GB" sz="2000" dirty="0" smtClean="0"/>
              <a:t>800 kg</a:t>
            </a:r>
          </a:p>
          <a:p>
            <a:r>
              <a:rPr lang="en-GB" sz="2000" dirty="0" smtClean="0"/>
              <a:t>0 ms</a:t>
            </a:r>
            <a:r>
              <a:rPr lang="en-GB" sz="2000" baseline="30000" dirty="0" smtClean="0"/>
              <a:t>-1</a:t>
            </a:r>
            <a:endParaRPr lang="en-GB" sz="2000" baseline="30000" dirty="0"/>
          </a:p>
        </p:txBody>
      </p:sp>
      <p:sp>
        <p:nvSpPr>
          <p:cNvPr id="8" name="TextBox 7"/>
          <p:cNvSpPr txBox="1"/>
          <p:nvPr/>
        </p:nvSpPr>
        <p:spPr>
          <a:xfrm rot="20493438">
            <a:off x="3510800" y="4704961"/>
            <a:ext cx="1305165" cy="400110"/>
          </a:xfrm>
          <a:prstGeom prst="rect">
            <a:avLst/>
          </a:prstGeom>
          <a:noFill/>
        </p:spPr>
        <p:txBody>
          <a:bodyPr wrap="none" rtlCol="0">
            <a:spAutoFit/>
          </a:bodyPr>
          <a:lstStyle/>
          <a:p>
            <a:r>
              <a:rPr lang="en-GB" sz="2000" i="1" dirty="0" smtClean="0"/>
              <a:t>v</a:t>
            </a:r>
            <a:r>
              <a:rPr lang="en-GB" sz="2000" dirty="0" smtClean="0"/>
              <a:t> = 20 ms</a:t>
            </a:r>
            <a:r>
              <a:rPr lang="en-GB" sz="2000" baseline="30000" dirty="0" smtClean="0"/>
              <a:t>-1</a:t>
            </a:r>
            <a:endParaRPr lang="en-GB" sz="2000" baseline="30000" dirty="0"/>
          </a:p>
        </p:txBody>
      </p:sp>
      <p:cxnSp>
        <p:nvCxnSpPr>
          <p:cNvPr id="10" name="Straight Arrow Connector 9"/>
          <p:cNvCxnSpPr/>
          <p:nvPr/>
        </p:nvCxnSpPr>
        <p:spPr>
          <a:xfrm flipV="1">
            <a:off x="3518900" y="4782658"/>
            <a:ext cx="427405" cy="14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02930" y="4587300"/>
            <a:ext cx="6966346" cy="461665"/>
          </a:xfrm>
          <a:prstGeom prst="rect">
            <a:avLst/>
          </a:prstGeom>
          <a:noFill/>
        </p:spPr>
        <p:txBody>
          <a:bodyPr wrap="square" rtlCol="0">
            <a:spAutoFit/>
          </a:bodyPr>
          <a:lstStyle/>
          <a:p>
            <a:r>
              <a:rPr lang="en-GB" sz="2400" dirty="0" smtClean="0">
                <a:solidFill>
                  <a:srgbClr val="FF0000"/>
                </a:solidFill>
              </a:rPr>
              <a:t>Instantaneous power at end = </a:t>
            </a:r>
            <a:r>
              <a:rPr lang="en-GB" sz="2400" i="1" dirty="0" smtClean="0">
                <a:solidFill>
                  <a:srgbClr val="FF0000"/>
                </a:solidFill>
              </a:rPr>
              <a:t>T</a:t>
            </a:r>
            <a:r>
              <a:rPr lang="en-GB" sz="2400" dirty="0" smtClean="0">
                <a:solidFill>
                  <a:srgbClr val="FF0000"/>
                </a:solidFill>
              </a:rPr>
              <a:t> x </a:t>
            </a:r>
            <a:r>
              <a:rPr lang="en-GB" sz="2400" i="1" dirty="0" smtClean="0">
                <a:solidFill>
                  <a:srgbClr val="FF0000"/>
                </a:solidFill>
              </a:rPr>
              <a:t>v</a:t>
            </a:r>
            <a:endParaRPr lang="en-GB" sz="2400" i="1" dirty="0">
              <a:solidFill>
                <a:srgbClr val="FF0000"/>
              </a:solidFill>
            </a:endParaRPr>
          </a:p>
        </p:txBody>
      </p:sp>
      <p:sp>
        <p:nvSpPr>
          <p:cNvPr id="12" name="TextBox 11"/>
          <p:cNvSpPr txBox="1"/>
          <p:nvPr/>
        </p:nvSpPr>
        <p:spPr>
          <a:xfrm>
            <a:off x="8742963" y="5178612"/>
            <a:ext cx="2687036" cy="461665"/>
          </a:xfrm>
          <a:prstGeom prst="rect">
            <a:avLst/>
          </a:prstGeom>
          <a:noFill/>
        </p:spPr>
        <p:txBody>
          <a:bodyPr wrap="square" rtlCol="0">
            <a:spAutoFit/>
          </a:bodyPr>
          <a:lstStyle/>
          <a:p>
            <a:r>
              <a:rPr lang="en-GB" sz="2400" dirty="0" smtClean="0">
                <a:solidFill>
                  <a:srgbClr val="FF0000"/>
                </a:solidFill>
              </a:rPr>
              <a:t>= 384 x 20</a:t>
            </a:r>
            <a:endParaRPr lang="en-GB" sz="2400" dirty="0">
              <a:solidFill>
                <a:srgbClr val="FF0000"/>
              </a:solidFill>
            </a:endParaRPr>
          </a:p>
        </p:txBody>
      </p:sp>
      <p:sp>
        <p:nvSpPr>
          <p:cNvPr id="13" name="TextBox 12"/>
          <p:cNvSpPr txBox="1"/>
          <p:nvPr/>
        </p:nvSpPr>
        <p:spPr>
          <a:xfrm>
            <a:off x="8742963" y="5732156"/>
            <a:ext cx="2687036" cy="461665"/>
          </a:xfrm>
          <a:prstGeom prst="rect">
            <a:avLst/>
          </a:prstGeom>
          <a:noFill/>
        </p:spPr>
        <p:txBody>
          <a:bodyPr wrap="square" rtlCol="0">
            <a:spAutoFit/>
          </a:bodyPr>
          <a:lstStyle/>
          <a:p>
            <a:r>
              <a:rPr lang="en-GB" sz="2400" dirty="0" smtClean="0">
                <a:solidFill>
                  <a:srgbClr val="FF0000"/>
                </a:solidFill>
              </a:rPr>
              <a:t>= 7680 W</a:t>
            </a:r>
            <a:endParaRPr lang="en-GB" sz="2400" dirty="0">
              <a:solidFill>
                <a:srgbClr val="FF0000"/>
              </a:solidFill>
            </a:endParaRPr>
          </a:p>
        </p:txBody>
      </p:sp>
    </p:spTree>
    <p:extLst>
      <p:ext uri="{BB962C8B-B14F-4D97-AF65-F5344CB8AC3E}">
        <p14:creationId xmlns:p14="http://schemas.microsoft.com/office/powerpoint/2010/main" val="250463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800" y="115644"/>
            <a:ext cx="11535271" cy="2677656"/>
          </a:xfrm>
          <a:prstGeom prst="rect">
            <a:avLst/>
          </a:prstGeom>
          <a:noFill/>
        </p:spPr>
        <p:txBody>
          <a:bodyPr wrap="square" rtlCol="0">
            <a:spAutoFit/>
          </a:bodyPr>
          <a:lstStyle/>
          <a:p>
            <a:r>
              <a:rPr lang="en-GB" sz="2400" b="1" u="sng" dirty="0" smtClean="0"/>
              <a:t>Example 3:</a:t>
            </a:r>
          </a:p>
          <a:p>
            <a:endParaRPr lang="en-GB" sz="2400" dirty="0"/>
          </a:p>
          <a:p>
            <a:r>
              <a:rPr lang="en-GB" sz="2400" dirty="0" smtClean="0"/>
              <a:t>A car of mass 1 tonne travels from rest at the bottom of a slope at 30˚ to the horizontal with a constant acceleration against a constant resistance </a:t>
            </a:r>
            <a:r>
              <a:rPr lang="en-GB" sz="2400" i="1" dirty="0" smtClean="0"/>
              <a:t>R</a:t>
            </a:r>
            <a:r>
              <a:rPr lang="en-GB" sz="2400" dirty="0" smtClean="0"/>
              <a:t> of 400 N.</a:t>
            </a:r>
          </a:p>
          <a:p>
            <a:r>
              <a:rPr lang="en-GB" sz="2400" dirty="0" smtClean="0"/>
              <a:t>On reaching the top of the slope, it has a speed of 10ms</a:t>
            </a:r>
            <a:r>
              <a:rPr lang="en-GB" sz="2400" baseline="30000" dirty="0" smtClean="0"/>
              <a:t>-1</a:t>
            </a:r>
            <a:r>
              <a:rPr lang="en-GB" sz="2400" dirty="0" smtClean="0"/>
              <a:t> and its engine is working at a rate of 58 kW.</a:t>
            </a:r>
          </a:p>
          <a:p>
            <a:r>
              <a:rPr lang="en-GB" sz="2400" dirty="0" smtClean="0"/>
              <a:t>Calculate the length of the slope. Take g = 9.8ms</a:t>
            </a:r>
            <a:r>
              <a:rPr lang="en-GB" sz="2400" baseline="30000" dirty="0" smtClean="0"/>
              <a:t>-1</a:t>
            </a:r>
            <a:r>
              <a:rPr lang="en-GB" sz="2400" dirty="0" smtClean="0"/>
              <a:t>.</a:t>
            </a:r>
            <a:endParaRPr lang="en-GB" sz="2400" dirty="0"/>
          </a:p>
        </p:txBody>
      </p:sp>
      <p:cxnSp>
        <p:nvCxnSpPr>
          <p:cNvPr id="4" name="Straight Connector 3"/>
          <p:cNvCxnSpPr/>
          <p:nvPr/>
        </p:nvCxnSpPr>
        <p:spPr>
          <a:xfrm flipV="1">
            <a:off x="954741" y="4128247"/>
            <a:ext cx="3267635" cy="1559859"/>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0047863">
            <a:off x="2021367" y="4498040"/>
            <a:ext cx="806824" cy="38996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425523" y="5336647"/>
            <a:ext cx="492443" cy="369332"/>
          </a:xfrm>
          <a:prstGeom prst="rect">
            <a:avLst/>
          </a:prstGeom>
          <a:noFill/>
        </p:spPr>
        <p:txBody>
          <a:bodyPr wrap="none" rtlCol="0">
            <a:spAutoFit/>
          </a:bodyPr>
          <a:lstStyle/>
          <a:p>
            <a:r>
              <a:rPr lang="en-GB" dirty="0" smtClean="0"/>
              <a:t>30˚</a:t>
            </a:r>
            <a:endParaRPr lang="en-GB" dirty="0"/>
          </a:p>
        </p:txBody>
      </p:sp>
      <p:cxnSp>
        <p:nvCxnSpPr>
          <p:cNvPr id="8" name="Straight Connector 7"/>
          <p:cNvCxnSpPr/>
          <p:nvPr/>
        </p:nvCxnSpPr>
        <p:spPr>
          <a:xfrm>
            <a:off x="954741" y="5688106"/>
            <a:ext cx="204395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976717" y="3872753"/>
            <a:ext cx="309283" cy="56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72734" y="3465753"/>
            <a:ext cx="290464" cy="369332"/>
          </a:xfrm>
          <a:prstGeom prst="rect">
            <a:avLst/>
          </a:prstGeom>
          <a:noFill/>
        </p:spPr>
        <p:txBody>
          <a:bodyPr wrap="none" rtlCol="0">
            <a:spAutoFit/>
          </a:bodyPr>
          <a:lstStyle/>
          <a:p>
            <a:r>
              <a:rPr lang="en-GB" i="1" dirty="0" smtClean="0"/>
              <a:t>S</a:t>
            </a:r>
            <a:endParaRPr lang="en-GB" i="1" dirty="0"/>
          </a:p>
        </p:txBody>
      </p:sp>
      <p:sp>
        <p:nvSpPr>
          <p:cNvPr id="12" name="TextBox 11"/>
          <p:cNvSpPr txBox="1"/>
          <p:nvPr/>
        </p:nvSpPr>
        <p:spPr>
          <a:xfrm>
            <a:off x="3168895" y="3855297"/>
            <a:ext cx="296876" cy="369332"/>
          </a:xfrm>
          <a:prstGeom prst="rect">
            <a:avLst/>
          </a:prstGeom>
          <a:noFill/>
        </p:spPr>
        <p:txBody>
          <a:bodyPr wrap="none" rtlCol="0">
            <a:spAutoFit/>
          </a:bodyPr>
          <a:lstStyle/>
          <a:p>
            <a:r>
              <a:rPr lang="en-GB" i="1" dirty="0"/>
              <a:t>T</a:t>
            </a:r>
          </a:p>
        </p:txBody>
      </p:sp>
      <p:sp>
        <p:nvSpPr>
          <p:cNvPr id="13" name="TextBox 12"/>
          <p:cNvSpPr txBox="1"/>
          <p:nvPr/>
        </p:nvSpPr>
        <p:spPr>
          <a:xfrm rot="20119597">
            <a:off x="639426" y="4859718"/>
            <a:ext cx="1142076" cy="369332"/>
          </a:xfrm>
          <a:prstGeom prst="rect">
            <a:avLst/>
          </a:prstGeom>
          <a:noFill/>
        </p:spPr>
        <p:txBody>
          <a:bodyPr wrap="square" rtlCol="0">
            <a:spAutoFit/>
          </a:bodyPr>
          <a:lstStyle/>
          <a:p>
            <a:r>
              <a:rPr lang="en-GB" i="1" dirty="0" smtClean="0"/>
              <a:t>R</a:t>
            </a:r>
            <a:r>
              <a:rPr lang="en-GB" dirty="0" smtClean="0"/>
              <a:t> = 400 N</a:t>
            </a:r>
            <a:endParaRPr lang="en-GB" dirty="0"/>
          </a:p>
        </p:txBody>
      </p:sp>
      <p:cxnSp>
        <p:nvCxnSpPr>
          <p:cNvPr id="15" name="Straight Arrow Connector 14"/>
          <p:cNvCxnSpPr>
            <a:stCxn id="5" idx="1"/>
          </p:cNvCxnSpPr>
          <p:nvPr/>
        </p:nvCxnSpPr>
        <p:spPr>
          <a:xfrm flipH="1">
            <a:off x="1425523" y="4869037"/>
            <a:ext cx="636268" cy="308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85133" y="4155141"/>
            <a:ext cx="711102" cy="333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24779" y="4693022"/>
            <a:ext cx="0" cy="828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49030" y="5269410"/>
            <a:ext cx="1188146" cy="369332"/>
          </a:xfrm>
          <a:prstGeom prst="rect">
            <a:avLst/>
          </a:prstGeom>
          <a:noFill/>
        </p:spPr>
        <p:txBody>
          <a:bodyPr wrap="none" rtlCol="0">
            <a:spAutoFit/>
          </a:bodyPr>
          <a:lstStyle/>
          <a:p>
            <a:r>
              <a:rPr lang="en-GB" i="1" dirty="0" smtClean="0"/>
              <a:t>W</a:t>
            </a:r>
            <a:r>
              <a:rPr lang="en-GB" dirty="0" smtClean="0"/>
              <a:t> = 1000</a:t>
            </a:r>
            <a:r>
              <a:rPr lang="en-GB" i="1" dirty="0" smtClean="0"/>
              <a:t>g</a:t>
            </a:r>
            <a:endParaRPr lang="en-GB" i="1" dirty="0"/>
          </a:p>
        </p:txBody>
      </p:sp>
      <p:cxnSp>
        <p:nvCxnSpPr>
          <p:cNvPr id="25" name="Straight Arrow Connector 24"/>
          <p:cNvCxnSpPr/>
          <p:nvPr/>
        </p:nvCxnSpPr>
        <p:spPr>
          <a:xfrm flipV="1">
            <a:off x="3637176" y="3465753"/>
            <a:ext cx="437283" cy="184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20221874">
            <a:off x="3317333" y="3134506"/>
            <a:ext cx="870751" cy="369332"/>
          </a:xfrm>
          <a:prstGeom prst="rect">
            <a:avLst/>
          </a:prstGeom>
          <a:noFill/>
        </p:spPr>
        <p:txBody>
          <a:bodyPr wrap="none" rtlCol="0">
            <a:spAutoFit/>
          </a:bodyPr>
          <a:lstStyle/>
          <a:p>
            <a:r>
              <a:rPr lang="en-GB" dirty="0" smtClean="0"/>
              <a:t>10 ms</a:t>
            </a:r>
            <a:r>
              <a:rPr lang="en-GB" baseline="30000" dirty="0" smtClean="0"/>
              <a:t>-1</a:t>
            </a:r>
            <a:endParaRPr lang="en-GB" baseline="30000" dirty="0"/>
          </a:p>
        </p:txBody>
      </p:sp>
    </p:spTree>
    <p:extLst>
      <p:ext uri="{BB962C8B-B14F-4D97-AF65-F5344CB8AC3E}">
        <p14:creationId xmlns:p14="http://schemas.microsoft.com/office/powerpoint/2010/main" val="1396535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800" y="115644"/>
            <a:ext cx="11535271" cy="2677656"/>
          </a:xfrm>
          <a:prstGeom prst="rect">
            <a:avLst/>
          </a:prstGeom>
          <a:noFill/>
        </p:spPr>
        <p:txBody>
          <a:bodyPr wrap="square" rtlCol="0">
            <a:spAutoFit/>
          </a:bodyPr>
          <a:lstStyle/>
          <a:p>
            <a:r>
              <a:rPr lang="en-GB" sz="2400" b="1" u="sng" dirty="0" smtClean="0"/>
              <a:t>Example 3:</a:t>
            </a:r>
          </a:p>
          <a:p>
            <a:endParaRPr lang="en-GB" sz="2400" dirty="0"/>
          </a:p>
          <a:p>
            <a:r>
              <a:rPr lang="en-GB" sz="2400" dirty="0" smtClean="0"/>
              <a:t>A car of mass 1 tonne travels from rest at the bottom of a slope at 30˚ to the horizontal with a constant acceleration against a constant resistance </a:t>
            </a:r>
            <a:r>
              <a:rPr lang="en-GB" sz="2400" i="1" dirty="0" smtClean="0"/>
              <a:t>R</a:t>
            </a:r>
            <a:r>
              <a:rPr lang="en-GB" sz="2400" dirty="0" smtClean="0"/>
              <a:t> of 400 N.</a:t>
            </a:r>
          </a:p>
          <a:p>
            <a:r>
              <a:rPr lang="en-GB" sz="2400" dirty="0" smtClean="0"/>
              <a:t>On reaching the top of the slope, it has a speed of 10ms</a:t>
            </a:r>
            <a:r>
              <a:rPr lang="en-GB" sz="2400" baseline="30000" dirty="0" smtClean="0"/>
              <a:t>-1</a:t>
            </a:r>
            <a:r>
              <a:rPr lang="en-GB" sz="2400" dirty="0" smtClean="0"/>
              <a:t> and its engine is working at a rate of 58 kW.</a:t>
            </a:r>
          </a:p>
          <a:p>
            <a:r>
              <a:rPr lang="en-GB" sz="2400" dirty="0" smtClean="0"/>
              <a:t>Calculate the length of the slope. Take g = 9.8ms</a:t>
            </a:r>
            <a:r>
              <a:rPr lang="en-GB" sz="2400" baseline="30000" dirty="0" smtClean="0"/>
              <a:t>-1</a:t>
            </a:r>
            <a:r>
              <a:rPr lang="en-GB" sz="2400" dirty="0" smtClean="0"/>
              <a:t>.</a:t>
            </a:r>
            <a:endParaRPr lang="en-GB" sz="2400" dirty="0"/>
          </a:p>
        </p:txBody>
      </p:sp>
      <p:cxnSp>
        <p:nvCxnSpPr>
          <p:cNvPr id="4" name="Straight Connector 3"/>
          <p:cNvCxnSpPr/>
          <p:nvPr/>
        </p:nvCxnSpPr>
        <p:spPr>
          <a:xfrm flipV="1">
            <a:off x="954741" y="4128247"/>
            <a:ext cx="3267635" cy="1559859"/>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0047863">
            <a:off x="2021367" y="4498040"/>
            <a:ext cx="806824" cy="38996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425523" y="5336647"/>
            <a:ext cx="492443" cy="369332"/>
          </a:xfrm>
          <a:prstGeom prst="rect">
            <a:avLst/>
          </a:prstGeom>
          <a:noFill/>
        </p:spPr>
        <p:txBody>
          <a:bodyPr wrap="none" rtlCol="0">
            <a:spAutoFit/>
          </a:bodyPr>
          <a:lstStyle/>
          <a:p>
            <a:r>
              <a:rPr lang="en-GB" dirty="0" smtClean="0"/>
              <a:t>30˚</a:t>
            </a:r>
            <a:endParaRPr lang="en-GB" dirty="0"/>
          </a:p>
        </p:txBody>
      </p:sp>
      <p:cxnSp>
        <p:nvCxnSpPr>
          <p:cNvPr id="8" name="Straight Connector 7"/>
          <p:cNvCxnSpPr/>
          <p:nvPr/>
        </p:nvCxnSpPr>
        <p:spPr>
          <a:xfrm>
            <a:off x="954741" y="5688106"/>
            <a:ext cx="204395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976717" y="3872753"/>
            <a:ext cx="309283" cy="56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72734" y="3465753"/>
            <a:ext cx="290464" cy="369332"/>
          </a:xfrm>
          <a:prstGeom prst="rect">
            <a:avLst/>
          </a:prstGeom>
          <a:noFill/>
        </p:spPr>
        <p:txBody>
          <a:bodyPr wrap="none" rtlCol="0">
            <a:spAutoFit/>
          </a:bodyPr>
          <a:lstStyle/>
          <a:p>
            <a:r>
              <a:rPr lang="en-GB" i="1" dirty="0" smtClean="0"/>
              <a:t>S</a:t>
            </a:r>
            <a:endParaRPr lang="en-GB" i="1" dirty="0"/>
          </a:p>
        </p:txBody>
      </p:sp>
      <p:sp>
        <p:nvSpPr>
          <p:cNvPr id="12" name="TextBox 11"/>
          <p:cNvSpPr txBox="1"/>
          <p:nvPr/>
        </p:nvSpPr>
        <p:spPr>
          <a:xfrm>
            <a:off x="3168895" y="3855297"/>
            <a:ext cx="296876" cy="369332"/>
          </a:xfrm>
          <a:prstGeom prst="rect">
            <a:avLst/>
          </a:prstGeom>
          <a:noFill/>
        </p:spPr>
        <p:txBody>
          <a:bodyPr wrap="none" rtlCol="0">
            <a:spAutoFit/>
          </a:bodyPr>
          <a:lstStyle/>
          <a:p>
            <a:r>
              <a:rPr lang="en-GB" i="1" dirty="0"/>
              <a:t>T</a:t>
            </a:r>
          </a:p>
        </p:txBody>
      </p:sp>
      <p:sp>
        <p:nvSpPr>
          <p:cNvPr id="13" name="TextBox 12"/>
          <p:cNvSpPr txBox="1"/>
          <p:nvPr/>
        </p:nvSpPr>
        <p:spPr>
          <a:xfrm rot="20119597">
            <a:off x="639426" y="4859718"/>
            <a:ext cx="1142076" cy="369332"/>
          </a:xfrm>
          <a:prstGeom prst="rect">
            <a:avLst/>
          </a:prstGeom>
          <a:noFill/>
        </p:spPr>
        <p:txBody>
          <a:bodyPr wrap="square" rtlCol="0">
            <a:spAutoFit/>
          </a:bodyPr>
          <a:lstStyle/>
          <a:p>
            <a:r>
              <a:rPr lang="en-GB" i="1" dirty="0" smtClean="0"/>
              <a:t>R</a:t>
            </a:r>
            <a:r>
              <a:rPr lang="en-GB" dirty="0" smtClean="0"/>
              <a:t> = 400 N</a:t>
            </a:r>
            <a:endParaRPr lang="en-GB" dirty="0"/>
          </a:p>
        </p:txBody>
      </p:sp>
      <p:cxnSp>
        <p:nvCxnSpPr>
          <p:cNvPr id="15" name="Straight Arrow Connector 14"/>
          <p:cNvCxnSpPr>
            <a:stCxn id="5" idx="1"/>
          </p:cNvCxnSpPr>
          <p:nvPr/>
        </p:nvCxnSpPr>
        <p:spPr>
          <a:xfrm flipH="1">
            <a:off x="1425523" y="4869037"/>
            <a:ext cx="636268" cy="308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85133" y="4155141"/>
            <a:ext cx="711102" cy="333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24779" y="4693022"/>
            <a:ext cx="0" cy="828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49030" y="5269410"/>
            <a:ext cx="1188146" cy="369332"/>
          </a:xfrm>
          <a:prstGeom prst="rect">
            <a:avLst/>
          </a:prstGeom>
          <a:noFill/>
        </p:spPr>
        <p:txBody>
          <a:bodyPr wrap="none" rtlCol="0">
            <a:spAutoFit/>
          </a:bodyPr>
          <a:lstStyle/>
          <a:p>
            <a:r>
              <a:rPr lang="en-GB" i="1" dirty="0" smtClean="0"/>
              <a:t>W</a:t>
            </a:r>
            <a:r>
              <a:rPr lang="en-GB" dirty="0" smtClean="0"/>
              <a:t> = 1000</a:t>
            </a:r>
            <a:r>
              <a:rPr lang="en-GB" i="1" dirty="0" smtClean="0"/>
              <a:t>g</a:t>
            </a:r>
            <a:endParaRPr lang="en-GB" i="1" dirty="0"/>
          </a:p>
        </p:txBody>
      </p:sp>
      <p:cxnSp>
        <p:nvCxnSpPr>
          <p:cNvPr id="25" name="Straight Arrow Connector 24"/>
          <p:cNvCxnSpPr/>
          <p:nvPr/>
        </p:nvCxnSpPr>
        <p:spPr>
          <a:xfrm flipV="1">
            <a:off x="3637176" y="3465753"/>
            <a:ext cx="437283" cy="184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20221874">
            <a:off x="3317333" y="3134506"/>
            <a:ext cx="870751" cy="369332"/>
          </a:xfrm>
          <a:prstGeom prst="rect">
            <a:avLst/>
          </a:prstGeom>
          <a:noFill/>
        </p:spPr>
        <p:txBody>
          <a:bodyPr wrap="none" rtlCol="0">
            <a:spAutoFit/>
          </a:bodyPr>
          <a:lstStyle/>
          <a:p>
            <a:r>
              <a:rPr lang="en-GB" dirty="0" smtClean="0"/>
              <a:t>10 ms</a:t>
            </a:r>
            <a:r>
              <a:rPr lang="en-GB" baseline="30000" dirty="0" smtClean="0"/>
              <a:t>-1</a:t>
            </a:r>
            <a:endParaRPr lang="en-GB" baseline="30000" dirty="0"/>
          </a:p>
        </p:txBody>
      </p:sp>
      <p:sp>
        <p:nvSpPr>
          <p:cNvPr id="3" name="TextBox 2"/>
          <p:cNvSpPr txBox="1"/>
          <p:nvPr/>
        </p:nvSpPr>
        <p:spPr>
          <a:xfrm>
            <a:off x="5030792" y="3097676"/>
            <a:ext cx="6883302" cy="2677656"/>
          </a:xfrm>
          <a:prstGeom prst="rect">
            <a:avLst/>
          </a:prstGeom>
          <a:noFill/>
        </p:spPr>
        <p:txBody>
          <a:bodyPr wrap="square" rtlCol="0">
            <a:spAutoFit/>
          </a:bodyPr>
          <a:lstStyle/>
          <a:p>
            <a:r>
              <a:rPr lang="en-GB" sz="2400" dirty="0" smtClean="0">
                <a:solidFill>
                  <a:srgbClr val="FF0000"/>
                </a:solidFill>
              </a:rPr>
              <a:t>Acceleration and resistance are constant, so Tractive force, </a:t>
            </a:r>
            <a:r>
              <a:rPr lang="en-GB" sz="2400" i="1" dirty="0" smtClean="0">
                <a:solidFill>
                  <a:srgbClr val="FF0000"/>
                </a:solidFill>
              </a:rPr>
              <a:t>T</a:t>
            </a:r>
            <a:r>
              <a:rPr lang="en-GB" sz="2400" dirty="0" smtClean="0">
                <a:solidFill>
                  <a:srgbClr val="FF0000"/>
                </a:solidFill>
              </a:rPr>
              <a:t>, is also constant.</a:t>
            </a:r>
          </a:p>
          <a:p>
            <a:endParaRPr lang="en-GB" sz="2400" dirty="0">
              <a:solidFill>
                <a:srgbClr val="FF0000"/>
              </a:solidFill>
            </a:endParaRPr>
          </a:p>
          <a:p>
            <a:r>
              <a:rPr lang="en-GB" sz="2400" dirty="0" smtClean="0">
                <a:solidFill>
                  <a:srgbClr val="FF0000"/>
                </a:solidFill>
              </a:rPr>
              <a:t>At top of slope, power = </a:t>
            </a:r>
            <a:r>
              <a:rPr lang="en-GB" sz="2400" i="1" dirty="0" err="1" smtClean="0">
                <a:solidFill>
                  <a:srgbClr val="FF0000"/>
                </a:solidFill>
              </a:rPr>
              <a:t>Tv</a:t>
            </a:r>
            <a:endParaRPr lang="en-GB" sz="2400" i="1" dirty="0" smtClean="0">
              <a:solidFill>
                <a:srgbClr val="FF0000"/>
              </a:solidFill>
            </a:endParaRPr>
          </a:p>
          <a:p>
            <a:r>
              <a:rPr lang="en-GB" sz="2400" dirty="0" smtClean="0">
                <a:solidFill>
                  <a:srgbClr val="FF0000"/>
                </a:solidFill>
              </a:rPr>
              <a:t>		   58000 = </a:t>
            </a:r>
            <a:r>
              <a:rPr lang="en-GB" sz="2400" i="1" dirty="0" smtClean="0">
                <a:solidFill>
                  <a:srgbClr val="FF0000"/>
                </a:solidFill>
              </a:rPr>
              <a:t>T </a:t>
            </a:r>
            <a:r>
              <a:rPr lang="en-GB" sz="2400" dirty="0" smtClean="0">
                <a:solidFill>
                  <a:srgbClr val="FF0000"/>
                </a:solidFill>
              </a:rPr>
              <a:t>x 10</a:t>
            </a:r>
          </a:p>
          <a:p>
            <a:endParaRPr lang="en-GB" sz="2400" i="1" dirty="0">
              <a:solidFill>
                <a:srgbClr val="FF0000"/>
              </a:solidFill>
            </a:endParaRPr>
          </a:p>
          <a:p>
            <a:r>
              <a:rPr lang="en-GB" sz="2400" i="1" dirty="0" smtClean="0">
                <a:solidFill>
                  <a:srgbClr val="FF0000"/>
                </a:solidFill>
              </a:rPr>
              <a:t>		            T</a:t>
            </a:r>
            <a:r>
              <a:rPr lang="en-GB" sz="2400" dirty="0" smtClean="0">
                <a:solidFill>
                  <a:srgbClr val="FF0000"/>
                </a:solidFill>
              </a:rPr>
              <a:t> = 5800 N</a:t>
            </a:r>
            <a:endParaRPr lang="en-GB" sz="2400" dirty="0">
              <a:solidFill>
                <a:srgbClr val="FF0000"/>
              </a:solidFill>
            </a:endParaRPr>
          </a:p>
        </p:txBody>
      </p:sp>
    </p:spTree>
    <p:extLst>
      <p:ext uri="{BB962C8B-B14F-4D97-AF65-F5344CB8AC3E}">
        <p14:creationId xmlns:p14="http://schemas.microsoft.com/office/powerpoint/2010/main" val="3916549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800" y="115644"/>
            <a:ext cx="11535271" cy="2677656"/>
          </a:xfrm>
          <a:prstGeom prst="rect">
            <a:avLst/>
          </a:prstGeom>
          <a:noFill/>
        </p:spPr>
        <p:txBody>
          <a:bodyPr wrap="square" rtlCol="0">
            <a:spAutoFit/>
          </a:bodyPr>
          <a:lstStyle/>
          <a:p>
            <a:r>
              <a:rPr lang="en-GB" sz="2400" b="1" u="sng" dirty="0" smtClean="0"/>
              <a:t>Example 3:</a:t>
            </a:r>
          </a:p>
          <a:p>
            <a:endParaRPr lang="en-GB" sz="2400" dirty="0"/>
          </a:p>
          <a:p>
            <a:r>
              <a:rPr lang="en-GB" sz="2400" dirty="0" smtClean="0"/>
              <a:t>A car of mass 1 tonne travels from rest at the bottom of a slope at 30˚ to the horizontal with a constant acceleration against a constant resistance </a:t>
            </a:r>
            <a:r>
              <a:rPr lang="en-GB" sz="2400" i="1" dirty="0" smtClean="0"/>
              <a:t>R</a:t>
            </a:r>
            <a:r>
              <a:rPr lang="en-GB" sz="2400" dirty="0" smtClean="0"/>
              <a:t> of 400 N.</a:t>
            </a:r>
          </a:p>
          <a:p>
            <a:r>
              <a:rPr lang="en-GB" sz="2400" dirty="0" smtClean="0"/>
              <a:t>On reaching the top of the slope, it has a speed of 10ms</a:t>
            </a:r>
            <a:r>
              <a:rPr lang="en-GB" sz="2400" baseline="30000" dirty="0" smtClean="0"/>
              <a:t>-1</a:t>
            </a:r>
            <a:r>
              <a:rPr lang="en-GB" sz="2400" dirty="0" smtClean="0"/>
              <a:t> and its engine is working at a rate of 58 kW.</a:t>
            </a:r>
          </a:p>
          <a:p>
            <a:r>
              <a:rPr lang="en-GB" sz="2400" dirty="0" smtClean="0"/>
              <a:t>Calculate the length of the slope. Take g = 9.8ms</a:t>
            </a:r>
            <a:r>
              <a:rPr lang="en-GB" sz="2400" baseline="30000" dirty="0" smtClean="0"/>
              <a:t>-1</a:t>
            </a:r>
            <a:r>
              <a:rPr lang="en-GB" sz="2400" dirty="0" smtClean="0"/>
              <a:t>.</a:t>
            </a:r>
            <a:endParaRPr lang="en-GB" sz="2400" dirty="0"/>
          </a:p>
        </p:txBody>
      </p:sp>
      <p:cxnSp>
        <p:nvCxnSpPr>
          <p:cNvPr id="4" name="Straight Connector 3"/>
          <p:cNvCxnSpPr/>
          <p:nvPr/>
        </p:nvCxnSpPr>
        <p:spPr>
          <a:xfrm flipV="1">
            <a:off x="954741" y="4128247"/>
            <a:ext cx="3267635" cy="1559859"/>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0047863">
            <a:off x="2021367" y="4498040"/>
            <a:ext cx="806824" cy="38996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425523" y="5336647"/>
            <a:ext cx="492443" cy="369332"/>
          </a:xfrm>
          <a:prstGeom prst="rect">
            <a:avLst/>
          </a:prstGeom>
          <a:noFill/>
        </p:spPr>
        <p:txBody>
          <a:bodyPr wrap="none" rtlCol="0">
            <a:spAutoFit/>
          </a:bodyPr>
          <a:lstStyle/>
          <a:p>
            <a:r>
              <a:rPr lang="en-GB" dirty="0" smtClean="0"/>
              <a:t>30˚</a:t>
            </a:r>
            <a:endParaRPr lang="en-GB" dirty="0"/>
          </a:p>
        </p:txBody>
      </p:sp>
      <p:cxnSp>
        <p:nvCxnSpPr>
          <p:cNvPr id="8" name="Straight Connector 7"/>
          <p:cNvCxnSpPr/>
          <p:nvPr/>
        </p:nvCxnSpPr>
        <p:spPr>
          <a:xfrm>
            <a:off x="954741" y="5688106"/>
            <a:ext cx="204395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976717" y="3872753"/>
            <a:ext cx="309283" cy="56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72734" y="3465753"/>
            <a:ext cx="290464" cy="369332"/>
          </a:xfrm>
          <a:prstGeom prst="rect">
            <a:avLst/>
          </a:prstGeom>
          <a:noFill/>
        </p:spPr>
        <p:txBody>
          <a:bodyPr wrap="none" rtlCol="0">
            <a:spAutoFit/>
          </a:bodyPr>
          <a:lstStyle/>
          <a:p>
            <a:r>
              <a:rPr lang="en-GB" i="1" dirty="0" smtClean="0"/>
              <a:t>S</a:t>
            </a:r>
            <a:endParaRPr lang="en-GB" i="1" dirty="0"/>
          </a:p>
        </p:txBody>
      </p:sp>
      <p:sp>
        <p:nvSpPr>
          <p:cNvPr id="12" name="TextBox 11"/>
          <p:cNvSpPr txBox="1"/>
          <p:nvPr/>
        </p:nvSpPr>
        <p:spPr>
          <a:xfrm>
            <a:off x="3168895" y="3855297"/>
            <a:ext cx="296876" cy="369332"/>
          </a:xfrm>
          <a:prstGeom prst="rect">
            <a:avLst/>
          </a:prstGeom>
          <a:noFill/>
        </p:spPr>
        <p:txBody>
          <a:bodyPr wrap="none" rtlCol="0">
            <a:spAutoFit/>
          </a:bodyPr>
          <a:lstStyle/>
          <a:p>
            <a:r>
              <a:rPr lang="en-GB" i="1" dirty="0"/>
              <a:t>T</a:t>
            </a:r>
          </a:p>
        </p:txBody>
      </p:sp>
      <p:sp>
        <p:nvSpPr>
          <p:cNvPr id="13" name="TextBox 12"/>
          <p:cNvSpPr txBox="1"/>
          <p:nvPr/>
        </p:nvSpPr>
        <p:spPr>
          <a:xfrm rot="20119597">
            <a:off x="639426" y="4859718"/>
            <a:ext cx="1142076" cy="369332"/>
          </a:xfrm>
          <a:prstGeom prst="rect">
            <a:avLst/>
          </a:prstGeom>
          <a:noFill/>
        </p:spPr>
        <p:txBody>
          <a:bodyPr wrap="square" rtlCol="0">
            <a:spAutoFit/>
          </a:bodyPr>
          <a:lstStyle/>
          <a:p>
            <a:r>
              <a:rPr lang="en-GB" i="1" dirty="0" smtClean="0"/>
              <a:t>R</a:t>
            </a:r>
            <a:r>
              <a:rPr lang="en-GB" dirty="0" smtClean="0"/>
              <a:t> = 400 N</a:t>
            </a:r>
            <a:endParaRPr lang="en-GB" dirty="0"/>
          </a:p>
        </p:txBody>
      </p:sp>
      <p:cxnSp>
        <p:nvCxnSpPr>
          <p:cNvPr id="15" name="Straight Arrow Connector 14"/>
          <p:cNvCxnSpPr>
            <a:stCxn id="5" idx="1"/>
          </p:cNvCxnSpPr>
          <p:nvPr/>
        </p:nvCxnSpPr>
        <p:spPr>
          <a:xfrm flipH="1">
            <a:off x="1425523" y="4869037"/>
            <a:ext cx="636268" cy="308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85133" y="4155141"/>
            <a:ext cx="711102" cy="333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24779" y="4693022"/>
            <a:ext cx="0" cy="828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49030" y="5269410"/>
            <a:ext cx="1188146" cy="369332"/>
          </a:xfrm>
          <a:prstGeom prst="rect">
            <a:avLst/>
          </a:prstGeom>
          <a:noFill/>
        </p:spPr>
        <p:txBody>
          <a:bodyPr wrap="none" rtlCol="0">
            <a:spAutoFit/>
          </a:bodyPr>
          <a:lstStyle/>
          <a:p>
            <a:r>
              <a:rPr lang="en-GB" i="1" dirty="0" smtClean="0"/>
              <a:t>W</a:t>
            </a:r>
            <a:r>
              <a:rPr lang="en-GB" dirty="0" smtClean="0"/>
              <a:t> = 1000</a:t>
            </a:r>
            <a:r>
              <a:rPr lang="en-GB" i="1" dirty="0" smtClean="0"/>
              <a:t>g</a:t>
            </a:r>
            <a:endParaRPr lang="en-GB" i="1" dirty="0"/>
          </a:p>
        </p:txBody>
      </p:sp>
      <p:cxnSp>
        <p:nvCxnSpPr>
          <p:cNvPr id="25" name="Straight Arrow Connector 24"/>
          <p:cNvCxnSpPr/>
          <p:nvPr/>
        </p:nvCxnSpPr>
        <p:spPr>
          <a:xfrm flipV="1">
            <a:off x="3637176" y="3465753"/>
            <a:ext cx="437283" cy="184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20221874">
            <a:off x="3317333" y="3134506"/>
            <a:ext cx="870751" cy="369332"/>
          </a:xfrm>
          <a:prstGeom prst="rect">
            <a:avLst/>
          </a:prstGeom>
          <a:noFill/>
        </p:spPr>
        <p:txBody>
          <a:bodyPr wrap="none" rtlCol="0">
            <a:spAutoFit/>
          </a:bodyPr>
          <a:lstStyle/>
          <a:p>
            <a:r>
              <a:rPr lang="en-GB" dirty="0" smtClean="0"/>
              <a:t>10 ms</a:t>
            </a:r>
            <a:r>
              <a:rPr lang="en-GB" baseline="30000" dirty="0" smtClean="0"/>
              <a:t>-1</a:t>
            </a:r>
            <a:endParaRPr lang="en-GB" baseline="30000" dirty="0"/>
          </a:p>
        </p:txBody>
      </p:sp>
      <p:sp>
        <p:nvSpPr>
          <p:cNvPr id="3" name="TextBox 2"/>
          <p:cNvSpPr txBox="1"/>
          <p:nvPr/>
        </p:nvSpPr>
        <p:spPr>
          <a:xfrm>
            <a:off x="5030792" y="2976211"/>
            <a:ext cx="6883302" cy="3785652"/>
          </a:xfrm>
          <a:prstGeom prst="rect">
            <a:avLst/>
          </a:prstGeom>
          <a:noFill/>
        </p:spPr>
        <p:txBody>
          <a:bodyPr wrap="square" rtlCol="0">
            <a:spAutoFit/>
          </a:bodyPr>
          <a:lstStyle/>
          <a:p>
            <a:r>
              <a:rPr lang="en-GB" sz="2400" dirty="0" smtClean="0">
                <a:solidFill>
                  <a:srgbClr val="FF0000"/>
                </a:solidFill>
              </a:rPr>
              <a:t>Let the length of the slope be </a:t>
            </a:r>
            <a:r>
              <a:rPr lang="en-GB" sz="2400" i="1" dirty="0" smtClean="0">
                <a:solidFill>
                  <a:srgbClr val="FF0000"/>
                </a:solidFill>
              </a:rPr>
              <a:t>d</a:t>
            </a:r>
            <a:r>
              <a:rPr lang="en-GB" sz="2400" dirty="0" smtClean="0">
                <a:solidFill>
                  <a:srgbClr val="FF0000"/>
                </a:solidFill>
              </a:rPr>
              <a:t> metres.</a:t>
            </a:r>
          </a:p>
          <a:p>
            <a:endParaRPr lang="en-GB" sz="2400" dirty="0" smtClean="0">
              <a:solidFill>
                <a:srgbClr val="FF0000"/>
              </a:solidFill>
            </a:endParaRPr>
          </a:p>
          <a:p>
            <a:r>
              <a:rPr lang="en-GB" sz="2400" dirty="0" smtClean="0">
                <a:solidFill>
                  <a:srgbClr val="FF0000"/>
                </a:solidFill>
              </a:rPr>
              <a:t>Using right-angled triangles, the vertical height gained is: 		 </a:t>
            </a:r>
            <a:r>
              <a:rPr lang="en-GB" sz="2400" i="1" dirty="0" smtClean="0">
                <a:solidFill>
                  <a:srgbClr val="FF0000"/>
                </a:solidFill>
              </a:rPr>
              <a:t>d</a:t>
            </a:r>
            <a:r>
              <a:rPr lang="en-GB" sz="2400" dirty="0" smtClean="0">
                <a:solidFill>
                  <a:srgbClr val="FF0000"/>
                </a:solidFill>
              </a:rPr>
              <a:t> sin 30</a:t>
            </a:r>
          </a:p>
          <a:p>
            <a:endParaRPr lang="en-GB" sz="2400" dirty="0">
              <a:solidFill>
                <a:srgbClr val="FF0000"/>
              </a:solidFill>
            </a:endParaRPr>
          </a:p>
          <a:p>
            <a:r>
              <a:rPr lang="en-GB" sz="2400" dirty="0" smtClean="0">
                <a:solidFill>
                  <a:srgbClr val="FF0000"/>
                </a:solidFill>
              </a:rPr>
              <a:t>KE gained = ½ mv</a:t>
            </a:r>
            <a:r>
              <a:rPr lang="en-GB" sz="2400" baseline="30000" dirty="0" smtClean="0">
                <a:solidFill>
                  <a:srgbClr val="FF0000"/>
                </a:solidFill>
              </a:rPr>
              <a:t>2</a:t>
            </a:r>
            <a:r>
              <a:rPr lang="en-GB" sz="2400" dirty="0" smtClean="0">
                <a:solidFill>
                  <a:srgbClr val="FF0000"/>
                </a:solidFill>
              </a:rPr>
              <a:t> = ½ x 1000 x 10</a:t>
            </a:r>
            <a:r>
              <a:rPr lang="en-GB" sz="2400" baseline="30000" dirty="0" smtClean="0">
                <a:solidFill>
                  <a:srgbClr val="FF0000"/>
                </a:solidFill>
              </a:rPr>
              <a:t>2</a:t>
            </a:r>
          </a:p>
          <a:p>
            <a:r>
              <a:rPr lang="en-GB" sz="2400" dirty="0" smtClean="0">
                <a:solidFill>
                  <a:srgbClr val="FF0000"/>
                </a:solidFill>
              </a:rPr>
              <a:t>	     = 50 000 J</a:t>
            </a:r>
          </a:p>
          <a:p>
            <a:endParaRPr lang="en-GB" sz="2400" dirty="0">
              <a:solidFill>
                <a:srgbClr val="FF0000"/>
              </a:solidFill>
            </a:endParaRPr>
          </a:p>
          <a:p>
            <a:r>
              <a:rPr lang="en-GB" sz="2400" dirty="0" smtClean="0">
                <a:solidFill>
                  <a:srgbClr val="FF0000"/>
                </a:solidFill>
              </a:rPr>
              <a:t>GPE gained = </a:t>
            </a:r>
            <a:r>
              <a:rPr lang="en-GB" sz="2400" i="1" dirty="0" err="1" smtClean="0">
                <a:solidFill>
                  <a:srgbClr val="FF0000"/>
                </a:solidFill>
              </a:rPr>
              <a:t>mgh</a:t>
            </a:r>
            <a:r>
              <a:rPr lang="en-GB" sz="2400" dirty="0" smtClean="0">
                <a:solidFill>
                  <a:srgbClr val="FF0000"/>
                </a:solidFill>
              </a:rPr>
              <a:t> = 1000 x 9.8 x </a:t>
            </a:r>
            <a:r>
              <a:rPr lang="en-GB" sz="2400" i="1" dirty="0" smtClean="0">
                <a:solidFill>
                  <a:srgbClr val="FF0000"/>
                </a:solidFill>
              </a:rPr>
              <a:t>d</a:t>
            </a:r>
            <a:r>
              <a:rPr lang="en-GB" sz="2400" dirty="0" smtClean="0">
                <a:solidFill>
                  <a:srgbClr val="FF0000"/>
                </a:solidFill>
              </a:rPr>
              <a:t> sin 30</a:t>
            </a:r>
          </a:p>
          <a:p>
            <a:r>
              <a:rPr lang="en-GB" sz="2400" dirty="0">
                <a:solidFill>
                  <a:srgbClr val="FF0000"/>
                </a:solidFill>
              </a:rPr>
              <a:t>	 </a:t>
            </a:r>
            <a:r>
              <a:rPr lang="en-GB" sz="2400" dirty="0" smtClean="0">
                <a:solidFill>
                  <a:srgbClr val="FF0000"/>
                </a:solidFill>
              </a:rPr>
              <a:t>       = 4900</a:t>
            </a:r>
            <a:r>
              <a:rPr lang="en-GB" sz="2400" i="1" dirty="0" smtClean="0">
                <a:solidFill>
                  <a:srgbClr val="FF0000"/>
                </a:solidFill>
              </a:rPr>
              <a:t>d</a:t>
            </a:r>
            <a:r>
              <a:rPr lang="en-GB" sz="2400" dirty="0" smtClean="0">
                <a:solidFill>
                  <a:srgbClr val="FF0000"/>
                </a:solidFill>
              </a:rPr>
              <a:t> J</a:t>
            </a:r>
            <a:endParaRPr lang="en-GB" sz="2400" dirty="0">
              <a:solidFill>
                <a:srgbClr val="FF0000"/>
              </a:solidFill>
            </a:endParaRPr>
          </a:p>
        </p:txBody>
      </p:sp>
    </p:spTree>
    <p:extLst>
      <p:ext uri="{BB962C8B-B14F-4D97-AF65-F5344CB8AC3E}">
        <p14:creationId xmlns:p14="http://schemas.microsoft.com/office/powerpoint/2010/main" val="2428483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800" y="115644"/>
            <a:ext cx="11535271" cy="2677656"/>
          </a:xfrm>
          <a:prstGeom prst="rect">
            <a:avLst/>
          </a:prstGeom>
          <a:noFill/>
        </p:spPr>
        <p:txBody>
          <a:bodyPr wrap="square" rtlCol="0">
            <a:spAutoFit/>
          </a:bodyPr>
          <a:lstStyle/>
          <a:p>
            <a:r>
              <a:rPr lang="en-GB" sz="2400" b="1" u="sng" dirty="0" smtClean="0"/>
              <a:t>Example 3:</a:t>
            </a:r>
          </a:p>
          <a:p>
            <a:endParaRPr lang="en-GB" sz="2400" dirty="0"/>
          </a:p>
          <a:p>
            <a:r>
              <a:rPr lang="en-GB" sz="2400" dirty="0" smtClean="0"/>
              <a:t>A car of mass 1 tonne travels from rest at the bottom of a slope at 30˚ to the horizontal with a constant acceleration against a constant resistance </a:t>
            </a:r>
            <a:r>
              <a:rPr lang="en-GB" sz="2400" i="1" dirty="0" smtClean="0"/>
              <a:t>R</a:t>
            </a:r>
            <a:r>
              <a:rPr lang="en-GB" sz="2400" dirty="0" smtClean="0"/>
              <a:t> of 400 N.</a:t>
            </a:r>
          </a:p>
          <a:p>
            <a:r>
              <a:rPr lang="en-GB" sz="2400" dirty="0" smtClean="0"/>
              <a:t>On reaching the top of the slope, it has a speed of 10ms</a:t>
            </a:r>
            <a:r>
              <a:rPr lang="en-GB" sz="2400" baseline="30000" dirty="0" smtClean="0"/>
              <a:t>-1</a:t>
            </a:r>
            <a:r>
              <a:rPr lang="en-GB" sz="2400" dirty="0" smtClean="0"/>
              <a:t> and its engine is working at a rate of 58 kW.</a:t>
            </a:r>
          </a:p>
          <a:p>
            <a:r>
              <a:rPr lang="en-GB" sz="2400" dirty="0" smtClean="0"/>
              <a:t>Calculate the length of the slope. Take g = 9.8ms</a:t>
            </a:r>
            <a:r>
              <a:rPr lang="en-GB" sz="2400" baseline="30000" dirty="0" smtClean="0"/>
              <a:t>-1</a:t>
            </a:r>
            <a:r>
              <a:rPr lang="en-GB" sz="2400" dirty="0" smtClean="0"/>
              <a:t>.</a:t>
            </a:r>
            <a:endParaRPr lang="en-GB" sz="2400" dirty="0"/>
          </a:p>
        </p:txBody>
      </p:sp>
      <p:cxnSp>
        <p:nvCxnSpPr>
          <p:cNvPr id="4" name="Straight Connector 3"/>
          <p:cNvCxnSpPr/>
          <p:nvPr/>
        </p:nvCxnSpPr>
        <p:spPr>
          <a:xfrm flipV="1">
            <a:off x="954741" y="4128247"/>
            <a:ext cx="3267635" cy="1559859"/>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0047863">
            <a:off x="2021367" y="4498040"/>
            <a:ext cx="806824" cy="38996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425523" y="5336647"/>
            <a:ext cx="492443" cy="369332"/>
          </a:xfrm>
          <a:prstGeom prst="rect">
            <a:avLst/>
          </a:prstGeom>
          <a:noFill/>
        </p:spPr>
        <p:txBody>
          <a:bodyPr wrap="none" rtlCol="0">
            <a:spAutoFit/>
          </a:bodyPr>
          <a:lstStyle/>
          <a:p>
            <a:r>
              <a:rPr lang="en-GB" dirty="0" smtClean="0"/>
              <a:t>30˚</a:t>
            </a:r>
            <a:endParaRPr lang="en-GB" dirty="0"/>
          </a:p>
        </p:txBody>
      </p:sp>
      <p:cxnSp>
        <p:nvCxnSpPr>
          <p:cNvPr id="8" name="Straight Connector 7"/>
          <p:cNvCxnSpPr/>
          <p:nvPr/>
        </p:nvCxnSpPr>
        <p:spPr>
          <a:xfrm>
            <a:off x="954741" y="5688106"/>
            <a:ext cx="2043953"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976717" y="3872753"/>
            <a:ext cx="309283" cy="56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72734" y="3465753"/>
            <a:ext cx="290464" cy="369332"/>
          </a:xfrm>
          <a:prstGeom prst="rect">
            <a:avLst/>
          </a:prstGeom>
          <a:noFill/>
        </p:spPr>
        <p:txBody>
          <a:bodyPr wrap="none" rtlCol="0">
            <a:spAutoFit/>
          </a:bodyPr>
          <a:lstStyle/>
          <a:p>
            <a:r>
              <a:rPr lang="en-GB" i="1" dirty="0" smtClean="0"/>
              <a:t>S</a:t>
            </a:r>
            <a:endParaRPr lang="en-GB" i="1" dirty="0"/>
          </a:p>
        </p:txBody>
      </p:sp>
      <p:sp>
        <p:nvSpPr>
          <p:cNvPr id="12" name="TextBox 11"/>
          <p:cNvSpPr txBox="1"/>
          <p:nvPr/>
        </p:nvSpPr>
        <p:spPr>
          <a:xfrm>
            <a:off x="3168895" y="3855297"/>
            <a:ext cx="296876" cy="369332"/>
          </a:xfrm>
          <a:prstGeom prst="rect">
            <a:avLst/>
          </a:prstGeom>
          <a:noFill/>
        </p:spPr>
        <p:txBody>
          <a:bodyPr wrap="none" rtlCol="0">
            <a:spAutoFit/>
          </a:bodyPr>
          <a:lstStyle/>
          <a:p>
            <a:r>
              <a:rPr lang="en-GB" i="1" dirty="0"/>
              <a:t>T</a:t>
            </a:r>
          </a:p>
        </p:txBody>
      </p:sp>
      <p:sp>
        <p:nvSpPr>
          <p:cNvPr id="13" name="TextBox 12"/>
          <p:cNvSpPr txBox="1"/>
          <p:nvPr/>
        </p:nvSpPr>
        <p:spPr>
          <a:xfrm rot="20119597">
            <a:off x="639426" y="4859718"/>
            <a:ext cx="1142076" cy="369332"/>
          </a:xfrm>
          <a:prstGeom prst="rect">
            <a:avLst/>
          </a:prstGeom>
          <a:noFill/>
        </p:spPr>
        <p:txBody>
          <a:bodyPr wrap="square" rtlCol="0">
            <a:spAutoFit/>
          </a:bodyPr>
          <a:lstStyle/>
          <a:p>
            <a:r>
              <a:rPr lang="en-GB" i="1" dirty="0" smtClean="0"/>
              <a:t>R</a:t>
            </a:r>
            <a:r>
              <a:rPr lang="en-GB" dirty="0" smtClean="0"/>
              <a:t> = 400 N</a:t>
            </a:r>
            <a:endParaRPr lang="en-GB" dirty="0"/>
          </a:p>
        </p:txBody>
      </p:sp>
      <p:cxnSp>
        <p:nvCxnSpPr>
          <p:cNvPr id="15" name="Straight Arrow Connector 14"/>
          <p:cNvCxnSpPr>
            <a:stCxn id="5" idx="1"/>
          </p:cNvCxnSpPr>
          <p:nvPr/>
        </p:nvCxnSpPr>
        <p:spPr>
          <a:xfrm flipH="1">
            <a:off x="1425523" y="4869037"/>
            <a:ext cx="636268" cy="308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85133" y="4155141"/>
            <a:ext cx="711102" cy="333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424779" y="4693022"/>
            <a:ext cx="0" cy="828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49030" y="5269410"/>
            <a:ext cx="1188146" cy="369332"/>
          </a:xfrm>
          <a:prstGeom prst="rect">
            <a:avLst/>
          </a:prstGeom>
          <a:noFill/>
        </p:spPr>
        <p:txBody>
          <a:bodyPr wrap="none" rtlCol="0">
            <a:spAutoFit/>
          </a:bodyPr>
          <a:lstStyle/>
          <a:p>
            <a:r>
              <a:rPr lang="en-GB" i="1" dirty="0" smtClean="0"/>
              <a:t>W</a:t>
            </a:r>
            <a:r>
              <a:rPr lang="en-GB" dirty="0" smtClean="0"/>
              <a:t> = 1000</a:t>
            </a:r>
            <a:r>
              <a:rPr lang="en-GB" i="1" dirty="0" smtClean="0"/>
              <a:t>g</a:t>
            </a:r>
            <a:endParaRPr lang="en-GB" i="1" dirty="0"/>
          </a:p>
        </p:txBody>
      </p:sp>
      <p:cxnSp>
        <p:nvCxnSpPr>
          <p:cNvPr id="25" name="Straight Arrow Connector 24"/>
          <p:cNvCxnSpPr/>
          <p:nvPr/>
        </p:nvCxnSpPr>
        <p:spPr>
          <a:xfrm flipV="1">
            <a:off x="3637176" y="3465753"/>
            <a:ext cx="437283" cy="184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20221874">
            <a:off x="3317333" y="3134506"/>
            <a:ext cx="870751" cy="369332"/>
          </a:xfrm>
          <a:prstGeom prst="rect">
            <a:avLst/>
          </a:prstGeom>
          <a:noFill/>
        </p:spPr>
        <p:txBody>
          <a:bodyPr wrap="none" rtlCol="0">
            <a:spAutoFit/>
          </a:bodyPr>
          <a:lstStyle/>
          <a:p>
            <a:r>
              <a:rPr lang="en-GB" dirty="0" smtClean="0"/>
              <a:t>10 ms</a:t>
            </a:r>
            <a:r>
              <a:rPr lang="en-GB" baseline="30000" dirty="0" smtClean="0"/>
              <a:t>-1</a:t>
            </a:r>
            <a:endParaRPr lang="en-GB" baseline="30000" dirty="0"/>
          </a:p>
        </p:txBody>
      </p:sp>
      <p:sp>
        <p:nvSpPr>
          <p:cNvPr id="3" name="TextBox 2"/>
          <p:cNvSpPr txBox="1"/>
          <p:nvPr/>
        </p:nvSpPr>
        <p:spPr>
          <a:xfrm>
            <a:off x="4840699" y="2979250"/>
            <a:ext cx="7060035" cy="3662541"/>
          </a:xfrm>
          <a:prstGeom prst="rect">
            <a:avLst/>
          </a:prstGeom>
          <a:noFill/>
        </p:spPr>
        <p:txBody>
          <a:bodyPr wrap="square" rtlCol="0">
            <a:spAutoFit/>
          </a:bodyPr>
          <a:lstStyle/>
          <a:p>
            <a:r>
              <a:rPr lang="en-GB" sz="2400" dirty="0" smtClean="0">
                <a:solidFill>
                  <a:srgbClr val="FF0000"/>
                </a:solidFill>
              </a:rPr>
              <a:t>Work done by engine = </a:t>
            </a:r>
            <a:r>
              <a:rPr lang="en-GB" sz="2400" i="1" dirty="0" smtClean="0">
                <a:solidFill>
                  <a:srgbClr val="FF0000"/>
                </a:solidFill>
              </a:rPr>
              <a:t>T</a:t>
            </a:r>
            <a:r>
              <a:rPr lang="en-GB" sz="2400" dirty="0" smtClean="0">
                <a:solidFill>
                  <a:srgbClr val="FF0000"/>
                </a:solidFill>
              </a:rPr>
              <a:t> x </a:t>
            </a:r>
            <a:r>
              <a:rPr lang="en-GB" sz="2400" i="1" dirty="0" smtClean="0">
                <a:solidFill>
                  <a:srgbClr val="FF0000"/>
                </a:solidFill>
              </a:rPr>
              <a:t>d</a:t>
            </a:r>
            <a:r>
              <a:rPr lang="en-GB" sz="2400" dirty="0" smtClean="0">
                <a:solidFill>
                  <a:srgbClr val="FF0000"/>
                </a:solidFill>
              </a:rPr>
              <a:t> = 5800</a:t>
            </a:r>
            <a:r>
              <a:rPr lang="en-GB" sz="2400" i="1" dirty="0" smtClean="0">
                <a:solidFill>
                  <a:srgbClr val="FF0000"/>
                </a:solidFill>
              </a:rPr>
              <a:t>d</a:t>
            </a:r>
            <a:r>
              <a:rPr lang="en-GB" sz="2400" dirty="0" smtClean="0">
                <a:solidFill>
                  <a:srgbClr val="FF0000"/>
                </a:solidFill>
              </a:rPr>
              <a:t> J</a:t>
            </a:r>
          </a:p>
          <a:p>
            <a:endParaRPr lang="en-GB" sz="2400" dirty="0">
              <a:solidFill>
                <a:srgbClr val="FF0000"/>
              </a:solidFill>
            </a:endParaRPr>
          </a:p>
          <a:p>
            <a:r>
              <a:rPr lang="en-GB" sz="2400" dirty="0" smtClean="0">
                <a:solidFill>
                  <a:srgbClr val="FF0000"/>
                </a:solidFill>
              </a:rPr>
              <a:t>Work done against resistance = </a:t>
            </a:r>
            <a:r>
              <a:rPr lang="en-GB" sz="2400" i="1" dirty="0" smtClean="0">
                <a:solidFill>
                  <a:srgbClr val="FF0000"/>
                </a:solidFill>
              </a:rPr>
              <a:t>R</a:t>
            </a:r>
            <a:r>
              <a:rPr lang="en-GB" sz="2400" dirty="0" smtClean="0">
                <a:solidFill>
                  <a:srgbClr val="FF0000"/>
                </a:solidFill>
              </a:rPr>
              <a:t> x </a:t>
            </a:r>
            <a:r>
              <a:rPr lang="en-GB" sz="2400" i="1" dirty="0" smtClean="0">
                <a:solidFill>
                  <a:srgbClr val="FF0000"/>
                </a:solidFill>
              </a:rPr>
              <a:t>d</a:t>
            </a:r>
            <a:r>
              <a:rPr lang="en-GB" sz="2400" dirty="0" smtClean="0">
                <a:solidFill>
                  <a:srgbClr val="FF0000"/>
                </a:solidFill>
              </a:rPr>
              <a:t> = 400</a:t>
            </a:r>
            <a:r>
              <a:rPr lang="en-GB" sz="2400" i="1" dirty="0" smtClean="0">
                <a:solidFill>
                  <a:srgbClr val="FF0000"/>
                </a:solidFill>
              </a:rPr>
              <a:t>d</a:t>
            </a:r>
            <a:r>
              <a:rPr lang="en-GB" sz="2400" dirty="0" smtClean="0">
                <a:solidFill>
                  <a:srgbClr val="FF0000"/>
                </a:solidFill>
              </a:rPr>
              <a:t> J</a:t>
            </a:r>
          </a:p>
          <a:p>
            <a:endParaRPr lang="en-GB" sz="2400" dirty="0">
              <a:solidFill>
                <a:srgbClr val="FF0000"/>
              </a:solidFill>
            </a:endParaRPr>
          </a:p>
          <a:p>
            <a:r>
              <a:rPr lang="en-GB" sz="2400" dirty="0" smtClean="0">
                <a:solidFill>
                  <a:srgbClr val="FF0000"/>
                </a:solidFill>
              </a:rPr>
              <a:t>Energy equation is: </a:t>
            </a:r>
          </a:p>
          <a:p>
            <a:r>
              <a:rPr lang="en-GB" sz="2000" dirty="0" smtClean="0">
                <a:solidFill>
                  <a:srgbClr val="FF0000"/>
                </a:solidFill>
              </a:rPr>
              <a:t>Work done by engine = KE gain + GPE gain + work done against </a:t>
            </a:r>
            <a:r>
              <a:rPr lang="en-GB" sz="2000" i="1" dirty="0" smtClean="0">
                <a:solidFill>
                  <a:srgbClr val="FF0000"/>
                </a:solidFill>
              </a:rPr>
              <a:t>R</a:t>
            </a:r>
          </a:p>
          <a:p>
            <a:endParaRPr lang="en-GB" sz="2000" i="1" dirty="0">
              <a:solidFill>
                <a:srgbClr val="FF0000"/>
              </a:solidFill>
            </a:endParaRPr>
          </a:p>
          <a:p>
            <a:r>
              <a:rPr lang="en-GB" sz="2400" dirty="0" smtClean="0">
                <a:solidFill>
                  <a:srgbClr val="FF0000"/>
                </a:solidFill>
              </a:rPr>
              <a:t>	5800</a:t>
            </a:r>
            <a:r>
              <a:rPr lang="en-GB" sz="2400" i="1" dirty="0" smtClean="0">
                <a:solidFill>
                  <a:srgbClr val="FF0000"/>
                </a:solidFill>
              </a:rPr>
              <a:t>d</a:t>
            </a:r>
            <a:r>
              <a:rPr lang="en-GB" sz="2400" dirty="0" smtClean="0">
                <a:solidFill>
                  <a:srgbClr val="FF0000"/>
                </a:solidFill>
              </a:rPr>
              <a:t> = 50 000 + 4900</a:t>
            </a:r>
            <a:r>
              <a:rPr lang="en-GB" sz="2400" i="1" dirty="0" smtClean="0">
                <a:solidFill>
                  <a:srgbClr val="FF0000"/>
                </a:solidFill>
              </a:rPr>
              <a:t>d</a:t>
            </a:r>
            <a:r>
              <a:rPr lang="en-GB" sz="2400" dirty="0" smtClean="0">
                <a:solidFill>
                  <a:srgbClr val="FF0000"/>
                </a:solidFill>
              </a:rPr>
              <a:t> + 400</a:t>
            </a:r>
            <a:r>
              <a:rPr lang="en-GB" sz="2400" i="1" dirty="0" smtClean="0">
                <a:solidFill>
                  <a:srgbClr val="FF0000"/>
                </a:solidFill>
              </a:rPr>
              <a:t>d</a:t>
            </a:r>
            <a:endParaRPr lang="en-GB" sz="2800" dirty="0" smtClean="0">
              <a:solidFill>
                <a:srgbClr val="FF0000"/>
              </a:solidFill>
            </a:endParaRPr>
          </a:p>
          <a:p>
            <a:r>
              <a:rPr lang="en-GB" sz="2400" dirty="0" smtClean="0">
                <a:solidFill>
                  <a:srgbClr val="FF0000"/>
                </a:solidFill>
              </a:rPr>
              <a:t>                500</a:t>
            </a:r>
            <a:r>
              <a:rPr lang="en-GB" sz="2400" i="1" dirty="0" smtClean="0">
                <a:solidFill>
                  <a:srgbClr val="FF0000"/>
                </a:solidFill>
              </a:rPr>
              <a:t>d</a:t>
            </a:r>
            <a:r>
              <a:rPr lang="en-GB" sz="2400" dirty="0" smtClean="0">
                <a:solidFill>
                  <a:srgbClr val="FF0000"/>
                </a:solidFill>
              </a:rPr>
              <a:t> = 50 000</a:t>
            </a:r>
          </a:p>
          <a:p>
            <a:r>
              <a:rPr lang="en-GB" sz="2400" i="1" dirty="0" smtClean="0">
                <a:solidFill>
                  <a:srgbClr val="FF0000"/>
                </a:solidFill>
              </a:rPr>
              <a:t>                      d</a:t>
            </a:r>
            <a:r>
              <a:rPr lang="en-GB" sz="2400" dirty="0" smtClean="0">
                <a:solidFill>
                  <a:srgbClr val="FF0000"/>
                </a:solidFill>
              </a:rPr>
              <a:t> = 100 m</a:t>
            </a:r>
            <a:endParaRPr lang="en-GB" sz="2000" dirty="0" smtClean="0">
              <a:solidFill>
                <a:srgbClr val="FF0000"/>
              </a:solidFill>
            </a:endParaRPr>
          </a:p>
        </p:txBody>
      </p:sp>
    </p:spTree>
    <p:extLst>
      <p:ext uri="{BB962C8B-B14F-4D97-AF65-F5344CB8AC3E}">
        <p14:creationId xmlns:p14="http://schemas.microsoft.com/office/powerpoint/2010/main" val="258953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744583"/>
            <a:ext cx="11163748" cy="1384995"/>
          </a:xfrm>
          <a:prstGeom prst="rect">
            <a:avLst/>
          </a:prstGeom>
          <a:noFill/>
        </p:spPr>
        <p:txBody>
          <a:bodyPr wrap="square" rtlCol="0">
            <a:spAutoFit/>
          </a:bodyPr>
          <a:lstStyle/>
          <a:p>
            <a:r>
              <a:rPr lang="en-GB" sz="2800" dirty="0" smtClean="0"/>
              <a:t>The </a:t>
            </a:r>
            <a:r>
              <a:rPr lang="en-GB" sz="2800" b="1" i="1" dirty="0" smtClean="0"/>
              <a:t>principle of conservation of mechanical energy </a:t>
            </a:r>
            <a:r>
              <a:rPr lang="en-GB" sz="2800" dirty="0" smtClean="0"/>
              <a:t>says that the sum of KE and GPE remains constant, provided no work or energy is lost to friction or impacts.</a:t>
            </a:r>
            <a:endParaRPr lang="en-GB" sz="2800" dirty="0"/>
          </a:p>
        </p:txBody>
      </p:sp>
      <p:sp>
        <p:nvSpPr>
          <p:cNvPr id="3" name="TextBox 2"/>
          <p:cNvSpPr txBox="1"/>
          <p:nvPr/>
        </p:nvSpPr>
        <p:spPr>
          <a:xfrm>
            <a:off x="548640" y="2712336"/>
            <a:ext cx="11163748" cy="3108543"/>
          </a:xfrm>
          <a:prstGeom prst="rect">
            <a:avLst/>
          </a:prstGeom>
          <a:noFill/>
        </p:spPr>
        <p:txBody>
          <a:bodyPr wrap="square" rtlCol="0">
            <a:spAutoFit/>
          </a:bodyPr>
          <a:lstStyle/>
          <a:p>
            <a:r>
              <a:rPr lang="en-GB" sz="2800" dirty="0" smtClean="0"/>
              <a:t>When an object falls freely under gravity, the total energy is constant because the loss in GPE when falling equals its gain in KE, provided no energy is lost to air resistance.</a:t>
            </a:r>
          </a:p>
          <a:p>
            <a:endParaRPr lang="en-GB" sz="2800" dirty="0"/>
          </a:p>
          <a:p>
            <a:r>
              <a:rPr lang="en-GB" sz="2800" dirty="0" smtClean="0"/>
              <a:t>If energy is lost, then we would have this </a:t>
            </a:r>
            <a:r>
              <a:rPr lang="en-GB" sz="2800" b="1" i="1" dirty="0" smtClean="0"/>
              <a:t>Energy Equation</a:t>
            </a:r>
            <a:r>
              <a:rPr lang="en-GB" sz="2800" dirty="0" smtClean="0"/>
              <a:t>:</a:t>
            </a:r>
          </a:p>
          <a:p>
            <a:endParaRPr lang="en-GB" sz="2800" dirty="0"/>
          </a:p>
          <a:p>
            <a:pPr lvl="2"/>
            <a:r>
              <a:rPr lang="en-GB" sz="2800" dirty="0" smtClean="0"/>
              <a:t>Loss of GPE = Gain in KE + Work done against air resistance.</a:t>
            </a:r>
            <a:endParaRPr lang="en-GB" sz="2800" dirty="0"/>
          </a:p>
        </p:txBody>
      </p:sp>
    </p:spTree>
    <p:extLst>
      <p:ext uri="{BB962C8B-B14F-4D97-AF65-F5344CB8AC3E}">
        <p14:creationId xmlns:p14="http://schemas.microsoft.com/office/powerpoint/2010/main" val="2053889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925" y="117951"/>
            <a:ext cx="11537577" cy="4832092"/>
          </a:xfrm>
          <a:prstGeom prst="rect">
            <a:avLst/>
          </a:prstGeom>
          <a:noFill/>
        </p:spPr>
        <p:txBody>
          <a:bodyPr wrap="square" rtlCol="0">
            <a:spAutoFit/>
          </a:bodyPr>
          <a:lstStyle/>
          <a:p>
            <a:r>
              <a:rPr lang="en-GB" sz="2800" b="1" u="sng" dirty="0" smtClean="0"/>
              <a:t>Example 1:</a:t>
            </a:r>
          </a:p>
          <a:p>
            <a:endParaRPr lang="en-GB" sz="2800" dirty="0"/>
          </a:p>
          <a:p>
            <a:r>
              <a:rPr lang="en-GB" sz="2800" dirty="0" smtClean="0"/>
              <a:t>A 4 kg object, which is initially at rest, falls 12m freely under gravity to hit the ground. Take </a:t>
            </a:r>
            <a:r>
              <a:rPr lang="en-GB" sz="2800" i="1" dirty="0" smtClean="0"/>
              <a:t>g</a:t>
            </a:r>
            <a:r>
              <a:rPr lang="en-GB" sz="2800" dirty="0" smtClean="0"/>
              <a:t> = 9.81 ms</a:t>
            </a:r>
            <a:r>
              <a:rPr lang="en-GB" sz="2800" baseline="30000" dirty="0" smtClean="0"/>
              <a:t>-2</a:t>
            </a:r>
            <a:r>
              <a:rPr lang="en-GB" sz="2800" dirty="0" smtClean="0"/>
              <a:t>.</a:t>
            </a:r>
          </a:p>
          <a:p>
            <a:endParaRPr lang="en-GB" sz="2800" dirty="0" smtClean="0"/>
          </a:p>
          <a:p>
            <a:pPr marL="342900" indent="-342900">
              <a:buAutoNum type="alphaLcParenR"/>
            </a:pPr>
            <a:r>
              <a:rPr lang="en-GB" sz="2800" dirty="0" smtClean="0"/>
              <a:t>Find its final speed </a:t>
            </a:r>
            <a:r>
              <a:rPr lang="en-GB" sz="2800" i="1" dirty="0" smtClean="0"/>
              <a:t>v</a:t>
            </a:r>
            <a:r>
              <a:rPr lang="en-GB" sz="2800" dirty="0" smtClean="0"/>
              <a:t> if 	</a:t>
            </a:r>
          </a:p>
          <a:p>
            <a:r>
              <a:rPr lang="en-GB" sz="2800" dirty="0"/>
              <a:t>	</a:t>
            </a:r>
            <a:r>
              <a:rPr lang="en-GB" sz="2800" dirty="0" smtClean="0"/>
              <a:t>(</a:t>
            </a:r>
            <a:r>
              <a:rPr lang="en-GB" sz="2800" dirty="0" err="1" smtClean="0"/>
              <a:t>i</a:t>
            </a:r>
            <a:r>
              <a:rPr lang="en-GB" sz="2800" dirty="0" smtClean="0"/>
              <a:t>) Air resistance is neglected</a:t>
            </a:r>
            <a:endParaRPr lang="en-GB" sz="2800" dirty="0"/>
          </a:p>
          <a:p>
            <a:r>
              <a:rPr lang="en-GB" sz="2800" dirty="0" smtClean="0"/>
              <a:t>	(ii) Air resistance is modelled by a constant force, F= 5N</a:t>
            </a:r>
          </a:p>
          <a:p>
            <a:endParaRPr lang="en-GB" sz="2800" dirty="0" smtClean="0"/>
          </a:p>
          <a:p>
            <a:r>
              <a:rPr lang="en-GB" sz="2800" dirty="0" smtClean="0"/>
              <a:t>b) Describe a limitation of this model and explain how it might be made more realistic.</a:t>
            </a:r>
            <a:endParaRPr lang="en-GB" sz="2800" dirty="0"/>
          </a:p>
        </p:txBody>
      </p:sp>
    </p:spTree>
    <p:extLst>
      <p:ext uri="{BB962C8B-B14F-4D97-AF65-F5344CB8AC3E}">
        <p14:creationId xmlns:p14="http://schemas.microsoft.com/office/powerpoint/2010/main" val="539928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925" y="117951"/>
            <a:ext cx="11537577" cy="3539430"/>
          </a:xfrm>
          <a:prstGeom prst="rect">
            <a:avLst/>
          </a:prstGeom>
          <a:noFill/>
        </p:spPr>
        <p:txBody>
          <a:bodyPr wrap="square" rtlCol="0">
            <a:spAutoFit/>
          </a:bodyPr>
          <a:lstStyle/>
          <a:p>
            <a:r>
              <a:rPr lang="en-GB" sz="2800" b="1" u="sng" dirty="0" smtClean="0"/>
              <a:t>Example 1:</a:t>
            </a:r>
          </a:p>
          <a:p>
            <a:endParaRPr lang="en-GB" sz="2800" dirty="0"/>
          </a:p>
          <a:p>
            <a:r>
              <a:rPr lang="en-GB" sz="2800" dirty="0" smtClean="0"/>
              <a:t>A 4 kg object, which is initially at rest, falls 12m freely under gravity to hit the ground. Take </a:t>
            </a:r>
            <a:r>
              <a:rPr lang="en-GB" sz="2800" i="1" dirty="0" smtClean="0"/>
              <a:t>g</a:t>
            </a:r>
            <a:r>
              <a:rPr lang="en-GB" sz="2800" dirty="0" smtClean="0"/>
              <a:t> = 9.81 ms</a:t>
            </a:r>
            <a:r>
              <a:rPr lang="en-GB" sz="2800" baseline="30000" dirty="0" smtClean="0"/>
              <a:t>-2</a:t>
            </a:r>
            <a:r>
              <a:rPr lang="en-GB" sz="2800" dirty="0" smtClean="0"/>
              <a:t>.</a:t>
            </a:r>
          </a:p>
          <a:p>
            <a:endParaRPr lang="en-GB" sz="2800" dirty="0" smtClean="0"/>
          </a:p>
          <a:p>
            <a:pPr marL="342900" indent="-342900">
              <a:buAutoNum type="alphaLcParenR"/>
            </a:pPr>
            <a:r>
              <a:rPr lang="en-GB" sz="2800" dirty="0" smtClean="0"/>
              <a:t>Find its final speed </a:t>
            </a:r>
            <a:r>
              <a:rPr lang="en-GB" sz="2800" i="1" dirty="0" smtClean="0"/>
              <a:t>v</a:t>
            </a:r>
            <a:r>
              <a:rPr lang="en-GB" sz="2800" dirty="0" smtClean="0"/>
              <a:t> if 	</a:t>
            </a:r>
          </a:p>
          <a:p>
            <a:r>
              <a:rPr lang="en-GB" sz="2800" dirty="0"/>
              <a:t>	</a:t>
            </a:r>
            <a:r>
              <a:rPr lang="en-GB" sz="2800" dirty="0" smtClean="0"/>
              <a:t>(</a:t>
            </a:r>
            <a:r>
              <a:rPr lang="en-GB" sz="2800" dirty="0" err="1" smtClean="0"/>
              <a:t>i</a:t>
            </a:r>
            <a:r>
              <a:rPr lang="en-GB" sz="2800" dirty="0" smtClean="0"/>
              <a:t>) Air resistance is neglected</a:t>
            </a:r>
            <a:endParaRPr lang="en-GB" sz="2800" dirty="0"/>
          </a:p>
          <a:p>
            <a:r>
              <a:rPr lang="en-GB" sz="2800" dirty="0" smtClean="0"/>
              <a:t>	</a:t>
            </a:r>
            <a:endParaRPr lang="en-GB" sz="2800" dirty="0"/>
          </a:p>
        </p:txBody>
      </p:sp>
      <p:sp>
        <p:nvSpPr>
          <p:cNvPr id="3" name="Oval 2"/>
          <p:cNvSpPr/>
          <p:nvPr/>
        </p:nvSpPr>
        <p:spPr>
          <a:xfrm>
            <a:off x="1136468" y="4598125"/>
            <a:ext cx="378823" cy="365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p:cNvCxnSpPr/>
          <p:nvPr/>
        </p:nvCxnSpPr>
        <p:spPr>
          <a:xfrm flipV="1">
            <a:off x="1319349" y="3709850"/>
            <a:ext cx="0" cy="8882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319349" y="4963885"/>
            <a:ext cx="0" cy="9407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429691" y="3435531"/>
            <a:ext cx="26126" cy="3017520"/>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55817" y="4685884"/>
            <a:ext cx="603050" cy="369332"/>
          </a:xfrm>
          <a:prstGeom prst="rect">
            <a:avLst/>
          </a:prstGeom>
          <a:noFill/>
        </p:spPr>
        <p:txBody>
          <a:bodyPr wrap="none" rtlCol="0">
            <a:spAutoFit/>
          </a:bodyPr>
          <a:lstStyle/>
          <a:p>
            <a:r>
              <a:rPr lang="en-GB" dirty="0" smtClean="0"/>
              <a:t>12m</a:t>
            </a:r>
            <a:endParaRPr lang="en-GB" dirty="0"/>
          </a:p>
        </p:txBody>
      </p:sp>
      <p:sp>
        <p:nvSpPr>
          <p:cNvPr id="12" name="TextBox 11"/>
          <p:cNvSpPr txBox="1"/>
          <p:nvPr/>
        </p:nvSpPr>
        <p:spPr>
          <a:xfrm>
            <a:off x="488790" y="5169537"/>
            <a:ext cx="846707" cy="369332"/>
          </a:xfrm>
          <a:prstGeom prst="rect">
            <a:avLst/>
          </a:prstGeom>
          <a:noFill/>
        </p:spPr>
        <p:txBody>
          <a:bodyPr wrap="none" rtlCol="0">
            <a:spAutoFit/>
          </a:bodyPr>
          <a:lstStyle/>
          <a:p>
            <a:r>
              <a:rPr lang="en-GB" dirty="0" smtClean="0"/>
              <a:t>W = 4</a:t>
            </a:r>
            <a:r>
              <a:rPr lang="en-GB" i="1" dirty="0" smtClean="0"/>
              <a:t>g</a:t>
            </a:r>
            <a:endParaRPr lang="en-GB" i="1" dirty="0"/>
          </a:p>
        </p:txBody>
      </p:sp>
      <p:sp>
        <p:nvSpPr>
          <p:cNvPr id="13" name="TextBox 12"/>
          <p:cNvSpPr txBox="1"/>
          <p:nvPr/>
        </p:nvSpPr>
        <p:spPr>
          <a:xfrm>
            <a:off x="978898" y="4044127"/>
            <a:ext cx="309700" cy="369332"/>
          </a:xfrm>
          <a:prstGeom prst="rect">
            <a:avLst/>
          </a:prstGeom>
          <a:noFill/>
        </p:spPr>
        <p:txBody>
          <a:bodyPr wrap="none" rtlCol="0">
            <a:spAutoFit/>
          </a:bodyPr>
          <a:lstStyle/>
          <a:p>
            <a:r>
              <a:rPr lang="en-GB" dirty="0" smtClean="0"/>
              <a:t>R</a:t>
            </a:r>
            <a:endParaRPr lang="en-GB" dirty="0"/>
          </a:p>
        </p:txBody>
      </p:sp>
      <p:cxnSp>
        <p:nvCxnSpPr>
          <p:cNvPr id="15" name="Straight Connector 14"/>
          <p:cNvCxnSpPr/>
          <p:nvPr/>
        </p:nvCxnSpPr>
        <p:spPr>
          <a:xfrm>
            <a:off x="488790" y="3435531"/>
            <a:ext cx="2268552"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814251" y="3250865"/>
            <a:ext cx="798424" cy="369332"/>
          </a:xfrm>
          <a:prstGeom prst="rect">
            <a:avLst/>
          </a:prstGeom>
          <a:noFill/>
        </p:spPr>
        <p:txBody>
          <a:bodyPr wrap="none" rtlCol="0">
            <a:spAutoFit/>
          </a:bodyPr>
          <a:lstStyle/>
          <a:p>
            <a:r>
              <a:rPr lang="en-GB" dirty="0" smtClean="0"/>
              <a:t>At rest</a:t>
            </a:r>
            <a:endParaRPr lang="en-GB" dirty="0"/>
          </a:p>
        </p:txBody>
      </p:sp>
      <p:cxnSp>
        <p:nvCxnSpPr>
          <p:cNvPr id="19" name="Straight Connector 18"/>
          <p:cNvCxnSpPr/>
          <p:nvPr/>
        </p:nvCxnSpPr>
        <p:spPr>
          <a:xfrm>
            <a:off x="545699" y="6453051"/>
            <a:ext cx="2268552"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8790" y="5538869"/>
            <a:ext cx="0" cy="5614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7999" y="5634945"/>
            <a:ext cx="288862" cy="369332"/>
          </a:xfrm>
          <a:prstGeom prst="rect">
            <a:avLst/>
          </a:prstGeom>
          <a:noFill/>
        </p:spPr>
        <p:txBody>
          <a:bodyPr wrap="none" rtlCol="0">
            <a:spAutoFit/>
          </a:bodyPr>
          <a:lstStyle/>
          <a:p>
            <a:r>
              <a:rPr lang="en-GB" i="1" dirty="0"/>
              <a:t>v</a:t>
            </a:r>
          </a:p>
        </p:txBody>
      </p:sp>
      <p:sp>
        <p:nvSpPr>
          <p:cNvPr id="23" name="TextBox 22"/>
          <p:cNvSpPr txBox="1"/>
          <p:nvPr/>
        </p:nvSpPr>
        <p:spPr>
          <a:xfrm>
            <a:off x="6979024" y="3326310"/>
            <a:ext cx="2714654" cy="461665"/>
          </a:xfrm>
          <a:prstGeom prst="rect">
            <a:avLst/>
          </a:prstGeom>
          <a:noFill/>
        </p:spPr>
        <p:txBody>
          <a:bodyPr wrap="none" rtlCol="0">
            <a:spAutoFit/>
          </a:bodyPr>
          <a:lstStyle/>
          <a:p>
            <a:r>
              <a:rPr lang="en-GB" sz="2400" dirty="0" smtClean="0">
                <a:solidFill>
                  <a:srgbClr val="FF0000"/>
                </a:solidFill>
              </a:rPr>
              <a:t>GPE lost = KE gained</a:t>
            </a:r>
            <a:endParaRPr lang="en-GB" sz="2400" dirty="0">
              <a:solidFill>
                <a:srgbClr val="FF0000"/>
              </a:solidFill>
            </a:endParaRPr>
          </a:p>
        </p:txBody>
      </p:sp>
      <p:sp>
        <p:nvSpPr>
          <p:cNvPr id="24" name="TextBox 23"/>
          <p:cNvSpPr txBox="1"/>
          <p:nvPr/>
        </p:nvSpPr>
        <p:spPr>
          <a:xfrm>
            <a:off x="6885601" y="3895049"/>
            <a:ext cx="2776722" cy="461665"/>
          </a:xfrm>
          <a:prstGeom prst="rect">
            <a:avLst/>
          </a:prstGeom>
          <a:noFill/>
        </p:spPr>
        <p:txBody>
          <a:bodyPr wrap="none" rtlCol="0">
            <a:spAutoFit/>
          </a:bodyPr>
          <a:lstStyle/>
          <a:p>
            <a:r>
              <a:rPr lang="en-GB" sz="2400" dirty="0" smtClean="0">
                <a:solidFill>
                  <a:srgbClr val="FF0000"/>
                </a:solidFill>
              </a:rPr>
              <a:t>4 x </a:t>
            </a:r>
            <a:r>
              <a:rPr lang="en-GB" sz="2400" i="1" dirty="0" smtClean="0">
                <a:solidFill>
                  <a:srgbClr val="FF0000"/>
                </a:solidFill>
              </a:rPr>
              <a:t>g</a:t>
            </a:r>
            <a:r>
              <a:rPr lang="en-GB" sz="2400" dirty="0" smtClean="0">
                <a:solidFill>
                  <a:srgbClr val="FF0000"/>
                </a:solidFill>
              </a:rPr>
              <a:t> x 12 = ½ x 4 x </a:t>
            </a:r>
            <a:r>
              <a:rPr lang="en-GB" sz="2400" i="1" dirty="0" smtClean="0">
                <a:solidFill>
                  <a:srgbClr val="FF0000"/>
                </a:solidFill>
              </a:rPr>
              <a:t>v</a:t>
            </a:r>
            <a:r>
              <a:rPr lang="en-GB" sz="2400" baseline="30000" dirty="0" smtClean="0">
                <a:solidFill>
                  <a:srgbClr val="FF0000"/>
                </a:solidFill>
              </a:rPr>
              <a:t>2</a:t>
            </a:r>
            <a:endParaRPr lang="en-GB" sz="2400" baseline="30000" dirty="0">
              <a:solidFill>
                <a:srgbClr val="FF0000"/>
              </a:solidFill>
            </a:endParaRPr>
          </a:p>
        </p:txBody>
      </p:sp>
      <p:sp>
        <p:nvSpPr>
          <p:cNvPr id="25" name="TextBox 24"/>
          <p:cNvSpPr txBox="1"/>
          <p:nvPr/>
        </p:nvSpPr>
        <p:spPr>
          <a:xfrm>
            <a:off x="6317625" y="4413459"/>
            <a:ext cx="3510000" cy="461665"/>
          </a:xfrm>
          <a:prstGeom prst="rect">
            <a:avLst/>
          </a:prstGeom>
          <a:noFill/>
        </p:spPr>
        <p:txBody>
          <a:bodyPr wrap="none" rtlCol="0">
            <a:spAutoFit/>
          </a:bodyPr>
          <a:lstStyle/>
          <a:p>
            <a:r>
              <a:rPr lang="en-GB" sz="2400" dirty="0" smtClean="0">
                <a:solidFill>
                  <a:srgbClr val="FF0000"/>
                </a:solidFill>
              </a:rPr>
              <a:t>Final velocity, </a:t>
            </a:r>
            <a:r>
              <a:rPr lang="en-GB" sz="2400" i="1" dirty="0" smtClean="0">
                <a:solidFill>
                  <a:srgbClr val="FF0000"/>
                </a:solidFill>
              </a:rPr>
              <a:t>v</a:t>
            </a:r>
            <a:r>
              <a:rPr lang="en-GB" sz="2400" dirty="0" smtClean="0">
                <a:solidFill>
                  <a:srgbClr val="FF0000"/>
                </a:solidFill>
              </a:rPr>
              <a:t> = 15.3 ms</a:t>
            </a:r>
            <a:r>
              <a:rPr lang="en-GB" sz="2400" baseline="30000" dirty="0" smtClean="0">
                <a:solidFill>
                  <a:srgbClr val="FF0000"/>
                </a:solidFill>
              </a:rPr>
              <a:t>-1</a:t>
            </a:r>
            <a:endParaRPr lang="en-GB" sz="2400" baseline="30000" dirty="0">
              <a:solidFill>
                <a:srgbClr val="FF0000"/>
              </a:solidFill>
            </a:endParaRPr>
          </a:p>
        </p:txBody>
      </p:sp>
    </p:spTree>
    <p:extLst>
      <p:ext uri="{BB962C8B-B14F-4D97-AF65-F5344CB8AC3E}">
        <p14:creationId xmlns:p14="http://schemas.microsoft.com/office/powerpoint/2010/main" val="59236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925" y="117951"/>
            <a:ext cx="11537577" cy="3108543"/>
          </a:xfrm>
          <a:prstGeom prst="rect">
            <a:avLst/>
          </a:prstGeom>
          <a:noFill/>
        </p:spPr>
        <p:txBody>
          <a:bodyPr wrap="square" rtlCol="0">
            <a:spAutoFit/>
          </a:bodyPr>
          <a:lstStyle/>
          <a:p>
            <a:r>
              <a:rPr lang="en-GB" sz="2800" b="1" u="sng" dirty="0" smtClean="0"/>
              <a:t>Example 1:</a:t>
            </a:r>
          </a:p>
          <a:p>
            <a:endParaRPr lang="en-GB" sz="2800" dirty="0"/>
          </a:p>
          <a:p>
            <a:r>
              <a:rPr lang="en-GB" sz="2800" dirty="0" smtClean="0"/>
              <a:t>A 4 kg object, which is initially at rest, falls 12m freely under gravity to hit the ground. Take </a:t>
            </a:r>
            <a:r>
              <a:rPr lang="en-GB" sz="2800" i="1" dirty="0" smtClean="0"/>
              <a:t>g</a:t>
            </a:r>
            <a:r>
              <a:rPr lang="en-GB" sz="2800" dirty="0" smtClean="0"/>
              <a:t> = 9.81 ms</a:t>
            </a:r>
            <a:r>
              <a:rPr lang="en-GB" sz="2800" baseline="30000" dirty="0" smtClean="0"/>
              <a:t>-2</a:t>
            </a:r>
            <a:r>
              <a:rPr lang="en-GB" sz="2800" dirty="0" smtClean="0"/>
              <a:t>.</a:t>
            </a:r>
          </a:p>
          <a:p>
            <a:endParaRPr lang="en-GB" sz="2800" dirty="0" smtClean="0"/>
          </a:p>
          <a:p>
            <a:pPr marL="342900" indent="-342900">
              <a:buAutoNum type="alphaLcParenR"/>
            </a:pPr>
            <a:r>
              <a:rPr lang="en-GB" sz="2800" dirty="0" smtClean="0"/>
              <a:t>Find its final speed </a:t>
            </a:r>
            <a:r>
              <a:rPr lang="en-GB" sz="2800" i="1" dirty="0" smtClean="0"/>
              <a:t>v</a:t>
            </a:r>
            <a:r>
              <a:rPr lang="en-GB" sz="2800" dirty="0" smtClean="0"/>
              <a:t> if 	</a:t>
            </a:r>
          </a:p>
          <a:p>
            <a:r>
              <a:rPr lang="en-GB" sz="2800" dirty="0"/>
              <a:t>	</a:t>
            </a:r>
            <a:r>
              <a:rPr lang="en-GB" sz="2800" dirty="0" smtClean="0"/>
              <a:t>(ii) Air resistance is modelled by a constant force, F= 5N</a:t>
            </a:r>
          </a:p>
        </p:txBody>
      </p:sp>
      <p:sp>
        <p:nvSpPr>
          <p:cNvPr id="3" name="Oval 2"/>
          <p:cNvSpPr/>
          <p:nvPr/>
        </p:nvSpPr>
        <p:spPr>
          <a:xfrm>
            <a:off x="1136468" y="4598125"/>
            <a:ext cx="378823" cy="365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p:cNvCxnSpPr/>
          <p:nvPr/>
        </p:nvCxnSpPr>
        <p:spPr>
          <a:xfrm flipV="1">
            <a:off x="1319349" y="3709850"/>
            <a:ext cx="0" cy="8882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319349" y="4963885"/>
            <a:ext cx="0" cy="9407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429691" y="3435531"/>
            <a:ext cx="26126" cy="3017520"/>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55817" y="4685884"/>
            <a:ext cx="603050" cy="369332"/>
          </a:xfrm>
          <a:prstGeom prst="rect">
            <a:avLst/>
          </a:prstGeom>
          <a:noFill/>
        </p:spPr>
        <p:txBody>
          <a:bodyPr wrap="none" rtlCol="0">
            <a:spAutoFit/>
          </a:bodyPr>
          <a:lstStyle/>
          <a:p>
            <a:r>
              <a:rPr lang="en-GB" dirty="0" smtClean="0"/>
              <a:t>12m</a:t>
            </a:r>
            <a:endParaRPr lang="en-GB" dirty="0"/>
          </a:p>
        </p:txBody>
      </p:sp>
      <p:sp>
        <p:nvSpPr>
          <p:cNvPr id="12" name="TextBox 11"/>
          <p:cNvSpPr txBox="1"/>
          <p:nvPr/>
        </p:nvSpPr>
        <p:spPr>
          <a:xfrm>
            <a:off x="488790" y="5169537"/>
            <a:ext cx="846707" cy="369332"/>
          </a:xfrm>
          <a:prstGeom prst="rect">
            <a:avLst/>
          </a:prstGeom>
          <a:noFill/>
        </p:spPr>
        <p:txBody>
          <a:bodyPr wrap="none" rtlCol="0">
            <a:spAutoFit/>
          </a:bodyPr>
          <a:lstStyle/>
          <a:p>
            <a:r>
              <a:rPr lang="en-GB" dirty="0" smtClean="0"/>
              <a:t>W = 4</a:t>
            </a:r>
            <a:r>
              <a:rPr lang="en-GB" i="1" dirty="0" smtClean="0"/>
              <a:t>g</a:t>
            </a:r>
            <a:endParaRPr lang="en-GB" i="1" dirty="0"/>
          </a:p>
        </p:txBody>
      </p:sp>
      <p:sp>
        <p:nvSpPr>
          <p:cNvPr id="13" name="TextBox 12"/>
          <p:cNvSpPr txBox="1"/>
          <p:nvPr/>
        </p:nvSpPr>
        <p:spPr>
          <a:xfrm>
            <a:off x="978898" y="4044127"/>
            <a:ext cx="309700" cy="369332"/>
          </a:xfrm>
          <a:prstGeom prst="rect">
            <a:avLst/>
          </a:prstGeom>
          <a:noFill/>
        </p:spPr>
        <p:txBody>
          <a:bodyPr wrap="none" rtlCol="0">
            <a:spAutoFit/>
          </a:bodyPr>
          <a:lstStyle/>
          <a:p>
            <a:r>
              <a:rPr lang="en-GB" dirty="0" smtClean="0"/>
              <a:t>R</a:t>
            </a:r>
            <a:endParaRPr lang="en-GB" dirty="0"/>
          </a:p>
        </p:txBody>
      </p:sp>
      <p:cxnSp>
        <p:nvCxnSpPr>
          <p:cNvPr id="15" name="Straight Connector 14"/>
          <p:cNvCxnSpPr/>
          <p:nvPr/>
        </p:nvCxnSpPr>
        <p:spPr>
          <a:xfrm>
            <a:off x="488790" y="3435531"/>
            <a:ext cx="2268552"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814251" y="3250865"/>
            <a:ext cx="798424" cy="369332"/>
          </a:xfrm>
          <a:prstGeom prst="rect">
            <a:avLst/>
          </a:prstGeom>
          <a:noFill/>
        </p:spPr>
        <p:txBody>
          <a:bodyPr wrap="none" rtlCol="0">
            <a:spAutoFit/>
          </a:bodyPr>
          <a:lstStyle/>
          <a:p>
            <a:r>
              <a:rPr lang="en-GB" dirty="0" smtClean="0"/>
              <a:t>At rest</a:t>
            </a:r>
            <a:endParaRPr lang="en-GB" dirty="0"/>
          </a:p>
        </p:txBody>
      </p:sp>
      <p:cxnSp>
        <p:nvCxnSpPr>
          <p:cNvPr id="19" name="Straight Connector 18"/>
          <p:cNvCxnSpPr/>
          <p:nvPr/>
        </p:nvCxnSpPr>
        <p:spPr>
          <a:xfrm>
            <a:off x="545699" y="6453051"/>
            <a:ext cx="2268552"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8790" y="5538869"/>
            <a:ext cx="0" cy="5614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7999" y="5634945"/>
            <a:ext cx="288862" cy="369332"/>
          </a:xfrm>
          <a:prstGeom prst="rect">
            <a:avLst/>
          </a:prstGeom>
          <a:noFill/>
        </p:spPr>
        <p:txBody>
          <a:bodyPr wrap="none" rtlCol="0">
            <a:spAutoFit/>
          </a:bodyPr>
          <a:lstStyle/>
          <a:p>
            <a:r>
              <a:rPr lang="en-GB" i="1" dirty="0"/>
              <a:t>v</a:t>
            </a:r>
          </a:p>
        </p:txBody>
      </p:sp>
      <p:sp>
        <p:nvSpPr>
          <p:cNvPr id="23" name="TextBox 22"/>
          <p:cNvSpPr txBox="1"/>
          <p:nvPr/>
        </p:nvSpPr>
        <p:spPr>
          <a:xfrm>
            <a:off x="6979024" y="3326310"/>
            <a:ext cx="4412105" cy="461665"/>
          </a:xfrm>
          <a:prstGeom prst="rect">
            <a:avLst/>
          </a:prstGeom>
          <a:noFill/>
        </p:spPr>
        <p:txBody>
          <a:bodyPr wrap="none" rtlCol="0">
            <a:spAutoFit/>
          </a:bodyPr>
          <a:lstStyle/>
          <a:p>
            <a:r>
              <a:rPr lang="en-GB" sz="2400" dirty="0" smtClean="0">
                <a:solidFill>
                  <a:srgbClr val="FF0000"/>
                </a:solidFill>
              </a:rPr>
              <a:t>GPE lost = KE gained + Work Done</a:t>
            </a:r>
            <a:endParaRPr lang="en-GB" sz="2400" dirty="0">
              <a:solidFill>
                <a:srgbClr val="FF0000"/>
              </a:solidFill>
            </a:endParaRPr>
          </a:p>
        </p:txBody>
      </p:sp>
      <p:sp>
        <p:nvSpPr>
          <p:cNvPr id="24" name="TextBox 23"/>
          <p:cNvSpPr txBox="1"/>
          <p:nvPr/>
        </p:nvSpPr>
        <p:spPr>
          <a:xfrm>
            <a:off x="6885601" y="3895049"/>
            <a:ext cx="4177747" cy="461665"/>
          </a:xfrm>
          <a:prstGeom prst="rect">
            <a:avLst/>
          </a:prstGeom>
          <a:noFill/>
        </p:spPr>
        <p:txBody>
          <a:bodyPr wrap="none" rtlCol="0">
            <a:spAutoFit/>
          </a:bodyPr>
          <a:lstStyle/>
          <a:p>
            <a:r>
              <a:rPr lang="en-GB" sz="2400" dirty="0" smtClean="0">
                <a:solidFill>
                  <a:srgbClr val="FF0000"/>
                </a:solidFill>
              </a:rPr>
              <a:t>4 x </a:t>
            </a:r>
            <a:r>
              <a:rPr lang="en-GB" sz="2400" i="1" dirty="0" smtClean="0">
                <a:solidFill>
                  <a:srgbClr val="FF0000"/>
                </a:solidFill>
              </a:rPr>
              <a:t>g</a:t>
            </a:r>
            <a:r>
              <a:rPr lang="en-GB" sz="2400" dirty="0" smtClean="0">
                <a:solidFill>
                  <a:srgbClr val="FF0000"/>
                </a:solidFill>
              </a:rPr>
              <a:t> x 12 = (½ x 4 x </a:t>
            </a:r>
            <a:r>
              <a:rPr lang="en-GB" sz="2400" i="1" dirty="0" smtClean="0">
                <a:solidFill>
                  <a:srgbClr val="FF0000"/>
                </a:solidFill>
              </a:rPr>
              <a:t>v</a:t>
            </a:r>
            <a:r>
              <a:rPr lang="en-GB" sz="2400" baseline="30000" dirty="0" smtClean="0">
                <a:solidFill>
                  <a:srgbClr val="FF0000"/>
                </a:solidFill>
              </a:rPr>
              <a:t>2</a:t>
            </a:r>
            <a:r>
              <a:rPr lang="en-GB" sz="2400" dirty="0" smtClean="0">
                <a:solidFill>
                  <a:srgbClr val="FF0000"/>
                </a:solidFill>
              </a:rPr>
              <a:t>) + (5 x 12)</a:t>
            </a:r>
            <a:endParaRPr lang="en-GB" sz="2400" baseline="30000" dirty="0">
              <a:solidFill>
                <a:srgbClr val="FF0000"/>
              </a:solidFill>
            </a:endParaRPr>
          </a:p>
        </p:txBody>
      </p:sp>
      <p:sp>
        <p:nvSpPr>
          <p:cNvPr id="25" name="TextBox 24"/>
          <p:cNvSpPr txBox="1"/>
          <p:nvPr/>
        </p:nvSpPr>
        <p:spPr>
          <a:xfrm>
            <a:off x="6317625" y="4413459"/>
            <a:ext cx="3510000" cy="461665"/>
          </a:xfrm>
          <a:prstGeom prst="rect">
            <a:avLst/>
          </a:prstGeom>
          <a:noFill/>
        </p:spPr>
        <p:txBody>
          <a:bodyPr wrap="none" rtlCol="0">
            <a:spAutoFit/>
          </a:bodyPr>
          <a:lstStyle/>
          <a:p>
            <a:r>
              <a:rPr lang="en-GB" sz="2400" dirty="0" smtClean="0">
                <a:solidFill>
                  <a:srgbClr val="FF0000"/>
                </a:solidFill>
              </a:rPr>
              <a:t>Final velocity, </a:t>
            </a:r>
            <a:r>
              <a:rPr lang="en-GB" sz="2400" i="1" dirty="0" smtClean="0">
                <a:solidFill>
                  <a:srgbClr val="FF0000"/>
                </a:solidFill>
              </a:rPr>
              <a:t>v</a:t>
            </a:r>
            <a:r>
              <a:rPr lang="en-GB" sz="2400" dirty="0" smtClean="0">
                <a:solidFill>
                  <a:srgbClr val="FF0000"/>
                </a:solidFill>
              </a:rPr>
              <a:t> = 14.3 ms</a:t>
            </a:r>
            <a:r>
              <a:rPr lang="en-GB" sz="2400" baseline="30000" dirty="0" smtClean="0">
                <a:solidFill>
                  <a:srgbClr val="FF0000"/>
                </a:solidFill>
              </a:rPr>
              <a:t>-1</a:t>
            </a:r>
            <a:endParaRPr lang="en-GB" sz="2400" baseline="30000" dirty="0">
              <a:solidFill>
                <a:srgbClr val="FF0000"/>
              </a:solidFill>
            </a:endParaRPr>
          </a:p>
        </p:txBody>
      </p:sp>
    </p:spTree>
    <p:extLst>
      <p:ext uri="{BB962C8B-B14F-4D97-AF65-F5344CB8AC3E}">
        <p14:creationId xmlns:p14="http://schemas.microsoft.com/office/powerpoint/2010/main" val="241899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925" y="117951"/>
            <a:ext cx="11537577" cy="3108543"/>
          </a:xfrm>
          <a:prstGeom prst="rect">
            <a:avLst/>
          </a:prstGeom>
          <a:noFill/>
        </p:spPr>
        <p:txBody>
          <a:bodyPr wrap="square" rtlCol="0">
            <a:spAutoFit/>
          </a:bodyPr>
          <a:lstStyle/>
          <a:p>
            <a:r>
              <a:rPr lang="en-GB" sz="2800" b="1" u="sng" dirty="0" smtClean="0"/>
              <a:t>Example 1:</a:t>
            </a:r>
          </a:p>
          <a:p>
            <a:endParaRPr lang="en-GB" sz="2800" dirty="0"/>
          </a:p>
          <a:p>
            <a:r>
              <a:rPr lang="en-GB" sz="2800" dirty="0" smtClean="0"/>
              <a:t>A 4 kg object, which is initially at rest, falls 12m freely under gravity to hit the ground. Take </a:t>
            </a:r>
            <a:r>
              <a:rPr lang="en-GB" sz="2800" i="1" dirty="0" smtClean="0"/>
              <a:t>g</a:t>
            </a:r>
            <a:r>
              <a:rPr lang="en-GB" sz="2800" dirty="0" smtClean="0"/>
              <a:t> = 9.81 ms</a:t>
            </a:r>
            <a:r>
              <a:rPr lang="en-GB" sz="2800" baseline="30000" dirty="0" smtClean="0"/>
              <a:t>-2</a:t>
            </a:r>
            <a:r>
              <a:rPr lang="en-GB" sz="2800" dirty="0" smtClean="0"/>
              <a:t>.</a:t>
            </a:r>
          </a:p>
          <a:p>
            <a:endParaRPr lang="en-GB" sz="2800" dirty="0" smtClean="0"/>
          </a:p>
          <a:p>
            <a:r>
              <a:rPr lang="en-GB" sz="2800" dirty="0" smtClean="0"/>
              <a:t>b) Describe a limitation of this model and explain how it might be made more realistic.</a:t>
            </a:r>
            <a:endParaRPr lang="en-GB" sz="2800" dirty="0"/>
          </a:p>
        </p:txBody>
      </p:sp>
      <p:sp>
        <p:nvSpPr>
          <p:cNvPr id="3" name="TextBox 2"/>
          <p:cNvSpPr txBox="1"/>
          <p:nvPr/>
        </p:nvSpPr>
        <p:spPr>
          <a:xfrm>
            <a:off x="0" y="4049486"/>
            <a:ext cx="12343764" cy="1754326"/>
          </a:xfrm>
          <a:prstGeom prst="rect">
            <a:avLst/>
          </a:prstGeom>
          <a:noFill/>
        </p:spPr>
        <p:txBody>
          <a:bodyPr wrap="none" rtlCol="0">
            <a:spAutoFit/>
          </a:bodyPr>
          <a:lstStyle/>
          <a:p>
            <a:r>
              <a:rPr lang="en-GB" sz="3600" dirty="0" smtClean="0">
                <a:solidFill>
                  <a:srgbClr val="FF0000"/>
                </a:solidFill>
              </a:rPr>
              <a:t>It is common experience that air resistance increases with speed.</a:t>
            </a:r>
          </a:p>
          <a:p>
            <a:r>
              <a:rPr lang="en-GB" sz="3600" dirty="0" smtClean="0">
                <a:solidFill>
                  <a:srgbClr val="FF0000"/>
                </a:solidFill>
              </a:rPr>
              <a:t>The model is limited by having a constant resistance, F.</a:t>
            </a:r>
          </a:p>
          <a:p>
            <a:r>
              <a:rPr lang="en-GB" sz="3600" dirty="0" smtClean="0">
                <a:solidFill>
                  <a:srgbClr val="FF0000"/>
                </a:solidFill>
              </a:rPr>
              <a:t>A more realistic model would have F dependant on speed.</a:t>
            </a:r>
            <a:endParaRPr lang="en-GB" sz="3600" dirty="0">
              <a:solidFill>
                <a:srgbClr val="FF0000"/>
              </a:solidFill>
            </a:endParaRPr>
          </a:p>
        </p:txBody>
      </p:sp>
    </p:spTree>
    <p:extLst>
      <p:ext uri="{BB962C8B-B14F-4D97-AF65-F5344CB8AC3E}">
        <p14:creationId xmlns:p14="http://schemas.microsoft.com/office/powerpoint/2010/main" val="1151758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235132"/>
            <a:ext cx="11851854" cy="5693866"/>
          </a:xfrm>
          <a:prstGeom prst="rect">
            <a:avLst/>
          </a:prstGeom>
          <a:noFill/>
        </p:spPr>
        <p:txBody>
          <a:bodyPr wrap="square" rtlCol="0">
            <a:spAutoFit/>
          </a:bodyPr>
          <a:lstStyle/>
          <a:p>
            <a:r>
              <a:rPr lang="en-GB" sz="2800" b="1" u="sng" dirty="0" smtClean="0"/>
              <a:t>Example 2:</a:t>
            </a:r>
          </a:p>
          <a:p>
            <a:endParaRPr lang="en-GB" sz="2800" dirty="0"/>
          </a:p>
          <a:p>
            <a:r>
              <a:rPr lang="en-GB" sz="2800" dirty="0" smtClean="0"/>
              <a:t>A car of mass 800 kg starts from rest at the foot of a slope with a constant tractive force, </a:t>
            </a:r>
            <a:r>
              <a:rPr lang="en-GB" sz="2800" i="1" dirty="0" smtClean="0"/>
              <a:t>T</a:t>
            </a:r>
            <a:r>
              <a:rPr lang="en-GB" sz="2800" dirty="0" smtClean="0"/>
              <a:t> N.</a:t>
            </a:r>
          </a:p>
          <a:p>
            <a:r>
              <a:rPr lang="en-GB" sz="2800" dirty="0" smtClean="0"/>
              <a:t>It climbs the slope, travelling 500 m in 50 s to reach a speed of 20 ms</a:t>
            </a:r>
            <a:r>
              <a:rPr lang="en-GB" sz="2800" baseline="30000" dirty="0" smtClean="0"/>
              <a:t>-1</a:t>
            </a:r>
            <a:r>
              <a:rPr lang="en-GB" sz="2800" dirty="0" smtClean="0"/>
              <a:t> as it rises a vertical height of 4 m.</a:t>
            </a:r>
          </a:p>
          <a:p>
            <a:endParaRPr lang="en-GB" sz="2800" dirty="0"/>
          </a:p>
          <a:p>
            <a:r>
              <a:rPr lang="en-GB" sz="2800" dirty="0" smtClean="0"/>
              <a:t>Stating your assumptions and taking </a:t>
            </a:r>
            <a:r>
              <a:rPr lang="en-GB" sz="2800" i="1" dirty="0" smtClean="0"/>
              <a:t>g</a:t>
            </a:r>
            <a:r>
              <a:rPr lang="en-GB" sz="2800" dirty="0" smtClean="0"/>
              <a:t>=10 ms</a:t>
            </a:r>
            <a:r>
              <a:rPr lang="en-GB" sz="2800" baseline="30000" dirty="0" smtClean="0"/>
              <a:t>-2</a:t>
            </a:r>
            <a:r>
              <a:rPr lang="en-GB" sz="2800" dirty="0" smtClean="0"/>
              <a:t>, calculate</a:t>
            </a:r>
          </a:p>
          <a:p>
            <a:endParaRPr lang="en-GB" sz="2800" dirty="0"/>
          </a:p>
          <a:p>
            <a:pPr marL="342900" indent="-342900">
              <a:buAutoNum type="alphaLcParenR"/>
            </a:pPr>
            <a:r>
              <a:rPr lang="en-GB" sz="2800" dirty="0" smtClean="0"/>
              <a:t>The gain in its GPE and KE</a:t>
            </a:r>
          </a:p>
          <a:p>
            <a:pPr marL="342900" indent="-342900">
              <a:buAutoNum type="alphaLcParenR"/>
            </a:pPr>
            <a:r>
              <a:rPr lang="en-GB" sz="2800" dirty="0" smtClean="0"/>
              <a:t>The tractive force, </a:t>
            </a:r>
            <a:r>
              <a:rPr lang="en-GB" sz="2800" i="1" dirty="0" smtClean="0"/>
              <a:t>T</a:t>
            </a:r>
            <a:r>
              <a:rPr lang="en-GB" sz="2800" dirty="0" smtClean="0"/>
              <a:t>.</a:t>
            </a:r>
          </a:p>
          <a:p>
            <a:pPr marL="342900" indent="-342900">
              <a:buAutoNum type="alphaLcParenR"/>
            </a:pPr>
            <a:r>
              <a:rPr lang="en-GB" sz="2800" dirty="0" smtClean="0"/>
              <a:t>The average power of the engine over the whole journey.</a:t>
            </a:r>
          </a:p>
          <a:p>
            <a:pPr marL="342900" indent="-342900">
              <a:buAutoNum type="alphaLcParenR"/>
            </a:pPr>
            <a:r>
              <a:rPr lang="en-GB" sz="2800" dirty="0" smtClean="0"/>
              <a:t>The power of the engine at the end of the journey.</a:t>
            </a:r>
          </a:p>
        </p:txBody>
      </p:sp>
    </p:spTree>
    <p:extLst>
      <p:ext uri="{BB962C8B-B14F-4D97-AF65-F5344CB8AC3E}">
        <p14:creationId xmlns:p14="http://schemas.microsoft.com/office/powerpoint/2010/main" val="1559359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235132"/>
            <a:ext cx="11851854" cy="4401205"/>
          </a:xfrm>
          <a:prstGeom prst="rect">
            <a:avLst/>
          </a:prstGeom>
          <a:noFill/>
        </p:spPr>
        <p:txBody>
          <a:bodyPr wrap="square" rtlCol="0">
            <a:spAutoFit/>
          </a:bodyPr>
          <a:lstStyle/>
          <a:p>
            <a:r>
              <a:rPr lang="en-GB" sz="2800" b="1" u="sng" dirty="0" smtClean="0"/>
              <a:t>Example 2:</a:t>
            </a:r>
          </a:p>
          <a:p>
            <a:endParaRPr lang="en-GB" sz="2800" dirty="0"/>
          </a:p>
          <a:p>
            <a:r>
              <a:rPr lang="en-GB" sz="2800" dirty="0" smtClean="0"/>
              <a:t>A car of mass 800 kg starts from rest at the foot of a slope with a constant tractive force, </a:t>
            </a:r>
            <a:r>
              <a:rPr lang="en-GB" sz="2800" i="1" dirty="0" smtClean="0"/>
              <a:t>T</a:t>
            </a:r>
            <a:r>
              <a:rPr lang="en-GB" sz="2800" dirty="0" smtClean="0"/>
              <a:t> N.</a:t>
            </a:r>
          </a:p>
          <a:p>
            <a:r>
              <a:rPr lang="en-GB" sz="2800" dirty="0" smtClean="0"/>
              <a:t>It climbs the slope, travelling 500 m in 50 s to reach a speed of 20 ms</a:t>
            </a:r>
            <a:r>
              <a:rPr lang="en-GB" sz="2800" baseline="30000" dirty="0" smtClean="0"/>
              <a:t>-1</a:t>
            </a:r>
            <a:r>
              <a:rPr lang="en-GB" sz="2800" dirty="0" smtClean="0"/>
              <a:t> as it rises a vertical height of 4 m.</a:t>
            </a:r>
          </a:p>
          <a:p>
            <a:endParaRPr lang="en-GB" sz="2800" dirty="0"/>
          </a:p>
          <a:p>
            <a:r>
              <a:rPr lang="en-GB" sz="2800" dirty="0" smtClean="0"/>
              <a:t>Stating your assumptions and taking </a:t>
            </a:r>
            <a:r>
              <a:rPr lang="en-GB" sz="2800" i="1" dirty="0" smtClean="0"/>
              <a:t>g</a:t>
            </a:r>
            <a:r>
              <a:rPr lang="en-GB" sz="2800" dirty="0" smtClean="0"/>
              <a:t>=10 ms</a:t>
            </a:r>
            <a:r>
              <a:rPr lang="en-GB" sz="2800" baseline="30000" dirty="0" smtClean="0"/>
              <a:t>-2</a:t>
            </a:r>
            <a:r>
              <a:rPr lang="en-GB" sz="2800" dirty="0" smtClean="0"/>
              <a:t>, calculate</a:t>
            </a:r>
          </a:p>
          <a:p>
            <a:endParaRPr lang="en-GB" sz="2800" dirty="0"/>
          </a:p>
          <a:p>
            <a:pPr marL="342900" indent="-342900">
              <a:buAutoNum type="alphaLcParenR"/>
            </a:pPr>
            <a:r>
              <a:rPr lang="en-GB" sz="2800" dirty="0" smtClean="0"/>
              <a:t>The gain in its GPE and KE</a:t>
            </a:r>
          </a:p>
        </p:txBody>
      </p:sp>
      <p:sp>
        <p:nvSpPr>
          <p:cNvPr id="3" name="Right Triangle 2"/>
          <p:cNvSpPr/>
          <p:nvPr/>
        </p:nvSpPr>
        <p:spPr>
          <a:xfrm flipH="1">
            <a:off x="666205" y="5225143"/>
            <a:ext cx="3370217" cy="1110342"/>
          </a:xfrm>
          <a:prstGeom prst="r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036422" y="5595648"/>
            <a:ext cx="577402" cy="400110"/>
          </a:xfrm>
          <a:prstGeom prst="rect">
            <a:avLst/>
          </a:prstGeom>
          <a:noFill/>
        </p:spPr>
        <p:txBody>
          <a:bodyPr wrap="none" rtlCol="0">
            <a:spAutoFit/>
          </a:bodyPr>
          <a:lstStyle/>
          <a:p>
            <a:r>
              <a:rPr lang="en-GB" sz="2000" dirty="0" smtClean="0"/>
              <a:t>4 m</a:t>
            </a:r>
            <a:endParaRPr lang="en-GB" sz="2000" dirty="0"/>
          </a:p>
        </p:txBody>
      </p:sp>
      <p:sp>
        <p:nvSpPr>
          <p:cNvPr id="5" name="TextBox 4"/>
          <p:cNvSpPr txBox="1"/>
          <p:nvPr/>
        </p:nvSpPr>
        <p:spPr>
          <a:xfrm rot="20539043">
            <a:off x="1930249" y="5637651"/>
            <a:ext cx="1564852" cy="400110"/>
          </a:xfrm>
          <a:prstGeom prst="rect">
            <a:avLst/>
          </a:prstGeom>
          <a:noFill/>
        </p:spPr>
        <p:txBody>
          <a:bodyPr wrap="none" rtlCol="0">
            <a:spAutoFit/>
          </a:bodyPr>
          <a:lstStyle/>
          <a:p>
            <a:r>
              <a:rPr lang="en-GB" sz="2000" dirty="0" smtClean="0"/>
              <a:t>500 m in 50 s</a:t>
            </a:r>
            <a:endParaRPr lang="en-GB" sz="2000" dirty="0"/>
          </a:p>
        </p:txBody>
      </p:sp>
      <p:sp>
        <p:nvSpPr>
          <p:cNvPr id="6" name="Rectangle 5"/>
          <p:cNvSpPr/>
          <p:nvPr/>
        </p:nvSpPr>
        <p:spPr>
          <a:xfrm rot="20477478">
            <a:off x="619411" y="6033870"/>
            <a:ext cx="666206" cy="200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rot="20412802">
            <a:off x="263456" y="5394600"/>
            <a:ext cx="886781" cy="707886"/>
          </a:xfrm>
          <a:prstGeom prst="rect">
            <a:avLst/>
          </a:prstGeom>
          <a:noFill/>
        </p:spPr>
        <p:txBody>
          <a:bodyPr wrap="none" rtlCol="0">
            <a:spAutoFit/>
          </a:bodyPr>
          <a:lstStyle/>
          <a:p>
            <a:r>
              <a:rPr lang="en-GB" sz="2000" dirty="0" smtClean="0"/>
              <a:t>800 kg</a:t>
            </a:r>
          </a:p>
          <a:p>
            <a:r>
              <a:rPr lang="en-GB" sz="2000" dirty="0" smtClean="0"/>
              <a:t>0 ms</a:t>
            </a:r>
            <a:r>
              <a:rPr lang="en-GB" sz="2000" baseline="30000" dirty="0" smtClean="0"/>
              <a:t>-1</a:t>
            </a:r>
            <a:endParaRPr lang="en-GB" sz="2000" baseline="30000" dirty="0"/>
          </a:p>
        </p:txBody>
      </p:sp>
      <p:sp>
        <p:nvSpPr>
          <p:cNvPr id="8" name="TextBox 7"/>
          <p:cNvSpPr txBox="1"/>
          <p:nvPr/>
        </p:nvSpPr>
        <p:spPr>
          <a:xfrm rot="20493438">
            <a:off x="3510800" y="4704961"/>
            <a:ext cx="1305165" cy="400110"/>
          </a:xfrm>
          <a:prstGeom prst="rect">
            <a:avLst/>
          </a:prstGeom>
          <a:noFill/>
        </p:spPr>
        <p:txBody>
          <a:bodyPr wrap="none" rtlCol="0">
            <a:spAutoFit/>
          </a:bodyPr>
          <a:lstStyle/>
          <a:p>
            <a:r>
              <a:rPr lang="en-GB" sz="2000" i="1" dirty="0" smtClean="0"/>
              <a:t>v</a:t>
            </a:r>
            <a:r>
              <a:rPr lang="en-GB" sz="2000" dirty="0" smtClean="0"/>
              <a:t> = 20 ms</a:t>
            </a:r>
            <a:r>
              <a:rPr lang="en-GB" sz="2000" baseline="30000" dirty="0" smtClean="0"/>
              <a:t>-1</a:t>
            </a:r>
            <a:endParaRPr lang="en-GB" sz="2000" baseline="30000" dirty="0"/>
          </a:p>
        </p:txBody>
      </p:sp>
      <p:cxnSp>
        <p:nvCxnSpPr>
          <p:cNvPr id="10" name="Straight Arrow Connector 9"/>
          <p:cNvCxnSpPr/>
          <p:nvPr/>
        </p:nvCxnSpPr>
        <p:spPr>
          <a:xfrm flipV="1">
            <a:off x="3518900" y="4782658"/>
            <a:ext cx="427405" cy="14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02930" y="4587300"/>
            <a:ext cx="6966346" cy="830997"/>
          </a:xfrm>
          <a:prstGeom prst="rect">
            <a:avLst/>
          </a:prstGeom>
          <a:noFill/>
        </p:spPr>
        <p:txBody>
          <a:bodyPr wrap="square" rtlCol="0">
            <a:spAutoFit/>
          </a:bodyPr>
          <a:lstStyle/>
          <a:p>
            <a:r>
              <a:rPr lang="en-GB" sz="2400" dirty="0" smtClean="0">
                <a:solidFill>
                  <a:srgbClr val="FF0000"/>
                </a:solidFill>
              </a:rPr>
              <a:t>Assume that negligible energy is lost to air resistance or friction</a:t>
            </a:r>
            <a:endParaRPr lang="en-GB" sz="2400" dirty="0">
              <a:solidFill>
                <a:srgbClr val="FF0000"/>
              </a:solidFill>
            </a:endParaRPr>
          </a:p>
        </p:txBody>
      </p:sp>
      <p:sp>
        <p:nvSpPr>
          <p:cNvPr id="12" name="TextBox 11"/>
          <p:cNvSpPr txBox="1"/>
          <p:nvPr/>
        </p:nvSpPr>
        <p:spPr>
          <a:xfrm>
            <a:off x="5202930" y="5335252"/>
            <a:ext cx="6966346" cy="461665"/>
          </a:xfrm>
          <a:prstGeom prst="rect">
            <a:avLst/>
          </a:prstGeom>
          <a:noFill/>
        </p:spPr>
        <p:txBody>
          <a:bodyPr wrap="square" rtlCol="0">
            <a:spAutoFit/>
          </a:bodyPr>
          <a:lstStyle/>
          <a:p>
            <a:r>
              <a:rPr lang="en-GB" sz="2400" dirty="0" smtClean="0">
                <a:solidFill>
                  <a:srgbClr val="FF0000"/>
                </a:solidFill>
              </a:rPr>
              <a:t>Gain in GPE = </a:t>
            </a:r>
            <a:r>
              <a:rPr lang="en-GB" sz="2400" i="1" dirty="0" err="1" smtClean="0">
                <a:solidFill>
                  <a:srgbClr val="FF0000"/>
                </a:solidFill>
              </a:rPr>
              <a:t>mgh</a:t>
            </a:r>
            <a:r>
              <a:rPr lang="en-GB" sz="2400" dirty="0" smtClean="0">
                <a:solidFill>
                  <a:srgbClr val="FF0000"/>
                </a:solidFill>
              </a:rPr>
              <a:t> = 800 x 10 x 4 = 32 000 J</a:t>
            </a:r>
            <a:endParaRPr lang="en-GB" sz="2400" dirty="0">
              <a:solidFill>
                <a:srgbClr val="FF0000"/>
              </a:solidFill>
            </a:endParaRPr>
          </a:p>
        </p:txBody>
      </p:sp>
      <p:sp>
        <p:nvSpPr>
          <p:cNvPr id="13" name="TextBox 12"/>
          <p:cNvSpPr txBox="1"/>
          <p:nvPr/>
        </p:nvSpPr>
        <p:spPr>
          <a:xfrm>
            <a:off x="5202930" y="5770020"/>
            <a:ext cx="6966346" cy="461665"/>
          </a:xfrm>
          <a:prstGeom prst="rect">
            <a:avLst/>
          </a:prstGeom>
          <a:noFill/>
        </p:spPr>
        <p:txBody>
          <a:bodyPr wrap="square" rtlCol="0">
            <a:spAutoFit/>
          </a:bodyPr>
          <a:lstStyle/>
          <a:p>
            <a:r>
              <a:rPr lang="en-GB" sz="2400" dirty="0" smtClean="0">
                <a:solidFill>
                  <a:srgbClr val="FF0000"/>
                </a:solidFill>
              </a:rPr>
              <a:t>Gain in KE = </a:t>
            </a:r>
            <a:r>
              <a:rPr lang="en-GB" sz="2400" i="1" dirty="0" smtClean="0">
                <a:solidFill>
                  <a:srgbClr val="FF0000"/>
                </a:solidFill>
              </a:rPr>
              <a:t>½ mv2</a:t>
            </a:r>
            <a:r>
              <a:rPr lang="en-GB" sz="2400" dirty="0" smtClean="0">
                <a:solidFill>
                  <a:srgbClr val="FF0000"/>
                </a:solidFill>
              </a:rPr>
              <a:t> = ½ x 800 x 20</a:t>
            </a:r>
            <a:r>
              <a:rPr lang="en-GB" sz="2400" baseline="30000" dirty="0" smtClean="0">
                <a:solidFill>
                  <a:srgbClr val="FF0000"/>
                </a:solidFill>
              </a:rPr>
              <a:t>2</a:t>
            </a:r>
            <a:r>
              <a:rPr lang="en-GB" sz="2400" dirty="0" smtClean="0">
                <a:solidFill>
                  <a:srgbClr val="FF0000"/>
                </a:solidFill>
              </a:rPr>
              <a:t> = 160 000 J</a:t>
            </a:r>
            <a:endParaRPr lang="en-GB" sz="2400" dirty="0">
              <a:solidFill>
                <a:srgbClr val="FF0000"/>
              </a:solidFill>
            </a:endParaRPr>
          </a:p>
        </p:txBody>
      </p:sp>
    </p:spTree>
    <p:extLst>
      <p:ext uri="{BB962C8B-B14F-4D97-AF65-F5344CB8AC3E}">
        <p14:creationId xmlns:p14="http://schemas.microsoft.com/office/powerpoint/2010/main" val="287850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235132"/>
            <a:ext cx="11851854" cy="4401205"/>
          </a:xfrm>
          <a:prstGeom prst="rect">
            <a:avLst/>
          </a:prstGeom>
          <a:noFill/>
        </p:spPr>
        <p:txBody>
          <a:bodyPr wrap="square" rtlCol="0">
            <a:spAutoFit/>
          </a:bodyPr>
          <a:lstStyle/>
          <a:p>
            <a:r>
              <a:rPr lang="en-GB" sz="2800" b="1" u="sng" dirty="0" smtClean="0"/>
              <a:t>Example 2:</a:t>
            </a:r>
          </a:p>
          <a:p>
            <a:endParaRPr lang="en-GB" sz="2800" dirty="0"/>
          </a:p>
          <a:p>
            <a:r>
              <a:rPr lang="en-GB" sz="2800" dirty="0" smtClean="0"/>
              <a:t>A car of mass 800 kg starts from rest at the foot of a slope with a constant tractive force, </a:t>
            </a:r>
            <a:r>
              <a:rPr lang="en-GB" sz="2800" i="1" dirty="0" smtClean="0"/>
              <a:t>T</a:t>
            </a:r>
            <a:r>
              <a:rPr lang="en-GB" sz="2800" dirty="0" smtClean="0"/>
              <a:t> N.</a:t>
            </a:r>
          </a:p>
          <a:p>
            <a:r>
              <a:rPr lang="en-GB" sz="2800" dirty="0" smtClean="0"/>
              <a:t>It climbs the slope, travelling 500 m in 50 s to reach a speed of 20 ms</a:t>
            </a:r>
            <a:r>
              <a:rPr lang="en-GB" sz="2800" baseline="30000" dirty="0" smtClean="0"/>
              <a:t>-1</a:t>
            </a:r>
            <a:r>
              <a:rPr lang="en-GB" sz="2800" dirty="0" smtClean="0"/>
              <a:t> as it rises a vertical height of 4 m.</a:t>
            </a:r>
          </a:p>
          <a:p>
            <a:endParaRPr lang="en-GB" sz="2800" dirty="0"/>
          </a:p>
          <a:p>
            <a:r>
              <a:rPr lang="en-GB" sz="2800" dirty="0" smtClean="0"/>
              <a:t>Stating your assumptions and taking </a:t>
            </a:r>
            <a:r>
              <a:rPr lang="en-GB" sz="2800" i="1" dirty="0" smtClean="0"/>
              <a:t>g</a:t>
            </a:r>
            <a:r>
              <a:rPr lang="en-GB" sz="2800" dirty="0" smtClean="0"/>
              <a:t>=10 ms</a:t>
            </a:r>
            <a:r>
              <a:rPr lang="en-GB" sz="2800" baseline="30000" dirty="0" smtClean="0"/>
              <a:t>-2</a:t>
            </a:r>
            <a:r>
              <a:rPr lang="en-GB" sz="2800" dirty="0" smtClean="0"/>
              <a:t>, calculate</a:t>
            </a:r>
          </a:p>
          <a:p>
            <a:endParaRPr lang="en-GB" sz="2800" dirty="0"/>
          </a:p>
          <a:p>
            <a:r>
              <a:rPr lang="en-GB" sz="2800" dirty="0" smtClean="0"/>
              <a:t>b) The tractive force, </a:t>
            </a:r>
            <a:r>
              <a:rPr lang="en-GB" sz="2800" i="1" dirty="0" smtClean="0"/>
              <a:t>T</a:t>
            </a:r>
            <a:r>
              <a:rPr lang="en-GB" sz="2800" dirty="0" smtClean="0"/>
              <a:t>.</a:t>
            </a:r>
          </a:p>
        </p:txBody>
      </p:sp>
      <p:sp>
        <p:nvSpPr>
          <p:cNvPr id="3" name="Right Triangle 2"/>
          <p:cNvSpPr/>
          <p:nvPr/>
        </p:nvSpPr>
        <p:spPr>
          <a:xfrm flipH="1">
            <a:off x="666205" y="5225143"/>
            <a:ext cx="3370217" cy="1110342"/>
          </a:xfrm>
          <a:prstGeom prst="r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036422" y="5595648"/>
            <a:ext cx="577402" cy="400110"/>
          </a:xfrm>
          <a:prstGeom prst="rect">
            <a:avLst/>
          </a:prstGeom>
          <a:noFill/>
        </p:spPr>
        <p:txBody>
          <a:bodyPr wrap="none" rtlCol="0">
            <a:spAutoFit/>
          </a:bodyPr>
          <a:lstStyle/>
          <a:p>
            <a:r>
              <a:rPr lang="en-GB" sz="2000" dirty="0" smtClean="0"/>
              <a:t>4 m</a:t>
            </a:r>
            <a:endParaRPr lang="en-GB" sz="2000" dirty="0"/>
          </a:p>
        </p:txBody>
      </p:sp>
      <p:sp>
        <p:nvSpPr>
          <p:cNvPr id="5" name="TextBox 4"/>
          <p:cNvSpPr txBox="1"/>
          <p:nvPr/>
        </p:nvSpPr>
        <p:spPr>
          <a:xfrm rot="20539043">
            <a:off x="1930249" y="5637651"/>
            <a:ext cx="1564852" cy="400110"/>
          </a:xfrm>
          <a:prstGeom prst="rect">
            <a:avLst/>
          </a:prstGeom>
          <a:noFill/>
        </p:spPr>
        <p:txBody>
          <a:bodyPr wrap="none" rtlCol="0">
            <a:spAutoFit/>
          </a:bodyPr>
          <a:lstStyle/>
          <a:p>
            <a:r>
              <a:rPr lang="en-GB" sz="2000" dirty="0" smtClean="0"/>
              <a:t>500 m in 50 s</a:t>
            </a:r>
            <a:endParaRPr lang="en-GB" sz="2000" dirty="0"/>
          </a:p>
        </p:txBody>
      </p:sp>
      <p:sp>
        <p:nvSpPr>
          <p:cNvPr id="6" name="Rectangle 5"/>
          <p:cNvSpPr/>
          <p:nvPr/>
        </p:nvSpPr>
        <p:spPr>
          <a:xfrm rot="20477478">
            <a:off x="619411" y="6033870"/>
            <a:ext cx="666206" cy="200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rot="20412802">
            <a:off x="263456" y="5394600"/>
            <a:ext cx="886781" cy="707886"/>
          </a:xfrm>
          <a:prstGeom prst="rect">
            <a:avLst/>
          </a:prstGeom>
          <a:noFill/>
        </p:spPr>
        <p:txBody>
          <a:bodyPr wrap="none" rtlCol="0">
            <a:spAutoFit/>
          </a:bodyPr>
          <a:lstStyle/>
          <a:p>
            <a:r>
              <a:rPr lang="en-GB" sz="2000" dirty="0" smtClean="0"/>
              <a:t>800 kg</a:t>
            </a:r>
          </a:p>
          <a:p>
            <a:r>
              <a:rPr lang="en-GB" sz="2000" dirty="0" smtClean="0"/>
              <a:t>0 ms</a:t>
            </a:r>
            <a:r>
              <a:rPr lang="en-GB" sz="2000" baseline="30000" dirty="0" smtClean="0"/>
              <a:t>-1</a:t>
            </a:r>
            <a:endParaRPr lang="en-GB" sz="2000" baseline="30000" dirty="0"/>
          </a:p>
        </p:txBody>
      </p:sp>
      <p:sp>
        <p:nvSpPr>
          <p:cNvPr id="8" name="TextBox 7"/>
          <p:cNvSpPr txBox="1"/>
          <p:nvPr/>
        </p:nvSpPr>
        <p:spPr>
          <a:xfrm rot="20493438">
            <a:off x="3510800" y="4704961"/>
            <a:ext cx="1305165" cy="400110"/>
          </a:xfrm>
          <a:prstGeom prst="rect">
            <a:avLst/>
          </a:prstGeom>
          <a:noFill/>
        </p:spPr>
        <p:txBody>
          <a:bodyPr wrap="none" rtlCol="0">
            <a:spAutoFit/>
          </a:bodyPr>
          <a:lstStyle/>
          <a:p>
            <a:r>
              <a:rPr lang="en-GB" sz="2000" i="1" dirty="0" smtClean="0"/>
              <a:t>v</a:t>
            </a:r>
            <a:r>
              <a:rPr lang="en-GB" sz="2000" dirty="0" smtClean="0"/>
              <a:t> = 20 ms</a:t>
            </a:r>
            <a:r>
              <a:rPr lang="en-GB" sz="2000" baseline="30000" dirty="0" smtClean="0"/>
              <a:t>-1</a:t>
            </a:r>
            <a:endParaRPr lang="en-GB" sz="2000" baseline="30000" dirty="0"/>
          </a:p>
        </p:txBody>
      </p:sp>
      <p:cxnSp>
        <p:nvCxnSpPr>
          <p:cNvPr id="10" name="Straight Arrow Connector 9"/>
          <p:cNvCxnSpPr/>
          <p:nvPr/>
        </p:nvCxnSpPr>
        <p:spPr>
          <a:xfrm flipV="1">
            <a:off x="3518900" y="4782658"/>
            <a:ext cx="427405" cy="14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02930" y="4587300"/>
            <a:ext cx="6966346" cy="461665"/>
          </a:xfrm>
          <a:prstGeom prst="rect">
            <a:avLst/>
          </a:prstGeom>
          <a:noFill/>
        </p:spPr>
        <p:txBody>
          <a:bodyPr wrap="square" rtlCol="0">
            <a:spAutoFit/>
          </a:bodyPr>
          <a:lstStyle/>
          <a:p>
            <a:r>
              <a:rPr lang="en-GB" sz="2400" dirty="0" smtClean="0">
                <a:solidFill>
                  <a:srgbClr val="FF0000"/>
                </a:solidFill>
              </a:rPr>
              <a:t>Work done by the engine = </a:t>
            </a:r>
            <a:r>
              <a:rPr lang="en-GB" sz="2400" i="1" dirty="0" smtClean="0">
                <a:solidFill>
                  <a:srgbClr val="FF0000"/>
                </a:solidFill>
              </a:rPr>
              <a:t>T</a:t>
            </a:r>
            <a:r>
              <a:rPr lang="en-GB" sz="2400" dirty="0" smtClean="0">
                <a:solidFill>
                  <a:srgbClr val="FF0000"/>
                </a:solidFill>
              </a:rPr>
              <a:t> x </a:t>
            </a:r>
            <a:r>
              <a:rPr lang="en-GB" sz="2400" i="1" dirty="0" smtClean="0">
                <a:solidFill>
                  <a:srgbClr val="FF0000"/>
                </a:solidFill>
              </a:rPr>
              <a:t>d</a:t>
            </a:r>
            <a:r>
              <a:rPr lang="en-GB" sz="2400" dirty="0" smtClean="0">
                <a:solidFill>
                  <a:srgbClr val="FF0000"/>
                </a:solidFill>
              </a:rPr>
              <a:t> = 500</a:t>
            </a:r>
            <a:r>
              <a:rPr lang="en-GB" sz="2400" i="1" dirty="0" smtClean="0">
                <a:solidFill>
                  <a:srgbClr val="FF0000"/>
                </a:solidFill>
              </a:rPr>
              <a:t>T</a:t>
            </a:r>
            <a:r>
              <a:rPr lang="en-GB" sz="2400" dirty="0" smtClean="0">
                <a:solidFill>
                  <a:srgbClr val="FF0000"/>
                </a:solidFill>
              </a:rPr>
              <a:t> J</a:t>
            </a:r>
            <a:endParaRPr lang="en-GB" sz="2400" dirty="0">
              <a:solidFill>
                <a:srgbClr val="FF0000"/>
              </a:solidFill>
            </a:endParaRPr>
          </a:p>
        </p:txBody>
      </p:sp>
      <p:sp>
        <p:nvSpPr>
          <p:cNvPr id="12" name="TextBox 11"/>
          <p:cNvSpPr txBox="1"/>
          <p:nvPr/>
        </p:nvSpPr>
        <p:spPr>
          <a:xfrm>
            <a:off x="5202930" y="5335252"/>
            <a:ext cx="6966346" cy="461665"/>
          </a:xfrm>
          <a:prstGeom prst="rect">
            <a:avLst/>
          </a:prstGeom>
          <a:noFill/>
        </p:spPr>
        <p:txBody>
          <a:bodyPr wrap="square" rtlCol="0">
            <a:spAutoFit/>
          </a:bodyPr>
          <a:lstStyle/>
          <a:p>
            <a:r>
              <a:rPr lang="en-GB" sz="2400" dirty="0" smtClean="0">
                <a:solidFill>
                  <a:srgbClr val="FF0000"/>
                </a:solidFill>
              </a:rPr>
              <a:t>Energy equation is:  500</a:t>
            </a:r>
            <a:r>
              <a:rPr lang="en-GB" sz="2400" i="1" dirty="0" smtClean="0">
                <a:solidFill>
                  <a:srgbClr val="FF0000"/>
                </a:solidFill>
              </a:rPr>
              <a:t>T</a:t>
            </a:r>
            <a:r>
              <a:rPr lang="en-GB" sz="2400" dirty="0" smtClean="0">
                <a:solidFill>
                  <a:srgbClr val="FF0000"/>
                </a:solidFill>
              </a:rPr>
              <a:t> = 32 000 + 160 000</a:t>
            </a:r>
            <a:endParaRPr lang="en-GB" sz="2400" dirty="0">
              <a:solidFill>
                <a:srgbClr val="FF0000"/>
              </a:solidFill>
            </a:endParaRPr>
          </a:p>
        </p:txBody>
      </p:sp>
      <p:sp>
        <p:nvSpPr>
          <p:cNvPr id="13" name="TextBox 12"/>
          <p:cNvSpPr txBox="1"/>
          <p:nvPr/>
        </p:nvSpPr>
        <p:spPr>
          <a:xfrm>
            <a:off x="5202930" y="5903064"/>
            <a:ext cx="6966346" cy="461665"/>
          </a:xfrm>
          <a:prstGeom prst="rect">
            <a:avLst/>
          </a:prstGeom>
          <a:noFill/>
        </p:spPr>
        <p:txBody>
          <a:bodyPr wrap="square" rtlCol="0">
            <a:spAutoFit/>
          </a:bodyPr>
          <a:lstStyle/>
          <a:p>
            <a:r>
              <a:rPr lang="en-GB" sz="2400" dirty="0" smtClean="0">
                <a:solidFill>
                  <a:srgbClr val="FF0000"/>
                </a:solidFill>
              </a:rPr>
              <a:t>Tractive Force, </a:t>
            </a:r>
            <a:r>
              <a:rPr lang="en-GB" sz="2400" i="1" dirty="0" smtClean="0">
                <a:solidFill>
                  <a:srgbClr val="FF0000"/>
                </a:solidFill>
              </a:rPr>
              <a:t>T</a:t>
            </a:r>
            <a:r>
              <a:rPr lang="en-GB" sz="2400" dirty="0" smtClean="0">
                <a:solidFill>
                  <a:srgbClr val="FF0000"/>
                </a:solidFill>
              </a:rPr>
              <a:t> = 384 N</a:t>
            </a:r>
            <a:endParaRPr lang="en-GB" sz="2400" dirty="0">
              <a:solidFill>
                <a:srgbClr val="FF0000"/>
              </a:solidFill>
            </a:endParaRPr>
          </a:p>
        </p:txBody>
      </p:sp>
    </p:spTree>
    <p:extLst>
      <p:ext uri="{BB962C8B-B14F-4D97-AF65-F5344CB8AC3E}">
        <p14:creationId xmlns:p14="http://schemas.microsoft.com/office/powerpoint/2010/main" val="165210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1444</Words>
  <Application>Microsoft Office PowerPoint</Application>
  <PresentationFormat>Widescreen</PresentationFormat>
  <Paragraphs>206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Trott</dc:creator>
  <cp:lastModifiedBy>Ian Trott</cp:lastModifiedBy>
  <cp:revision>10</cp:revision>
  <dcterms:created xsi:type="dcterms:W3CDTF">2018-11-08T23:57:09Z</dcterms:created>
  <dcterms:modified xsi:type="dcterms:W3CDTF">2018-11-09T12:40:07Z</dcterms:modified>
</cp:coreProperties>
</file>