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64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21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63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37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546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653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72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52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650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585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61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8EA41-57F9-4447-899D-A50D201191BD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74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514" y="274320"/>
            <a:ext cx="49798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u="sng" dirty="0" smtClean="0"/>
              <a:t>Work, Energy &amp; Power</a:t>
            </a:r>
            <a:endParaRPr lang="en-GB" sz="4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69816" y="1162594"/>
            <a:ext cx="1172462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To move an object you have to push or pull it and do some work on it.</a:t>
            </a:r>
          </a:p>
          <a:p>
            <a:r>
              <a:rPr lang="en-GB" sz="2800" dirty="0" smtClean="0"/>
              <a:t>How much work you do will depend on the force you exert on the object.</a:t>
            </a:r>
          </a:p>
          <a:p>
            <a:r>
              <a:rPr lang="en-GB" sz="2800" dirty="0" smtClean="0"/>
              <a:t>It will also depend on how much the object moves in the direction of this force.</a:t>
            </a:r>
            <a:endParaRPr lang="en-GB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828352" y="2727977"/>
                <a:ext cx="7348102" cy="1384995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GB" sz="2800" dirty="0" smtClean="0"/>
                  <a:t>Work done by a constant force = Force x Distance</a:t>
                </a:r>
              </a:p>
              <a:p>
                <a:r>
                  <a:rPr lang="en-GB" sz="2800" dirty="0" smtClean="0"/>
                  <a:t>					= </a:t>
                </a:r>
                <a:r>
                  <a:rPr lang="en-GB" sz="2800" i="1" dirty="0" smtClean="0"/>
                  <a:t>F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800" i="1" dirty="0" smtClean="0"/>
              </a:p>
              <a:p>
                <a:r>
                  <a:rPr lang="en-GB" sz="2800" dirty="0"/>
                  <a:t>	</a:t>
                </a:r>
                <a:r>
                  <a:rPr lang="en-GB" sz="2800" dirty="0" smtClean="0"/>
                  <a:t>when </a:t>
                </a:r>
                <a:r>
                  <a:rPr lang="en-GB" sz="2800" i="1" dirty="0" smtClean="0"/>
                  <a:t>F</a:t>
                </a:r>
                <a:r>
                  <a:rPr lang="en-GB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i="1" dirty="0" smtClean="0"/>
                  <a:t> </a:t>
                </a:r>
                <a:r>
                  <a:rPr lang="en-GB" sz="2800" dirty="0" smtClean="0"/>
                  <a:t>are in the same direction</a:t>
                </a:r>
                <a:endParaRPr lang="en-GB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352" y="2727977"/>
                <a:ext cx="7348102" cy="1384995"/>
              </a:xfrm>
              <a:prstGeom prst="rect">
                <a:avLst/>
              </a:prstGeom>
              <a:blipFill>
                <a:blip r:embed="rId2"/>
                <a:stretch>
                  <a:fillRect l="-1741" t="-4386" r="-498" b="-11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69816" y="4528492"/>
            <a:ext cx="11900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units of work are Joules (J), when Force is in </a:t>
            </a:r>
            <a:r>
              <a:rPr lang="en-GB" sz="2800" dirty="0" err="1" smtClean="0"/>
              <a:t>Newtons</a:t>
            </a:r>
            <a:r>
              <a:rPr lang="en-GB" sz="2800" dirty="0" smtClean="0"/>
              <a:t> (N) and distance is in metres (m).</a:t>
            </a:r>
          </a:p>
        </p:txBody>
      </p:sp>
    </p:spTree>
    <p:extLst>
      <p:ext uri="{BB962C8B-B14F-4D97-AF65-F5344CB8AC3E}">
        <p14:creationId xmlns:p14="http://schemas.microsoft.com/office/powerpoint/2010/main" val="205185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514" y="274320"/>
            <a:ext cx="49798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u="sng" dirty="0" smtClean="0"/>
              <a:t>Work, Energy &amp; Power</a:t>
            </a:r>
            <a:endParaRPr lang="en-GB" sz="40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69816" y="1162594"/>
                <a:ext cx="11900264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When the force is not constant, but varies over the distance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 smtClean="0"/>
                  <a:t> moved in the direction of </a:t>
                </a:r>
                <a:r>
                  <a:rPr lang="en-GB" sz="2800" i="1" dirty="0" smtClean="0"/>
                  <a:t>F</a:t>
                </a:r>
                <a:r>
                  <a:rPr lang="en-GB" sz="2800" dirty="0" smtClean="0"/>
                  <a:t>, the work done by </a:t>
                </a:r>
                <a:r>
                  <a:rPr lang="en-GB" sz="2800" i="1" dirty="0" smtClean="0"/>
                  <a:t>F</a:t>
                </a:r>
                <a:r>
                  <a:rPr lang="en-GB" sz="2800" dirty="0" smtClean="0"/>
                  <a:t> over a small distance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 smtClean="0"/>
                  <a:t> is given by</a:t>
                </a:r>
              </a:p>
              <a:p>
                <a:r>
                  <a:rPr lang="en-GB" sz="2800" dirty="0" smtClean="0"/>
                  <a:t>					F x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8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816" y="1162594"/>
                <a:ext cx="11900264" cy="1384995"/>
              </a:xfrm>
              <a:prstGeom prst="rect">
                <a:avLst/>
              </a:prstGeom>
              <a:blipFill>
                <a:blip r:embed="rId2"/>
                <a:stretch>
                  <a:fillRect l="-1076" t="-4405" b="-11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828352" y="2727977"/>
                <a:ext cx="6760184" cy="64242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GB" sz="2800" dirty="0" smtClean="0"/>
                  <a:t>Total work done by a variable force =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ⅆ</m:t>
                        </m:r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</m:oMath>
                </a14:m>
                <a:endParaRPr lang="en-GB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352" y="2727977"/>
                <a:ext cx="6760184" cy="642420"/>
              </a:xfrm>
              <a:prstGeom prst="rect">
                <a:avLst/>
              </a:prstGeom>
              <a:blipFill>
                <a:blip r:embed="rId3"/>
                <a:stretch>
                  <a:fillRect l="-1892" b="-169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055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514" y="274320"/>
            <a:ext cx="49798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u="sng" dirty="0" smtClean="0"/>
              <a:t>Work, Energy &amp; Power</a:t>
            </a:r>
            <a:endParaRPr lang="en-GB" sz="40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69817" y="1162594"/>
                <a:ext cx="11900264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When a constant force acts at an angle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2800" dirty="0" smtClean="0"/>
                  <a:t> to the horizontal forward motion, and the object does not move vertically, then the vertical component of the force </a:t>
                </a:r>
                <a:r>
                  <a:rPr lang="en-GB" sz="2800" i="1" dirty="0" smtClean="0"/>
                  <a:t>F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80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sz="2800" dirty="0" smtClean="0"/>
                  <a:t> does no work.</a:t>
                </a:r>
              </a:p>
              <a:p>
                <a:r>
                  <a:rPr lang="en-GB" sz="2800" dirty="0" smtClean="0"/>
                  <a:t>Its horizontal component </a:t>
                </a:r>
                <a:r>
                  <a:rPr lang="en-GB" sz="2800" i="1" dirty="0" smtClean="0"/>
                  <a:t>F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80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sz="2800" dirty="0" smtClean="0"/>
                  <a:t> moves a distance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 smtClean="0"/>
                  <a:t> in the direction of motion and so does work equal to </a:t>
                </a:r>
                <a:r>
                  <a:rPr lang="en-GB" sz="2800" i="1" dirty="0" smtClean="0"/>
                  <a:t>F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80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sz="2800" dirty="0" smtClean="0"/>
                  <a:t> </a:t>
                </a:r>
                <a:r>
                  <a:rPr lang="en-GB" sz="2800" dirty="0" smtClean="0"/>
                  <a:t>x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8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817" y="1162594"/>
                <a:ext cx="11900264" cy="2246769"/>
              </a:xfrm>
              <a:prstGeom prst="rect">
                <a:avLst/>
              </a:prstGeom>
              <a:blipFill>
                <a:blip r:embed="rId2"/>
                <a:stretch>
                  <a:fillRect l="-1076" t="-2717" b="-70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828352" y="3786068"/>
                <a:ext cx="6185283" cy="1384995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GB" sz="2800" dirty="0" smtClean="0"/>
                  <a:t>Work done by a constant force = </a:t>
                </a:r>
                <a:r>
                  <a:rPr lang="en-GB" sz="2800" i="1" dirty="0" smtClean="0"/>
                  <a:t>F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func>
                      <m:func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80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sz="2800" i="1" dirty="0" smtClean="0">
                  <a:ea typeface="Cambria Math" panose="02040503050406030204" pitchFamily="18" charset="0"/>
                </a:endParaRPr>
              </a:p>
              <a:p>
                <a:endParaRPr lang="en-GB" sz="2800" dirty="0" smtClean="0"/>
              </a:p>
              <a:p>
                <a:pPr algn="r"/>
                <a:r>
                  <a:rPr lang="en-GB" sz="2800" dirty="0" smtClean="0"/>
                  <a:t>when the angle between </a:t>
                </a:r>
                <a:r>
                  <a:rPr lang="en-GB" sz="2800" i="1" dirty="0" smtClean="0"/>
                  <a:t>F</a:t>
                </a:r>
                <a:r>
                  <a:rPr lang="en-GB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i="1" dirty="0" smtClean="0"/>
                  <a:t> is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2800" dirty="0" smtClean="0"/>
                  <a:t>.</a:t>
                </a:r>
                <a:endParaRPr lang="en-GB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352" y="3786068"/>
                <a:ext cx="6185283" cy="1384995"/>
              </a:xfrm>
              <a:prstGeom prst="rect">
                <a:avLst/>
              </a:prstGeom>
              <a:blipFill>
                <a:blip r:embed="rId3"/>
                <a:stretch>
                  <a:fillRect l="-2067" t="-3947" r="-1870" b="-11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020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00446" y="235131"/>
                <a:ext cx="9796784" cy="2677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A force F pulls a trolley a horizontal distance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 smtClean="0"/>
                  <a:t>. Find the work done by F if:</a:t>
                </a:r>
              </a:p>
              <a:p>
                <a:endParaRPr lang="en-GB" sz="2400" dirty="0"/>
              </a:p>
              <a:p>
                <a:pPr marL="342900" indent="-342900">
                  <a:buAutoNum type="alphaLcParenR"/>
                </a:pPr>
                <a:r>
                  <a:rPr lang="en-GB" sz="2400" i="1" dirty="0" smtClean="0"/>
                  <a:t>F</a:t>
                </a:r>
                <a:r>
                  <a:rPr lang="en-GB" sz="2400" dirty="0" smtClean="0"/>
                  <a:t> acts horizontally over 4 m with a constant magnitude of 10 N.</a:t>
                </a:r>
              </a:p>
              <a:p>
                <a:pPr marL="342900" indent="-342900">
                  <a:buAutoNum type="alphaLcParenR"/>
                </a:pPr>
                <a:endParaRPr lang="en-GB" sz="2400" dirty="0"/>
              </a:p>
              <a:p>
                <a:pPr marL="342900" indent="-342900">
                  <a:buAutoNum type="alphaLcParenR"/>
                </a:pPr>
                <a:r>
                  <a:rPr lang="en-GB" sz="2400" i="1" dirty="0" smtClean="0"/>
                  <a:t>F</a:t>
                </a:r>
                <a:r>
                  <a:rPr lang="en-GB" sz="2400" dirty="0" smtClean="0"/>
                  <a:t> acts horizontally and varies such that </a:t>
                </a:r>
                <a:r>
                  <a:rPr lang="en-GB" sz="2400" i="1" dirty="0" smtClean="0"/>
                  <a:t>F</a:t>
                </a:r>
                <a:r>
                  <a:rPr lang="en-GB" sz="2400" dirty="0" smtClean="0"/>
                  <a:t> = (10 – 2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 smtClean="0"/>
                  <a:t>) N for 0 ≤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 smtClean="0"/>
                  <a:t> ≤ 4 m</a:t>
                </a:r>
              </a:p>
              <a:p>
                <a:pPr marL="342900" indent="-342900">
                  <a:buAutoNum type="alphaLcParenR"/>
                </a:pPr>
                <a:endParaRPr lang="en-GB" sz="2400" dirty="0"/>
              </a:p>
              <a:p>
                <a:pPr marL="342900" indent="-342900">
                  <a:buAutoNum type="alphaLcParenR"/>
                </a:pPr>
                <a:r>
                  <a:rPr lang="en-GB" sz="2400" i="1" dirty="0" smtClean="0"/>
                  <a:t>F</a:t>
                </a:r>
                <a:r>
                  <a:rPr lang="en-GB" sz="2400" dirty="0" smtClean="0"/>
                  <a:t> acts at 60˚ to the horizontal over 4 m with a constant magnitude of 10 N.</a:t>
                </a:r>
                <a:endParaRPr lang="en-GB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446" y="235131"/>
                <a:ext cx="9796784" cy="2677656"/>
              </a:xfrm>
              <a:prstGeom prst="rect">
                <a:avLst/>
              </a:prstGeom>
              <a:blipFill>
                <a:blip r:embed="rId2"/>
                <a:stretch>
                  <a:fillRect l="-996" t="-1822" r="-62" b="-43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00446" y="3500846"/>
                <a:ext cx="10979865" cy="272882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GB" sz="3200" dirty="0" smtClean="0"/>
                  <a:t>Work done = 10 x 4 = 40 J</a:t>
                </a:r>
              </a:p>
              <a:p>
                <a:pPr marL="342900" indent="-342900">
                  <a:buAutoNum type="alphaLcParenR"/>
                </a:pPr>
                <a:endParaRPr lang="en-GB" sz="3200" dirty="0"/>
              </a:p>
              <a:p>
                <a:pPr marL="342900" indent="-342900">
                  <a:buAutoNum type="alphaLcParenR"/>
                </a:pPr>
                <a:r>
                  <a:rPr lang="en-GB" sz="3200" dirty="0" smtClean="0"/>
                  <a:t>Work done =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(10−2</m:t>
                        </m:r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)ⅆ</m:t>
                        </m:r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   =    </m:t>
                    </m:r>
                    <m:d>
                      <m:dPr>
                        <m:begChr m:val="["/>
                        <m:endChr m:val="]"/>
                        <m:ctrlPr>
                          <a:rPr lang="en-GB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sSup>
                          <m:sSupPr>
                            <m:ctrlP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    =    24 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endParaRPr lang="en-GB" sz="3200" dirty="0" smtClean="0"/>
              </a:p>
              <a:p>
                <a:pPr marL="342900" indent="-342900">
                  <a:buAutoNum type="alphaLcParenR"/>
                </a:pPr>
                <a:endParaRPr lang="en-GB" sz="3200" dirty="0" smtClean="0"/>
              </a:p>
              <a:p>
                <a:pPr marL="342900" indent="-342900">
                  <a:buAutoNum type="alphaLcParenR"/>
                </a:pPr>
                <a:r>
                  <a:rPr lang="en-GB" sz="3200" dirty="0" smtClean="0"/>
                  <a:t>Work done = 10 x 4 x Cos 60˚       =  20 J</a:t>
                </a:r>
                <a:endParaRPr lang="en-GB" sz="32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446" y="3500846"/>
                <a:ext cx="10979865" cy="2728824"/>
              </a:xfrm>
              <a:prstGeom prst="rect">
                <a:avLst/>
              </a:prstGeom>
              <a:blipFill>
                <a:blip r:embed="rId3"/>
                <a:stretch>
                  <a:fillRect l="-1443" t="-3341" b="-64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39051" y="44959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739051" y="49085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42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514" y="274320"/>
            <a:ext cx="49798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u="sng" dirty="0" smtClean="0"/>
              <a:t>Work, Energy &amp; Power</a:t>
            </a:r>
            <a:endParaRPr lang="en-GB" sz="4000" b="1" u="sng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2417351" y="3278351"/>
            <a:ext cx="7654413" cy="2949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423132" y="2688415"/>
            <a:ext cx="2551471" cy="545691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5691492" y="1648654"/>
            <a:ext cx="7375" cy="131260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5698867" y="3025168"/>
            <a:ext cx="4918" cy="124869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809028" y="3025168"/>
            <a:ext cx="275840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039675" y="3025168"/>
            <a:ext cx="1533833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974603" y="1375809"/>
            <a:ext cx="159282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60066" y="982206"/>
            <a:ext cx="2021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Direction of motion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263811" y="4242675"/>
            <a:ext cx="855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Weight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813963" y="1310514"/>
            <a:ext cx="174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Reaction of </a:t>
            </a:r>
            <a:r>
              <a:rPr lang="en-GB" dirty="0" smtClean="0"/>
              <a:t>floor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679430" y="2575640"/>
            <a:ext cx="1430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Tension </a:t>
            </a:r>
            <a:r>
              <a:rPr lang="en-GB" dirty="0" smtClean="0"/>
              <a:t>force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147396" y="2835741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Friction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78367" y="4652631"/>
            <a:ext cx="116088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If you drag an object along a rough floor for a distance x, four forces are acting on the object.</a:t>
            </a:r>
          </a:p>
          <a:p>
            <a:r>
              <a:rPr lang="en-GB" sz="2400" dirty="0" smtClean="0"/>
              <a:t>The Weight, W, and the Reaction force, R, do no work because they are at right angles to the direction of motion.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543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514" y="274320"/>
            <a:ext cx="49798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u="sng" dirty="0" smtClean="0"/>
              <a:t>Work, Energy &amp; Power</a:t>
            </a:r>
            <a:endParaRPr lang="en-GB" sz="4000" b="1" u="sng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2417351" y="3278351"/>
            <a:ext cx="7654413" cy="2949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423132" y="2688415"/>
            <a:ext cx="2551471" cy="545691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5691492" y="1648654"/>
            <a:ext cx="7375" cy="131260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5698867" y="3025168"/>
            <a:ext cx="4918" cy="124869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809028" y="3025168"/>
            <a:ext cx="275840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039675" y="3025168"/>
            <a:ext cx="1533833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974603" y="1375809"/>
            <a:ext cx="159282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60066" y="982206"/>
            <a:ext cx="2021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Direction of motion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263811" y="4242675"/>
            <a:ext cx="855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Weight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813963" y="1310514"/>
            <a:ext cx="174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Reaction of </a:t>
            </a:r>
            <a:r>
              <a:rPr lang="en-GB" dirty="0" smtClean="0"/>
              <a:t>floor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679430" y="2575640"/>
            <a:ext cx="1430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Tension </a:t>
            </a:r>
            <a:r>
              <a:rPr lang="en-GB" dirty="0" smtClean="0"/>
              <a:t>force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147396" y="2835741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Friction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78367" y="4652631"/>
            <a:ext cx="11608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object is dragged by a force T (for example a tension force in a rope), against the frictional force, F. These forces do work, or have work done against them, as they are in the same direction as the motion of the object.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8033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514" y="274320"/>
            <a:ext cx="49798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u="sng" dirty="0" smtClean="0"/>
              <a:t>Work, Energy &amp; Power</a:t>
            </a:r>
            <a:endParaRPr lang="en-GB" sz="40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78354" y="1123620"/>
                <a:ext cx="11608846" cy="2470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u="sng" dirty="0" smtClean="0"/>
                  <a:t>Power</a:t>
                </a:r>
                <a:r>
                  <a:rPr lang="en-GB" sz="2400" dirty="0" smtClean="0"/>
                  <a:t> is the rate at which work is done.</a:t>
                </a:r>
              </a:p>
              <a:p>
                <a:endParaRPr lang="en-GB" sz="2400" dirty="0"/>
              </a:p>
              <a:p>
                <a:r>
                  <a:rPr lang="en-GB" sz="2400" dirty="0" smtClean="0"/>
                  <a:t>If an engine is set to work for a period of time then the average power of the engine is equal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𝑤𝑜𝑟𝑘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𝑑𝑜𝑛𝑒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𝑡𝑖𝑚𝑒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𝑡𝑎𝑘𝑒𝑛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2400" dirty="0" smtClean="0"/>
              </a:p>
              <a:p>
                <a:endParaRPr lang="en-GB" sz="2400" dirty="0"/>
              </a:p>
              <a:p>
                <a:r>
                  <a:rPr lang="en-GB" sz="2400" dirty="0" smtClean="0"/>
                  <a:t>The units of Power are Watts (W), when work is in Joules and time is in seconds.</a:t>
                </a:r>
                <a:endParaRPr lang="en-GB" sz="24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354" y="1123620"/>
                <a:ext cx="11608846" cy="2470933"/>
              </a:xfrm>
              <a:prstGeom prst="rect">
                <a:avLst/>
              </a:prstGeom>
              <a:blipFill>
                <a:blip r:embed="rId2"/>
                <a:stretch>
                  <a:fillRect l="-840" t="-1970" r="-998" b="-4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78354" y="3742896"/>
            <a:ext cx="11608846" cy="30469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If a constant force </a:t>
            </a:r>
            <a:r>
              <a:rPr lang="en-GB" sz="2400" i="1" dirty="0" smtClean="0"/>
              <a:t>F</a:t>
            </a:r>
            <a:r>
              <a:rPr lang="en-GB" sz="2400" dirty="0" smtClean="0"/>
              <a:t> N pulls an object in its direction at a constant speed </a:t>
            </a:r>
            <a:r>
              <a:rPr lang="en-GB" sz="2400" i="1" dirty="0" smtClean="0"/>
              <a:t>v</a:t>
            </a:r>
            <a:r>
              <a:rPr lang="en-GB" sz="2400" dirty="0" smtClean="0"/>
              <a:t> ms</a:t>
            </a:r>
            <a:r>
              <a:rPr lang="en-GB" sz="2400" baseline="30000" dirty="0" smtClean="0"/>
              <a:t>-1</a:t>
            </a:r>
            <a:r>
              <a:rPr lang="en-GB" sz="2400" dirty="0" smtClean="0"/>
              <a:t>, the object moves a distance of </a:t>
            </a:r>
            <a:r>
              <a:rPr lang="en-GB" sz="2400" i="1" dirty="0" smtClean="0"/>
              <a:t>v</a:t>
            </a:r>
            <a:r>
              <a:rPr lang="en-GB" sz="2400" dirty="0" smtClean="0"/>
              <a:t> every second.</a:t>
            </a:r>
          </a:p>
          <a:p>
            <a:endParaRPr lang="en-GB" sz="2400" dirty="0"/>
          </a:p>
          <a:p>
            <a:pPr lvl="1"/>
            <a:r>
              <a:rPr lang="en-GB" sz="2400" dirty="0" smtClean="0"/>
              <a:t>The work done every second is </a:t>
            </a:r>
            <a:r>
              <a:rPr lang="en-GB" sz="2400" i="1" dirty="0" smtClean="0"/>
              <a:t>F</a:t>
            </a:r>
            <a:r>
              <a:rPr lang="en-GB" sz="2400" dirty="0" smtClean="0"/>
              <a:t> x </a:t>
            </a:r>
            <a:r>
              <a:rPr lang="en-GB" sz="2400" i="1" dirty="0" smtClean="0"/>
              <a:t>v</a:t>
            </a:r>
            <a:r>
              <a:rPr lang="en-GB" sz="2400" dirty="0" smtClean="0"/>
              <a:t> Joules.</a:t>
            </a:r>
          </a:p>
          <a:p>
            <a:pPr lvl="1"/>
            <a:endParaRPr lang="en-GB" sz="2400" dirty="0"/>
          </a:p>
          <a:p>
            <a:pPr lvl="1"/>
            <a:r>
              <a:rPr lang="en-GB" sz="2400" dirty="0" smtClean="0"/>
              <a:t>The power is </a:t>
            </a:r>
            <a:r>
              <a:rPr lang="en-GB" sz="2400" i="1" dirty="0" smtClean="0"/>
              <a:t>F</a:t>
            </a:r>
            <a:r>
              <a:rPr lang="en-GB" sz="2400" dirty="0" smtClean="0"/>
              <a:t> x </a:t>
            </a:r>
            <a:r>
              <a:rPr lang="en-GB" sz="2400" i="1" dirty="0" smtClean="0"/>
              <a:t>v</a:t>
            </a:r>
            <a:r>
              <a:rPr lang="en-GB" sz="2400" dirty="0" smtClean="0"/>
              <a:t> Watts.</a:t>
            </a:r>
          </a:p>
          <a:p>
            <a:endParaRPr lang="en-GB" sz="2400" dirty="0"/>
          </a:p>
          <a:p>
            <a:r>
              <a:rPr lang="en-GB" sz="2400" dirty="0" smtClean="0"/>
              <a:t>If F or v are variable, </a:t>
            </a:r>
            <a:r>
              <a:rPr lang="en-GB" sz="2400" i="1" dirty="0" smtClean="0"/>
              <a:t>F</a:t>
            </a:r>
            <a:r>
              <a:rPr lang="en-GB" sz="2400" dirty="0" smtClean="0"/>
              <a:t> x </a:t>
            </a:r>
            <a:r>
              <a:rPr lang="en-GB" sz="2400" i="1" dirty="0" smtClean="0"/>
              <a:t>v</a:t>
            </a:r>
            <a:r>
              <a:rPr lang="en-GB" sz="2400" dirty="0" smtClean="0"/>
              <a:t> gives the instantaneous power.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2430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501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Trott</dc:creator>
  <cp:lastModifiedBy>Ian Trott</cp:lastModifiedBy>
  <cp:revision>6</cp:revision>
  <dcterms:created xsi:type="dcterms:W3CDTF">2018-11-02T00:04:00Z</dcterms:created>
  <dcterms:modified xsi:type="dcterms:W3CDTF">2018-11-02T00:44:14Z</dcterms:modified>
</cp:coreProperties>
</file>