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9" r:id="rId4"/>
    <p:sldId id="268" r:id="rId5"/>
    <p:sldId id="267" r:id="rId6"/>
    <p:sldId id="269" r:id="rId7"/>
    <p:sldId id="270" r:id="rId8"/>
    <p:sldId id="271" r:id="rId9"/>
    <p:sldId id="272" r:id="rId10"/>
    <p:sldId id="273" r:id="rId11"/>
    <p:sldId id="274" r:id="rId12"/>
    <p:sldId id="275" r:id="rId13"/>
    <p:sldId id="276" r:id="rId14"/>
    <p:sldId id="278" r:id="rId15"/>
    <p:sldId id="277" r:id="rId16"/>
    <p:sldId id="279" r:id="rId17"/>
    <p:sldId id="280" r:id="rId18"/>
    <p:sldId id="281" r:id="rId19"/>
    <p:sldId id="282" r:id="rId20"/>
    <p:sldId id="283" r:id="rId21"/>
    <p:sldId id="284" r:id="rId22"/>
    <p:sldId id="285" r:id="rId23"/>
    <p:sldId id="286" r:id="rId24"/>
    <p:sldId id="287" r:id="rId25"/>
    <p:sldId id="313" r:id="rId26"/>
    <p:sldId id="314" r:id="rId27"/>
    <p:sldId id="315" r:id="rId28"/>
    <p:sldId id="316" r:id="rId29"/>
    <p:sldId id="288" r:id="rId30"/>
    <p:sldId id="261" r:id="rId31"/>
    <p:sldId id="289" r:id="rId32"/>
    <p:sldId id="290" r:id="rId33"/>
    <p:sldId id="291" r:id="rId34"/>
    <p:sldId id="292" r:id="rId35"/>
    <p:sldId id="293" r:id="rId36"/>
    <p:sldId id="294" r:id="rId37"/>
    <p:sldId id="295" r:id="rId38"/>
    <p:sldId id="296" r:id="rId39"/>
    <p:sldId id="297" r:id="rId40"/>
    <p:sldId id="263" r:id="rId41"/>
    <p:sldId id="298" r:id="rId42"/>
    <p:sldId id="299" r:id="rId43"/>
    <p:sldId id="300" r:id="rId44"/>
    <p:sldId id="301" r:id="rId45"/>
    <p:sldId id="302" r:id="rId46"/>
    <p:sldId id="303" r:id="rId47"/>
    <p:sldId id="265" r:id="rId48"/>
    <p:sldId id="304" r:id="rId49"/>
    <p:sldId id="305" r:id="rId50"/>
    <p:sldId id="306" r:id="rId51"/>
    <p:sldId id="307" r:id="rId52"/>
    <p:sldId id="308" r:id="rId53"/>
    <p:sldId id="309" r:id="rId54"/>
    <p:sldId id="310" r:id="rId55"/>
    <p:sldId id="311" r:id="rId56"/>
    <p:sldId id="312" r:id="rId57"/>
    <p:sldId id="26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FFCC"/>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BAFD-6139-4B14-B314-4EF493ECBDA2}" type="datetimeFigureOut">
              <a:rPr lang="en-GB" smtClean="0"/>
              <a:t>04/04/2019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DDB1-CD23-4AAD-A321-451BD061CDB1}" type="slidenum">
              <a:rPr lang="en-GB" smtClean="0"/>
              <a:t>‹#›</a:t>
            </a:fld>
            <a:endParaRPr lang="en-GB"/>
          </a:p>
        </p:txBody>
      </p:sp>
    </p:spTree>
    <p:extLst>
      <p:ext uri="{BB962C8B-B14F-4D97-AF65-F5344CB8AC3E}">
        <p14:creationId xmlns:p14="http://schemas.microsoft.com/office/powerpoint/2010/main" val="97656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5</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14</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15</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16</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17</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18</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19</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20</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21</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22</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23</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6</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24</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25</a:t>
            </a:fld>
            <a:endParaRPr lang="en-GB"/>
          </a:p>
        </p:txBody>
      </p:sp>
    </p:spTree>
    <p:extLst>
      <p:ext uri="{BB962C8B-B14F-4D97-AF65-F5344CB8AC3E}">
        <p14:creationId xmlns:p14="http://schemas.microsoft.com/office/powerpoint/2010/main" val="293199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26</a:t>
            </a:fld>
            <a:endParaRPr lang="en-GB"/>
          </a:p>
        </p:txBody>
      </p:sp>
    </p:spTree>
    <p:extLst>
      <p:ext uri="{BB962C8B-B14F-4D97-AF65-F5344CB8AC3E}">
        <p14:creationId xmlns:p14="http://schemas.microsoft.com/office/powerpoint/2010/main" val="329044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27</a:t>
            </a:fld>
            <a:endParaRPr lang="en-GB"/>
          </a:p>
        </p:txBody>
      </p:sp>
    </p:spTree>
    <p:extLst>
      <p:ext uri="{BB962C8B-B14F-4D97-AF65-F5344CB8AC3E}">
        <p14:creationId xmlns:p14="http://schemas.microsoft.com/office/powerpoint/2010/main" val="373069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28</a:t>
            </a:fld>
            <a:endParaRPr lang="en-GB"/>
          </a:p>
        </p:txBody>
      </p:sp>
    </p:spTree>
    <p:extLst>
      <p:ext uri="{BB962C8B-B14F-4D97-AF65-F5344CB8AC3E}">
        <p14:creationId xmlns:p14="http://schemas.microsoft.com/office/powerpoint/2010/main" val="324571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29</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7</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8</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9</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10</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11</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12</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13</a:t>
            </a:fld>
            <a:endParaRPr lang="en-GB"/>
          </a:p>
        </p:txBody>
      </p:sp>
    </p:spTree>
    <p:extLst>
      <p:ext uri="{BB962C8B-B14F-4D97-AF65-F5344CB8AC3E}">
        <p14:creationId xmlns:p14="http://schemas.microsoft.com/office/powerpoint/2010/main" val="14964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6">
                <a:lumMod val="20000"/>
                <a:lumOff val="80000"/>
              </a:schemeClr>
            </a:gs>
            <a:gs pos="6000">
              <a:schemeClr val="accent6">
                <a:lumMod val="20000"/>
                <a:lumOff val="80000"/>
              </a:schemeClr>
            </a:gs>
            <a:gs pos="0">
              <a:schemeClr val="accent6">
                <a:lumMod val="60000"/>
                <a:lumOff val="40000"/>
              </a:schemeClr>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910.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910.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jpe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910.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jpe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910.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jpe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56.png"/><Relationship Id="rId10" Type="http://schemas.openxmlformats.org/officeDocument/2006/relationships/image" Target="../media/image68.png"/><Relationship Id="rId4" Type="http://schemas.openxmlformats.org/officeDocument/2006/relationships/image" Target="../media/image910.png"/><Relationship Id="rId9"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jpe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910.pn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jpe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image" Target="../media/image910.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jpe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image" Target="../media/image91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jpe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7.png"/><Relationship Id="rId5" Type="http://schemas.openxmlformats.org/officeDocument/2006/relationships/image" Target="../media/image74.png"/><Relationship Id="rId10" Type="http://schemas.openxmlformats.org/officeDocument/2006/relationships/image" Target="../media/image86.png"/><Relationship Id="rId4" Type="http://schemas.openxmlformats.org/officeDocument/2006/relationships/image" Target="../media/image910.pn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910.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jpeg"/><Relationship Id="rId7"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10.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1.jpe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100.png"/><Relationship Id="rId5" Type="http://schemas.openxmlformats.org/officeDocument/2006/relationships/image" Target="../media/image91.png"/><Relationship Id="rId10" Type="http://schemas.openxmlformats.org/officeDocument/2006/relationships/image" Target="../media/image99.png"/><Relationship Id="rId4" Type="http://schemas.openxmlformats.org/officeDocument/2006/relationships/image" Target="../media/image910.png"/><Relationship Id="rId9" Type="http://schemas.openxmlformats.org/officeDocument/2006/relationships/image" Target="../media/image98.png"/><Relationship Id="rId14"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jpeg"/><Relationship Id="rId7" Type="http://schemas.openxmlformats.org/officeDocument/2006/relationships/image" Target="../media/image9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1.png"/><Relationship Id="rId10" Type="http://schemas.openxmlformats.org/officeDocument/2006/relationships/image" Target="../media/image106.png"/><Relationship Id="rId4" Type="http://schemas.openxmlformats.org/officeDocument/2006/relationships/image" Target="../media/image910.png"/><Relationship Id="rId9" Type="http://schemas.openxmlformats.org/officeDocument/2006/relationships/image" Target="../media/image105.png"/></Relationships>
</file>

<file path=ppt/slides/_rels/slide25.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21.xml"/><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910.png"/><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16.png"/></Relationships>
</file>

<file path=ppt/slides/_rels/slide26.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21.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23.png"/><Relationship Id="rId17" Type="http://schemas.openxmlformats.org/officeDocument/2006/relationships/image" Target="../media/image127.png"/><Relationship Id="rId2" Type="http://schemas.openxmlformats.org/officeDocument/2006/relationships/notesSlide" Target="../notesSlides/notesSlide22.xml"/><Relationship Id="rId16"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22.png"/><Relationship Id="rId5" Type="http://schemas.openxmlformats.org/officeDocument/2006/relationships/image" Target="../media/image910.png"/><Relationship Id="rId15" Type="http://schemas.openxmlformats.org/officeDocument/2006/relationships/image" Target="../media/image125.png"/><Relationship Id="rId10" Type="http://schemas.openxmlformats.org/officeDocument/2006/relationships/image" Target="../media/image112.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24.png"/></Relationships>
</file>

<file path=ppt/slides/_rels/slide2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29.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notesSlide" Target="../notesSlides/notesSlide23.xml"/><Relationship Id="rId16"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21.png"/><Relationship Id="rId5" Type="http://schemas.openxmlformats.org/officeDocument/2006/relationships/image" Target="../media/image910.png"/><Relationship Id="rId15" Type="http://schemas.openxmlformats.org/officeDocument/2006/relationships/image" Target="../media/image131.png"/><Relationship Id="rId10" Type="http://schemas.openxmlformats.org/officeDocument/2006/relationships/image" Target="../media/image112.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30.png"/></Relationships>
</file>

<file path=ppt/slides/_rels/slide28.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36.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notesSlide" Target="../notesSlides/notesSlide24.xml"/><Relationship Id="rId16"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34.png"/><Relationship Id="rId5" Type="http://schemas.openxmlformats.org/officeDocument/2006/relationships/image" Target="../media/image910.png"/><Relationship Id="rId15" Type="http://schemas.openxmlformats.org/officeDocument/2006/relationships/image" Target="../media/image138.png"/><Relationship Id="rId10" Type="http://schemas.openxmlformats.org/officeDocument/2006/relationships/image" Target="../media/image112.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3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810.png"/><Relationship Id="rId4" Type="http://schemas.openxmlformats.org/officeDocument/2006/relationships/image" Target="../media/image7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30.png"/><Relationship Id="rId3" Type="http://schemas.openxmlformats.org/officeDocument/2006/relationships/image" Target="../media/image1090.png"/><Relationship Id="rId7" Type="http://schemas.openxmlformats.org/officeDocument/2006/relationships/image" Target="../media/image11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10.png"/><Relationship Id="rId5" Type="http://schemas.openxmlformats.org/officeDocument/2006/relationships/image" Target="../media/image1080.png"/><Relationship Id="rId10" Type="http://schemas.openxmlformats.org/officeDocument/2006/relationships/image" Target="../media/image1150.png"/><Relationship Id="rId4" Type="http://schemas.openxmlformats.org/officeDocument/2006/relationships/image" Target="../media/image1100.png"/><Relationship Id="rId9" Type="http://schemas.openxmlformats.org/officeDocument/2006/relationships/image" Target="../media/image11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80.png"/><Relationship Id="rId7" Type="http://schemas.openxmlformats.org/officeDocument/2006/relationships/image" Target="../media/image118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70.png"/><Relationship Id="rId5" Type="http://schemas.openxmlformats.org/officeDocument/2006/relationships/image" Target="../media/image1160.png"/><Relationship Id="rId4" Type="http://schemas.openxmlformats.org/officeDocument/2006/relationships/image" Target="../media/image1070.png"/></Relationships>
</file>

<file path=ppt/slides/_rels/slide33.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image" Target="../media/image1080.png"/><Relationship Id="rId7" Type="http://schemas.openxmlformats.org/officeDocument/2006/relationships/image" Target="../media/image12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00.png"/><Relationship Id="rId5" Type="http://schemas.openxmlformats.org/officeDocument/2006/relationships/image" Target="../media/image1190.png"/><Relationship Id="rId4" Type="http://schemas.openxmlformats.org/officeDocument/2006/relationships/image" Target="../media/image1180.png"/><Relationship Id="rId9" Type="http://schemas.openxmlformats.org/officeDocument/2006/relationships/image" Target="../media/image1230.png"/></Relationships>
</file>

<file path=ppt/slides/_rels/slide34.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30.png"/><Relationship Id="rId4" Type="http://schemas.openxmlformats.org/officeDocument/2006/relationships/image" Target="../media/image1180.png"/></Relationships>
</file>

<file path=ppt/slides/_rels/slide35.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080.png"/><Relationship Id="rId7" Type="http://schemas.openxmlformats.org/officeDocument/2006/relationships/image" Target="../media/image127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5" Type="http://schemas.openxmlformats.org/officeDocument/2006/relationships/image" Target="../media/image1250.png"/><Relationship Id="rId4" Type="http://schemas.openxmlformats.org/officeDocument/2006/relationships/image" Target="../media/image1240.png"/></Relationships>
</file>

<file path=ppt/slides/_rels/slide36.xml.rels><?xml version="1.0" encoding="UTF-8" standalone="yes"?>
<Relationships xmlns="http://schemas.openxmlformats.org/package/2006/relationships"><Relationship Id="rId8" Type="http://schemas.openxmlformats.org/officeDocument/2006/relationships/image" Target="../media/image1280.png"/><Relationship Id="rId13" Type="http://schemas.openxmlformats.org/officeDocument/2006/relationships/image" Target="../media/image1330.png"/><Relationship Id="rId3" Type="http://schemas.openxmlformats.org/officeDocument/2006/relationships/image" Target="../media/image1080.png"/><Relationship Id="rId7" Type="http://schemas.openxmlformats.org/officeDocument/2006/relationships/image" Target="../media/image1270.png"/><Relationship Id="rId12" Type="http://schemas.openxmlformats.org/officeDocument/2006/relationships/image" Target="../media/image13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310.png"/><Relationship Id="rId5" Type="http://schemas.openxmlformats.org/officeDocument/2006/relationships/image" Target="../media/image1250.png"/><Relationship Id="rId15" Type="http://schemas.openxmlformats.org/officeDocument/2006/relationships/image" Target="../media/image1350.png"/><Relationship Id="rId10" Type="http://schemas.openxmlformats.org/officeDocument/2006/relationships/image" Target="../media/image1300.png"/><Relationship Id="rId4" Type="http://schemas.openxmlformats.org/officeDocument/2006/relationships/image" Target="../media/image1240.png"/><Relationship Id="rId9" Type="http://schemas.openxmlformats.org/officeDocument/2006/relationships/image" Target="../media/image1290.png"/><Relationship Id="rId14" Type="http://schemas.openxmlformats.org/officeDocument/2006/relationships/image" Target="../media/image1340.png"/></Relationships>
</file>

<file path=ppt/slides/_rels/slide37.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080.png"/><Relationship Id="rId7" Type="http://schemas.openxmlformats.org/officeDocument/2006/relationships/image" Target="../media/image127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380.png"/><Relationship Id="rId5" Type="http://schemas.openxmlformats.org/officeDocument/2006/relationships/image" Target="../media/image1250.png"/><Relationship Id="rId10" Type="http://schemas.openxmlformats.org/officeDocument/2006/relationships/image" Target="../media/image1370.png"/><Relationship Id="rId4" Type="http://schemas.openxmlformats.org/officeDocument/2006/relationships/image" Target="../media/image1240.png"/><Relationship Id="rId9" Type="http://schemas.openxmlformats.org/officeDocument/2006/relationships/image" Target="../media/image1360.png"/></Relationships>
</file>

<file path=ppt/slides/_rels/slide38.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080.png"/><Relationship Id="rId7" Type="http://schemas.openxmlformats.org/officeDocument/2006/relationships/image" Target="../media/image1270.png"/><Relationship Id="rId12" Type="http://schemas.openxmlformats.org/officeDocument/2006/relationships/image" Target="../media/image14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41.png"/><Relationship Id="rId5" Type="http://schemas.openxmlformats.org/officeDocument/2006/relationships/image" Target="../media/image1250.png"/><Relationship Id="rId10" Type="http://schemas.openxmlformats.org/officeDocument/2006/relationships/image" Target="../media/image1400.png"/><Relationship Id="rId4" Type="http://schemas.openxmlformats.org/officeDocument/2006/relationships/image" Target="../media/image1240.png"/><Relationship Id="rId9" Type="http://schemas.openxmlformats.org/officeDocument/2006/relationships/image" Target="../media/image1390.png"/></Relationships>
</file>

<file path=ppt/slides/_rels/slide39.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3.png"/><Relationship Id="rId7" Type="http://schemas.openxmlformats.org/officeDocument/2006/relationships/image" Target="../media/image149.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6.png"/><Relationship Id="rId10" Type="http://schemas.openxmlformats.org/officeDocument/2006/relationships/image" Target="../media/image152.png"/><Relationship Id="rId4" Type="http://schemas.openxmlformats.org/officeDocument/2006/relationships/image" Target="../media/image1470.png"/><Relationship Id="rId9" Type="http://schemas.openxmlformats.org/officeDocument/2006/relationships/image" Target="../media/image151.png"/></Relationships>
</file>

<file path=ppt/slides/_rels/slide41.xml.rels><?xml version="1.0" encoding="UTF-8" standalone="yes"?>
<Relationships xmlns="http://schemas.openxmlformats.org/package/2006/relationships"><Relationship Id="rId8" Type="http://schemas.openxmlformats.org/officeDocument/2006/relationships/image" Target="../media/image1530.png"/><Relationship Id="rId3" Type="http://schemas.openxmlformats.org/officeDocument/2006/relationships/image" Target="../media/image143.png"/><Relationship Id="rId7" Type="http://schemas.openxmlformats.org/officeDocument/2006/relationships/image" Target="../media/image149.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6.png"/><Relationship Id="rId4" Type="http://schemas.openxmlformats.org/officeDocument/2006/relationships/image" Target="../media/image1470.png"/><Relationship Id="rId9" Type="http://schemas.openxmlformats.org/officeDocument/2006/relationships/image" Target="../media/image154.png"/></Relationships>
</file>

<file path=ppt/slides/_rels/slide42.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43.png"/><Relationship Id="rId7" Type="http://schemas.openxmlformats.org/officeDocument/2006/relationships/image" Target="../media/image149.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6.png"/><Relationship Id="rId10" Type="http://schemas.openxmlformats.org/officeDocument/2006/relationships/image" Target="../media/image157.png"/><Relationship Id="rId4" Type="http://schemas.openxmlformats.org/officeDocument/2006/relationships/image" Target="../media/image1470.png"/><Relationship Id="rId9" Type="http://schemas.openxmlformats.org/officeDocument/2006/relationships/image" Target="../media/image156.png"/></Relationships>
</file>

<file path=ppt/slides/_rels/slide43.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43.png"/><Relationship Id="rId7" Type="http://schemas.openxmlformats.org/officeDocument/2006/relationships/image" Target="../media/image158.png"/><Relationship Id="rId12" Type="http://schemas.openxmlformats.org/officeDocument/2006/relationships/image" Target="../media/image153.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46.png"/><Relationship Id="rId10" Type="http://schemas.openxmlformats.org/officeDocument/2006/relationships/image" Target="../media/image161.png"/><Relationship Id="rId4" Type="http://schemas.openxmlformats.org/officeDocument/2006/relationships/image" Target="../media/image1470.png"/><Relationship Id="rId9" Type="http://schemas.openxmlformats.org/officeDocument/2006/relationships/image" Target="../media/image160.png"/></Relationships>
</file>

<file path=ppt/slides/_rels/slide44.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43.png"/><Relationship Id="rId7" Type="http://schemas.openxmlformats.org/officeDocument/2006/relationships/image" Target="../media/image163.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57.png"/><Relationship Id="rId10" Type="http://schemas.openxmlformats.org/officeDocument/2006/relationships/image" Target="../media/image153.png"/><Relationship Id="rId9" Type="http://schemas.openxmlformats.org/officeDocument/2006/relationships/image" Target="../media/image165.png"/></Relationships>
</file>

<file path=ppt/slides/_rels/slide45.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43.png"/><Relationship Id="rId21" Type="http://schemas.openxmlformats.org/officeDocument/2006/relationships/image" Target="../media/image153.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image" Target="../media/image6.gif"/><Relationship Id="rId16" Type="http://schemas.openxmlformats.org/officeDocument/2006/relationships/image" Target="../media/image175.png"/><Relationship Id="rId20"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70.png"/><Relationship Id="rId15" Type="http://schemas.openxmlformats.org/officeDocument/2006/relationships/image" Target="../media/image174.png"/><Relationship Id="rId10" Type="http://schemas.openxmlformats.org/officeDocument/2006/relationships/image" Target="../media/image169.png"/><Relationship Id="rId19" Type="http://schemas.openxmlformats.org/officeDocument/2006/relationships/image" Target="../media/image178.png"/><Relationship Id="rId9" Type="http://schemas.openxmlformats.org/officeDocument/2006/relationships/image" Target="../media/image168.png"/><Relationship Id="rId14" Type="http://schemas.openxmlformats.org/officeDocument/2006/relationships/image" Target="../media/image173.png"/></Relationships>
</file>

<file path=ppt/slides/_rels/slide46.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43.png"/><Relationship Id="rId21" Type="http://schemas.openxmlformats.org/officeDocument/2006/relationships/image" Target="../media/image153.png"/><Relationship Id="rId7" Type="http://schemas.openxmlformats.org/officeDocument/2006/relationships/image" Target="../media/image180.png"/><Relationship Id="rId12" Type="http://schemas.openxmlformats.org/officeDocument/2006/relationships/image" Target="../media/image171.png"/><Relationship Id="rId17" Type="http://schemas.openxmlformats.org/officeDocument/2006/relationships/image" Target="../media/image185.png"/><Relationship Id="rId2" Type="http://schemas.openxmlformats.org/officeDocument/2006/relationships/image" Target="../media/image6.gif"/><Relationship Id="rId16" Type="http://schemas.openxmlformats.org/officeDocument/2006/relationships/image" Target="../media/image184.png"/><Relationship Id="rId20"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82.png"/><Relationship Id="rId15" Type="http://schemas.openxmlformats.org/officeDocument/2006/relationships/image" Target="../media/image174.png"/><Relationship Id="rId10" Type="http://schemas.openxmlformats.org/officeDocument/2006/relationships/image" Target="../media/image169.png"/><Relationship Id="rId19" Type="http://schemas.openxmlformats.org/officeDocument/2006/relationships/image" Target="../media/image186.png"/><Relationship Id="rId9" Type="http://schemas.openxmlformats.org/officeDocument/2006/relationships/image" Target="../media/image181.png"/><Relationship Id="rId14" Type="http://schemas.openxmlformats.org/officeDocument/2006/relationships/image" Target="../media/image183.png"/></Relationships>
</file>

<file path=ppt/slides/_rels/slide47.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48.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190.png"/><Relationship Id="rId3" Type="http://schemas.openxmlformats.org/officeDocument/2006/relationships/image" Target="../media/image1960.png"/><Relationship Id="rId7" Type="http://schemas.openxmlformats.org/officeDocument/2006/relationships/image" Target="../media/image200.png"/><Relationship Id="rId12"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04.png"/><Relationship Id="rId5" Type="http://schemas.openxmlformats.org/officeDocument/2006/relationships/image" Target="../media/image198.png"/><Relationship Id="rId15" Type="http://schemas.openxmlformats.org/officeDocument/2006/relationships/image" Target="../media/image195.png"/><Relationship Id="rId10" Type="http://schemas.openxmlformats.org/officeDocument/2006/relationships/image" Target="../media/image203.png"/><Relationship Id="rId4" Type="http://schemas.openxmlformats.org/officeDocument/2006/relationships/image" Target="../media/image197.png"/><Relationship Id="rId9" Type="http://schemas.openxmlformats.org/officeDocument/2006/relationships/image" Target="../media/image202.png"/><Relationship Id="rId14" Type="http://schemas.openxmlformats.org/officeDocument/2006/relationships/image" Target="../media/image194.png"/></Relationships>
</file>

<file path=ppt/slides/_rels/slide49.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0.png"/><Relationship Id="rId4" Type="http://schemas.openxmlformats.org/officeDocument/2006/relationships/image" Target="../media/image18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10.png"/><Relationship Id="rId11" Type="http://schemas.openxmlformats.org/officeDocument/2006/relationships/image" Target="../media/image19.png"/><Relationship Id="rId5" Type="http://schemas.openxmlformats.org/officeDocument/2006/relationships/image" Target="../media/image1311.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910.png"/><Relationship Id="rId9" Type="http://schemas.openxmlformats.org/officeDocument/2006/relationships/image" Target="../media/image17.png"/><Relationship Id="rId14" Type="http://schemas.openxmlformats.org/officeDocument/2006/relationships/image" Target="../media/image22.png"/></Relationships>
</file>

<file path=ppt/slides/_rels/slide50.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9.png"/><Relationship Id="rId18" Type="http://schemas.openxmlformats.org/officeDocument/2006/relationships/image" Target="../media/image213.png"/><Relationship Id="rId3" Type="http://schemas.openxmlformats.org/officeDocument/2006/relationships/image" Target="../media/image188.png"/><Relationship Id="rId7" Type="http://schemas.openxmlformats.org/officeDocument/2006/relationships/image" Target="../media/image194.png"/><Relationship Id="rId12" Type="http://schemas.openxmlformats.org/officeDocument/2006/relationships/image" Target="../media/image208.png"/><Relationship Id="rId17" Type="http://schemas.openxmlformats.org/officeDocument/2006/relationships/image" Target="../media/image196.png"/><Relationship Id="rId2" Type="http://schemas.openxmlformats.org/officeDocument/2006/relationships/image" Target="../media/image205.png"/><Relationship Id="rId16" Type="http://schemas.openxmlformats.org/officeDocument/2006/relationships/image" Target="../media/image212.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207.png"/><Relationship Id="rId5" Type="http://schemas.openxmlformats.org/officeDocument/2006/relationships/image" Target="../media/image189.png"/><Relationship Id="rId15" Type="http://schemas.openxmlformats.org/officeDocument/2006/relationships/image" Target="../media/image211.png"/><Relationship Id="rId10" Type="http://schemas.openxmlformats.org/officeDocument/2006/relationships/image" Target="../media/image206.png"/><Relationship Id="rId4" Type="http://schemas.openxmlformats.org/officeDocument/2006/relationships/image" Target="../media/image204.png"/><Relationship Id="rId9" Type="http://schemas.openxmlformats.org/officeDocument/2006/relationships/image" Target="../media/image2050.png"/><Relationship Id="rId14" Type="http://schemas.openxmlformats.org/officeDocument/2006/relationships/image" Target="../media/image210.png"/></Relationships>
</file>

<file path=ppt/slides/_rels/slide51.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18.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17.png"/><Relationship Id="rId5" Type="http://schemas.openxmlformats.org/officeDocument/2006/relationships/image" Target="../media/image190.png"/><Relationship Id="rId10" Type="http://schemas.openxmlformats.org/officeDocument/2006/relationships/image" Target="../media/image216.png"/><Relationship Id="rId4" Type="http://schemas.openxmlformats.org/officeDocument/2006/relationships/image" Target="../media/image189.png"/><Relationship Id="rId9" Type="http://schemas.openxmlformats.org/officeDocument/2006/relationships/image" Target="../media/image215.png"/><Relationship Id="rId14" Type="http://schemas.openxmlformats.org/officeDocument/2006/relationships/image" Target="../media/image213.png"/></Relationships>
</file>

<file path=ppt/slides/_rels/slide52.xml.rels><?xml version="1.0" encoding="UTF-8" standalone="yes"?>
<Relationships xmlns="http://schemas.openxmlformats.org/package/2006/relationships"><Relationship Id="rId8" Type="http://schemas.openxmlformats.org/officeDocument/2006/relationships/image" Target="../media/image219.png"/><Relationship Id="rId13"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2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22.png"/><Relationship Id="rId5" Type="http://schemas.openxmlformats.org/officeDocument/2006/relationships/image" Target="../media/image190.png"/><Relationship Id="rId10" Type="http://schemas.openxmlformats.org/officeDocument/2006/relationships/image" Target="../media/image221.png"/><Relationship Id="rId4" Type="http://schemas.openxmlformats.org/officeDocument/2006/relationships/image" Target="../media/image189.png"/><Relationship Id="rId9" Type="http://schemas.openxmlformats.org/officeDocument/2006/relationships/image" Target="../media/image220.png"/><Relationship Id="rId14" Type="http://schemas.openxmlformats.org/officeDocument/2006/relationships/image" Target="../media/image213.png"/></Relationships>
</file>

<file path=ppt/slides/_rels/slide53.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26.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25.png"/><Relationship Id="rId5" Type="http://schemas.openxmlformats.org/officeDocument/2006/relationships/image" Target="../media/image190.png"/><Relationship Id="rId10" Type="http://schemas.openxmlformats.org/officeDocument/2006/relationships/image" Target="../media/image224.png"/><Relationship Id="rId4" Type="http://schemas.openxmlformats.org/officeDocument/2006/relationships/image" Target="../media/image189.png"/><Relationship Id="rId9" Type="http://schemas.openxmlformats.org/officeDocument/2006/relationships/image" Target="../media/image213.png"/></Relationships>
</file>

<file path=ppt/slides/_rels/slide54.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30.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29.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28.png"/><Relationship Id="rId5" Type="http://schemas.openxmlformats.org/officeDocument/2006/relationships/image" Target="../media/image190.png"/><Relationship Id="rId15" Type="http://schemas.openxmlformats.org/officeDocument/2006/relationships/image" Target="../media/image232.png"/><Relationship Id="rId10" Type="http://schemas.openxmlformats.org/officeDocument/2006/relationships/image" Target="../media/image227.png"/><Relationship Id="rId4" Type="http://schemas.openxmlformats.org/officeDocument/2006/relationships/image" Target="../media/image189.png"/><Relationship Id="rId9" Type="http://schemas.openxmlformats.org/officeDocument/2006/relationships/image" Target="../media/image213.png"/><Relationship Id="rId14" Type="http://schemas.openxmlformats.org/officeDocument/2006/relationships/image" Target="../media/image231.png"/></Relationships>
</file>

<file path=ppt/slides/_rels/slide55.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3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35.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34.png"/><Relationship Id="rId5" Type="http://schemas.openxmlformats.org/officeDocument/2006/relationships/image" Target="../media/image190.png"/><Relationship Id="rId10" Type="http://schemas.openxmlformats.org/officeDocument/2006/relationships/image" Target="../media/image233.png"/><Relationship Id="rId4" Type="http://schemas.openxmlformats.org/officeDocument/2006/relationships/image" Target="../media/image189.png"/><Relationship Id="rId9" Type="http://schemas.openxmlformats.org/officeDocument/2006/relationships/image" Target="../media/image213.png"/><Relationship Id="rId14" Type="http://schemas.openxmlformats.org/officeDocument/2006/relationships/image" Target="../media/image237.png"/></Relationships>
</file>

<file path=ppt/slides/_rels/slide56.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40.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39.png"/><Relationship Id="rId5" Type="http://schemas.openxmlformats.org/officeDocument/2006/relationships/image" Target="../media/image190.png"/><Relationship Id="rId10" Type="http://schemas.openxmlformats.org/officeDocument/2006/relationships/image" Target="../media/image238.png"/><Relationship Id="rId4" Type="http://schemas.openxmlformats.org/officeDocument/2006/relationships/image" Target="../media/image189.png"/><Relationship Id="rId9" Type="http://schemas.openxmlformats.org/officeDocument/2006/relationships/image" Target="../media/image2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1211.png"/><Relationship Id="rId12"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111.png"/><Relationship Id="rId11" Type="http://schemas.openxmlformats.org/officeDocument/2006/relationships/image" Target="../media/image28.png"/><Relationship Id="rId5" Type="http://schemas.openxmlformats.org/officeDocument/2006/relationships/image" Target="../media/image1010.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910.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910.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91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536864"/>
            <a:ext cx="6553200" cy="280076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ELASTIC STRINGS AND SPRINGS</a:t>
            </a:r>
          </a:p>
        </p:txBody>
      </p:sp>
    </p:spTree>
    <p:extLst>
      <p:ext uri="{BB962C8B-B14F-4D97-AF65-F5344CB8AC3E}">
        <p14:creationId xmlns:p14="http://schemas.microsoft.com/office/powerpoint/2010/main" val="218687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TextBox 53"/>
              <p:cNvSpPr txBox="1"/>
              <p:nvPr/>
            </p:nvSpPr>
            <p:spPr>
              <a:xfrm>
                <a:off x="533400" y="55626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400" y="5562600"/>
                <a:ext cx="968214" cy="554960"/>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828800" y="5562600"/>
                <a:ext cx="1440907"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28−28</m:t>
                          </m:r>
                          <m:r>
                            <a:rPr lang="en-GB" sz="1600" b="0" i="1" smtClean="0">
                              <a:latin typeface="Cambria Math"/>
                            </a:rPr>
                            <m:t>𝑥</m:t>
                          </m:r>
                        </m:num>
                        <m:den>
                          <m:r>
                            <a:rPr lang="en-GB" sz="1600" b="0" i="1" dirty="0" smtClean="0">
                              <a:latin typeface="Cambria Math"/>
                            </a:rPr>
                            <m:t>1.4</m:t>
                          </m:r>
                        </m:den>
                      </m:f>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828800" y="5562600"/>
                <a:ext cx="1440907" cy="554960"/>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371600" y="6172200"/>
                <a:ext cx="838200" cy="5745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8</m:t>
                          </m:r>
                        </m:num>
                        <m:den>
                          <m:r>
                            <a:rPr lang="en-GB" sz="1600" b="0" i="1" smtClean="0">
                              <a:latin typeface="Cambria Math"/>
                            </a:rPr>
                            <m:t>13</m:t>
                          </m:r>
                        </m:den>
                      </m:f>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1371600" y="6172200"/>
                <a:ext cx="838200" cy="574581"/>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19600" y="30480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419600" y="3048000"/>
                <a:ext cx="968214" cy="554960"/>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19600" y="3810000"/>
                <a:ext cx="1316001" cy="7218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a:rPr>
                                    <m:t>8</m:t>
                                  </m:r>
                                </m:num>
                                <m:den>
                                  <m:r>
                                    <a:rPr lang="en-GB" sz="1600" b="0" i="1" smtClean="0">
                                      <a:latin typeface="Cambria Math"/>
                                    </a:rPr>
                                    <m:t>13</m:t>
                                  </m:r>
                                </m:den>
                              </m:f>
                            </m:e>
                          </m:d>
                        </m:num>
                        <m:den>
                          <m:r>
                            <a:rPr lang="en-GB" sz="1600" b="0" i="1" dirty="0" smtClean="0">
                              <a:latin typeface="Cambria Math"/>
                            </a:rPr>
                            <m:t>1.6</m:t>
                          </m:r>
                        </m:den>
                      </m:f>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19600" y="3810000"/>
                <a:ext cx="1316001" cy="721801"/>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419600" y="4876800"/>
                <a:ext cx="1000980"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=7</m:t>
                      </m:r>
                      <m:f>
                        <m:fPr>
                          <m:ctrlPr>
                            <a:rPr lang="en-GB" sz="1600" b="0" i="1" smtClean="0">
                              <a:latin typeface="Cambria Math" panose="02040503050406030204" pitchFamily="18" charset="0"/>
                            </a:rPr>
                          </m:ctrlPr>
                        </m:fPr>
                        <m:num>
                          <m:r>
                            <a:rPr lang="en-GB" sz="1600" b="0" i="1" smtClean="0">
                              <a:latin typeface="Cambria Math"/>
                            </a:rPr>
                            <m:t>9</m:t>
                          </m:r>
                        </m:num>
                        <m:den>
                          <m:r>
                            <a:rPr lang="en-GB" sz="1600" b="0" i="1" smtClean="0">
                              <a:latin typeface="Cambria Math"/>
                            </a:rPr>
                            <m:t>13</m:t>
                          </m:r>
                        </m:den>
                      </m:f>
                    </m:oMath>
                  </m:oMathPara>
                </a14:m>
                <a:endParaRPr lang="en-GB" sz="16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419600" y="4876800"/>
                <a:ext cx="1000980" cy="554960"/>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71" name="Arc 70"/>
          <p:cNvSpPr/>
          <p:nvPr/>
        </p:nvSpPr>
        <p:spPr>
          <a:xfrm>
            <a:off x="5638800" y="3352800"/>
            <a:ext cx="304800" cy="914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867400" y="3505200"/>
            <a:ext cx="1447800" cy="584775"/>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Sub in the value of x</a:t>
            </a:r>
          </a:p>
        </p:txBody>
      </p:sp>
      <p:sp>
        <p:nvSpPr>
          <p:cNvPr id="73" name="Arc 72"/>
          <p:cNvSpPr/>
          <p:nvPr/>
        </p:nvSpPr>
        <p:spPr>
          <a:xfrm>
            <a:off x="5638800" y="4267200"/>
            <a:ext cx="304800" cy="914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5867400" y="4495800"/>
            <a:ext cx="1447800" cy="338554"/>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Calculate</a:t>
            </a:r>
          </a:p>
        </p:txBody>
      </p:sp>
      <p:sp>
        <p:nvSpPr>
          <p:cNvPr id="89" name="TextBox 88"/>
          <p:cNvSpPr txBox="1"/>
          <p:nvPr/>
        </p:nvSpPr>
        <p:spPr>
          <a:xfrm>
            <a:off x="3886200" y="5562600"/>
            <a:ext cx="51054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So the tension in the combined spring is 7</a:t>
            </a:r>
            <a:r>
              <a:rPr lang="en-GB" sz="1400" baseline="30000" dirty="0">
                <a:solidFill>
                  <a:srgbClr val="FF0000"/>
                </a:solidFill>
                <a:latin typeface="Comic Sans MS" panose="030F0702030302020204" pitchFamily="66" charset="0"/>
              </a:rPr>
              <a:t>9</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13</a:t>
            </a:r>
            <a:r>
              <a:rPr lang="en-GB" sz="1400" dirty="0">
                <a:solidFill>
                  <a:srgbClr val="FF0000"/>
                </a:solidFill>
                <a:latin typeface="Comic Sans MS" panose="030F0702030302020204" pitchFamily="66" charset="0"/>
              </a:rPr>
              <a:t>N</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It is a constant value along the whole combined spring. Hence, we don’t need to double this as there are 2 springs!</a:t>
            </a:r>
            <a:endParaRPr lang="en-GB" sz="1400" dirty="0">
              <a:solidFill>
                <a:srgbClr val="FF0000"/>
              </a:solidFill>
              <a:latin typeface="Comic Sans MS" panose="030F0702030302020204" pitchFamily="66" charset="0"/>
            </a:endParaRPr>
          </a:p>
        </p:txBody>
      </p:sp>
      <p:sp>
        <p:nvSpPr>
          <p:cNvPr id="43" name="TextBox 4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9838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linds(horizontal)">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linds(horizont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linds(horizont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9">
                                            <p:txEl>
                                              <p:pRg st="0" end="0"/>
                                            </p:txEl>
                                          </p:spTgt>
                                        </p:tgtEl>
                                        <p:attrNameLst>
                                          <p:attrName>style.visibility</p:attrName>
                                        </p:attrNameLst>
                                      </p:cBhvr>
                                      <p:to>
                                        <p:strVal val="visible"/>
                                      </p:to>
                                    </p:set>
                                    <p:animEffect transition="in" filter="blinds(horizontal)">
                                      <p:cBhvr>
                                        <p:cTn id="42" dur="500"/>
                                        <p:tgtEl>
                                          <p:spTgt spid="8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9">
                                            <p:txEl>
                                              <p:pRg st="2" end="2"/>
                                            </p:txEl>
                                          </p:spTgt>
                                        </p:tgtEl>
                                        <p:attrNameLst>
                                          <p:attrName>style.visibility</p:attrName>
                                        </p:attrNameLst>
                                      </p:cBhvr>
                                      <p:to>
                                        <p:strVal val="visible"/>
                                      </p:to>
                                    </p:set>
                                    <p:animEffect transition="in" filter="blinds(horizontal)">
                                      <p:cBhvr>
                                        <p:cTn id="47" dur="500"/>
                                        <p:tgtEl>
                                          <p:spTgt spid="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9" grpId="0"/>
      <p:bldP spid="71" grpId="0" animBg="1"/>
      <p:bldP spid="72" grpId="0"/>
      <p:bldP spid="73" grpId="0" animBg="1"/>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mass will end up directly below the midpoint of the original line (as this was where it is fixed)</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Let the unknown mass of the particle be ‘M’</a:t>
            </a: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4343400" y="18288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153400" y="1828800"/>
            <a:ext cx="152400" cy="152400"/>
            <a:chOff x="5486400" y="3048000"/>
            <a:chExt cx="152400" cy="152400"/>
          </a:xfrm>
        </p:grpSpPr>
        <p:cxnSp>
          <p:nvCxnSpPr>
            <p:cNvPr id="11" name="Straight Connector 1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19600" y="1905000"/>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5" name="TextBox 14"/>
          <p:cNvSpPr txBox="1"/>
          <p:nvPr/>
        </p:nvSpPr>
        <p:spPr>
          <a:xfrm>
            <a:off x="8229600" y="1752600"/>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23" name="Straight Connector 22"/>
          <p:cNvCxnSpPr/>
          <p:nvPr/>
        </p:nvCxnSpPr>
        <p:spPr>
          <a:xfrm>
            <a:off x="4419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24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24600" y="2449773"/>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16941" y="2438400"/>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048000"/>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676400"/>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1371600"/>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34" name="TextBox 33"/>
          <p:cNvSpPr txBox="1"/>
          <p:nvPr/>
        </p:nvSpPr>
        <p:spPr>
          <a:xfrm>
            <a:off x="5181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5" name="TextBox 34"/>
          <p:cNvSpPr txBox="1"/>
          <p:nvPr/>
        </p:nvSpPr>
        <p:spPr>
          <a:xfrm>
            <a:off x="7086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6" name="Arc 35"/>
          <p:cNvSpPr/>
          <p:nvPr/>
        </p:nvSpPr>
        <p:spPr>
          <a:xfrm>
            <a:off x="3962400" y="1447800"/>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7772400" y="1447800"/>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8" name="Straight Connector 37"/>
          <p:cNvCxnSpPr/>
          <p:nvPr/>
        </p:nvCxnSpPr>
        <p:spPr>
          <a:xfrm>
            <a:off x="6324600" y="1905000"/>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48400" y="1905000"/>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805025" y="188889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2" name="TextBox 41"/>
          <p:cNvSpPr txBox="1"/>
          <p:nvPr/>
        </p:nvSpPr>
        <p:spPr>
          <a:xfrm>
            <a:off x="7349545" y="1905000"/>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4" name="TextBox 43"/>
          <p:cNvSpPr txBox="1"/>
          <p:nvPr/>
        </p:nvSpPr>
        <p:spPr>
          <a:xfrm>
            <a:off x="6096000" y="3581400"/>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46" name="TextBox 45"/>
          <p:cNvSpPr txBox="1"/>
          <p:nvPr/>
        </p:nvSpPr>
        <p:spPr>
          <a:xfrm>
            <a:off x="6096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7" name="Straight Connector 46"/>
          <p:cNvCxnSpPr/>
          <p:nvPr/>
        </p:nvCxnSpPr>
        <p:spPr>
          <a:xfrm flipH="1">
            <a:off x="53340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46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48400" y="2971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p:cNvCxnSpPr/>
          <p:nvPr/>
        </p:nvCxnSpPr>
        <p:spPr>
          <a:xfrm flipV="1">
            <a:off x="53340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152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715000" y="2667000"/>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6019800" y="2590800"/>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638800"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8" name="TextBox 57"/>
          <p:cNvSpPr txBox="1"/>
          <p:nvPr/>
        </p:nvSpPr>
        <p:spPr>
          <a:xfrm>
            <a:off x="6553199"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9" name="TextBox 58"/>
          <p:cNvSpPr txBox="1"/>
          <p:nvPr/>
        </p:nvSpPr>
        <p:spPr>
          <a:xfrm>
            <a:off x="54864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0" name="TextBox 59"/>
          <p:cNvSpPr txBox="1"/>
          <p:nvPr/>
        </p:nvSpPr>
        <p:spPr>
          <a:xfrm>
            <a:off x="64770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1" name="TextBox 60"/>
          <p:cNvSpPr txBox="1"/>
          <p:nvPr/>
        </p:nvSpPr>
        <p:spPr>
          <a:xfrm>
            <a:off x="4648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2" name="TextBox 61"/>
          <p:cNvSpPr txBox="1"/>
          <p:nvPr/>
        </p:nvSpPr>
        <p:spPr>
          <a:xfrm>
            <a:off x="7315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3" name="TextBox 62"/>
          <p:cNvSpPr txBox="1"/>
          <p:nvPr/>
        </p:nvSpPr>
        <p:spPr>
          <a:xfrm>
            <a:off x="3886201" y="3962400"/>
            <a:ext cx="5105400" cy="954107"/>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You need to find ways of creating equations with the data you’re given…</a:t>
            </a: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Resolving horizontally will not help as the equation will simplify to 0 = 0!</a:t>
            </a:r>
            <a:endParaRPr lang="en-GB" sz="1400" dirty="0">
              <a:solidFill>
                <a:srgbClr val="FF0000"/>
              </a:solidFill>
              <a:latin typeface="Comic Sans MS" panose="030F0702030302020204" pitchFamily="66" charset="0"/>
            </a:endParaRPr>
          </a:p>
        </p:txBody>
      </p:sp>
      <p:sp>
        <p:nvSpPr>
          <p:cNvPr id="64" name="TextBox 63"/>
          <p:cNvSpPr txBox="1"/>
          <p:nvPr/>
        </p:nvSpPr>
        <p:spPr>
          <a:xfrm>
            <a:off x="4038600" y="4905499"/>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65" name="TextBox 64"/>
              <p:cNvSpPr txBox="1"/>
              <p:nvPr/>
            </p:nvSpPr>
            <p:spPr>
              <a:xfrm>
                <a:off x="4876800" y="5286499"/>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876800" y="5286499"/>
                <a:ext cx="829586"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862450" y="5650677"/>
                <a:ext cx="168655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𝑇𝑠𝑖𝑛</m:t>
                      </m:r>
                      <m:r>
                        <a:rPr lang="en-GB" sz="1400" b="0" i="1" smtClean="0">
                          <a:latin typeface="Cambria Math"/>
                        </a:rPr>
                        <m:t>30−</m:t>
                      </m:r>
                      <m:r>
                        <a:rPr lang="en-GB" sz="1400" b="0" i="1" smtClean="0">
                          <a:latin typeface="Cambria Math"/>
                        </a:rPr>
                        <m:t>𝑀𝑔</m:t>
                      </m:r>
                      <m:r>
                        <a:rPr lang="en-GB" sz="1400" b="0" i="1" smtClean="0">
                          <a:latin typeface="Cambria Math"/>
                        </a:rPr>
                        <m:t>=0</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862450" y="5650677"/>
                <a:ext cx="1686551" cy="307777"/>
              </a:xfrm>
              <a:prstGeom prst="rect">
                <a:avLst/>
              </a:prstGeom>
              <a:blipFill rotWithShape="1">
                <a:blip r:embed="rId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367151" y="6048499"/>
                <a:ext cx="13727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𝑇𝑠𝑖𝑛</m:t>
                      </m:r>
                      <m:r>
                        <a:rPr lang="en-GB" sz="1400" b="0" i="1" smtClean="0">
                          <a:latin typeface="Cambria Math"/>
                        </a:rPr>
                        <m:t>30=</m:t>
                      </m:r>
                      <m:r>
                        <a:rPr lang="en-GB" sz="1400" b="0" i="1" smtClean="0">
                          <a:latin typeface="Cambria Math"/>
                        </a:rPr>
                        <m:t>𝑀𝑔</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367151" y="6048499"/>
                <a:ext cx="1372748" cy="307777"/>
              </a:xfrm>
              <a:prstGeom prst="rect">
                <a:avLst/>
              </a:prstGeom>
              <a:blipFill rotWithShape="1">
                <a:blip r:embed="rId7"/>
                <a:stretch>
                  <a:fillRect b="-39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904510" y="6411685"/>
                <a:ext cx="836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r>
                        <a:rPr lang="en-GB" sz="1400" b="0" i="1" smtClean="0">
                          <a:latin typeface="Cambria Math"/>
                        </a:rPr>
                        <m:t>𝑀𝑔</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510" y="6411685"/>
                <a:ext cx="836511" cy="307777"/>
              </a:xfrm>
              <a:prstGeom prst="rect">
                <a:avLst/>
              </a:prstGeom>
              <a:blipFill rotWithShape="1">
                <a:blip r:embed="rId8"/>
                <a:stretch>
                  <a:fillRect b="-6000"/>
                </a:stretch>
              </a:blipFill>
            </p:spPr>
            <p:txBody>
              <a:bodyPr/>
              <a:lstStyle/>
              <a:p>
                <a:r>
                  <a:rPr lang="en-GB">
                    <a:noFill/>
                  </a:rPr>
                  <a:t> </a:t>
                </a:r>
              </a:p>
            </p:txBody>
          </p:sp>
        </mc:Fallback>
      </mc:AlternateContent>
      <p:sp>
        <p:nvSpPr>
          <p:cNvPr id="69" name="Arc 68"/>
          <p:cNvSpPr/>
          <p:nvPr/>
        </p:nvSpPr>
        <p:spPr>
          <a:xfrm>
            <a:off x="5520047" y="5442859"/>
            <a:ext cx="310738" cy="399801"/>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771408" y="5457701"/>
            <a:ext cx="1377538"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71" name="Arc 70"/>
          <p:cNvSpPr/>
          <p:nvPr/>
        </p:nvSpPr>
        <p:spPr>
          <a:xfrm>
            <a:off x="5636821" y="5844641"/>
            <a:ext cx="310738" cy="399801"/>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Arc 71"/>
          <p:cNvSpPr/>
          <p:nvPr/>
        </p:nvSpPr>
        <p:spPr>
          <a:xfrm>
            <a:off x="5587340" y="6222672"/>
            <a:ext cx="310738" cy="399801"/>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5911933" y="5871358"/>
            <a:ext cx="845127"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Add Mg</a:t>
            </a:r>
          </a:p>
        </p:txBody>
      </p:sp>
      <p:sp>
        <p:nvSpPr>
          <p:cNvPr id="74" name="TextBox 73"/>
          <p:cNvSpPr txBox="1"/>
          <p:nvPr/>
        </p:nvSpPr>
        <p:spPr>
          <a:xfrm>
            <a:off x="5854535" y="6261265"/>
            <a:ext cx="1138053"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Sin30 = 0.5</a:t>
            </a:r>
          </a:p>
        </p:txBody>
      </p:sp>
      <p:sp>
        <p:nvSpPr>
          <p:cNvPr id="75" name="TextBox 74"/>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397595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5"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3" presetClass="entr" presetSubtype="5"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par>
                                <p:cTn id="41" presetID="3"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linds(horizontal)">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linds(horizont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linds(horizont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linds(horizontal)">
                                      <p:cBhvr>
                                        <p:cTn id="70" dur="500"/>
                                        <p:tgtEl>
                                          <p:spTgt spid="3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linds(horizont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linds(horizontal)">
                                      <p:cBhvr>
                                        <p:cTn id="78" dur="500"/>
                                        <p:tgtEl>
                                          <p:spTgt spid="3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linds(horizontal)">
                                      <p:cBhvr>
                                        <p:cTn id="81" dur="500"/>
                                        <p:tgtEl>
                                          <p:spTgt spid="4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linds(horizontal)">
                                      <p:cBhvr>
                                        <p:cTn id="84" dur="500"/>
                                        <p:tgtEl>
                                          <p:spTgt spid="4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linds(horizontal)">
                                      <p:cBhvr>
                                        <p:cTn id="92" dur="500"/>
                                        <p:tgtEl>
                                          <p:spTgt spid="40"/>
                                        </p:tgtEl>
                                      </p:cBhvr>
                                    </p:animEffect>
                                  </p:childTnLst>
                                </p:cTn>
                              </p:par>
                              <p:par>
                                <p:cTn id="93" presetID="3" presetClass="entr" presetSubtype="1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blinds(horizontal)">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par>
                                <p:cTn id="101" presetID="3" presetClass="entr" presetSubtype="5"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linds(vertical)">
                                      <p:cBhvr>
                                        <p:cTn id="103" dur="500"/>
                                        <p:tgtEl>
                                          <p:spTgt spid="47"/>
                                        </p:tgtEl>
                                      </p:cBhvr>
                                    </p:animEffect>
                                  </p:childTnLst>
                                </p:cTn>
                              </p:par>
                              <p:par>
                                <p:cTn id="104" presetID="3" presetClass="entr" presetSubtype="5"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vertical)">
                                      <p:cBhvr>
                                        <p:cTn id="106" dur="500"/>
                                        <p:tgtEl>
                                          <p:spTgt spid="51"/>
                                        </p:tgtEl>
                                      </p:cBhvr>
                                    </p:animEffect>
                                  </p:childTnLst>
                                </p:cTn>
                              </p:par>
                              <p:par>
                                <p:cTn id="107" presetID="3" presetClass="entr" presetSubtype="1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linds(horizontal)">
                                      <p:cBhvr>
                                        <p:cTn id="109" dur="500"/>
                                        <p:tgtEl>
                                          <p:spTgt spid="5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linds(horizontal)">
                                      <p:cBhvr>
                                        <p:cTn id="114" dur="500"/>
                                        <p:tgtEl>
                                          <p:spTgt spid="55"/>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blinds(horizontal)">
                                      <p:cBhvr>
                                        <p:cTn id="117" dur="500"/>
                                        <p:tgtEl>
                                          <p:spTgt spid="5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blinds(horizontal)">
                                      <p:cBhvr>
                                        <p:cTn id="120" dur="500"/>
                                        <p:tgtEl>
                                          <p:spTgt spid="57"/>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blinds(horizontal)">
                                      <p:cBhvr>
                                        <p:cTn id="123" dur="500"/>
                                        <p:tgtEl>
                                          <p:spTgt spid="5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blinds(horizontal)">
                                      <p:cBhvr>
                                        <p:cTn id="133" dur="500"/>
                                        <p:tgtEl>
                                          <p:spTgt spid="61"/>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blinds(horizontal)">
                                      <p:cBhvr>
                                        <p:cTn id="138" dur="500"/>
                                        <p:tgtEl>
                                          <p:spTgt spid="6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blinds(horizontal)">
                                      <p:cBhvr>
                                        <p:cTn id="143" dur="500"/>
                                        <p:tgtEl>
                                          <p:spTgt spid="62"/>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63">
                                            <p:txEl>
                                              <p:pRg st="0" end="0"/>
                                            </p:txEl>
                                          </p:spTgt>
                                        </p:tgtEl>
                                        <p:attrNameLst>
                                          <p:attrName>style.visibility</p:attrName>
                                        </p:attrNameLst>
                                      </p:cBhvr>
                                      <p:to>
                                        <p:strVal val="visible"/>
                                      </p:to>
                                    </p:set>
                                    <p:animEffect transition="in" filter="blinds(horizontal)">
                                      <p:cBhvr>
                                        <p:cTn id="148" dur="500"/>
                                        <p:tgtEl>
                                          <p:spTgt spid="63">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nodeType="clickEffect">
                                  <p:stCondLst>
                                    <p:cond delay="0"/>
                                  </p:stCondLst>
                                  <p:childTnLst>
                                    <p:set>
                                      <p:cBhvr>
                                        <p:cTn id="152" dur="1" fill="hold">
                                          <p:stCondLst>
                                            <p:cond delay="0"/>
                                          </p:stCondLst>
                                        </p:cTn>
                                        <p:tgtEl>
                                          <p:spTgt spid="63">
                                            <p:txEl>
                                              <p:pRg st="1" end="1"/>
                                            </p:txEl>
                                          </p:spTgt>
                                        </p:tgtEl>
                                        <p:attrNameLst>
                                          <p:attrName>style.visibility</p:attrName>
                                        </p:attrNameLst>
                                      </p:cBhvr>
                                      <p:to>
                                        <p:strVal val="visible"/>
                                      </p:to>
                                    </p:set>
                                    <p:animEffect transition="in" filter="blinds(horizontal)">
                                      <p:cBhvr>
                                        <p:cTn id="153" dur="500"/>
                                        <p:tgtEl>
                                          <p:spTgt spid="63">
                                            <p:txEl>
                                              <p:pRg st="1" end="1"/>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mph" presetSubtype="2" fill="hold" grpId="1" nodeType="clickEffect">
                                  <p:stCondLst>
                                    <p:cond delay="0"/>
                                  </p:stCondLst>
                                  <p:childTnLst>
                                    <p:animClr clrSpc="rgb" dir="cw">
                                      <p:cBhvr override="childStyle">
                                        <p:cTn id="157" dur="500" fill="hold"/>
                                        <p:tgtEl>
                                          <p:spTgt spid="59"/>
                                        </p:tgtEl>
                                        <p:attrNameLst>
                                          <p:attrName>style.color</p:attrName>
                                        </p:attrNameLst>
                                      </p:cBhvr>
                                      <p:to>
                                        <a:srgbClr val="FF0000"/>
                                      </p:to>
                                    </p:animClr>
                                  </p:childTnLst>
                                </p:cTn>
                              </p:par>
                              <p:par>
                                <p:cTn id="158" presetID="3" presetClass="emph" presetSubtype="2" fill="hold" grpId="1" nodeType="withEffect">
                                  <p:stCondLst>
                                    <p:cond delay="0"/>
                                  </p:stCondLst>
                                  <p:childTnLst>
                                    <p:animClr clrSpc="rgb" dir="cw">
                                      <p:cBhvr override="childStyle">
                                        <p:cTn id="159" dur="500" fill="hold"/>
                                        <p:tgtEl>
                                          <p:spTgt spid="60"/>
                                        </p:tgtEl>
                                        <p:attrNameLst>
                                          <p:attrName>style.color</p:attrName>
                                        </p:attrNameLst>
                                      </p:cBhvr>
                                      <p:to>
                                        <a:srgbClr val="FF0000"/>
                                      </p:to>
                                    </p:animClr>
                                  </p:childTnLst>
                                </p:cTn>
                              </p:par>
                              <p:par>
                                <p:cTn id="160" presetID="7" presetClass="emph" presetSubtype="2" fill="hold" nodeType="withEffect">
                                  <p:stCondLst>
                                    <p:cond delay="0"/>
                                  </p:stCondLst>
                                  <p:childTnLst>
                                    <p:animClr clrSpc="rgb" dir="cw">
                                      <p:cBhvr>
                                        <p:cTn id="161" dur="500" fill="hold"/>
                                        <p:tgtEl>
                                          <p:spTgt spid="47"/>
                                        </p:tgtEl>
                                        <p:attrNameLst>
                                          <p:attrName>stroke.color</p:attrName>
                                        </p:attrNameLst>
                                      </p:cBhvr>
                                      <p:to>
                                        <a:srgbClr val="FF0000"/>
                                      </p:to>
                                    </p:animClr>
                                    <p:set>
                                      <p:cBhvr>
                                        <p:cTn id="162" dur="500" fill="hold"/>
                                        <p:tgtEl>
                                          <p:spTgt spid="47"/>
                                        </p:tgtEl>
                                        <p:attrNameLst>
                                          <p:attrName>stroke.on</p:attrName>
                                        </p:attrNameLst>
                                      </p:cBhvr>
                                      <p:to>
                                        <p:strVal val="true"/>
                                      </p:to>
                                    </p:set>
                                  </p:childTnLst>
                                </p:cTn>
                              </p:par>
                              <p:par>
                                <p:cTn id="163" presetID="7" presetClass="emph" presetSubtype="2" fill="hold" nodeType="withEffect">
                                  <p:stCondLst>
                                    <p:cond delay="0"/>
                                  </p:stCondLst>
                                  <p:childTnLst>
                                    <p:animClr clrSpc="rgb" dir="cw">
                                      <p:cBhvr>
                                        <p:cTn id="164" dur="500" fill="hold"/>
                                        <p:tgtEl>
                                          <p:spTgt spid="51"/>
                                        </p:tgtEl>
                                        <p:attrNameLst>
                                          <p:attrName>stroke.color</p:attrName>
                                        </p:attrNameLst>
                                      </p:cBhvr>
                                      <p:to>
                                        <a:srgbClr val="FF0000"/>
                                      </p:to>
                                    </p:animClr>
                                    <p:set>
                                      <p:cBhvr>
                                        <p:cTn id="165" dur="500" fill="hold"/>
                                        <p:tgtEl>
                                          <p:spTgt spid="51"/>
                                        </p:tgtEl>
                                        <p:attrNameLst>
                                          <p:attrName>stroke.on</p:attrName>
                                        </p:attrNameLst>
                                      </p:cBhvr>
                                      <p:to>
                                        <p:strVal val="tru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childTnLst>
                                    <p:animClr clrSpc="rgb" dir="cw">
                                      <p:cBhvr override="childStyle">
                                        <p:cTn id="169" dur="500" fill="hold"/>
                                        <p:tgtEl>
                                          <p:spTgt spid="59"/>
                                        </p:tgtEl>
                                        <p:attrNameLst>
                                          <p:attrName>style.color</p:attrName>
                                        </p:attrNameLst>
                                      </p:cBhvr>
                                      <p:to>
                                        <a:schemeClr val="tx1"/>
                                      </p:to>
                                    </p:animClr>
                                  </p:childTnLst>
                                </p:cTn>
                              </p:par>
                              <p:par>
                                <p:cTn id="170" presetID="3" presetClass="emph" presetSubtype="2" fill="hold" grpId="2" nodeType="withEffect">
                                  <p:stCondLst>
                                    <p:cond delay="0"/>
                                  </p:stCondLst>
                                  <p:childTnLst>
                                    <p:animClr clrSpc="rgb" dir="cw">
                                      <p:cBhvr override="childStyle">
                                        <p:cTn id="171" dur="500" fill="hold"/>
                                        <p:tgtEl>
                                          <p:spTgt spid="60"/>
                                        </p:tgtEl>
                                        <p:attrNameLst>
                                          <p:attrName>style.color</p:attrName>
                                        </p:attrNameLst>
                                      </p:cBhvr>
                                      <p:to>
                                        <a:schemeClr val="tx1"/>
                                      </p:to>
                                    </p:animClr>
                                  </p:childTnLst>
                                </p:cTn>
                              </p:par>
                              <p:par>
                                <p:cTn id="172" presetID="7" presetClass="emph" presetSubtype="2" fill="hold" nodeType="withEffect">
                                  <p:stCondLst>
                                    <p:cond delay="0"/>
                                  </p:stCondLst>
                                  <p:childTnLst>
                                    <p:animClr clrSpc="rgb" dir="cw">
                                      <p:cBhvr>
                                        <p:cTn id="173" dur="500" fill="hold"/>
                                        <p:tgtEl>
                                          <p:spTgt spid="47"/>
                                        </p:tgtEl>
                                        <p:attrNameLst>
                                          <p:attrName>stroke.color</p:attrName>
                                        </p:attrNameLst>
                                      </p:cBhvr>
                                      <p:to>
                                        <a:schemeClr val="tx1"/>
                                      </p:to>
                                    </p:animClr>
                                    <p:set>
                                      <p:cBhvr>
                                        <p:cTn id="174" dur="500" fill="hold"/>
                                        <p:tgtEl>
                                          <p:spTgt spid="47"/>
                                        </p:tgtEl>
                                        <p:attrNameLst>
                                          <p:attrName>stroke.on</p:attrName>
                                        </p:attrNameLst>
                                      </p:cBhvr>
                                      <p:to>
                                        <p:strVal val="true"/>
                                      </p:to>
                                    </p:set>
                                  </p:childTnLst>
                                </p:cTn>
                              </p:par>
                              <p:par>
                                <p:cTn id="175" presetID="7" presetClass="emph" presetSubtype="2" fill="hold" nodeType="withEffect">
                                  <p:stCondLst>
                                    <p:cond delay="0"/>
                                  </p:stCondLst>
                                  <p:childTnLst>
                                    <p:animClr clrSpc="rgb" dir="cw">
                                      <p:cBhvr>
                                        <p:cTn id="176" dur="500" fill="hold"/>
                                        <p:tgtEl>
                                          <p:spTgt spid="51"/>
                                        </p:tgtEl>
                                        <p:attrNameLst>
                                          <p:attrName>stroke.color</p:attrName>
                                        </p:attrNameLst>
                                      </p:cBhvr>
                                      <p:to>
                                        <a:schemeClr val="tx1"/>
                                      </p:to>
                                    </p:animClr>
                                    <p:set>
                                      <p:cBhvr>
                                        <p:cTn id="177" dur="500" fill="hold"/>
                                        <p:tgtEl>
                                          <p:spTgt spid="51"/>
                                        </p:tgtEl>
                                        <p:attrNameLst>
                                          <p:attrName>stroke.on</p:attrName>
                                        </p:attrNameLst>
                                      </p:cBhvr>
                                      <p:to>
                                        <p:strVal val="true"/>
                                      </p:to>
                                    </p:se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blinds(horizontal)">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blinds(horizontal)">
                                      <p:cBhvr>
                                        <p:cTn id="187" dur="500"/>
                                        <p:tgtEl>
                                          <p:spTgt spid="65"/>
                                        </p:tgtEl>
                                      </p:cBhvr>
                                    </p:animEffect>
                                  </p:childTnLst>
                                </p:cTn>
                              </p:par>
                            </p:childTnLst>
                          </p:cTn>
                        </p:par>
                      </p:childTnLst>
                    </p:cTn>
                  </p:par>
                  <p:par>
                    <p:cTn id="188" fill="hold">
                      <p:stCondLst>
                        <p:cond delay="indefinite"/>
                      </p:stCondLst>
                      <p:childTnLst>
                        <p:par>
                          <p:cTn id="189" fill="hold">
                            <p:stCondLst>
                              <p:cond delay="0"/>
                            </p:stCondLst>
                            <p:childTnLst>
                              <p:par>
                                <p:cTn id="190" presetID="7" presetClass="emph" presetSubtype="2" fill="hold" nodeType="clickEffect">
                                  <p:stCondLst>
                                    <p:cond delay="0"/>
                                  </p:stCondLst>
                                  <p:childTnLst>
                                    <p:animClr clrSpc="rgb" dir="cw">
                                      <p:cBhvr>
                                        <p:cTn id="191" dur="500" fill="hold"/>
                                        <p:tgtEl>
                                          <p:spTgt spid="30"/>
                                        </p:tgtEl>
                                        <p:attrNameLst>
                                          <p:attrName>stroke.color</p:attrName>
                                        </p:attrNameLst>
                                      </p:cBhvr>
                                      <p:to>
                                        <a:schemeClr val="hlink"/>
                                      </p:to>
                                    </p:animClr>
                                    <p:set>
                                      <p:cBhvr>
                                        <p:cTn id="192" dur="500" fill="hold"/>
                                        <p:tgtEl>
                                          <p:spTgt spid="30"/>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500" fill="hold"/>
                                        <p:tgtEl>
                                          <p:spTgt spid="52"/>
                                        </p:tgtEl>
                                        <p:attrNameLst>
                                          <p:attrName>stroke.color</p:attrName>
                                        </p:attrNameLst>
                                      </p:cBhvr>
                                      <p:to>
                                        <a:schemeClr val="hlink"/>
                                      </p:to>
                                    </p:animClr>
                                    <p:set>
                                      <p:cBhvr>
                                        <p:cTn id="195" dur="500" fill="hold"/>
                                        <p:tgtEl>
                                          <p:spTgt spid="52"/>
                                        </p:tgtEl>
                                        <p:attrNameLst>
                                          <p:attrName>stroke.on</p:attrName>
                                        </p:attrNameLst>
                                      </p:cBhvr>
                                      <p:to>
                                        <p:strVal val="true"/>
                                      </p:to>
                                    </p:set>
                                  </p:childTnLst>
                                </p:cTn>
                              </p:par>
                              <p:par>
                                <p:cTn id="196" presetID="7" presetClass="emph" presetSubtype="2" fill="hold" nodeType="withEffect">
                                  <p:stCondLst>
                                    <p:cond delay="0"/>
                                  </p:stCondLst>
                                  <p:childTnLst>
                                    <p:animClr clrSpc="rgb" dir="cw">
                                      <p:cBhvr>
                                        <p:cTn id="197" dur="500" fill="hold"/>
                                        <p:tgtEl>
                                          <p:spTgt spid="54"/>
                                        </p:tgtEl>
                                        <p:attrNameLst>
                                          <p:attrName>stroke.color</p:attrName>
                                        </p:attrNameLst>
                                      </p:cBhvr>
                                      <p:to>
                                        <a:schemeClr val="hlink"/>
                                      </p:to>
                                    </p:animClr>
                                    <p:set>
                                      <p:cBhvr>
                                        <p:cTn id="198" dur="500" fill="hold"/>
                                        <p:tgtEl>
                                          <p:spTgt spid="54"/>
                                        </p:tgtEl>
                                        <p:attrNameLst>
                                          <p:attrName>stroke.on</p:attrName>
                                        </p:attrNameLst>
                                      </p:cBhvr>
                                      <p:to>
                                        <p:strVal val="true"/>
                                      </p:to>
                                    </p:set>
                                  </p:childTnLst>
                                </p:cTn>
                              </p:par>
                              <p:par>
                                <p:cTn id="199" presetID="3" presetClass="emph" presetSubtype="2" fill="hold" grpId="2" nodeType="withEffect">
                                  <p:stCondLst>
                                    <p:cond delay="0"/>
                                  </p:stCondLst>
                                  <p:childTnLst>
                                    <p:animClr clrSpc="rgb" dir="cw">
                                      <p:cBhvr override="childStyle">
                                        <p:cTn id="200" dur="500" fill="hold"/>
                                        <p:tgtEl>
                                          <p:spTgt spid="44"/>
                                        </p:tgtEl>
                                        <p:attrNameLst>
                                          <p:attrName>style.color</p:attrName>
                                        </p:attrNameLst>
                                      </p:cBhvr>
                                      <p:to>
                                        <a:schemeClr val="hlink"/>
                                      </p:to>
                                    </p:animClr>
                                  </p:childTnLst>
                                </p:cTn>
                              </p:par>
                              <p:par>
                                <p:cTn id="201" presetID="3" presetClass="emph" presetSubtype="2" fill="hold" grpId="2" nodeType="withEffect">
                                  <p:stCondLst>
                                    <p:cond delay="0"/>
                                  </p:stCondLst>
                                  <p:childTnLst>
                                    <p:animClr clrSpc="rgb" dir="cw">
                                      <p:cBhvr override="childStyle">
                                        <p:cTn id="202" dur="500" fill="hold"/>
                                        <p:tgtEl>
                                          <p:spTgt spid="61"/>
                                        </p:tgtEl>
                                        <p:attrNameLst>
                                          <p:attrName>style.color</p:attrName>
                                        </p:attrNameLst>
                                      </p:cBhvr>
                                      <p:to>
                                        <a:schemeClr val="hlink"/>
                                      </p:to>
                                    </p:animClr>
                                  </p:childTnLst>
                                </p:cTn>
                              </p:par>
                              <p:par>
                                <p:cTn id="203" presetID="3" presetClass="emph" presetSubtype="2" fill="hold" grpId="2" nodeType="withEffect">
                                  <p:stCondLst>
                                    <p:cond delay="0"/>
                                  </p:stCondLst>
                                  <p:childTnLst>
                                    <p:animClr clrSpc="rgb" dir="cw">
                                      <p:cBhvr override="childStyle">
                                        <p:cTn id="204" dur="500" fill="hold"/>
                                        <p:tgtEl>
                                          <p:spTgt spid="62"/>
                                        </p:tgtEl>
                                        <p:attrNameLst>
                                          <p:attrName>style.color</p:attrName>
                                        </p:attrNameLst>
                                      </p:cBhvr>
                                      <p:to>
                                        <a:schemeClr val="hlink"/>
                                      </p:to>
                                    </p:animClr>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blinds(horizontal)">
                                      <p:cBhvr>
                                        <p:cTn id="209" dur="500"/>
                                        <p:tgtEl>
                                          <p:spTgt spid="69"/>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70"/>
                                        </p:tgtEl>
                                        <p:attrNameLst>
                                          <p:attrName>style.visibility</p:attrName>
                                        </p:attrNameLst>
                                      </p:cBhvr>
                                      <p:to>
                                        <p:strVal val="visible"/>
                                      </p:to>
                                    </p:set>
                                    <p:animEffect transition="in" filter="blinds(horizontal)">
                                      <p:cBhvr>
                                        <p:cTn id="214" dur="500"/>
                                        <p:tgtEl>
                                          <p:spTgt spid="70"/>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grpId="0" nodeType="clickEffect">
                                  <p:stCondLst>
                                    <p:cond delay="0"/>
                                  </p:stCondLst>
                                  <p:childTnLst>
                                    <p:set>
                                      <p:cBhvr>
                                        <p:cTn id="218" dur="1" fill="hold">
                                          <p:stCondLst>
                                            <p:cond delay="0"/>
                                          </p:stCondLst>
                                        </p:cTn>
                                        <p:tgtEl>
                                          <p:spTgt spid="66"/>
                                        </p:tgtEl>
                                        <p:attrNameLst>
                                          <p:attrName>style.visibility</p:attrName>
                                        </p:attrNameLst>
                                      </p:cBhvr>
                                      <p:to>
                                        <p:strVal val="visible"/>
                                      </p:to>
                                    </p:set>
                                    <p:animEffect transition="in" filter="blinds(horizontal)">
                                      <p:cBhvr>
                                        <p:cTn id="219" dur="500"/>
                                        <p:tgtEl>
                                          <p:spTgt spid="66"/>
                                        </p:tgtEl>
                                      </p:cBhvr>
                                    </p:animEffec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grpId="0" nodeType="clickEffect">
                                  <p:stCondLst>
                                    <p:cond delay="0"/>
                                  </p:stCondLst>
                                  <p:childTnLst>
                                    <p:set>
                                      <p:cBhvr>
                                        <p:cTn id="223" dur="1" fill="hold">
                                          <p:stCondLst>
                                            <p:cond delay="0"/>
                                          </p:stCondLst>
                                        </p:cTn>
                                        <p:tgtEl>
                                          <p:spTgt spid="71"/>
                                        </p:tgtEl>
                                        <p:attrNameLst>
                                          <p:attrName>style.visibility</p:attrName>
                                        </p:attrNameLst>
                                      </p:cBhvr>
                                      <p:to>
                                        <p:strVal val="visible"/>
                                      </p:to>
                                    </p:set>
                                    <p:animEffect transition="in" filter="blinds(horizontal)">
                                      <p:cBhvr>
                                        <p:cTn id="224" dur="500"/>
                                        <p:tgtEl>
                                          <p:spTgt spid="71"/>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10" fill="hold" grpId="0" nodeType="clickEffect">
                                  <p:stCondLst>
                                    <p:cond delay="0"/>
                                  </p:stCondLst>
                                  <p:childTnLst>
                                    <p:set>
                                      <p:cBhvr>
                                        <p:cTn id="228" dur="1" fill="hold">
                                          <p:stCondLst>
                                            <p:cond delay="0"/>
                                          </p:stCondLst>
                                        </p:cTn>
                                        <p:tgtEl>
                                          <p:spTgt spid="73"/>
                                        </p:tgtEl>
                                        <p:attrNameLst>
                                          <p:attrName>style.visibility</p:attrName>
                                        </p:attrNameLst>
                                      </p:cBhvr>
                                      <p:to>
                                        <p:strVal val="visible"/>
                                      </p:to>
                                    </p:set>
                                    <p:animEffect transition="in" filter="blinds(horizontal)">
                                      <p:cBhvr>
                                        <p:cTn id="229" dur="500"/>
                                        <p:tgtEl>
                                          <p:spTgt spid="73"/>
                                        </p:tgtEl>
                                      </p:cBhvr>
                                    </p:animEffec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67"/>
                                        </p:tgtEl>
                                        <p:attrNameLst>
                                          <p:attrName>style.visibility</p:attrName>
                                        </p:attrNameLst>
                                      </p:cBhvr>
                                      <p:to>
                                        <p:strVal val="visible"/>
                                      </p:to>
                                    </p:set>
                                    <p:animEffect transition="in" filter="blinds(horizontal)">
                                      <p:cBhvr>
                                        <p:cTn id="234" dur="500"/>
                                        <p:tgtEl>
                                          <p:spTgt spid="67"/>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ntr" presetSubtype="10" fill="hold" grpId="0" nodeType="click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blinds(horizontal)">
                                      <p:cBhvr>
                                        <p:cTn id="239" dur="500"/>
                                        <p:tgtEl>
                                          <p:spTgt spid="72"/>
                                        </p:tgtEl>
                                      </p:cBhvr>
                                    </p:animEffect>
                                  </p:childTnLst>
                                </p:cTn>
                              </p:par>
                            </p:childTnLst>
                          </p:cTn>
                        </p:par>
                      </p:childTnLst>
                    </p:cTn>
                  </p:par>
                  <p:par>
                    <p:cTn id="240" fill="hold">
                      <p:stCondLst>
                        <p:cond delay="indefinite"/>
                      </p:stCondLst>
                      <p:childTnLst>
                        <p:par>
                          <p:cTn id="241" fill="hold">
                            <p:stCondLst>
                              <p:cond delay="0"/>
                            </p:stCondLst>
                            <p:childTnLst>
                              <p:par>
                                <p:cTn id="242" presetID="3" presetClass="entr" presetSubtype="10" fill="hold" grpId="0" nodeType="click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blinds(horizontal)">
                                      <p:cBhvr>
                                        <p:cTn id="244" dur="500"/>
                                        <p:tgtEl>
                                          <p:spTgt spid="74"/>
                                        </p:tgtEl>
                                      </p:cBhvr>
                                    </p:animEffect>
                                  </p:childTnLst>
                                </p:cTn>
                              </p:par>
                            </p:childTnLst>
                          </p:cTn>
                        </p:par>
                      </p:childTnLst>
                    </p:cTn>
                  </p:par>
                  <p:par>
                    <p:cTn id="245" fill="hold">
                      <p:stCondLst>
                        <p:cond delay="indefinite"/>
                      </p:stCondLst>
                      <p:childTnLst>
                        <p:par>
                          <p:cTn id="246" fill="hold">
                            <p:stCondLst>
                              <p:cond delay="0"/>
                            </p:stCondLst>
                            <p:childTnLst>
                              <p:par>
                                <p:cTn id="247" presetID="3" presetClass="entr" presetSubtype="10" fill="hold" grpId="0" nodeType="clickEffect">
                                  <p:stCondLst>
                                    <p:cond delay="0"/>
                                  </p:stCondLst>
                                  <p:childTnLst>
                                    <p:set>
                                      <p:cBhvr>
                                        <p:cTn id="248" dur="1" fill="hold">
                                          <p:stCondLst>
                                            <p:cond delay="0"/>
                                          </p:stCondLst>
                                        </p:cTn>
                                        <p:tgtEl>
                                          <p:spTgt spid="68"/>
                                        </p:tgtEl>
                                        <p:attrNameLst>
                                          <p:attrName>style.visibility</p:attrName>
                                        </p:attrNameLst>
                                      </p:cBhvr>
                                      <p:to>
                                        <p:strVal val="visible"/>
                                      </p:to>
                                    </p:set>
                                    <p:animEffect transition="in" filter="blinds(horizontal)">
                                      <p:cBhvr>
                                        <p:cTn id="249" dur="500"/>
                                        <p:tgtEl>
                                          <p:spTgt spid="68"/>
                                        </p:tgtEl>
                                      </p:cBhvr>
                                    </p:animEffect>
                                  </p:childTnLst>
                                </p:cTn>
                              </p:par>
                            </p:childTnLst>
                          </p:cTn>
                        </p:par>
                      </p:childTnLst>
                    </p:cTn>
                  </p:par>
                  <p:par>
                    <p:cTn id="250" fill="hold">
                      <p:stCondLst>
                        <p:cond delay="indefinite"/>
                      </p:stCondLst>
                      <p:childTnLst>
                        <p:par>
                          <p:cTn id="251" fill="hold">
                            <p:stCondLst>
                              <p:cond delay="0"/>
                            </p:stCondLst>
                            <p:childTnLst>
                              <p:par>
                                <p:cTn id="252" presetID="7" presetClass="emph" presetSubtype="2" fill="hold" nodeType="clickEffect">
                                  <p:stCondLst>
                                    <p:cond delay="0"/>
                                  </p:stCondLst>
                                  <p:childTnLst>
                                    <p:animClr clrSpc="rgb" dir="cw">
                                      <p:cBhvr>
                                        <p:cTn id="253" dur="500" fill="hold"/>
                                        <p:tgtEl>
                                          <p:spTgt spid="30"/>
                                        </p:tgtEl>
                                        <p:attrNameLst>
                                          <p:attrName>stroke.color</p:attrName>
                                        </p:attrNameLst>
                                      </p:cBhvr>
                                      <p:to>
                                        <a:schemeClr val="tx1"/>
                                      </p:to>
                                    </p:animClr>
                                    <p:set>
                                      <p:cBhvr>
                                        <p:cTn id="254" dur="500" fill="hold"/>
                                        <p:tgtEl>
                                          <p:spTgt spid="30"/>
                                        </p:tgtEl>
                                        <p:attrNameLst>
                                          <p:attrName>stroke.on</p:attrName>
                                        </p:attrNameLst>
                                      </p:cBhvr>
                                      <p:to>
                                        <p:strVal val="true"/>
                                      </p:to>
                                    </p:set>
                                  </p:childTnLst>
                                </p:cTn>
                              </p:par>
                              <p:par>
                                <p:cTn id="255" presetID="7" presetClass="emph" presetSubtype="2" fill="hold" nodeType="withEffect">
                                  <p:stCondLst>
                                    <p:cond delay="0"/>
                                  </p:stCondLst>
                                  <p:childTnLst>
                                    <p:animClr clrSpc="rgb" dir="cw">
                                      <p:cBhvr>
                                        <p:cTn id="256" dur="500" fill="hold"/>
                                        <p:tgtEl>
                                          <p:spTgt spid="52"/>
                                        </p:tgtEl>
                                        <p:attrNameLst>
                                          <p:attrName>stroke.color</p:attrName>
                                        </p:attrNameLst>
                                      </p:cBhvr>
                                      <p:to>
                                        <a:schemeClr val="tx1"/>
                                      </p:to>
                                    </p:animClr>
                                    <p:set>
                                      <p:cBhvr>
                                        <p:cTn id="257" dur="500" fill="hold"/>
                                        <p:tgtEl>
                                          <p:spTgt spid="52"/>
                                        </p:tgtEl>
                                        <p:attrNameLst>
                                          <p:attrName>stroke.on</p:attrName>
                                        </p:attrNameLst>
                                      </p:cBhvr>
                                      <p:to>
                                        <p:strVal val="true"/>
                                      </p:to>
                                    </p:set>
                                  </p:childTnLst>
                                </p:cTn>
                              </p:par>
                              <p:par>
                                <p:cTn id="258" presetID="7" presetClass="emph" presetSubtype="2" fill="hold" nodeType="withEffect">
                                  <p:stCondLst>
                                    <p:cond delay="0"/>
                                  </p:stCondLst>
                                  <p:childTnLst>
                                    <p:animClr clrSpc="rgb" dir="cw">
                                      <p:cBhvr>
                                        <p:cTn id="259" dur="500" fill="hold"/>
                                        <p:tgtEl>
                                          <p:spTgt spid="54"/>
                                        </p:tgtEl>
                                        <p:attrNameLst>
                                          <p:attrName>stroke.color</p:attrName>
                                        </p:attrNameLst>
                                      </p:cBhvr>
                                      <p:to>
                                        <a:schemeClr val="tx1"/>
                                      </p:to>
                                    </p:animClr>
                                    <p:set>
                                      <p:cBhvr>
                                        <p:cTn id="260" dur="500" fill="hold"/>
                                        <p:tgtEl>
                                          <p:spTgt spid="54"/>
                                        </p:tgtEl>
                                        <p:attrNameLst>
                                          <p:attrName>stroke.on</p:attrName>
                                        </p:attrNameLst>
                                      </p:cBhvr>
                                      <p:to>
                                        <p:strVal val="true"/>
                                      </p:to>
                                    </p:set>
                                  </p:childTnLst>
                                </p:cTn>
                              </p:par>
                              <p:par>
                                <p:cTn id="261" presetID="3" presetClass="emph" presetSubtype="2" fill="hold" grpId="1" nodeType="withEffect">
                                  <p:stCondLst>
                                    <p:cond delay="0"/>
                                  </p:stCondLst>
                                  <p:childTnLst>
                                    <p:animClr clrSpc="rgb" dir="cw">
                                      <p:cBhvr override="childStyle">
                                        <p:cTn id="262" dur="500" fill="hold"/>
                                        <p:tgtEl>
                                          <p:spTgt spid="44"/>
                                        </p:tgtEl>
                                        <p:attrNameLst>
                                          <p:attrName>style.color</p:attrName>
                                        </p:attrNameLst>
                                      </p:cBhvr>
                                      <p:to>
                                        <a:schemeClr val="tx1"/>
                                      </p:to>
                                    </p:animClr>
                                  </p:childTnLst>
                                </p:cTn>
                              </p:par>
                              <p:par>
                                <p:cTn id="263" presetID="3" presetClass="emph" presetSubtype="2" fill="hold" grpId="1" nodeType="withEffect">
                                  <p:stCondLst>
                                    <p:cond delay="0"/>
                                  </p:stCondLst>
                                  <p:childTnLst>
                                    <p:animClr clrSpc="rgb" dir="cw">
                                      <p:cBhvr override="childStyle">
                                        <p:cTn id="264" dur="500" fill="hold"/>
                                        <p:tgtEl>
                                          <p:spTgt spid="61"/>
                                        </p:tgtEl>
                                        <p:attrNameLst>
                                          <p:attrName>style.color</p:attrName>
                                        </p:attrNameLst>
                                      </p:cBhvr>
                                      <p:to>
                                        <a:schemeClr val="tx1"/>
                                      </p:to>
                                    </p:animClr>
                                  </p:childTnLst>
                                </p:cTn>
                              </p:par>
                              <p:par>
                                <p:cTn id="265" presetID="3" presetClass="emph" presetSubtype="2" fill="hold" grpId="1" nodeType="withEffect">
                                  <p:stCondLst>
                                    <p:cond delay="0"/>
                                  </p:stCondLst>
                                  <p:childTnLst>
                                    <p:animClr clrSpc="rgb" dir="cw">
                                      <p:cBhvr override="childStyle">
                                        <p:cTn id="266" dur="500" fill="hold"/>
                                        <p:tgtEl>
                                          <p:spTgt spid="62"/>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3" grpId="0"/>
      <p:bldP spid="34" grpId="0"/>
      <p:bldP spid="35" grpId="0"/>
      <p:bldP spid="36" grpId="0" animBg="1"/>
      <p:bldP spid="37" grpId="0" animBg="1"/>
      <p:bldP spid="40" grpId="0" animBg="1"/>
      <p:bldP spid="41" grpId="0"/>
      <p:bldP spid="42" grpId="0"/>
      <p:bldP spid="44" grpId="0"/>
      <p:bldP spid="44" grpId="1"/>
      <p:bldP spid="44" grpId="2"/>
      <p:bldP spid="46" grpId="0"/>
      <p:bldP spid="20" grpId="0" animBg="1"/>
      <p:bldP spid="55" grpId="0" animBg="1"/>
      <p:bldP spid="56" grpId="0" animBg="1"/>
      <p:bldP spid="57" grpId="0"/>
      <p:bldP spid="58" grpId="0"/>
      <p:bldP spid="59" grpId="0"/>
      <p:bldP spid="59" grpId="1"/>
      <p:bldP spid="59" grpId="2"/>
      <p:bldP spid="60" grpId="0"/>
      <p:bldP spid="60" grpId="1"/>
      <p:bldP spid="60" grpId="2"/>
      <p:bldP spid="61" grpId="0"/>
      <p:bldP spid="61" grpId="1"/>
      <p:bldP spid="61" grpId="2"/>
      <p:bldP spid="62" grpId="0"/>
      <p:bldP spid="62" grpId="1"/>
      <p:bldP spid="62" grpId="2"/>
      <p:bldP spid="64" grpId="0"/>
      <p:bldP spid="65" grpId="0"/>
      <p:bldP spid="66" grpId="0"/>
      <p:bldP spid="67" grpId="0"/>
      <p:bldP spid="68" grpId="0"/>
      <p:bldP spid="69" grpId="0" animBg="1"/>
      <p:bldP spid="70" grpId="0"/>
      <p:bldP spid="71" grpId="0" animBg="1"/>
      <p:bldP spid="72" grpId="0" animBg="1"/>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have found an expression for Tension using the forces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can also find an expression for the Tension using Hooke’s law…</a:t>
            </a: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4343400" y="18288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153400" y="1828800"/>
            <a:ext cx="152400" cy="152400"/>
            <a:chOff x="5486400" y="3048000"/>
            <a:chExt cx="152400" cy="152400"/>
          </a:xfrm>
        </p:grpSpPr>
        <p:cxnSp>
          <p:nvCxnSpPr>
            <p:cNvPr id="11" name="Straight Connector 1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19600" y="1905000"/>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5" name="TextBox 14"/>
          <p:cNvSpPr txBox="1"/>
          <p:nvPr/>
        </p:nvSpPr>
        <p:spPr>
          <a:xfrm>
            <a:off x="8229600" y="1752600"/>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25" name="Straight Connector 24"/>
          <p:cNvCxnSpPr/>
          <p:nvPr/>
        </p:nvCxnSpPr>
        <p:spPr>
          <a:xfrm flipH="1">
            <a:off x="6324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24600" y="2449773"/>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16941" y="2438400"/>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048000"/>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676400"/>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1371600"/>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34" name="TextBox 33"/>
          <p:cNvSpPr txBox="1"/>
          <p:nvPr/>
        </p:nvSpPr>
        <p:spPr>
          <a:xfrm>
            <a:off x="5181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5" name="TextBox 34"/>
          <p:cNvSpPr txBox="1"/>
          <p:nvPr/>
        </p:nvSpPr>
        <p:spPr>
          <a:xfrm>
            <a:off x="7086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6" name="Arc 35"/>
          <p:cNvSpPr/>
          <p:nvPr/>
        </p:nvSpPr>
        <p:spPr>
          <a:xfrm>
            <a:off x="3962400" y="1447800"/>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7772400" y="1447800"/>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8" name="Straight Connector 37"/>
          <p:cNvCxnSpPr/>
          <p:nvPr/>
        </p:nvCxnSpPr>
        <p:spPr>
          <a:xfrm>
            <a:off x="6324600" y="1905000"/>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48400" y="1905000"/>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805025" y="188889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2" name="TextBox 41"/>
          <p:cNvSpPr txBox="1"/>
          <p:nvPr/>
        </p:nvSpPr>
        <p:spPr>
          <a:xfrm>
            <a:off x="7349545" y="1905000"/>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4" name="TextBox 43"/>
          <p:cNvSpPr txBox="1"/>
          <p:nvPr/>
        </p:nvSpPr>
        <p:spPr>
          <a:xfrm>
            <a:off x="6096000" y="3581400"/>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46" name="TextBox 45"/>
          <p:cNvSpPr txBox="1"/>
          <p:nvPr/>
        </p:nvSpPr>
        <p:spPr>
          <a:xfrm>
            <a:off x="6096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7" name="Straight Connector 46"/>
          <p:cNvCxnSpPr/>
          <p:nvPr/>
        </p:nvCxnSpPr>
        <p:spPr>
          <a:xfrm flipH="1">
            <a:off x="53340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46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340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152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715000" y="2667000"/>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6019800" y="2590800"/>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638800"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8" name="TextBox 57"/>
          <p:cNvSpPr txBox="1"/>
          <p:nvPr/>
        </p:nvSpPr>
        <p:spPr>
          <a:xfrm>
            <a:off x="6553199"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9" name="TextBox 58"/>
          <p:cNvSpPr txBox="1"/>
          <p:nvPr/>
        </p:nvSpPr>
        <p:spPr>
          <a:xfrm>
            <a:off x="54864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0" name="TextBox 59"/>
          <p:cNvSpPr txBox="1"/>
          <p:nvPr/>
        </p:nvSpPr>
        <p:spPr>
          <a:xfrm>
            <a:off x="64770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1" name="TextBox 60"/>
          <p:cNvSpPr txBox="1"/>
          <p:nvPr/>
        </p:nvSpPr>
        <p:spPr>
          <a:xfrm>
            <a:off x="4648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2" name="TextBox 61"/>
          <p:cNvSpPr txBox="1"/>
          <p:nvPr/>
        </p:nvSpPr>
        <p:spPr>
          <a:xfrm>
            <a:off x="7315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mc:AlternateContent xmlns:mc="http://schemas.openxmlformats.org/markup-compatibility/2006" xmlns:a14="http://schemas.microsoft.com/office/drawing/2010/main">
        <mc:Choice Requires="a14">
          <p:sp>
            <p:nvSpPr>
              <p:cNvPr id="68" name="TextBox 67"/>
              <p:cNvSpPr txBox="1"/>
              <p:nvPr/>
            </p:nvSpPr>
            <p:spPr>
              <a:xfrm>
                <a:off x="1520042" y="4915394"/>
                <a:ext cx="9286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r>
                        <a:rPr lang="en-GB" sz="1600" b="0" i="1" smtClean="0">
                          <a:latin typeface="Cambria Math"/>
                        </a:rPr>
                        <m:t>𝑀𝑔</m:t>
                      </m:r>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520042" y="4915394"/>
                <a:ext cx="928652" cy="338554"/>
              </a:xfrm>
              <a:prstGeom prst="rect">
                <a:avLst/>
              </a:prstGeom>
              <a:blipFill rotWithShape="1">
                <a:blip r:embed="rId5"/>
                <a:stretch>
                  <a:fillRect b="-7143"/>
                </a:stretch>
              </a:blipFill>
            </p:spPr>
            <p:txBody>
              <a:bodyPr/>
              <a:lstStyle/>
              <a:p>
                <a:r>
                  <a:rPr lang="en-GB">
                    <a:noFill/>
                  </a:rPr>
                  <a:t> </a:t>
                </a:r>
              </a:p>
            </p:txBody>
          </p:sp>
        </mc:Fallback>
      </mc:AlternateContent>
      <p:cxnSp>
        <p:nvCxnSpPr>
          <p:cNvPr id="23" name="Straight Connector 22"/>
          <p:cNvCxnSpPr/>
          <p:nvPr/>
        </p:nvCxnSpPr>
        <p:spPr>
          <a:xfrm>
            <a:off x="4419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19600" y="19050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02250" y="1638300"/>
            <a:ext cx="234360"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l</a:t>
            </a:r>
          </a:p>
        </p:txBody>
      </p:sp>
      <p:sp>
        <p:nvSpPr>
          <p:cNvPr id="18" name="TextBox 17"/>
          <p:cNvSpPr txBox="1"/>
          <p:nvPr/>
        </p:nvSpPr>
        <p:spPr>
          <a:xfrm>
            <a:off x="3903260" y="3903259"/>
            <a:ext cx="509061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First, we will need to know the extension of the string – use Trigonometry!</a:t>
            </a:r>
          </a:p>
        </p:txBody>
      </p:sp>
      <p:sp>
        <p:nvSpPr>
          <p:cNvPr id="77" name="TextBox 76"/>
          <p:cNvSpPr txBox="1"/>
          <p:nvPr/>
        </p:nvSpPr>
        <p:spPr>
          <a:xfrm>
            <a:off x="4663079" y="2295884"/>
            <a:ext cx="511679" cy="307777"/>
          </a:xfrm>
          <a:prstGeom prst="rect">
            <a:avLst/>
          </a:prstGeom>
          <a:noFill/>
        </p:spPr>
        <p:txBody>
          <a:bodyPr wrap="none" rtlCol="0">
            <a:spAutoFit/>
          </a:bodyPr>
          <a:lstStyle/>
          <a:p>
            <a:r>
              <a:rPr lang="en-GB" sz="1400" dirty="0" err="1">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p:sp>
        <p:nvSpPr>
          <p:cNvPr id="78" name="TextBox 77"/>
          <p:cNvSpPr txBox="1"/>
          <p:nvPr/>
        </p:nvSpPr>
        <p:spPr>
          <a:xfrm>
            <a:off x="6316733" y="2202624"/>
            <a:ext cx="519694" cy="307777"/>
          </a:xfrm>
          <a:prstGeom prst="rect">
            <a:avLst/>
          </a:prstGeom>
          <a:noFill/>
        </p:spPr>
        <p:txBody>
          <a:bodyPr wrap="none" rtlCol="0">
            <a:spAutoFit/>
          </a:bodyPr>
          <a:lstStyle/>
          <a:p>
            <a:r>
              <a:rPr lang="en-GB" sz="1400" dirty="0" err="1">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79" name="TextBox 78"/>
          <p:cNvSpPr txBox="1"/>
          <p:nvPr/>
        </p:nvSpPr>
        <p:spPr>
          <a:xfrm>
            <a:off x="5158948" y="1331442"/>
            <a:ext cx="494046" cy="307777"/>
          </a:xfrm>
          <a:prstGeom prst="rect">
            <a:avLst/>
          </a:prstGeom>
          <a:noFill/>
        </p:spPr>
        <p:txBody>
          <a:bodyPr wrap="none" rtlCol="0">
            <a:spAutoFit/>
          </a:bodyPr>
          <a:lstStyle/>
          <a:p>
            <a:r>
              <a:rPr lang="en-GB" sz="1400" dirty="0" err="1">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4419600" y="4343400"/>
                <a:ext cx="1186350"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𝐻𝑦𝑝</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𝐴𝑑𝑗</m:t>
                          </m:r>
                        </m:num>
                        <m:den>
                          <m:r>
                            <a:rPr lang="en-GB" sz="1400" b="0" i="1" smtClean="0">
                              <a:latin typeface="Cambria Math"/>
                            </a:rPr>
                            <m:t>𝐶𝑜𝑠</m:t>
                          </m:r>
                          <m:r>
                            <a:rPr lang="en-GB" sz="1400" b="0" i="1" smtClean="0">
                              <a:latin typeface="Cambria Math"/>
                              <a:ea typeface="Cambria Math"/>
                            </a:rPr>
                            <m:t>𝜃</m:t>
                          </m:r>
                        </m:den>
                      </m:f>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19600" y="4343400"/>
                <a:ext cx="1186350" cy="501419"/>
              </a:xfrm>
              <a:prstGeom prst="rect">
                <a:avLst/>
              </a:prstGeom>
              <a:blipFill rotWithShape="1">
                <a:blip r:embed="rId6"/>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4419600" y="4953000"/>
                <a:ext cx="1278876"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𝐻𝑦𝑝</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𝑙</m:t>
                          </m:r>
                        </m:num>
                        <m:den>
                          <m:r>
                            <a:rPr lang="en-GB" sz="1400" b="0" i="1" smtClean="0">
                              <a:latin typeface="Cambria Math"/>
                            </a:rPr>
                            <m:t>𝐶𝑜𝑠</m:t>
                          </m:r>
                          <m:r>
                            <a:rPr lang="en-GB" sz="1400" b="0" i="1" smtClean="0">
                              <a:latin typeface="Cambria Math"/>
                            </a:rPr>
                            <m:t>30</m:t>
                          </m:r>
                        </m:den>
                      </m:f>
                    </m:oMath>
                  </m:oMathPara>
                </a14:m>
                <a:endParaRPr lang="en-GB" sz="1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419600" y="4953000"/>
                <a:ext cx="1278876" cy="50141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419600" y="5562600"/>
                <a:ext cx="1010469" cy="5416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𝐻𝑦𝑝</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419600" y="5562600"/>
                <a:ext cx="1010469" cy="541623"/>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3733800" y="6224255"/>
                <a:ext cx="1760123" cy="541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𝑇𝑜𝑡𝑎𝑙</m:t>
                      </m:r>
                      <m:r>
                        <a:rPr lang="en-GB" sz="1400" b="0" i="1" smtClean="0">
                          <a:latin typeface="Cambria Math"/>
                        </a:rPr>
                        <m:t> </m:t>
                      </m:r>
                      <m:r>
                        <a:rPr lang="en-GB" sz="1400" b="0" i="1" smtClean="0">
                          <a:latin typeface="Cambria Math"/>
                        </a:rPr>
                        <m:t>𝑙𝑒𝑛𝑔𝑡h</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3733800" y="6224255"/>
                <a:ext cx="1760123" cy="541623"/>
              </a:xfrm>
              <a:prstGeom prst="rect">
                <a:avLst/>
              </a:prstGeom>
              <a:blipFill rotWithShape="1">
                <a:blip r:embed="rId9"/>
                <a:stretch>
                  <a:fillRect/>
                </a:stretch>
              </a:blipFill>
            </p:spPr>
            <p:txBody>
              <a:bodyPr/>
              <a:lstStyle/>
              <a:p>
                <a:r>
                  <a:rPr lang="en-GB">
                    <a:noFill/>
                  </a:rPr>
                  <a:t> </a:t>
                </a:r>
              </a:p>
            </p:txBody>
          </p:sp>
        </mc:Fallback>
      </mc:AlternateContent>
      <p:sp>
        <p:nvSpPr>
          <p:cNvPr id="84" name="Arc 83"/>
          <p:cNvSpPr/>
          <p:nvPr/>
        </p:nvSpPr>
        <p:spPr>
          <a:xfrm>
            <a:off x="5562600" y="46482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791200" y="4724400"/>
            <a:ext cx="1447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86" name="Arc 85"/>
          <p:cNvSpPr/>
          <p:nvPr/>
        </p:nvSpPr>
        <p:spPr>
          <a:xfrm>
            <a:off x="5562600" y="5334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a:off x="5562600" y="59436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5791200" y="5410200"/>
            <a:ext cx="1447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Cos30 = </a:t>
            </a:r>
            <a:r>
              <a:rPr lang="en-GB" sz="1400" baseline="30000" dirty="0">
                <a:solidFill>
                  <a:srgbClr val="FF0000"/>
                </a:solidFill>
                <a:latin typeface="Comic Sans MS" panose="030F0702030302020204" pitchFamily="66" charset="0"/>
              </a:rPr>
              <a:t>√3</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a:t>
            </a:r>
          </a:p>
        </p:txBody>
      </p:sp>
      <p:sp>
        <p:nvSpPr>
          <p:cNvPr id="89" name="TextBox 88"/>
          <p:cNvSpPr txBox="1"/>
          <p:nvPr/>
        </p:nvSpPr>
        <p:spPr>
          <a:xfrm>
            <a:off x="5867400" y="5867400"/>
            <a:ext cx="18288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Double this for the length of the whole string</a:t>
            </a:r>
          </a:p>
        </p:txBody>
      </p:sp>
      <p:cxnSp>
        <p:nvCxnSpPr>
          <p:cNvPr id="90" name="Straight Connector 89"/>
          <p:cNvCxnSpPr/>
          <p:nvPr/>
        </p:nvCxnSpPr>
        <p:spPr>
          <a:xfrm>
            <a:off x="6324600" y="1905000"/>
            <a:ext cx="0" cy="1142999"/>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48400" y="2971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8260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linds(horizontal)">
                                      <p:cBhvr>
                                        <p:cTn id="25" dur="500"/>
                                        <p:tgtEl>
                                          <p:spTgt spid="7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blinds(horizontal)">
                                      <p:cBhvr>
                                        <p:cTn id="28" dur="500"/>
                                        <p:tgtEl>
                                          <p:spTgt spid="7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500"/>
                                        <p:tgtEl>
                                          <p:spTgt spid="7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blinds(horizontal)">
                                      <p:cBhvr>
                                        <p:cTn id="34" dur="500"/>
                                        <p:tgtEl>
                                          <p:spTgt spid="77"/>
                                        </p:tgtEl>
                                      </p:cBhvr>
                                    </p:animEffect>
                                  </p:childTnLst>
                                </p:cTn>
                              </p:par>
                              <p:par>
                                <p:cTn id="35" presetID="7" presetClass="emph" presetSubtype="2" fill="hold" nodeType="withEffect">
                                  <p:stCondLst>
                                    <p:cond delay="0"/>
                                  </p:stCondLst>
                                  <p:childTnLst>
                                    <p:animClr clrSpc="rgb" dir="cw">
                                      <p:cBhvr>
                                        <p:cTn id="36" dur="500" fill="hold"/>
                                        <p:tgtEl>
                                          <p:spTgt spid="23"/>
                                        </p:tgtEl>
                                        <p:attrNameLst>
                                          <p:attrName>stroke.color</p:attrName>
                                        </p:attrNameLst>
                                      </p:cBhvr>
                                      <p:to>
                                        <a:srgbClr val="FF0000"/>
                                      </p:to>
                                    </p:animClr>
                                    <p:set>
                                      <p:cBhvr>
                                        <p:cTn id="37" dur="500" fill="hold"/>
                                        <p:tgtEl>
                                          <p:spTgt spid="23"/>
                                        </p:tgtEl>
                                        <p:attrNameLst>
                                          <p:attrName>stroke.on</p:attrName>
                                        </p:attrNameLst>
                                      </p:cBhvr>
                                      <p:to>
                                        <p:strVal val="true"/>
                                      </p:to>
                                    </p:set>
                                  </p:childTnLst>
                                </p:cTn>
                              </p:par>
                              <p:par>
                                <p:cTn id="38" presetID="3" presetClass="exit" presetSubtype="10" fill="hold" nodeType="withEffect">
                                  <p:stCondLst>
                                    <p:cond delay="0"/>
                                  </p:stCondLst>
                                  <p:childTnLst>
                                    <p:animEffect transition="out" filter="blinds(horizontal)">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linds(horizont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blinds(horizontal)">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blinds(horizontal)">
                                      <p:cBhvr>
                                        <p:cTn id="58" dur="5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linds(horizontal)">
                                      <p:cBhvr>
                                        <p:cTn id="63" dur="500"/>
                                        <p:tgtEl>
                                          <p:spTgt spid="8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blinds(horizontal)">
                                      <p:cBhvr>
                                        <p:cTn id="68" dur="500"/>
                                        <p:tgtEl>
                                          <p:spTgt spid="8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linds(horizontal)">
                                      <p:cBhvr>
                                        <p:cTn id="73" dur="5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blinds(horizontal)">
                                      <p:cBhvr>
                                        <p:cTn id="78" dur="500"/>
                                        <p:tgtEl>
                                          <p:spTgt spid="8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blinds(horizontal)">
                                      <p:cBhvr>
                                        <p:cTn id="83" dur="500"/>
                                        <p:tgtEl>
                                          <p:spTgt spid="8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blinds(horizontal)">
                                      <p:cBhvr>
                                        <p:cTn id="88" dur="500"/>
                                        <p:tgtEl>
                                          <p:spTgt spid="8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blinds(horizontal)">
                                      <p:cBhvr>
                                        <p:cTn id="93" dur="500"/>
                                        <p:tgtEl>
                                          <p:spTgt spid="8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xit" presetSubtype="10" fill="hold" nodeType="clickEffect">
                                  <p:stCondLst>
                                    <p:cond delay="0"/>
                                  </p:stCondLst>
                                  <p:childTnLst>
                                    <p:animEffect transition="out" filter="blinds(horizontal)">
                                      <p:cBhvr>
                                        <p:cTn id="97" dur="500"/>
                                        <p:tgtEl>
                                          <p:spTgt spid="75"/>
                                        </p:tgtEl>
                                      </p:cBhvr>
                                    </p:animEffect>
                                    <p:set>
                                      <p:cBhvr>
                                        <p:cTn id="98" dur="1" fill="hold">
                                          <p:stCondLst>
                                            <p:cond delay="499"/>
                                          </p:stCondLst>
                                        </p:cTn>
                                        <p:tgtEl>
                                          <p:spTgt spid="75"/>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76"/>
                                        </p:tgtEl>
                                      </p:cBhvr>
                                    </p:animEffect>
                                    <p:set>
                                      <p:cBhvr>
                                        <p:cTn id="101" dur="1" fill="hold">
                                          <p:stCondLst>
                                            <p:cond delay="499"/>
                                          </p:stCondLst>
                                        </p:cTn>
                                        <p:tgtEl>
                                          <p:spTgt spid="76"/>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79"/>
                                        </p:tgtEl>
                                      </p:cBhvr>
                                    </p:animEffect>
                                    <p:set>
                                      <p:cBhvr>
                                        <p:cTn id="104" dur="1" fill="hold">
                                          <p:stCondLst>
                                            <p:cond delay="499"/>
                                          </p:stCondLst>
                                        </p:cTn>
                                        <p:tgtEl>
                                          <p:spTgt spid="79"/>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78"/>
                                        </p:tgtEl>
                                      </p:cBhvr>
                                    </p:animEffect>
                                    <p:set>
                                      <p:cBhvr>
                                        <p:cTn id="107" dur="1" fill="hold">
                                          <p:stCondLst>
                                            <p:cond delay="499"/>
                                          </p:stCondLst>
                                        </p:cTn>
                                        <p:tgtEl>
                                          <p:spTgt spid="78"/>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77"/>
                                        </p:tgtEl>
                                      </p:cBhvr>
                                    </p:animEffect>
                                    <p:set>
                                      <p:cBhvr>
                                        <p:cTn id="110" dur="1" fill="hold">
                                          <p:stCondLst>
                                            <p:cond delay="499"/>
                                          </p:stCondLst>
                                        </p:cTn>
                                        <p:tgtEl>
                                          <p:spTgt spid="77"/>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90"/>
                                        </p:tgtEl>
                                      </p:cBhvr>
                                    </p:animEffect>
                                    <p:set>
                                      <p:cBhvr>
                                        <p:cTn id="113" dur="1" fill="hold">
                                          <p:stCondLst>
                                            <p:cond delay="499"/>
                                          </p:stCondLst>
                                        </p:cTn>
                                        <p:tgtEl>
                                          <p:spTgt spid="90"/>
                                        </p:tgtEl>
                                        <p:attrNameLst>
                                          <p:attrName>style.visibility</p:attrName>
                                        </p:attrNameLst>
                                      </p:cBhvr>
                                      <p:to>
                                        <p:strVal val="hidden"/>
                                      </p:to>
                                    </p:set>
                                  </p:childTnLst>
                                </p:cTn>
                              </p:par>
                              <p:par>
                                <p:cTn id="114" presetID="7" presetClass="emph" presetSubtype="2" fill="hold" nodeType="withEffect">
                                  <p:stCondLst>
                                    <p:cond delay="0"/>
                                  </p:stCondLst>
                                  <p:childTnLst>
                                    <p:animClr clrSpc="rgb" dir="cw">
                                      <p:cBhvr>
                                        <p:cTn id="115" dur="500" fill="hold"/>
                                        <p:tgtEl>
                                          <p:spTgt spid="23"/>
                                        </p:tgtEl>
                                        <p:attrNameLst>
                                          <p:attrName>stroke.color</p:attrName>
                                        </p:attrNameLst>
                                      </p:cBhvr>
                                      <p:to>
                                        <a:schemeClr val="tx1"/>
                                      </p:to>
                                    </p:animClr>
                                    <p:set>
                                      <p:cBhvr>
                                        <p:cTn id="116" dur="500" fill="hold"/>
                                        <p:tgtEl>
                                          <p:spTgt spid="23"/>
                                        </p:tgtEl>
                                        <p:attrNameLst>
                                          <p:attrName>stroke.on</p:attrName>
                                        </p:attrNameLst>
                                      </p:cBhvr>
                                      <p:to>
                                        <p:strVal val="true"/>
                                      </p:to>
                                    </p:set>
                                  </p:childTnLst>
                                </p:cTn>
                              </p:par>
                              <p:par>
                                <p:cTn id="117" presetID="3" presetClass="entr" presetSubtype="1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linds(horizontal)">
                                      <p:cBhvr>
                                        <p:cTn id="1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18" grpId="0"/>
      <p:bldP spid="77" grpId="0"/>
      <p:bldP spid="77" grpId="1"/>
      <p:bldP spid="78" grpId="0"/>
      <p:bldP spid="78" grpId="1"/>
      <p:bldP spid="79" grpId="0"/>
      <p:bldP spid="79" grpId="1"/>
      <p:bldP spid="19" grpId="0"/>
      <p:bldP spid="80" grpId="0"/>
      <p:bldP spid="82" grpId="0"/>
      <p:bldP spid="83" grpId="0"/>
      <p:bldP spid="84" grpId="0" animBg="1"/>
      <p:bldP spid="85" grpId="0"/>
      <p:bldP spid="86" grpId="0" animBg="1"/>
      <p:bldP spid="87" grpId="0" animBg="1"/>
      <p:bldP spid="88"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4343400" y="18288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153400" y="1828800"/>
            <a:ext cx="152400" cy="152400"/>
            <a:chOff x="5486400" y="3048000"/>
            <a:chExt cx="152400" cy="152400"/>
          </a:xfrm>
        </p:grpSpPr>
        <p:cxnSp>
          <p:nvCxnSpPr>
            <p:cNvPr id="11" name="Straight Connector 1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19600" y="1905000"/>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5" name="TextBox 14"/>
          <p:cNvSpPr txBox="1"/>
          <p:nvPr/>
        </p:nvSpPr>
        <p:spPr>
          <a:xfrm>
            <a:off x="8229600" y="1752600"/>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25" name="Straight Connector 24"/>
          <p:cNvCxnSpPr/>
          <p:nvPr/>
        </p:nvCxnSpPr>
        <p:spPr>
          <a:xfrm flipH="1">
            <a:off x="6324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24600" y="2449773"/>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16941" y="2438400"/>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048000"/>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676400"/>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1371600"/>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34" name="TextBox 33"/>
          <p:cNvSpPr txBox="1"/>
          <p:nvPr/>
        </p:nvSpPr>
        <p:spPr>
          <a:xfrm>
            <a:off x="5181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5" name="TextBox 34"/>
          <p:cNvSpPr txBox="1"/>
          <p:nvPr/>
        </p:nvSpPr>
        <p:spPr>
          <a:xfrm>
            <a:off x="7086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6" name="Arc 35"/>
          <p:cNvSpPr/>
          <p:nvPr/>
        </p:nvSpPr>
        <p:spPr>
          <a:xfrm>
            <a:off x="3962400" y="1447800"/>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7772400" y="1447800"/>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8" name="Straight Connector 37"/>
          <p:cNvCxnSpPr/>
          <p:nvPr/>
        </p:nvCxnSpPr>
        <p:spPr>
          <a:xfrm>
            <a:off x="6324600" y="1905000"/>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48400" y="1905000"/>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805025" y="188889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2" name="TextBox 41"/>
          <p:cNvSpPr txBox="1"/>
          <p:nvPr/>
        </p:nvSpPr>
        <p:spPr>
          <a:xfrm>
            <a:off x="7349545" y="1905000"/>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4" name="TextBox 43"/>
          <p:cNvSpPr txBox="1"/>
          <p:nvPr/>
        </p:nvSpPr>
        <p:spPr>
          <a:xfrm>
            <a:off x="6096000" y="3581400"/>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46" name="TextBox 45"/>
          <p:cNvSpPr txBox="1"/>
          <p:nvPr/>
        </p:nvSpPr>
        <p:spPr>
          <a:xfrm>
            <a:off x="6096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7" name="Straight Connector 46"/>
          <p:cNvCxnSpPr/>
          <p:nvPr/>
        </p:nvCxnSpPr>
        <p:spPr>
          <a:xfrm flipH="1">
            <a:off x="53340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46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340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152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715000" y="2667000"/>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6019800" y="2590800"/>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638800"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8" name="TextBox 57"/>
          <p:cNvSpPr txBox="1"/>
          <p:nvPr/>
        </p:nvSpPr>
        <p:spPr>
          <a:xfrm>
            <a:off x="6553199"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9" name="TextBox 58"/>
          <p:cNvSpPr txBox="1"/>
          <p:nvPr/>
        </p:nvSpPr>
        <p:spPr>
          <a:xfrm>
            <a:off x="54864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0" name="TextBox 59"/>
          <p:cNvSpPr txBox="1"/>
          <p:nvPr/>
        </p:nvSpPr>
        <p:spPr>
          <a:xfrm>
            <a:off x="64770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1" name="TextBox 60"/>
          <p:cNvSpPr txBox="1"/>
          <p:nvPr/>
        </p:nvSpPr>
        <p:spPr>
          <a:xfrm>
            <a:off x="4648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2" name="TextBox 61"/>
          <p:cNvSpPr txBox="1"/>
          <p:nvPr/>
        </p:nvSpPr>
        <p:spPr>
          <a:xfrm>
            <a:off x="7315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mc:AlternateContent xmlns:mc="http://schemas.openxmlformats.org/markup-compatibility/2006" xmlns:a14="http://schemas.microsoft.com/office/drawing/2010/main">
        <mc:Choice Requires="a14">
          <p:sp>
            <p:nvSpPr>
              <p:cNvPr id="68" name="TextBox 67"/>
              <p:cNvSpPr txBox="1"/>
              <p:nvPr/>
            </p:nvSpPr>
            <p:spPr>
              <a:xfrm>
                <a:off x="1520042" y="4915394"/>
                <a:ext cx="9286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r>
                        <a:rPr lang="en-GB" sz="1600" b="0" i="1" smtClean="0">
                          <a:latin typeface="Cambria Math"/>
                        </a:rPr>
                        <m:t>𝑀𝑔</m:t>
                      </m:r>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520042" y="4915394"/>
                <a:ext cx="928652" cy="338554"/>
              </a:xfrm>
              <a:prstGeom prst="rect">
                <a:avLst/>
              </a:prstGeom>
              <a:blipFill rotWithShape="1">
                <a:blip r:embed="rId5"/>
                <a:stretch>
                  <a:fillRect b="-7143"/>
                </a:stretch>
              </a:blipFill>
            </p:spPr>
            <p:txBody>
              <a:bodyPr/>
              <a:lstStyle/>
              <a:p>
                <a:r>
                  <a:rPr lang="en-GB">
                    <a:noFill/>
                  </a:rPr>
                  <a:t> </a:t>
                </a:r>
              </a:p>
            </p:txBody>
          </p:sp>
        </mc:Fallback>
      </mc:AlternateContent>
      <p:cxnSp>
        <p:nvCxnSpPr>
          <p:cNvPr id="23" name="Straight Connector 22"/>
          <p:cNvCxnSpPr/>
          <p:nvPr/>
        </p:nvCxnSpPr>
        <p:spPr>
          <a:xfrm>
            <a:off x="4419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03260" y="3903259"/>
            <a:ext cx="509061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total extension will be this new length, subtract the natural length of the string, 2l.</a:t>
            </a:r>
          </a:p>
        </p:txBody>
      </p:sp>
      <mc:AlternateContent xmlns:mc="http://schemas.openxmlformats.org/markup-compatibility/2006" xmlns:a14="http://schemas.microsoft.com/office/drawing/2010/main">
        <mc:Choice Requires="a14">
          <p:sp>
            <p:nvSpPr>
              <p:cNvPr id="83" name="TextBox 82"/>
              <p:cNvSpPr txBox="1"/>
              <p:nvPr/>
            </p:nvSpPr>
            <p:spPr>
              <a:xfrm>
                <a:off x="5334000" y="4419600"/>
                <a:ext cx="2057400" cy="541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𝐸𝑥𝑡𝑒𝑛𝑠𝑖𝑜𝑛</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r>
                        <a:rPr lang="en-GB" sz="1400" b="0" i="1" smtClean="0">
                          <a:latin typeface="Cambria Math"/>
                        </a:rPr>
                        <m:t>−2</m:t>
                      </m:r>
                      <m:r>
                        <a:rPr lang="en-GB" sz="1400" b="0" i="1" smtClean="0">
                          <a:latin typeface="Cambria Math"/>
                        </a:rPr>
                        <m:t>𝑙</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5334000" y="4419600"/>
                <a:ext cx="2057400" cy="541623"/>
              </a:xfrm>
              <a:prstGeom prst="rect">
                <a:avLst/>
              </a:prstGeom>
              <a:blipFill rotWithShape="1">
                <a:blip r:embed="rId6"/>
                <a:stretch>
                  <a:fillRect/>
                </a:stretch>
              </a:blipFill>
            </p:spPr>
            <p:txBody>
              <a:bodyPr/>
              <a:lstStyle/>
              <a:p>
                <a:r>
                  <a:rPr lang="en-GB">
                    <a:noFill/>
                  </a:rPr>
                  <a:t> </a:t>
                </a:r>
              </a:p>
            </p:txBody>
          </p:sp>
        </mc:Fallback>
      </mc:AlternateContent>
      <p:sp>
        <p:nvSpPr>
          <p:cNvPr id="20" name="Oval 19"/>
          <p:cNvSpPr/>
          <p:nvPr/>
        </p:nvSpPr>
        <p:spPr>
          <a:xfrm>
            <a:off x="6248400" y="2971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4800600" y="5029200"/>
            <a:ext cx="312419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Substitute this into Hooke’s law…</a:t>
            </a:r>
          </a:p>
        </p:txBody>
      </p:sp>
      <mc:AlternateContent xmlns:mc="http://schemas.openxmlformats.org/markup-compatibility/2006" xmlns:a14="http://schemas.microsoft.com/office/drawing/2010/main">
        <mc:Choice Requires="a14">
          <p:sp>
            <p:nvSpPr>
              <p:cNvPr id="65" name="TextBox 64"/>
              <p:cNvSpPr txBox="1"/>
              <p:nvPr/>
            </p:nvSpPr>
            <p:spPr>
              <a:xfrm>
                <a:off x="3962400" y="5410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962400" y="5410200"/>
                <a:ext cx="760336" cy="501419"/>
              </a:xfrm>
              <a:prstGeom prst="rect">
                <a:avLst/>
              </a:prstGeom>
              <a:blipFill rotWithShape="1">
                <a:blip r:embed="rId7"/>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962400" y="6019800"/>
                <a:ext cx="1734642" cy="70128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𝑚𝑔</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r>
                                <a:rPr lang="en-GB" sz="1400" b="0" i="1" smtClean="0">
                                  <a:latin typeface="Cambria Math"/>
                                </a:rPr>
                                <m:t>−2</m:t>
                              </m:r>
                              <m:r>
                                <a:rPr lang="en-GB" sz="1400" b="0" i="1" smtClean="0">
                                  <a:latin typeface="Cambria Math"/>
                                </a:rPr>
                                <m:t>𝑙</m:t>
                              </m:r>
                            </m:e>
                          </m:d>
                        </m:num>
                        <m:den>
                          <m:r>
                            <a:rPr lang="en-GB" sz="1400" b="0" i="1" dirty="0" smtClean="0">
                              <a:latin typeface="Cambria Math"/>
                            </a:rPr>
                            <m:t>2</m:t>
                          </m:r>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962400" y="6019800"/>
                <a:ext cx="1734642" cy="701282"/>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6" name="Rectangle 5"/>
          <p:cNvSpPr/>
          <p:nvPr/>
        </p:nvSpPr>
        <p:spPr>
          <a:xfrm>
            <a:off x="6553200" y="4419600"/>
            <a:ext cx="7620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4800600" y="6019800"/>
            <a:ext cx="762000" cy="4572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482152" y="5459104"/>
            <a:ext cx="158087" cy="19106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c 70"/>
          <p:cNvSpPr/>
          <p:nvPr/>
        </p:nvSpPr>
        <p:spPr>
          <a:xfrm>
            <a:off x="5589895" y="5725234"/>
            <a:ext cx="292290" cy="689213"/>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826456" y="5799160"/>
            <a:ext cx="1133902"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a:t>
            </a:r>
            <a:r>
              <a:rPr lang="el-GR" sz="1400" dirty="0">
                <a:solidFill>
                  <a:srgbClr val="FF0000"/>
                </a:solidFill>
              </a:rPr>
              <a:t>λ</a:t>
            </a:r>
            <a:r>
              <a:rPr lang="en-GB" sz="1400" dirty="0">
                <a:solidFill>
                  <a:srgbClr val="FF0000"/>
                </a:solidFill>
                <a:latin typeface="Comic Sans MS" panose="030F0702030302020204" pitchFamily="66" charset="0"/>
              </a:rPr>
              <a:t>, x and l</a:t>
            </a:r>
          </a:p>
        </p:txBody>
      </p:sp>
      <mc:AlternateContent xmlns:mc="http://schemas.openxmlformats.org/markup-compatibility/2006" xmlns:a14="http://schemas.microsoft.com/office/drawing/2010/main">
        <mc:Choice Requires="a14">
          <p:sp>
            <p:nvSpPr>
              <p:cNvPr id="73" name="TextBox 72"/>
              <p:cNvSpPr txBox="1"/>
              <p:nvPr/>
            </p:nvSpPr>
            <p:spPr>
              <a:xfrm>
                <a:off x="1066800" y="5410200"/>
                <a:ext cx="1954318" cy="78829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𝑚𝑔</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𝑙</m:t>
                                  </m:r>
                                </m:num>
                                <m:den>
                                  <m:rad>
                                    <m:radPr>
                                      <m:degHide m:val="on"/>
                                      <m:ctrlPr>
                                        <a:rPr lang="en-GB" sz="1600" b="0" i="1" smtClean="0">
                                          <a:latin typeface="Cambria Math" panose="02040503050406030204" pitchFamily="18" charset="0"/>
                                        </a:rPr>
                                      </m:ctrlPr>
                                    </m:radPr>
                                    <m:deg/>
                                    <m:e>
                                      <m:r>
                                        <a:rPr lang="en-GB" sz="1600" b="0" i="1" smtClean="0">
                                          <a:latin typeface="Cambria Math"/>
                                        </a:rPr>
                                        <m:t>3</m:t>
                                      </m:r>
                                    </m:e>
                                  </m:rad>
                                </m:den>
                              </m:f>
                              <m:r>
                                <a:rPr lang="en-GB" sz="1600" b="0" i="1" smtClean="0">
                                  <a:latin typeface="Cambria Math"/>
                                </a:rPr>
                                <m:t>−2</m:t>
                              </m:r>
                              <m:r>
                                <a:rPr lang="en-GB" sz="1600" b="0" i="1" smtClean="0">
                                  <a:latin typeface="Cambria Math"/>
                                </a:rPr>
                                <m:t>𝑙</m:t>
                              </m:r>
                            </m:e>
                          </m:d>
                        </m:num>
                        <m:den>
                          <m:r>
                            <a:rPr lang="en-GB" sz="1600" b="0" i="1" dirty="0" smtClean="0">
                              <a:latin typeface="Cambria Math"/>
                            </a:rPr>
                            <m:t>2</m:t>
                          </m:r>
                          <m:r>
                            <a:rPr lang="en-GB" sz="1600" b="0" i="1" smtClean="0">
                              <a:latin typeface="Cambria Math"/>
                            </a:rPr>
                            <m:t>𝑙</m:t>
                          </m:r>
                        </m:den>
                      </m:f>
                    </m:oMath>
                  </m:oMathPara>
                </a14:m>
                <a:endParaRPr lang="en-GB"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66800" y="5410200"/>
                <a:ext cx="1954318" cy="788293"/>
              </a:xfrm>
              <a:prstGeom prst="rect">
                <a:avLst/>
              </a:prstGeom>
              <a:blipFill rotWithShape="1">
                <a:blip r:embed="rId9"/>
                <a:stretch>
                  <a:fillRect/>
                </a:stretch>
              </a:blipFill>
              <a:ln w="25400">
                <a:noFill/>
              </a:ln>
            </p:spPr>
            <p:txBody>
              <a:bodyPr/>
              <a:lstStyle/>
              <a:p>
                <a:r>
                  <a:rPr lang="en-GB">
                    <a:noFill/>
                  </a:rPr>
                  <a:t> </a:t>
                </a:r>
              </a:p>
            </p:txBody>
          </p:sp>
        </mc:Fallback>
      </mc:AlternateContent>
      <p:sp>
        <p:nvSpPr>
          <p:cNvPr id="63" name="TextBox 6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42620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horizont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blinds(horizontal)">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linds(horizontal)">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69"/>
                                        </p:tgtEl>
                                      </p:cBhvr>
                                    </p:animEffect>
                                    <p:set>
                                      <p:cBhvr>
                                        <p:cTn id="60" dur="1" fill="hold">
                                          <p:stCondLst>
                                            <p:cond delay="499"/>
                                          </p:stCondLst>
                                        </p:cTn>
                                        <p:tgtEl>
                                          <p:spTgt spid="69"/>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blinds(horizontal)">
                                      <p:cBhvr>
                                        <p:cTn id="6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3" grpId="0"/>
      <p:bldP spid="64" grpId="0"/>
      <p:bldP spid="65" grpId="0"/>
      <p:bldP spid="66" grpId="0"/>
      <p:bldP spid="6" grpId="0" animBg="1"/>
      <p:bldP spid="6" grpId="1" animBg="1"/>
      <p:bldP spid="69" grpId="0" animBg="1"/>
      <p:bldP spid="69" grpId="1" animBg="1"/>
      <p:bldP spid="70" grpId="0" animBg="1"/>
      <p:bldP spid="70" grpId="1" animBg="1"/>
      <p:bldP spid="71" grpId="0" animBg="1"/>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Set the equations equal to each other!</a:t>
            </a: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520042" y="4915394"/>
                <a:ext cx="9286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r>
                        <a:rPr lang="en-GB" sz="1600" b="0" i="1" smtClean="0">
                          <a:latin typeface="Cambria Math"/>
                        </a:rPr>
                        <m:t>𝑀𝑔</m:t>
                      </m:r>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520042" y="4915394"/>
                <a:ext cx="928652" cy="338554"/>
              </a:xfrm>
              <a:prstGeom prst="rect">
                <a:avLst/>
              </a:prstGeom>
              <a:blipFill rotWithShape="1">
                <a:blip r:embed="rId5"/>
                <a:stretch>
                  <a:fillRect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066800" y="5410200"/>
                <a:ext cx="1954318" cy="78829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𝑚𝑔</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𝑙</m:t>
                                  </m:r>
                                </m:num>
                                <m:den>
                                  <m:rad>
                                    <m:radPr>
                                      <m:degHide m:val="on"/>
                                      <m:ctrlPr>
                                        <a:rPr lang="en-GB" sz="1600" b="0" i="1" smtClean="0">
                                          <a:latin typeface="Cambria Math" panose="02040503050406030204" pitchFamily="18" charset="0"/>
                                        </a:rPr>
                                      </m:ctrlPr>
                                    </m:radPr>
                                    <m:deg/>
                                    <m:e>
                                      <m:r>
                                        <a:rPr lang="en-GB" sz="1600" b="0" i="1" smtClean="0">
                                          <a:latin typeface="Cambria Math"/>
                                        </a:rPr>
                                        <m:t>3</m:t>
                                      </m:r>
                                    </m:e>
                                  </m:rad>
                                </m:den>
                              </m:f>
                              <m:r>
                                <a:rPr lang="en-GB" sz="1600" b="0" i="1" smtClean="0">
                                  <a:latin typeface="Cambria Math"/>
                                </a:rPr>
                                <m:t>−2</m:t>
                              </m:r>
                              <m:r>
                                <a:rPr lang="en-GB" sz="1600" b="0" i="1" smtClean="0">
                                  <a:latin typeface="Cambria Math"/>
                                </a:rPr>
                                <m:t>𝑙</m:t>
                              </m:r>
                            </m:e>
                          </m:d>
                        </m:num>
                        <m:den>
                          <m:r>
                            <a:rPr lang="en-GB" sz="1600" b="0" i="1" dirty="0" smtClean="0">
                              <a:latin typeface="Cambria Math"/>
                            </a:rPr>
                            <m:t>2</m:t>
                          </m:r>
                          <m:r>
                            <a:rPr lang="en-GB" sz="1600" b="0" i="1" smtClean="0">
                              <a:latin typeface="Cambria Math"/>
                            </a:rPr>
                            <m:t>𝑙</m:t>
                          </m:r>
                        </m:den>
                      </m:f>
                    </m:oMath>
                  </m:oMathPara>
                </a14:m>
                <a:endParaRPr lang="en-GB"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66800" y="5410200"/>
                <a:ext cx="1954318" cy="788293"/>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572000" y="1447800"/>
                <a:ext cx="1889235" cy="701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𝑀𝑔</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r>
                            <a:rPr lang="en-GB" sz="1400" i="1">
                              <a:latin typeface="Cambria Math"/>
                            </a:rPr>
                            <m:t>𝑚𝑔</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r>
                                    <a:rPr lang="en-GB" sz="1400" i="1">
                                      <a:latin typeface="Cambria Math"/>
                                    </a:rPr>
                                    <m:t>𝑙</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r>
                                <a:rPr lang="en-GB" sz="1400" i="1">
                                  <a:latin typeface="Cambria Math"/>
                                </a:rPr>
                                <m:t>𝑙</m:t>
                              </m:r>
                            </m:e>
                          </m:d>
                        </m:num>
                        <m:den>
                          <m:r>
                            <a:rPr lang="en-GB" sz="1400" i="1" dirty="0">
                              <a:latin typeface="Cambria Math"/>
                            </a:rPr>
                            <m:t>2</m:t>
                          </m:r>
                          <m:r>
                            <a:rPr lang="en-GB" sz="1400" i="1">
                              <a:latin typeface="Cambria Math"/>
                            </a:rPr>
                            <m:t>𝑙</m:t>
                          </m:r>
                        </m:den>
                      </m:f>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572000" y="1447800"/>
                <a:ext cx="1889235" cy="70128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572000" y="2209800"/>
                <a:ext cx="1889235" cy="701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𝑀𝑔</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r>
                            <a:rPr lang="en-GB" sz="1400" i="1">
                              <a:latin typeface="Cambria Math"/>
                            </a:rPr>
                            <m:t>𝑚𝑔</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num>
                        <m:den>
                          <m:r>
                            <a:rPr lang="en-GB" sz="1400" i="1" dirty="0">
                              <a:latin typeface="Cambria Math"/>
                            </a:rPr>
                            <m:t>2</m:t>
                          </m:r>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572000" y="2209800"/>
                <a:ext cx="1889235" cy="70128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724400" y="3048000"/>
                <a:ext cx="1607491" cy="6979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r>
                            <a:rPr lang="en-GB" sz="1400" i="1">
                              <a:latin typeface="Cambria Math"/>
                            </a:rPr>
                            <m:t>𝑚</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num>
                        <m:den>
                          <m:r>
                            <a:rPr lang="en-GB" sz="1400" i="1" dirty="0">
                              <a:latin typeface="Cambria Math"/>
                            </a:rPr>
                            <m:t>2</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724400" y="3048000"/>
                <a:ext cx="1607491" cy="697948"/>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724400" y="3962400"/>
                <a:ext cx="1637436" cy="6979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num>
                        <m:den>
                          <m:r>
                            <a:rPr lang="en-GB" sz="1400" i="1" dirty="0">
                              <a:latin typeface="Cambria Math"/>
                            </a:rPr>
                            <m:t>2</m:t>
                          </m:r>
                        </m:den>
                      </m:f>
                      <m:r>
                        <a:rPr lang="en-GB" sz="1400" b="0" i="1" smtClean="0">
                          <a:latin typeface="Cambria Math"/>
                        </a:rPr>
                        <m:t>𝑚</m:t>
                      </m:r>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724400" y="3962400"/>
                <a:ext cx="1637436" cy="697948"/>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724400" y="4953000"/>
                <a:ext cx="1665905"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=2</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r>
                        <a:rPr lang="en-GB" sz="1400" b="0" i="1" smtClean="0">
                          <a:latin typeface="Cambria Math"/>
                        </a:rPr>
                        <m:t>𝑚</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724400" y="4953000"/>
                <a:ext cx="1665905" cy="57637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724400" y="5791200"/>
                <a:ext cx="11045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=0.62</m:t>
                      </m:r>
                      <m:r>
                        <a:rPr lang="en-GB" sz="1400" b="0" i="1" smtClean="0">
                          <a:latin typeface="Cambria Math"/>
                        </a:rPr>
                        <m:t>𝑚</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724400" y="5791200"/>
                <a:ext cx="1104598" cy="307777"/>
              </a:xfrm>
              <a:prstGeom prst="rect">
                <a:avLst/>
              </a:prstGeom>
              <a:blipFill rotWithShape="1">
                <a:blip r:embed="rId12"/>
                <a:stretch>
                  <a:fillRect/>
                </a:stretch>
              </a:blipFill>
            </p:spPr>
            <p:txBody>
              <a:bodyPr/>
              <a:lstStyle/>
              <a:p>
                <a:r>
                  <a:rPr lang="en-GB">
                    <a:noFill/>
                  </a:rPr>
                  <a:t> </a:t>
                </a:r>
              </a:p>
            </p:txBody>
          </p:sp>
        </mc:Fallback>
      </mc:AlternateContent>
      <p:sp>
        <p:nvSpPr>
          <p:cNvPr id="78" name="Arc 77"/>
          <p:cNvSpPr/>
          <p:nvPr/>
        </p:nvSpPr>
        <p:spPr>
          <a:xfrm>
            <a:off x="6324600" y="19050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6629400" y="1905000"/>
            <a:ext cx="19812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the top and bottom of the right side by l</a:t>
            </a:r>
          </a:p>
        </p:txBody>
      </p:sp>
      <p:sp>
        <p:nvSpPr>
          <p:cNvPr id="80" name="Arc 79"/>
          <p:cNvSpPr/>
          <p:nvPr/>
        </p:nvSpPr>
        <p:spPr>
          <a:xfrm>
            <a:off x="6324600" y="27432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6629400" y="2819400"/>
            <a:ext cx="1295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both sides by g</a:t>
            </a:r>
          </a:p>
        </p:txBody>
      </p:sp>
      <p:sp>
        <p:nvSpPr>
          <p:cNvPr id="82" name="Arc 81"/>
          <p:cNvSpPr/>
          <p:nvPr/>
        </p:nvSpPr>
        <p:spPr>
          <a:xfrm>
            <a:off x="6324600" y="36576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a:off x="6324600" y="44958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6172200" y="5257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477000" y="3733800"/>
            <a:ext cx="19812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can rewrite it with ‘m’ at the end</a:t>
            </a:r>
          </a:p>
        </p:txBody>
      </p:sp>
      <p:sp>
        <p:nvSpPr>
          <p:cNvPr id="87" name="TextBox 86"/>
          <p:cNvSpPr txBox="1"/>
          <p:nvPr/>
        </p:nvSpPr>
        <p:spPr>
          <a:xfrm>
            <a:off x="6553199" y="4572000"/>
            <a:ext cx="1730991"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the top and bottom by 2</a:t>
            </a:r>
          </a:p>
        </p:txBody>
      </p:sp>
      <p:sp>
        <p:nvSpPr>
          <p:cNvPr id="88" name="TextBox 87"/>
          <p:cNvSpPr txBox="1"/>
          <p:nvPr/>
        </p:nvSpPr>
        <p:spPr>
          <a:xfrm>
            <a:off x="6400800" y="5486400"/>
            <a:ext cx="11430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a:t>
            </a:r>
          </a:p>
        </p:txBody>
      </p:sp>
      <p:sp>
        <p:nvSpPr>
          <p:cNvPr id="89" name="TextBox 88"/>
          <p:cNvSpPr txBox="1"/>
          <p:nvPr/>
        </p:nvSpPr>
        <p:spPr>
          <a:xfrm>
            <a:off x="4419600" y="6248400"/>
            <a:ext cx="35052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don’t necessarily need to show </a:t>
            </a:r>
            <a:r>
              <a:rPr lang="en-GB" sz="1400" u="sng" dirty="0">
                <a:solidFill>
                  <a:srgbClr val="FF0000"/>
                </a:solidFill>
                <a:latin typeface="Comic Sans MS" panose="030F0702030302020204" pitchFamily="66" charset="0"/>
              </a:rPr>
              <a:t>all</a:t>
            </a:r>
            <a:r>
              <a:rPr lang="en-GB" sz="1400" dirty="0">
                <a:solidFill>
                  <a:srgbClr val="FF0000"/>
                </a:solidFill>
                <a:latin typeface="Comic Sans MS" panose="030F0702030302020204" pitchFamily="66" charset="0"/>
              </a:rPr>
              <a:t> of the above steps!</a:t>
            </a:r>
          </a:p>
        </p:txBody>
      </p:sp>
      <p:cxnSp>
        <p:nvCxnSpPr>
          <p:cNvPr id="17" name="Straight Connector 16"/>
          <p:cNvCxnSpPr/>
          <p:nvPr/>
        </p:nvCxnSpPr>
        <p:spPr>
          <a:xfrm flipH="1">
            <a:off x="5784376" y="1510353"/>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6182436" y="1594514"/>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901820" y="2579427"/>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777552" y="1926610"/>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504597" y="2376986"/>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22629" y="3193576"/>
            <a:ext cx="177420" cy="20471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6075531" y="4342262"/>
            <a:ext cx="177420" cy="20471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5257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linds(horizont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blinds(horizontal)">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nodeType="with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blinds(horizontal)">
                                      <p:cBhvr>
                                        <p:cTn id="30" dur="500"/>
                                        <p:tgtEl>
                                          <p:spTgt spid="92"/>
                                        </p:tgtEl>
                                      </p:cBhvr>
                                    </p:animEffect>
                                  </p:childTnLst>
                                </p:cTn>
                              </p:par>
                              <p:par>
                                <p:cTn id="31" presetID="3" presetClass="entr" presetSubtype="1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blinds(horizontal)">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blinds(horizontal)">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blinds(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linds(horizont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blinds(horizontal)">
                                      <p:cBhvr>
                                        <p:cTn id="53" dur="500"/>
                                        <p:tgtEl>
                                          <p:spTgt spid="91"/>
                                        </p:tgtEl>
                                      </p:cBhvr>
                                    </p:animEffect>
                                  </p:childTnLst>
                                </p:cTn>
                              </p:par>
                              <p:par>
                                <p:cTn id="54" presetID="3" presetClass="entr" presetSubtype="10" fill="hold"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blinds(horizontal)">
                                      <p:cBhvr>
                                        <p:cTn id="56" dur="500"/>
                                        <p:tgtEl>
                                          <p:spTgt spid="9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blinds(horizontal)">
                                      <p:cBhvr>
                                        <p:cTn id="61" dur="500"/>
                                        <p:tgtEl>
                                          <p:spTgt spid="7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linds(horizontal)">
                                      <p:cBhvr>
                                        <p:cTn id="66" dur="500"/>
                                        <p:tgtEl>
                                          <p:spTgt spid="8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blinds(horizontal)">
                                      <p:cBhvr>
                                        <p:cTn id="71" dur="500"/>
                                        <p:tgtEl>
                                          <p:spTgt spid="8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blinds(horizontal)">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linds(horizontal)">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blinds(horizontal)">
                                      <p:cBhvr>
                                        <p:cTn id="86" dur="500"/>
                                        <p:tgtEl>
                                          <p:spTgt spid="9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94"/>
                                        </p:tgtEl>
                                      </p:cBhvr>
                                    </p:animEffect>
                                    <p:set>
                                      <p:cBhvr>
                                        <p:cTn id="94" dur="1" fill="hold">
                                          <p:stCondLst>
                                            <p:cond delay="499"/>
                                          </p:stCondLst>
                                        </p:cTn>
                                        <p:tgtEl>
                                          <p:spTgt spid="9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blinds(horizontal)">
                                      <p:cBhvr>
                                        <p:cTn id="99" dur="500"/>
                                        <p:tgtEl>
                                          <p:spTgt spid="8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blinds(horizontal)">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blinds(horizontal)">
                                      <p:cBhvr>
                                        <p:cTn id="109" dur="500"/>
                                        <p:tgtEl>
                                          <p:spTgt spid="7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blinds(horizontal)">
                                      <p:cBhvr>
                                        <p:cTn id="114" dur="500"/>
                                        <p:tgtEl>
                                          <p:spTgt spid="8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blinds(horizontal)">
                                      <p:cBhvr>
                                        <p:cTn id="119" dur="500"/>
                                        <p:tgtEl>
                                          <p:spTgt spid="88"/>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blinds(horizontal)">
                                      <p:cBhvr>
                                        <p:cTn id="124" dur="500"/>
                                        <p:tgtEl>
                                          <p:spTgt spid="77"/>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blinds(horizontal)">
                                      <p:cBhvr>
                                        <p:cTn id="12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7" grpId="0"/>
      <p:bldP spid="74" grpId="0"/>
      <p:bldP spid="75" grpId="0"/>
      <p:bldP spid="76" grpId="0"/>
      <p:bldP spid="77" grpId="0"/>
      <p:bldP spid="78" grpId="0" animBg="1"/>
      <p:bldP spid="79" grpId="0"/>
      <p:bldP spid="80" grpId="0" animBg="1"/>
      <p:bldP spid="81" grpId="0"/>
      <p:bldP spid="82" grpId="0" animBg="1"/>
      <p:bldP spid="84" grpId="0" animBg="1"/>
      <p:bldP spid="85" grpId="0" animBg="1"/>
      <p:bldP spid="86" grpId="0"/>
      <p:bldP spid="87" grpId="0"/>
      <p:bldP spid="88" grpId="0"/>
      <p:bldP spid="89" grpId="0"/>
      <p:bldP spid="19" grpId="0" animBg="1"/>
      <p:bldP spid="19" grpId="1" animBg="1"/>
      <p:bldP spid="94" grpId="0" animBg="1"/>
      <p:bldP spid="9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95" name="Group 94"/>
          <p:cNvGrpSpPr/>
          <p:nvPr/>
        </p:nvGrpSpPr>
        <p:grpSpPr>
          <a:xfrm>
            <a:off x="4343400" y="1719618"/>
            <a:ext cx="152400" cy="152400"/>
            <a:chOff x="5486400" y="3048000"/>
            <a:chExt cx="152400" cy="152400"/>
          </a:xfrm>
        </p:grpSpPr>
        <p:cxnSp>
          <p:nvCxnSpPr>
            <p:cNvPr id="96" name="Straight Connector 9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8153400" y="1719618"/>
            <a:ext cx="152400" cy="152400"/>
            <a:chOff x="5486400" y="3048000"/>
            <a:chExt cx="152400" cy="152400"/>
          </a:xfrm>
        </p:grpSpPr>
        <p:cxnSp>
          <p:nvCxnSpPr>
            <p:cNvPr id="99" name="Straight Connector 9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4419600" y="1795818"/>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114800" y="1643418"/>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03" name="TextBox 102"/>
          <p:cNvSpPr txBox="1"/>
          <p:nvPr/>
        </p:nvSpPr>
        <p:spPr>
          <a:xfrm>
            <a:off x="8229600" y="1643418"/>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104" name="Straight Connector 103"/>
          <p:cNvCxnSpPr/>
          <p:nvPr/>
        </p:nvCxnSpPr>
        <p:spPr>
          <a:xfrm flipH="1">
            <a:off x="6324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324600" y="2340591"/>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316941" y="2329218"/>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24600" y="2938818"/>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19600" y="1567218"/>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096000" y="1262418"/>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110" name="TextBox 109"/>
          <p:cNvSpPr txBox="1"/>
          <p:nvPr/>
        </p:nvSpPr>
        <p:spPr>
          <a:xfrm>
            <a:off x="5181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1" name="TextBox 110"/>
          <p:cNvSpPr txBox="1"/>
          <p:nvPr/>
        </p:nvSpPr>
        <p:spPr>
          <a:xfrm>
            <a:off x="7086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2" name="Arc 111"/>
          <p:cNvSpPr/>
          <p:nvPr/>
        </p:nvSpPr>
        <p:spPr>
          <a:xfrm>
            <a:off x="3962400" y="1338618"/>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p:cNvSpPr/>
          <p:nvPr/>
        </p:nvSpPr>
        <p:spPr>
          <a:xfrm>
            <a:off x="7772400" y="1338618"/>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4" name="Straight Connector 113"/>
          <p:cNvCxnSpPr/>
          <p:nvPr/>
        </p:nvCxnSpPr>
        <p:spPr>
          <a:xfrm>
            <a:off x="6324600" y="1795818"/>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248400" y="1795818"/>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p:cNvSpPr txBox="1"/>
          <p:nvPr/>
        </p:nvSpPr>
        <p:spPr>
          <a:xfrm>
            <a:off x="4805025" y="1779716"/>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7" name="TextBox 116"/>
          <p:cNvSpPr txBox="1"/>
          <p:nvPr/>
        </p:nvSpPr>
        <p:spPr>
          <a:xfrm>
            <a:off x="7349545" y="179581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8" name="TextBox 117"/>
          <p:cNvSpPr txBox="1"/>
          <p:nvPr/>
        </p:nvSpPr>
        <p:spPr>
          <a:xfrm>
            <a:off x="6096000" y="3472218"/>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119" name="TextBox 118"/>
          <p:cNvSpPr txBox="1"/>
          <p:nvPr/>
        </p:nvSpPr>
        <p:spPr>
          <a:xfrm>
            <a:off x="6096000" y="2557818"/>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120" name="Straight Connector 119"/>
          <p:cNvCxnSpPr/>
          <p:nvPr/>
        </p:nvCxnSpPr>
        <p:spPr>
          <a:xfrm flipH="1">
            <a:off x="53340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3246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340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3152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4" name="Arc 123"/>
          <p:cNvSpPr/>
          <p:nvPr/>
        </p:nvSpPr>
        <p:spPr>
          <a:xfrm>
            <a:off x="5715000" y="2557818"/>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a:off x="6019800" y="2481618"/>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TextBox 125"/>
          <p:cNvSpPr txBox="1"/>
          <p:nvPr/>
        </p:nvSpPr>
        <p:spPr>
          <a:xfrm>
            <a:off x="5638800"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7" name="TextBox 126"/>
          <p:cNvSpPr txBox="1"/>
          <p:nvPr/>
        </p:nvSpPr>
        <p:spPr>
          <a:xfrm>
            <a:off x="6553199"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8" name="TextBox 127"/>
          <p:cNvSpPr txBox="1"/>
          <p:nvPr/>
        </p:nvSpPr>
        <p:spPr>
          <a:xfrm>
            <a:off x="54864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29" name="TextBox 128"/>
          <p:cNvSpPr txBox="1"/>
          <p:nvPr/>
        </p:nvSpPr>
        <p:spPr>
          <a:xfrm>
            <a:off x="64770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30" name="TextBox 129"/>
          <p:cNvSpPr txBox="1"/>
          <p:nvPr/>
        </p:nvSpPr>
        <p:spPr>
          <a:xfrm>
            <a:off x="4648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131" name="TextBox 130"/>
          <p:cNvSpPr txBox="1"/>
          <p:nvPr/>
        </p:nvSpPr>
        <p:spPr>
          <a:xfrm>
            <a:off x="7315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cxnSp>
        <p:nvCxnSpPr>
          <p:cNvPr id="132" name="Straight Connector 131"/>
          <p:cNvCxnSpPr/>
          <p:nvPr/>
        </p:nvCxnSpPr>
        <p:spPr>
          <a:xfrm>
            <a:off x="4419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6248400" y="286261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985147" y="3821374"/>
            <a:ext cx="4790364" cy="523220"/>
          </a:xfrm>
          <a:prstGeom prst="rect">
            <a:avLst/>
          </a:prstGeom>
          <a:noFill/>
        </p:spPr>
        <p:txBody>
          <a:bodyPr wrap="square" rtlCol="0">
            <a:spAutoFit/>
          </a:bodyPr>
          <a:lstStyle/>
          <a:p>
            <a:pPr algn="ctr"/>
            <a:r>
              <a:rPr lang="en-GB" sz="1400" dirty="0">
                <a:latin typeface="Comic Sans MS" panose="030F0702030302020204" pitchFamily="66" charset="0"/>
              </a:rPr>
              <a:t>This question introduced a very important process in solving these types of problem</a:t>
            </a:r>
          </a:p>
        </p:txBody>
      </p:sp>
      <p:sp>
        <p:nvSpPr>
          <p:cNvPr id="24" name="TextBox 23"/>
          <p:cNvSpPr txBox="1"/>
          <p:nvPr/>
        </p:nvSpPr>
        <p:spPr>
          <a:xfrm>
            <a:off x="4155934" y="4476465"/>
            <a:ext cx="433297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You can use F = ma to find a relationship between the forces, particularly the tension</a:t>
            </a:r>
            <a:endParaRPr lang="en-GB" sz="1400" dirty="0">
              <a:solidFill>
                <a:srgbClr val="FF0000"/>
              </a:solidFill>
              <a:latin typeface="Comic Sans MS" panose="030F0702030302020204" pitchFamily="66" charset="0"/>
            </a:endParaRPr>
          </a:p>
        </p:txBody>
      </p:sp>
      <p:sp>
        <p:nvSpPr>
          <p:cNvPr id="134" name="TextBox 133"/>
          <p:cNvSpPr txBox="1"/>
          <p:nvPr/>
        </p:nvSpPr>
        <p:spPr>
          <a:xfrm>
            <a:off x="4144561" y="5229367"/>
            <a:ext cx="433297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You can use Trigonometry/Pythagoras to find missing lengths</a:t>
            </a:r>
            <a:endParaRPr lang="en-GB" sz="1400" dirty="0">
              <a:solidFill>
                <a:srgbClr val="FF0000"/>
              </a:solidFill>
              <a:latin typeface="Comic Sans MS" panose="030F0702030302020204" pitchFamily="66" charset="0"/>
            </a:endParaRPr>
          </a:p>
        </p:txBody>
      </p:sp>
      <p:sp>
        <p:nvSpPr>
          <p:cNvPr id="135" name="TextBox 134"/>
          <p:cNvSpPr txBox="1"/>
          <p:nvPr/>
        </p:nvSpPr>
        <p:spPr>
          <a:xfrm>
            <a:off x="4174130" y="5914029"/>
            <a:ext cx="4332973"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You can then use Hooke’s law, which links </a:t>
            </a:r>
            <a:r>
              <a:rPr lang="en-GB" sz="1400" u="sng" dirty="0">
                <a:solidFill>
                  <a:srgbClr val="FF0000"/>
                </a:solidFill>
                <a:latin typeface="Comic Sans MS" panose="030F0702030302020204" pitchFamily="66" charset="0"/>
                <a:sym typeface="Wingdings" panose="05000000000000000000" pitchFamily="2" charset="2"/>
              </a:rPr>
              <a:t>lengths</a:t>
            </a:r>
            <a:r>
              <a:rPr lang="en-GB" sz="1400" dirty="0">
                <a:solidFill>
                  <a:srgbClr val="FF0000"/>
                </a:solidFill>
                <a:latin typeface="Comic Sans MS" panose="030F0702030302020204" pitchFamily="66" charset="0"/>
                <a:sym typeface="Wingdings" panose="05000000000000000000" pitchFamily="2" charset="2"/>
              </a:rPr>
              <a:t> with </a:t>
            </a:r>
            <a:r>
              <a:rPr lang="en-GB" sz="1400" u="sng" dirty="0">
                <a:solidFill>
                  <a:srgbClr val="FF0000"/>
                </a:solidFill>
                <a:latin typeface="Comic Sans MS" panose="030F0702030302020204" pitchFamily="66" charset="0"/>
                <a:sym typeface="Wingdings" panose="05000000000000000000" pitchFamily="2" charset="2"/>
              </a:rPr>
              <a:t>tension</a:t>
            </a:r>
            <a:r>
              <a:rPr lang="en-GB" sz="1400" dirty="0">
                <a:solidFill>
                  <a:srgbClr val="FF0000"/>
                </a:solidFill>
                <a:latin typeface="Comic Sans MS" panose="030F0702030302020204" pitchFamily="66" charset="0"/>
                <a:sym typeface="Wingdings" panose="05000000000000000000" pitchFamily="2" charset="2"/>
              </a:rPr>
              <a:t>, allowing you to form an equation linking everything!</a:t>
            </a:r>
            <a:endParaRPr lang="en-GB" sz="1400" dirty="0">
              <a:solidFill>
                <a:srgbClr val="FF0000"/>
              </a:solidFill>
              <a:latin typeface="Comic Sans MS" panose="030F0702030302020204" pitchFamily="66" charset="0"/>
            </a:endParaRPr>
          </a:p>
        </p:txBody>
      </p:sp>
      <p:sp>
        <p:nvSpPr>
          <p:cNvPr id="50" name="TextBox 49"/>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72892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blinds(horizontal)">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blinds(horizontal)">
                                      <p:cBhvr>
                                        <p:cTn id="2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34"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95" name="Group 94"/>
          <p:cNvGrpSpPr/>
          <p:nvPr/>
        </p:nvGrpSpPr>
        <p:grpSpPr>
          <a:xfrm>
            <a:off x="4343400" y="1719618"/>
            <a:ext cx="152400" cy="152400"/>
            <a:chOff x="5486400" y="3048000"/>
            <a:chExt cx="152400" cy="152400"/>
          </a:xfrm>
        </p:grpSpPr>
        <p:cxnSp>
          <p:nvCxnSpPr>
            <p:cNvPr id="96" name="Straight Connector 9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8153400" y="1719618"/>
            <a:ext cx="152400" cy="152400"/>
            <a:chOff x="5486400" y="3048000"/>
            <a:chExt cx="152400" cy="152400"/>
          </a:xfrm>
        </p:grpSpPr>
        <p:cxnSp>
          <p:nvCxnSpPr>
            <p:cNvPr id="99" name="Straight Connector 9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4419600" y="1795818"/>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114800" y="1643418"/>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03" name="TextBox 102"/>
          <p:cNvSpPr txBox="1"/>
          <p:nvPr/>
        </p:nvSpPr>
        <p:spPr>
          <a:xfrm>
            <a:off x="8229600" y="1643418"/>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104" name="Straight Connector 103"/>
          <p:cNvCxnSpPr/>
          <p:nvPr/>
        </p:nvCxnSpPr>
        <p:spPr>
          <a:xfrm flipH="1">
            <a:off x="6324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324600" y="2340591"/>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316941" y="2329218"/>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24600" y="2938818"/>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19600" y="1567218"/>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096000" y="1262418"/>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110" name="TextBox 109"/>
          <p:cNvSpPr txBox="1"/>
          <p:nvPr/>
        </p:nvSpPr>
        <p:spPr>
          <a:xfrm>
            <a:off x="5181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1" name="TextBox 110"/>
          <p:cNvSpPr txBox="1"/>
          <p:nvPr/>
        </p:nvSpPr>
        <p:spPr>
          <a:xfrm>
            <a:off x="7086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2" name="Arc 111"/>
          <p:cNvSpPr/>
          <p:nvPr/>
        </p:nvSpPr>
        <p:spPr>
          <a:xfrm>
            <a:off x="3962400" y="1338618"/>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p:cNvSpPr/>
          <p:nvPr/>
        </p:nvSpPr>
        <p:spPr>
          <a:xfrm>
            <a:off x="7772400" y="1338618"/>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4" name="Straight Connector 113"/>
          <p:cNvCxnSpPr/>
          <p:nvPr/>
        </p:nvCxnSpPr>
        <p:spPr>
          <a:xfrm>
            <a:off x="6324600" y="1795818"/>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248400" y="1795818"/>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p:cNvSpPr txBox="1"/>
          <p:nvPr/>
        </p:nvSpPr>
        <p:spPr>
          <a:xfrm>
            <a:off x="4805025" y="1779716"/>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7" name="TextBox 116"/>
          <p:cNvSpPr txBox="1"/>
          <p:nvPr/>
        </p:nvSpPr>
        <p:spPr>
          <a:xfrm>
            <a:off x="7349545" y="179581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8" name="TextBox 117"/>
          <p:cNvSpPr txBox="1"/>
          <p:nvPr/>
        </p:nvSpPr>
        <p:spPr>
          <a:xfrm>
            <a:off x="6096000" y="3472218"/>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119" name="TextBox 118"/>
          <p:cNvSpPr txBox="1"/>
          <p:nvPr/>
        </p:nvSpPr>
        <p:spPr>
          <a:xfrm>
            <a:off x="6096000" y="2557818"/>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120" name="Straight Connector 119"/>
          <p:cNvCxnSpPr/>
          <p:nvPr/>
        </p:nvCxnSpPr>
        <p:spPr>
          <a:xfrm flipH="1">
            <a:off x="53340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3246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340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3152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4" name="Arc 123"/>
          <p:cNvSpPr/>
          <p:nvPr/>
        </p:nvSpPr>
        <p:spPr>
          <a:xfrm>
            <a:off x="5715000" y="2557818"/>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a:off x="6019800" y="2481618"/>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TextBox 125"/>
          <p:cNvSpPr txBox="1"/>
          <p:nvPr/>
        </p:nvSpPr>
        <p:spPr>
          <a:xfrm>
            <a:off x="5638800"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7" name="TextBox 126"/>
          <p:cNvSpPr txBox="1"/>
          <p:nvPr/>
        </p:nvSpPr>
        <p:spPr>
          <a:xfrm>
            <a:off x="6553199"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8" name="TextBox 127"/>
          <p:cNvSpPr txBox="1"/>
          <p:nvPr/>
        </p:nvSpPr>
        <p:spPr>
          <a:xfrm>
            <a:off x="54864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29" name="TextBox 128"/>
          <p:cNvSpPr txBox="1"/>
          <p:nvPr/>
        </p:nvSpPr>
        <p:spPr>
          <a:xfrm>
            <a:off x="64770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30" name="TextBox 129"/>
          <p:cNvSpPr txBox="1"/>
          <p:nvPr/>
        </p:nvSpPr>
        <p:spPr>
          <a:xfrm>
            <a:off x="4648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131" name="TextBox 130"/>
          <p:cNvSpPr txBox="1"/>
          <p:nvPr/>
        </p:nvSpPr>
        <p:spPr>
          <a:xfrm>
            <a:off x="7315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cxnSp>
        <p:nvCxnSpPr>
          <p:cNvPr id="132" name="Straight Connector 131"/>
          <p:cNvCxnSpPr/>
          <p:nvPr/>
        </p:nvCxnSpPr>
        <p:spPr>
          <a:xfrm>
            <a:off x="4419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6248400" y="286261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930556" y="3749457"/>
            <a:ext cx="4790364" cy="3108543"/>
          </a:xfrm>
          <a:prstGeom prst="rect">
            <a:avLst/>
          </a:prstGeom>
          <a:noFill/>
        </p:spPr>
        <p:txBody>
          <a:bodyPr wrap="square" rtlCol="0">
            <a:spAutoFit/>
          </a:bodyPr>
          <a:lstStyle/>
          <a:p>
            <a:pPr algn="ctr"/>
            <a:r>
              <a:rPr lang="en-GB" sz="1400" dirty="0">
                <a:latin typeface="Comic Sans MS" panose="030F0702030302020204" pitchFamily="66" charset="0"/>
              </a:rPr>
              <a:t>Another point that is very important relates to the Mass attached to the string.</a:t>
            </a:r>
          </a:p>
          <a:p>
            <a:pPr algn="ctr"/>
            <a:endParaRPr lang="en-GB" sz="1400" dirty="0">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Mass will always move vertically downwards below the point where it is first attached, if it is a single string, or two identical strings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So if the mass was placed </a:t>
            </a:r>
            <a:r>
              <a:rPr lang="en-GB" sz="1400" baseline="30000" dirty="0">
                <a:solidFill>
                  <a:srgbClr val="FF0000"/>
                </a:solidFill>
                <a:latin typeface="Comic Sans MS" panose="030F0702030302020204" pitchFamily="66" charset="0"/>
                <a:sym typeface="Wingdings" panose="05000000000000000000" pitchFamily="2" charset="2"/>
              </a:rPr>
              <a:t>3</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4</a:t>
            </a:r>
            <a:r>
              <a:rPr lang="en-GB" sz="1400" dirty="0">
                <a:solidFill>
                  <a:srgbClr val="FF0000"/>
                </a:solidFill>
                <a:latin typeface="Comic Sans MS" panose="030F0702030302020204" pitchFamily="66" charset="0"/>
                <a:sym typeface="Wingdings" panose="05000000000000000000" pitchFamily="2" charset="2"/>
              </a:rPr>
              <a:t> of the way along a string, when it moves down it will not move towards the centre (as it is fixed to the string)</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If the example had 2 different strings, then the Mass could change its position as one may stretch more than the other…</a:t>
            </a:r>
            <a:endParaRPr lang="en-GB" sz="1400" dirty="0">
              <a:solidFill>
                <a:srgbClr val="FF0000"/>
              </a:solidFill>
              <a:latin typeface="Comic Sans MS" panose="030F0702030302020204" pitchFamily="66" charset="0"/>
            </a:endParaRPr>
          </a:p>
        </p:txBody>
      </p:sp>
      <p:sp>
        <p:nvSpPr>
          <p:cNvPr id="47" name="TextBox 4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6926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blinds(horizontal)">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blinds(horizontal)">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blinds(horizontal)">
                                      <p:cBhvr>
                                        <p:cTn id="2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endParaRPr lang="en-GB" sz="1400" dirty="0">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3" name="TextBox 72"/>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4038600" y="4191000"/>
            <a:ext cx="2028119" cy="307777"/>
          </a:xfrm>
          <a:prstGeom prst="rect">
            <a:avLst/>
          </a:prstGeom>
          <a:noFill/>
        </p:spPr>
        <p:txBody>
          <a:bodyPr wrap="none" rtlCol="0">
            <a:spAutoFit/>
          </a:bodyPr>
          <a:lstStyle/>
          <a:p>
            <a:r>
              <a:rPr lang="en-GB" sz="1400" u="sng" dirty="0">
                <a:latin typeface="Comic Sans MS" panose="030F0702030302020204" pitchFamily="66" charset="0"/>
              </a:rPr>
              <a:t>Resolving Horizontally</a:t>
            </a:r>
          </a:p>
        </p:txBody>
      </p:sp>
      <p:sp>
        <p:nvSpPr>
          <p:cNvPr id="90" name="TextBox 89"/>
          <p:cNvSpPr txBox="1"/>
          <p:nvPr/>
        </p:nvSpPr>
        <p:spPr>
          <a:xfrm>
            <a:off x="6865883" y="41910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35" name="TextBox 34"/>
              <p:cNvSpPr txBox="1"/>
              <p:nvPr/>
            </p:nvSpPr>
            <p:spPr>
              <a:xfrm>
                <a:off x="4419600" y="45720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419600" y="4572000"/>
                <a:ext cx="922432"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581400" y="5181600"/>
                <a:ext cx="16061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−28=0</m:t>
                      </m:r>
                    </m:oMath>
                  </m:oMathPara>
                </a14:m>
                <a:endParaRPr lang="en-GB" sz="1600" dirty="0"/>
              </a:p>
            </p:txBody>
          </p:sp>
        </mc:Choice>
        <mc:Fallback xmlns="">
          <p:sp>
            <p:nvSpPr>
              <p:cNvPr id="92" name="TextBox 91"/>
              <p:cNvSpPr txBox="1">
                <a:spLocks noRot="1" noChangeAspect="1" noMove="1" noResize="1" noEditPoints="1" noAdjustHandles="1" noChangeArrowheads="1" noChangeShapeType="1" noTextEdit="1"/>
              </p:cNvSpPr>
              <p:nvPr/>
            </p:nvSpPr>
            <p:spPr>
              <a:xfrm>
                <a:off x="3581400" y="5181600"/>
                <a:ext cx="1606145"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038600" y="57150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3" name="TextBox 92"/>
              <p:cNvSpPr txBox="1">
                <a:spLocks noRot="1" noChangeAspect="1" noMove="1" noResize="1" noEditPoints="1" noAdjustHandles="1" noChangeArrowheads="1" noChangeShapeType="1" noTextEdit="1"/>
              </p:cNvSpPr>
              <p:nvPr/>
            </p:nvSpPr>
            <p:spPr>
              <a:xfrm>
                <a:off x="4038600" y="5715000"/>
                <a:ext cx="1295400"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7246883" y="46482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7246883" y="4648200"/>
                <a:ext cx="922432" cy="338554"/>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6408683" y="5181600"/>
                <a:ext cx="164173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r>
                        <a:rPr lang="en-GB" sz="1600" b="0" i="1" smtClean="0">
                          <a:latin typeface="Cambria Math"/>
                        </a:rPr>
                        <m:t>=0</m:t>
                      </m:r>
                    </m:oMath>
                  </m:oMathPara>
                </a14:m>
                <a:endParaRPr lang="en-GB" sz="1600" dirty="0"/>
              </a:p>
            </p:txBody>
          </p:sp>
        </mc:Choice>
        <mc:Fallback xmlns="">
          <p:sp>
            <p:nvSpPr>
              <p:cNvPr id="135" name="TextBox 134"/>
              <p:cNvSpPr txBox="1">
                <a:spLocks noRot="1" noChangeAspect="1" noMove="1" noResize="1" noEditPoints="1" noAdjustHandles="1" noChangeArrowheads="1" noChangeShapeType="1" noTextEdit="1"/>
              </p:cNvSpPr>
              <p:nvPr/>
            </p:nvSpPr>
            <p:spPr>
              <a:xfrm>
                <a:off x="6408683" y="5181600"/>
                <a:ext cx="1641731" cy="338554"/>
              </a:xfrm>
              <a:prstGeom prst="rect">
                <a:avLst/>
              </a:prstGeom>
              <a:blipFill rotWithShape="1">
                <a:blip r:embed="rId10"/>
                <a:stretch>
                  <a:fillRect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6865883" y="57150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6865883" y="5715000"/>
                <a:ext cx="1295400" cy="338554"/>
              </a:xfrm>
              <a:prstGeom prst="rect">
                <a:avLst/>
              </a:prstGeom>
              <a:blipFill rotWithShape="1">
                <a:blip r:embed="rId11"/>
                <a:stretch>
                  <a:fillRect b="-7273"/>
                </a:stretch>
              </a:blipFill>
            </p:spPr>
            <p:txBody>
              <a:bodyPr/>
              <a:lstStyle/>
              <a:p>
                <a:r>
                  <a:rPr lang="en-GB">
                    <a:noFill/>
                  </a:rPr>
                  <a:t> </a:t>
                </a:r>
              </a:p>
            </p:txBody>
          </p:sp>
        </mc:Fallback>
      </mc:AlternateContent>
      <p:sp>
        <p:nvSpPr>
          <p:cNvPr id="137" name="Arc 136"/>
          <p:cNvSpPr/>
          <p:nvPr/>
        </p:nvSpPr>
        <p:spPr>
          <a:xfrm>
            <a:off x="5181600" y="47244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TextBox 137"/>
          <p:cNvSpPr txBox="1"/>
          <p:nvPr/>
        </p:nvSpPr>
        <p:spPr>
          <a:xfrm>
            <a:off x="5418160" y="4724400"/>
            <a:ext cx="906439"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12"/>
                <a:stretch>
                  <a:fillRect b="-7143"/>
                </a:stretch>
              </a:blipFill>
            </p:spPr>
            <p:txBody>
              <a:bodyPr/>
              <a:lstStyle/>
              <a:p>
                <a:r>
                  <a:rPr lang="en-GB">
                    <a:noFill/>
                  </a:rPr>
                  <a:t> </a:t>
                </a:r>
              </a:p>
            </p:txBody>
          </p:sp>
        </mc:Fallback>
      </mc:AlternateContent>
      <p:sp>
        <p:nvSpPr>
          <p:cNvPr id="140" name="Arc 139"/>
          <p:cNvSpPr/>
          <p:nvPr/>
        </p:nvSpPr>
        <p:spPr>
          <a:xfrm>
            <a:off x="5181600" y="5334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Arc 140"/>
          <p:cNvSpPr/>
          <p:nvPr/>
        </p:nvSpPr>
        <p:spPr>
          <a:xfrm>
            <a:off x="8008883" y="48006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Arc 141"/>
          <p:cNvSpPr/>
          <p:nvPr/>
        </p:nvSpPr>
        <p:spPr>
          <a:xfrm>
            <a:off x="8008883" y="54102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TextBox 142"/>
          <p:cNvSpPr txBox="1"/>
          <p:nvPr/>
        </p:nvSpPr>
        <p:spPr>
          <a:xfrm>
            <a:off x="5410200" y="5334000"/>
            <a:ext cx="7620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Add 28</a:t>
            </a:r>
          </a:p>
        </p:txBody>
      </p:sp>
      <p:sp>
        <p:nvSpPr>
          <p:cNvPr id="144" name="TextBox 143"/>
          <p:cNvSpPr txBox="1"/>
          <p:nvPr/>
        </p:nvSpPr>
        <p:spPr>
          <a:xfrm>
            <a:off x="8229599" y="4800600"/>
            <a:ext cx="922283"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145" name="TextBox 144"/>
          <p:cNvSpPr txBox="1"/>
          <p:nvPr/>
        </p:nvSpPr>
        <p:spPr>
          <a:xfrm>
            <a:off x="8237483" y="5410200"/>
            <a:ext cx="7620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Add 4g</a:t>
            </a:r>
          </a:p>
        </p:txBody>
      </p:sp>
      <p:grpSp>
        <p:nvGrpSpPr>
          <p:cNvPr id="45" name="Group 44"/>
          <p:cNvGrpSpPr/>
          <p:nvPr/>
        </p:nvGrpSpPr>
        <p:grpSpPr>
          <a:xfrm>
            <a:off x="4495800" y="1524000"/>
            <a:ext cx="152400" cy="152400"/>
            <a:chOff x="5486400" y="3048000"/>
            <a:chExt cx="152400" cy="152400"/>
          </a:xfrm>
        </p:grpSpPr>
        <p:cxnSp>
          <p:nvCxnSpPr>
            <p:cNvPr id="46" name="Straight Connector 4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8628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vertical)">
                                      <p:cBhvr>
                                        <p:cTn id="7" dur="500"/>
                                        <p:tgtEl>
                                          <p:spTgt spid="47"/>
                                        </p:tgtEl>
                                      </p:cBhvr>
                                    </p:animEffect>
                                  </p:childTnLst>
                                </p:cTn>
                              </p:par>
                              <p:par>
                                <p:cTn id="8" presetID="3" presetClass="entr" presetSubtype="1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5"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vertical)">
                                      <p:cBhvr>
                                        <p:cTn id="19" dur="500"/>
                                        <p:tgtEl>
                                          <p:spTgt spid="7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linds(horizontal)">
                                      <p:cBhvr>
                                        <p:cTn id="25" dur="500"/>
                                        <p:tgtEl>
                                          <p:spTgt spid="75"/>
                                        </p:tgtEl>
                                      </p:cBhvr>
                                    </p:animEffect>
                                  </p:childTnLst>
                                </p:cTn>
                              </p:par>
                              <p:par>
                                <p:cTn id="26" presetID="3" presetClass="entr" presetSubtype="1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linds(horizontal)">
                                      <p:cBhvr>
                                        <p:cTn id="28" dur="500"/>
                                        <p:tgtEl>
                                          <p:spTgt spid="4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linds(horizontal)">
                                      <p:cBhvr>
                                        <p:cTn id="31" dur="500"/>
                                        <p:tgtEl>
                                          <p:spTgt spid="7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blinds(horizontal)">
                                      <p:cBhvr>
                                        <p:cTn id="34" dur="500"/>
                                        <p:tgtEl>
                                          <p:spTgt spid="8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blinds(horizontal)">
                                      <p:cBhvr>
                                        <p:cTn id="60" dur="500"/>
                                        <p:tgtEl>
                                          <p:spTgt spid="7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blinds(horizontal)">
                                      <p:cBhvr>
                                        <p:cTn id="65" dur="500"/>
                                        <p:tgtEl>
                                          <p:spTgt spid="67"/>
                                        </p:tgtEl>
                                      </p:cBhvr>
                                    </p:animEffect>
                                  </p:childTnLst>
                                </p:cTn>
                              </p:par>
                              <p:par>
                                <p:cTn id="66" presetID="3" presetClass="entr" presetSubtype="10" fill="hold" grpId="2"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blinds(horizontal)">
                                      <p:cBhvr>
                                        <p:cTn id="68" dur="500"/>
                                        <p:tgtEl>
                                          <p:spTgt spid="7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blinds(horizontal)">
                                      <p:cBhvr>
                                        <p:cTn id="73" dur="500"/>
                                        <p:tgtEl>
                                          <p:spTgt spid="82"/>
                                        </p:tgtEl>
                                      </p:cBhvr>
                                    </p:animEffect>
                                  </p:childTnLst>
                                </p:cTn>
                              </p:par>
                              <p:par>
                                <p:cTn id="74" presetID="3" presetClass="entr" presetSubtype="5"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blinds(vertical)">
                                      <p:cBhvr>
                                        <p:cTn id="76" dur="500"/>
                                        <p:tgtEl>
                                          <p:spTgt spid="7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blinds(horizontal)">
                                      <p:cBhvr>
                                        <p:cTn id="84" dur="500"/>
                                        <p:tgtEl>
                                          <p:spTgt spid="8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linds(horizontal)">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blinds(horizontal)">
                                      <p:cBhvr>
                                        <p:cTn id="94" dur="500"/>
                                        <p:tgtEl>
                                          <p:spTgt spid="8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linds(horizontal)">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7" presetClass="emph" presetSubtype="2" fill="hold" nodeType="clickEffect">
                                  <p:stCondLst>
                                    <p:cond delay="0"/>
                                  </p:stCondLst>
                                  <p:childTnLst>
                                    <p:animClr clrSpc="rgb" dir="cw">
                                      <p:cBhvr>
                                        <p:cTn id="108" dur="500" fill="hold"/>
                                        <p:tgtEl>
                                          <p:spTgt spid="70"/>
                                        </p:tgtEl>
                                        <p:attrNameLst>
                                          <p:attrName>stroke.color</p:attrName>
                                        </p:attrNameLst>
                                      </p:cBhvr>
                                      <p:to>
                                        <a:srgbClr val="FF0000"/>
                                      </p:to>
                                    </p:animClr>
                                    <p:set>
                                      <p:cBhvr>
                                        <p:cTn id="109" dur="500" fill="hold"/>
                                        <p:tgtEl>
                                          <p:spTgt spid="70"/>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500" fill="hold"/>
                                        <p:tgtEl>
                                          <p:spTgt spid="78"/>
                                        </p:tgtEl>
                                        <p:attrNameLst>
                                          <p:attrName>stroke.color</p:attrName>
                                        </p:attrNameLst>
                                      </p:cBhvr>
                                      <p:to>
                                        <a:srgbClr val="FF0000"/>
                                      </p:to>
                                    </p:animClr>
                                    <p:set>
                                      <p:cBhvr>
                                        <p:cTn id="112" dur="500" fill="hold"/>
                                        <p:tgtEl>
                                          <p:spTgt spid="78"/>
                                        </p:tgtEl>
                                        <p:attrNameLst>
                                          <p:attrName>stroke.on</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500" fill="hold"/>
                                        <p:tgtEl>
                                          <p:spTgt spid="26"/>
                                        </p:tgtEl>
                                        <p:attrNameLst>
                                          <p:attrName>style.color</p:attrName>
                                        </p:attrNameLst>
                                      </p:cBhvr>
                                      <p:to>
                                        <a:srgbClr val="FF0000"/>
                                      </p:to>
                                    </p:animClr>
                                  </p:childTnLst>
                                </p:cTn>
                              </p:par>
                              <p:par>
                                <p:cTn id="115" presetID="3" presetClass="emph" presetSubtype="2" fill="hold" grpId="1" nodeType="withEffect">
                                  <p:stCondLst>
                                    <p:cond delay="0"/>
                                  </p:stCondLst>
                                  <p:childTnLst>
                                    <p:animClr clrSpc="rgb" dir="cw">
                                      <p:cBhvr override="childStyle">
                                        <p:cTn id="116" dur="500" fill="hold"/>
                                        <p:tgtEl>
                                          <p:spTgt spid="33"/>
                                        </p:tgtEl>
                                        <p:attrNameLst>
                                          <p:attrName>style.color</p:attrName>
                                        </p:attrNameLst>
                                      </p:cBhvr>
                                      <p:to>
                                        <a:srgbClr val="FF0000"/>
                                      </p:to>
                                    </p:animClr>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37"/>
                                        </p:tgtEl>
                                        <p:attrNameLst>
                                          <p:attrName>style.visibility</p:attrName>
                                        </p:attrNameLst>
                                      </p:cBhvr>
                                      <p:to>
                                        <p:strVal val="visible"/>
                                      </p:to>
                                    </p:set>
                                    <p:animEffect transition="in" filter="blinds(horizontal)">
                                      <p:cBhvr>
                                        <p:cTn id="121" dur="500"/>
                                        <p:tgtEl>
                                          <p:spTgt spid="1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blinds(horizontal)">
                                      <p:cBhvr>
                                        <p:cTn id="126" dur="500"/>
                                        <p:tgtEl>
                                          <p:spTgt spid="13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92"/>
                                        </p:tgtEl>
                                        <p:attrNameLst>
                                          <p:attrName>style.visibility</p:attrName>
                                        </p:attrNameLst>
                                      </p:cBhvr>
                                      <p:to>
                                        <p:strVal val="visible"/>
                                      </p:to>
                                    </p:set>
                                    <p:animEffect transition="in" filter="blinds(horizontal)">
                                      <p:cBhvr>
                                        <p:cTn id="131" dur="500"/>
                                        <p:tgtEl>
                                          <p:spTgt spid="92"/>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140"/>
                                        </p:tgtEl>
                                        <p:attrNameLst>
                                          <p:attrName>style.visibility</p:attrName>
                                        </p:attrNameLst>
                                      </p:cBhvr>
                                      <p:to>
                                        <p:strVal val="visible"/>
                                      </p:to>
                                    </p:set>
                                    <p:animEffect transition="in" filter="blinds(horizontal)">
                                      <p:cBhvr>
                                        <p:cTn id="136" dur="500"/>
                                        <p:tgtEl>
                                          <p:spTgt spid="140"/>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blinds(horizontal)">
                                      <p:cBhvr>
                                        <p:cTn id="141" dur="500"/>
                                        <p:tgtEl>
                                          <p:spTgt spid="143"/>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blinds(horizontal)">
                                      <p:cBhvr>
                                        <p:cTn id="146" dur="500"/>
                                        <p:tgtEl>
                                          <p:spTgt spid="93"/>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blinds(horizontal)">
                                      <p:cBhvr>
                                        <p:cTn id="151" dur="500"/>
                                        <p:tgtEl>
                                          <p:spTgt spid="94"/>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90"/>
                                        </p:tgtEl>
                                        <p:attrNameLst>
                                          <p:attrName>style.visibility</p:attrName>
                                        </p:attrNameLst>
                                      </p:cBhvr>
                                      <p:to>
                                        <p:strVal val="visible"/>
                                      </p:to>
                                    </p:set>
                                    <p:animEffect transition="in" filter="blinds(horizontal)">
                                      <p:cBhvr>
                                        <p:cTn id="156" dur="500"/>
                                        <p:tgtEl>
                                          <p:spTgt spid="9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134"/>
                                        </p:tgtEl>
                                        <p:attrNameLst>
                                          <p:attrName>style.visibility</p:attrName>
                                        </p:attrNameLst>
                                      </p:cBhvr>
                                      <p:to>
                                        <p:strVal val="visible"/>
                                      </p:to>
                                    </p:set>
                                    <p:animEffect transition="in" filter="blinds(horizontal)">
                                      <p:cBhvr>
                                        <p:cTn id="161" dur="500"/>
                                        <p:tgtEl>
                                          <p:spTgt spid="134"/>
                                        </p:tgtEl>
                                      </p:cBhvr>
                                    </p:animEffect>
                                  </p:childTnLst>
                                </p:cTn>
                              </p:par>
                            </p:childTnLst>
                          </p:cTn>
                        </p:par>
                      </p:childTnLst>
                    </p:cTn>
                  </p:par>
                  <p:par>
                    <p:cTn id="162" fill="hold">
                      <p:stCondLst>
                        <p:cond delay="indefinite"/>
                      </p:stCondLst>
                      <p:childTnLst>
                        <p:par>
                          <p:cTn id="163" fill="hold">
                            <p:stCondLst>
                              <p:cond delay="0"/>
                            </p:stCondLst>
                            <p:childTnLst>
                              <p:par>
                                <p:cTn id="164" presetID="7" presetClass="emph" presetSubtype="2" fill="hold" nodeType="clickEffect">
                                  <p:stCondLst>
                                    <p:cond delay="0"/>
                                  </p:stCondLst>
                                  <p:childTnLst>
                                    <p:animClr clrSpc="rgb" dir="cw">
                                      <p:cBhvr>
                                        <p:cTn id="165" dur="500" fill="hold"/>
                                        <p:tgtEl>
                                          <p:spTgt spid="82"/>
                                        </p:tgtEl>
                                        <p:attrNameLst>
                                          <p:attrName>stroke.color</p:attrName>
                                        </p:attrNameLst>
                                      </p:cBhvr>
                                      <p:to>
                                        <a:schemeClr val="hlink"/>
                                      </p:to>
                                    </p:animClr>
                                    <p:set>
                                      <p:cBhvr>
                                        <p:cTn id="166" dur="500" fill="hold"/>
                                        <p:tgtEl>
                                          <p:spTgt spid="82"/>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67"/>
                                        </p:tgtEl>
                                        <p:attrNameLst>
                                          <p:attrName>stroke.color</p:attrName>
                                        </p:attrNameLst>
                                      </p:cBhvr>
                                      <p:to>
                                        <a:schemeClr val="hlink"/>
                                      </p:to>
                                    </p:animClr>
                                    <p:set>
                                      <p:cBhvr>
                                        <p:cTn id="169" dur="500" fill="hold"/>
                                        <p:tgtEl>
                                          <p:spTgt spid="67"/>
                                        </p:tgtEl>
                                        <p:attrNameLst>
                                          <p:attrName>stroke.on</p:attrName>
                                        </p:attrNameLst>
                                      </p:cBhvr>
                                      <p:to>
                                        <p:strVal val="true"/>
                                      </p:to>
                                    </p:set>
                                  </p:childTnLst>
                                </p:cTn>
                              </p:par>
                              <p:par>
                                <p:cTn id="170" presetID="3" presetClass="emph" presetSubtype="2" fill="hold" grpId="1" nodeType="withEffect">
                                  <p:stCondLst>
                                    <p:cond delay="0"/>
                                  </p:stCondLst>
                                  <p:childTnLst>
                                    <p:animClr clrSpc="rgb" dir="cw">
                                      <p:cBhvr override="childStyle">
                                        <p:cTn id="171" dur="500" fill="hold"/>
                                        <p:tgtEl>
                                          <p:spTgt spid="88"/>
                                        </p:tgtEl>
                                        <p:attrNameLst>
                                          <p:attrName>style.color</p:attrName>
                                        </p:attrNameLst>
                                      </p:cBhvr>
                                      <p:to>
                                        <a:schemeClr val="hlink"/>
                                      </p:to>
                                    </p:animClr>
                                  </p:childTnLst>
                                </p:cTn>
                              </p:par>
                              <p:par>
                                <p:cTn id="172" presetID="3" presetClass="emph" presetSubtype="2" fill="hold" grpId="0" nodeType="withEffect">
                                  <p:stCondLst>
                                    <p:cond delay="0"/>
                                  </p:stCondLst>
                                  <p:childTnLst>
                                    <p:animClr clrSpc="rgb" dir="cw">
                                      <p:cBhvr override="childStyle">
                                        <p:cTn id="173" dur="500" fill="hold"/>
                                        <p:tgtEl>
                                          <p:spTgt spid="73"/>
                                        </p:tgtEl>
                                        <p:attrNameLst>
                                          <p:attrName>style.color</p:attrName>
                                        </p:attrNameLst>
                                      </p:cBhvr>
                                      <p:to>
                                        <a:schemeClr val="hlink"/>
                                      </p:to>
                                    </p:animClr>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141"/>
                                        </p:tgtEl>
                                        <p:attrNameLst>
                                          <p:attrName>style.visibility</p:attrName>
                                        </p:attrNameLst>
                                      </p:cBhvr>
                                      <p:to>
                                        <p:strVal val="visible"/>
                                      </p:to>
                                    </p:set>
                                    <p:animEffect transition="in" filter="blinds(horizontal)">
                                      <p:cBhvr>
                                        <p:cTn id="178" dur="500"/>
                                        <p:tgtEl>
                                          <p:spTgt spid="141"/>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144"/>
                                        </p:tgtEl>
                                        <p:attrNameLst>
                                          <p:attrName>style.visibility</p:attrName>
                                        </p:attrNameLst>
                                      </p:cBhvr>
                                      <p:to>
                                        <p:strVal val="visible"/>
                                      </p:to>
                                    </p:set>
                                    <p:animEffect transition="in" filter="blinds(horizontal)">
                                      <p:cBhvr>
                                        <p:cTn id="183" dur="500"/>
                                        <p:tgtEl>
                                          <p:spTgt spid="144"/>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135"/>
                                        </p:tgtEl>
                                        <p:attrNameLst>
                                          <p:attrName>style.visibility</p:attrName>
                                        </p:attrNameLst>
                                      </p:cBhvr>
                                      <p:to>
                                        <p:strVal val="visible"/>
                                      </p:to>
                                    </p:set>
                                    <p:animEffect transition="in" filter="blinds(horizontal)">
                                      <p:cBhvr>
                                        <p:cTn id="188" dur="500"/>
                                        <p:tgtEl>
                                          <p:spTgt spid="135"/>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142"/>
                                        </p:tgtEl>
                                        <p:attrNameLst>
                                          <p:attrName>style.visibility</p:attrName>
                                        </p:attrNameLst>
                                      </p:cBhvr>
                                      <p:to>
                                        <p:strVal val="visible"/>
                                      </p:to>
                                    </p:set>
                                    <p:animEffect transition="in" filter="blinds(horizontal)">
                                      <p:cBhvr>
                                        <p:cTn id="193" dur="500"/>
                                        <p:tgtEl>
                                          <p:spTgt spid="142"/>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145"/>
                                        </p:tgtEl>
                                        <p:attrNameLst>
                                          <p:attrName>style.visibility</p:attrName>
                                        </p:attrNameLst>
                                      </p:cBhvr>
                                      <p:to>
                                        <p:strVal val="visible"/>
                                      </p:to>
                                    </p:set>
                                    <p:animEffect transition="in" filter="blinds(horizontal)">
                                      <p:cBhvr>
                                        <p:cTn id="198" dur="500"/>
                                        <p:tgtEl>
                                          <p:spTgt spid="145"/>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136"/>
                                        </p:tgtEl>
                                        <p:attrNameLst>
                                          <p:attrName>style.visibility</p:attrName>
                                        </p:attrNameLst>
                                      </p:cBhvr>
                                      <p:to>
                                        <p:strVal val="visible"/>
                                      </p:to>
                                    </p:set>
                                    <p:animEffect transition="in" filter="blinds(horizontal)">
                                      <p:cBhvr>
                                        <p:cTn id="203" dur="500"/>
                                        <p:tgtEl>
                                          <p:spTgt spid="136"/>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39"/>
                                        </p:tgtEl>
                                        <p:attrNameLst>
                                          <p:attrName>style.visibility</p:attrName>
                                        </p:attrNameLst>
                                      </p:cBhvr>
                                      <p:to>
                                        <p:strVal val="visible"/>
                                      </p:to>
                                    </p:set>
                                    <p:animEffect transition="in" filter="blinds(horizontal)">
                                      <p:cBhvr>
                                        <p:cTn id="208" dur="500"/>
                                        <p:tgtEl>
                                          <p:spTgt spid="139"/>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mph" presetSubtype="2" fill="hold" grpId="2" nodeType="clickEffect">
                                  <p:stCondLst>
                                    <p:cond delay="0"/>
                                  </p:stCondLst>
                                  <p:childTnLst>
                                    <p:animClr clrSpc="rgb" dir="cw">
                                      <p:cBhvr override="childStyle">
                                        <p:cTn id="212" dur="500" fill="hold"/>
                                        <p:tgtEl>
                                          <p:spTgt spid="26"/>
                                        </p:tgtEl>
                                        <p:attrNameLst>
                                          <p:attrName>style.color</p:attrName>
                                        </p:attrNameLst>
                                      </p:cBhvr>
                                      <p:to>
                                        <a:schemeClr val="tx1"/>
                                      </p:to>
                                    </p:animClr>
                                  </p:childTnLst>
                                </p:cTn>
                              </p:par>
                              <p:par>
                                <p:cTn id="213" presetID="3" presetClass="emph" presetSubtype="2" fill="hold" grpId="2" nodeType="withEffect">
                                  <p:stCondLst>
                                    <p:cond delay="0"/>
                                  </p:stCondLst>
                                  <p:childTnLst>
                                    <p:animClr clrSpc="rgb" dir="cw">
                                      <p:cBhvr override="childStyle">
                                        <p:cTn id="214" dur="500" fill="hold"/>
                                        <p:tgtEl>
                                          <p:spTgt spid="33"/>
                                        </p:tgtEl>
                                        <p:attrNameLst>
                                          <p:attrName>style.color</p:attrName>
                                        </p:attrNameLst>
                                      </p:cBhvr>
                                      <p:to>
                                        <a:schemeClr val="tx1"/>
                                      </p:to>
                                    </p:animClr>
                                  </p:childTnLst>
                                </p:cTn>
                              </p:par>
                              <p:par>
                                <p:cTn id="215" presetID="3" presetClass="emph" presetSubtype="2" fill="hold" grpId="2" nodeType="withEffect">
                                  <p:stCondLst>
                                    <p:cond delay="0"/>
                                  </p:stCondLst>
                                  <p:childTnLst>
                                    <p:animClr clrSpc="rgb" dir="cw">
                                      <p:cBhvr override="childStyle">
                                        <p:cTn id="216" dur="500" fill="hold"/>
                                        <p:tgtEl>
                                          <p:spTgt spid="88"/>
                                        </p:tgtEl>
                                        <p:attrNameLst>
                                          <p:attrName>style.color</p:attrName>
                                        </p:attrNameLst>
                                      </p:cBhvr>
                                      <p:to>
                                        <a:schemeClr val="tx1"/>
                                      </p:to>
                                    </p:animClr>
                                  </p:childTnLst>
                                </p:cTn>
                              </p:par>
                              <p:par>
                                <p:cTn id="217" presetID="3" presetClass="emph" presetSubtype="2" fill="hold" grpId="1" nodeType="withEffect">
                                  <p:stCondLst>
                                    <p:cond delay="0"/>
                                  </p:stCondLst>
                                  <p:childTnLst>
                                    <p:animClr clrSpc="rgb" dir="cw">
                                      <p:cBhvr override="childStyle">
                                        <p:cTn id="218" dur="500" fill="hold"/>
                                        <p:tgtEl>
                                          <p:spTgt spid="73"/>
                                        </p:tgtEl>
                                        <p:attrNameLst>
                                          <p:attrName>style.color</p:attrName>
                                        </p:attrNameLst>
                                      </p:cBhvr>
                                      <p:to>
                                        <a:schemeClr val="tx1"/>
                                      </p:to>
                                    </p:animClr>
                                  </p:childTnLst>
                                </p:cTn>
                              </p:par>
                              <p:par>
                                <p:cTn id="219" presetID="7" presetClass="emph" presetSubtype="2" fill="hold" nodeType="withEffect">
                                  <p:stCondLst>
                                    <p:cond delay="0"/>
                                  </p:stCondLst>
                                  <p:childTnLst>
                                    <p:animClr clrSpc="rgb" dir="cw">
                                      <p:cBhvr>
                                        <p:cTn id="220" dur="500" fill="hold"/>
                                        <p:tgtEl>
                                          <p:spTgt spid="70"/>
                                        </p:tgtEl>
                                        <p:attrNameLst>
                                          <p:attrName>stroke.color</p:attrName>
                                        </p:attrNameLst>
                                      </p:cBhvr>
                                      <p:to>
                                        <a:schemeClr val="tx1"/>
                                      </p:to>
                                    </p:animClr>
                                    <p:set>
                                      <p:cBhvr>
                                        <p:cTn id="221" dur="500" fill="hold"/>
                                        <p:tgtEl>
                                          <p:spTgt spid="70"/>
                                        </p:tgtEl>
                                        <p:attrNameLst>
                                          <p:attrName>stroke.on</p:attrName>
                                        </p:attrNameLst>
                                      </p:cBhvr>
                                      <p:to>
                                        <p:strVal val="true"/>
                                      </p:to>
                                    </p:set>
                                  </p:childTnLst>
                                </p:cTn>
                              </p:par>
                              <p:par>
                                <p:cTn id="222" presetID="7" presetClass="emph" presetSubtype="2" fill="hold" nodeType="withEffect">
                                  <p:stCondLst>
                                    <p:cond delay="0"/>
                                  </p:stCondLst>
                                  <p:childTnLst>
                                    <p:animClr clrSpc="rgb" dir="cw">
                                      <p:cBhvr>
                                        <p:cTn id="223" dur="500" fill="hold"/>
                                        <p:tgtEl>
                                          <p:spTgt spid="82"/>
                                        </p:tgtEl>
                                        <p:attrNameLst>
                                          <p:attrName>stroke.color</p:attrName>
                                        </p:attrNameLst>
                                      </p:cBhvr>
                                      <p:to>
                                        <a:schemeClr val="tx1"/>
                                      </p:to>
                                    </p:animClr>
                                    <p:set>
                                      <p:cBhvr>
                                        <p:cTn id="224" dur="500" fill="hold"/>
                                        <p:tgtEl>
                                          <p:spTgt spid="82"/>
                                        </p:tgtEl>
                                        <p:attrNameLst>
                                          <p:attrName>stroke.on</p:attrName>
                                        </p:attrNameLst>
                                      </p:cBhvr>
                                      <p:to>
                                        <p:strVal val="true"/>
                                      </p:to>
                                    </p:set>
                                  </p:childTnLst>
                                </p:cTn>
                              </p:par>
                              <p:par>
                                <p:cTn id="225" presetID="7" presetClass="emph" presetSubtype="2" fill="hold" nodeType="withEffect">
                                  <p:stCondLst>
                                    <p:cond delay="0"/>
                                  </p:stCondLst>
                                  <p:childTnLst>
                                    <p:animClr clrSpc="rgb" dir="cw">
                                      <p:cBhvr>
                                        <p:cTn id="226" dur="500" fill="hold"/>
                                        <p:tgtEl>
                                          <p:spTgt spid="78"/>
                                        </p:tgtEl>
                                        <p:attrNameLst>
                                          <p:attrName>stroke.color</p:attrName>
                                        </p:attrNameLst>
                                      </p:cBhvr>
                                      <p:to>
                                        <a:schemeClr val="tx1"/>
                                      </p:to>
                                    </p:animClr>
                                    <p:set>
                                      <p:cBhvr>
                                        <p:cTn id="227" dur="500" fill="hold"/>
                                        <p:tgtEl>
                                          <p:spTgt spid="78"/>
                                        </p:tgtEl>
                                        <p:attrNameLst>
                                          <p:attrName>stroke.on</p:attrName>
                                        </p:attrNameLst>
                                      </p:cBhvr>
                                      <p:to>
                                        <p:strVal val="true"/>
                                      </p:to>
                                    </p:set>
                                  </p:childTnLst>
                                </p:cTn>
                              </p:par>
                              <p:par>
                                <p:cTn id="228" presetID="7" presetClass="emph" presetSubtype="2" fill="hold" nodeType="withEffect">
                                  <p:stCondLst>
                                    <p:cond delay="0"/>
                                  </p:stCondLst>
                                  <p:childTnLst>
                                    <p:animClr clrSpc="rgb" dir="cw">
                                      <p:cBhvr>
                                        <p:cTn id="229" dur="500" fill="hold"/>
                                        <p:tgtEl>
                                          <p:spTgt spid="67"/>
                                        </p:tgtEl>
                                        <p:attrNameLst>
                                          <p:attrName>stroke.color</p:attrName>
                                        </p:attrNameLst>
                                      </p:cBhvr>
                                      <p:to>
                                        <a:schemeClr val="tx1"/>
                                      </p:to>
                                    </p:animClr>
                                    <p:set>
                                      <p:cBhvr>
                                        <p:cTn id="230" dur="500" fill="hold"/>
                                        <p:tgtEl>
                                          <p:spTgt spid="6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6" grpId="1"/>
      <p:bldP spid="26" grpId="2"/>
      <p:bldP spid="73" grpId="0"/>
      <p:bldP spid="73" grpId="1"/>
      <p:bldP spid="73" grpId="2"/>
      <p:bldP spid="74" grpId="1"/>
      <p:bldP spid="75" grpId="0"/>
      <p:bldP spid="76" grpId="0"/>
      <p:bldP spid="32" grpId="0" animBg="1"/>
      <p:bldP spid="85" grpId="0" animBg="1"/>
      <p:bldP spid="86" grpId="0"/>
      <p:bldP spid="33" grpId="0"/>
      <p:bldP spid="33" grpId="1"/>
      <p:bldP spid="33" grpId="2"/>
      <p:bldP spid="88" grpId="0"/>
      <p:bldP spid="88" grpId="1"/>
      <p:bldP spid="88" grpId="2"/>
      <p:bldP spid="66" grpId="0" animBg="1"/>
      <p:bldP spid="34" grpId="0"/>
      <p:bldP spid="90" grpId="0"/>
      <p:bldP spid="35" grpId="0"/>
      <p:bldP spid="92" grpId="0"/>
      <p:bldP spid="93" grpId="0"/>
      <p:bldP spid="94" grpId="0"/>
      <p:bldP spid="134" grpId="0"/>
      <p:bldP spid="135" grpId="0"/>
      <p:bldP spid="136" grpId="0"/>
      <p:bldP spid="137" grpId="0" animBg="1"/>
      <p:bldP spid="138" grpId="0"/>
      <p:bldP spid="139" grpId="0"/>
      <p:bldP spid="140" grpId="0" animBg="1"/>
      <p:bldP spid="141" grpId="0" animBg="1"/>
      <p:bldP spid="142" grpId="0" animBg="1"/>
      <p:bldP spid="143" grpId="0"/>
      <p:bldP spid="144" grpId="0"/>
      <p:bldP spid="1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endParaRPr lang="en-GB" sz="1400" dirty="0">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6"/>
                <a:stretch>
                  <a:fillRect b="-7143"/>
                </a:stretch>
              </a:blipFill>
            </p:spPr>
            <p:txBody>
              <a:bodyPr/>
              <a:lstStyle/>
              <a:p>
                <a:r>
                  <a:rPr lang="en-GB">
                    <a:noFill/>
                  </a:rPr>
                  <a:t> </a:t>
                </a:r>
              </a:p>
            </p:txBody>
          </p:sp>
        </mc:Fallback>
      </mc:AlternateContent>
      <p:sp>
        <p:nvSpPr>
          <p:cNvPr id="6" name="TextBox 5"/>
          <p:cNvSpPr txBox="1"/>
          <p:nvPr/>
        </p:nvSpPr>
        <p:spPr>
          <a:xfrm>
            <a:off x="1105468" y="5595583"/>
            <a:ext cx="330540" cy="307777"/>
          </a:xfrm>
          <a:prstGeom prst="rect">
            <a:avLst/>
          </a:prstGeom>
          <a:noFill/>
        </p:spPr>
        <p:txBody>
          <a:bodyPr wrap="none" rtlCol="0">
            <a:spAutoFit/>
          </a:bodyPr>
          <a:lstStyle/>
          <a:p>
            <a:r>
              <a:rPr lang="en-GB" sz="1400" dirty="0">
                <a:latin typeface="Comic Sans MS" panose="030F0702030302020204" pitchFamily="66" charset="0"/>
              </a:rPr>
              <a:t>1)</a:t>
            </a:r>
          </a:p>
        </p:txBody>
      </p:sp>
      <p:sp>
        <p:nvSpPr>
          <p:cNvPr id="46" name="TextBox 45"/>
          <p:cNvSpPr txBox="1"/>
          <p:nvPr/>
        </p:nvSpPr>
        <p:spPr>
          <a:xfrm>
            <a:off x="1094093" y="5952698"/>
            <a:ext cx="359394" cy="307777"/>
          </a:xfrm>
          <a:prstGeom prst="rect">
            <a:avLst/>
          </a:prstGeom>
          <a:noFill/>
        </p:spPr>
        <p:txBody>
          <a:bodyPr wrap="none" rtlCol="0">
            <a:spAutoFit/>
          </a:bodyPr>
          <a:lstStyle/>
          <a:p>
            <a:r>
              <a:rPr lang="en-GB" sz="1400" dirty="0">
                <a:latin typeface="Comic Sans MS" panose="030F0702030302020204" pitchFamily="66" charset="0"/>
              </a:rPr>
              <a:t>2)</a:t>
            </a:r>
          </a:p>
        </p:txBody>
      </p:sp>
      <p:sp>
        <p:nvSpPr>
          <p:cNvPr id="7" name="TextBox 6"/>
          <p:cNvSpPr txBox="1"/>
          <p:nvPr/>
        </p:nvSpPr>
        <p:spPr>
          <a:xfrm>
            <a:off x="4476467" y="3916907"/>
            <a:ext cx="3143809" cy="307777"/>
          </a:xfrm>
          <a:prstGeom prst="rect">
            <a:avLst/>
          </a:prstGeom>
          <a:noFill/>
        </p:spPr>
        <p:txBody>
          <a:bodyPr wrap="none" rtlCol="0">
            <a:spAutoFit/>
          </a:bodyPr>
          <a:lstStyle/>
          <a:p>
            <a:r>
              <a:rPr lang="en-GB" sz="1400" dirty="0">
                <a:latin typeface="Comic Sans MS" panose="030F0702030302020204" pitchFamily="66" charset="0"/>
              </a:rPr>
              <a:t>Now divide equation 1 by equation 2</a:t>
            </a:r>
          </a:p>
        </p:txBody>
      </p:sp>
      <mc:AlternateContent xmlns:mc="http://schemas.openxmlformats.org/markup-compatibility/2006" xmlns:a14="http://schemas.microsoft.com/office/drawing/2010/main">
        <mc:Choice Requires="a14">
          <p:sp>
            <p:nvSpPr>
              <p:cNvPr id="48" name="TextBox 47"/>
              <p:cNvSpPr txBox="1"/>
              <p:nvPr/>
            </p:nvSpPr>
            <p:spPr>
              <a:xfrm>
                <a:off x="5486400" y="4267200"/>
                <a:ext cx="1269243" cy="536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𝑇𝑠𝑖𝑛</m:t>
                          </m:r>
                          <m:r>
                            <a:rPr lang="en-GB" sz="1400" b="0" i="1" smtClean="0">
                              <a:latin typeface="Cambria Math"/>
                              <a:ea typeface="Cambria Math"/>
                            </a:rPr>
                            <m:t>𝜃</m:t>
                          </m:r>
                        </m:num>
                        <m:den>
                          <m:r>
                            <a:rPr lang="en-GB" sz="1400" b="0" i="1" smtClean="0">
                              <a:latin typeface="Cambria Math"/>
                              <a:ea typeface="Cambria Math"/>
                            </a:rPr>
                            <m:t>𝑇𝑐𝑜𝑠</m:t>
                          </m:r>
                          <m:r>
                            <a:rPr lang="en-GB" sz="1400" b="0" i="1" smtClean="0">
                              <a:latin typeface="Cambria Math"/>
                              <a:ea typeface="Cambria Math"/>
                            </a:rPr>
                            <m:t>𝜃</m:t>
                          </m:r>
                        </m:den>
                      </m:f>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28</m:t>
                          </m:r>
                        </m:num>
                        <m:den>
                          <m:r>
                            <a:rPr lang="en-GB" sz="1400" b="0" i="1" smtClean="0">
                              <a:latin typeface="Cambria Math"/>
                              <a:ea typeface="Cambria Math"/>
                            </a:rPr>
                            <m:t>4</m:t>
                          </m:r>
                          <m:r>
                            <a:rPr lang="en-GB" sz="1400" b="0" i="1" smtClean="0">
                              <a:latin typeface="Cambria Math"/>
                              <a:ea typeface="Cambria Math"/>
                            </a:rPr>
                            <m:t>𝑔</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486400" y="4267200"/>
                <a:ext cx="1269243" cy="536685"/>
              </a:xfrm>
              <a:prstGeom prst="rect">
                <a:avLst/>
              </a:prstGeom>
              <a:blipFill rotWithShape="1">
                <a:blip r:embed="rId7"/>
                <a:stretch>
                  <a:fillRect b="-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486400" y="5029200"/>
                <a:ext cx="1371600" cy="536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𝑡𝑎𝑛</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28</m:t>
                          </m:r>
                        </m:num>
                        <m:den>
                          <m:r>
                            <a:rPr lang="en-GB" sz="1400" b="0" i="1" smtClean="0">
                              <a:latin typeface="Cambria Math"/>
                              <a:ea typeface="Cambria Math"/>
                            </a:rPr>
                            <m:t>4</m:t>
                          </m:r>
                          <m:r>
                            <a:rPr lang="en-GB" sz="1400" b="0" i="1" smtClean="0">
                              <a:latin typeface="Cambria Math"/>
                              <a:ea typeface="Cambria Math"/>
                            </a:rPr>
                            <m:t>𝑔</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486400" y="5029200"/>
                <a:ext cx="1371600" cy="536685"/>
              </a:xfrm>
              <a:prstGeom prst="rect">
                <a:avLst/>
              </a:prstGeom>
              <a:blipFill rotWithShape="1">
                <a:blip r:embed="rId8"/>
                <a:stretch>
                  <a:fillRect b="-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970895" y="5867400"/>
                <a:ext cx="1371600" cy="307777"/>
              </a:xfrm>
              <a:prstGeom prst="rect">
                <a:avLst/>
              </a:prstGeom>
              <a:noFill/>
            </p:spPr>
            <p:txBody>
              <a:bodyPr wrap="square" rtlCol="0">
                <a:spAutoFit/>
              </a:bodyPr>
              <a:lstStyle/>
              <a:p>
                <a14:m>
                  <m:oMath xmlns:m="http://schemas.openxmlformats.org/officeDocument/2006/math">
                    <m:r>
                      <a:rPr lang="en-GB" sz="1400" b="0" i="1" smtClean="0">
                        <a:latin typeface="Cambria Math"/>
                        <a:ea typeface="Cambria Math"/>
                      </a:rPr>
                      <m:t>𝜃</m:t>
                    </m:r>
                    <m:r>
                      <a:rPr lang="en-GB" sz="1400" b="0" i="1" smtClean="0">
                        <a:latin typeface="Cambria Math"/>
                        <a:ea typeface="Cambria Math"/>
                      </a:rPr>
                      <m:t>=36°</m:t>
                    </m:r>
                  </m:oMath>
                </a14:m>
                <a:r>
                  <a:rPr lang="en-GB" sz="1400" dirty="0"/>
                  <a:t> (2sf)</a:t>
                </a:r>
              </a:p>
            </p:txBody>
          </p:sp>
        </mc:Choice>
        <mc:Fallback xmlns="">
          <p:sp>
            <p:nvSpPr>
              <p:cNvPr id="50" name="TextBox 49"/>
              <p:cNvSpPr txBox="1">
                <a:spLocks noRot="1" noChangeAspect="1" noMove="1" noResize="1" noEditPoints="1" noAdjustHandles="1" noChangeArrowheads="1" noChangeShapeType="1" noTextEdit="1"/>
              </p:cNvSpPr>
              <p:nvPr/>
            </p:nvSpPr>
            <p:spPr>
              <a:xfrm>
                <a:off x="5970895" y="5867400"/>
                <a:ext cx="1371600" cy="307777"/>
              </a:xfrm>
              <a:prstGeom prst="rect">
                <a:avLst/>
              </a:prstGeom>
              <a:blipFill rotWithShape="1">
                <a:blip r:embed="rId9"/>
                <a:stretch>
                  <a:fillRect t="-2000" b="-18000"/>
                </a:stretch>
              </a:blipFill>
            </p:spPr>
            <p:txBody>
              <a:bodyPr/>
              <a:lstStyle/>
              <a:p>
                <a:r>
                  <a:rPr lang="en-GB">
                    <a:noFill/>
                  </a:rPr>
                  <a:t> </a:t>
                </a:r>
              </a:p>
            </p:txBody>
          </p:sp>
        </mc:Fallback>
      </mc:AlternateContent>
      <p:sp>
        <p:nvSpPr>
          <p:cNvPr id="51" name="Arc 50"/>
          <p:cNvSpPr/>
          <p:nvPr/>
        </p:nvSpPr>
        <p:spPr>
          <a:xfrm>
            <a:off x="6573672" y="4556077"/>
            <a:ext cx="304800" cy="7529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6823881" y="4651613"/>
            <a:ext cx="121806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 the left side</a:t>
            </a:r>
          </a:p>
        </p:txBody>
      </p:sp>
      <p:sp>
        <p:nvSpPr>
          <p:cNvPr id="54" name="Arc 53"/>
          <p:cNvSpPr/>
          <p:nvPr/>
        </p:nvSpPr>
        <p:spPr>
          <a:xfrm>
            <a:off x="7039971" y="5281683"/>
            <a:ext cx="304800" cy="7529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7317475" y="5390867"/>
            <a:ext cx="121806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Use inverse Tan</a:t>
            </a:r>
          </a:p>
        </p:txBody>
      </p:sp>
      <p:sp>
        <p:nvSpPr>
          <p:cNvPr id="56" name="TextBox 55"/>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grpSp>
        <p:nvGrpSpPr>
          <p:cNvPr id="39" name="Group 38"/>
          <p:cNvGrpSpPr/>
          <p:nvPr/>
        </p:nvGrpSpPr>
        <p:grpSpPr>
          <a:xfrm>
            <a:off x="4495800" y="1524000"/>
            <a:ext cx="152400" cy="152400"/>
            <a:chOff x="5486400" y="3048000"/>
            <a:chExt cx="152400" cy="152400"/>
          </a:xfrm>
        </p:grpSpPr>
        <p:cxnSp>
          <p:nvCxnSpPr>
            <p:cNvPr id="40" name="Straight Connector 39"/>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1102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linds(horizont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linds(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P spid="7" grpId="0"/>
      <p:bldP spid="48" grpId="0"/>
      <p:bldP spid="49" grpId="0"/>
      <p:bldP spid="50" grpId="0"/>
      <p:bldP spid="51" grpId="0" animBg="1"/>
      <p:bldP spid="53" grpId="0"/>
      <p:bldP spid="54" grpId="0" animBg="1"/>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r>
              <a:rPr lang="en-GB" sz="1400" dirty="0">
                <a:latin typeface="Comic Sans MS" pitchFamily="66" charset="0"/>
              </a:rPr>
              <a:t> </a:t>
            </a:r>
            <a:r>
              <a:rPr lang="en-GB" sz="1400" dirty="0">
                <a:solidFill>
                  <a:srgbClr val="FF0000"/>
                </a:solidFill>
                <a:latin typeface="Comic Sans MS" pitchFamily="66" charset="0"/>
                <a:sym typeface="Wingdings" panose="05000000000000000000" pitchFamily="2" charset="2"/>
              </a:rPr>
              <a:t></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36°</a:t>
            </a:r>
            <a:endParaRPr lang="en-GB" sz="1400" dirty="0">
              <a:solidFill>
                <a:srgbClr val="FF0000"/>
              </a:solidFill>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6"/>
                <a:stretch>
                  <a:fillRect b="-7143"/>
                </a:stretch>
              </a:blipFill>
            </p:spPr>
            <p:txBody>
              <a:bodyPr/>
              <a:lstStyle/>
              <a:p>
                <a:r>
                  <a:rPr lang="en-GB">
                    <a:noFill/>
                  </a:rPr>
                  <a:t> </a:t>
                </a:r>
              </a:p>
            </p:txBody>
          </p:sp>
        </mc:Fallback>
      </mc:AlternateContent>
      <p:sp>
        <p:nvSpPr>
          <p:cNvPr id="6" name="TextBox 5"/>
          <p:cNvSpPr txBox="1"/>
          <p:nvPr/>
        </p:nvSpPr>
        <p:spPr>
          <a:xfrm>
            <a:off x="1105468" y="5595583"/>
            <a:ext cx="330540" cy="307777"/>
          </a:xfrm>
          <a:prstGeom prst="rect">
            <a:avLst/>
          </a:prstGeom>
          <a:noFill/>
        </p:spPr>
        <p:txBody>
          <a:bodyPr wrap="none" rtlCol="0">
            <a:spAutoFit/>
          </a:bodyPr>
          <a:lstStyle/>
          <a:p>
            <a:r>
              <a:rPr lang="en-GB" sz="1400" dirty="0">
                <a:latin typeface="Comic Sans MS" panose="030F0702030302020204" pitchFamily="66" charset="0"/>
              </a:rPr>
              <a:t>1)</a:t>
            </a:r>
          </a:p>
        </p:txBody>
      </p:sp>
      <p:sp>
        <p:nvSpPr>
          <p:cNvPr id="46" name="TextBox 45"/>
          <p:cNvSpPr txBox="1"/>
          <p:nvPr/>
        </p:nvSpPr>
        <p:spPr>
          <a:xfrm>
            <a:off x="1094093" y="5952698"/>
            <a:ext cx="359394" cy="307777"/>
          </a:xfrm>
          <a:prstGeom prst="rect">
            <a:avLst/>
          </a:prstGeom>
          <a:noFill/>
        </p:spPr>
        <p:txBody>
          <a:bodyPr wrap="none" rtlCol="0">
            <a:spAutoFit/>
          </a:bodyPr>
          <a:lstStyle/>
          <a:p>
            <a:r>
              <a:rPr lang="en-GB" sz="1400" dirty="0">
                <a:latin typeface="Comic Sans MS" panose="030F0702030302020204" pitchFamily="66" charset="0"/>
              </a:rPr>
              <a:t>2)</a:t>
            </a:r>
          </a:p>
        </p:txBody>
      </p:sp>
      <p:sp>
        <p:nvSpPr>
          <p:cNvPr id="7" name="TextBox 6"/>
          <p:cNvSpPr txBox="1"/>
          <p:nvPr/>
        </p:nvSpPr>
        <p:spPr>
          <a:xfrm>
            <a:off x="4042924" y="3903260"/>
            <a:ext cx="4923655" cy="1169551"/>
          </a:xfrm>
          <a:prstGeom prst="rect">
            <a:avLst/>
          </a:prstGeom>
          <a:noFill/>
        </p:spPr>
        <p:txBody>
          <a:bodyPr wrap="square" rtlCol="0">
            <a:spAutoFit/>
          </a:bodyPr>
          <a:lstStyle/>
          <a:p>
            <a:pPr algn="ctr"/>
            <a:r>
              <a:rPr lang="en-GB" sz="1400" dirty="0">
                <a:latin typeface="Comic Sans MS" panose="030F0702030302020204" pitchFamily="66" charset="0"/>
              </a:rPr>
              <a:t>We can use Hooke’s law to find the extension of the string</a:t>
            </a:r>
          </a:p>
          <a:p>
            <a:pPr marL="285750" indent="-285750" algn="ctr">
              <a:buFont typeface="Wingdings"/>
              <a:buChar char="à"/>
            </a:pPr>
            <a:r>
              <a:rPr lang="en-GB" sz="1400" dirty="0">
                <a:latin typeface="Comic Sans MS" panose="030F0702030302020204" pitchFamily="66" charset="0"/>
                <a:sym typeface="Wingdings" panose="05000000000000000000" pitchFamily="2" charset="2"/>
              </a:rPr>
              <a:t>However, to do this we will first need the </a:t>
            </a:r>
            <a:r>
              <a:rPr lang="en-GB" sz="1400" u="sng" dirty="0">
                <a:latin typeface="Comic Sans MS" panose="030F0702030302020204" pitchFamily="66" charset="0"/>
                <a:sym typeface="Wingdings" panose="05000000000000000000" pitchFamily="2" charset="2"/>
              </a:rPr>
              <a:t>tension</a:t>
            </a:r>
            <a:r>
              <a:rPr lang="en-GB" sz="1400" dirty="0">
                <a:latin typeface="Comic Sans MS" panose="030F0702030302020204" pitchFamily="66" charset="0"/>
                <a:sym typeface="Wingdings" panose="05000000000000000000" pitchFamily="2" charset="2"/>
              </a:rPr>
              <a:t> in the string</a:t>
            </a:r>
          </a:p>
          <a:p>
            <a:pPr marL="285750" indent="-285750" algn="ctr">
              <a:buFont typeface="Wingdings"/>
              <a:buChar char="à"/>
            </a:pPr>
            <a:r>
              <a:rPr lang="en-GB" sz="1400" dirty="0">
                <a:latin typeface="Comic Sans MS" panose="030F0702030302020204" pitchFamily="66" charset="0"/>
                <a:sym typeface="Wingdings" panose="05000000000000000000" pitchFamily="2" charset="2"/>
              </a:rPr>
              <a:t>You can use the equations from before…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5638800" y="52578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638800" y="52578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43600" y="5715000"/>
                <a:ext cx="1295400"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28</m:t>
                          </m:r>
                        </m:num>
                        <m:den>
                          <m:r>
                            <a:rPr lang="en-GB" sz="1600" b="0" i="1" smtClean="0">
                              <a:latin typeface="Cambria Math"/>
                              <a:ea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943600" y="5715000"/>
                <a:ext cx="1295400" cy="574581"/>
              </a:xfrm>
              <a:prstGeom prst="rect">
                <a:avLst/>
              </a:prstGeom>
              <a:blipFill rotWithShape="1">
                <a:blip r:embed="rId7"/>
                <a:stretch>
                  <a:fillRect/>
                </a:stretch>
              </a:blipFill>
            </p:spPr>
            <p:txBody>
              <a:bodyPr/>
              <a:lstStyle/>
              <a:p>
                <a:r>
                  <a:rPr lang="en-GB">
                    <a:noFill/>
                  </a:rPr>
                  <a:t> </a:t>
                </a:r>
              </a:p>
            </p:txBody>
          </p:sp>
        </mc:Fallback>
      </mc:AlternateContent>
      <p:sp>
        <p:nvSpPr>
          <p:cNvPr id="40" name="Arc 39"/>
          <p:cNvSpPr/>
          <p:nvPr/>
        </p:nvSpPr>
        <p:spPr>
          <a:xfrm>
            <a:off x="7037696" y="5410199"/>
            <a:ext cx="353704" cy="6096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7315200" y="5486400"/>
            <a:ext cx="121806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sin</a:t>
            </a:r>
            <a:r>
              <a:rPr lang="el-GR" sz="1400" dirty="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2590800" y="5638800"/>
                <a:ext cx="1295400"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28</m:t>
                          </m:r>
                        </m:num>
                        <m:den>
                          <m:r>
                            <a:rPr lang="en-GB" sz="1600" b="0" i="1" smtClean="0">
                              <a:latin typeface="Cambria Math"/>
                              <a:ea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2590800" y="5638800"/>
                <a:ext cx="1295400" cy="574581"/>
              </a:xfrm>
              <a:prstGeom prst="rect">
                <a:avLst/>
              </a:prstGeom>
              <a:blipFill rotWithShape="1">
                <a:blip r:embed="rId8"/>
                <a:stretch>
                  <a:fillRect/>
                </a:stretch>
              </a:blipFill>
            </p:spPr>
            <p:txBody>
              <a:bodyPr/>
              <a:lstStyle/>
              <a:p>
                <a:r>
                  <a:rPr lang="en-GB">
                    <a:noFill/>
                  </a:rPr>
                  <a:t> </a:t>
                </a:r>
              </a:p>
            </p:txBody>
          </p:sp>
        </mc:Fallback>
      </mc:AlternateContent>
      <p:sp>
        <p:nvSpPr>
          <p:cNvPr id="43" name="TextBox 42"/>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grpSp>
        <p:nvGrpSpPr>
          <p:cNvPr id="37" name="Group 36"/>
          <p:cNvGrpSpPr/>
          <p:nvPr/>
        </p:nvGrpSpPr>
        <p:grpSpPr>
          <a:xfrm>
            <a:off x="4495800" y="1524000"/>
            <a:ext cx="152400" cy="152400"/>
            <a:chOff x="5486400" y="3048000"/>
            <a:chExt cx="152400" cy="152400"/>
          </a:xfrm>
        </p:grpSpPr>
        <p:cxnSp>
          <p:nvCxnSpPr>
            <p:cNvPr id="44" name="Straight Connector 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0261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linds(horizont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Prior Knowledge Check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326" y="1704702"/>
                <a:ext cx="4010297" cy="4826726"/>
              </a:xfrm>
            </p:spPr>
            <p:txBody>
              <a:bodyPr>
                <a:normAutofit/>
              </a:bodyPr>
              <a:lstStyle/>
              <a:p>
                <a:pPr marL="0" indent="0">
                  <a:buNone/>
                </a:pPr>
                <a:r>
                  <a:rPr lang="en-US" sz="1800" dirty="0">
                    <a:latin typeface="Comic Sans MS" pitchFamily="66" charset="0"/>
                  </a:rPr>
                  <a:t>1) Three forces act on a particle, as shown below. Given that the particle is in equilibrium, calculate the exact values of </a:t>
                </a:r>
                <a14:m>
                  <m:oMath xmlns:m="http://schemas.openxmlformats.org/officeDocument/2006/math">
                    <m:r>
                      <a:rPr lang="en-US" sz="1800" i="1" dirty="0" smtClean="0">
                        <a:latin typeface="Cambria Math" panose="02040503050406030204" pitchFamily="18" charset="0"/>
                      </a:rPr>
                      <m:t>𝐹</m:t>
                    </m:r>
                  </m:oMath>
                </a14:m>
                <a:r>
                  <a:rPr lang="en-US" sz="1800" dirty="0">
                    <a:latin typeface="Comic Sans MS" pitchFamily="66" charset="0"/>
                  </a:rPr>
                  <a:t> and </a:t>
                </a:r>
                <a14:m>
                  <m:oMath xmlns:m="http://schemas.openxmlformats.org/officeDocument/2006/math">
                    <m:r>
                      <a:rPr lang="en-US" sz="1800" b="0" i="1" smtClean="0">
                        <a:latin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oMath>
                </a14:m>
                <a:r>
                  <a:rPr lang="en-GB" sz="1800" dirty="0">
                    <a:latin typeface="Comic Sans MS" pitchFamily="66"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326" y="1704702"/>
                <a:ext cx="4010297" cy="4826726"/>
              </a:xfrm>
              <a:blipFill>
                <a:blip r:embed="rId2"/>
                <a:stretch>
                  <a:fillRect l="-1216" t="-632"/>
                </a:stretch>
              </a:blipFill>
            </p:spPr>
            <p:txBody>
              <a:bodyPr/>
              <a:lstStyle/>
              <a:p>
                <a:r>
                  <a:rPr lang="en-GB">
                    <a:noFill/>
                  </a:rPr>
                  <a:t> </a:t>
                </a:r>
              </a:p>
            </p:txBody>
          </p:sp>
        </mc:Fallback>
      </mc:AlternateContent>
      <p:sp>
        <p:nvSpPr>
          <p:cNvPr id="4" name="Content Placeholder 2"/>
          <p:cNvSpPr txBox="1">
            <a:spLocks/>
          </p:cNvSpPr>
          <p:nvPr/>
        </p:nvSpPr>
        <p:spPr>
          <a:xfrm>
            <a:off x="4750526" y="1691639"/>
            <a:ext cx="4010297" cy="4826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latin typeface="Comic Sans MS" pitchFamily="66" charset="0"/>
              </a:rPr>
              <a:t>2) A particle of mass 4kg is pulled along a rough horizontal table by a horizontal force of magnitude 12N. Given that the mass moves with constant velocity, work out the coefficient of friction between the particle and the table.</a:t>
            </a:r>
          </a:p>
          <a:p>
            <a:pPr marL="0" indent="0">
              <a:buFont typeface="Arial" pitchFamily="34" charset="0"/>
              <a:buNone/>
            </a:pPr>
            <a:endParaRPr lang="en-US" sz="1800" dirty="0">
              <a:latin typeface="Comic Sans MS" pitchFamily="66" charset="0"/>
            </a:endParaRPr>
          </a:p>
          <a:p>
            <a:pPr marL="0" indent="0">
              <a:buFont typeface="Arial" pitchFamily="34" charset="0"/>
              <a:buNone/>
            </a:pPr>
            <a:r>
              <a:rPr lang="en-US" sz="1800" dirty="0">
                <a:latin typeface="Comic Sans MS" pitchFamily="66" charset="0"/>
              </a:rPr>
              <a:t>3) A smooth plane is inclined at 30˚ to the horizontal. A particle of mass 0.4kg slides down a line of greatest slope of the plane. The particle starts from rest at a point P and passes point Q with a speed of 5ms</a:t>
            </a:r>
            <a:r>
              <a:rPr lang="en-US" sz="1800" baseline="30000" dirty="0">
                <a:latin typeface="Comic Sans MS" pitchFamily="66" charset="0"/>
              </a:rPr>
              <a:t>-1</a:t>
            </a:r>
            <a:r>
              <a:rPr lang="en-US" sz="1800" dirty="0">
                <a:latin typeface="Comic Sans MS" pitchFamily="66" charset="0"/>
              </a:rPr>
              <a:t>. Use the principle of conservation of mechanical energy to find the distance PQ.</a:t>
            </a:r>
            <a:endParaRPr lang="en-GB" sz="1800" dirty="0">
              <a:latin typeface="Comic Sans MS" pitchFamily="66" charset="0"/>
            </a:endParaRPr>
          </a:p>
        </p:txBody>
      </p:sp>
      <p:cxnSp>
        <p:nvCxnSpPr>
          <p:cNvPr id="6" name="Straight Arrow Connector 5"/>
          <p:cNvCxnSpPr/>
          <p:nvPr/>
        </p:nvCxnSpPr>
        <p:spPr>
          <a:xfrm>
            <a:off x="2272938" y="4345578"/>
            <a:ext cx="0" cy="13062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268583" y="3683726"/>
            <a:ext cx="1075508" cy="67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201783" y="3688080"/>
            <a:ext cx="1075508" cy="67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59875" y="3409407"/>
            <a:ext cx="0" cy="1306286"/>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2678240">
            <a:off x="1915884" y="3988525"/>
            <a:ext cx="914400" cy="914400"/>
          </a:xfrm>
          <a:prstGeom prst="arc">
            <a:avLst>
              <a:gd name="adj1" fmla="val 235322"/>
              <a:gd name="adj2" fmla="val 26436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rot="12678240">
            <a:off x="1693815" y="3984170"/>
            <a:ext cx="914400" cy="914400"/>
          </a:xfrm>
          <a:prstGeom prst="arc">
            <a:avLst>
              <a:gd name="adj1" fmla="val 4532388"/>
              <a:gd name="adj2" fmla="val 70792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2111828" y="5647509"/>
                <a:ext cx="3550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𝑁</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111828" y="5647509"/>
                <a:ext cx="355097" cy="276999"/>
              </a:xfrm>
              <a:prstGeom prst="rect">
                <a:avLst/>
              </a:prstGeom>
              <a:blipFill>
                <a:blip r:embed="rId3"/>
                <a:stretch>
                  <a:fillRect l="-15254" r="-13559"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78925" y="3500846"/>
                <a:ext cx="2030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378925" y="3500846"/>
                <a:ext cx="203004" cy="276999"/>
              </a:xfrm>
              <a:prstGeom prst="rect">
                <a:avLst/>
              </a:prstGeom>
              <a:blipFill>
                <a:blip r:embed="rId4"/>
                <a:stretch>
                  <a:fillRect l="-26471" r="-20588"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75212" y="3470367"/>
                <a:ext cx="274320" cy="283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𝑁</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875212" y="3470367"/>
                <a:ext cx="274320" cy="283028"/>
              </a:xfrm>
              <a:prstGeom prst="rect">
                <a:avLst/>
              </a:prstGeom>
              <a:blipFill>
                <a:blip r:embed="rId5"/>
                <a:stretch>
                  <a:fillRect l="-31111" r="-37778" b="-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46217" y="3762104"/>
                <a:ext cx="304799" cy="2832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846217" y="3762104"/>
                <a:ext cx="304799" cy="283219"/>
              </a:xfrm>
              <a:prstGeom prst="rect">
                <a:avLst/>
              </a:prstGeom>
              <a:blipFill>
                <a:blip r:embed="rId6"/>
                <a:stretch>
                  <a:fillRect l="-28000" t="-4255" r="-26000" b="-63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355669" y="3783876"/>
                <a:ext cx="30479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355669" y="3783876"/>
                <a:ext cx="304799" cy="276999"/>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13165" y="3169920"/>
                <a:ext cx="6349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rad>
                        <m:radPr>
                          <m:degHide m:val="on"/>
                          <m:ctrlPr>
                            <a:rPr lang="en-US" b="0"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7</m:t>
                          </m:r>
                        </m:e>
                      </m:rad>
                      <m:r>
                        <a:rPr lang="en-US" b="0" i="1" smtClean="0">
                          <a:solidFill>
                            <a:srgbClr val="FF0000"/>
                          </a:solidFill>
                          <a:latin typeface="Cambria Math" panose="02040503050406030204" pitchFamily="18" charset="0"/>
                        </a:rPr>
                        <m:t>𝑁</m:t>
                      </m:r>
                    </m:oMath>
                  </m:oMathPara>
                </a14:m>
                <a:endParaRPr lang="en-GB"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013165" y="3169920"/>
                <a:ext cx="634917" cy="307777"/>
              </a:xfrm>
              <a:prstGeom prst="rect">
                <a:avLst/>
              </a:prstGeom>
              <a:blipFill>
                <a:blip r:embed="rId8"/>
                <a:stretch>
                  <a:fillRect l="-7692" r="-8654"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4913" y="4602480"/>
                <a:ext cx="1169807" cy="580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𝑇𝑎𝑛</m:t>
                      </m:r>
                      <m:r>
                        <a:rPr lang="en-US" b="0" i="1" smtClean="0">
                          <a:solidFill>
                            <a:srgbClr val="FF0000"/>
                          </a:solidFill>
                          <a:latin typeface="Cambria Math" panose="02040503050406030204" pitchFamily="18" charset="0"/>
                          <a:ea typeface="Cambria Math" panose="02040503050406030204" pitchFamily="18" charset="0"/>
                        </a:rPr>
                        <m:t>𝜃</m:t>
                      </m:r>
                      <m:r>
                        <a:rPr lang="en-US" b="0" i="1" smtClean="0">
                          <a:solidFill>
                            <a:srgbClr val="FF0000"/>
                          </a:solidFill>
                          <a:latin typeface="Cambria Math" panose="02040503050406030204" pitchFamily="18" charset="0"/>
                          <a:ea typeface="Cambria Math" panose="02040503050406030204" pitchFamily="18" charset="0"/>
                        </a:rPr>
                        <m:t>=</m:t>
                      </m:r>
                      <m:f>
                        <m:fPr>
                          <m:ctrlPr>
                            <a:rPr lang="en-US" b="0" i="1" smtClean="0">
                              <a:solidFill>
                                <a:srgbClr val="FF0000"/>
                              </a:solidFill>
                              <a:latin typeface="Cambria Math" panose="02040503050406030204" pitchFamily="18" charset="0"/>
                              <a:ea typeface="Cambria Math" panose="02040503050406030204" pitchFamily="18" charset="0"/>
                            </a:rPr>
                          </m:ctrlPr>
                        </m:fPr>
                        <m:num>
                          <m:rad>
                            <m:radPr>
                              <m:degHide m:val="on"/>
                              <m:ctrlPr>
                                <a:rPr lang="en-US" b="0" i="1" smtClean="0">
                                  <a:solidFill>
                                    <a:srgbClr val="FF0000"/>
                                  </a:solidFill>
                                  <a:latin typeface="Cambria Math" panose="02040503050406030204" pitchFamily="18" charset="0"/>
                                  <a:ea typeface="Cambria Math" panose="02040503050406030204" pitchFamily="18" charset="0"/>
                                </a:rPr>
                              </m:ctrlPr>
                            </m:radPr>
                            <m:deg/>
                            <m:e>
                              <m:r>
                                <a:rPr lang="en-US" b="0" i="1" smtClean="0">
                                  <a:solidFill>
                                    <a:srgbClr val="FF0000"/>
                                  </a:solidFill>
                                  <a:latin typeface="Cambria Math" panose="02040503050406030204" pitchFamily="18" charset="0"/>
                                  <a:ea typeface="Cambria Math" panose="02040503050406030204" pitchFamily="18" charset="0"/>
                                </a:rPr>
                                <m:t>3</m:t>
                              </m:r>
                            </m:e>
                          </m:rad>
                        </m:num>
                        <m:den>
                          <m:r>
                            <a:rPr lang="en-US" b="0" i="1" smtClean="0">
                              <a:solidFill>
                                <a:srgbClr val="FF0000"/>
                              </a:solidFill>
                              <a:latin typeface="Cambria Math" panose="02040503050406030204" pitchFamily="18" charset="0"/>
                              <a:ea typeface="Cambria Math" panose="02040503050406030204" pitchFamily="18" charset="0"/>
                            </a:rPr>
                            <m:t>2</m:t>
                          </m:r>
                        </m:den>
                      </m:f>
                    </m:oMath>
                  </m:oMathPara>
                </a14:m>
                <a:endParaRPr lang="en-GB"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74913" y="4602480"/>
                <a:ext cx="1169807" cy="58092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665028" y="2412274"/>
                <a:ext cx="197939"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FF0000"/>
                              </a:solidFill>
                              <a:latin typeface="Cambria Math" panose="02040503050406030204" pitchFamily="18" charset="0"/>
                              <a:ea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3</m:t>
                          </m:r>
                        </m:num>
                        <m:den>
                          <m:r>
                            <a:rPr lang="en-US" b="0" i="1" smtClean="0">
                              <a:solidFill>
                                <a:srgbClr val="FF0000"/>
                              </a:solidFill>
                              <a:latin typeface="Cambria Math" panose="02040503050406030204" pitchFamily="18" charset="0"/>
                              <a:ea typeface="Cambria Math" panose="02040503050406030204" pitchFamily="18" charset="0"/>
                            </a:rPr>
                            <m:t>𝑔</m:t>
                          </m:r>
                        </m:den>
                      </m:f>
                    </m:oMath>
                  </m:oMathPara>
                </a14:m>
                <a:endParaRPr lang="en-GB"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665028" y="2412274"/>
                <a:ext cx="197939" cy="56900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824651" y="6344194"/>
                <a:ext cx="6836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2.55</m:t>
                      </m:r>
                      <m:r>
                        <a:rPr lang="en-US" b="0" i="1" smtClean="0">
                          <a:solidFill>
                            <a:srgbClr val="FF0000"/>
                          </a:solidFill>
                          <a:latin typeface="Cambria Math" panose="02040503050406030204" pitchFamily="18" charset="0"/>
                          <a:ea typeface="Cambria Math" panose="02040503050406030204" pitchFamily="18" charset="0"/>
                        </a:rPr>
                        <m:t>𝑚</m:t>
                      </m:r>
                    </m:oMath>
                  </m:oMathPara>
                </a14:m>
                <a:endParaRPr lang="en-GB"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824651" y="6344194"/>
                <a:ext cx="683649" cy="276999"/>
              </a:xfrm>
              <a:prstGeom prst="rect">
                <a:avLst/>
              </a:prstGeom>
              <a:blipFill>
                <a:blip r:embed="rId11"/>
                <a:stretch>
                  <a:fillRect l="-8036" r="-8929" b="-8889"/>
                </a:stretch>
              </a:blipFill>
            </p:spPr>
            <p:txBody>
              <a:bodyPr/>
              <a:lstStyle/>
              <a:p>
                <a:r>
                  <a:rPr lang="en-GB">
                    <a:noFill/>
                  </a:rPr>
                  <a:t> </a:t>
                </a:r>
              </a:p>
            </p:txBody>
          </p:sp>
        </mc:Fallback>
      </mc:AlternateContent>
    </p:spTree>
    <p:extLst>
      <p:ext uri="{BB962C8B-B14F-4D97-AF65-F5344CB8AC3E}">
        <p14:creationId xmlns:p14="http://schemas.microsoft.com/office/powerpoint/2010/main" val="881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r>
              <a:rPr lang="en-GB" sz="1400" dirty="0">
                <a:latin typeface="Comic Sans MS" pitchFamily="66" charset="0"/>
              </a:rPr>
              <a:t> </a:t>
            </a:r>
            <a:r>
              <a:rPr lang="en-GB" sz="1400" dirty="0">
                <a:solidFill>
                  <a:srgbClr val="FF0000"/>
                </a:solidFill>
                <a:latin typeface="Comic Sans MS" pitchFamily="66" charset="0"/>
                <a:sym typeface="Wingdings" panose="05000000000000000000" pitchFamily="2" charset="2"/>
              </a:rPr>
              <a:t></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36°</a:t>
            </a:r>
            <a:endParaRPr lang="en-GB" sz="1400" dirty="0">
              <a:solidFill>
                <a:srgbClr val="FF0000"/>
              </a:solidFill>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6"/>
                <a:stretch>
                  <a:fillRect b="-7143"/>
                </a:stretch>
              </a:blipFill>
            </p:spPr>
            <p:txBody>
              <a:bodyPr/>
              <a:lstStyle/>
              <a:p>
                <a:r>
                  <a:rPr lang="en-GB">
                    <a:noFill/>
                  </a:rPr>
                  <a:t> </a:t>
                </a:r>
              </a:p>
            </p:txBody>
          </p:sp>
        </mc:Fallback>
      </mc:AlternateContent>
      <p:sp>
        <p:nvSpPr>
          <p:cNvPr id="6" name="TextBox 5"/>
          <p:cNvSpPr txBox="1"/>
          <p:nvPr/>
        </p:nvSpPr>
        <p:spPr>
          <a:xfrm>
            <a:off x="1105468" y="5595583"/>
            <a:ext cx="330540" cy="307777"/>
          </a:xfrm>
          <a:prstGeom prst="rect">
            <a:avLst/>
          </a:prstGeom>
          <a:noFill/>
        </p:spPr>
        <p:txBody>
          <a:bodyPr wrap="none" rtlCol="0">
            <a:spAutoFit/>
          </a:bodyPr>
          <a:lstStyle/>
          <a:p>
            <a:r>
              <a:rPr lang="en-GB" sz="1400" dirty="0">
                <a:latin typeface="Comic Sans MS" panose="030F0702030302020204" pitchFamily="66" charset="0"/>
              </a:rPr>
              <a:t>1)</a:t>
            </a:r>
          </a:p>
        </p:txBody>
      </p:sp>
      <p:sp>
        <p:nvSpPr>
          <p:cNvPr id="46" name="TextBox 45"/>
          <p:cNvSpPr txBox="1"/>
          <p:nvPr/>
        </p:nvSpPr>
        <p:spPr>
          <a:xfrm>
            <a:off x="1094093" y="5952698"/>
            <a:ext cx="359394" cy="307777"/>
          </a:xfrm>
          <a:prstGeom prst="rect">
            <a:avLst/>
          </a:prstGeom>
          <a:noFill/>
        </p:spPr>
        <p:txBody>
          <a:bodyPr wrap="none" rtlCol="0">
            <a:spAutoFit/>
          </a:bodyPr>
          <a:lstStyle/>
          <a:p>
            <a:r>
              <a:rPr lang="en-GB" sz="1400" dirty="0">
                <a:latin typeface="Comic Sans MS" panose="030F0702030302020204" pitchFamily="66" charset="0"/>
              </a:rPr>
              <a:t>2)</a:t>
            </a:r>
          </a:p>
        </p:txBody>
      </p:sp>
      <p:sp>
        <p:nvSpPr>
          <p:cNvPr id="7" name="TextBox 6"/>
          <p:cNvSpPr txBox="1"/>
          <p:nvPr/>
        </p:nvSpPr>
        <p:spPr>
          <a:xfrm>
            <a:off x="5257800" y="3810000"/>
            <a:ext cx="2205476" cy="307777"/>
          </a:xfrm>
          <a:prstGeom prst="rect">
            <a:avLst/>
          </a:prstGeom>
          <a:noFill/>
        </p:spPr>
        <p:txBody>
          <a:bodyPr wrap="square" rtlCol="0">
            <a:spAutoFit/>
          </a:bodyPr>
          <a:lstStyle/>
          <a:p>
            <a:pPr algn="ctr"/>
            <a:r>
              <a:rPr lang="en-GB" sz="1400" dirty="0">
                <a:latin typeface="Comic Sans MS" panose="030F0702030302020204" pitchFamily="66" charset="0"/>
                <a:sym typeface="Wingdings" panose="05000000000000000000" pitchFamily="2" charset="2"/>
              </a:rPr>
              <a:t> </a:t>
            </a:r>
            <a:r>
              <a:rPr lang="en-GB" sz="1400" dirty="0">
                <a:latin typeface="Comic Sans MS" panose="030F0702030302020204" pitchFamily="66" charset="0"/>
              </a:rPr>
              <a:t>Now use Hooke’s law</a:t>
            </a:r>
          </a:p>
        </p:txBody>
      </p:sp>
      <mc:AlternateContent xmlns:mc="http://schemas.openxmlformats.org/markup-compatibility/2006" xmlns:a14="http://schemas.microsoft.com/office/drawing/2010/main">
        <mc:Choice Requires="a14">
          <p:sp>
            <p:nvSpPr>
              <p:cNvPr id="42" name="TextBox 41"/>
              <p:cNvSpPr txBox="1"/>
              <p:nvPr/>
            </p:nvSpPr>
            <p:spPr>
              <a:xfrm>
                <a:off x="2590800" y="5638800"/>
                <a:ext cx="1295400"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28</m:t>
                          </m:r>
                        </m:num>
                        <m:den>
                          <m:r>
                            <a:rPr lang="en-GB" sz="1600" b="0" i="1" smtClean="0">
                              <a:latin typeface="Cambria Math"/>
                              <a:ea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2590800" y="5638800"/>
                <a:ext cx="1295400" cy="574581"/>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37328" y="4128447"/>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237328" y="4128447"/>
                <a:ext cx="760336" cy="501419"/>
              </a:xfrm>
              <a:prstGeom prst="rect">
                <a:avLst/>
              </a:prstGeom>
              <a:blipFill rotWithShape="1">
                <a:blip r:embed="rId8"/>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967785" y="4724400"/>
                <a:ext cx="1107867" cy="49712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ea typeface="Cambria Math"/>
                            </a:rPr>
                          </m:ctrlPr>
                        </m:fPr>
                        <m:num>
                          <m:r>
                            <a:rPr lang="en-GB" sz="1400" i="1">
                              <a:latin typeface="Cambria Math"/>
                              <a:ea typeface="Cambria Math"/>
                            </a:rPr>
                            <m:t>28</m:t>
                          </m:r>
                        </m:num>
                        <m:den>
                          <m:r>
                            <a:rPr lang="en-GB" sz="1400" i="1">
                              <a:latin typeface="Cambria Math"/>
                              <a:ea typeface="Cambria Math"/>
                            </a:rPr>
                            <m:t>𝑠𝑖𝑛</m:t>
                          </m:r>
                          <m:r>
                            <a:rPr lang="en-GB" sz="1400" i="1">
                              <a:latin typeface="Cambria Math"/>
                              <a:ea typeface="Cambria Math"/>
                            </a:rPr>
                            <m:t>𝜃</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98</m:t>
                          </m:r>
                          <m:r>
                            <a:rPr lang="en-GB" sz="1400" b="0" i="1" dirty="0" smtClean="0">
                              <a:latin typeface="Cambria Math"/>
                            </a:rPr>
                            <m:t>𝑥</m:t>
                          </m:r>
                        </m:num>
                        <m:den>
                          <m:r>
                            <a:rPr lang="en-GB" sz="1400" b="0" i="1" dirty="0" smtClean="0">
                              <a:latin typeface="Cambria Math"/>
                            </a:rPr>
                            <m:t>2</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67785" y="4724400"/>
                <a:ext cx="1107867" cy="497124"/>
              </a:xfrm>
              <a:prstGeom prst="rect">
                <a:avLst/>
              </a:prstGeom>
              <a:blipFill rotWithShape="1">
                <a:blip r:embed="rId9"/>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86785" y="5334000"/>
                <a:ext cx="1315873" cy="49712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ea typeface="Cambria Math"/>
                            </a:rPr>
                          </m:ctrlPr>
                        </m:fPr>
                        <m:num>
                          <m:r>
                            <a:rPr lang="en-GB" sz="1400" i="1">
                              <a:latin typeface="Cambria Math"/>
                              <a:ea typeface="Cambria Math"/>
                            </a:rPr>
                            <m:t>28</m:t>
                          </m:r>
                        </m:num>
                        <m:den>
                          <m:r>
                            <a:rPr lang="en-GB" sz="1400" i="1">
                              <a:latin typeface="Cambria Math"/>
                              <a:ea typeface="Cambria Math"/>
                            </a:rPr>
                            <m:t>𝑠𝑖𝑛</m:t>
                          </m:r>
                          <m:r>
                            <a:rPr lang="en-GB" sz="1400" i="1">
                              <a:latin typeface="Cambria Math"/>
                              <a:ea typeface="Cambria Math"/>
                            </a:rPr>
                            <m:t>𝜃</m:t>
                          </m:r>
                        </m:den>
                      </m:f>
                      <m:r>
                        <a:rPr lang="en-GB" sz="1400" i="1" smtClean="0">
                          <a:latin typeface="Cambria Math"/>
                          <a:ea typeface="Cambria Math"/>
                        </a:rPr>
                        <m:t>×</m:t>
                      </m:r>
                      <m:f>
                        <m:fPr>
                          <m:ctrlPr>
                            <a:rPr lang="en-GB" sz="1400" i="1" smtClean="0">
                              <a:latin typeface="Cambria Math" panose="02040503050406030204" pitchFamily="18" charset="0"/>
                              <a:ea typeface="Cambria Math"/>
                            </a:rPr>
                          </m:ctrlPr>
                        </m:fPr>
                        <m:num>
                          <m:r>
                            <a:rPr lang="en-GB" sz="1400" b="0" i="1" smtClean="0">
                              <a:latin typeface="Cambria Math"/>
                              <a:ea typeface="Cambria Math"/>
                            </a:rPr>
                            <m:t>2</m:t>
                          </m:r>
                        </m:num>
                        <m:den>
                          <m:r>
                            <a:rPr lang="en-GB" sz="1400" b="0" i="1" smtClean="0">
                              <a:latin typeface="Cambria Math"/>
                              <a:ea typeface="Cambria Math"/>
                            </a:rPr>
                            <m:t>98</m:t>
                          </m:r>
                        </m:den>
                      </m:f>
                      <m:r>
                        <a:rPr lang="en-GB" sz="1400" b="0" i="1" smtClean="0">
                          <a:latin typeface="Cambria Math"/>
                        </a:rPr>
                        <m:t>=</m:t>
                      </m:r>
                      <m:r>
                        <a:rPr lang="en-GB" sz="1400" b="0" i="1" smtClean="0">
                          <a:latin typeface="Cambria Math"/>
                        </a:rPr>
                        <m:t>𝑥</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586785" y="5334000"/>
                <a:ext cx="1315873" cy="497124"/>
              </a:xfrm>
              <a:prstGeom prst="rect">
                <a:avLst/>
              </a:prstGeom>
              <a:blipFill rotWithShape="1">
                <a:blip r:embed="rId10"/>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182738" y="5943600"/>
                <a:ext cx="1143000" cy="30480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𝑥</m:t>
                      </m:r>
                      <m:r>
                        <a:rPr lang="en-GB" sz="1400" b="0" i="1" smtClean="0">
                          <a:latin typeface="Cambria Math"/>
                          <a:ea typeface="Cambria Math"/>
                        </a:rPr>
                        <m:t>=0.983</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182738" y="5943600"/>
                <a:ext cx="1143000" cy="304800"/>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120185" y="6400800"/>
                <a:ext cx="1143000" cy="30480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𝑂𝑃</m:t>
                      </m:r>
                      <m:r>
                        <a:rPr lang="en-GB" sz="1400" b="0" i="1" smtClean="0">
                          <a:latin typeface="Cambria Math"/>
                          <a:ea typeface="Cambria Math"/>
                        </a:rPr>
                        <m:t>=2.983</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120185" y="6400800"/>
                <a:ext cx="1143000" cy="304800"/>
              </a:xfrm>
              <a:prstGeom prst="rect">
                <a:avLst/>
              </a:prstGeom>
              <a:blipFill rotWithShape="1">
                <a:blip r:embed="rId12"/>
                <a:stretch>
                  <a:fillRect/>
                </a:stretch>
              </a:blipFill>
              <a:ln w="25400">
                <a:noFill/>
              </a:ln>
            </p:spPr>
            <p:txBody>
              <a:bodyPr/>
              <a:lstStyle/>
              <a:p>
                <a:r>
                  <a:rPr lang="en-GB">
                    <a:noFill/>
                  </a:rPr>
                  <a:t> </a:t>
                </a:r>
              </a:p>
            </p:txBody>
          </p:sp>
        </mc:Fallback>
      </mc:AlternateContent>
      <p:sp>
        <p:nvSpPr>
          <p:cNvPr id="48" name="Arc 47"/>
          <p:cNvSpPr/>
          <p:nvPr/>
        </p:nvSpPr>
        <p:spPr>
          <a:xfrm>
            <a:off x="5932228" y="4427560"/>
            <a:ext cx="353704" cy="6096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6155142" y="4449170"/>
            <a:ext cx="267496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T, </a:t>
            </a:r>
            <a:r>
              <a:rPr lang="el-GR" sz="1400" dirty="0">
                <a:solidFill>
                  <a:srgbClr val="FF0000"/>
                </a:solidFill>
                <a:latin typeface="+mj-lt"/>
              </a:rPr>
              <a:t>λ</a:t>
            </a:r>
            <a:r>
              <a:rPr lang="en-GB" sz="1400" dirty="0">
                <a:solidFill>
                  <a:srgbClr val="FF0000"/>
                </a:solidFill>
                <a:latin typeface="Comic Sans MS" panose="030F0702030302020204" pitchFamily="66" charset="0"/>
              </a:rPr>
              <a:t> and l with the information we have</a:t>
            </a:r>
          </a:p>
        </p:txBody>
      </p:sp>
      <p:sp>
        <p:nvSpPr>
          <p:cNvPr id="50" name="Arc 49"/>
          <p:cNvSpPr/>
          <p:nvPr/>
        </p:nvSpPr>
        <p:spPr>
          <a:xfrm>
            <a:off x="5920855" y="5016688"/>
            <a:ext cx="353704" cy="6096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141494" y="5592170"/>
            <a:ext cx="327545" cy="50838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a:off x="6143768" y="6099412"/>
            <a:ext cx="327545" cy="50838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157417" y="5147479"/>
            <a:ext cx="2659037"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2, Divide by 98</a:t>
            </a:r>
          </a:p>
        </p:txBody>
      </p:sp>
      <p:sp>
        <p:nvSpPr>
          <p:cNvPr id="55" name="TextBox 54"/>
          <p:cNvSpPr txBox="1"/>
          <p:nvPr/>
        </p:nvSpPr>
        <p:spPr>
          <a:xfrm>
            <a:off x="6391704" y="5595583"/>
            <a:ext cx="275229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x (remember to use the </a:t>
            </a:r>
            <a:r>
              <a:rPr lang="en-GB" sz="1400" u="sng" dirty="0">
                <a:solidFill>
                  <a:srgbClr val="FF0000"/>
                </a:solidFill>
                <a:latin typeface="Comic Sans MS" panose="030F0702030302020204" pitchFamily="66" charset="0"/>
              </a:rPr>
              <a:t>exact</a:t>
            </a:r>
            <a:r>
              <a:rPr lang="en-GB" sz="1400" dirty="0">
                <a:solidFill>
                  <a:srgbClr val="FF0000"/>
                </a:solidFill>
                <a:latin typeface="Comic Sans MS" panose="030F0702030302020204" pitchFamily="66" charset="0"/>
              </a:rPr>
              <a:t> value of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a:t>
            </a:r>
          </a:p>
        </p:txBody>
      </p:sp>
      <p:sp>
        <p:nvSpPr>
          <p:cNvPr id="56" name="TextBox 55"/>
          <p:cNvSpPr txBox="1"/>
          <p:nvPr/>
        </p:nvSpPr>
        <p:spPr>
          <a:xfrm>
            <a:off x="6407625" y="6089177"/>
            <a:ext cx="236788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total length is x + l, so add on 2!</a:t>
            </a:r>
          </a:p>
        </p:txBody>
      </p:sp>
      <p:sp>
        <p:nvSpPr>
          <p:cNvPr id="8" name="Rectangle 7"/>
          <p:cNvSpPr/>
          <p:nvPr/>
        </p:nvSpPr>
        <p:spPr>
          <a:xfrm>
            <a:off x="5295331" y="4258102"/>
            <a:ext cx="191069" cy="25930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011003" y="4738048"/>
            <a:ext cx="461749" cy="50269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2802340" y="5641075"/>
            <a:ext cx="923499" cy="6232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grpSp>
        <p:nvGrpSpPr>
          <p:cNvPr id="62" name="Group 61"/>
          <p:cNvGrpSpPr/>
          <p:nvPr/>
        </p:nvGrpSpPr>
        <p:grpSpPr>
          <a:xfrm>
            <a:off x="4495800" y="1524000"/>
            <a:ext cx="152400" cy="152400"/>
            <a:chOff x="5486400" y="3048000"/>
            <a:chExt cx="152400" cy="152400"/>
          </a:xfrm>
        </p:grpSpPr>
        <p:cxnSp>
          <p:nvCxnSpPr>
            <p:cNvPr id="63" name="Straight Connector 62"/>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7829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58"/>
                                        </p:tgtEl>
                                      </p:cBhvr>
                                    </p:animEffect>
                                    <p:set>
                                      <p:cBhvr>
                                        <p:cTn id="50" dur="1" fill="hold">
                                          <p:stCondLst>
                                            <p:cond delay="499"/>
                                          </p:stCondLst>
                                        </p:cTn>
                                        <p:tgtEl>
                                          <p:spTgt spid="58"/>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59"/>
                                        </p:tgtEl>
                                      </p:cBhvr>
                                    </p:animEffect>
                                    <p:set>
                                      <p:cBhvr>
                                        <p:cTn id="53" dur="1" fill="hold">
                                          <p:stCondLst>
                                            <p:cond delay="499"/>
                                          </p:stCondLst>
                                        </p:cTn>
                                        <p:tgtEl>
                                          <p:spTgt spid="5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linds(horizontal)">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linds(horizontal)">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linds(horizontal)">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blinds(horizontal)">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linds(horizontal)">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linds(horizontal)">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blinds(horizontal)">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blinds(horizontal)">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P spid="37" grpId="0"/>
      <p:bldP spid="43" grpId="0"/>
      <p:bldP spid="44" grpId="0"/>
      <p:bldP spid="45" grpId="0"/>
      <p:bldP spid="48" grpId="0" animBg="1"/>
      <p:bldP spid="49" grpId="0"/>
      <p:bldP spid="50" grpId="0" animBg="1"/>
      <p:bldP spid="51" grpId="0" animBg="1"/>
      <p:bldP spid="53" grpId="0" animBg="1"/>
      <p:bldP spid="54" grpId="0"/>
      <p:bldP spid="55" grpId="0"/>
      <p:bldP spid="56" grpId="0"/>
      <p:bldP spid="8" grpId="0" animBg="1"/>
      <p:bldP spid="8" grpId="1" animBg="1"/>
      <p:bldP spid="58" grpId="0" animBg="1"/>
      <p:bldP spid="58" grpId="1" animBg="1"/>
      <p:bldP spid="59" grpId="0" animBg="1"/>
      <p:bldP spid="5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case, the tensions in the springs will be different due to the mass, so use T</a:t>
            </a:r>
            <a:r>
              <a:rPr lang="en-GB" sz="1400" baseline="-25000" dirty="0">
                <a:latin typeface="Comic Sans MS" pitchFamily="66" charset="0"/>
                <a:sym typeface="Wingdings" panose="05000000000000000000" pitchFamily="2" charset="2"/>
              </a:rPr>
              <a:t>1</a:t>
            </a:r>
            <a:r>
              <a:rPr lang="en-GB" sz="1400" dirty="0">
                <a:latin typeface="Comic Sans MS" pitchFamily="66" charset="0"/>
                <a:sym typeface="Wingdings" panose="05000000000000000000" pitchFamily="2" charset="2"/>
              </a:rPr>
              <a:t> and T</a:t>
            </a:r>
            <a:r>
              <a:rPr lang="en-GB" sz="1400" baseline="-25000" dirty="0">
                <a:latin typeface="Comic Sans MS" pitchFamily="66" charset="0"/>
                <a:sym typeface="Wingdings" panose="05000000000000000000" pitchFamily="2" charset="2"/>
              </a:rPr>
              <a:t>2</a:t>
            </a:r>
            <a:endParaRPr lang="en-GB" sz="1400" dirty="0">
              <a:latin typeface="Comic Sans MS" pitchFamily="66" charset="0"/>
              <a:sym typeface="Wingdings" panose="05000000000000000000" pitchFamily="2" charset="2"/>
            </a:endParaRPr>
          </a:p>
          <a:p>
            <a:pPr algn="ctr">
              <a:buFont typeface="Wingdings"/>
              <a:buChar char="à"/>
            </a:pPr>
            <a:endParaRPr lang="en-GB" sz="1400" baseline="-250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the mass was on the bottom end of the spring and it was hanging freely, the tension would be the same!</a:t>
            </a:r>
            <a:endParaRPr lang="en-GB" sz="1400" baseline="-250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1524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9" name="Straight Connector 8"/>
          <p:cNvCxnSpPr/>
          <p:nvPr/>
        </p:nvCxnSpPr>
        <p:spPr>
          <a:xfrm>
            <a:off x="4800600" y="18288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8194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00600" y="22860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28194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3124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5800" y="38100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3810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sp>
        <p:nvSpPr>
          <p:cNvPr id="20" name="TextBox 19"/>
          <p:cNvSpPr txBox="1"/>
          <p:nvPr/>
        </p:nvSpPr>
        <p:spPr>
          <a:xfrm>
            <a:off x="4419600" y="3429000"/>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22" name="TextBox 21"/>
          <p:cNvSpPr txBox="1"/>
          <p:nvPr/>
        </p:nvSpPr>
        <p:spPr>
          <a:xfrm>
            <a:off x="4419600" y="2209800"/>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23" name="TextBox 22"/>
          <p:cNvSpPr txBox="1"/>
          <p:nvPr/>
        </p:nvSpPr>
        <p:spPr>
          <a:xfrm>
            <a:off x="4343400" y="31242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24" name="Straight Connector 23"/>
          <p:cNvCxnSpPr/>
          <p:nvPr/>
        </p:nvCxnSpPr>
        <p:spPr>
          <a:xfrm flipV="1">
            <a:off x="5410200" y="18288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10200" y="2438400"/>
            <a:ext cx="0" cy="381000"/>
          </a:xfrm>
          <a:prstGeom prst="line">
            <a:avLst/>
          </a:prstGeom>
          <a:ln w="15875">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410200" y="2819400"/>
            <a:ext cx="0" cy="381000"/>
          </a:xfrm>
          <a:prstGeom prst="line">
            <a:avLst/>
          </a:prstGeom>
          <a:ln w="15875">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10200" y="32004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10200" y="19812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3" name="TextBox 32"/>
          <p:cNvSpPr txBox="1"/>
          <p:nvPr/>
        </p:nvSpPr>
        <p:spPr>
          <a:xfrm>
            <a:off x="5410200" y="33528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4" name="TextBox 33"/>
          <p:cNvSpPr txBox="1"/>
          <p:nvPr/>
        </p:nvSpPr>
        <p:spPr>
          <a:xfrm>
            <a:off x="54102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35" name="Straight Connector 34"/>
          <p:cNvCxnSpPr/>
          <p:nvPr/>
        </p:nvCxnSpPr>
        <p:spPr>
          <a:xfrm flipV="1">
            <a:off x="4191000" y="1828800"/>
            <a:ext cx="0" cy="19812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86200" y="2667000"/>
            <a:ext cx="343364" cy="307777"/>
          </a:xfrm>
          <a:prstGeom prst="rect">
            <a:avLst/>
          </a:prstGeom>
          <a:noFill/>
        </p:spPr>
        <p:txBody>
          <a:bodyPr wrap="none" rtlCol="0">
            <a:spAutoFit/>
          </a:bodyPr>
          <a:lstStyle/>
          <a:p>
            <a:r>
              <a:rPr lang="en-GB" sz="1400" dirty="0">
                <a:latin typeface="Comic Sans MS" panose="030F0702030302020204" pitchFamily="66" charset="0"/>
              </a:rPr>
              <a:t>4l</a:t>
            </a:r>
          </a:p>
        </p:txBody>
      </p:sp>
      <p:sp>
        <p:nvSpPr>
          <p:cNvPr id="38" name="TextBox 37"/>
          <p:cNvSpPr txBox="1"/>
          <p:nvPr/>
        </p:nvSpPr>
        <p:spPr>
          <a:xfrm>
            <a:off x="5410200" y="2819400"/>
            <a:ext cx="630301"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2l - x</a:t>
            </a:r>
          </a:p>
        </p:txBody>
      </p:sp>
      <p:sp>
        <p:nvSpPr>
          <p:cNvPr id="39" name="TextBox 38"/>
          <p:cNvSpPr txBox="1"/>
          <p:nvPr/>
        </p:nvSpPr>
        <p:spPr>
          <a:xfrm>
            <a:off x="5998535" y="1447800"/>
            <a:ext cx="3124200" cy="28931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Let the extension of the first spring be ‘x’</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extension of the other will therefore be (2l – x)</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(4l – l – l – x)</a:t>
            </a:r>
          </a:p>
          <a:p>
            <a:pPr algn="ct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 Also note that we have assumed the lower string is in tension (if we were to find a negative value, it would therefore actually be a thrust)</a:t>
            </a:r>
            <a:endParaRPr lang="en-GB" sz="1400" dirty="0">
              <a:solidFill>
                <a:srgbClr val="FF0000"/>
              </a:solidFill>
              <a:latin typeface="Comic Sans MS" panose="030F0702030302020204" pitchFamily="66" charset="0"/>
            </a:endParaRPr>
          </a:p>
        </p:txBody>
      </p:sp>
      <p:grpSp>
        <p:nvGrpSpPr>
          <p:cNvPr id="40" name="Group 39"/>
          <p:cNvGrpSpPr/>
          <p:nvPr/>
        </p:nvGrpSpPr>
        <p:grpSpPr>
          <a:xfrm>
            <a:off x="4724400" y="1752600"/>
            <a:ext cx="152400" cy="152400"/>
            <a:chOff x="5486400" y="3048000"/>
            <a:chExt cx="152400" cy="152400"/>
          </a:xfrm>
        </p:grpSpPr>
        <p:cxnSp>
          <p:nvCxnSpPr>
            <p:cNvPr id="41" name="Straight Connector 4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724400" y="3733800"/>
            <a:ext cx="152400" cy="152400"/>
            <a:chOff x="5486400" y="3048000"/>
            <a:chExt cx="152400" cy="152400"/>
          </a:xfrm>
        </p:grpSpPr>
        <p:cxnSp>
          <p:nvCxnSpPr>
            <p:cNvPr id="44" name="Straight Connector 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4038600" y="44196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47" name="TextBox 46"/>
              <p:cNvSpPr txBox="1"/>
              <p:nvPr/>
            </p:nvSpPr>
            <p:spPr>
              <a:xfrm>
                <a:off x="4419600" y="48768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19600" y="4876800"/>
                <a:ext cx="922432" cy="338554"/>
              </a:xfrm>
              <a:prstGeom prst="rect">
                <a:avLst/>
              </a:prstGeom>
              <a:blipFill rotWithShape="1">
                <a:blip r:embed="rId5"/>
                <a:stretch>
                  <a:fillRect/>
                </a:stretch>
              </a:blipFill>
            </p:spPr>
            <p:txBody>
              <a:bodyPr/>
              <a:lstStyle/>
              <a:p>
                <a:r>
                  <a:rPr lang="en-GB">
                    <a:noFill/>
                  </a:rPr>
                  <a:t> </a:t>
                </a:r>
              </a:p>
            </p:txBody>
          </p:sp>
        </mc:Fallback>
      </mc:AlternateContent>
      <p:sp>
        <p:nvSpPr>
          <p:cNvPr id="48" name="Arc 47"/>
          <p:cNvSpPr/>
          <p:nvPr/>
        </p:nvSpPr>
        <p:spPr>
          <a:xfrm>
            <a:off x="6096000" y="50292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6324600" y="5105400"/>
            <a:ext cx="14478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50" name="TextBox 49"/>
              <p:cNvSpPr txBox="1"/>
              <p:nvPr/>
            </p:nvSpPr>
            <p:spPr>
              <a:xfrm>
                <a:off x="4419600" y="5334000"/>
                <a:ext cx="17880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r>
                        <a:rPr lang="en-GB" sz="1600" b="0" i="1" smtClean="0">
                          <a:latin typeface="Cambria Math"/>
                        </a:rPr>
                        <m:t>=0</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19600" y="5334000"/>
                <a:ext cx="1788054" cy="338554"/>
              </a:xfrm>
              <a:prstGeom prst="rect">
                <a:avLst/>
              </a:prstGeom>
              <a:blipFill rotWithShape="1">
                <a:blip r:embed="rId6"/>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410200" y="57912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5410200" y="5791200"/>
                <a:ext cx="1429174" cy="338554"/>
              </a:xfrm>
              <a:prstGeom prst="rect">
                <a:avLst/>
              </a:prstGeom>
              <a:blipFill rotWithShape="1">
                <a:blip r:embed="rId7"/>
                <a:stretch>
                  <a:fillRect b="-1786"/>
                </a:stretch>
              </a:blipFill>
            </p:spPr>
            <p:txBody>
              <a:bodyPr/>
              <a:lstStyle/>
              <a:p>
                <a:r>
                  <a:rPr lang="en-GB">
                    <a:noFill/>
                  </a:rPr>
                  <a:t> </a:t>
                </a:r>
              </a:p>
            </p:txBody>
          </p:sp>
        </mc:Fallback>
      </mc:AlternateContent>
      <p:sp>
        <p:nvSpPr>
          <p:cNvPr id="52" name="Arc 51"/>
          <p:cNvSpPr/>
          <p:nvPr/>
        </p:nvSpPr>
        <p:spPr>
          <a:xfrm>
            <a:off x="6705600" y="54864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7010400" y="5562600"/>
            <a:ext cx="12192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Rearrange</a:t>
            </a:r>
          </a:p>
        </p:txBody>
      </p:sp>
      <p:sp>
        <p:nvSpPr>
          <p:cNvPr id="54" name="TextBox 53"/>
          <p:cNvSpPr txBox="1"/>
          <p:nvPr/>
        </p:nvSpPr>
        <p:spPr>
          <a:xfrm>
            <a:off x="4876800" y="26670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13" name="Oval 12"/>
          <p:cNvSpPr/>
          <p:nvPr/>
        </p:nvSpPr>
        <p:spPr>
          <a:xfrm>
            <a:off x="4724400" y="2743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2826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5"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vertic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linds(horizontal)">
                                      <p:cBhvr>
                                        <p:cTn id="28" dur="500"/>
                                        <p:tgtEl>
                                          <p:spTgt spid="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linds(horizontal)">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linds(horizontal)">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linds(horizontal)">
                                      <p:cBhvr>
                                        <p:cTn id="81" dur="500"/>
                                        <p:tgtEl>
                                          <p:spTgt spid="2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linds(horizontal)">
                                      <p:cBhvr>
                                        <p:cTn id="84" dur="500"/>
                                        <p:tgtEl>
                                          <p:spTgt spid="32"/>
                                        </p:tgtEl>
                                      </p:cBhvr>
                                    </p:animEffect>
                                  </p:childTnLst>
                                </p:cTn>
                              </p:par>
                              <p:par>
                                <p:cTn id="85" presetID="3" presetClass="entr" presetSubtype="1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linds(horizont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39">
                                            <p:txEl>
                                              <p:pRg st="0" end="0"/>
                                            </p:txEl>
                                          </p:spTgt>
                                        </p:tgtEl>
                                        <p:attrNameLst>
                                          <p:attrName>style.visibility</p:attrName>
                                        </p:attrNameLst>
                                      </p:cBhvr>
                                      <p:to>
                                        <p:strVal val="visible"/>
                                      </p:to>
                                    </p:set>
                                    <p:animEffect transition="in" filter="blinds(horizontal)">
                                      <p:cBhvr>
                                        <p:cTn id="95" dur="500"/>
                                        <p:tgtEl>
                                          <p:spTgt spid="3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linds(horizontal)">
                                      <p:cBhvr>
                                        <p:cTn id="100" dur="500"/>
                                        <p:tgtEl>
                                          <p:spTgt spid="2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linds(horizontal)">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9">
                                            <p:txEl>
                                              <p:pRg st="2" end="2"/>
                                            </p:txEl>
                                          </p:spTgt>
                                        </p:tgtEl>
                                        <p:attrNameLst>
                                          <p:attrName>style.visibility</p:attrName>
                                        </p:attrNameLst>
                                      </p:cBhvr>
                                      <p:to>
                                        <p:strVal val="visible"/>
                                      </p:to>
                                    </p:set>
                                    <p:animEffect transition="in" filter="blinds(horizontal)">
                                      <p:cBhvr>
                                        <p:cTn id="108" dur="500"/>
                                        <p:tgtEl>
                                          <p:spTgt spid="39">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9">
                                            <p:txEl>
                                              <p:pRg st="4" end="4"/>
                                            </p:txEl>
                                          </p:spTgt>
                                        </p:tgtEl>
                                        <p:attrNameLst>
                                          <p:attrName>style.visibility</p:attrName>
                                        </p:attrNameLst>
                                      </p:cBhvr>
                                      <p:to>
                                        <p:strVal val="visible"/>
                                      </p:to>
                                    </p:set>
                                    <p:animEffect transition="in" filter="blinds(horizontal)">
                                      <p:cBhvr>
                                        <p:cTn id="113" dur="500"/>
                                        <p:tgtEl>
                                          <p:spTgt spid="39">
                                            <p:txEl>
                                              <p:pRg st="4" end="4"/>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blinds(horizontal)">
                                      <p:cBhvr>
                                        <p:cTn id="118" dur="500"/>
                                        <p:tgtEl>
                                          <p:spTgt spid="30"/>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blinds(horizontal)">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39">
                                            <p:txEl>
                                              <p:pRg st="6" end="6"/>
                                            </p:txEl>
                                          </p:spTgt>
                                        </p:tgtEl>
                                        <p:attrNameLst>
                                          <p:attrName>style.visibility</p:attrName>
                                        </p:attrNameLst>
                                      </p:cBhvr>
                                      <p:to>
                                        <p:strVal val="visible"/>
                                      </p:to>
                                    </p:set>
                                    <p:animEffect transition="in" filter="blinds(horizontal)">
                                      <p:cBhvr>
                                        <p:cTn id="126" dur="500"/>
                                        <p:tgtEl>
                                          <p:spTgt spid="39">
                                            <p:txEl>
                                              <p:pRg st="6" end="6"/>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blinds(horizontal)">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linds(horizontal)">
                                      <p:cBhvr>
                                        <p:cTn id="136" dur="500"/>
                                        <p:tgtEl>
                                          <p:spTgt spid="47"/>
                                        </p:tgtEl>
                                      </p:cBhvr>
                                    </p:animEffect>
                                  </p:childTnLst>
                                </p:cTn>
                              </p:par>
                            </p:childTnLst>
                          </p:cTn>
                        </p:par>
                      </p:childTnLst>
                    </p:cTn>
                  </p:par>
                  <p:par>
                    <p:cTn id="137" fill="hold">
                      <p:stCondLst>
                        <p:cond delay="indefinite"/>
                      </p:stCondLst>
                      <p:childTnLst>
                        <p:par>
                          <p:cTn id="138" fill="hold">
                            <p:stCondLst>
                              <p:cond delay="0"/>
                            </p:stCondLst>
                            <p:childTnLst>
                              <p:par>
                                <p:cTn id="139" presetID="7" presetClass="emph" presetSubtype="2" fill="hold" nodeType="clickEffect">
                                  <p:stCondLst>
                                    <p:cond delay="0"/>
                                  </p:stCondLst>
                                  <p:childTnLst>
                                    <p:animClr clrSpc="rgb" dir="cw">
                                      <p:cBhvr>
                                        <p:cTn id="140" dur="500" fill="hold"/>
                                        <p:tgtEl>
                                          <p:spTgt spid="17"/>
                                        </p:tgtEl>
                                        <p:attrNameLst>
                                          <p:attrName>stroke.color</p:attrName>
                                        </p:attrNameLst>
                                      </p:cBhvr>
                                      <p:to>
                                        <a:schemeClr val="hlink"/>
                                      </p:to>
                                    </p:animClr>
                                    <p:set>
                                      <p:cBhvr>
                                        <p:cTn id="141" dur="500" fill="hold"/>
                                        <p:tgtEl>
                                          <p:spTgt spid="17"/>
                                        </p:tgtEl>
                                        <p:attrNameLst>
                                          <p:attrName>stroke.on</p:attrName>
                                        </p:attrNameLst>
                                      </p:cBhvr>
                                      <p:to>
                                        <p:strVal val="true"/>
                                      </p:to>
                                    </p:set>
                                  </p:childTnLst>
                                </p:cTn>
                              </p:par>
                              <p:par>
                                <p:cTn id="142" presetID="7" presetClass="emph" presetSubtype="2" fill="hold" nodeType="withEffect">
                                  <p:stCondLst>
                                    <p:cond delay="0"/>
                                  </p:stCondLst>
                                  <p:childTnLst>
                                    <p:animClr clrSpc="rgb" dir="cw">
                                      <p:cBhvr>
                                        <p:cTn id="143" dur="500" fill="hold"/>
                                        <p:tgtEl>
                                          <p:spTgt spid="14"/>
                                        </p:tgtEl>
                                        <p:attrNameLst>
                                          <p:attrName>stroke.color</p:attrName>
                                        </p:attrNameLst>
                                      </p:cBhvr>
                                      <p:to>
                                        <a:schemeClr val="hlink"/>
                                      </p:to>
                                    </p:animClr>
                                    <p:set>
                                      <p:cBhvr>
                                        <p:cTn id="144" dur="500" fill="hold"/>
                                        <p:tgtEl>
                                          <p:spTgt spid="14"/>
                                        </p:tgtEl>
                                        <p:attrNameLst>
                                          <p:attrName>stroke.on</p:attrName>
                                        </p:attrNameLst>
                                      </p:cBhvr>
                                      <p:to>
                                        <p:strVal val="true"/>
                                      </p:to>
                                    </p:set>
                                  </p:childTnLst>
                                </p:cTn>
                              </p:par>
                              <p:par>
                                <p:cTn id="145" presetID="7" presetClass="emph" presetSubtype="2" fill="hold" nodeType="withEffect">
                                  <p:stCondLst>
                                    <p:cond delay="0"/>
                                  </p:stCondLst>
                                  <p:childTnLst>
                                    <p:animClr clrSpc="rgb" dir="cw">
                                      <p:cBhvr>
                                        <p:cTn id="146" dur="500" fill="hold"/>
                                        <p:tgtEl>
                                          <p:spTgt spid="16"/>
                                        </p:tgtEl>
                                        <p:attrNameLst>
                                          <p:attrName>stroke.color</p:attrName>
                                        </p:attrNameLst>
                                      </p:cBhvr>
                                      <p:to>
                                        <a:schemeClr val="hlink"/>
                                      </p:to>
                                    </p:animClr>
                                    <p:set>
                                      <p:cBhvr>
                                        <p:cTn id="147" dur="500" fill="hold"/>
                                        <p:tgtEl>
                                          <p:spTgt spid="16"/>
                                        </p:tgtEl>
                                        <p:attrNameLst>
                                          <p:attrName>stroke.on</p:attrName>
                                        </p:attrNameLst>
                                      </p:cBhvr>
                                      <p:to>
                                        <p:strVal val="true"/>
                                      </p:to>
                                    </p:set>
                                  </p:childTnLst>
                                </p:cTn>
                              </p:par>
                              <p:par>
                                <p:cTn id="148" presetID="3" presetClass="emph" presetSubtype="2" fill="hold" grpId="1" nodeType="withEffect">
                                  <p:stCondLst>
                                    <p:cond delay="0"/>
                                  </p:stCondLst>
                                  <p:childTnLst>
                                    <p:animClr clrSpc="rgb" dir="cw">
                                      <p:cBhvr override="childStyle">
                                        <p:cTn id="149" dur="500" fill="hold"/>
                                        <p:tgtEl>
                                          <p:spTgt spid="20"/>
                                        </p:tgtEl>
                                        <p:attrNameLst>
                                          <p:attrName>style.color</p:attrName>
                                        </p:attrNameLst>
                                      </p:cBhvr>
                                      <p:to>
                                        <a:schemeClr val="hlink"/>
                                      </p:to>
                                    </p:animClr>
                                  </p:childTnLst>
                                </p:cTn>
                              </p:par>
                              <p:par>
                                <p:cTn id="150" presetID="3" presetClass="emph" presetSubtype="2" fill="hold" grpId="1" nodeType="withEffect">
                                  <p:stCondLst>
                                    <p:cond delay="0"/>
                                  </p:stCondLst>
                                  <p:childTnLst>
                                    <p:animClr clrSpc="rgb" dir="cw">
                                      <p:cBhvr override="childStyle">
                                        <p:cTn id="151" dur="500" fill="hold"/>
                                        <p:tgtEl>
                                          <p:spTgt spid="22"/>
                                        </p:tgtEl>
                                        <p:attrNameLst>
                                          <p:attrName>style.color</p:attrName>
                                        </p:attrNameLst>
                                      </p:cBhvr>
                                      <p:to>
                                        <a:schemeClr val="hlink"/>
                                      </p:to>
                                    </p:animClr>
                                  </p:childTnLst>
                                </p:cTn>
                              </p:par>
                              <p:par>
                                <p:cTn id="152" presetID="3" presetClass="emph" presetSubtype="2" fill="hold" grpId="1" nodeType="withEffect">
                                  <p:stCondLst>
                                    <p:cond delay="0"/>
                                  </p:stCondLst>
                                  <p:childTnLst>
                                    <p:animClr clrSpc="rgb" dir="cw">
                                      <p:cBhvr override="childStyle">
                                        <p:cTn id="153" dur="500" fill="hold"/>
                                        <p:tgtEl>
                                          <p:spTgt spid="23"/>
                                        </p:tgtEl>
                                        <p:attrNameLst>
                                          <p:attrName>style.color</p:attrName>
                                        </p:attrNameLst>
                                      </p:cBhvr>
                                      <p:to>
                                        <a:schemeClr val="hlink"/>
                                      </p:to>
                                    </p:animClr>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blinds(horizontal)">
                                      <p:cBhvr>
                                        <p:cTn id="163" dur="500"/>
                                        <p:tgtEl>
                                          <p:spTgt spid="49"/>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blinds(horizontal)">
                                      <p:cBhvr>
                                        <p:cTn id="168" dur="500"/>
                                        <p:tgtEl>
                                          <p:spTgt spid="50"/>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blinds(horizontal)">
                                      <p:cBhvr>
                                        <p:cTn id="173" dur="500"/>
                                        <p:tgtEl>
                                          <p:spTgt spid="52"/>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blinds(horizontal)">
                                      <p:cBhvr>
                                        <p:cTn id="178" dur="500"/>
                                        <p:tgtEl>
                                          <p:spTgt spid="53"/>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blinds(horizontal)">
                                      <p:cBhvr>
                                        <p:cTn id="183" dur="500"/>
                                        <p:tgtEl>
                                          <p:spTgt spid="51"/>
                                        </p:tgtEl>
                                      </p:cBhvr>
                                    </p:animEffect>
                                  </p:childTnLst>
                                </p:cTn>
                              </p:par>
                            </p:childTnLst>
                          </p:cTn>
                        </p:par>
                      </p:childTnLst>
                    </p:cTn>
                  </p:par>
                  <p:par>
                    <p:cTn id="184" fill="hold">
                      <p:stCondLst>
                        <p:cond delay="indefinite"/>
                      </p:stCondLst>
                      <p:childTnLst>
                        <p:par>
                          <p:cTn id="185" fill="hold">
                            <p:stCondLst>
                              <p:cond delay="0"/>
                            </p:stCondLst>
                            <p:childTnLst>
                              <p:par>
                                <p:cTn id="186" presetID="7" presetClass="emph" presetSubtype="2" fill="hold" nodeType="clickEffect">
                                  <p:stCondLst>
                                    <p:cond delay="0"/>
                                  </p:stCondLst>
                                  <p:childTnLst>
                                    <p:animClr clrSpc="rgb" dir="cw">
                                      <p:cBhvr>
                                        <p:cTn id="187" dur="500" fill="hold"/>
                                        <p:tgtEl>
                                          <p:spTgt spid="17"/>
                                        </p:tgtEl>
                                        <p:attrNameLst>
                                          <p:attrName>stroke.color</p:attrName>
                                        </p:attrNameLst>
                                      </p:cBhvr>
                                      <p:to>
                                        <a:schemeClr val="tx1"/>
                                      </p:to>
                                    </p:animClr>
                                    <p:set>
                                      <p:cBhvr>
                                        <p:cTn id="188" dur="500" fill="hold"/>
                                        <p:tgtEl>
                                          <p:spTgt spid="17"/>
                                        </p:tgtEl>
                                        <p:attrNameLst>
                                          <p:attrName>stroke.on</p:attrName>
                                        </p:attrNameLst>
                                      </p:cBhvr>
                                      <p:to>
                                        <p:strVal val="true"/>
                                      </p:to>
                                    </p:set>
                                  </p:childTnLst>
                                </p:cTn>
                              </p:par>
                              <p:par>
                                <p:cTn id="189" presetID="7" presetClass="emph" presetSubtype="2" fill="hold" nodeType="withEffect">
                                  <p:stCondLst>
                                    <p:cond delay="0"/>
                                  </p:stCondLst>
                                  <p:childTnLst>
                                    <p:animClr clrSpc="rgb" dir="cw">
                                      <p:cBhvr>
                                        <p:cTn id="190" dur="500" fill="hold"/>
                                        <p:tgtEl>
                                          <p:spTgt spid="14"/>
                                        </p:tgtEl>
                                        <p:attrNameLst>
                                          <p:attrName>stroke.color</p:attrName>
                                        </p:attrNameLst>
                                      </p:cBhvr>
                                      <p:to>
                                        <a:schemeClr val="tx1"/>
                                      </p:to>
                                    </p:animClr>
                                    <p:set>
                                      <p:cBhvr>
                                        <p:cTn id="191" dur="500" fill="hold"/>
                                        <p:tgtEl>
                                          <p:spTgt spid="14"/>
                                        </p:tgtEl>
                                        <p:attrNameLst>
                                          <p:attrName>stroke.on</p:attrName>
                                        </p:attrNameLst>
                                      </p:cBhvr>
                                      <p:to>
                                        <p:strVal val="true"/>
                                      </p:to>
                                    </p:set>
                                  </p:childTnLst>
                                </p:cTn>
                              </p:par>
                              <p:par>
                                <p:cTn id="192" presetID="7" presetClass="emph" presetSubtype="2" fill="hold" nodeType="withEffect">
                                  <p:stCondLst>
                                    <p:cond delay="0"/>
                                  </p:stCondLst>
                                  <p:childTnLst>
                                    <p:animClr clrSpc="rgb" dir="cw">
                                      <p:cBhvr>
                                        <p:cTn id="193" dur="500" fill="hold"/>
                                        <p:tgtEl>
                                          <p:spTgt spid="16"/>
                                        </p:tgtEl>
                                        <p:attrNameLst>
                                          <p:attrName>stroke.color</p:attrName>
                                        </p:attrNameLst>
                                      </p:cBhvr>
                                      <p:to>
                                        <a:schemeClr val="tx1"/>
                                      </p:to>
                                    </p:animClr>
                                    <p:set>
                                      <p:cBhvr>
                                        <p:cTn id="194" dur="500" fill="hold"/>
                                        <p:tgtEl>
                                          <p:spTgt spid="16"/>
                                        </p:tgtEl>
                                        <p:attrNameLst>
                                          <p:attrName>stroke.on</p:attrName>
                                        </p:attrNameLst>
                                      </p:cBhvr>
                                      <p:to>
                                        <p:strVal val="true"/>
                                      </p:to>
                                    </p:set>
                                  </p:childTnLst>
                                </p:cTn>
                              </p:par>
                              <p:par>
                                <p:cTn id="195" presetID="3" presetClass="emph" presetSubtype="2" fill="hold" grpId="2" nodeType="withEffect">
                                  <p:stCondLst>
                                    <p:cond delay="0"/>
                                  </p:stCondLst>
                                  <p:childTnLst>
                                    <p:animClr clrSpc="rgb" dir="cw">
                                      <p:cBhvr override="childStyle">
                                        <p:cTn id="196" dur="500" fill="hold"/>
                                        <p:tgtEl>
                                          <p:spTgt spid="20"/>
                                        </p:tgtEl>
                                        <p:attrNameLst>
                                          <p:attrName>style.color</p:attrName>
                                        </p:attrNameLst>
                                      </p:cBhvr>
                                      <p:to>
                                        <a:schemeClr val="tx1"/>
                                      </p:to>
                                    </p:animClr>
                                  </p:childTnLst>
                                </p:cTn>
                              </p:par>
                              <p:par>
                                <p:cTn id="197" presetID="3" presetClass="emph" presetSubtype="2" fill="hold" grpId="2" nodeType="withEffect">
                                  <p:stCondLst>
                                    <p:cond delay="0"/>
                                  </p:stCondLst>
                                  <p:childTnLst>
                                    <p:animClr clrSpc="rgb" dir="cw">
                                      <p:cBhvr override="childStyle">
                                        <p:cTn id="198" dur="500" fill="hold"/>
                                        <p:tgtEl>
                                          <p:spTgt spid="22"/>
                                        </p:tgtEl>
                                        <p:attrNameLst>
                                          <p:attrName>style.color</p:attrName>
                                        </p:attrNameLst>
                                      </p:cBhvr>
                                      <p:to>
                                        <a:schemeClr val="tx1"/>
                                      </p:to>
                                    </p:animClr>
                                  </p:childTnLst>
                                </p:cTn>
                              </p:par>
                              <p:par>
                                <p:cTn id="199" presetID="3" presetClass="emph" presetSubtype="2" fill="hold" grpId="2" nodeType="withEffect">
                                  <p:stCondLst>
                                    <p:cond delay="0"/>
                                  </p:stCondLst>
                                  <p:childTnLst>
                                    <p:animClr clrSpc="rgb" dir="cw">
                                      <p:cBhvr override="childStyle">
                                        <p:cTn id="200" dur="500" fill="hold"/>
                                        <p:tgtEl>
                                          <p:spTgt spid="23"/>
                                        </p:tgtEl>
                                        <p:attrNameLst>
                                          <p:attrName>style.color</p:attrName>
                                        </p:attrNameLst>
                                      </p:cBhvr>
                                      <p:to>
                                        <a:schemeClr val="tx1"/>
                                      </p:to>
                                    </p:animClr>
                                  </p:childTnLst>
                                </p:cTn>
                              </p:par>
                              <p:par>
                                <p:cTn id="201" presetID="3" presetClass="emph" presetSubtype="2" fill="hold" grpId="1" nodeType="withEffect">
                                  <p:stCondLst>
                                    <p:cond delay="0"/>
                                  </p:stCondLst>
                                  <p:childTnLst>
                                    <p:animClr clrSpc="rgb" dir="cw">
                                      <p:cBhvr override="childStyle">
                                        <p:cTn id="202" dur="500" fill="hold"/>
                                        <p:tgtEl>
                                          <p:spTgt spid="34"/>
                                        </p:tgtEl>
                                        <p:attrNameLst>
                                          <p:attrName>style.color</p:attrName>
                                        </p:attrNameLst>
                                      </p:cBhvr>
                                      <p:to>
                                        <a:schemeClr val="tx1"/>
                                      </p:to>
                                    </p:animClr>
                                  </p:childTnLst>
                                </p:cTn>
                              </p:par>
                              <p:par>
                                <p:cTn id="203" presetID="3" presetClass="emph" presetSubtype="2" fill="hold" grpId="1" nodeType="withEffect">
                                  <p:stCondLst>
                                    <p:cond delay="0"/>
                                  </p:stCondLst>
                                  <p:childTnLst>
                                    <p:animClr clrSpc="rgb" dir="cw">
                                      <p:cBhvr override="childStyle">
                                        <p:cTn id="204" dur="500" fill="hold"/>
                                        <p:tgtEl>
                                          <p:spTgt spid="38"/>
                                        </p:tgtEl>
                                        <p:attrNameLst>
                                          <p:attrName>style.color</p:attrName>
                                        </p:attrNameLst>
                                      </p:cBhvr>
                                      <p:to>
                                        <a:schemeClr val="tx1"/>
                                      </p:to>
                                    </p:animClr>
                                  </p:childTnLst>
                                </p:cTn>
                              </p:par>
                              <p:par>
                                <p:cTn id="205" presetID="7" presetClass="emph" presetSubtype="2" fill="hold" nodeType="withEffect">
                                  <p:stCondLst>
                                    <p:cond delay="0"/>
                                  </p:stCondLst>
                                  <p:childTnLst>
                                    <p:animClr clrSpc="rgb" dir="cw">
                                      <p:cBhvr>
                                        <p:cTn id="206" dur="500" fill="hold"/>
                                        <p:tgtEl>
                                          <p:spTgt spid="25"/>
                                        </p:tgtEl>
                                        <p:attrNameLst>
                                          <p:attrName>stroke.color</p:attrName>
                                        </p:attrNameLst>
                                      </p:cBhvr>
                                      <p:to>
                                        <a:schemeClr val="tx1"/>
                                      </p:to>
                                    </p:animClr>
                                    <p:set>
                                      <p:cBhvr>
                                        <p:cTn id="207" dur="500" fill="hold"/>
                                        <p:tgtEl>
                                          <p:spTgt spid="25"/>
                                        </p:tgtEl>
                                        <p:attrNameLst>
                                          <p:attrName>stroke.on</p:attrName>
                                        </p:attrNameLst>
                                      </p:cBhvr>
                                      <p:to>
                                        <p:strVal val="true"/>
                                      </p:to>
                                    </p:set>
                                  </p:childTnLst>
                                </p:cTn>
                              </p:par>
                              <p:par>
                                <p:cTn id="208" presetID="7" presetClass="emph" presetSubtype="2" fill="hold" nodeType="withEffect">
                                  <p:stCondLst>
                                    <p:cond delay="0"/>
                                  </p:stCondLst>
                                  <p:childTnLst>
                                    <p:animClr clrSpc="rgb" dir="cw">
                                      <p:cBhvr>
                                        <p:cTn id="209" dur="500" fill="hold"/>
                                        <p:tgtEl>
                                          <p:spTgt spid="30"/>
                                        </p:tgtEl>
                                        <p:attrNameLst>
                                          <p:attrName>stroke.color</p:attrName>
                                        </p:attrNameLst>
                                      </p:cBhvr>
                                      <p:to>
                                        <a:schemeClr val="tx1"/>
                                      </p:to>
                                    </p:animClr>
                                    <p:set>
                                      <p:cBhvr>
                                        <p:cTn id="210" dur="50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0" grpId="1"/>
      <p:bldP spid="20" grpId="2"/>
      <p:bldP spid="22" grpId="0"/>
      <p:bldP spid="22" grpId="1"/>
      <p:bldP spid="22" grpId="2"/>
      <p:bldP spid="23" grpId="0"/>
      <p:bldP spid="23" grpId="1"/>
      <p:bldP spid="23" grpId="2"/>
      <p:bldP spid="32" grpId="0"/>
      <p:bldP spid="33" grpId="0"/>
      <p:bldP spid="34" grpId="0"/>
      <p:bldP spid="34" grpId="1"/>
      <p:bldP spid="37" grpId="0"/>
      <p:bldP spid="38" grpId="0"/>
      <p:bldP spid="38" grpId="1"/>
      <p:bldP spid="46" grpId="0"/>
      <p:bldP spid="47" grpId="0"/>
      <p:bldP spid="48" grpId="0" animBg="1"/>
      <p:bldP spid="49" grpId="0"/>
      <p:bldP spid="50" grpId="0"/>
      <p:bldP spid="51" grpId="0"/>
      <p:bldP spid="52" grpId="0" animBg="1"/>
      <p:bldP spid="53" grpId="0"/>
      <p:bldP spid="54"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we can use Hooke’s law to find expressions for T</a:t>
            </a:r>
            <a:r>
              <a:rPr lang="en-GB" sz="1400" baseline="-25000" dirty="0">
                <a:latin typeface="Comic Sans MS" pitchFamily="66" charset="0"/>
                <a:sym typeface="Wingdings" panose="05000000000000000000" pitchFamily="2" charset="2"/>
              </a:rPr>
              <a:t>1</a:t>
            </a:r>
            <a:r>
              <a:rPr lang="en-GB" sz="1400" dirty="0">
                <a:latin typeface="Comic Sans MS" pitchFamily="66" charset="0"/>
                <a:sym typeface="Wingdings" panose="05000000000000000000" pitchFamily="2" charset="2"/>
              </a:rPr>
              <a:t> and T</a:t>
            </a:r>
            <a:r>
              <a:rPr lang="en-GB" sz="1400" baseline="-25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 in terms of x, l and mg</a:t>
            </a: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1524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9" name="Straight Connector 8"/>
          <p:cNvCxnSpPr/>
          <p:nvPr/>
        </p:nvCxnSpPr>
        <p:spPr>
          <a:xfrm>
            <a:off x="4800600" y="18288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8194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00600" y="22860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28194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3124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5800" y="38100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3810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sp>
        <p:nvSpPr>
          <p:cNvPr id="20" name="TextBox 19"/>
          <p:cNvSpPr txBox="1"/>
          <p:nvPr/>
        </p:nvSpPr>
        <p:spPr>
          <a:xfrm>
            <a:off x="4419600" y="3429000"/>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22" name="TextBox 21"/>
          <p:cNvSpPr txBox="1"/>
          <p:nvPr/>
        </p:nvSpPr>
        <p:spPr>
          <a:xfrm>
            <a:off x="4419600" y="2209800"/>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23" name="TextBox 22"/>
          <p:cNvSpPr txBox="1"/>
          <p:nvPr/>
        </p:nvSpPr>
        <p:spPr>
          <a:xfrm>
            <a:off x="4343400" y="31242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24" name="Straight Connector 23"/>
          <p:cNvCxnSpPr/>
          <p:nvPr/>
        </p:nvCxnSpPr>
        <p:spPr>
          <a:xfrm flipV="1">
            <a:off x="5410200" y="18288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10200" y="2438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410200" y="2819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10200" y="32004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10200" y="19812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3" name="TextBox 32"/>
          <p:cNvSpPr txBox="1"/>
          <p:nvPr/>
        </p:nvSpPr>
        <p:spPr>
          <a:xfrm>
            <a:off x="5410200" y="33528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4" name="TextBox 33"/>
          <p:cNvSpPr txBox="1"/>
          <p:nvPr/>
        </p:nvSpPr>
        <p:spPr>
          <a:xfrm>
            <a:off x="5410200" y="2438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35" name="Straight Connector 34"/>
          <p:cNvCxnSpPr/>
          <p:nvPr/>
        </p:nvCxnSpPr>
        <p:spPr>
          <a:xfrm flipV="1">
            <a:off x="4191000" y="1828800"/>
            <a:ext cx="0" cy="19812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86200" y="2667000"/>
            <a:ext cx="343364" cy="307777"/>
          </a:xfrm>
          <a:prstGeom prst="rect">
            <a:avLst/>
          </a:prstGeom>
          <a:noFill/>
        </p:spPr>
        <p:txBody>
          <a:bodyPr wrap="none" rtlCol="0">
            <a:spAutoFit/>
          </a:bodyPr>
          <a:lstStyle/>
          <a:p>
            <a:r>
              <a:rPr lang="en-GB" sz="1400" dirty="0">
                <a:latin typeface="Comic Sans MS" panose="030F0702030302020204" pitchFamily="66" charset="0"/>
              </a:rPr>
              <a:t>4l</a:t>
            </a:r>
          </a:p>
        </p:txBody>
      </p:sp>
      <p:sp>
        <p:nvSpPr>
          <p:cNvPr id="38" name="TextBox 37"/>
          <p:cNvSpPr txBox="1"/>
          <p:nvPr/>
        </p:nvSpPr>
        <p:spPr>
          <a:xfrm>
            <a:off x="5410200" y="2819400"/>
            <a:ext cx="630301" cy="307777"/>
          </a:xfrm>
          <a:prstGeom prst="rect">
            <a:avLst/>
          </a:prstGeom>
          <a:noFill/>
        </p:spPr>
        <p:txBody>
          <a:bodyPr wrap="none" rtlCol="0">
            <a:spAutoFit/>
          </a:bodyPr>
          <a:lstStyle/>
          <a:p>
            <a:r>
              <a:rPr lang="en-GB" sz="1400" dirty="0">
                <a:latin typeface="Comic Sans MS" panose="030F0702030302020204" pitchFamily="66" charset="0"/>
              </a:rPr>
              <a:t>2l - x</a:t>
            </a:r>
          </a:p>
        </p:txBody>
      </p:sp>
      <p:grpSp>
        <p:nvGrpSpPr>
          <p:cNvPr id="40" name="Group 39"/>
          <p:cNvGrpSpPr/>
          <p:nvPr/>
        </p:nvGrpSpPr>
        <p:grpSpPr>
          <a:xfrm>
            <a:off x="4724400" y="1752600"/>
            <a:ext cx="152400" cy="152400"/>
            <a:chOff x="5486400" y="3048000"/>
            <a:chExt cx="152400" cy="152400"/>
          </a:xfrm>
        </p:grpSpPr>
        <p:cxnSp>
          <p:nvCxnSpPr>
            <p:cNvPr id="41" name="Straight Connector 4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724400" y="3733800"/>
            <a:ext cx="152400" cy="152400"/>
            <a:chOff x="5486400" y="3048000"/>
            <a:chExt cx="152400" cy="152400"/>
          </a:xfrm>
        </p:grpSpPr>
        <p:cxnSp>
          <p:nvCxnSpPr>
            <p:cNvPr id="44" name="Straight Connector 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1295400" y="47244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295400" y="4724400"/>
                <a:ext cx="1429174" cy="338554"/>
              </a:xfrm>
              <a:prstGeom prst="rect">
                <a:avLst/>
              </a:prstGeom>
              <a:blipFill rotWithShape="1">
                <a:blip r:embed="rId5"/>
                <a:stretch>
                  <a:fillRect b="-1786"/>
                </a:stretch>
              </a:blipFill>
            </p:spPr>
            <p:txBody>
              <a:bodyPr/>
              <a:lstStyle/>
              <a:p>
                <a:r>
                  <a:rPr lang="en-GB">
                    <a:noFill/>
                  </a:rPr>
                  <a:t> </a:t>
                </a:r>
              </a:p>
            </p:txBody>
          </p:sp>
        </mc:Fallback>
      </mc:AlternateContent>
      <p:sp>
        <p:nvSpPr>
          <p:cNvPr id="54" name="TextBox 53"/>
          <p:cNvSpPr txBox="1"/>
          <p:nvPr/>
        </p:nvSpPr>
        <p:spPr>
          <a:xfrm>
            <a:off x="4876800" y="26670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13" name="Oval 12"/>
          <p:cNvSpPr/>
          <p:nvPr/>
        </p:nvSpPr>
        <p:spPr>
          <a:xfrm>
            <a:off x="4724400" y="2743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4191000" y="4267200"/>
            <a:ext cx="1245854" cy="307777"/>
          </a:xfrm>
          <a:prstGeom prst="rect">
            <a:avLst/>
          </a:prstGeom>
          <a:noFill/>
        </p:spPr>
        <p:txBody>
          <a:bodyPr wrap="none" rtlCol="0">
            <a:spAutoFit/>
          </a:bodyPr>
          <a:lstStyle/>
          <a:p>
            <a:r>
              <a:rPr lang="en-GB" sz="1400" u="sng" dirty="0">
                <a:latin typeface="Comic Sans MS" panose="030F0702030302020204" pitchFamily="66" charset="0"/>
              </a:rPr>
              <a:t>Upper spring</a:t>
            </a:r>
          </a:p>
        </p:txBody>
      </p:sp>
      <mc:AlternateContent xmlns:mc="http://schemas.openxmlformats.org/markup-compatibility/2006" xmlns:a14="http://schemas.microsoft.com/office/drawing/2010/main">
        <mc:Choice Requires="a14">
          <p:sp>
            <p:nvSpPr>
              <p:cNvPr id="56" name="TextBox 55"/>
              <p:cNvSpPr txBox="1"/>
              <p:nvPr/>
            </p:nvSpPr>
            <p:spPr>
              <a:xfrm>
                <a:off x="4191000" y="4648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191000" y="4648200"/>
                <a:ext cx="760336" cy="501419"/>
              </a:xfrm>
              <a:prstGeom prst="rect">
                <a:avLst/>
              </a:prstGeom>
              <a:blipFill rotWithShape="1">
                <a:blip r:embed="rId6"/>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114800" y="53340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114800" y="5334000"/>
                <a:ext cx="1092350" cy="497059"/>
              </a:xfrm>
              <a:prstGeom prst="rect">
                <a:avLst/>
              </a:prstGeom>
              <a:blipFill rotWithShape="1">
                <a:blip r:embed="rId7"/>
                <a:stretch>
                  <a:fillRect b="-1220"/>
                </a:stretch>
              </a:blipFill>
              <a:ln w="25400">
                <a:noFill/>
              </a:ln>
            </p:spPr>
            <p:txBody>
              <a:bodyPr/>
              <a:lstStyle/>
              <a:p>
                <a:r>
                  <a:rPr lang="en-GB">
                    <a:noFill/>
                  </a:rPr>
                  <a:t> </a:t>
                </a:r>
              </a:p>
            </p:txBody>
          </p:sp>
        </mc:Fallback>
      </mc:AlternateContent>
      <p:sp>
        <p:nvSpPr>
          <p:cNvPr id="58" name="TextBox 57"/>
          <p:cNvSpPr txBox="1"/>
          <p:nvPr/>
        </p:nvSpPr>
        <p:spPr>
          <a:xfrm>
            <a:off x="6653151" y="4267200"/>
            <a:ext cx="1237839" cy="307777"/>
          </a:xfrm>
          <a:prstGeom prst="rect">
            <a:avLst/>
          </a:prstGeom>
          <a:noFill/>
        </p:spPr>
        <p:txBody>
          <a:bodyPr wrap="none" rtlCol="0">
            <a:spAutoFit/>
          </a:bodyPr>
          <a:lstStyle/>
          <a:p>
            <a:r>
              <a:rPr lang="en-GB" sz="1400" u="sng" dirty="0">
                <a:latin typeface="Comic Sans MS" panose="030F0702030302020204" pitchFamily="66" charset="0"/>
              </a:rPr>
              <a:t>Lower spring</a:t>
            </a:r>
          </a:p>
        </p:txBody>
      </p:sp>
      <mc:AlternateContent xmlns:mc="http://schemas.openxmlformats.org/markup-compatibility/2006" xmlns:a14="http://schemas.microsoft.com/office/drawing/2010/main">
        <mc:Choice Requires="a14">
          <p:sp>
            <p:nvSpPr>
              <p:cNvPr id="59" name="TextBox 58"/>
              <p:cNvSpPr txBox="1"/>
              <p:nvPr/>
            </p:nvSpPr>
            <p:spPr>
              <a:xfrm>
                <a:off x="6653151" y="4648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653151" y="4648200"/>
                <a:ext cx="760336" cy="501419"/>
              </a:xfrm>
              <a:prstGeom prst="rect">
                <a:avLst/>
              </a:prstGeom>
              <a:blipFill rotWithShape="1">
                <a:blip r:embed="rId8"/>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576951" y="53340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6576951" y="5334000"/>
                <a:ext cx="1614353" cy="502702"/>
              </a:xfrm>
              <a:prstGeom prst="rect">
                <a:avLst/>
              </a:prstGeom>
              <a:blipFill rotWithShape="1">
                <a:blip r:embed="rId9"/>
                <a:stretch>
                  <a:fillRect b="-2439"/>
                </a:stretch>
              </a:blipFill>
              <a:ln w="25400">
                <a:noFill/>
              </a:ln>
            </p:spPr>
            <p:txBody>
              <a:bodyPr/>
              <a:lstStyle/>
              <a:p>
                <a:r>
                  <a:rPr lang="en-GB">
                    <a:noFill/>
                  </a:rPr>
                  <a:t> </a:t>
                </a:r>
              </a:p>
            </p:txBody>
          </p:sp>
        </mc:Fallback>
      </mc:AlternateContent>
      <p:sp>
        <p:nvSpPr>
          <p:cNvPr id="61" name="Arc 60"/>
          <p:cNvSpPr/>
          <p:nvPr/>
        </p:nvSpPr>
        <p:spPr>
          <a:xfrm>
            <a:off x="5105400" y="4953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5257800" y="50292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63" name="Arc 62"/>
          <p:cNvSpPr/>
          <p:nvPr/>
        </p:nvSpPr>
        <p:spPr>
          <a:xfrm>
            <a:off x="8024751" y="4953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8177151" y="50292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65" name="TextBox 64"/>
              <p:cNvSpPr txBox="1"/>
              <p:nvPr/>
            </p:nvSpPr>
            <p:spPr>
              <a:xfrm>
                <a:off x="457200" y="60960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57200" y="6096000"/>
                <a:ext cx="1092350" cy="497059"/>
              </a:xfrm>
              <a:prstGeom prst="rect">
                <a:avLst/>
              </a:prstGeom>
              <a:blipFill rotWithShape="1">
                <a:blip r:embed="rId7"/>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05000" y="60960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05000" y="6096000"/>
                <a:ext cx="1614353" cy="502702"/>
              </a:xfrm>
              <a:prstGeom prst="rect">
                <a:avLst/>
              </a:prstGeom>
              <a:blipFill rotWithShape="1">
                <a:blip r:embed="rId10"/>
                <a:stretch>
                  <a:fillRect b="-2439"/>
                </a:stretch>
              </a:blipFill>
              <a:ln w="25400">
                <a:noFill/>
              </a:ln>
            </p:spPr>
            <p:txBody>
              <a:bodyPr/>
              <a:lstStyle/>
              <a:p>
                <a:r>
                  <a:rPr lang="en-GB">
                    <a:noFill/>
                  </a:rPr>
                  <a:t> </a:t>
                </a:r>
              </a:p>
            </p:txBody>
          </p:sp>
        </mc:Fallback>
      </mc:AlternateContent>
      <p:sp>
        <p:nvSpPr>
          <p:cNvPr id="50" name="TextBox 49"/>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5351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linds(horizontal)">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linds(horizont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linds(horizont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blinds(horizontal)">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animBg="1"/>
      <p:bldP spid="62" grpId="0"/>
      <p:bldP spid="63" grpId="0" animBg="1"/>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we can replace T</a:t>
            </a:r>
            <a:r>
              <a:rPr lang="en-GB" sz="1400" baseline="-25000" dirty="0">
                <a:latin typeface="Comic Sans MS" pitchFamily="66" charset="0"/>
                <a:sym typeface="Wingdings" panose="05000000000000000000" pitchFamily="2" charset="2"/>
              </a:rPr>
              <a:t>1</a:t>
            </a:r>
            <a:r>
              <a:rPr lang="en-GB" sz="1400" dirty="0">
                <a:latin typeface="Comic Sans MS" pitchFamily="66" charset="0"/>
                <a:sym typeface="Wingdings" panose="05000000000000000000" pitchFamily="2" charset="2"/>
              </a:rPr>
              <a:t> and T</a:t>
            </a:r>
            <a:r>
              <a:rPr lang="en-GB" sz="1400" baseline="-25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 and find an expression for x in terms of l</a:t>
            </a: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295400" y="47244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295400" y="4724400"/>
                <a:ext cx="1429174" cy="338554"/>
              </a:xfrm>
              <a:prstGeom prst="rect">
                <a:avLst/>
              </a:prstGeom>
              <a:blipFill rotWithShape="1">
                <a:blip r:embed="rId5"/>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57200" y="51816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57200" y="5181600"/>
                <a:ext cx="1092350" cy="497059"/>
              </a:xfrm>
              <a:prstGeom prst="rect">
                <a:avLst/>
              </a:prstGeom>
              <a:blipFill rotWithShape="1">
                <a:blip r:embed="rId6"/>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05000" y="51816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05000" y="5181600"/>
                <a:ext cx="1614353" cy="502702"/>
              </a:xfrm>
              <a:prstGeom prst="rect">
                <a:avLst/>
              </a:prstGeom>
              <a:blipFill rotWithShape="1">
                <a:blip r:embed="rId7"/>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95800" y="1600200"/>
                <a:ext cx="127554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r>
                        <a:rPr lang="en-GB" sz="1400" b="0" i="1" smtClean="0">
                          <a:latin typeface="Cambria Math"/>
                        </a:rPr>
                        <m:t>𝑚𝑔</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95800" y="1600200"/>
                <a:ext cx="1275542"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91000" y="2209800"/>
                <a:ext cx="2388731" cy="50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a:rPr>
                            <m:t>2</m:t>
                          </m:r>
                          <m:r>
                            <a:rPr lang="en-GB" sz="1400" i="1">
                              <a:latin typeface="Cambria Math"/>
                            </a:rPr>
                            <m:t>𝑚𝑔𝑥</m:t>
                          </m:r>
                        </m:num>
                        <m:den>
                          <m:r>
                            <a:rPr lang="en-GB" sz="1400" i="1">
                              <a:latin typeface="Cambria Math"/>
                            </a:rPr>
                            <m:t>𝑙</m:t>
                          </m:r>
                        </m:den>
                      </m:f>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2</m:t>
                          </m:r>
                          <m:r>
                            <a:rPr lang="en-GB" sz="1400" i="1">
                              <a:latin typeface="Cambria Math"/>
                            </a:rPr>
                            <m:t>𝑚𝑔</m:t>
                          </m:r>
                          <m:r>
                            <a:rPr lang="en-GB" sz="1400" i="1">
                              <a:latin typeface="Cambria Math"/>
                            </a:rPr>
                            <m:t>(2</m:t>
                          </m:r>
                          <m:r>
                            <a:rPr lang="en-GB" sz="1400" i="1">
                              <a:latin typeface="Cambria Math"/>
                            </a:rPr>
                            <m:t>𝑙</m:t>
                          </m:r>
                          <m:r>
                            <a:rPr lang="en-GB" sz="1400" i="1">
                              <a:latin typeface="Cambria Math"/>
                            </a:rPr>
                            <m:t>−</m:t>
                          </m:r>
                          <m:r>
                            <a:rPr lang="en-GB" sz="1400" i="1">
                              <a:latin typeface="Cambria Math"/>
                            </a:rPr>
                            <m:t>𝑥</m:t>
                          </m:r>
                          <m:r>
                            <a:rPr lang="en-GB" sz="1400" i="1">
                              <a:latin typeface="Cambria Math"/>
                            </a:rPr>
                            <m:t>)</m:t>
                          </m:r>
                        </m:num>
                        <m:den>
                          <m:r>
                            <a:rPr lang="en-GB" sz="1400" i="1">
                              <a:latin typeface="Cambria Math"/>
                            </a:rPr>
                            <m:t>𝑙</m:t>
                          </m:r>
                        </m:den>
                      </m:f>
                      <m:r>
                        <a:rPr lang="en-GB" sz="1400" b="0" i="1" smtClean="0">
                          <a:latin typeface="Cambria Math"/>
                        </a:rPr>
                        <m:t>+</m:t>
                      </m:r>
                      <m:r>
                        <a:rPr lang="en-GB" sz="1400" b="0" i="1" smtClean="0">
                          <a:latin typeface="Cambria Math"/>
                        </a:rPr>
                        <m:t>𝑚𝑔</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191000" y="2209800"/>
                <a:ext cx="2388731" cy="502702"/>
              </a:xfrm>
              <a:prstGeom prst="rect">
                <a:avLst/>
              </a:prstGeom>
              <a:blipFill rotWithShape="1">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91000" y="2971800"/>
                <a:ext cx="24448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𝑚𝑔𝑥</m:t>
                      </m:r>
                      <m:r>
                        <a:rPr lang="en-GB" sz="1400" b="0" i="1" smtClean="0">
                          <a:latin typeface="Cambria Math"/>
                        </a:rPr>
                        <m:t>=2</m:t>
                      </m:r>
                      <m:r>
                        <a:rPr lang="en-GB" sz="1400" i="1">
                          <a:latin typeface="Cambria Math"/>
                        </a:rPr>
                        <m:t>𝑚𝑔</m:t>
                      </m:r>
                      <m:r>
                        <a:rPr lang="en-GB" sz="1400" i="1">
                          <a:latin typeface="Cambria Math"/>
                        </a:rPr>
                        <m:t>(2</m:t>
                      </m:r>
                      <m:r>
                        <a:rPr lang="en-GB" sz="1400" i="1">
                          <a:latin typeface="Cambria Math"/>
                        </a:rPr>
                        <m:t>𝑙</m:t>
                      </m:r>
                      <m:r>
                        <a:rPr lang="en-GB" sz="1400" i="1">
                          <a:latin typeface="Cambria Math"/>
                        </a:rPr>
                        <m:t>−</m:t>
                      </m:r>
                      <m:r>
                        <a:rPr lang="en-GB" sz="1400" i="1">
                          <a:latin typeface="Cambria Math"/>
                        </a:rPr>
                        <m:t>𝑥</m:t>
                      </m:r>
                      <m:r>
                        <a:rPr lang="en-GB" sz="1400" b="0" i="1" smtClean="0">
                          <a:latin typeface="Cambria Math"/>
                        </a:rPr>
                        <m:t>)+</m:t>
                      </m:r>
                      <m:r>
                        <a:rPr lang="en-GB" sz="1400" b="0" i="1" smtClean="0">
                          <a:latin typeface="Cambria Math"/>
                        </a:rPr>
                        <m:t>𝑚𝑔𝑙</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191000" y="2971800"/>
                <a:ext cx="2444836" cy="307777"/>
              </a:xfrm>
              <a:prstGeom prst="rect">
                <a:avLst/>
              </a:prstGeom>
              <a:blipFill rotWithShape="1">
                <a:blip r:embed="rId10"/>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419600" y="3581400"/>
                <a:ext cx="173671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𝑥</m:t>
                      </m:r>
                      <m:r>
                        <a:rPr lang="en-GB" sz="1400" b="0" i="1" smtClean="0">
                          <a:latin typeface="Cambria Math"/>
                        </a:rPr>
                        <m:t>=2(2</m:t>
                      </m:r>
                      <m:r>
                        <a:rPr lang="en-GB" sz="1400" i="1">
                          <a:latin typeface="Cambria Math"/>
                        </a:rPr>
                        <m:t>𝑙</m:t>
                      </m:r>
                      <m:r>
                        <a:rPr lang="en-GB" sz="1400" i="1">
                          <a:latin typeface="Cambria Math"/>
                        </a:rPr>
                        <m:t>−</m:t>
                      </m:r>
                      <m:r>
                        <a:rPr lang="en-GB" sz="1400" i="1">
                          <a:latin typeface="Cambria Math"/>
                        </a:rPr>
                        <m:t>𝑥</m:t>
                      </m:r>
                      <m:r>
                        <a:rPr lang="en-GB" sz="1400" b="0" i="1" smtClean="0">
                          <a:latin typeface="Cambria Math"/>
                        </a:rPr>
                        <m:t>)+</m:t>
                      </m:r>
                      <m:r>
                        <a:rPr lang="en-GB" sz="1400" b="0" i="1" smtClean="0">
                          <a:latin typeface="Cambria Math"/>
                        </a:rPr>
                        <m:t>𝑙</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419600" y="3581400"/>
                <a:ext cx="1736719" cy="307777"/>
              </a:xfrm>
              <a:prstGeom prst="rect">
                <a:avLst/>
              </a:prstGeom>
              <a:blipFill rotWithShape="1">
                <a:blip r:embed="rId1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419600" y="4191000"/>
                <a:ext cx="1600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𝑥</m:t>
                      </m:r>
                      <m:r>
                        <a:rPr lang="en-GB" sz="1400" b="0" i="1" smtClean="0">
                          <a:latin typeface="Cambria Math"/>
                        </a:rPr>
                        <m:t>=4</m:t>
                      </m:r>
                      <m:r>
                        <a:rPr lang="en-GB" sz="1400" b="0" i="1" smtClean="0">
                          <a:latin typeface="Cambria Math"/>
                        </a:rPr>
                        <m:t>𝑙</m:t>
                      </m:r>
                      <m:r>
                        <a:rPr lang="en-GB" sz="1400" b="0" i="1" smtClean="0">
                          <a:latin typeface="Cambria Math"/>
                        </a:rPr>
                        <m:t>−2</m:t>
                      </m:r>
                      <m:r>
                        <a:rPr lang="en-GB" sz="1400" b="0" i="1" smtClean="0">
                          <a:latin typeface="Cambria Math"/>
                        </a:rPr>
                        <m:t>𝑥</m:t>
                      </m:r>
                      <m:r>
                        <a:rPr lang="en-GB" sz="1400" b="0" i="1" smtClean="0">
                          <a:latin typeface="Cambria Math"/>
                        </a:rPr>
                        <m:t>+</m:t>
                      </m:r>
                      <m:r>
                        <a:rPr lang="en-GB" sz="1400" b="0" i="1" smtClean="0">
                          <a:latin typeface="Cambria Math"/>
                        </a:rPr>
                        <m:t>𝑙</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419600" y="4191000"/>
                <a:ext cx="1600200"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419600" y="4800600"/>
                <a:ext cx="9480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r>
                        <a:rPr lang="en-GB" sz="1400" b="0" i="1" smtClean="0">
                          <a:latin typeface="Cambria Math"/>
                        </a:rPr>
                        <m:t>𝑥</m:t>
                      </m:r>
                      <m:r>
                        <a:rPr lang="en-GB" sz="1400" b="0" i="1" smtClean="0">
                          <a:latin typeface="Cambria Math"/>
                        </a:rPr>
                        <m:t>=5</m:t>
                      </m:r>
                      <m:r>
                        <a:rPr lang="en-GB" sz="1400" b="0" i="1" smtClean="0">
                          <a:latin typeface="Cambria Math"/>
                        </a:rPr>
                        <m:t>𝑙</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419600" y="4800600"/>
                <a:ext cx="948047"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419600" y="5257800"/>
                <a:ext cx="102424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5</m:t>
                          </m:r>
                          <m:r>
                            <a:rPr lang="en-GB" sz="1400" b="0" i="1" smtClean="0">
                              <a:latin typeface="Cambria Math"/>
                            </a:rPr>
                            <m:t>𝑙</m:t>
                          </m:r>
                        </m:num>
                        <m:den>
                          <m:r>
                            <a:rPr lang="en-GB" sz="1400" b="0" i="1" smtClean="0">
                              <a:latin typeface="Cambria Math"/>
                            </a:rPr>
                            <m:t>4</m:t>
                          </m:r>
                        </m:den>
                      </m:f>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419600" y="5257800"/>
                <a:ext cx="1024247" cy="514243"/>
              </a:xfrm>
              <a:prstGeom prst="rect">
                <a:avLst/>
              </a:prstGeom>
              <a:blipFill rotWithShape="1">
                <a:blip r:embed="rId14"/>
                <a:stretch>
                  <a:fillRect/>
                </a:stretch>
              </a:blipFill>
            </p:spPr>
            <p:txBody>
              <a:bodyPr/>
              <a:lstStyle/>
              <a:p>
                <a:r>
                  <a:rPr lang="en-GB">
                    <a:noFill/>
                  </a:rPr>
                  <a:t> </a:t>
                </a:r>
              </a:p>
            </p:txBody>
          </p:sp>
        </mc:Fallback>
      </mc:AlternateContent>
      <p:sp>
        <p:nvSpPr>
          <p:cNvPr id="71" name="Arc 70"/>
          <p:cNvSpPr/>
          <p:nvPr/>
        </p:nvSpPr>
        <p:spPr>
          <a:xfrm>
            <a:off x="6553200" y="1828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6705600" y="1981200"/>
            <a:ext cx="1981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T</a:t>
            </a:r>
            <a:r>
              <a:rPr lang="en-GB" sz="1400" baseline="-25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 and T</a:t>
            </a:r>
            <a:r>
              <a:rPr lang="en-GB" sz="1400" baseline="-25000" dirty="0">
                <a:solidFill>
                  <a:srgbClr val="FF0000"/>
                </a:solidFill>
                <a:latin typeface="Comic Sans MS" panose="030F0702030302020204" pitchFamily="66" charset="0"/>
              </a:rPr>
              <a:t>2</a:t>
            </a:r>
          </a:p>
        </p:txBody>
      </p:sp>
      <p:sp>
        <p:nvSpPr>
          <p:cNvPr id="73" name="Arc 72"/>
          <p:cNvSpPr/>
          <p:nvPr/>
        </p:nvSpPr>
        <p:spPr>
          <a:xfrm>
            <a:off x="6553200" y="25146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p:cNvSpPr/>
          <p:nvPr/>
        </p:nvSpPr>
        <p:spPr>
          <a:xfrm>
            <a:off x="6477000" y="31242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5943600" y="37338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5791200" y="43434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5181600" y="49530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4561115" y="1653639"/>
            <a:ext cx="2286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262252" y="2245425"/>
            <a:ext cx="559130" cy="45027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72044" y="5224153"/>
            <a:ext cx="1000496" cy="45027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1990105" y="5210299"/>
            <a:ext cx="1477489" cy="45027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4974773" y="1663535"/>
            <a:ext cx="2286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4972793" y="2255321"/>
            <a:ext cx="1059871" cy="44037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6893626" y="2644239"/>
            <a:ext cx="1466603"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all by l</a:t>
            </a:r>
            <a:endParaRPr lang="en-GB" sz="1400" baseline="-25000" dirty="0">
              <a:solidFill>
                <a:srgbClr val="FF0000"/>
              </a:solidFill>
              <a:latin typeface="Comic Sans MS" panose="030F0702030302020204" pitchFamily="66" charset="0"/>
            </a:endParaRPr>
          </a:p>
        </p:txBody>
      </p:sp>
      <p:sp>
        <p:nvSpPr>
          <p:cNvPr id="84" name="TextBox 83"/>
          <p:cNvSpPr txBox="1"/>
          <p:nvPr/>
        </p:nvSpPr>
        <p:spPr>
          <a:xfrm>
            <a:off x="6713518" y="3259777"/>
            <a:ext cx="1466603"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mg</a:t>
            </a:r>
            <a:endParaRPr lang="en-GB" sz="1400" baseline="-25000" dirty="0">
              <a:solidFill>
                <a:srgbClr val="FF0000"/>
              </a:solidFill>
              <a:latin typeface="Comic Sans MS" panose="030F0702030302020204" pitchFamily="66" charset="0"/>
            </a:endParaRPr>
          </a:p>
        </p:txBody>
      </p:sp>
      <p:sp>
        <p:nvSpPr>
          <p:cNvPr id="85" name="TextBox 84"/>
          <p:cNvSpPr txBox="1"/>
          <p:nvPr/>
        </p:nvSpPr>
        <p:spPr>
          <a:xfrm>
            <a:off x="6212775" y="3863440"/>
            <a:ext cx="1993075"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out brackets</a:t>
            </a:r>
            <a:endParaRPr lang="en-GB" sz="1400" baseline="-25000" dirty="0">
              <a:solidFill>
                <a:srgbClr val="FF0000"/>
              </a:solidFill>
              <a:latin typeface="Comic Sans MS" panose="030F0702030302020204" pitchFamily="66" charset="0"/>
            </a:endParaRPr>
          </a:p>
        </p:txBody>
      </p:sp>
      <p:sp>
        <p:nvSpPr>
          <p:cNvPr id="86" name="TextBox 85"/>
          <p:cNvSpPr txBox="1"/>
          <p:nvPr/>
        </p:nvSpPr>
        <p:spPr>
          <a:xfrm>
            <a:off x="6020791" y="4478978"/>
            <a:ext cx="2384962"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Add 2x, group ‘l’ terms</a:t>
            </a:r>
            <a:endParaRPr lang="en-GB" sz="1400" baseline="-25000" dirty="0">
              <a:solidFill>
                <a:srgbClr val="FF0000"/>
              </a:solidFill>
              <a:latin typeface="Comic Sans MS" panose="030F0702030302020204" pitchFamily="66" charset="0"/>
            </a:endParaRPr>
          </a:p>
        </p:txBody>
      </p:sp>
      <p:sp>
        <p:nvSpPr>
          <p:cNvPr id="87" name="TextBox 86"/>
          <p:cNvSpPr txBox="1"/>
          <p:nvPr/>
        </p:nvSpPr>
        <p:spPr>
          <a:xfrm>
            <a:off x="5425046" y="5082641"/>
            <a:ext cx="1213261"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4</a:t>
            </a:r>
            <a:endParaRPr lang="en-GB" sz="1400" baseline="-25000" dirty="0">
              <a:solidFill>
                <a:srgbClr val="FF0000"/>
              </a:solidFill>
              <a:latin typeface="Comic Sans MS" panose="030F0702030302020204" pitchFamily="66" charset="0"/>
            </a:endParaRPr>
          </a:p>
        </p:txBody>
      </p:sp>
      <p:cxnSp>
        <p:nvCxnSpPr>
          <p:cNvPr id="11" name="Straight Connector 10"/>
          <p:cNvCxnSpPr/>
          <p:nvPr/>
        </p:nvCxnSpPr>
        <p:spPr>
          <a:xfrm flipV="1">
            <a:off x="4405746" y="3063833"/>
            <a:ext cx="225631" cy="1187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116287" y="3061854"/>
            <a:ext cx="225631" cy="1187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206838" y="3071750"/>
            <a:ext cx="225631" cy="1187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2778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blinds(horizontal)">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78"/>
                                        </p:tgtEl>
                                      </p:cBhvr>
                                    </p:animEffect>
                                    <p:set>
                                      <p:cBhvr>
                                        <p:cTn id="50" dur="1" fill="hold">
                                          <p:stCondLst>
                                            <p:cond delay="499"/>
                                          </p:stCondLst>
                                        </p:cTn>
                                        <p:tgtEl>
                                          <p:spTgt spid="78"/>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79"/>
                                        </p:tgtEl>
                                      </p:cBhvr>
                                    </p:animEffect>
                                    <p:set>
                                      <p:cBhvr>
                                        <p:cTn id="53" dur="1" fill="hold">
                                          <p:stCondLst>
                                            <p:cond delay="499"/>
                                          </p:stCondLst>
                                        </p:cTn>
                                        <p:tgtEl>
                                          <p:spTgt spid="7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blinds(horizontal)">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linds(horizont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blinds(horizontal)">
                                      <p:cBhvr>
                                        <p:cTn id="68" dur="500"/>
                                        <p:tgtEl>
                                          <p:spTgt spid="8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81"/>
                                        </p:tgtEl>
                                      </p:cBhvr>
                                    </p:animEffect>
                                    <p:set>
                                      <p:cBhvr>
                                        <p:cTn id="73" dur="1" fill="hold">
                                          <p:stCondLst>
                                            <p:cond delay="499"/>
                                          </p:stCondLst>
                                        </p:cTn>
                                        <p:tgtEl>
                                          <p:spTgt spid="81"/>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82"/>
                                        </p:tgtEl>
                                      </p:cBhvr>
                                    </p:animEffect>
                                    <p:set>
                                      <p:cBhvr>
                                        <p:cTn id="76" dur="1" fill="hold">
                                          <p:stCondLst>
                                            <p:cond delay="499"/>
                                          </p:stCondLst>
                                        </p:cTn>
                                        <p:tgtEl>
                                          <p:spTgt spid="82"/>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80"/>
                                        </p:tgtEl>
                                      </p:cBhvr>
                                    </p:animEffect>
                                    <p:set>
                                      <p:cBhvr>
                                        <p:cTn id="79" dur="1" fill="hold">
                                          <p:stCondLst>
                                            <p:cond delay="499"/>
                                          </p:stCondLst>
                                        </p:cTn>
                                        <p:tgtEl>
                                          <p:spTgt spid="8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blinds(horizontal)">
                                      <p:cBhvr>
                                        <p:cTn id="89" dur="500"/>
                                        <p:tgtEl>
                                          <p:spTgt spid="8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blinds(horizontal)">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blinds(horizontal)">
                                      <p:cBhvr>
                                        <p:cTn id="99" dur="500"/>
                                        <p:tgtEl>
                                          <p:spTgt spid="7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blinds(horizontal)">
                                      <p:cBhvr>
                                        <p:cTn id="104" dur="500"/>
                                        <p:tgtEl>
                                          <p:spTgt spid="8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blinds(horizontal)">
                                      <p:cBhvr>
                                        <p:cTn id="109" dur="500"/>
                                        <p:tgtEl>
                                          <p:spTgt spid="11"/>
                                        </p:tgtEl>
                                      </p:cBhvr>
                                    </p:animEffect>
                                  </p:childTnLst>
                                </p:cTn>
                              </p:par>
                              <p:par>
                                <p:cTn id="110" presetID="3" presetClass="entr" presetSubtype="10" fill="hold"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blinds(horizontal)">
                                      <p:cBhvr>
                                        <p:cTn id="112" dur="500"/>
                                        <p:tgtEl>
                                          <p:spTgt spid="88"/>
                                        </p:tgtEl>
                                      </p:cBhvr>
                                    </p:animEffect>
                                  </p:childTnLst>
                                </p:cTn>
                              </p:par>
                              <p:par>
                                <p:cTn id="113" presetID="3" presetClass="entr" presetSubtype="10" fill="hold" nodeType="with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blinds(horizontal)">
                                      <p:cBhvr>
                                        <p:cTn id="115" dur="500"/>
                                        <p:tgtEl>
                                          <p:spTgt spid="8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blinds(horizontal)">
                                      <p:cBhvr>
                                        <p:cTn id="120" dur="500"/>
                                        <p:tgtEl>
                                          <p:spTgt spid="67"/>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blinds(horizontal)">
                                      <p:cBhvr>
                                        <p:cTn id="125" dur="500"/>
                                        <p:tgtEl>
                                          <p:spTgt spid="75"/>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blinds(horizontal)">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linds(horizontal)">
                                      <p:cBhvr>
                                        <p:cTn id="135" dur="500"/>
                                        <p:tgtEl>
                                          <p:spTgt spid="68"/>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blinds(horizontal)">
                                      <p:cBhvr>
                                        <p:cTn id="140" dur="500"/>
                                        <p:tgtEl>
                                          <p:spTgt spid="76"/>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blinds(horizontal)">
                                      <p:cBhvr>
                                        <p:cTn id="145" dur="500"/>
                                        <p:tgtEl>
                                          <p:spTgt spid="8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blinds(horizontal)">
                                      <p:cBhvr>
                                        <p:cTn id="150" dur="500"/>
                                        <p:tgtEl>
                                          <p:spTgt spid="69"/>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blinds(horizontal)">
                                      <p:cBhvr>
                                        <p:cTn id="155" dur="500"/>
                                        <p:tgtEl>
                                          <p:spTgt spid="77"/>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87"/>
                                        </p:tgtEl>
                                        <p:attrNameLst>
                                          <p:attrName>style.visibility</p:attrName>
                                        </p:attrNameLst>
                                      </p:cBhvr>
                                      <p:to>
                                        <p:strVal val="visible"/>
                                      </p:to>
                                    </p:set>
                                    <p:animEffect transition="in" filter="blinds(horizontal)">
                                      <p:cBhvr>
                                        <p:cTn id="160" dur="500"/>
                                        <p:tgtEl>
                                          <p:spTgt spid="87"/>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blinds(horizontal)">
                                      <p:cBhvr>
                                        <p:cTn id="16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67" grpId="0"/>
      <p:bldP spid="68" grpId="0"/>
      <p:bldP spid="69" grpId="0"/>
      <p:bldP spid="70" grpId="0"/>
      <p:bldP spid="71" grpId="0" animBg="1"/>
      <p:bldP spid="72" grpId="0"/>
      <p:bldP spid="73" grpId="0" animBg="1"/>
      <p:bldP spid="74" grpId="0" animBg="1"/>
      <p:bldP spid="75" grpId="0" animBg="1"/>
      <p:bldP spid="76" grpId="0" animBg="1"/>
      <p:bldP spid="77" grpId="0" animBg="1"/>
      <p:bldP spid="6" grpId="0" animBg="1"/>
      <p:bldP spid="6"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p:bldP spid="84" grpId="0"/>
      <p:bldP spid="85" grpId="0"/>
      <p:bldP spid="86"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295400" y="47244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295400" y="4724400"/>
                <a:ext cx="1429174" cy="338554"/>
              </a:xfrm>
              <a:prstGeom prst="rect">
                <a:avLst/>
              </a:prstGeom>
              <a:blipFill rotWithShape="1">
                <a:blip r:embed="rId5"/>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57200" y="51816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57200" y="5181600"/>
                <a:ext cx="1092350" cy="497059"/>
              </a:xfrm>
              <a:prstGeom prst="rect">
                <a:avLst/>
              </a:prstGeom>
              <a:blipFill rotWithShape="1">
                <a:blip r:embed="rId6"/>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05000" y="51816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05000" y="5181600"/>
                <a:ext cx="1614353" cy="502702"/>
              </a:xfrm>
              <a:prstGeom prst="rect">
                <a:avLst/>
              </a:prstGeom>
              <a:blipFill rotWithShape="1">
                <a:blip r:embed="rId7"/>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450769" y="5815940"/>
                <a:ext cx="102424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5</m:t>
                          </m:r>
                          <m:r>
                            <a:rPr lang="en-GB" sz="1400" b="0" i="1" smtClean="0">
                              <a:latin typeface="Cambria Math"/>
                            </a:rPr>
                            <m:t>𝑙</m:t>
                          </m:r>
                        </m:num>
                        <m:den>
                          <m:r>
                            <a:rPr lang="en-GB" sz="1400" b="0" i="1" smtClean="0">
                              <a:latin typeface="Cambria Math"/>
                            </a:rPr>
                            <m:t>4</m:t>
                          </m:r>
                        </m:den>
                      </m:f>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450769" y="5815940"/>
                <a:ext cx="1024247" cy="514243"/>
              </a:xfrm>
              <a:prstGeom prst="rect">
                <a:avLst/>
              </a:prstGeom>
              <a:blipFill rotWithShape="1">
                <a:blip r:embed="rId8"/>
                <a:stretch>
                  <a:fillRect/>
                </a:stretch>
              </a:blipFill>
            </p:spPr>
            <p:txBody>
              <a:bodyPr/>
              <a:lstStyle/>
              <a:p>
                <a:r>
                  <a:rPr lang="en-GB">
                    <a:noFill/>
                  </a:rPr>
                  <a:t> </a:t>
                </a:r>
              </a:p>
            </p:txBody>
          </p:sp>
        </mc:Fallback>
      </mc:AlternateContent>
      <p:cxnSp>
        <p:nvCxnSpPr>
          <p:cNvPr id="38" name="Straight Connector 37"/>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48200" y="1524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0" name="Straight Connector 39"/>
          <p:cNvCxnSpPr/>
          <p:nvPr/>
        </p:nvCxnSpPr>
        <p:spPr>
          <a:xfrm>
            <a:off x="4800600" y="18288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0600" y="28194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800600" y="22860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00600" y="28194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00600" y="3124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95800" y="38100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48200" y="3810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sp>
        <p:nvSpPr>
          <p:cNvPr id="47" name="TextBox 46"/>
          <p:cNvSpPr txBox="1"/>
          <p:nvPr/>
        </p:nvSpPr>
        <p:spPr>
          <a:xfrm>
            <a:off x="4419600" y="3429000"/>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48" name="TextBox 47"/>
          <p:cNvSpPr txBox="1"/>
          <p:nvPr/>
        </p:nvSpPr>
        <p:spPr>
          <a:xfrm>
            <a:off x="4419600" y="2209800"/>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49" name="TextBox 48"/>
          <p:cNvSpPr txBox="1"/>
          <p:nvPr/>
        </p:nvSpPr>
        <p:spPr>
          <a:xfrm>
            <a:off x="4343400" y="31242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54" name="Straight Connector 53"/>
          <p:cNvCxnSpPr/>
          <p:nvPr/>
        </p:nvCxnSpPr>
        <p:spPr>
          <a:xfrm flipV="1">
            <a:off x="5410200" y="18288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410200" y="2438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10200" y="2819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410200" y="32004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10200" y="19812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59" name="TextBox 58"/>
          <p:cNvSpPr txBox="1"/>
          <p:nvPr/>
        </p:nvSpPr>
        <p:spPr>
          <a:xfrm>
            <a:off x="5410200" y="33528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60" name="TextBox 59"/>
          <p:cNvSpPr txBox="1"/>
          <p:nvPr/>
        </p:nvSpPr>
        <p:spPr>
          <a:xfrm>
            <a:off x="5410200" y="2438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61" name="Straight Connector 60"/>
          <p:cNvCxnSpPr/>
          <p:nvPr/>
        </p:nvCxnSpPr>
        <p:spPr>
          <a:xfrm flipV="1">
            <a:off x="4191000" y="1828800"/>
            <a:ext cx="0" cy="19812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86200" y="2667000"/>
            <a:ext cx="343364" cy="307777"/>
          </a:xfrm>
          <a:prstGeom prst="rect">
            <a:avLst/>
          </a:prstGeom>
          <a:noFill/>
        </p:spPr>
        <p:txBody>
          <a:bodyPr wrap="none" rtlCol="0">
            <a:spAutoFit/>
          </a:bodyPr>
          <a:lstStyle/>
          <a:p>
            <a:r>
              <a:rPr lang="en-GB" sz="1400" dirty="0">
                <a:latin typeface="Comic Sans MS" panose="030F0702030302020204" pitchFamily="66" charset="0"/>
              </a:rPr>
              <a:t>4l</a:t>
            </a:r>
          </a:p>
        </p:txBody>
      </p:sp>
      <p:sp>
        <p:nvSpPr>
          <p:cNvPr id="63" name="TextBox 62"/>
          <p:cNvSpPr txBox="1"/>
          <p:nvPr/>
        </p:nvSpPr>
        <p:spPr>
          <a:xfrm>
            <a:off x="5410200" y="2819400"/>
            <a:ext cx="630301" cy="307777"/>
          </a:xfrm>
          <a:prstGeom prst="rect">
            <a:avLst/>
          </a:prstGeom>
          <a:noFill/>
        </p:spPr>
        <p:txBody>
          <a:bodyPr wrap="none" rtlCol="0">
            <a:spAutoFit/>
          </a:bodyPr>
          <a:lstStyle/>
          <a:p>
            <a:r>
              <a:rPr lang="en-GB" sz="1400" dirty="0">
                <a:latin typeface="Comic Sans MS" panose="030F0702030302020204" pitchFamily="66" charset="0"/>
              </a:rPr>
              <a:t>2l - x</a:t>
            </a:r>
          </a:p>
        </p:txBody>
      </p:sp>
      <p:grpSp>
        <p:nvGrpSpPr>
          <p:cNvPr id="64" name="Group 63"/>
          <p:cNvGrpSpPr/>
          <p:nvPr/>
        </p:nvGrpSpPr>
        <p:grpSpPr>
          <a:xfrm>
            <a:off x="4724400" y="1752600"/>
            <a:ext cx="152400" cy="152400"/>
            <a:chOff x="5486400" y="3048000"/>
            <a:chExt cx="152400" cy="152400"/>
          </a:xfrm>
        </p:grpSpPr>
        <p:cxnSp>
          <p:nvCxnSpPr>
            <p:cNvPr id="90" name="Straight Connector 89"/>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4724400" y="3733800"/>
            <a:ext cx="152400" cy="152400"/>
            <a:chOff x="5486400" y="3048000"/>
            <a:chExt cx="152400" cy="152400"/>
          </a:xfrm>
        </p:grpSpPr>
        <p:cxnSp>
          <p:nvCxnSpPr>
            <p:cNvPr id="93" name="Straight Connector 92"/>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4876800" y="26670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96" name="Oval 95"/>
          <p:cNvSpPr/>
          <p:nvPr/>
        </p:nvSpPr>
        <p:spPr>
          <a:xfrm>
            <a:off x="4724400" y="2743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066800" y="4079174"/>
            <a:ext cx="2667000" cy="457200"/>
            <a:chOff x="1066800" y="4114800"/>
            <a:chExt cx="2667000" cy="457200"/>
          </a:xfrm>
        </p:grpSpPr>
        <p:cxnSp>
          <p:nvCxnSpPr>
            <p:cNvPr id="10" name="Straight Connector 9"/>
            <p:cNvCxnSpPr/>
            <p:nvPr/>
          </p:nvCxnSpPr>
          <p:spPr>
            <a:xfrm>
              <a:off x="1066800" y="4572000"/>
              <a:ext cx="18288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05000" y="4114800"/>
              <a:ext cx="18288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33800" y="41148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905000" y="41148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668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066800" y="43434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95600" y="43434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flipH="1">
            <a:off x="5783283" y="2113808"/>
            <a:ext cx="985652" cy="2612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57058" y="1805050"/>
            <a:ext cx="2386942"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particle will be ‘x + l’ below P</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We know that x = </a:t>
            </a:r>
            <a:r>
              <a:rPr lang="en-GB" sz="1400" baseline="30000" dirty="0">
                <a:solidFill>
                  <a:srgbClr val="FF0000"/>
                </a:solidFill>
                <a:latin typeface="Comic Sans MS" panose="030F0702030302020204" pitchFamily="66" charset="0"/>
                <a:sym typeface="Wingdings" panose="05000000000000000000" pitchFamily="2" charset="2"/>
              </a:rPr>
              <a:t>5l</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4</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7647708" y="2844141"/>
                <a:ext cx="662168"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5</m:t>
                          </m:r>
                          <m:r>
                            <a:rPr lang="en-GB" sz="1400" b="0" i="1" smtClean="0">
                              <a:latin typeface="Cambria Math"/>
                            </a:rPr>
                            <m:t>𝑙</m:t>
                          </m:r>
                        </m:num>
                        <m:den>
                          <m:r>
                            <a:rPr lang="en-GB" sz="1400" b="0" i="1" smtClean="0">
                              <a:latin typeface="Cambria Math"/>
                            </a:rPr>
                            <m:t>4</m:t>
                          </m:r>
                        </m:den>
                      </m:f>
                      <m:r>
                        <a:rPr lang="en-GB" sz="1400" b="0" i="1" smtClean="0">
                          <a:latin typeface="Cambria Math"/>
                        </a:rPr>
                        <m:t>+</m:t>
                      </m:r>
                      <m:r>
                        <a:rPr lang="en-GB" sz="1400" b="0" i="1" smtClean="0">
                          <a:latin typeface="Cambria Math"/>
                        </a:rPr>
                        <m:t>𝑙</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647708" y="2844141"/>
                <a:ext cx="662168" cy="500009"/>
              </a:xfrm>
              <a:prstGeom prst="rect">
                <a:avLst/>
              </a:prstGeom>
              <a:blipFill rotWithShape="1">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7696200" y="3429000"/>
                <a:ext cx="574388"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9</m:t>
                          </m:r>
                          <m:r>
                            <a:rPr lang="en-GB" sz="1400" b="0" i="1" smtClean="0">
                              <a:latin typeface="Cambria Math"/>
                            </a:rPr>
                            <m:t>𝑙</m:t>
                          </m:r>
                        </m:num>
                        <m:den>
                          <m:r>
                            <a:rPr lang="en-GB" sz="1400" b="0" i="1" smtClean="0">
                              <a:latin typeface="Cambria Math"/>
                            </a:rPr>
                            <m:t>4</m:t>
                          </m:r>
                        </m:den>
                      </m:f>
                    </m:oMath>
                  </m:oMathPara>
                </a14:m>
                <a:endParaRPr lang="en-GB" sz="14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696200" y="3429000"/>
                <a:ext cx="574388" cy="514243"/>
              </a:xfrm>
              <a:prstGeom prst="rect">
                <a:avLst/>
              </a:prstGeom>
              <a:blipFill rotWithShape="1">
                <a:blip r:embed="rId10"/>
                <a:stretch>
                  <a:fillRect/>
                </a:stretch>
              </a:blipFill>
            </p:spPr>
            <p:txBody>
              <a:bodyPr/>
              <a:lstStyle/>
              <a:p>
                <a:r>
                  <a:rPr lang="en-GB">
                    <a:noFill/>
                  </a:rPr>
                  <a:t> </a:t>
                </a:r>
              </a:p>
            </p:txBody>
          </p:sp>
        </mc:Fallback>
      </mc:AlternateContent>
      <p:sp>
        <p:nvSpPr>
          <p:cNvPr id="20" name="Rectangle 19"/>
          <p:cNvSpPr/>
          <p:nvPr/>
        </p:nvSpPr>
        <p:spPr>
          <a:xfrm>
            <a:off x="7696200" y="3429000"/>
            <a:ext cx="6096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5102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vertical)">
                                      <p:cBhvr>
                                        <p:cTn id="12" dur="500"/>
                                        <p:tgtEl>
                                          <p:spTgt spid="3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par>
                                <p:cTn id="16" presetID="3" presetClass="entr" presetSubtype="1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linds(horizontal)">
                                      <p:cBhvr>
                                        <p:cTn id="18" dur="500"/>
                                        <p:tgtEl>
                                          <p:spTgt spid="4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par>
                                <p:cTn id="25" presetID="3"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par>
                                <p:cTn id="28" presetID="3" presetClass="entr" presetSubtype="1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linds(horizontal)">
                                      <p:cBhvr>
                                        <p:cTn id="30" dur="500"/>
                                        <p:tgtEl>
                                          <p:spTgt spid="44"/>
                                        </p:tgtEl>
                                      </p:cBhvr>
                                    </p:animEffect>
                                  </p:childTnLst>
                                </p:cTn>
                              </p:par>
                              <p:par>
                                <p:cTn id="31" presetID="3" presetClass="entr" presetSubtype="5"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vertical)">
                                      <p:cBhvr>
                                        <p:cTn id="33" dur="500"/>
                                        <p:tgtEl>
                                          <p:spTgt spid="4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linds(horizontal)">
                                      <p:cBhvr>
                                        <p:cTn id="39" dur="500"/>
                                        <p:tgtEl>
                                          <p:spTgt spid="4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500"/>
                                        <p:tgtEl>
                                          <p:spTgt spid="49"/>
                                        </p:tgtEl>
                                      </p:cBhvr>
                                    </p:animEffect>
                                  </p:childTnLst>
                                </p:cTn>
                              </p:par>
                              <p:par>
                                <p:cTn id="46" presetID="3" presetClass="entr" presetSubtype="1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linds(horizontal)">
                                      <p:cBhvr>
                                        <p:cTn id="48" dur="500"/>
                                        <p:tgtEl>
                                          <p:spTgt spid="54"/>
                                        </p:tgtEl>
                                      </p:cBhvr>
                                    </p:animEffect>
                                  </p:childTnLst>
                                </p:cTn>
                              </p:par>
                              <p:par>
                                <p:cTn id="49" presetID="3" presetClass="entr" presetSubtype="1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linds(horizontal)">
                                      <p:cBhvr>
                                        <p:cTn id="51" dur="500"/>
                                        <p:tgtEl>
                                          <p:spTgt spid="55"/>
                                        </p:tgtEl>
                                      </p:cBhvr>
                                    </p:animEffect>
                                  </p:childTnLst>
                                </p:cTn>
                              </p:par>
                              <p:par>
                                <p:cTn id="52" presetID="3" presetClass="entr" presetSubtype="10"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blinds(horizontal)">
                                      <p:cBhvr>
                                        <p:cTn id="54" dur="500"/>
                                        <p:tgtEl>
                                          <p:spTgt spid="56"/>
                                        </p:tgtEl>
                                      </p:cBhvr>
                                    </p:animEffect>
                                  </p:childTnLst>
                                </p:cTn>
                              </p:par>
                              <p:par>
                                <p:cTn id="55" presetID="3" presetClass="entr" presetSubtype="1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blinds(horizontal)">
                                      <p:cBhvr>
                                        <p:cTn id="60" dur="500"/>
                                        <p:tgtEl>
                                          <p:spTgt spid="5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blinds(horizontal)">
                                      <p:cBhvr>
                                        <p:cTn id="63" dur="500"/>
                                        <p:tgtEl>
                                          <p:spTgt spid="5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linds(horizontal)">
                                      <p:cBhvr>
                                        <p:cTn id="66" dur="500"/>
                                        <p:tgtEl>
                                          <p:spTgt spid="60"/>
                                        </p:tgtEl>
                                      </p:cBhvr>
                                    </p:animEffect>
                                  </p:childTnLst>
                                </p:cTn>
                              </p:par>
                              <p:par>
                                <p:cTn id="67" presetID="3" presetClass="entr" presetSubtype="1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blinds(horizontal)">
                                      <p:cBhvr>
                                        <p:cTn id="69" dur="500"/>
                                        <p:tgtEl>
                                          <p:spTgt spid="6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blinds(horizontal)">
                                      <p:cBhvr>
                                        <p:cTn id="72" dur="500"/>
                                        <p:tgtEl>
                                          <p:spTgt spid="6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blinds(horizontal)">
                                      <p:cBhvr>
                                        <p:cTn id="75" dur="500"/>
                                        <p:tgtEl>
                                          <p:spTgt spid="63"/>
                                        </p:tgtEl>
                                      </p:cBhvr>
                                    </p:animEffect>
                                  </p:childTnLst>
                                </p:cTn>
                              </p:par>
                              <p:par>
                                <p:cTn id="76" presetID="3" presetClass="entr" presetSubtype="10"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blinds(horizontal)">
                                      <p:cBhvr>
                                        <p:cTn id="78" dur="500"/>
                                        <p:tgtEl>
                                          <p:spTgt spid="64"/>
                                        </p:tgtEl>
                                      </p:cBhvr>
                                    </p:animEffect>
                                  </p:childTnLst>
                                </p:cTn>
                              </p:par>
                              <p:par>
                                <p:cTn id="79" presetID="3" presetClass="entr" presetSubtype="10" fill="hold"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blinds(horizontal)">
                                      <p:cBhvr>
                                        <p:cTn id="81" dur="500"/>
                                        <p:tgtEl>
                                          <p:spTgt spid="9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blinds(horizontal)">
                                      <p:cBhvr>
                                        <p:cTn id="84" dur="500"/>
                                        <p:tgtEl>
                                          <p:spTgt spid="9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blinds(horizontal)">
                                      <p:cBhvr>
                                        <p:cTn id="87" dur="500"/>
                                        <p:tgtEl>
                                          <p:spTgt spid="9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Effect transition="in" filter="blinds(horizontal)">
                                      <p:cBhvr>
                                        <p:cTn id="97" dur="500"/>
                                        <p:tgtEl>
                                          <p:spTgt spid="1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8">
                                            <p:txEl>
                                              <p:pRg st="2" end="2"/>
                                            </p:txEl>
                                          </p:spTgt>
                                        </p:tgtEl>
                                        <p:attrNameLst>
                                          <p:attrName>style.visibility</p:attrName>
                                        </p:attrNameLst>
                                      </p:cBhvr>
                                      <p:to>
                                        <p:strVal val="visible"/>
                                      </p:to>
                                    </p:set>
                                    <p:animEffect transition="in" filter="blinds(horizontal)">
                                      <p:cBhvr>
                                        <p:cTn id="102" dur="500"/>
                                        <p:tgtEl>
                                          <p:spTgt spid="18">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blinds(horizontal)">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blinds(horizontal)">
                                      <p:cBhvr>
                                        <p:cTn id="112" dur="500"/>
                                        <p:tgtEl>
                                          <p:spTgt spid="10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blinds(horizontal)">
                                      <p:cBhvr>
                                        <p:cTn id="1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7" grpId="0"/>
      <p:bldP spid="48" grpId="0"/>
      <p:bldP spid="49" grpId="0"/>
      <p:bldP spid="58" grpId="0"/>
      <p:bldP spid="59" grpId="0"/>
      <p:bldP spid="60" grpId="0"/>
      <p:bldP spid="62" grpId="0"/>
      <p:bldP spid="63" grpId="0"/>
      <p:bldP spid="95" grpId="0"/>
      <p:bldP spid="96" grpId="0" animBg="1"/>
      <p:bldP spid="19" grpId="0"/>
      <p:bldP spid="104"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7" name="TextBox 26"/>
          <p:cNvSpPr txBox="1"/>
          <p:nvPr/>
        </p:nvSpPr>
        <p:spPr>
          <a:xfrm>
            <a:off x="5911850" y="1651000"/>
            <a:ext cx="280846" cy="276999"/>
          </a:xfrm>
          <a:prstGeom prst="rect">
            <a:avLst/>
          </a:prstGeom>
          <a:noFill/>
        </p:spPr>
        <p:txBody>
          <a:bodyPr wrap="none" rtlCol="0">
            <a:spAutoFit/>
          </a:bodyPr>
          <a:lstStyle/>
          <a:p>
            <a:r>
              <a:rPr lang="en-GB" sz="1200" dirty="0">
                <a:latin typeface="Comic Sans MS" panose="030F0702030302020204" pitchFamily="66" charset="0"/>
              </a:rPr>
              <a:t>R</a:t>
            </a: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9" name="TextBox 28"/>
          <p:cNvSpPr txBox="1"/>
          <p:nvPr/>
        </p:nvSpPr>
        <p:spPr>
          <a:xfrm>
            <a:off x="5429250" y="2444750"/>
            <a:ext cx="518091" cy="276999"/>
          </a:xfrm>
          <a:prstGeom prst="rect">
            <a:avLst/>
          </a:prstGeom>
          <a:noFill/>
        </p:spPr>
        <p:txBody>
          <a:bodyPr wrap="none" rtlCol="0">
            <a:spAutoFit/>
          </a:bodyPr>
          <a:lstStyle/>
          <a:p>
            <a:r>
              <a:rPr lang="en-GB" sz="1200" dirty="0">
                <a:latin typeface="Comic Sans MS" panose="030F0702030302020204" pitchFamily="66" charset="0"/>
              </a:rPr>
              <a:t>F</a:t>
            </a:r>
            <a:r>
              <a:rPr lang="en-GB" sz="1200" baseline="-25000" dirty="0">
                <a:latin typeface="Comic Sans MS" panose="030F0702030302020204" pitchFamily="66" charset="0"/>
              </a:rPr>
              <a:t>MAX</a:t>
            </a:r>
          </a:p>
        </p:txBody>
      </p:sp>
      <p:sp>
        <p:nvSpPr>
          <p:cNvPr id="30" name="TextBox 29"/>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p:sp>
        <p:nvSpPr>
          <p:cNvPr id="43" name="TextBox 42"/>
          <p:cNvSpPr txBox="1"/>
          <p:nvPr/>
        </p:nvSpPr>
        <p:spPr>
          <a:xfrm>
            <a:off x="4137165" y="3448255"/>
            <a:ext cx="4918229" cy="523220"/>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To find the tension, we need the frictional force, and to find this, we need the normal reaction.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4059125" y="3892984"/>
                <a:ext cx="2459263" cy="307777"/>
              </a:xfrm>
              <a:prstGeom prst="rect">
                <a:avLst/>
              </a:prstGeom>
              <a:noFill/>
            </p:spPr>
            <p:txBody>
              <a:bodyPr wrap="none" rtlCol="0">
                <a:spAutoFit/>
              </a:bodyPr>
              <a:lstStyle/>
              <a:p>
                <a:r>
                  <a:rPr lang="en-US" sz="1400" u="sng" dirty="0">
                    <a:latin typeface="Comic Sans MS" panose="030F0702030302020204" pitchFamily="66" charset="0"/>
                  </a:rPr>
                  <a:t>Resolving Perpendicular </a:t>
                </a:r>
                <a14:m>
                  <m:oMath xmlns:m="http://schemas.openxmlformats.org/officeDocument/2006/math">
                    <m:d>
                      <m:dPr>
                        <m:ctrlPr>
                          <a:rPr lang="en-US" sz="1400" i="1" u="sng" smtClean="0">
                            <a:latin typeface="Cambria Math" panose="02040503050406030204" pitchFamily="18" charset="0"/>
                          </a:rPr>
                        </m:ctrlPr>
                      </m:dPr>
                      <m:e>
                        <m:r>
                          <a:rPr lang="en-US" sz="1400" i="1" u="sng" smtClean="0">
                            <a:latin typeface="Cambria Math" panose="02040503050406030204" pitchFamily="18" charset="0"/>
                            <a:ea typeface="Cambria Math" panose="02040503050406030204" pitchFamily="18" charset="0"/>
                          </a:rPr>
                          <m:t>↖</m:t>
                        </m:r>
                      </m:e>
                    </m:d>
                  </m:oMath>
                </a14:m>
                <a:endParaRPr lang="en-GB" sz="1400" u="sng"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059125" y="3892984"/>
                <a:ext cx="2459263" cy="307777"/>
              </a:xfrm>
              <a:prstGeom prst="rect">
                <a:avLst/>
              </a:prstGeom>
              <a:blipFill>
                <a:blip r:embed="rId11"/>
                <a:stretch>
                  <a:fillRect l="-744"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094429" y="4195333"/>
                <a:ext cx="7377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𝑚𝑎</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094429" y="4195333"/>
                <a:ext cx="737766" cy="246221"/>
              </a:xfrm>
              <a:prstGeom prst="rect">
                <a:avLst/>
              </a:prstGeom>
              <a:blipFill>
                <a:blip r:embed="rId12"/>
                <a:stretch>
                  <a:fillRect l="-6612" r="-1653"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90387" y="4525287"/>
                <a:ext cx="20513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−3</m:t>
                      </m:r>
                      <m:r>
                        <a:rPr lang="en-US" sz="1600" b="0" i="1" smtClean="0">
                          <a:latin typeface="Cambria Math" panose="02040503050406030204" pitchFamily="18" charset="0"/>
                        </a:rPr>
                        <m:t>𝑔𝑐𝑜𝑠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=(3</m:t>
                      </m:r>
                      <m:r>
                        <a:rPr lang="en-US" sz="1600" b="0" i="1" smtClean="0">
                          <a:latin typeface="Cambria Math" panose="02040503050406030204" pitchFamily="18" charset="0"/>
                        </a:rPr>
                        <m:t>𝑔</m:t>
                      </m:r>
                      <m:r>
                        <a:rPr lang="en-US" sz="1600" b="0" i="1" smtClean="0">
                          <a:latin typeface="Cambria Math" panose="02040503050406030204" pitchFamily="18" charset="0"/>
                        </a:rPr>
                        <m:t>)(0)</m:t>
                      </m:r>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190387" y="4525287"/>
                <a:ext cx="2051395" cy="246221"/>
              </a:xfrm>
              <a:prstGeom prst="rect">
                <a:avLst/>
              </a:prstGeom>
              <a:blipFill>
                <a:blip r:embed="rId13"/>
                <a:stretch>
                  <a:fillRect l="-1780" r="-2967"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088511" y="4872996"/>
                <a:ext cx="11103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=3</m:t>
                      </m:r>
                      <m:r>
                        <a:rPr lang="en-US" sz="1600" b="0" i="1" smtClean="0">
                          <a:latin typeface="Cambria Math" panose="02040503050406030204" pitchFamily="18" charset="0"/>
                        </a:rPr>
                        <m:t>𝑔𝑐𝑜𝑠</m:t>
                      </m:r>
                      <m:r>
                        <a:rPr lang="en-US" sz="1600" b="0" i="1" smtClean="0">
                          <a:latin typeface="Cambria Math" panose="02040503050406030204" pitchFamily="18" charset="0"/>
                          <a:ea typeface="Cambria Math" panose="02040503050406030204" pitchFamily="18" charset="0"/>
                        </a:rPr>
                        <m:t>𝜃</m:t>
                      </m:r>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088511" y="4872996"/>
                <a:ext cx="1110304" cy="246221"/>
              </a:xfrm>
              <a:prstGeom prst="rect">
                <a:avLst/>
              </a:prstGeom>
              <a:blipFill>
                <a:blip r:embed="rId14"/>
                <a:stretch>
                  <a:fillRect l="-3846" r="-3297" b="-29268"/>
                </a:stretch>
              </a:blipFill>
            </p:spPr>
            <p:txBody>
              <a:bodyPr/>
              <a:lstStyle/>
              <a:p>
                <a:r>
                  <a:rPr lang="en-GB">
                    <a:noFill/>
                  </a:rPr>
                  <a:t> </a:t>
                </a:r>
              </a:p>
            </p:txBody>
          </p:sp>
        </mc:Fallback>
      </mc:AlternateContent>
      <p:sp>
        <p:nvSpPr>
          <p:cNvPr id="50" name="Arc 49"/>
          <p:cNvSpPr/>
          <p:nvPr/>
        </p:nvSpPr>
        <p:spPr>
          <a:xfrm>
            <a:off x="6187440" y="4343400"/>
            <a:ext cx="300445" cy="350520"/>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456614" y="4368537"/>
            <a:ext cx="1259179"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endParaRPr lang="en-GB" sz="1400" baseline="-25000" dirty="0">
              <a:solidFill>
                <a:srgbClr val="0000FF"/>
              </a:solidFill>
              <a:latin typeface="Comic Sans MS" panose="030F0702030302020204" pitchFamily="66" charset="0"/>
            </a:endParaRPr>
          </a:p>
        </p:txBody>
      </p:sp>
      <p:sp>
        <p:nvSpPr>
          <p:cNvPr id="52" name="Arc 51"/>
          <p:cNvSpPr/>
          <p:nvPr/>
        </p:nvSpPr>
        <p:spPr>
          <a:xfrm>
            <a:off x="6209211" y="4696097"/>
            <a:ext cx="300445" cy="350520"/>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6417426" y="4721234"/>
            <a:ext cx="1045819"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Calculate</a:t>
            </a:r>
            <a:endParaRPr lang="en-GB" sz="1400" baseline="-25000" dirty="0">
              <a:solidFill>
                <a:srgbClr val="0000FF"/>
              </a:solidFill>
              <a:latin typeface="Comic Sans MS" panose="030F0702030302020204" pitchFamily="66" charset="0"/>
            </a:endParaRPr>
          </a:p>
        </p:txBody>
      </p:sp>
      <p:sp>
        <p:nvSpPr>
          <p:cNvPr id="54" name="TextBox 53"/>
          <p:cNvSpPr txBox="1"/>
          <p:nvPr/>
        </p:nvSpPr>
        <p:spPr>
          <a:xfrm>
            <a:off x="4076543" y="5181852"/>
            <a:ext cx="1497526" cy="307777"/>
          </a:xfrm>
          <a:prstGeom prst="rect">
            <a:avLst/>
          </a:prstGeom>
          <a:noFill/>
        </p:spPr>
        <p:txBody>
          <a:bodyPr wrap="none" rtlCol="0">
            <a:spAutoFit/>
          </a:bodyPr>
          <a:lstStyle/>
          <a:p>
            <a:r>
              <a:rPr lang="en-US" sz="1400" u="sng" dirty="0">
                <a:latin typeface="Comic Sans MS" panose="030F0702030302020204" pitchFamily="66" charset="0"/>
              </a:rPr>
              <a:t>Finding Friction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5" name="TextBox 54"/>
              <p:cNvSpPr txBox="1"/>
              <p:nvPr/>
            </p:nvSpPr>
            <p:spPr>
              <a:xfrm>
                <a:off x="4772211" y="5545162"/>
                <a:ext cx="10118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𝑀𝐴𝑋</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𝜇</m:t>
                      </m:r>
                      <m:r>
                        <a:rPr lang="en-US" sz="1600" b="0" i="1" smtClean="0">
                          <a:latin typeface="Cambria Math" panose="02040503050406030204" pitchFamily="18" charset="0"/>
                          <a:ea typeface="Cambria Math" panose="02040503050406030204" pitchFamily="18" charset="0"/>
                        </a:rPr>
                        <m:t>𝑅</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772211" y="5545162"/>
                <a:ext cx="1011880" cy="246221"/>
              </a:xfrm>
              <a:prstGeom prst="rect">
                <a:avLst/>
              </a:prstGeom>
              <a:blipFill>
                <a:blip r:embed="rId15"/>
                <a:stretch>
                  <a:fillRect l="-4217" r="-4819" b="-2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767857" y="5854316"/>
                <a:ext cx="1974387"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𝑀𝐴𝑋</m:t>
                          </m:r>
                        </m:sub>
                      </m:sSub>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e>
                      </m:d>
                      <m:d>
                        <m:dPr>
                          <m:ctrlPr>
                            <a:rPr lang="en-US" sz="1600" b="0" i="1" smtClean="0">
                              <a:latin typeface="Cambria Math" panose="02040503050406030204" pitchFamily="18" charset="0"/>
                            </a:rPr>
                          </m:ctrlPr>
                        </m:dPr>
                        <m:e>
                          <m:r>
                            <a:rPr lang="en-US" sz="1600" b="0" i="1" smtClean="0">
                              <a:latin typeface="Cambria Math" panose="02040503050406030204" pitchFamily="18" charset="0"/>
                            </a:rPr>
                            <m:t>3</m:t>
                          </m:r>
                          <m:r>
                            <a:rPr lang="en-US" sz="1600" b="0" i="1" smtClean="0">
                              <a:latin typeface="Cambria Math" panose="02040503050406030204" pitchFamily="18" charset="0"/>
                            </a:rPr>
                            <m:t>𝑔𝑐𝑜𝑠</m:t>
                          </m:r>
                          <m:r>
                            <a:rPr lang="en-US" sz="1600" b="0" i="1" smtClean="0">
                              <a:latin typeface="Cambria Math" panose="02040503050406030204" pitchFamily="18" charset="0"/>
                              <a:ea typeface="Cambria Math" panose="02040503050406030204" pitchFamily="18" charset="0"/>
                            </a:rPr>
                            <m:t>𝜃</m:t>
                          </m:r>
                        </m:e>
                      </m:d>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767857" y="5854316"/>
                <a:ext cx="1974387" cy="553228"/>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763503" y="6442144"/>
                <a:ext cx="116006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𝑀𝐴𝑋</m:t>
                          </m:r>
                        </m:sub>
                      </m:sSub>
                      <m:r>
                        <a:rPr lang="en-US" sz="1600" b="0" i="1" smtClean="0">
                          <a:latin typeface="Cambria Math" panose="02040503050406030204" pitchFamily="18" charset="0"/>
                        </a:rPr>
                        <m:t>=0.6</m:t>
                      </m:r>
                      <m:r>
                        <a:rPr lang="en-US" sz="1600" b="0" i="1" smtClean="0">
                          <a:latin typeface="Cambria Math" panose="02040503050406030204" pitchFamily="18" charset="0"/>
                        </a:rPr>
                        <m:t>𝑔</m:t>
                      </m:r>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763503" y="6442144"/>
                <a:ext cx="1160061" cy="246221"/>
              </a:xfrm>
              <a:prstGeom prst="rect">
                <a:avLst/>
              </a:prstGeom>
              <a:blipFill>
                <a:blip r:embed="rId17"/>
                <a:stretch>
                  <a:fillRect l="-3141" r="-4188" b="-32500"/>
                </a:stretch>
              </a:blipFill>
            </p:spPr>
            <p:txBody>
              <a:bodyPr/>
              <a:lstStyle/>
              <a:p>
                <a:r>
                  <a:rPr lang="en-GB">
                    <a:noFill/>
                  </a:rPr>
                  <a:t> </a:t>
                </a:r>
              </a:p>
            </p:txBody>
          </p:sp>
        </mc:Fallback>
      </mc:AlternateContent>
      <p:sp>
        <p:nvSpPr>
          <p:cNvPr id="58" name="Arc 57"/>
          <p:cNvSpPr/>
          <p:nvPr/>
        </p:nvSpPr>
        <p:spPr>
          <a:xfrm>
            <a:off x="6644640" y="5704114"/>
            <a:ext cx="304800" cy="448491"/>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6913814" y="5827222"/>
            <a:ext cx="1259179"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endParaRPr lang="en-GB" sz="1400" baseline="-25000" dirty="0">
              <a:solidFill>
                <a:srgbClr val="0000FF"/>
              </a:solidFill>
              <a:latin typeface="Comic Sans MS" panose="030F0702030302020204" pitchFamily="66" charset="0"/>
            </a:endParaRPr>
          </a:p>
        </p:txBody>
      </p:sp>
      <p:sp>
        <p:nvSpPr>
          <p:cNvPr id="60" name="Arc 59"/>
          <p:cNvSpPr/>
          <p:nvPr/>
        </p:nvSpPr>
        <p:spPr>
          <a:xfrm>
            <a:off x="6666411" y="6154781"/>
            <a:ext cx="300446" cy="446315"/>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6865917" y="6162502"/>
                <a:ext cx="2025534"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Calculate (using the value of </a:t>
                </a:r>
                <a14:m>
                  <m:oMath xmlns:m="http://schemas.openxmlformats.org/officeDocument/2006/math">
                    <m:r>
                      <a:rPr lang="en-US" sz="1400" b="0" i="1" smtClean="0">
                        <a:solidFill>
                          <a:srgbClr val="0000FF"/>
                        </a:solidFill>
                        <a:latin typeface="Cambria Math" panose="02040503050406030204" pitchFamily="18" charset="0"/>
                      </a:rPr>
                      <m:t>𝑐𝑜𝑠</m:t>
                    </m:r>
                    <m:r>
                      <a:rPr lang="en-US" sz="1400" b="0" i="1" smtClean="0">
                        <a:solidFill>
                          <a:srgbClr val="0000FF"/>
                        </a:solidFill>
                        <a:latin typeface="Cambria Math" panose="02040503050406030204" pitchFamily="18" charset="0"/>
                        <a:ea typeface="Cambria Math" panose="02040503050406030204" pitchFamily="18" charset="0"/>
                      </a:rPr>
                      <m:t>𝜃</m:t>
                    </m:r>
                  </m:oMath>
                </a14:m>
                <a:r>
                  <a:rPr lang="en-GB" sz="1400" baseline="-25000" dirty="0">
                    <a:solidFill>
                      <a:srgbClr val="0000FF"/>
                    </a:solidFill>
                    <a:latin typeface="Comic Sans MS" panose="030F0702030302020204" pitchFamily="66" charset="0"/>
                  </a:rPr>
                  <a:t> </a:t>
                </a:r>
                <a:r>
                  <a:rPr lang="en-GB" sz="1400" dirty="0">
                    <a:solidFill>
                      <a:srgbClr val="0000FF"/>
                    </a:solidFill>
                    <a:latin typeface="Comic Sans MS" panose="030F0702030302020204" pitchFamily="66" charset="0"/>
                  </a:rPr>
                  <a:t>above)</a:t>
                </a:r>
                <a:endParaRPr lang="en-GB" sz="1400" baseline="-25000" dirty="0">
                  <a:solidFill>
                    <a:srgbClr val="0000FF"/>
                  </a:solidFill>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865917" y="6162502"/>
                <a:ext cx="2025534" cy="523220"/>
              </a:xfrm>
              <a:prstGeom prst="rect">
                <a:avLst/>
              </a:prstGeom>
              <a:blipFill>
                <a:blip r:embed="rId18"/>
                <a:stretch>
                  <a:fillRect t="-2326" b="-10465"/>
                </a:stretch>
              </a:blipFill>
            </p:spPr>
            <p:txBody>
              <a:bodyPr/>
              <a:lstStyle/>
              <a:p>
                <a:r>
                  <a:rPr lang="en-GB">
                    <a:noFill/>
                  </a:rPr>
                  <a:t> </a:t>
                </a:r>
              </a:p>
            </p:txBody>
          </p:sp>
        </mc:Fallback>
      </mc:AlternateContent>
      <p:sp>
        <p:nvSpPr>
          <p:cNvPr id="62" name="TextBox 61"/>
          <p:cNvSpPr txBox="1"/>
          <p:nvPr/>
        </p:nvSpPr>
        <p:spPr>
          <a:xfrm>
            <a:off x="5841801" y="1698722"/>
            <a:ext cx="504946" cy="184666"/>
          </a:xfrm>
          <a:prstGeom prst="rect">
            <a:avLst/>
          </a:prstGeom>
          <a:noFill/>
        </p:spPr>
        <p:txBody>
          <a:bodyPr wrap="none" lIns="0" tIns="0" rIns="0" bIns="0" rtlCol="0">
            <a:spAutoFit/>
          </a:bodyPr>
          <a:lstStyle/>
          <a:p>
            <a:r>
              <a:rPr lang="en-US" sz="1200" dirty="0">
                <a:solidFill>
                  <a:srgbClr val="0000FF"/>
                </a:solidFill>
                <a:latin typeface="Comic Sans MS" panose="030F0702030302020204" pitchFamily="66" charset="0"/>
              </a:rPr>
              <a:t>3gcos</a:t>
            </a:r>
            <a:r>
              <a:rPr lang="el-GR" sz="1200" dirty="0">
                <a:solidFill>
                  <a:srgbClr val="0000FF"/>
                </a:solidFill>
                <a:latin typeface="Comic Sans MS" panose="030F0702030302020204" pitchFamily="66" charset="0"/>
              </a:rPr>
              <a:t>θ</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503732" y="2479744"/>
                <a:ext cx="389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0.6</m:t>
                      </m:r>
                      <m:r>
                        <a:rPr lang="en-US" sz="1400" b="0" i="1" smtClean="0">
                          <a:latin typeface="Cambria Math" panose="02040503050406030204" pitchFamily="18" charset="0"/>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503732" y="2479744"/>
                <a:ext cx="389401" cy="215444"/>
              </a:xfrm>
              <a:prstGeom prst="rect">
                <a:avLst/>
              </a:prstGeom>
              <a:blipFill>
                <a:blip r:embed="rId19"/>
                <a:stretch>
                  <a:fillRect l="-9375" r="-14063" b="-31429"/>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20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par>
                                <p:cTn id="44" presetID="3" presetClass="entr" presetSubtype="1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linds(horizontal)">
                                      <p:cBhvr>
                                        <p:cTn id="67" dur="500"/>
                                        <p:tgtEl>
                                          <p:spTgt spid="3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par>
                                <p:cTn id="76" presetID="3" presetClass="entr" presetSubtype="1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linds(horizontal)">
                                      <p:cBhvr>
                                        <p:cTn id="83" dur="500"/>
                                        <p:tgtEl>
                                          <p:spTgt spid="1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linds(horizontal)">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500"/>
                                        <p:tgtEl>
                                          <p:spTgt spid="29"/>
                                        </p:tgtEl>
                                      </p:cBhvr>
                                    </p:animEffect>
                                  </p:childTnLst>
                                </p:cTn>
                              </p:par>
                              <p:par>
                                <p:cTn id="92" presetID="3" presetClass="entr" presetSubtype="1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blinds(horizontal)">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blinds(horizontal)">
                                      <p:cBhvr>
                                        <p:cTn id="99" dur="500"/>
                                        <p:tgtEl>
                                          <p:spTgt spid="2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par>
                                <p:cTn id="103" presetID="3" presetClass="entr" presetSubtype="1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linds(horizontal)">
                                      <p:cBhvr>
                                        <p:cTn id="105" dur="500"/>
                                        <p:tgtEl>
                                          <p:spTgt spid="18"/>
                                        </p:tgtEl>
                                      </p:cBhvr>
                                    </p:animEffect>
                                  </p:childTnLst>
                                </p:cTn>
                              </p:par>
                              <p:par>
                                <p:cTn id="106" presetID="3" presetClass="entr" presetSubtype="10" fill="hold"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blinds(horizontal)">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blinds(horizontal)">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blinds(horizontal)">
                                      <p:cBhvr>
                                        <p:cTn id="118" dur="500"/>
                                        <p:tgtEl>
                                          <p:spTgt spid="2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blinds(horizontal)">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blinds(horizontal)">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linds(horizontal)">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blinds(horizontal)">
                                      <p:cBhvr>
                                        <p:cTn id="138" dur="5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blinds(horizontal)">
                                      <p:cBhvr>
                                        <p:cTn id="143" dur="500"/>
                                        <p:tgtEl>
                                          <p:spTgt spid="36"/>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blinds(horizontal)">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blinds(horizontal)">
                                      <p:cBhvr>
                                        <p:cTn id="153" dur="500"/>
                                        <p:tgtEl>
                                          <p:spTgt spid="45"/>
                                        </p:tgtEl>
                                      </p:cBhvr>
                                    </p:animEffect>
                                  </p:childTnLst>
                                </p:cTn>
                              </p:par>
                            </p:childTnLst>
                          </p:cTn>
                        </p:par>
                      </p:childTnLst>
                    </p:cTn>
                  </p:par>
                  <p:par>
                    <p:cTn id="154" fill="hold">
                      <p:stCondLst>
                        <p:cond delay="indefinite"/>
                      </p:stCondLst>
                      <p:childTnLst>
                        <p:par>
                          <p:cTn id="155" fill="hold">
                            <p:stCondLst>
                              <p:cond delay="0"/>
                            </p:stCondLst>
                            <p:childTnLst>
                              <p:par>
                                <p:cTn id="156" presetID="7" presetClass="emph" presetSubtype="2" fill="hold" nodeType="clickEffect">
                                  <p:stCondLst>
                                    <p:cond delay="0"/>
                                  </p:stCondLst>
                                  <p:childTnLst>
                                    <p:animClr clrSpc="rgb" dir="cw">
                                      <p:cBhvr>
                                        <p:cTn id="157" dur="500" fill="hold"/>
                                        <p:tgtEl>
                                          <p:spTgt spid="16"/>
                                        </p:tgtEl>
                                        <p:attrNameLst>
                                          <p:attrName>stroke.color</p:attrName>
                                        </p:attrNameLst>
                                      </p:cBhvr>
                                      <p:to>
                                        <a:schemeClr val="hlink"/>
                                      </p:to>
                                    </p:animClr>
                                    <p:set>
                                      <p:cBhvr>
                                        <p:cTn id="158" dur="500" fill="hold"/>
                                        <p:tgtEl>
                                          <p:spTgt spid="16"/>
                                        </p:tgtEl>
                                        <p:attrNameLst>
                                          <p:attrName>stroke.on</p:attrName>
                                        </p:attrNameLst>
                                      </p:cBhvr>
                                      <p:to>
                                        <p:strVal val="true"/>
                                      </p:to>
                                    </p:set>
                                  </p:childTnLst>
                                </p:cTn>
                              </p:par>
                              <p:par>
                                <p:cTn id="159" presetID="7" presetClass="emph" presetSubtype="2" fill="hold" nodeType="withEffect">
                                  <p:stCondLst>
                                    <p:cond delay="0"/>
                                  </p:stCondLst>
                                  <p:childTnLst>
                                    <p:animClr clrSpc="rgb" dir="cw">
                                      <p:cBhvr>
                                        <p:cTn id="160" dur="500" fill="hold"/>
                                        <p:tgtEl>
                                          <p:spTgt spid="18"/>
                                        </p:tgtEl>
                                        <p:attrNameLst>
                                          <p:attrName>stroke.color</p:attrName>
                                        </p:attrNameLst>
                                      </p:cBhvr>
                                      <p:to>
                                        <a:schemeClr val="hlink"/>
                                      </p:to>
                                    </p:animClr>
                                    <p:set>
                                      <p:cBhvr>
                                        <p:cTn id="161" dur="500" fill="hold"/>
                                        <p:tgtEl>
                                          <p:spTgt spid="18"/>
                                        </p:tgtEl>
                                        <p:attrNameLst>
                                          <p:attrName>stroke.on</p:attrName>
                                        </p:attrNameLst>
                                      </p:cBhvr>
                                      <p:to>
                                        <p:strVal val="true"/>
                                      </p:to>
                                    </p:set>
                                  </p:childTnLst>
                                </p:cTn>
                              </p:par>
                              <p:par>
                                <p:cTn id="162" presetID="3" presetClass="emph" presetSubtype="2" fill="hold" grpId="1" nodeType="withEffect">
                                  <p:stCondLst>
                                    <p:cond delay="0"/>
                                  </p:stCondLst>
                                  <p:childTnLst>
                                    <p:animClr clrSpc="rgb" dir="cw">
                                      <p:cBhvr override="childStyle">
                                        <p:cTn id="163" dur="500" fill="hold"/>
                                        <p:tgtEl>
                                          <p:spTgt spid="27"/>
                                        </p:tgtEl>
                                        <p:attrNameLst>
                                          <p:attrName>style.color</p:attrName>
                                        </p:attrNameLst>
                                      </p:cBhvr>
                                      <p:to>
                                        <a:schemeClr val="hlink"/>
                                      </p:to>
                                    </p:animClr>
                                  </p:childTnLst>
                                </p:cTn>
                              </p:par>
                              <p:par>
                                <p:cTn id="164" presetID="3" presetClass="emph" presetSubtype="2" fill="hold" grpId="1" nodeType="withEffect">
                                  <p:stCondLst>
                                    <p:cond delay="0"/>
                                  </p:stCondLst>
                                  <p:childTnLst>
                                    <p:animClr clrSpc="rgb" dir="cw">
                                      <p:cBhvr override="childStyle">
                                        <p:cTn id="165" dur="500" fill="hold"/>
                                        <p:tgtEl>
                                          <p:spTgt spid="26"/>
                                        </p:tgtEl>
                                        <p:attrNameLst>
                                          <p:attrName>style.color</p:attrName>
                                        </p:attrNameLst>
                                      </p:cBhvr>
                                      <p:to>
                                        <a:schemeClr val="hlink"/>
                                      </p:to>
                                    </p:animClr>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blinds(horizontal)">
                                      <p:cBhvr>
                                        <p:cTn id="170" dur="500"/>
                                        <p:tgtEl>
                                          <p:spTgt spid="46"/>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blinds(horizontal)">
                                      <p:cBhvr>
                                        <p:cTn id="175" dur="500"/>
                                        <p:tgtEl>
                                          <p:spTgt spid="50"/>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blinds(horizontal)">
                                      <p:cBhvr>
                                        <p:cTn id="180" dur="500"/>
                                        <p:tgtEl>
                                          <p:spTgt spid="51"/>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blinds(horizontal)">
                                      <p:cBhvr>
                                        <p:cTn id="185" dur="500"/>
                                        <p:tgtEl>
                                          <p:spTgt spid="48"/>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blinds(horizontal)">
                                      <p:cBhvr>
                                        <p:cTn id="190" dur="500"/>
                                        <p:tgtEl>
                                          <p:spTgt spid="5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blinds(horizontal)">
                                      <p:cBhvr>
                                        <p:cTn id="195" dur="500"/>
                                        <p:tgtEl>
                                          <p:spTgt spid="53"/>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49"/>
                                        </p:tgtEl>
                                        <p:attrNameLst>
                                          <p:attrName>style.visibility</p:attrName>
                                        </p:attrNameLst>
                                      </p:cBhvr>
                                      <p:to>
                                        <p:strVal val="visible"/>
                                      </p:to>
                                    </p:set>
                                    <p:animEffect transition="in" filter="blinds(horizontal)">
                                      <p:cBhvr>
                                        <p:cTn id="200" dur="500"/>
                                        <p:tgtEl>
                                          <p:spTgt spid="49"/>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xit" presetSubtype="10" fill="hold" grpId="2" nodeType="clickEffect">
                                  <p:stCondLst>
                                    <p:cond delay="0"/>
                                  </p:stCondLst>
                                  <p:childTnLst>
                                    <p:animEffect transition="out" filter="blinds(horizontal)">
                                      <p:cBhvr>
                                        <p:cTn id="204" dur="500"/>
                                        <p:tgtEl>
                                          <p:spTgt spid="27"/>
                                        </p:tgtEl>
                                      </p:cBhvr>
                                    </p:animEffect>
                                    <p:set>
                                      <p:cBhvr>
                                        <p:cTn id="205" dur="1" fill="hold">
                                          <p:stCondLst>
                                            <p:cond delay="499"/>
                                          </p:stCondLst>
                                        </p:cTn>
                                        <p:tgtEl>
                                          <p:spTgt spid="27"/>
                                        </p:tgtEl>
                                        <p:attrNameLst>
                                          <p:attrName>style.visibility</p:attrName>
                                        </p:attrNameLst>
                                      </p:cBhvr>
                                      <p:to>
                                        <p:strVal val="hidden"/>
                                      </p:to>
                                    </p:set>
                                  </p:childTnLst>
                                </p:cTn>
                              </p:par>
                              <p:par>
                                <p:cTn id="206" presetID="3" presetClass="entr" presetSubtype="10" fill="hold" grpId="0" nodeType="withEffect">
                                  <p:stCondLst>
                                    <p:cond delay="0"/>
                                  </p:stCondLst>
                                  <p:childTnLst>
                                    <p:set>
                                      <p:cBhvr>
                                        <p:cTn id="207" dur="1" fill="hold">
                                          <p:stCondLst>
                                            <p:cond delay="0"/>
                                          </p:stCondLst>
                                        </p:cTn>
                                        <p:tgtEl>
                                          <p:spTgt spid="62"/>
                                        </p:tgtEl>
                                        <p:attrNameLst>
                                          <p:attrName>style.visibility</p:attrName>
                                        </p:attrNameLst>
                                      </p:cBhvr>
                                      <p:to>
                                        <p:strVal val="visible"/>
                                      </p:to>
                                    </p:set>
                                    <p:animEffect transition="in" filter="blinds(horizontal)">
                                      <p:cBhvr>
                                        <p:cTn id="208" dur="500"/>
                                        <p:tgtEl>
                                          <p:spTgt spid="62"/>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mph" presetSubtype="2" fill="hold" grpId="2" nodeType="clickEffect">
                                  <p:stCondLst>
                                    <p:cond delay="0"/>
                                  </p:stCondLst>
                                  <p:childTnLst>
                                    <p:animClr clrSpc="rgb" dir="cw">
                                      <p:cBhvr override="childStyle">
                                        <p:cTn id="212" dur="500" fill="hold"/>
                                        <p:tgtEl>
                                          <p:spTgt spid="26"/>
                                        </p:tgtEl>
                                        <p:attrNameLst>
                                          <p:attrName>style.color</p:attrName>
                                        </p:attrNameLst>
                                      </p:cBhvr>
                                      <p:to>
                                        <a:schemeClr val="tx1"/>
                                      </p:to>
                                    </p:animClr>
                                  </p:childTnLst>
                                </p:cTn>
                              </p:par>
                              <p:par>
                                <p:cTn id="213" presetID="3" presetClass="emph" presetSubtype="2" fill="hold" grpId="1" nodeType="withEffect">
                                  <p:stCondLst>
                                    <p:cond delay="0"/>
                                  </p:stCondLst>
                                  <p:childTnLst>
                                    <p:animClr clrSpc="rgb" dir="cw">
                                      <p:cBhvr override="childStyle">
                                        <p:cTn id="214" dur="500" fill="hold"/>
                                        <p:tgtEl>
                                          <p:spTgt spid="62"/>
                                        </p:tgtEl>
                                        <p:attrNameLst>
                                          <p:attrName>style.color</p:attrName>
                                        </p:attrNameLst>
                                      </p:cBhvr>
                                      <p:to>
                                        <a:schemeClr val="tx1"/>
                                      </p:to>
                                    </p:animClr>
                                  </p:childTnLst>
                                </p:cTn>
                              </p:par>
                              <p:par>
                                <p:cTn id="215" presetID="7" presetClass="emph" presetSubtype="2" fill="hold" nodeType="withEffect">
                                  <p:stCondLst>
                                    <p:cond delay="0"/>
                                  </p:stCondLst>
                                  <p:childTnLst>
                                    <p:animClr clrSpc="rgb" dir="cw">
                                      <p:cBhvr>
                                        <p:cTn id="216" dur="500" fill="hold"/>
                                        <p:tgtEl>
                                          <p:spTgt spid="16"/>
                                        </p:tgtEl>
                                        <p:attrNameLst>
                                          <p:attrName>stroke.color</p:attrName>
                                        </p:attrNameLst>
                                      </p:cBhvr>
                                      <p:to>
                                        <a:schemeClr val="tx1"/>
                                      </p:to>
                                    </p:animClr>
                                    <p:set>
                                      <p:cBhvr>
                                        <p:cTn id="217" dur="500" fill="hold"/>
                                        <p:tgtEl>
                                          <p:spTgt spid="16"/>
                                        </p:tgtEl>
                                        <p:attrNameLst>
                                          <p:attrName>stroke.on</p:attrName>
                                        </p:attrNameLst>
                                      </p:cBhvr>
                                      <p:to>
                                        <p:strVal val="true"/>
                                      </p:to>
                                    </p:set>
                                  </p:childTnLst>
                                </p:cTn>
                              </p:par>
                              <p:par>
                                <p:cTn id="218" presetID="7" presetClass="emph" presetSubtype="2" fill="hold" nodeType="withEffect">
                                  <p:stCondLst>
                                    <p:cond delay="0"/>
                                  </p:stCondLst>
                                  <p:childTnLst>
                                    <p:animClr clrSpc="rgb" dir="cw">
                                      <p:cBhvr>
                                        <p:cTn id="219" dur="500" fill="hold"/>
                                        <p:tgtEl>
                                          <p:spTgt spid="18"/>
                                        </p:tgtEl>
                                        <p:attrNameLst>
                                          <p:attrName>stroke.color</p:attrName>
                                        </p:attrNameLst>
                                      </p:cBhvr>
                                      <p:to>
                                        <a:schemeClr val="tx1"/>
                                      </p:to>
                                    </p:animClr>
                                    <p:set>
                                      <p:cBhvr>
                                        <p:cTn id="220" dur="500" fill="hold"/>
                                        <p:tgtEl>
                                          <p:spTgt spid="18"/>
                                        </p:tgtEl>
                                        <p:attrNameLst>
                                          <p:attrName>stroke.on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4"/>
                                        </p:tgtEl>
                                        <p:attrNameLst>
                                          <p:attrName>style.visibility</p:attrName>
                                        </p:attrNameLst>
                                      </p:cBhvr>
                                      <p:to>
                                        <p:strVal val="visible"/>
                                      </p:to>
                                    </p:set>
                                    <p:animEffect transition="in" filter="blinds(horizontal)">
                                      <p:cBhvr>
                                        <p:cTn id="225" dur="500"/>
                                        <p:tgtEl>
                                          <p:spTgt spid="54"/>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55"/>
                                        </p:tgtEl>
                                        <p:attrNameLst>
                                          <p:attrName>style.visibility</p:attrName>
                                        </p:attrNameLst>
                                      </p:cBhvr>
                                      <p:to>
                                        <p:strVal val="visible"/>
                                      </p:to>
                                    </p:set>
                                    <p:animEffect transition="in" filter="blinds(horizontal)">
                                      <p:cBhvr>
                                        <p:cTn id="230" dur="500"/>
                                        <p:tgtEl>
                                          <p:spTgt spid="55"/>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58"/>
                                        </p:tgtEl>
                                        <p:attrNameLst>
                                          <p:attrName>style.visibility</p:attrName>
                                        </p:attrNameLst>
                                      </p:cBhvr>
                                      <p:to>
                                        <p:strVal val="visible"/>
                                      </p:to>
                                    </p:set>
                                    <p:animEffect transition="in" filter="blinds(horizontal)">
                                      <p:cBhvr>
                                        <p:cTn id="235" dur="500"/>
                                        <p:tgtEl>
                                          <p:spTgt spid="58"/>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grpId="0" nodeType="clickEffect">
                                  <p:stCondLst>
                                    <p:cond delay="0"/>
                                  </p:stCondLst>
                                  <p:childTnLst>
                                    <p:set>
                                      <p:cBhvr>
                                        <p:cTn id="239" dur="1" fill="hold">
                                          <p:stCondLst>
                                            <p:cond delay="0"/>
                                          </p:stCondLst>
                                        </p:cTn>
                                        <p:tgtEl>
                                          <p:spTgt spid="59"/>
                                        </p:tgtEl>
                                        <p:attrNameLst>
                                          <p:attrName>style.visibility</p:attrName>
                                        </p:attrNameLst>
                                      </p:cBhvr>
                                      <p:to>
                                        <p:strVal val="visible"/>
                                      </p:to>
                                    </p:set>
                                    <p:animEffect transition="in" filter="blinds(horizontal)">
                                      <p:cBhvr>
                                        <p:cTn id="240" dur="500"/>
                                        <p:tgtEl>
                                          <p:spTgt spid="59"/>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56"/>
                                        </p:tgtEl>
                                        <p:attrNameLst>
                                          <p:attrName>style.visibility</p:attrName>
                                        </p:attrNameLst>
                                      </p:cBhvr>
                                      <p:to>
                                        <p:strVal val="visible"/>
                                      </p:to>
                                    </p:set>
                                    <p:animEffect transition="in" filter="blinds(horizontal)">
                                      <p:cBhvr>
                                        <p:cTn id="245" dur="500"/>
                                        <p:tgtEl>
                                          <p:spTgt spid="56"/>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grpId="0" nodeType="clickEffect">
                                  <p:stCondLst>
                                    <p:cond delay="0"/>
                                  </p:stCondLst>
                                  <p:childTnLst>
                                    <p:set>
                                      <p:cBhvr>
                                        <p:cTn id="249" dur="1" fill="hold">
                                          <p:stCondLst>
                                            <p:cond delay="0"/>
                                          </p:stCondLst>
                                        </p:cTn>
                                        <p:tgtEl>
                                          <p:spTgt spid="60"/>
                                        </p:tgtEl>
                                        <p:attrNameLst>
                                          <p:attrName>style.visibility</p:attrName>
                                        </p:attrNameLst>
                                      </p:cBhvr>
                                      <p:to>
                                        <p:strVal val="visible"/>
                                      </p:to>
                                    </p:set>
                                    <p:animEffect transition="in" filter="blinds(horizontal)">
                                      <p:cBhvr>
                                        <p:cTn id="250" dur="500"/>
                                        <p:tgtEl>
                                          <p:spTgt spid="60"/>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grpId="0" nodeType="click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blinds(horizontal)">
                                      <p:cBhvr>
                                        <p:cTn id="255" dur="500"/>
                                        <p:tgtEl>
                                          <p:spTgt spid="61"/>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57"/>
                                        </p:tgtEl>
                                        <p:attrNameLst>
                                          <p:attrName>style.visibility</p:attrName>
                                        </p:attrNameLst>
                                      </p:cBhvr>
                                      <p:to>
                                        <p:strVal val="visible"/>
                                      </p:to>
                                    </p:set>
                                    <p:animEffect transition="in" filter="blinds(horizontal)">
                                      <p:cBhvr>
                                        <p:cTn id="260" dur="500"/>
                                        <p:tgtEl>
                                          <p:spTgt spid="57"/>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xit" presetSubtype="10" fill="hold" grpId="1" nodeType="clickEffect">
                                  <p:stCondLst>
                                    <p:cond delay="0"/>
                                  </p:stCondLst>
                                  <p:childTnLst>
                                    <p:animEffect transition="out" filter="blinds(horizontal)">
                                      <p:cBhvr>
                                        <p:cTn id="264" dur="500"/>
                                        <p:tgtEl>
                                          <p:spTgt spid="29"/>
                                        </p:tgtEl>
                                      </p:cBhvr>
                                    </p:animEffect>
                                    <p:set>
                                      <p:cBhvr>
                                        <p:cTn id="265" dur="1" fill="hold">
                                          <p:stCondLst>
                                            <p:cond delay="499"/>
                                          </p:stCondLst>
                                        </p:cTn>
                                        <p:tgtEl>
                                          <p:spTgt spid="29"/>
                                        </p:tgtEl>
                                        <p:attrNameLst>
                                          <p:attrName>style.visibility</p:attrName>
                                        </p:attrNameLst>
                                      </p:cBhvr>
                                      <p:to>
                                        <p:strVal val="hidden"/>
                                      </p:to>
                                    </p:set>
                                  </p:childTnLst>
                                </p:cTn>
                              </p:par>
                              <p:par>
                                <p:cTn id="266" presetID="3" presetClass="entr" presetSubtype="10" fill="hold" grpId="0" nodeType="withEffect">
                                  <p:stCondLst>
                                    <p:cond delay="0"/>
                                  </p:stCondLst>
                                  <p:childTnLst>
                                    <p:set>
                                      <p:cBhvr>
                                        <p:cTn id="267" dur="1" fill="hold">
                                          <p:stCondLst>
                                            <p:cond delay="0"/>
                                          </p:stCondLst>
                                        </p:cTn>
                                        <p:tgtEl>
                                          <p:spTgt spid="63"/>
                                        </p:tgtEl>
                                        <p:attrNameLst>
                                          <p:attrName>style.visibility</p:attrName>
                                        </p:attrNameLst>
                                      </p:cBhvr>
                                      <p:to>
                                        <p:strVal val="visible"/>
                                      </p:to>
                                    </p:set>
                                    <p:animEffect transition="in" filter="blinds(horizontal)">
                                      <p:cBhvr>
                                        <p:cTn id="2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P spid="26" grpId="1"/>
      <p:bldP spid="26" grpId="2"/>
      <p:bldP spid="27" grpId="0"/>
      <p:bldP spid="27" grpId="1"/>
      <p:bldP spid="27" grpId="2"/>
      <p:bldP spid="28" grpId="0"/>
      <p:bldP spid="29" grpId="0"/>
      <p:bldP spid="29" grpId="1"/>
      <p:bldP spid="30" grpId="0"/>
      <p:bldP spid="31" grpId="0"/>
      <p:bldP spid="32" grpId="0"/>
      <p:bldP spid="33" grpId="0"/>
      <p:bldP spid="34" grpId="0"/>
      <p:bldP spid="35" grpId="0"/>
      <p:bldP spid="36" grpId="0"/>
      <p:bldP spid="38" grpId="0"/>
      <p:bldP spid="39" grpId="0"/>
      <p:bldP spid="40" grpId="0" animBg="1"/>
      <p:bldP spid="44" grpId="0"/>
      <p:bldP spid="43" grpId="0"/>
      <p:bldP spid="45" grpId="0"/>
      <p:bldP spid="46" grpId="0"/>
      <p:bldP spid="48" grpId="0"/>
      <p:bldP spid="49" grpId="0"/>
      <p:bldP spid="50" grpId="0" animBg="1"/>
      <p:bldP spid="51" grpId="0"/>
      <p:bldP spid="52" grpId="0" animBg="1"/>
      <p:bldP spid="53" grpId="0"/>
      <p:bldP spid="54" grpId="0"/>
      <p:bldP spid="55" grpId="0"/>
      <p:bldP spid="56" grpId="0"/>
      <p:bldP spid="57" grpId="0"/>
      <p:bldP spid="58" grpId="0" animBg="1"/>
      <p:bldP spid="59" grpId="0"/>
      <p:bldP spid="60" grpId="0" animBg="1"/>
      <p:bldP spid="61" grpId="0"/>
      <p:bldP spid="62" grpId="0"/>
      <p:bldP spid="62" grpId="1"/>
      <p:bldP spid="6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30" name="TextBox 29"/>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mc:AlternateContent xmlns:mc="http://schemas.openxmlformats.org/markup-compatibility/2006" xmlns:a14="http://schemas.microsoft.com/office/drawing/2010/main">
        <mc:Choice Requires="a14">
          <p:sp>
            <p:nvSpPr>
              <p:cNvPr id="54" name="TextBox 53"/>
              <p:cNvSpPr txBox="1"/>
              <p:nvPr/>
            </p:nvSpPr>
            <p:spPr>
              <a:xfrm>
                <a:off x="4076542" y="3657852"/>
                <a:ext cx="1981568" cy="307777"/>
              </a:xfrm>
              <a:prstGeom prst="rect">
                <a:avLst/>
              </a:prstGeom>
              <a:noFill/>
            </p:spPr>
            <p:txBody>
              <a:bodyPr wrap="none" rtlCol="0">
                <a:spAutoFit/>
              </a:bodyPr>
              <a:lstStyle/>
              <a:p>
                <a:r>
                  <a:rPr lang="en-US" sz="1400" u="sng" dirty="0">
                    <a:latin typeface="Comic Sans MS" panose="030F0702030302020204" pitchFamily="66" charset="0"/>
                  </a:rPr>
                  <a:t>Resolving Parallel </a:t>
                </a:r>
                <a14:m>
                  <m:oMath xmlns:m="http://schemas.openxmlformats.org/officeDocument/2006/math">
                    <m:d>
                      <m:dPr>
                        <m:ctrlPr>
                          <a:rPr lang="en-US" sz="1400" i="1" u="sng" smtClean="0">
                            <a:latin typeface="Cambria Math" panose="02040503050406030204" pitchFamily="18" charset="0"/>
                          </a:rPr>
                        </m:ctrlPr>
                      </m:dPr>
                      <m:e>
                        <m:r>
                          <a:rPr lang="en-US" sz="1400" i="1" u="sng" smtClean="0">
                            <a:latin typeface="Cambria Math" panose="02040503050406030204" pitchFamily="18" charset="0"/>
                            <a:ea typeface="Cambria Math" panose="02040503050406030204" pitchFamily="18" charset="0"/>
                          </a:rPr>
                          <m:t>↗</m:t>
                        </m:r>
                      </m:e>
                    </m:d>
                  </m:oMath>
                </a14:m>
                <a:endParaRPr lang="en-GB" sz="1400" u="sng" dirty="0">
                  <a:latin typeface="Comic Sans MS" panose="030F0702030302020204" pitchFamily="66"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076542" y="3657852"/>
                <a:ext cx="1981568" cy="307777"/>
              </a:xfrm>
              <a:prstGeom prst="rect">
                <a:avLst/>
              </a:prstGeom>
              <a:blipFill>
                <a:blip r:embed="rId11"/>
                <a:stretch>
                  <a:fillRect l="-923"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73398" y="4021160"/>
                <a:ext cx="7377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𝑚𝑎</m:t>
                      </m:r>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573398" y="4021160"/>
                <a:ext cx="737766" cy="246221"/>
              </a:xfrm>
              <a:prstGeom prst="rect">
                <a:avLst/>
              </a:prstGeom>
              <a:blipFill>
                <a:blip r:embed="rId12"/>
                <a:stretch>
                  <a:fillRect l="-5785" r="-2479" b="-5000"/>
                </a:stretch>
              </a:blipFill>
            </p:spPr>
            <p:txBody>
              <a:bodyPr/>
              <a:lstStyle/>
              <a:p>
                <a:r>
                  <a:rPr lang="en-GB">
                    <a:noFill/>
                  </a:rPr>
                  <a:t> </a:t>
                </a:r>
              </a:p>
            </p:txBody>
          </p:sp>
        </mc:Fallback>
      </mc:AlternateContent>
      <p:sp>
        <p:nvSpPr>
          <p:cNvPr id="62" name="TextBox 61"/>
          <p:cNvSpPr txBox="1"/>
          <p:nvPr/>
        </p:nvSpPr>
        <p:spPr>
          <a:xfrm>
            <a:off x="5841801" y="1698722"/>
            <a:ext cx="504946" cy="184666"/>
          </a:xfrm>
          <a:prstGeom prst="rect">
            <a:avLst/>
          </a:prstGeom>
          <a:noFill/>
        </p:spPr>
        <p:txBody>
          <a:bodyPr wrap="none" lIns="0" tIns="0" rIns="0" bIns="0" rtlCol="0">
            <a:spAutoFit/>
          </a:bodyPr>
          <a:lstStyle/>
          <a:p>
            <a:r>
              <a:rPr lang="en-US"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503732" y="2479744"/>
                <a:ext cx="389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0.6</m:t>
                      </m:r>
                      <m:r>
                        <a:rPr lang="en-US" sz="1400" b="0" i="1" smtClean="0">
                          <a:latin typeface="Cambria Math" panose="02040503050406030204" pitchFamily="18" charset="0"/>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503732" y="2479744"/>
                <a:ext cx="389401" cy="215444"/>
              </a:xfrm>
              <a:prstGeom prst="rect">
                <a:avLst/>
              </a:prstGeom>
              <a:blipFill>
                <a:blip r:embed="rId13"/>
                <a:stretch>
                  <a:fillRect l="-9375" r="-14063" b="-31429"/>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4045044" y="4356440"/>
                <a:ext cx="26767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+0.6</m:t>
                      </m:r>
                      <m:r>
                        <a:rPr lang="en-US" sz="1600" b="0" i="1" smtClean="0">
                          <a:latin typeface="Cambria Math" panose="02040503050406030204" pitchFamily="18" charset="0"/>
                        </a:rPr>
                        <m:t>𝑔</m:t>
                      </m:r>
                      <m:r>
                        <a:rPr lang="en-US" sz="1600" b="0" i="1" smtClean="0">
                          <a:latin typeface="Cambria Math" panose="02040503050406030204" pitchFamily="18" charset="0"/>
                        </a:rPr>
                        <m:t>−3</m:t>
                      </m:r>
                      <m:r>
                        <a:rPr lang="en-US" sz="1600" b="0" i="1" smtClean="0">
                          <a:latin typeface="Cambria Math" panose="02040503050406030204" pitchFamily="18" charset="0"/>
                        </a:rPr>
                        <m:t>𝑔𝑠𝑖𝑛</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=(3</m:t>
                      </m:r>
                      <m:r>
                        <a:rPr lang="en-US" sz="1600" b="0" i="1" smtClean="0">
                          <a:latin typeface="Cambria Math" panose="02040503050406030204" pitchFamily="18" charset="0"/>
                        </a:rPr>
                        <m:t>𝑔</m:t>
                      </m:r>
                      <m:r>
                        <a:rPr lang="en-US" sz="1600" b="0" i="1" smtClean="0">
                          <a:latin typeface="Cambria Math" panose="02040503050406030204" pitchFamily="18" charset="0"/>
                        </a:rPr>
                        <m:t>)(0)</m:t>
                      </m:r>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045044" y="4356440"/>
                <a:ext cx="2676758" cy="246221"/>
              </a:xfrm>
              <a:prstGeom prst="rect">
                <a:avLst/>
              </a:prstGeom>
              <a:blipFill>
                <a:blip r:embed="rId14"/>
                <a:stretch>
                  <a:fillRect l="-1139" r="-1822"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564689" y="4709137"/>
                <a:ext cx="17212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=3</m:t>
                      </m:r>
                      <m:r>
                        <a:rPr lang="en-US" sz="1600" b="0" i="1" smtClean="0">
                          <a:latin typeface="Cambria Math" panose="02040503050406030204" pitchFamily="18" charset="0"/>
                        </a:rPr>
                        <m:t>𝑔𝑠𝑖𝑛</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−0.6</m:t>
                      </m:r>
                      <m:r>
                        <a:rPr lang="en-US" sz="1600" b="0" i="1" smtClean="0">
                          <a:latin typeface="Cambria Math" panose="02040503050406030204" pitchFamily="18" charset="0"/>
                          <a:ea typeface="Cambria Math" panose="02040503050406030204" pitchFamily="18" charset="0"/>
                        </a:rPr>
                        <m:t>𝑔</m:t>
                      </m:r>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564689" y="4709137"/>
                <a:ext cx="1721240" cy="246221"/>
              </a:xfrm>
              <a:prstGeom prst="rect">
                <a:avLst/>
              </a:prstGeom>
              <a:blipFill>
                <a:blip r:embed="rId15"/>
                <a:stretch>
                  <a:fillRect l="-2482" r="-3191" b="-292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569044" y="5070542"/>
                <a:ext cx="83856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=1.8</m:t>
                      </m:r>
                      <m:r>
                        <a:rPr lang="en-US" sz="1600" b="0" i="1" smtClean="0">
                          <a:latin typeface="Cambria Math" panose="02040503050406030204" pitchFamily="18" charset="0"/>
                        </a:rPr>
                        <m:t>𝑔</m:t>
                      </m:r>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569044" y="5070542"/>
                <a:ext cx="838563" cy="246221"/>
              </a:xfrm>
              <a:prstGeom prst="rect">
                <a:avLst/>
              </a:prstGeom>
              <a:blipFill>
                <a:blip r:embed="rId16"/>
                <a:stretch>
                  <a:fillRect l="-5839" r="-7299" b="-32500"/>
                </a:stretch>
              </a:blipFill>
            </p:spPr>
            <p:txBody>
              <a:bodyPr/>
              <a:lstStyle/>
              <a:p>
                <a:r>
                  <a:rPr lang="en-GB">
                    <a:noFill/>
                  </a:rPr>
                  <a:t> </a:t>
                </a:r>
              </a:p>
            </p:txBody>
          </p:sp>
        </mc:Fallback>
      </mc:AlternateContent>
      <p:sp>
        <p:nvSpPr>
          <p:cNvPr id="68" name="Arc 67"/>
          <p:cNvSpPr/>
          <p:nvPr/>
        </p:nvSpPr>
        <p:spPr>
          <a:xfrm>
            <a:off x="6561907" y="4151812"/>
            <a:ext cx="300445" cy="350520"/>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6883334" y="4159531"/>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endParaRPr lang="en-GB" sz="1400" baseline="-25000" dirty="0">
              <a:solidFill>
                <a:srgbClr val="FF0000"/>
              </a:solidFill>
              <a:latin typeface="Comic Sans MS" panose="030F0702030302020204" pitchFamily="66" charset="0"/>
            </a:endParaRPr>
          </a:p>
        </p:txBody>
      </p:sp>
      <p:sp>
        <p:nvSpPr>
          <p:cNvPr id="70" name="Arc 69"/>
          <p:cNvSpPr/>
          <p:nvPr/>
        </p:nvSpPr>
        <p:spPr>
          <a:xfrm>
            <a:off x="7158444" y="4513217"/>
            <a:ext cx="300445" cy="350520"/>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Arc 70"/>
          <p:cNvSpPr/>
          <p:nvPr/>
        </p:nvSpPr>
        <p:spPr>
          <a:xfrm>
            <a:off x="7127964" y="4865914"/>
            <a:ext cx="300445" cy="350520"/>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7375368" y="4529646"/>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Rearrange</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3" name="TextBox 72"/>
              <p:cNvSpPr txBox="1"/>
              <p:nvPr/>
            </p:nvSpPr>
            <p:spPr>
              <a:xfrm>
                <a:off x="7379723" y="4760423"/>
                <a:ext cx="183394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using the value of </a:t>
                </a:r>
                <a14:m>
                  <m:oMath xmlns:m="http://schemas.openxmlformats.org/officeDocument/2006/math">
                    <m:r>
                      <a:rPr lang="en-US" sz="1400" b="0" i="1" smtClean="0">
                        <a:solidFill>
                          <a:srgbClr val="FF0000"/>
                        </a:solidFill>
                        <a:latin typeface="Cambria Math" panose="02040503050406030204" pitchFamily="18" charset="0"/>
                      </a:rPr>
                      <m:t>𝑠𝑖𝑛</m:t>
                    </m:r>
                    <m:r>
                      <a:rPr lang="en-US" sz="1400" b="0" i="1" smtClean="0">
                        <a:solidFill>
                          <a:srgbClr val="FF0000"/>
                        </a:solidFill>
                        <a:latin typeface="Cambria Math" panose="02040503050406030204" pitchFamily="18" charset="0"/>
                        <a:ea typeface="Cambria Math" panose="02040503050406030204" pitchFamily="18" charset="0"/>
                      </a:rPr>
                      <m:t>𝜃</m:t>
                    </m:r>
                  </m:oMath>
                </a14:m>
                <a:r>
                  <a:rPr lang="en-GB" sz="1400" baseline="-25000" dirty="0">
                    <a:solidFill>
                      <a:srgbClr val="FF0000"/>
                    </a:solidFill>
                    <a:latin typeface="Comic Sans MS" panose="030F0702030302020204" pitchFamily="66" charset="0"/>
                  </a:rPr>
                  <a:t> </a:t>
                </a:r>
                <a:r>
                  <a:rPr lang="en-GB" sz="1400" dirty="0">
                    <a:solidFill>
                      <a:srgbClr val="FF0000"/>
                    </a:solidFill>
                    <a:latin typeface="Comic Sans MS" panose="030F0702030302020204" pitchFamily="66" charset="0"/>
                  </a:rPr>
                  <a:t>above</a:t>
                </a:r>
              </a:p>
            </p:txBody>
          </p:sp>
        </mc:Choice>
        <mc:Fallback xmlns="">
          <p:sp>
            <p:nvSpPr>
              <p:cNvPr id="73" name="TextBox 72"/>
              <p:cNvSpPr txBox="1">
                <a:spLocks noRot="1" noChangeAspect="1" noMove="1" noResize="1" noEditPoints="1" noAdjustHandles="1" noChangeArrowheads="1" noChangeShapeType="1" noTextEdit="1"/>
              </p:cNvSpPr>
              <p:nvPr/>
            </p:nvSpPr>
            <p:spPr>
              <a:xfrm>
                <a:off x="7379723" y="4760423"/>
                <a:ext cx="1833946" cy="523220"/>
              </a:xfrm>
              <a:prstGeom prst="rect">
                <a:avLst/>
              </a:prstGeom>
              <a:blipFill>
                <a:blip r:embed="rId17"/>
                <a:stretch>
                  <a:fillRect t="-2326" r="-1333" b="-10465"/>
                </a:stretch>
              </a:blipFill>
            </p:spPr>
            <p:txBody>
              <a:bodyPr/>
              <a:lstStyle/>
              <a:p>
                <a:r>
                  <a:rPr lang="en-GB">
                    <a:noFill/>
                  </a:rPr>
                  <a:t> </a:t>
                </a:r>
              </a:p>
            </p:txBody>
          </p:sp>
        </mc:Fallback>
      </mc:AlternateContent>
      <p:sp>
        <p:nvSpPr>
          <p:cNvPr id="74" name="TextBox 73"/>
          <p:cNvSpPr txBox="1"/>
          <p:nvPr/>
        </p:nvSpPr>
        <p:spPr>
          <a:xfrm>
            <a:off x="6257107" y="1921329"/>
            <a:ext cx="468398"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1.8g</a:t>
            </a:r>
            <a:endParaRPr lang="en-GB" sz="12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140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20"/>
                                        </p:tgtEl>
                                        <p:attrNameLst>
                                          <p:attrName>stroke.color</p:attrName>
                                        </p:attrNameLst>
                                      </p:cBhvr>
                                      <p:to>
                                        <a:srgbClr val="FF0000"/>
                                      </p:to>
                                    </p:animClr>
                                    <p:set>
                                      <p:cBhvr>
                                        <p:cTn id="12" dur="500" fill="hold"/>
                                        <p:tgtEl>
                                          <p:spTgt spid="20"/>
                                        </p:tgtEl>
                                        <p:attrNameLst>
                                          <p:attrName>stroke.on</p:attrName>
                                        </p:attrNameLst>
                                      </p:cBhvr>
                                      <p:to>
                                        <p:strVal val="true"/>
                                      </p:to>
                                    </p:set>
                                  </p:childTnLst>
                                </p:cTn>
                              </p:par>
                              <p:par>
                                <p:cTn id="13" presetID="7" presetClass="emph" presetSubtype="2" fill="hold" nodeType="withEffect">
                                  <p:stCondLst>
                                    <p:cond delay="0"/>
                                  </p:stCondLst>
                                  <p:childTnLst>
                                    <p:animClr clrSpc="rgb" dir="cw">
                                      <p:cBhvr>
                                        <p:cTn id="14" dur="500" fill="hold"/>
                                        <p:tgtEl>
                                          <p:spTgt spid="15"/>
                                        </p:tgtEl>
                                        <p:attrNameLst>
                                          <p:attrName>stroke.color</p:attrName>
                                        </p:attrNameLst>
                                      </p:cBhvr>
                                      <p:to>
                                        <a:srgbClr val="FF0000"/>
                                      </p:to>
                                    </p:animClr>
                                    <p:set>
                                      <p:cBhvr>
                                        <p:cTn id="15" dur="500" fill="hold"/>
                                        <p:tgtEl>
                                          <p:spTgt spid="15"/>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19"/>
                                        </p:tgtEl>
                                        <p:attrNameLst>
                                          <p:attrName>stroke.color</p:attrName>
                                        </p:attrNameLst>
                                      </p:cBhvr>
                                      <p:to>
                                        <a:srgbClr val="FF0000"/>
                                      </p:to>
                                    </p:animClr>
                                    <p:set>
                                      <p:cBhvr>
                                        <p:cTn id="18" dur="500" fill="hold"/>
                                        <p:tgtEl>
                                          <p:spTgt spid="19"/>
                                        </p:tgtEl>
                                        <p:attrNameLst>
                                          <p:attrName>stroke.on</p:attrName>
                                        </p:attrNameLst>
                                      </p:cBhvr>
                                      <p:to>
                                        <p:strVal val="true"/>
                                      </p:to>
                                    </p:set>
                                  </p:childTnLst>
                                </p:cTn>
                              </p:par>
                              <p:par>
                                <p:cTn id="19" presetID="3" presetClass="emph" presetSubtype="2" fill="hold" grpId="0" nodeType="withEffect">
                                  <p:stCondLst>
                                    <p:cond delay="0"/>
                                  </p:stCondLst>
                                  <p:childTnLst>
                                    <p:animClr clrSpc="rgb" dir="cw">
                                      <p:cBhvr override="childStyle">
                                        <p:cTn id="20" dur="500" fill="hold"/>
                                        <p:tgtEl>
                                          <p:spTgt spid="30"/>
                                        </p:tgtEl>
                                        <p:attrNameLst>
                                          <p:attrName>style.color</p:attrName>
                                        </p:attrNameLst>
                                      </p:cBhvr>
                                      <p:to>
                                        <a:srgbClr val="FF0000"/>
                                      </p:to>
                                    </p:animClr>
                                  </p:childTnLst>
                                </p:cTn>
                              </p:par>
                              <p:par>
                                <p:cTn id="21" presetID="3" presetClass="emph" presetSubtype="2" fill="hold" grpId="0" nodeType="withEffect">
                                  <p:stCondLst>
                                    <p:cond delay="0"/>
                                  </p:stCondLst>
                                  <p:childTnLst>
                                    <p:animClr clrSpc="rgb" dir="cw">
                                      <p:cBhvr override="childStyle">
                                        <p:cTn id="22" dur="500" fill="hold"/>
                                        <p:tgtEl>
                                          <p:spTgt spid="63"/>
                                        </p:tgtEl>
                                        <p:attrNameLst>
                                          <p:attrName>style.color</p:attrName>
                                        </p:attrNameLst>
                                      </p:cBhvr>
                                      <p:to>
                                        <a:srgbClr val="FF0000"/>
                                      </p:to>
                                    </p:animClr>
                                  </p:childTnLst>
                                </p:cTn>
                              </p:par>
                              <p:par>
                                <p:cTn id="23" presetID="3" presetClass="emph" presetSubtype="2" fill="hold" grpId="0" nodeType="withEffect">
                                  <p:stCondLst>
                                    <p:cond delay="0"/>
                                  </p:stCondLst>
                                  <p:childTnLst>
                                    <p:animClr clrSpc="rgb" dir="cw">
                                      <p:cBhvr override="childStyle">
                                        <p:cTn id="24" dur="500" fill="hold"/>
                                        <p:tgtEl>
                                          <p:spTgt spid="28"/>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linds(horizont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linds(horizontal)">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linds(horizontal)">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linds(horizontal)">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blinds(horizontal)">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linds(horizontal)">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blinds(horizontal)">
                                      <p:cBhvr>
                                        <p:cTn id="64" dur="500"/>
                                        <p:tgtEl>
                                          <p:spTgt spid="7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blinds(horizontal)">
                                      <p:cBhvr>
                                        <p:cTn id="69" dur="500"/>
                                        <p:tgtEl>
                                          <p:spTgt spid="7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linds(horizontal)">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blinds(horizontal)">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mph" presetSubtype="2" fill="hold" grpId="1" nodeType="clickEffect">
                                  <p:stCondLst>
                                    <p:cond delay="0"/>
                                  </p:stCondLst>
                                  <p:childTnLst>
                                    <p:animClr clrSpc="rgb" dir="cw">
                                      <p:cBhvr override="childStyle">
                                        <p:cTn id="86" dur="500" fill="hold"/>
                                        <p:tgtEl>
                                          <p:spTgt spid="63"/>
                                        </p:tgtEl>
                                        <p:attrNameLst>
                                          <p:attrName>style.color</p:attrName>
                                        </p:attrNameLst>
                                      </p:cBhvr>
                                      <p:to>
                                        <a:schemeClr val="tx1"/>
                                      </p:to>
                                    </p:animClr>
                                  </p:childTnLst>
                                </p:cTn>
                              </p:par>
                              <p:par>
                                <p:cTn id="87" presetID="3" presetClass="emph" presetSubtype="2" fill="hold" grpId="1" nodeType="withEffect">
                                  <p:stCondLst>
                                    <p:cond delay="0"/>
                                  </p:stCondLst>
                                  <p:childTnLst>
                                    <p:animClr clrSpc="rgb" dir="cw">
                                      <p:cBhvr override="childStyle">
                                        <p:cTn id="88" dur="500" fill="hold"/>
                                        <p:tgtEl>
                                          <p:spTgt spid="28"/>
                                        </p:tgtEl>
                                        <p:attrNameLst>
                                          <p:attrName>style.color</p:attrName>
                                        </p:attrNameLst>
                                      </p:cBhvr>
                                      <p:to>
                                        <a:schemeClr val="tx1"/>
                                      </p:to>
                                    </p:animClr>
                                  </p:childTnLst>
                                </p:cTn>
                              </p:par>
                              <p:par>
                                <p:cTn id="89" presetID="3" presetClass="emph" presetSubtype="2" fill="hold" grpId="1" nodeType="withEffect">
                                  <p:stCondLst>
                                    <p:cond delay="0"/>
                                  </p:stCondLst>
                                  <p:childTnLst>
                                    <p:animClr clrSpc="rgb" dir="cw">
                                      <p:cBhvr override="childStyle">
                                        <p:cTn id="90" dur="500" fill="hold"/>
                                        <p:tgtEl>
                                          <p:spTgt spid="74"/>
                                        </p:tgtEl>
                                        <p:attrNameLst>
                                          <p:attrName>style.color</p:attrName>
                                        </p:attrNameLst>
                                      </p:cBhvr>
                                      <p:to>
                                        <a:schemeClr val="tx1"/>
                                      </p:to>
                                    </p:animClr>
                                  </p:childTnLst>
                                </p:cTn>
                              </p:par>
                              <p:par>
                                <p:cTn id="91" presetID="7" presetClass="emph" presetSubtype="2" fill="hold" nodeType="withEffect">
                                  <p:stCondLst>
                                    <p:cond delay="0"/>
                                  </p:stCondLst>
                                  <p:childTnLst>
                                    <p:animClr clrSpc="rgb" dir="cw">
                                      <p:cBhvr>
                                        <p:cTn id="92" dur="500" fill="hold"/>
                                        <p:tgtEl>
                                          <p:spTgt spid="20"/>
                                        </p:tgtEl>
                                        <p:attrNameLst>
                                          <p:attrName>stroke.color</p:attrName>
                                        </p:attrNameLst>
                                      </p:cBhvr>
                                      <p:to>
                                        <a:schemeClr val="tx1"/>
                                      </p:to>
                                    </p:animClr>
                                    <p:set>
                                      <p:cBhvr>
                                        <p:cTn id="93" dur="500" fill="hold"/>
                                        <p:tgtEl>
                                          <p:spTgt spid="20"/>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500" fill="hold"/>
                                        <p:tgtEl>
                                          <p:spTgt spid="15"/>
                                        </p:tgtEl>
                                        <p:attrNameLst>
                                          <p:attrName>stroke.color</p:attrName>
                                        </p:attrNameLst>
                                      </p:cBhvr>
                                      <p:to>
                                        <a:schemeClr val="tx1"/>
                                      </p:to>
                                    </p:animClr>
                                    <p:set>
                                      <p:cBhvr>
                                        <p:cTn id="96" dur="500" fill="hold"/>
                                        <p:tgtEl>
                                          <p:spTgt spid="15"/>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chemeClr val="tx1"/>
                                      </p:to>
                                    </p:animClr>
                                    <p:set>
                                      <p:cBhvr>
                                        <p:cTn id="99" dur="5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p:bldP spid="30" grpId="1"/>
      <p:bldP spid="54" grpId="0"/>
      <p:bldP spid="57" grpId="0"/>
      <p:bldP spid="63" grpId="0"/>
      <p:bldP spid="63" grpId="1"/>
      <p:bldP spid="64" grpId="0"/>
      <p:bldP spid="65" grpId="0"/>
      <p:bldP spid="66" grpId="0"/>
      <p:bldP spid="68" grpId="0" animBg="1"/>
      <p:bldP spid="69" grpId="0"/>
      <p:bldP spid="70" grpId="0" animBg="1"/>
      <p:bldP spid="71" grpId="0" animBg="1"/>
      <p:bldP spid="72" grpId="0"/>
      <p:bldP spid="73" grpId="0"/>
      <p:bldP spid="74" grpId="0"/>
      <p:bldP spid="7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6257107" y="1921329"/>
            <a:ext cx="468398" cy="276999"/>
          </a:xfrm>
          <a:prstGeom prst="rect">
            <a:avLst/>
          </a:prstGeom>
          <a:noFill/>
        </p:spPr>
        <p:txBody>
          <a:bodyPr wrap="none" rtlCol="0">
            <a:spAutoFit/>
          </a:bodyPr>
          <a:lstStyle/>
          <a:p>
            <a:r>
              <a:rPr lang="en-GB" sz="1200" dirty="0">
                <a:latin typeface="Comic Sans MS" panose="030F0702030302020204" pitchFamily="66" charset="0"/>
              </a:rPr>
              <a:t>1.8g</a:t>
            </a:r>
            <a:endParaRPr lang="en-GB" sz="1200" baseline="-25000" dirty="0">
              <a:latin typeface="Comic Sans MS" panose="030F0702030302020204" pitchFamily="66" charset="0"/>
            </a:endParaRP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p:sp>
        <p:nvSpPr>
          <p:cNvPr id="62" name="TextBox 61"/>
          <p:cNvSpPr txBox="1"/>
          <p:nvPr/>
        </p:nvSpPr>
        <p:spPr>
          <a:xfrm>
            <a:off x="5841801" y="1698722"/>
            <a:ext cx="504946" cy="184666"/>
          </a:xfrm>
          <a:prstGeom prst="rect">
            <a:avLst/>
          </a:prstGeom>
          <a:noFill/>
        </p:spPr>
        <p:txBody>
          <a:bodyPr wrap="none" lIns="0" tIns="0" rIns="0" bIns="0" rtlCol="0">
            <a:spAutoFit/>
          </a:bodyPr>
          <a:lstStyle/>
          <a:p>
            <a:r>
              <a:rPr lang="en-US"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503732" y="2479744"/>
                <a:ext cx="389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0.6</m:t>
                      </m:r>
                      <m:r>
                        <a:rPr lang="en-US" sz="1400" b="0" i="1" smtClean="0">
                          <a:latin typeface="Cambria Math" panose="02040503050406030204" pitchFamily="18" charset="0"/>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503732" y="2479744"/>
                <a:ext cx="389401" cy="215444"/>
              </a:xfrm>
              <a:prstGeom prst="rect">
                <a:avLst/>
              </a:prstGeom>
              <a:blipFill>
                <a:blip r:embed="rId11"/>
                <a:stretch>
                  <a:fillRect l="-9375" r="-14063" b="-31429"/>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202288" y="3709851"/>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202288" y="3709851"/>
                <a:ext cx="760336" cy="501419"/>
              </a:xfrm>
              <a:prstGeom prst="rect">
                <a:avLst/>
              </a:prstGeom>
              <a:blipFill>
                <a:blip r:embed="rId12"/>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971511" y="4236720"/>
                <a:ext cx="1256370"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1.8</m:t>
                      </m:r>
                      <m:r>
                        <a:rPr lang="en-US" sz="1400" b="0" i="1" smtClean="0">
                          <a:latin typeface="Cambria Math" panose="02040503050406030204" pitchFamily="18" charset="0"/>
                        </a:rPr>
                        <m:t>𝑔</m:t>
                      </m:r>
                      <m:r>
                        <a:rPr lang="en-GB" sz="1400" b="0" i="1" smtClean="0">
                          <a:latin typeface="Cambria Math"/>
                        </a:rPr>
                        <m:t>=</m:t>
                      </m:r>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(10)</m:t>
                          </m:r>
                          <m:r>
                            <a:rPr lang="en-GB" sz="1400" b="0" i="1" dirty="0" smtClean="0">
                              <a:latin typeface="Cambria Math"/>
                            </a:rPr>
                            <m:t>𝑥</m:t>
                          </m:r>
                        </m:num>
                        <m:den>
                          <m:r>
                            <a:rPr lang="en-US" sz="1400" b="0" i="1" dirty="0" smtClean="0">
                              <a:latin typeface="Cambria Math" panose="02040503050406030204" pitchFamily="18" charset="0"/>
                            </a:rPr>
                            <m:t>0.6</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971511" y="4236720"/>
                <a:ext cx="1256370" cy="502702"/>
              </a:xfrm>
              <a:prstGeom prst="rect">
                <a:avLst/>
              </a:prstGeom>
              <a:blipFill>
                <a:blip r:embed="rId13"/>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228413" y="4859383"/>
                <a:ext cx="109459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=1.0584</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228413" y="4859383"/>
                <a:ext cx="1094595" cy="307777"/>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901841" y="5299165"/>
                <a:ext cx="142827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𝑇𝑜𝑡𝑎𝑙</m:t>
                      </m:r>
                      <m:r>
                        <a:rPr lang="en-US" sz="1400" b="0" i="1" smtClean="0">
                          <a:latin typeface="Cambria Math" panose="02040503050406030204" pitchFamily="18" charset="0"/>
                        </a:rPr>
                        <m:t>=1.6584</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901841" y="5299165"/>
                <a:ext cx="1428276" cy="307777"/>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06195" y="5747655"/>
                <a:ext cx="138326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𝑇𝑜𝑡𝑎𝑙</m:t>
                      </m:r>
                      <m:r>
                        <a:rPr lang="en-US" sz="1400" b="0" i="1" smtClean="0">
                          <a:latin typeface="Cambria Math" panose="02040503050406030204" pitchFamily="18" charset="0"/>
                        </a:rPr>
                        <m:t>=1.66</m:t>
                      </m:r>
                      <m:r>
                        <a:rPr lang="en-US" sz="1400" b="0" i="1" smtClean="0">
                          <a:latin typeface="Cambria Math" panose="02040503050406030204" pitchFamily="18" charset="0"/>
                        </a:rPr>
                        <m:t>𝑚</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06195" y="5747655"/>
                <a:ext cx="1383264" cy="307777"/>
              </a:xfrm>
              <a:prstGeom prst="rect">
                <a:avLst/>
              </a:prstGeom>
              <a:blipFill>
                <a:blip r:embed="rId16"/>
                <a:stretch>
                  <a:fillRect/>
                </a:stretch>
              </a:blipFill>
              <a:ln w="25400">
                <a:noFill/>
              </a:ln>
            </p:spPr>
            <p:txBody>
              <a:bodyPr/>
              <a:lstStyle/>
              <a:p>
                <a:r>
                  <a:rPr lang="en-GB">
                    <a:noFill/>
                  </a:rPr>
                  <a:t> </a:t>
                </a:r>
              </a:p>
            </p:txBody>
          </p:sp>
        </mc:Fallback>
      </mc:AlternateContent>
      <p:sp>
        <p:nvSpPr>
          <p:cNvPr id="61" name="Arc 60"/>
          <p:cNvSpPr/>
          <p:nvPr/>
        </p:nvSpPr>
        <p:spPr>
          <a:xfrm>
            <a:off x="5098868" y="4005943"/>
            <a:ext cx="274322" cy="496389"/>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5350625" y="4072445"/>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endParaRPr lang="en-GB" sz="1400" baseline="-25000" dirty="0">
              <a:solidFill>
                <a:srgbClr val="FF0000"/>
              </a:solidFill>
              <a:latin typeface="Comic Sans MS" panose="030F0702030302020204" pitchFamily="66" charset="0"/>
            </a:endParaRPr>
          </a:p>
        </p:txBody>
      </p:sp>
      <p:sp>
        <p:nvSpPr>
          <p:cNvPr id="76" name="Arc 75"/>
          <p:cNvSpPr/>
          <p:nvPr/>
        </p:nvSpPr>
        <p:spPr>
          <a:xfrm>
            <a:off x="5207725" y="4506686"/>
            <a:ext cx="274322" cy="496389"/>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5229496" y="5016138"/>
            <a:ext cx="274321" cy="452846"/>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Arc 77"/>
          <p:cNvSpPr/>
          <p:nvPr/>
        </p:nvSpPr>
        <p:spPr>
          <a:xfrm>
            <a:off x="5225142" y="5482047"/>
            <a:ext cx="274321" cy="452846"/>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9" name="TextBox 78"/>
              <p:cNvSpPr txBox="1"/>
              <p:nvPr/>
            </p:nvSpPr>
            <p:spPr>
              <a:xfrm>
                <a:off x="5376750" y="4594960"/>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a:t>
                </a:r>
                <a14:m>
                  <m:oMath xmlns:m="http://schemas.openxmlformats.org/officeDocument/2006/math">
                    <m:r>
                      <a:rPr lang="en-US" sz="1400" b="0" i="1" smtClean="0">
                        <a:solidFill>
                          <a:srgbClr val="FF0000"/>
                        </a:solidFill>
                        <a:latin typeface="Cambria Math" panose="02040503050406030204" pitchFamily="18" charset="0"/>
                      </a:rPr>
                      <m:t>𝑥</m:t>
                    </m:r>
                  </m:oMath>
                </a14:m>
                <a:endParaRPr lang="en-GB" sz="1400" baseline="-25000" dirty="0">
                  <a:solidFill>
                    <a:srgbClr val="FF0000"/>
                  </a:solidFill>
                  <a:latin typeface="Comic Sans MS" panose="030F0702030302020204" pitchFamily="66"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5376750" y="4594960"/>
                <a:ext cx="1259179" cy="307777"/>
              </a:xfrm>
              <a:prstGeom prst="rect">
                <a:avLst/>
              </a:prstGeom>
              <a:blipFill>
                <a:blip r:embed="rId17"/>
                <a:stretch>
                  <a:fillRect t="-4000" b="-20000"/>
                </a:stretch>
              </a:blipFill>
            </p:spPr>
            <p:txBody>
              <a:bodyPr/>
              <a:lstStyle/>
              <a:p>
                <a:r>
                  <a:rPr lang="en-GB">
                    <a:noFill/>
                  </a:rPr>
                  <a:t> </a:t>
                </a:r>
              </a:p>
            </p:txBody>
          </p:sp>
        </mc:Fallback>
      </mc:AlternateContent>
      <p:sp>
        <p:nvSpPr>
          <p:cNvPr id="80" name="TextBox 79"/>
          <p:cNvSpPr txBox="1"/>
          <p:nvPr/>
        </p:nvSpPr>
        <p:spPr>
          <a:xfrm>
            <a:off x="5433356" y="4982491"/>
            <a:ext cx="263949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This is the extension, so add on the natural length</a:t>
            </a:r>
            <a:endParaRPr lang="en-GB" sz="1400" baseline="-25000" dirty="0">
              <a:solidFill>
                <a:srgbClr val="FF0000"/>
              </a:solidFill>
              <a:latin typeface="Comic Sans MS" panose="030F0702030302020204" pitchFamily="66" charset="0"/>
            </a:endParaRPr>
          </a:p>
        </p:txBody>
      </p:sp>
      <p:sp>
        <p:nvSpPr>
          <p:cNvPr id="81" name="TextBox 80"/>
          <p:cNvSpPr txBox="1"/>
          <p:nvPr/>
        </p:nvSpPr>
        <p:spPr>
          <a:xfrm>
            <a:off x="5520441" y="5574674"/>
            <a:ext cx="125917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Round to 3sf</a:t>
            </a:r>
            <a:endParaRPr lang="en-GB" sz="14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499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linds(horizontal)">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linds(horizontal)">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blinds(horizontal)">
                                      <p:cBhvr>
                                        <p:cTn id="57" dur="500"/>
                                        <p:tgtEl>
                                          <p:spTgt spid="7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blinds(horizontal)">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blinds(horizontal)">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59" grpId="0"/>
      <p:bldP spid="60" grpId="0"/>
      <p:bldP spid="61" grpId="0" animBg="1"/>
      <p:bldP spid="75" grpId="0"/>
      <p:bldP spid="76" grpId="0" animBg="1"/>
      <p:bldP spid="77" grpId="0" animBg="1"/>
      <p:bldP spid="78" grpId="0" animBg="1"/>
      <p:bldP spid="79" grpId="0"/>
      <p:bldP spid="80" grpId="0"/>
      <p:bldP spid="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6370318" y="1942012"/>
            <a:ext cx="370116" cy="276999"/>
          </a:xfrm>
          <a:prstGeom prst="rect">
            <a:avLst/>
          </a:prstGeom>
          <a:noFill/>
        </p:spPr>
        <p:txBody>
          <a:bodyPr wrap="squar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p:sp>
        <p:nvSpPr>
          <p:cNvPr id="62" name="TextBox 61"/>
          <p:cNvSpPr txBox="1"/>
          <p:nvPr/>
        </p:nvSpPr>
        <p:spPr>
          <a:xfrm>
            <a:off x="6033389" y="1698722"/>
            <a:ext cx="96180" cy="184666"/>
          </a:xfrm>
          <a:prstGeom prst="rect">
            <a:avLst/>
          </a:prstGeom>
          <a:noFill/>
        </p:spPr>
        <p:txBody>
          <a:bodyPr wrap="none" lIns="0" tIns="0" rIns="0" bIns="0" rtlCol="0">
            <a:spAutoFit/>
          </a:bodyPr>
          <a:lstStyle/>
          <a:p>
            <a:r>
              <a:rPr lang="en-US" sz="1200" dirty="0">
                <a:latin typeface="Comic Sans MS" panose="030F0702030302020204" pitchFamily="66" charset="0"/>
              </a:rPr>
              <a:t>R</a:t>
            </a:r>
            <a:endParaRPr lang="en-GB"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712738" y="2479744"/>
                <a:ext cx="1560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712738" y="2479744"/>
                <a:ext cx="156068" cy="215444"/>
              </a:xfrm>
              <a:prstGeom prst="rect">
                <a:avLst/>
              </a:prstGeom>
              <a:blipFill>
                <a:blip r:embed="rId11"/>
                <a:stretch>
                  <a:fillRect l="-26923" r="-19231" b="-5714"/>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59"/>
              <p:cNvSpPr txBox="1"/>
              <p:nvPr/>
            </p:nvSpPr>
            <p:spPr>
              <a:xfrm>
                <a:off x="2582492" y="5815836"/>
                <a:ext cx="71352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1.66</m:t>
                      </m:r>
                      <m:r>
                        <a:rPr lang="en-US" sz="1400" b="0" i="1" smtClean="0">
                          <a:solidFill>
                            <a:srgbClr val="FF0000"/>
                          </a:solidFill>
                          <a:latin typeface="Cambria Math" panose="02040503050406030204" pitchFamily="18" charset="0"/>
                        </a:rPr>
                        <m:t>𝑚</m:t>
                      </m:r>
                    </m:oMath>
                  </m:oMathPara>
                </a14:m>
                <a:endParaRPr lang="en-GB" sz="14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582492" y="5815836"/>
                <a:ext cx="713529"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2373487" y="5371699"/>
                <a:ext cx="57406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1.8</m:t>
                      </m:r>
                      <m:r>
                        <a:rPr lang="en-US" sz="1400" b="0" i="1" smtClean="0">
                          <a:solidFill>
                            <a:srgbClr val="FF0000"/>
                          </a:solidFill>
                          <a:latin typeface="Cambria Math" panose="02040503050406030204" pitchFamily="18" charset="0"/>
                        </a:rPr>
                        <m:t>𝑔</m:t>
                      </m:r>
                    </m:oMath>
                  </m:oMathPara>
                </a14:m>
                <a:endParaRPr lang="en-GB" sz="1400"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373487" y="5371699"/>
                <a:ext cx="574068" cy="307777"/>
              </a:xfrm>
              <a:prstGeom prst="rect">
                <a:avLst/>
              </a:prstGeom>
              <a:blipFill>
                <a:blip r:embed="rId13"/>
                <a:stretch>
                  <a:fillRect b="-588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10744" y="3579224"/>
                <a:ext cx="1088055" cy="441275"/>
              </a:xfrm>
              <a:prstGeom prst="rect">
                <a:avLst/>
              </a:prstGeom>
              <a:noFill/>
            </p:spPr>
            <p:txBody>
              <a:bodyPr wrap="none" rtlCol="0">
                <a:spAutoFit/>
              </a:bodyPr>
              <a:lstStyle/>
              <a:p>
                <a:r>
                  <a:rPr lang="en-US" sz="1600" dirty="0">
                    <a:solidFill>
                      <a:schemeClr val="tx1"/>
                    </a:solidFill>
                    <a:latin typeface="Comic Sans MS" panose="030F0702030302020204" pitchFamily="66" charset="0"/>
                  </a:rPr>
                  <a:t>If </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𝜇</m:t>
                    </m:r>
                    <m:r>
                      <a:rPr lang="en-US" sz="1600" b="0" i="1" smtClean="0">
                        <a:solidFill>
                          <a:schemeClr val="tx1"/>
                        </a:solidFill>
                        <a:latin typeface="Cambria Math" panose="02040503050406030204" pitchFamily="18" charset="0"/>
                        <a:ea typeface="Cambria Math" panose="02040503050406030204" pitchFamily="18" charset="0"/>
                      </a:rPr>
                      <m:t>&gt;</m:t>
                    </m:r>
                    <m:f>
                      <m:fPr>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1</m:t>
                        </m:r>
                      </m:num>
                      <m:den>
                        <m:r>
                          <a:rPr lang="en-US" sz="1600" b="0" i="1" smtClean="0">
                            <a:solidFill>
                              <a:schemeClr val="tx1"/>
                            </a:solidFill>
                            <a:latin typeface="Cambria Math" panose="02040503050406030204" pitchFamily="18" charset="0"/>
                            <a:ea typeface="Cambria Math" panose="02040503050406030204" pitchFamily="18" charset="0"/>
                          </a:rPr>
                          <m:t>3</m:t>
                        </m:r>
                      </m:den>
                    </m:f>
                  </m:oMath>
                </a14:m>
                <a:r>
                  <a:rPr lang="en-GB" sz="1600" dirty="0">
                    <a:solidFill>
                      <a:schemeClr val="tx1"/>
                    </a:solidFill>
                    <a:latin typeface="Comic Sans MS" panose="030F0702030302020204" pitchFamily="66"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310744" y="3579224"/>
                <a:ext cx="1088055" cy="441275"/>
              </a:xfrm>
              <a:prstGeom prst="rect">
                <a:avLst/>
              </a:prstGeom>
              <a:blipFill>
                <a:blip r:embed="rId14"/>
                <a:stretch>
                  <a:fillRect l="-2793" r="-559" b="-5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140134" y="4098571"/>
                <a:ext cx="3331821"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F would be greater since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𝐹</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𝜇</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𝑅</m:t>
                    </m:r>
                  </m:oMath>
                </a14:m>
                <a:endParaRPr lang="en-GB" sz="1400" baseline="-25000" dirty="0">
                  <a:solidFill>
                    <a:srgbClr val="FF0000"/>
                  </a:solidFill>
                  <a:latin typeface="Comic Sans MS" panose="030F0702030302020204" pitchFamily="66"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140134" y="4098571"/>
                <a:ext cx="3331821" cy="307777"/>
              </a:xfrm>
              <a:prstGeom prst="rect">
                <a:avLst/>
              </a:prstGeom>
              <a:blipFill>
                <a:blip r:embed="rId15"/>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09655" y="4581896"/>
                <a:ext cx="4224449"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Since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𝐹</m:t>
                    </m:r>
                  </m:oMath>
                </a14:m>
                <a:r>
                  <a:rPr lang="en-US" sz="1400" dirty="0">
                    <a:solidFill>
                      <a:srgbClr val="FF0000"/>
                    </a:solidFill>
                    <a:latin typeface="Comic Sans MS" panose="030F0702030302020204" pitchFamily="66" charset="0"/>
                    <a:sym typeface="Wingdings" panose="05000000000000000000" pitchFamily="2" charset="2"/>
                  </a:rPr>
                  <a:t> is greater,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𝑇</m:t>
                    </m:r>
                  </m:oMath>
                </a14:m>
                <a:r>
                  <a:rPr lang="en-US" sz="1400" dirty="0">
                    <a:solidFill>
                      <a:srgbClr val="FF0000"/>
                    </a:solidFill>
                    <a:latin typeface="Comic Sans MS" panose="030F0702030302020204" pitchFamily="66" charset="0"/>
                    <a:sym typeface="Wingdings" panose="05000000000000000000" pitchFamily="2" charset="2"/>
                  </a:rPr>
                  <a:t> will be smaller (since they add up to 3gsin</a:t>
                </a:r>
                <a:r>
                  <a:rPr lang="el-GR" sz="1400" dirty="0">
                    <a:solidFill>
                      <a:srgbClr val="FF0000"/>
                    </a:solidFill>
                    <a:latin typeface="Comic Sans MS" panose="030F0702030302020204" pitchFamily="66" charset="0"/>
                    <a:sym typeface="Wingdings" panose="05000000000000000000" pitchFamily="2" charset="2"/>
                  </a:rPr>
                  <a:t>θ</a:t>
                </a:r>
                <a:r>
                  <a:rPr lang="en-US" sz="1400" dirty="0">
                    <a:solidFill>
                      <a:srgbClr val="FF0000"/>
                    </a:solidFill>
                    <a:latin typeface="Comic Sans MS" panose="030F0702030302020204" pitchFamily="66" charset="0"/>
                    <a:sym typeface="Wingdings" panose="05000000000000000000" pitchFamily="2" charset="2"/>
                  </a:rPr>
                  <a:t>)</a:t>
                </a:r>
                <a:endParaRPr lang="en-GB" sz="1400" baseline="-25000" dirty="0">
                  <a:solidFill>
                    <a:srgbClr val="FF0000"/>
                  </a:solidFill>
                  <a:latin typeface="Comic Sans MS" panose="030F0702030302020204" pitchFamily="66"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109655" y="4581896"/>
                <a:ext cx="4224449" cy="523220"/>
              </a:xfrm>
              <a:prstGeom prst="rect">
                <a:avLst/>
              </a:prstGeom>
              <a:blipFill>
                <a:blip r:embed="rId16"/>
                <a:stretch>
                  <a:fillRect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227221" y="5265519"/>
                <a:ext cx="3636619" cy="6315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As T is smaller,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r>
                  <a:rPr lang="en-US" sz="1400" dirty="0">
                    <a:solidFill>
                      <a:srgbClr val="FF0000"/>
                    </a:solidFill>
                    <a:latin typeface="Comic Sans MS" panose="030F0702030302020204" pitchFamily="66" charset="0"/>
                    <a:sym typeface="Wingdings" panose="05000000000000000000" pitchFamily="2" charset="2"/>
                  </a:rPr>
                  <a:t> will also be smaller, since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𝑇</m:t>
                    </m:r>
                    <m:r>
                      <a:rPr lang="en-US" sz="1400" b="0" i="1" smtClean="0">
                        <a:solidFill>
                          <a:srgbClr val="FF0000"/>
                        </a:solidFill>
                        <a:latin typeface="Cambria Math" panose="02040503050406030204" pitchFamily="18" charset="0"/>
                        <a:sym typeface="Wingdings" panose="05000000000000000000" pitchFamily="2" charset="2"/>
                      </a:rPr>
                      <m:t>=</m:t>
                    </m:r>
                    <m:f>
                      <m:fPr>
                        <m:ctrlPr>
                          <a:rPr lang="en-US" sz="1400" b="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𝜆</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𝑥</m:t>
                        </m:r>
                      </m:num>
                      <m:den>
                        <m:r>
                          <a:rPr lang="en-US" sz="1400" b="0" i="1" smtClean="0">
                            <a:solidFill>
                              <a:srgbClr val="FF0000"/>
                            </a:solidFill>
                            <a:latin typeface="Cambria Math" panose="02040503050406030204" pitchFamily="18" charset="0"/>
                            <a:sym typeface="Wingdings" panose="05000000000000000000" pitchFamily="2" charset="2"/>
                          </a:rPr>
                          <m:t>𝑙</m:t>
                        </m:r>
                      </m:den>
                    </m:f>
                  </m:oMath>
                </a14:m>
                <a:endParaRPr lang="en-GB" sz="1400" baseline="-25000" dirty="0">
                  <a:solidFill>
                    <a:srgbClr val="FF0000"/>
                  </a:solidFill>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227221" y="5265519"/>
                <a:ext cx="3636619" cy="631520"/>
              </a:xfrm>
              <a:prstGeom prst="rect">
                <a:avLst/>
              </a:prstGeom>
              <a:blipFill>
                <a:blip r:embed="rId17"/>
                <a:stretch>
                  <a:fillRect t="-1942" b="-971"/>
                </a:stretch>
              </a:blipFill>
            </p:spPr>
            <p:txBody>
              <a:bodyPr/>
              <a:lstStyle/>
              <a:p>
                <a:r>
                  <a:rPr lang="en-GB">
                    <a:noFill/>
                  </a:rPr>
                  <a:t> </a:t>
                </a:r>
              </a:p>
            </p:txBody>
          </p:sp>
        </mc:Fallback>
      </mc:AlternateContent>
    </p:spTree>
    <p:extLst>
      <p:ext uri="{BB962C8B-B14F-4D97-AF65-F5344CB8AC3E}">
        <p14:creationId xmlns:p14="http://schemas.microsoft.com/office/powerpoint/2010/main" val="27869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p:nvPr/>
        </p:nvCxnSpPr>
        <p:spPr>
          <a:xfrm flipH="1">
            <a:off x="7398328" y="5702134"/>
            <a:ext cx="990" cy="366155"/>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Some important things to be aware of in this section:</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If a particle is attached to the end of joined strings and hangs at rest, the Tension will be constant throughout </a:t>
            </a:r>
            <a:r>
              <a:rPr lang="en-GB" sz="1400" u="sng" dirty="0">
                <a:latin typeface="Comic Sans MS" pitchFamily="66" charset="0"/>
                <a:sym typeface="Wingdings" panose="05000000000000000000" pitchFamily="2" charset="2"/>
              </a:rPr>
              <a:t>both</a:t>
            </a:r>
            <a:r>
              <a:rPr lang="en-GB" sz="1400" dirty="0">
                <a:latin typeface="Comic Sans MS" pitchFamily="66" charset="0"/>
                <a:sym typeface="Wingdings" panose="05000000000000000000" pitchFamily="2" charset="2"/>
              </a:rPr>
              <a:t> strings (even if the strings are different)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it is attached part-way along the string, and the string is fixed at a lower point, the Tension will vary as the mass affects each part of it differently</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there are different strings suspended at different angles, the Tension will be different</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flipV="1">
            <a:off x="3657600" y="3124200"/>
            <a:ext cx="6096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800600" y="1828800"/>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800600" y="3352800"/>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495800" y="2743200"/>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sp>
        <p:nvSpPr>
          <p:cNvPr id="79" name="TextBox 78"/>
          <p:cNvSpPr txBox="1"/>
          <p:nvPr/>
        </p:nvSpPr>
        <p:spPr>
          <a:xfrm>
            <a:off x="4572000" y="38100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grpSp>
        <p:nvGrpSpPr>
          <p:cNvPr id="105" name="Group 104"/>
          <p:cNvGrpSpPr/>
          <p:nvPr/>
        </p:nvGrpSpPr>
        <p:grpSpPr>
          <a:xfrm>
            <a:off x="4724400" y="1752600"/>
            <a:ext cx="152400" cy="152400"/>
            <a:chOff x="5486400" y="3048000"/>
            <a:chExt cx="152400" cy="152400"/>
          </a:xfrm>
        </p:grpSpPr>
        <p:cxnSp>
          <p:nvCxnSpPr>
            <p:cNvPr id="106" name="Straight Connector 10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4724400" y="2438400"/>
            <a:ext cx="152400" cy="152400"/>
            <a:chOff x="5486400" y="3048000"/>
            <a:chExt cx="152400" cy="152400"/>
          </a:xfrm>
        </p:grpSpPr>
        <p:cxnSp>
          <p:nvCxnSpPr>
            <p:cNvPr id="114" name="Straight Connector 11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4800600" y="2286000"/>
            <a:ext cx="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800600" y="2819400"/>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2057400"/>
            <a:ext cx="758541" cy="276999"/>
          </a:xfrm>
          <a:prstGeom prst="rect">
            <a:avLst/>
          </a:prstGeom>
          <a:noFill/>
        </p:spPr>
        <p:txBody>
          <a:bodyPr wrap="none" rtlCol="0">
            <a:spAutoFit/>
          </a:bodyPr>
          <a:lstStyle/>
          <a:p>
            <a:pPr algn="ctr"/>
            <a:r>
              <a:rPr lang="en-GB" sz="1200" dirty="0">
                <a:latin typeface="Comic Sans MS" panose="030F0702030302020204" pitchFamily="66" charset="0"/>
              </a:rPr>
              <a:t>String 1</a:t>
            </a:r>
          </a:p>
        </p:txBody>
      </p:sp>
      <p:sp>
        <p:nvSpPr>
          <p:cNvPr id="117" name="TextBox 116"/>
          <p:cNvSpPr txBox="1"/>
          <p:nvPr/>
        </p:nvSpPr>
        <p:spPr>
          <a:xfrm>
            <a:off x="4800600" y="2743200"/>
            <a:ext cx="784189" cy="276999"/>
          </a:xfrm>
          <a:prstGeom prst="rect">
            <a:avLst/>
          </a:prstGeom>
          <a:noFill/>
        </p:spPr>
        <p:txBody>
          <a:bodyPr wrap="none" rtlCol="0">
            <a:spAutoFit/>
          </a:bodyPr>
          <a:lstStyle/>
          <a:p>
            <a:pPr algn="ctr"/>
            <a:r>
              <a:rPr lang="en-GB" sz="1200" dirty="0">
                <a:latin typeface="Comic Sans MS" panose="030F0702030302020204" pitchFamily="66" charset="0"/>
              </a:rPr>
              <a:t>String 2</a:t>
            </a:r>
          </a:p>
        </p:txBody>
      </p:sp>
      <p:sp>
        <p:nvSpPr>
          <p:cNvPr id="112" name="Oval 111"/>
          <p:cNvSpPr/>
          <p:nvPr/>
        </p:nvSpPr>
        <p:spPr>
          <a:xfrm>
            <a:off x="4724400" y="3276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p:cNvSpPr txBox="1"/>
          <p:nvPr/>
        </p:nvSpPr>
        <p:spPr>
          <a:xfrm>
            <a:off x="4495800" y="1828800"/>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cxnSp>
        <p:nvCxnSpPr>
          <p:cNvPr id="119" name="Straight Connector 118"/>
          <p:cNvCxnSpPr/>
          <p:nvPr/>
        </p:nvCxnSpPr>
        <p:spPr>
          <a:xfrm flipV="1">
            <a:off x="4800600" y="1905000"/>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2057400"/>
            <a:ext cx="16002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overall Tension is still T, NOT 2T!</a:t>
            </a:r>
          </a:p>
        </p:txBody>
      </p:sp>
      <p:cxnSp>
        <p:nvCxnSpPr>
          <p:cNvPr id="120" name="Straight Arrow Connector 119"/>
          <p:cNvCxnSpPr/>
          <p:nvPr/>
        </p:nvCxnSpPr>
        <p:spPr>
          <a:xfrm flipV="1">
            <a:off x="3810000" y="3408218"/>
            <a:ext cx="3540826" cy="16209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826828" y="2403764"/>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131628" y="2403764"/>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131628" y="3394364"/>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8131628" y="2860964"/>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131628" y="3394364"/>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131628" y="3699164"/>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826828" y="4384964"/>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750628" y="4003964"/>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131" name="TextBox 130"/>
          <p:cNvSpPr txBox="1"/>
          <p:nvPr/>
        </p:nvSpPr>
        <p:spPr>
          <a:xfrm>
            <a:off x="7750628" y="2784764"/>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132" name="TextBox 131"/>
          <p:cNvSpPr txBox="1"/>
          <p:nvPr/>
        </p:nvSpPr>
        <p:spPr>
          <a:xfrm>
            <a:off x="7674428" y="3699164"/>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grpSp>
        <p:nvGrpSpPr>
          <p:cNvPr id="143" name="Group 142"/>
          <p:cNvGrpSpPr/>
          <p:nvPr/>
        </p:nvGrpSpPr>
        <p:grpSpPr>
          <a:xfrm>
            <a:off x="8055428" y="2327564"/>
            <a:ext cx="152400" cy="152400"/>
            <a:chOff x="5486400" y="3048000"/>
            <a:chExt cx="152400" cy="152400"/>
          </a:xfrm>
        </p:grpSpPr>
        <p:cxnSp>
          <p:nvCxnSpPr>
            <p:cNvPr id="144" name="Straight Connector 1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8055428" y="4308764"/>
            <a:ext cx="152400" cy="152400"/>
            <a:chOff x="5486400" y="3048000"/>
            <a:chExt cx="152400" cy="152400"/>
          </a:xfrm>
        </p:grpSpPr>
        <p:cxnSp>
          <p:nvCxnSpPr>
            <p:cNvPr id="147" name="Straight Connector 146"/>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Oval 149"/>
          <p:cNvSpPr/>
          <p:nvPr/>
        </p:nvSpPr>
        <p:spPr>
          <a:xfrm>
            <a:off x="8055428" y="331816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1" name="Group 150"/>
          <p:cNvGrpSpPr/>
          <p:nvPr/>
        </p:nvGrpSpPr>
        <p:grpSpPr>
          <a:xfrm>
            <a:off x="5254831" y="4858986"/>
            <a:ext cx="152400" cy="152400"/>
            <a:chOff x="5486400" y="3048000"/>
            <a:chExt cx="152400" cy="152400"/>
          </a:xfrm>
        </p:grpSpPr>
        <p:cxnSp>
          <p:nvCxnSpPr>
            <p:cNvPr id="152" name="Straight Connector 15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7919852" y="4858986"/>
            <a:ext cx="152400" cy="152400"/>
            <a:chOff x="5486400" y="3048000"/>
            <a:chExt cx="152400" cy="152400"/>
          </a:xfrm>
        </p:grpSpPr>
        <p:cxnSp>
          <p:nvCxnSpPr>
            <p:cNvPr id="155" name="Straight Connector 154"/>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a:off x="5331031" y="4935186"/>
            <a:ext cx="26650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29052" y="4935186"/>
            <a:ext cx="205740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7386452" y="4935186"/>
            <a:ext cx="60960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6580002" y="5398736"/>
            <a:ext cx="806450" cy="29845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7399152" y="5322536"/>
            <a:ext cx="292100" cy="36195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6433952" y="5081236"/>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164" name="TextBox 163"/>
          <p:cNvSpPr txBox="1"/>
          <p:nvPr/>
        </p:nvSpPr>
        <p:spPr>
          <a:xfrm>
            <a:off x="7240402" y="5068536"/>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161" name="Oval 160"/>
          <p:cNvSpPr/>
          <p:nvPr/>
        </p:nvSpPr>
        <p:spPr>
          <a:xfrm>
            <a:off x="7310252" y="562098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218219" y="5981204"/>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169" name="Straight Arrow Connector 168"/>
          <p:cNvCxnSpPr/>
          <p:nvPr/>
        </p:nvCxnSpPr>
        <p:spPr>
          <a:xfrm flipV="1">
            <a:off x="3608119" y="5403273"/>
            <a:ext cx="1807029" cy="7441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93872" y="5884499"/>
            <a:ext cx="2600695" cy="830997"/>
          </a:xfrm>
          <a:prstGeom prst="rect">
            <a:avLst/>
          </a:prstGeom>
          <a:noFill/>
          <a:ln w="25400">
            <a:solidFill>
              <a:schemeClr val="tx1"/>
            </a:solidFill>
          </a:ln>
        </p:spPr>
        <p:txBody>
          <a:bodyPr wrap="square" rtlCol="0">
            <a:spAutoFit/>
          </a:bodyPr>
          <a:lstStyle/>
          <a:p>
            <a:pPr algn="ctr"/>
            <a:r>
              <a:rPr lang="en-GB" sz="1200" dirty="0">
                <a:solidFill>
                  <a:srgbClr val="0000FF"/>
                </a:solidFill>
                <a:latin typeface="Comic Sans MS" panose="030F0702030302020204" pitchFamily="66" charset="0"/>
              </a:rPr>
              <a:t>Of course though, every question is unique and getting the Tensions represented correctly is key to solving these questions!</a:t>
            </a:r>
          </a:p>
        </p:txBody>
      </p:sp>
      <p:sp>
        <p:nvSpPr>
          <p:cNvPr id="63" name="TextBox 6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6876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par>
                                <p:cTn id="18" presetID="3" presetClass="entr" presetSubtype="10"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linds(horizontal)">
                                      <p:cBhvr>
                                        <p:cTn id="20" dur="500"/>
                                        <p:tgtEl>
                                          <p:spTgt spid="69"/>
                                        </p:tgtEl>
                                      </p:cBhvr>
                                    </p:animEffect>
                                  </p:childTnLst>
                                </p:cTn>
                              </p:par>
                              <p:par>
                                <p:cTn id="21" presetID="3" presetClass="entr" presetSubtype="1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blinds(horizontal)">
                                      <p:cBhvr>
                                        <p:cTn id="23" dur="500"/>
                                        <p:tgtEl>
                                          <p:spTgt spid="105"/>
                                        </p:tgtEl>
                                      </p:cBhvr>
                                    </p:animEffect>
                                  </p:childTnLst>
                                </p:cTn>
                              </p:par>
                              <p:par>
                                <p:cTn id="24" presetID="3" presetClass="entr" presetSubtype="10"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blinds(horizontal)">
                                      <p:cBhvr>
                                        <p:cTn id="26" dur="500"/>
                                        <p:tgtEl>
                                          <p:spTgt spid="113"/>
                                        </p:tgtEl>
                                      </p:cBhvr>
                                    </p:animEffect>
                                  </p:childTnLst>
                                </p:cTn>
                              </p:par>
                              <p:par>
                                <p:cTn id="27" presetID="3" presetClass="entr" presetSubtype="1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blinds(horizontal)">
                                      <p:cBhvr>
                                        <p:cTn id="29" dur="500"/>
                                        <p:tgtEl>
                                          <p:spTgt spid="1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blinds(horizontal)">
                                      <p:cBhvr>
                                        <p:cTn id="35" dur="500"/>
                                        <p:tgtEl>
                                          <p:spTgt spid="1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blinds(horizontal)">
                                      <p:cBhvr>
                                        <p:cTn id="38" dur="5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linds(horizontal)">
                                      <p:cBhvr>
                                        <p:cTn id="43" dur="500"/>
                                        <p:tgtEl>
                                          <p:spTgt spid="7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blinds(horizontal)">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blinds(horizontal)">
                                      <p:cBhvr>
                                        <p:cTn id="51" dur="500"/>
                                        <p:tgtEl>
                                          <p:spTgt spid="7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linds(horizontal)">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blinds(horizontal)">
                                      <p:cBhvr>
                                        <p:cTn id="59" dur="500"/>
                                        <p:tgtEl>
                                          <p:spTgt spid="1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blinds(horizontal)">
                                      <p:cBhvr>
                                        <p:cTn id="62" dur="500"/>
                                        <p:tgtEl>
                                          <p:spTgt spid="1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1"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blinds(horizontal)">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blinds(horizontal)">
                                      <p:cBhvr>
                                        <p:cTn id="77" dur="500"/>
                                        <p:tgtEl>
                                          <p:spTgt spid="1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blinds(horizontal)">
                                      <p:cBhvr>
                                        <p:cTn id="82" dur="500"/>
                                        <p:tgtEl>
                                          <p:spTgt spid="121"/>
                                        </p:tgtEl>
                                      </p:cBhvr>
                                    </p:animEffect>
                                  </p:childTnLst>
                                </p:cTn>
                              </p:par>
                              <p:par>
                                <p:cTn id="83" presetID="3" presetClass="entr" presetSubtype="10" fill="hold"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blinds(horizontal)">
                                      <p:cBhvr>
                                        <p:cTn id="85" dur="500"/>
                                        <p:tgtEl>
                                          <p:spTgt spid="123"/>
                                        </p:tgtEl>
                                      </p:cBhvr>
                                    </p:animEffect>
                                  </p:childTnLst>
                                </p:cTn>
                              </p:par>
                              <p:par>
                                <p:cTn id="86" presetID="3" presetClass="entr" presetSubtype="10"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blinds(horizontal)">
                                      <p:cBhvr>
                                        <p:cTn id="88" dur="500"/>
                                        <p:tgtEl>
                                          <p:spTgt spid="124"/>
                                        </p:tgtEl>
                                      </p:cBhvr>
                                    </p:animEffect>
                                  </p:childTnLst>
                                </p:cTn>
                              </p:par>
                              <p:par>
                                <p:cTn id="89" presetID="3" presetClass="entr" presetSubtype="10" fill="hold" nodeType="withEffect">
                                  <p:stCondLst>
                                    <p:cond delay="0"/>
                                  </p:stCondLst>
                                  <p:childTnLst>
                                    <p:set>
                                      <p:cBhvr>
                                        <p:cTn id="90" dur="1" fill="hold">
                                          <p:stCondLst>
                                            <p:cond delay="0"/>
                                          </p:stCondLst>
                                        </p:cTn>
                                        <p:tgtEl>
                                          <p:spTgt spid="128"/>
                                        </p:tgtEl>
                                        <p:attrNameLst>
                                          <p:attrName>style.visibility</p:attrName>
                                        </p:attrNameLst>
                                      </p:cBhvr>
                                      <p:to>
                                        <p:strVal val="visible"/>
                                      </p:to>
                                    </p:set>
                                    <p:animEffect transition="in" filter="blinds(horizontal)">
                                      <p:cBhvr>
                                        <p:cTn id="91" dur="500"/>
                                        <p:tgtEl>
                                          <p:spTgt spid="128"/>
                                        </p:tgtEl>
                                      </p:cBhvr>
                                    </p:animEffect>
                                  </p:childTnLst>
                                </p:cTn>
                              </p:par>
                              <p:par>
                                <p:cTn id="92" presetID="3" presetClass="entr" presetSubtype="10" fill="hold" nodeType="withEffect">
                                  <p:stCondLst>
                                    <p:cond delay="0"/>
                                  </p:stCondLst>
                                  <p:childTnLst>
                                    <p:set>
                                      <p:cBhvr>
                                        <p:cTn id="93" dur="1" fill="hold">
                                          <p:stCondLst>
                                            <p:cond delay="0"/>
                                          </p:stCondLst>
                                        </p:cTn>
                                        <p:tgtEl>
                                          <p:spTgt spid="143"/>
                                        </p:tgtEl>
                                        <p:attrNameLst>
                                          <p:attrName>style.visibility</p:attrName>
                                        </p:attrNameLst>
                                      </p:cBhvr>
                                      <p:to>
                                        <p:strVal val="visible"/>
                                      </p:to>
                                    </p:set>
                                    <p:animEffect transition="in" filter="blinds(horizontal)">
                                      <p:cBhvr>
                                        <p:cTn id="94" dur="500"/>
                                        <p:tgtEl>
                                          <p:spTgt spid="143"/>
                                        </p:tgtEl>
                                      </p:cBhvr>
                                    </p:animEffect>
                                  </p:childTnLst>
                                </p:cTn>
                              </p:par>
                              <p:par>
                                <p:cTn id="95" presetID="3" presetClass="entr" presetSubtype="10" fill="hold" nodeType="with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blinds(horizontal)">
                                      <p:cBhvr>
                                        <p:cTn id="97" dur="500"/>
                                        <p:tgtEl>
                                          <p:spTgt spid="14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50"/>
                                        </p:tgtEl>
                                        <p:attrNameLst>
                                          <p:attrName>style.visibility</p:attrName>
                                        </p:attrNameLst>
                                      </p:cBhvr>
                                      <p:to>
                                        <p:strVal val="visible"/>
                                      </p:to>
                                    </p:set>
                                    <p:animEffect transition="in" filter="blinds(horizontal)">
                                      <p:cBhvr>
                                        <p:cTn id="100" dur="500"/>
                                        <p:tgtEl>
                                          <p:spTgt spid="15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blinds(horizontal)">
                                      <p:cBhvr>
                                        <p:cTn id="105" dur="500"/>
                                        <p:tgtEl>
                                          <p:spTgt spid="12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32"/>
                                        </p:tgtEl>
                                        <p:attrNameLst>
                                          <p:attrName>style.visibility</p:attrName>
                                        </p:attrNameLst>
                                      </p:cBhvr>
                                      <p:to>
                                        <p:strVal val="visible"/>
                                      </p:to>
                                    </p:set>
                                    <p:animEffect transition="in" filter="blinds(horizontal)">
                                      <p:cBhvr>
                                        <p:cTn id="108" dur="500"/>
                                        <p:tgtEl>
                                          <p:spTgt spid="1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127"/>
                                        </p:tgtEl>
                                        <p:attrNameLst>
                                          <p:attrName>style.visibility</p:attrName>
                                        </p:attrNameLst>
                                      </p:cBhvr>
                                      <p:to>
                                        <p:strVal val="visible"/>
                                      </p:to>
                                    </p:set>
                                    <p:animEffect transition="in" filter="blinds(horizontal)">
                                      <p:cBhvr>
                                        <p:cTn id="113" dur="500"/>
                                        <p:tgtEl>
                                          <p:spTgt spid="127"/>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30"/>
                                        </p:tgtEl>
                                        <p:attrNameLst>
                                          <p:attrName>style.visibility</p:attrName>
                                        </p:attrNameLst>
                                      </p:cBhvr>
                                      <p:to>
                                        <p:strVal val="visible"/>
                                      </p:to>
                                    </p:set>
                                    <p:animEffect transition="in" filter="blinds(horizontal)">
                                      <p:cBhvr>
                                        <p:cTn id="116" dur="500"/>
                                        <p:tgtEl>
                                          <p:spTgt spid="13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125"/>
                                        </p:tgtEl>
                                        <p:attrNameLst>
                                          <p:attrName>style.visibility</p:attrName>
                                        </p:attrNameLst>
                                      </p:cBhvr>
                                      <p:to>
                                        <p:strVal val="visible"/>
                                      </p:to>
                                    </p:set>
                                    <p:animEffect transition="in" filter="blinds(horizontal)">
                                      <p:cBhvr>
                                        <p:cTn id="121" dur="500"/>
                                        <p:tgtEl>
                                          <p:spTgt spid="12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31"/>
                                        </p:tgtEl>
                                        <p:attrNameLst>
                                          <p:attrName>style.visibility</p:attrName>
                                        </p:attrNameLst>
                                      </p:cBhvr>
                                      <p:to>
                                        <p:strVal val="visible"/>
                                      </p:to>
                                    </p:set>
                                    <p:animEffect transition="in" filter="blinds(horizontal)">
                                      <p:cBhvr>
                                        <p:cTn id="124" dur="500"/>
                                        <p:tgtEl>
                                          <p:spTgt spid="131"/>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nodeType="click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blinds(horizontal)">
                                      <p:cBhvr>
                                        <p:cTn id="129" dur="500"/>
                                        <p:tgtEl>
                                          <p:spTgt spid="3">
                                            <p:txEl>
                                              <p:pRg st="8" end="8"/>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169"/>
                                        </p:tgtEl>
                                        <p:attrNameLst>
                                          <p:attrName>style.visibility</p:attrName>
                                        </p:attrNameLst>
                                      </p:cBhvr>
                                      <p:to>
                                        <p:strVal val="visible"/>
                                      </p:to>
                                    </p:set>
                                    <p:animEffect transition="in" filter="blinds(horizontal)">
                                      <p:cBhvr>
                                        <p:cTn id="134" dur="500"/>
                                        <p:tgtEl>
                                          <p:spTgt spid="169"/>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151"/>
                                        </p:tgtEl>
                                        <p:attrNameLst>
                                          <p:attrName>style.visibility</p:attrName>
                                        </p:attrNameLst>
                                      </p:cBhvr>
                                      <p:to>
                                        <p:strVal val="visible"/>
                                      </p:to>
                                    </p:set>
                                    <p:animEffect transition="in" filter="blinds(horizontal)">
                                      <p:cBhvr>
                                        <p:cTn id="139" dur="500"/>
                                        <p:tgtEl>
                                          <p:spTgt spid="151"/>
                                        </p:tgtEl>
                                      </p:cBhvr>
                                    </p:animEffect>
                                  </p:childTnLst>
                                </p:cTn>
                              </p:par>
                              <p:par>
                                <p:cTn id="140" presetID="3" presetClass="entr" presetSubtype="10" fill="hold" nodeType="withEffect">
                                  <p:stCondLst>
                                    <p:cond delay="0"/>
                                  </p:stCondLst>
                                  <p:childTnLst>
                                    <p:set>
                                      <p:cBhvr>
                                        <p:cTn id="141" dur="1" fill="hold">
                                          <p:stCondLst>
                                            <p:cond delay="0"/>
                                          </p:stCondLst>
                                        </p:cTn>
                                        <p:tgtEl>
                                          <p:spTgt spid="154"/>
                                        </p:tgtEl>
                                        <p:attrNameLst>
                                          <p:attrName>style.visibility</p:attrName>
                                        </p:attrNameLst>
                                      </p:cBhvr>
                                      <p:to>
                                        <p:strVal val="visible"/>
                                      </p:to>
                                    </p:set>
                                    <p:animEffect transition="in" filter="blinds(horizontal)">
                                      <p:cBhvr>
                                        <p:cTn id="142" dur="500"/>
                                        <p:tgtEl>
                                          <p:spTgt spid="154"/>
                                        </p:tgtEl>
                                      </p:cBhvr>
                                    </p:animEffect>
                                  </p:childTnLst>
                                </p:cTn>
                              </p:par>
                              <p:par>
                                <p:cTn id="143" presetID="3" presetClass="entr" presetSubtype="5" fill="hold" nodeType="withEffect">
                                  <p:stCondLst>
                                    <p:cond delay="0"/>
                                  </p:stCondLst>
                                  <p:childTnLst>
                                    <p:set>
                                      <p:cBhvr>
                                        <p:cTn id="144" dur="1" fill="hold">
                                          <p:stCondLst>
                                            <p:cond delay="0"/>
                                          </p:stCondLst>
                                        </p:cTn>
                                        <p:tgtEl>
                                          <p:spTgt spid="157"/>
                                        </p:tgtEl>
                                        <p:attrNameLst>
                                          <p:attrName>style.visibility</p:attrName>
                                        </p:attrNameLst>
                                      </p:cBhvr>
                                      <p:to>
                                        <p:strVal val="visible"/>
                                      </p:to>
                                    </p:set>
                                    <p:animEffect transition="in" filter="blinds(vertical)">
                                      <p:cBhvr>
                                        <p:cTn id="145" dur="500"/>
                                        <p:tgtEl>
                                          <p:spTgt spid="157"/>
                                        </p:tgtEl>
                                      </p:cBhvr>
                                    </p:animEffect>
                                  </p:childTnLst>
                                </p:cTn>
                              </p:par>
                              <p:par>
                                <p:cTn id="146" presetID="3" presetClass="entr" presetSubtype="10" fill="hold" nodeType="withEffect">
                                  <p:stCondLst>
                                    <p:cond delay="0"/>
                                  </p:stCondLst>
                                  <p:childTnLst>
                                    <p:set>
                                      <p:cBhvr>
                                        <p:cTn id="147" dur="1" fill="hold">
                                          <p:stCondLst>
                                            <p:cond delay="0"/>
                                          </p:stCondLst>
                                        </p:cTn>
                                        <p:tgtEl>
                                          <p:spTgt spid="158"/>
                                        </p:tgtEl>
                                        <p:attrNameLst>
                                          <p:attrName>style.visibility</p:attrName>
                                        </p:attrNameLst>
                                      </p:cBhvr>
                                      <p:to>
                                        <p:strVal val="visible"/>
                                      </p:to>
                                    </p:set>
                                    <p:animEffect transition="in" filter="blinds(horizontal)">
                                      <p:cBhvr>
                                        <p:cTn id="148" dur="500"/>
                                        <p:tgtEl>
                                          <p:spTgt spid="158"/>
                                        </p:tgtEl>
                                      </p:cBhvr>
                                    </p:animEffect>
                                  </p:childTnLst>
                                </p:cTn>
                              </p:par>
                              <p:par>
                                <p:cTn id="149" presetID="3" presetClass="entr" presetSubtype="10" fill="hold" nodeType="withEffect">
                                  <p:stCondLst>
                                    <p:cond delay="0"/>
                                  </p:stCondLst>
                                  <p:childTnLst>
                                    <p:set>
                                      <p:cBhvr>
                                        <p:cTn id="150" dur="1" fill="hold">
                                          <p:stCondLst>
                                            <p:cond delay="0"/>
                                          </p:stCondLst>
                                        </p:cTn>
                                        <p:tgtEl>
                                          <p:spTgt spid="159"/>
                                        </p:tgtEl>
                                        <p:attrNameLst>
                                          <p:attrName>style.visibility</p:attrName>
                                        </p:attrNameLst>
                                      </p:cBhvr>
                                      <p:to>
                                        <p:strVal val="visible"/>
                                      </p:to>
                                    </p:set>
                                    <p:animEffect transition="in" filter="blinds(horizontal)">
                                      <p:cBhvr>
                                        <p:cTn id="151" dur="500"/>
                                        <p:tgtEl>
                                          <p:spTgt spid="159"/>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61"/>
                                        </p:tgtEl>
                                        <p:attrNameLst>
                                          <p:attrName>style.visibility</p:attrName>
                                        </p:attrNameLst>
                                      </p:cBhvr>
                                      <p:to>
                                        <p:strVal val="visible"/>
                                      </p:to>
                                    </p:set>
                                    <p:animEffect transition="in" filter="blinds(horizontal)">
                                      <p:cBhvr>
                                        <p:cTn id="154" dur="500"/>
                                        <p:tgtEl>
                                          <p:spTgt spid="161"/>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nodeType="clickEffect">
                                  <p:stCondLst>
                                    <p:cond delay="0"/>
                                  </p:stCondLst>
                                  <p:childTnLst>
                                    <p:set>
                                      <p:cBhvr>
                                        <p:cTn id="158" dur="1" fill="hold">
                                          <p:stCondLst>
                                            <p:cond delay="0"/>
                                          </p:stCondLst>
                                        </p:cTn>
                                        <p:tgtEl>
                                          <p:spTgt spid="165"/>
                                        </p:tgtEl>
                                        <p:attrNameLst>
                                          <p:attrName>style.visibility</p:attrName>
                                        </p:attrNameLst>
                                      </p:cBhvr>
                                      <p:to>
                                        <p:strVal val="visible"/>
                                      </p:to>
                                    </p:set>
                                    <p:animEffect transition="in" filter="blinds(horizontal)">
                                      <p:cBhvr>
                                        <p:cTn id="159" dur="500"/>
                                        <p:tgtEl>
                                          <p:spTgt spid="165"/>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166"/>
                                        </p:tgtEl>
                                        <p:attrNameLst>
                                          <p:attrName>style.visibility</p:attrName>
                                        </p:attrNameLst>
                                      </p:cBhvr>
                                      <p:to>
                                        <p:strVal val="visible"/>
                                      </p:to>
                                    </p:set>
                                    <p:animEffect transition="in" filter="blinds(horizontal)">
                                      <p:cBhvr>
                                        <p:cTn id="162" dur="500"/>
                                        <p:tgtEl>
                                          <p:spTgt spid="166"/>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160"/>
                                        </p:tgtEl>
                                        <p:attrNameLst>
                                          <p:attrName>style.visibility</p:attrName>
                                        </p:attrNameLst>
                                      </p:cBhvr>
                                      <p:to>
                                        <p:strVal val="visible"/>
                                      </p:to>
                                    </p:set>
                                    <p:animEffect transition="in" filter="blinds(horizontal)">
                                      <p:cBhvr>
                                        <p:cTn id="167" dur="500"/>
                                        <p:tgtEl>
                                          <p:spTgt spid="160"/>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blinds(horizontal)">
                                      <p:cBhvr>
                                        <p:cTn id="170" dur="500"/>
                                        <p:tgtEl>
                                          <p:spTgt spid="163"/>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162"/>
                                        </p:tgtEl>
                                        <p:attrNameLst>
                                          <p:attrName>style.visibility</p:attrName>
                                        </p:attrNameLst>
                                      </p:cBhvr>
                                      <p:to>
                                        <p:strVal val="visible"/>
                                      </p:to>
                                    </p:set>
                                    <p:animEffect transition="in" filter="blinds(horizontal)">
                                      <p:cBhvr>
                                        <p:cTn id="175" dur="500"/>
                                        <p:tgtEl>
                                          <p:spTgt spid="16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64"/>
                                        </p:tgtEl>
                                        <p:attrNameLst>
                                          <p:attrName>style.visibility</p:attrName>
                                        </p:attrNameLst>
                                      </p:cBhvr>
                                      <p:to>
                                        <p:strVal val="visible"/>
                                      </p:to>
                                    </p:set>
                                    <p:animEffect transition="in" filter="blinds(horizontal)">
                                      <p:cBhvr>
                                        <p:cTn id="178" dur="500"/>
                                        <p:tgtEl>
                                          <p:spTgt spid="164"/>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blinds(horizontal)">
                                      <p:cBhvr>
                                        <p:cTn id="1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16" grpId="0"/>
      <p:bldP spid="117" grpId="0"/>
      <p:bldP spid="112" grpId="0" animBg="1"/>
      <p:bldP spid="118" grpId="0"/>
      <p:bldP spid="23" grpId="1"/>
      <p:bldP spid="130" grpId="0"/>
      <p:bldP spid="131" grpId="0"/>
      <p:bldP spid="132" grpId="0"/>
      <p:bldP spid="150" grpId="0" animBg="1"/>
      <p:bldP spid="163" grpId="0"/>
      <p:bldP spid="164" grpId="0"/>
      <p:bldP spid="161" grpId="0" animBg="1"/>
      <p:bldP spid="166" grpId="0"/>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525963"/>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When an elastic string or spring is stretched, there will be Tension in it</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The amount of Tension is determined by two factors:</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amount the string/spring has been extended, relative to its original length (so the Tension is proportional to the extension)</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modulus of elasticity of the string/spring – a value that is different depending on what material it is made from</a:t>
            </a:r>
            <a:endParaRPr lang="en-GB" sz="1400" dirty="0">
              <a:latin typeface="Comic Sans MS" pitchFamily="66" charset="0"/>
            </a:endParaRPr>
          </a:p>
        </p:txBody>
      </p:sp>
      <p:sp>
        <p:nvSpPr>
          <p:cNvPr id="4" name="TextBox 3"/>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pic>
        <p:nvPicPr>
          <p:cNvPr id="5" name="Picture 2" descr="http://s.hswstatic.com/gif/flybar-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0114" y="1523945"/>
            <a:ext cx="3684895" cy="523220"/>
          </a:xfrm>
          <a:prstGeom prst="rect">
            <a:avLst/>
          </a:prstGeom>
          <a:noFill/>
        </p:spPr>
        <p:txBody>
          <a:bodyPr wrap="square" rtlCol="0">
            <a:spAutoFit/>
          </a:bodyPr>
          <a:lstStyle/>
          <a:p>
            <a:pPr algn="ctr"/>
            <a:r>
              <a:rPr lang="en-GB" sz="1400" dirty="0">
                <a:latin typeface="Comic Sans MS" panose="030F0702030302020204" pitchFamily="66" charset="0"/>
              </a:rPr>
              <a:t>The ratio of the extension of the string to its original length is given by:</a:t>
            </a:r>
          </a:p>
        </p:txBody>
      </p:sp>
      <mc:AlternateContent xmlns:mc="http://schemas.openxmlformats.org/markup-compatibility/2006" xmlns:a14="http://schemas.microsoft.com/office/drawing/2010/main">
        <mc:Choice Requires="a14">
          <p:sp>
            <p:nvSpPr>
              <p:cNvPr id="7" name="TextBox 6"/>
              <p:cNvSpPr txBox="1"/>
              <p:nvPr/>
            </p:nvSpPr>
            <p:spPr>
              <a:xfrm>
                <a:off x="6148568" y="2047165"/>
                <a:ext cx="367986"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𝑥</m:t>
                          </m:r>
                        </m:num>
                        <m:den>
                          <m:r>
                            <a:rPr lang="en-GB" b="0" i="1" smtClean="0">
                              <a:latin typeface="Cambria Math"/>
                            </a:rPr>
                            <m:t>𝑙</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148568" y="2047165"/>
                <a:ext cx="367986" cy="566694"/>
              </a:xfrm>
              <a:prstGeom prst="rect">
                <a:avLst/>
              </a:prstGeom>
              <a:blipFill rotWithShape="1">
                <a:blip r:embed="rId3"/>
                <a:stretch>
                  <a:fillRect/>
                </a:stretch>
              </a:blipFill>
            </p:spPr>
            <p:txBody>
              <a:bodyPr/>
              <a:lstStyle/>
              <a:p>
                <a:r>
                  <a:rPr lang="en-GB">
                    <a:noFill/>
                  </a:rPr>
                  <a:t> </a:t>
                </a:r>
              </a:p>
            </p:txBody>
          </p:sp>
        </mc:Fallback>
      </mc:AlternateContent>
      <p:sp>
        <p:nvSpPr>
          <p:cNvPr id="8" name="TextBox 7"/>
          <p:cNvSpPr txBox="1"/>
          <p:nvPr/>
        </p:nvSpPr>
        <p:spPr>
          <a:xfrm>
            <a:off x="4490115" y="2613859"/>
            <a:ext cx="3684894" cy="523220"/>
          </a:xfrm>
          <a:prstGeom prst="rect">
            <a:avLst/>
          </a:prstGeom>
          <a:noFill/>
        </p:spPr>
        <p:txBody>
          <a:bodyPr wrap="square" rtlCol="0">
            <a:spAutoFit/>
          </a:bodyPr>
          <a:lstStyle/>
          <a:p>
            <a:pPr algn="ctr"/>
            <a:r>
              <a:rPr lang="en-GB" sz="1400" dirty="0">
                <a:latin typeface="Comic Sans MS" panose="030F0702030302020204" pitchFamily="66" charset="0"/>
              </a:rPr>
              <a:t>Where x is the extension and l is the original, ‘natural’ length of the string</a:t>
            </a:r>
          </a:p>
        </p:txBody>
      </p:sp>
      <p:sp>
        <p:nvSpPr>
          <p:cNvPr id="9" name="TextBox 8"/>
          <p:cNvSpPr txBox="1"/>
          <p:nvPr/>
        </p:nvSpPr>
        <p:spPr>
          <a:xfrm>
            <a:off x="4469893" y="4060349"/>
            <a:ext cx="3582285" cy="307777"/>
          </a:xfrm>
          <a:prstGeom prst="rect">
            <a:avLst/>
          </a:prstGeom>
          <a:noFill/>
        </p:spPr>
        <p:txBody>
          <a:bodyPr wrap="square" rtlCol="0">
            <a:spAutoFit/>
          </a:bodyPr>
          <a:lstStyle/>
          <a:p>
            <a:pPr algn="ctr"/>
            <a:r>
              <a:rPr lang="en-GB" sz="1400" dirty="0">
                <a:latin typeface="Comic Sans MS" panose="030F0702030302020204" pitchFamily="66" charset="0"/>
              </a:rPr>
              <a:t>The modulus of elasticity is denoted by:</a:t>
            </a:r>
          </a:p>
        </p:txBody>
      </p:sp>
      <mc:AlternateContent xmlns:mc="http://schemas.openxmlformats.org/markup-compatibility/2006" xmlns:a14="http://schemas.microsoft.com/office/drawing/2010/main">
        <mc:Choice Requires="a14">
          <p:sp>
            <p:nvSpPr>
              <p:cNvPr id="10" name="TextBox 9"/>
              <p:cNvSpPr txBox="1"/>
              <p:nvPr/>
            </p:nvSpPr>
            <p:spPr>
              <a:xfrm>
                <a:off x="7890939" y="4002275"/>
                <a:ext cx="349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λ</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890939" y="4002275"/>
                <a:ext cx="349775" cy="369332"/>
              </a:xfrm>
              <a:prstGeom prst="rect">
                <a:avLst/>
              </a:prstGeom>
              <a:blipFill rotWithShape="1">
                <a:blip r:embed="rId4"/>
                <a:stretch>
                  <a:fillRect/>
                </a:stretch>
              </a:blipFill>
            </p:spPr>
            <p:txBody>
              <a:bodyPr/>
              <a:lstStyle/>
              <a:p>
                <a:r>
                  <a:rPr lang="en-GB">
                    <a:noFill/>
                  </a:rPr>
                  <a:t> </a:t>
                </a:r>
              </a:p>
            </p:txBody>
          </p:sp>
        </mc:Fallback>
      </mc:AlternateContent>
      <p:sp>
        <p:nvSpPr>
          <p:cNvPr id="11" name="TextBox 10"/>
          <p:cNvSpPr txBox="1"/>
          <p:nvPr/>
        </p:nvSpPr>
        <p:spPr>
          <a:xfrm>
            <a:off x="4038600" y="4419600"/>
            <a:ext cx="480401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Higher modulus of elasticity = more resistant to being stretched = higher tension</a:t>
            </a:r>
          </a:p>
        </p:txBody>
      </p:sp>
      <p:sp>
        <p:nvSpPr>
          <p:cNvPr id="12" name="TextBox 11"/>
          <p:cNvSpPr txBox="1"/>
          <p:nvPr/>
        </p:nvSpPr>
        <p:spPr>
          <a:xfrm>
            <a:off x="4492388" y="3236794"/>
            <a:ext cx="365532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Higher extension relative to original length = higher tension</a:t>
            </a:r>
          </a:p>
        </p:txBody>
      </p:sp>
      <p:cxnSp>
        <p:nvCxnSpPr>
          <p:cNvPr id="14" name="Straight Connector 13"/>
          <p:cNvCxnSpPr/>
          <p:nvPr/>
        </p:nvCxnSpPr>
        <p:spPr>
          <a:xfrm>
            <a:off x="4114800" y="3886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13664" y="5042848"/>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6271146" y="5140656"/>
                <a:ext cx="924484"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m:t>
                      </m:r>
                      <m:f>
                        <m:fPr>
                          <m:ctrlPr>
                            <a:rPr lang="en-GB" b="0" i="1" smtClean="0">
                              <a:latin typeface="Cambria Math" panose="02040503050406030204" pitchFamily="18" charset="0"/>
                            </a:rPr>
                          </m:ctrlPr>
                        </m:fPr>
                        <m:num>
                          <m:r>
                            <m:rPr>
                              <m:sty m:val="p"/>
                            </m:rPr>
                            <a:rPr lang="el-GR" i="1">
                              <a:latin typeface="Cambria Math"/>
                            </a:rPr>
                            <m:t>λ</m:t>
                          </m:r>
                          <m:r>
                            <a:rPr lang="en-GB" b="0" i="1" dirty="0" smtClean="0">
                              <a:latin typeface="Cambria Math"/>
                            </a:rPr>
                            <m:t>𝑥</m:t>
                          </m:r>
                        </m:num>
                        <m:den>
                          <m:r>
                            <a:rPr lang="en-GB" b="0" i="1" smtClean="0">
                              <a:latin typeface="Cambria Math"/>
                            </a:rPr>
                            <m:t>𝑙</m:t>
                          </m:r>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271146" y="5140656"/>
                <a:ext cx="924484" cy="618311"/>
              </a:xfrm>
              <a:prstGeom prst="rect">
                <a:avLst/>
              </a:prstGeom>
              <a:blipFill rotWithShape="1">
                <a:blip r:embed="rId5"/>
                <a:stretch>
                  <a:fillRect/>
                </a:stretch>
              </a:blipFill>
            </p:spPr>
            <p:txBody>
              <a:bodyPr/>
              <a:lstStyle/>
              <a:p>
                <a:r>
                  <a:rPr lang="en-GB">
                    <a:noFill/>
                  </a:rPr>
                  <a:t> </a:t>
                </a:r>
              </a:p>
            </p:txBody>
          </p:sp>
        </mc:Fallback>
      </mc:AlternateContent>
      <p:sp>
        <p:nvSpPr>
          <p:cNvPr id="19" name="TextBox 18"/>
          <p:cNvSpPr txBox="1"/>
          <p:nvPr/>
        </p:nvSpPr>
        <p:spPr>
          <a:xfrm>
            <a:off x="5280547" y="5355609"/>
            <a:ext cx="1066800" cy="310542"/>
          </a:xfrm>
          <a:prstGeom prst="rect">
            <a:avLst/>
          </a:prstGeom>
          <a:noFill/>
        </p:spPr>
        <p:txBody>
          <a:bodyPr wrap="square" rtlCol="0">
            <a:spAutoFit/>
          </a:bodyPr>
          <a:lstStyle/>
          <a:p>
            <a:pPr algn="ctr"/>
            <a:r>
              <a:rPr lang="en-GB" sz="1400" dirty="0">
                <a:latin typeface="Comic Sans MS" panose="030F0702030302020204" pitchFamily="66" charset="0"/>
              </a:rPr>
              <a:t>Overall:</a:t>
            </a:r>
          </a:p>
        </p:txBody>
      </p:sp>
      <p:sp>
        <p:nvSpPr>
          <p:cNvPr id="20" name="TextBox 19"/>
          <p:cNvSpPr txBox="1"/>
          <p:nvPr/>
        </p:nvSpPr>
        <p:spPr>
          <a:xfrm>
            <a:off x="4012442" y="5903794"/>
            <a:ext cx="477671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relationship is known as ‘Hooke’s law’, discovered by British Physicist Robert Hooke in 1660.</a:t>
            </a:r>
          </a:p>
        </p:txBody>
      </p:sp>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41313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5"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8" grpId="0"/>
      <p:bldP spid="19" grpId="0"/>
      <p:bldP spid="20"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4525963"/>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Up until this point the systems we have looked at have been in equilibrium.</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You can also use Hooke’s law in dynamic systems where the </a:t>
            </a:r>
            <a:r>
              <a:rPr lang="en-GB" sz="1400">
                <a:latin typeface="Comic Sans MS" pitchFamily="66" charset="0"/>
              </a:rPr>
              <a:t>particle moves </a:t>
            </a:r>
            <a:r>
              <a:rPr lang="en-GB" sz="1400" dirty="0">
                <a:latin typeface="Comic Sans MS" pitchFamily="66" charset="0"/>
              </a:rPr>
              <a:t>around…</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Again, this tends to involve setting up several equations involving tension, which can then be eliminated…</a:t>
            </a:r>
            <a:endParaRPr lang="en-GB" sz="1400" dirty="0">
              <a:latin typeface="Comic Sans MS" pitchFamily="66" charset="0"/>
            </a:endParaRPr>
          </a:p>
        </p:txBody>
      </p:sp>
      <p:sp>
        <p:nvSpPr>
          <p:cNvPr id="4" name="TextBox 3"/>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3434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a:t>
            </a: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a:p>
            <a:pPr algn="ctr">
              <a:buAutoNum type="alphaLcParenR"/>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Considering the situation, the particle will accelerate upwards</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sp>
        <p:nvSpPr>
          <p:cNvPr id="10" name="TextBox 9"/>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3" name="TextBox 32"/>
          <p:cNvSpPr txBox="1"/>
          <p:nvPr/>
        </p:nvSpPr>
        <p:spPr>
          <a:xfrm>
            <a:off x="5334000" y="2667000"/>
            <a:ext cx="404278" cy="307777"/>
          </a:xfrm>
          <a:prstGeom prst="rect">
            <a:avLst/>
          </a:prstGeom>
          <a:noFill/>
        </p:spPr>
        <p:txBody>
          <a:bodyPr wrap="none" rtlCol="0">
            <a:spAutoFit/>
          </a:bodyPr>
          <a:lstStyle/>
          <a:p>
            <a:r>
              <a:rPr lang="en-GB" sz="1400" dirty="0">
                <a:latin typeface="Comic Sans MS" panose="030F0702030302020204" pitchFamily="66" charset="0"/>
              </a:rPr>
              <a:t>1m</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39" name="TextBox 38"/>
          <p:cNvSpPr txBox="1"/>
          <p:nvPr/>
        </p:nvSpPr>
        <p:spPr>
          <a:xfrm>
            <a:off x="6096000" y="1676400"/>
            <a:ext cx="26670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can find the Tension in 2 ways, one of which will involve the acceleration, which we are trying to work out…</a:t>
            </a:r>
          </a:p>
        </p:txBody>
      </p:sp>
      <p:sp>
        <p:nvSpPr>
          <p:cNvPr id="40" name="TextBox 39"/>
          <p:cNvSpPr txBox="1"/>
          <p:nvPr/>
        </p:nvSpPr>
        <p:spPr>
          <a:xfrm>
            <a:off x="6468094" y="2747157"/>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41" name="TextBox 40"/>
              <p:cNvSpPr txBox="1"/>
              <p:nvPr/>
            </p:nvSpPr>
            <p:spPr>
              <a:xfrm>
                <a:off x="6849094" y="3204357"/>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849094" y="3204357"/>
                <a:ext cx="829586" cy="307777"/>
              </a:xfrm>
              <a:prstGeom prst="rect">
                <a:avLst/>
              </a:prstGeom>
              <a:blipFill rotWithShape="1">
                <a:blip r:embed="rId3"/>
                <a:stretch>
                  <a:fillRect/>
                </a:stretch>
              </a:blipFill>
            </p:spPr>
            <p:txBody>
              <a:bodyPr/>
              <a:lstStyle/>
              <a:p>
                <a:r>
                  <a:rPr lang="en-GB">
                    <a:noFill/>
                  </a:rPr>
                  <a:t> </a:t>
                </a:r>
              </a:p>
            </p:txBody>
          </p:sp>
        </mc:Fallback>
      </mc:AlternateContent>
      <p:sp>
        <p:nvSpPr>
          <p:cNvPr id="42" name="Arc 41"/>
          <p:cNvSpPr/>
          <p:nvPr/>
        </p:nvSpPr>
        <p:spPr>
          <a:xfrm>
            <a:off x="7611094" y="3356757"/>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839694" y="3280557"/>
            <a:ext cx="9144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44" name="TextBox 43"/>
              <p:cNvSpPr txBox="1"/>
              <p:nvPr/>
            </p:nvSpPr>
            <p:spPr>
              <a:xfrm>
                <a:off x="6391894" y="3661557"/>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r>
                        <a:rPr lang="en-GB" sz="1400" b="0" i="1" smtClean="0">
                          <a:latin typeface="Cambria Math"/>
                        </a:rPr>
                        <m:t>=2</m:t>
                      </m:r>
                      <m:r>
                        <a:rPr lang="en-GB" sz="1400" b="0" i="1" smtClean="0">
                          <a:latin typeface="Cambria Math"/>
                        </a:rPr>
                        <m:t>𝑎</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391894" y="3661557"/>
                <a:ext cx="1295400" cy="307777"/>
              </a:xfrm>
              <a:prstGeom prst="rect">
                <a:avLst/>
              </a:prstGeom>
              <a:blipFill rotWithShape="1">
                <a:blip r:embed="rId4"/>
                <a:stretch>
                  <a:fillRect b="-6000"/>
                </a:stretch>
              </a:blipFill>
            </p:spPr>
            <p:txBody>
              <a:bodyPr/>
              <a:lstStyle/>
              <a:p>
                <a:r>
                  <a:rPr lang="en-GB">
                    <a:noFill/>
                  </a:rPr>
                  <a:t> </a:t>
                </a:r>
              </a:p>
            </p:txBody>
          </p:sp>
        </mc:Fallback>
      </mc:AlternateContent>
      <p:sp>
        <p:nvSpPr>
          <p:cNvPr id="45" name="TextBox 44"/>
          <p:cNvSpPr txBox="1"/>
          <p:nvPr/>
        </p:nvSpPr>
        <p:spPr>
          <a:xfrm>
            <a:off x="4121727" y="4421578"/>
            <a:ext cx="1656223"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893127" y="4802578"/>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893127" y="4802578"/>
                <a:ext cx="760336" cy="501419"/>
              </a:xfrm>
              <a:prstGeom prst="rect">
                <a:avLst/>
              </a:prstGeom>
              <a:blipFill rotWithShape="1">
                <a:blip r:embed="rId6"/>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893127" y="5412178"/>
                <a:ext cx="1016176"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i="1" smtClean="0">
                              <a:latin typeface="Cambria Math"/>
                            </a:rPr>
                            <m:t>2</m:t>
                          </m:r>
                          <m:r>
                            <a:rPr lang="en-GB" sz="1400" b="0" i="1" smtClean="0">
                              <a:latin typeface="Cambria Math"/>
                            </a:rPr>
                            <m:t>0(1)</m:t>
                          </m:r>
                        </m:num>
                        <m:den>
                          <m:r>
                            <a:rPr lang="en-GB" sz="1400" b="0" i="1" dirty="0" smtClean="0">
                              <a:latin typeface="Cambria Math"/>
                            </a:rPr>
                            <m:t>0.5</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893127" y="5412178"/>
                <a:ext cx="1016176" cy="502702"/>
              </a:xfrm>
              <a:prstGeom prst="rect">
                <a:avLst/>
              </a:prstGeom>
              <a:blipFill rotWithShape="1">
                <a:blip r:embed="rId7"/>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893127" y="6097978"/>
                <a:ext cx="90512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=40</m:t>
                      </m:r>
                      <m:r>
                        <a:rPr lang="en-GB" sz="1400" b="0" i="1" smtClean="0">
                          <a:latin typeface="Cambria Math"/>
                        </a:rPr>
                        <m:t>𝑁</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893127" y="6097978"/>
                <a:ext cx="905120" cy="307777"/>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50" name="Arc 49"/>
          <p:cNvSpPr/>
          <p:nvPr/>
        </p:nvSpPr>
        <p:spPr>
          <a:xfrm>
            <a:off x="4807527" y="5107378"/>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4807527" y="5716978"/>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5036127" y="5031178"/>
            <a:ext cx="914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53" name="TextBox 52"/>
          <p:cNvSpPr txBox="1"/>
          <p:nvPr/>
        </p:nvSpPr>
        <p:spPr>
          <a:xfrm>
            <a:off x="5112327" y="5793178"/>
            <a:ext cx="990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54" name="TextBox 53"/>
              <p:cNvSpPr txBox="1"/>
              <p:nvPr/>
            </p:nvSpPr>
            <p:spPr>
              <a:xfrm>
                <a:off x="6344392" y="4983677"/>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r>
                        <a:rPr lang="en-GB" sz="1400" b="0" i="1" smtClean="0">
                          <a:latin typeface="Cambria Math"/>
                        </a:rPr>
                        <m:t>=2</m:t>
                      </m:r>
                      <m:r>
                        <a:rPr lang="en-GB" sz="1400" b="0" i="1" smtClean="0">
                          <a:latin typeface="Cambria Math"/>
                        </a:rPr>
                        <m:t>𝑎</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344392" y="4983677"/>
                <a:ext cx="1295400" cy="307777"/>
              </a:xfrm>
              <a:prstGeom prst="rect">
                <a:avLst/>
              </a:prstGeom>
              <a:blipFill rotWithShape="1">
                <a:blip r:embed="rId4"/>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308765" y="5471554"/>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40−2</m:t>
                      </m:r>
                      <m:r>
                        <a:rPr lang="en-GB" sz="1400" b="0" i="1" smtClean="0">
                          <a:latin typeface="Cambria Math"/>
                        </a:rPr>
                        <m:t>𝑔</m:t>
                      </m:r>
                      <m:r>
                        <a:rPr lang="en-GB" sz="1400" b="0" i="1" smtClean="0">
                          <a:latin typeface="Cambria Math"/>
                        </a:rPr>
                        <m:t>=2</m:t>
                      </m:r>
                      <m:r>
                        <a:rPr lang="en-GB" sz="1400" b="0" i="1" smtClean="0">
                          <a:latin typeface="Cambria Math"/>
                        </a:rPr>
                        <m:t>𝑎</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308765" y="5471554"/>
                <a:ext cx="1295400" cy="307777"/>
              </a:xfrm>
              <a:prstGeom prst="rect">
                <a:avLst/>
              </a:prstGeom>
              <a:blipFill rotWithShape="1">
                <a:blip r:embed="rId9"/>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853051" y="5956463"/>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𝑎</m:t>
                      </m:r>
                      <m:r>
                        <a:rPr lang="en-GB" sz="1400" b="0" i="1" smtClean="0">
                          <a:latin typeface="Cambria Math"/>
                        </a:rPr>
                        <m:t>=10.2</m:t>
                      </m:r>
                      <m:r>
                        <a:rPr lang="en-GB" sz="1400" b="0" i="1" smtClean="0">
                          <a:latin typeface="Cambria Math"/>
                        </a:rPr>
                        <m:t>𝑚</m:t>
                      </m:r>
                      <m:sSup>
                        <m:sSupPr>
                          <m:ctrlPr>
                            <a:rPr lang="en-GB" sz="1400" b="0" i="1" smtClean="0">
                              <a:latin typeface="Cambria Math" panose="02040503050406030204" pitchFamily="18" charset="0"/>
                            </a:rPr>
                          </m:ctrlPr>
                        </m:sSupPr>
                        <m:e>
                          <m:r>
                            <a:rPr lang="en-GB" sz="1400" b="0" i="1" smtClean="0">
                              <a:latin typeface="Cambria Math"/>
                            </a:rPr>
                            <m:t>𝑠</m:t>
                          </m:r>
                        </m:e>
                        <m:sup>
                          <m:r>
                            <a:rPr lang="en-GB" sz="1400" b="0" i="1" smtClean="0">
                              <a:latin typeface="Cambria Math"/>
                            </a:rPr>
                            <m:t>−2</m:t>
                          </m:r>
                        </m:sup>
                      </m:sSup>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853051" y="5956463"/>
                <a:ext cx="1295400" cy="307777"/>
              </a:xfrm>
              <a:prstGeom prst="rect">
                <a:avLst/>
              </a:prstGeom>
              <a:blipFill rotWithShape="1">
                <a:blip r:embed="rId10"/>
                <a:stretch>
                  <a:fillRect/>
                </a:stretch>
              </a:blipFill>
            </p:spPr>
            <p:txBody>
              <a:bodyPr/>
              <a:lstStyle/>
              <a:p>
                <a:r>
                  <a:rPr lang="en-GB">
                    <a:noFill/>
                  </a:rPr>
                  <a:t> </a:t>
                </a:r>
              </a:p>
            </p:txBody>
          </p:sp>
        </mc:Fallback>
      </mc:AlternateContent>
      <p:sp>
        <p:nvSpPr>
          <p:cNvPr id="57" name="Arc 56"/>
          <p:cNvSpPr/>
          <p:nvPr/>
        </p:nvSpPr>
        <p:spPr>
          <a:xfrm>
            <a:off x="7419110" y="5159827"/>
            <a:ext cx="299851" cy="48095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58" name="Arc 57"/>
          <p:cNvSpPr/>
          <p:nvPr/>
        </p:nvSpPr>
        <p:spPr>
          <a:xfrm>
            <a:off x="7963397" y="5620987"/>
            <a:ext cx="301829" cy="518556"/>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59" name="TextBox 58"/>
          <p:cNvSpPr txBox="1"/>
          <p:nvPr/>
        </p:nvSpPr>
        <p:spPr>
          <a:xfrm>
            <a:off x="7647708" y="5102432"/>
            <a:ext cx="1101437"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Use the value of T</a:t>
            </a:r>
          </a:p>
        </p:txBody>
      </p:sp>
      <p:sp>
        <p:nvSpPr>
          <p:cNvPr id="60" name="TextBox 59"/>
          <p:cNvSpPr txBox="1"/>
          <p:nvPr/>
        </p:nvSpPr>
        <p:spPr>
          <a:xfrm>
            <a:off x="8191995" y="5611091"/>
            <a:ext cx="95200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a</a:t>
            </a:r>
          </a:p>
        </p:txBody>
      </p:sp>
      <p:cxnSp>
        <p:nvCxnSpPr>
          <p:cNvPr id="62" name="Straight Arrow Connector 61"/>
          <p:cNvCxnSpPr/>
          <p:nvPr/>
        </p:nvCxnSpPr>
        <p:spPr>
          <a:xfrm>
            <a:off x="7006442" y="4108862"/>
            <a:ext cx="0" cy="67689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5631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vertic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linds(horizontal)">
                                      <p:cBhvr>
                                        <p:cTn id="23" dur="500"/>
                                        <p:tgtEl>
                                          <p:spTgt spid="63"/>
                                        </p:tgtEl>
                                      </p:cBhvr>
                                    </p:animEffect>
                                  </p:childTnLst>
                                </p:cTn>
                              </p:par>
                              <p:par>
                                <p:cTn id="24" presetID="3"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linds(horizont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blinds(horizontal)">
                                      <p:cBhvr>
                                        <p:cTn id="66" dur="5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linds(horizontal)">
                                      <p:cBhvr>
                                        <p:cTn id="71" dur="500"/>
                                        <p:tgtEl>
                                          <p:spTgt spid="38"/>
                                        </p:tgtEl>
                                      </p:cBhvr>
                                    </p:animEffect>
                                  </p:childTnLst>
                                </p:cTn>
                              </p:par>
                              <p:par>
                                <p:cTn id="72" presetID="3" presetClass="entr" presetSubtype="1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linds(horizontal)">
                                      <p:cBhvr>
                                        <p:cTn id="74" dur="500"/>
                                        <p:tgtEl>
                                          <p:spTgt spid="36"/>
                                        </p:tgtEl>
                                      </p:cBhvr>
                                    </p:animEffect>
                                  </p:childTnLst>
                                </p:cTn>
                              </p:par>
                              <p:par>
                                <p:cTn id="75" presetID="3" presetClass="entr" presetSubtype="1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linds(horizontal)">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linds(horizont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7" presetClass="emph" presetSubtype="2" fill="hold" nodeType="clickEffect">
                                  <p:stCondLst>
                                    <p:cond delay="0"/>
                                  </p:stCondLst>
                                  <p:childTnLst>
                                    <p:animClr clrSpc="rgb" dir="cw">
                                      <p:cBhvr>
                                        <p:cTn id="96" dur="500" fill="hold"/>
                                        <p:tgtEl>
                                          <p:spTgt spid="8"/>
                                        </p:tgtEl>
                                        <p:attrNameLst>
                                          <p:attrName>stroke.color</p:attrName>
                                        </p:attrNameLst>
                                      </p:cBhvr>
                                      <p:to>
                                        <a:schemeClr val="hlink"/>
                                      </p:to>
                                    </p:animClr>
                                    <p:set>
                                      <p:cBhvr>
                                        <p:cTn id="97" dur="500" fill="hold"/>
                                        <p:tgtEl>
                                          <p:spTgt spid="8"/>
                                        </p:tgtEl>
                                        <p:attrNameLst>
                                          <p:attrName>stroke.on</p:attrName>
                                        </p:attrNameLst>
                                      </p:cBhvr>
                                      <p:to>
                                        <p:strVal val="true"/>
                                      </p:to>
                                    </p:set>
                                  </p:childTnLst>
                                </p:cTn>
                              </p:par>
                              <p:par>
                                <p:cTn id="98" presetID="7" presetClass="emph" presetSubtype="2" fill="hold" nodeType="withEffect">
                                  <p:stCondLst>
                                    <p:cond delay="0"/>
                                  </p:stCondLst>
                                  <p:childTnLst>
                                    <p:animClr clrSpc="rgb" dir="cw">
                                      <p:cBhvr>
                                        <p:cTn id="99" dur="500" fill="hold"/>
                                        <p:tgtEl>
                                          <p:spTgt spid="24"/>
                                        </p:tgtEl>
                                        <p:attrNameLst>
                                          <p:attrName>stroke.color</p:attrName>
                                        </p:attrNameLst>
                                      </p:cBhvr>
                                      <p:to>
                                        <a:schemeClr val="hlink"/>
                                      </p:to>
                                    </p:animClr>
                                    <p:set>
                                      <p:cBhvr>
                                        <p:cTn id="100" dur="500" fill="hold"/>
                                        <p:tgtEl>
                                          <p:spTgt spid="24"/>
                                        </p:tgtEl>
                                        <p:attrNameLst>
                                          <p:attrName>stroke.on</p:attrName>
                                        </p:attrNameLst>
                                      </p:cBhvr>
                                      <p:to>
                                        <p:strVal val="true"/>
                                      </p:to>
                                    </p:set>
                                  </p:childTnLst>
                                </p:cTn>
                              </p:par>
                              <p:par>
                                <p:cTn id="101" presetID="7" presetClass="emph" presetSubtype="2" fill="hold" nodeType="withEffect">
                                  <p:stCondLst>
                                    <p:cond delay="0"/>
                                  </p:stCondLst>
                                  <p:childTnLst>
                                    <p:animClr clrSpc="rgb" dir="cw">
                                      <p:cBhvr>
                                        <p:cTn id="102" dur="500" fill="hold"/>
                                        <p:tgtEl>
                                          <p:spTgt spid="36"/>
                                        </p:tgtEl>
                                        <p:attrNameLst>
                                          <p:attrName>stroke.color</p:attrName>
                                        </p:attrNameLst>
                                      </p:cBhvr>
                                      <p:to>
                                        <a:schemeClr val="hlink"/>
                                      </p:to>
                                    </p:animClr>
                                    <p:set>
                                      <p:cBhvr>
                                        <p:cTn id="103" dur="500" fill="hold"/>
                                        <p:tgtEl>
                                          <p:spTgt spid="36"/>
                                        </p:tgtEl>
                                        <p:attrNameLst>
                                          <p:attrName>stroke.on</p:attrName>
                                        </p:attrNameLst>
                                      </p:cBhvr>
                                      <p:to>
                                        <p:strVal val="true"/>
                                      </p:to>
                                    </p:set>
                                  </p:childTnLst>
                                </p:cTn>
                              </p:par>
                              <p:par>
                                <p:cTn id="104" presetID="7" presetClass="emph" presetSubtype="2" fill="hold" nodeType="withEffect">
                                  <p:stCondLst>
                                    <p:cond delay="0"/>
                                  </p:stCondLst>
                                  <p:childTnLst>
                                    <p:animClr clrSpc="rgb" dir="cw">
                                      <p:cBhvr>
                                        <p:cTn id="105" dur="500" fill="hold"/>
                                        <p:tgtEl>
                                          <p:spTgt spid="35"/>
                                        </p:tgtEl>
                                        <p:attrNameLst>
                                          <p:attrName>stroke.color</p:attrName>
                                        </p:attrNameLst>
                                      </p:cBhvr>
                                      <p:to>
                                        <a:schemeClr val="hlink"/>
                                      </p:to>
                                    </p:animClr>
                                    <p:set>
                                      <p:cBhvr>
                                        <p:cTn id="106" dur="500" fill="hold"/>
                                        <p:tgtEl>
                                          <p:spTgt spid="35"/>
                                        </p:tgtEl>
                                        <p:attrNameLst>
                                          <p:attrName>stroke.on</p:attrName>
                                        </p:attrNameLst>
                                      </p:cBhvr>
                                      <p:to>
                                        <p:strVal val="true"/>
                                      </p:to>
                                    </p:set>
                                  </p:childTnLst>
                                </p:cTn>
                              </p:par>
                              <p:par>
                                <p:cTn id="107" presetID="3" presetClass="emph" presetSubtype="2" fill="hold" grpId="1" nodeType="withEffect">
                                  <p:stCondLst>
                                    <p:cond delay="0"/>
                                  </p:stCondLst>
                                  <p:childTnLst>
                                    <p:animClr clrSpc="rgb" dir="cw">
                                      <p:cBhvr override="childStyle">
                                        <p:cTn id="108" dur="500" fill="hold"/>
                                        <p:tgtEl>
                                          <p:spTgt spid="10"/>
                                        </p:tgtEl>
                                        <p:attrNameLst>
                                          <p:attrName>style.color</p:attrName>
                                        </p:attrNameLst>
                                      </p:cBhvr>
                                      <p:to>
                                        <a:schemeClr val="hlink"/>
                                      </p:to>
                                    </p:animClr>
                                  </p:childTnLst>
                                </p:cTn>
                              </p:par>
                              <p:par>
                                <p:cTn id="109" presetID="3" presetClass="emph" presetSubtype="2" fill="hold" grpId="1" nodeType="withEffect">
                                  <p:stCondLst>
                                    <p:cond delay="0"/>
                                  </p:stCondLst>
                                  <p:childTnLst>
                                    <p:animClr clrSpc="rgb" dir="cw">
                                      <p:cBhvr override="childStyle">
                                        <p:cTn id="110" dur="500" fill="hold"/>
                                        <p:tgtEl>
                                          <p:spTgt spid="9"/>
                                        </p:tgtEl>
                                        <p:attrNameLst>
                                          <p:attrName>style.color</p:attrName>
                                        </p:attrNameLst>
                                      </p:cBhvr>
                                      <p:to>
                                        <a:schemeClr val="hlink"/>
                                      </p:to>
                                    </p:animClr>
                                  </p:childTnLst>
                                </p:cTn>
                              </p:par>
                              <p:par>
                                <p:cTn id="111" presetID="3" presetClass="emph" presetSubtype="2" fill="hold" grpId="1" nodeType="withEffect">
                                  <p:stCondLst>
                                    <p:cond delay="0"/>
                                  </p:stCondLst>
                                  <p:childTnLst>
                                    <p:animClr clrSpc="rgb" dir="cw">
                                      <p:cBhvr override="childStyle">
                                        <p:cTn id="112" dur="500" fill="hold"/>
                                        <p:tgtEl>
                                          <p:spTgt spid="38"/>
                                        </p:tgtEl>
                                        <p:attrNameLst>
                                          <p:attrName>style.color</p:attrName>
                                        </p:attrNameLst>
                                      </p:cBhvr>
                                      <p:to>
                                        <a:schemeClr val="hlink"/>
                                      </p:to>
                                    </p:animClr>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blinds(horizontal)">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blinds(horizontal)">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blinds(horizontal)">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dir="cw">
                                      <p:cBhvr>
                                        <p:cTn id="131" dur="500" fill="hold"/>
                                        <p:tgtEl>
                                          <p:spTgt spid="8"/>
                                        </p:tgtEl>
                                        <p:attrNameLst>
                                          <p:attrName>stroke.color</p:attrName>
                                        </p:attrNameLst>
                                      </p:cBhvr>
                                      <p:to>
                                        <a:schemeClr val="tx1"/>
                                      </p:to>
                                    </p:animClr>
                                    <p:set>
                                      <p:cBhvr>
                                        <p:cTn id="132" dur="500" fill="hold"/>
                                        <p:tgtEl>
                                          <p:spTgt spid="8"/>
                                        </p:tgtEl>
                                        <p:attrNameLst>
                                          <p:attrName>stroke.on</p:attrName>
                                        </p:attrNameLst>
                                      </p:cBhvr>
                                      <p:to>
                                        <p:strVal val="true"/>
                                      </p:to>
                                    </p:set>
                                  </p:childTnLst>
                                </p:cTn>
                              </p:par>
                              <p:par>
                                <p:cTn id="133" presetID="7" presetClass="emph" presetSubtype="2" fill="hold" nodeType="withEffect">
                                  <p:stCondLst>
                                    <p:cond delay="0"/>
                                  </p:stCondLst>
                                  <p:childTnLst>
                                    <p:animClr clrSpc="rgb" dir="cw">
                                      <p:cBhvr>
                                        <p:cTn id="134" dur="500" fill="hold"/>
                                        <p:tgtEl>
                                          <p:spTgt spid="24"/>
                                        </p:tgtEl>
                                        <p:attrNameLst>
                                          <p:attrName>stroke.color</p:attrName>
                                        </p:attrNameLst>
                                      </p:cBhvr>
                                      <p:to>
                                        <a:schemeClr val="tx1"/>
                                      </p:to>
                                    </p:animClr>
                                    <p:set>
                                      <p:cBhvr>
                                        <p:cTn id="135" dur="500" fill="hold"/>
                                        <p:tgtEl>
                                          <p:spTgt spid="24"/>
                                        </p:tgtEl>
                                        <p:attrNameLst>
                                          <p:attrName>stroke.on</p:attrName>
                                        </p:attrNameLst>
                                      </p:cBhvr>
                                      <p:to>
                                        <p:strVal val="true"/>
                                      </p:to>
                                    </p:set>
                                  </p:childTnLst>
                                </p:cTn>
                              </p:par>
                              <p:par>
                                <p:cTn id="136" presetID="7" presetClass="emph" presetSubtype="2" fill="hold" nodeType="withEffect">
                                  <p:stCondLst>
                                    <p:cond delay="0"/>
                                  </p:stCondLst>
                                  <p:childTnLst>
                                    <p:animClr clrSpc="rgb" dir="cw">
                                      <p:cBhvr>
                                        <p:cTn id="137" dur="500" fill="hold"/>
                                        <p:tgtEl>
                                          <p:spTgt spid="36"/>
                                        </p:tgtEl>
                                        <p:attrNameLst>
                                          <p:attrName>stroke.color</p:attrName>
                                        </p:attrNameLst>
                                      </p:cBhvr>
                                      <p:to>
                                        <a:schemeClr val="tx1"/>
                                      </p:to>
                                    </p:animClr>
                                    <p:set>
                                      <p:cBhvr>
                                        <p:cTn id="138" dur="500" fill="hold"/>
                                        <p:tgtEl>
                                          <p:spTgt spid="36"/>
                                        </p:tgtEl>
                                        <p:attrNameLst>
                                          <p:attrName>stroke.on</p:attrName>
                                        </p:attrNameLst>
                                      </p:cBhvr>
                                      <p:to>
                                        <p:strVal val="true"/>
                                      </p:to>
                                    </p:set>
                                  </p:childTnLst>
                                </p:cTn>
                              </p:par>
                              <p:par>
                                <p:cTn id="139" presetID="7" presetClass="emph" presetSubtype="2" fill="hold" nodeType="withEffect">
                                  <p:stCondLst>
                                    <p:cond delay="0"/>
                                  </p:stCondLst>
                                  <p:childTnLst>
                                    <p:animClr clrSpc="rgb" dir="cw">
                                      <p:cBhvr>
                                        <p:cTn id="140" dur="500" fill="hold"/>
                                        <p:tgtEl>
                                          <p:spTgt spid="35"/>
                                        </p:tgtEl>
                                        <p:attrNameLst>
                                          <p:attrName>stroke.color</p:attrName>
                                        </p:attrNameLst>
                                      </p:cBhvr>
                                      <p:to>
                                        <a:schemeClr val="tx1"/>
                                      </p:to>
                                    </p:animClr>
                                    <p:set>
                                      <p:cBhvr>
                                        <p:cTn id="141" dur="500" fill="hold"/>
                                        <p:tgtEl>
                                          <p:spTgt spid="35"/>
                                        </p:tgtEl>
                                        <p:attrNameLst>
                                          <p:attrName>stroke.on</p:attrName>
                                        </p:attrNameLst>
                                      </p:cBhvr>
                                      <p:to>
                                        <p:strVal val="true"/>
                                      </p:to>
                                    </p:set>
                                  </p:childTnLst>
                                </p:cTn>
                              </p:par>
                              <p:par>
                                <p:cTn id="142" presetID="3" presetClass="emph" presetSubtype="2" fill="hold" grpId="2" nodeType="withEffect">
                                  <p:stCondLst>
                                    <p:cond delay="0"/>
                                  </p:stCondLst>
                                  <p:childTnLst>
                                    <p:animClr clrSpc="rgb" dir="cw">
                                      <p:cBhvr override="childStyle">
                                        <p:cTn id="143" dur="500" fill="hold"/>
                                        <p:tgtEl>
                                          <p:spTgt spid="10"/>
                                        </p:tgtEl>
                                        <p:attrNameLst>
                                          <p:attrName>style.color</p:attrName>
                                        </p:attrNameLst>
                                      </p:cBhvr>
                                      <p:to>
                                        <a:schemeClr val="tx1"/>
                                      </p:to>
                                    </p:animClr>
                                  </p:childTnLst>
                                </p:cTn>
                              </p:par>
                              <p:par>
                                <p:cTn id="144" presetID="3" presetClass="emph" presetSubtype="2" fill="hold" grpId="2" nodeType="withEffect">
                                  <p:stCondLst>
                                    <p:cond delay="0"/>
                                  </p:stCondLst>
                                  <p:childTnLst>
                                    <p:animClr clrSpc="rgb" dir="cw">
                                      <p:cBhvr override="childStyle">
                                        <p:cTn id="145" dur="500" fill="hold"/>
                                        <p:tgtEl>
                                          <p:spTgt spid="9"/>
                                        </p:tgtEl>
                                        <p:attrNameLst>
                                          <p:attrName>style.color</p:attrName>
                                        </p:attrNameLst>
                                      </p:cBhvr>
                                      <p:to>
                                        <a:schemeClr val="tx1"/>
                                      </p:to>
                                    </p:animClr>
                                  </p:childTnLst>
                                </p:cTn>
                              </p:par>
                              <p:par>
                                <p:cTn id="146" presetID="3" presetClass="emph" presetSubtype="2" fill="hold" grpId="2" nodeType="withEffect">
                                  <p:stCondLst>
                                    <p:cond delay="0"/>
                                  </p:stCondLst>
                                  <p:childTnLst>
                                    <p:animClr clrSpc="rgb" dir="cw">
                                      <p:cBhvr override="childStyle">
                                        <p:cTn id="147" dur="500" fill="hold"/>
                                        <p:tgtEl>
                                          <p:spTgt spid="38"/>
                                        </p:tgtEl>
                                        <p:attrNameLst>
                                          <p:attrName>style.color</p:attrName>
                                        </p:attrNameLst>
                                      </p:cBhvr>
                                      <p:to>
                                        <a:schemeClr val="tx1"/>
                                      </p:to>
                                    </p:animClr>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blinds(horizontal)">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blinds(horizontal)">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blinds(horizontal)">
                                      <p:cBhvr>
                                        <p:cTn id="162" dur="500"/>
                                        <p:tgtEl>
                                          <p:spTgt spid="50"/>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blinds(horizontal)">
                                      <p:cBhvr>
                                        <p:cTn id="167" dur="500"/>
                                        <p:tgtEl>
                                          <p:spTgt spid="5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blinds(horizontal)">
                                      <p:cBhvr>
                                        <p:cTn id="172" dur="500"/>
                                        <p:tgtEl>
                                          <p:spTgt spid="48"/>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blinds(horizontal)">
                                      <p:cBhvr>
                                        <p:cTn id="177" dur="500"/>
                                        <p:tgtEl>
                                          <p:spTgt spid="51"/>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blinds(horizontal)">
                                      <p:cBhvr>
                                        <p:cTn id="182" dur="500"/>
                                        <p:tgtEl>
                                          <p:spTgt spid="5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blinds(horizontal)">
                                      <p:cBhvr>
                                        <p:cTn id="187" dur="500"/>
                                        <p:tgtEl>
                                          <p:spTgt spid="49"/>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nodeType="click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blinds(horizontal)">
                                      <p:cBhvr>
                                        <p:cTn id="192" dur="500"/>
                                        <p:tgtEl>
                                          <p:spTgt spid="62"/>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Effect transition="in" filter="blinds(horizontal)">
                                      <p:cBhvr>
                                        <p:cTn id="197" dur="500"/>
                                        <p:tgtEl>
                                          <p:spTgt spid="54"/>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blinds(horizontal)">
                                      <p:cBhvr>
                                        <p:cTn id="202" dur="500"/>
                                        <p:tgtEl>
                                          <p:spTgt spid="57"/>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59"/>
                                        </p:tgtEl>
                                        <p:attrNameLst>
                                          <p:attrName>style.visibility</p:attrName>
                                        </p:attrNameLst>
                                      </p:cBhvr>
                                      <p:to>
                                        <p:strVal val="visible"/>
                                      </p:to>
                                    </p:set>
                                    <p:animEffect transition="in" filter="blinds(horizontal)">
                                      <p:cBhvr>
                                        <p:cTn id="207" dur="500"/>
                                        <p:tgtEl>
                                          <p:spTgt spid="59"/>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blinds(horizontal)">
                                      <p:cBhvr>
                                        <p:cTn id="212" dur="500"/>
                                        <p:tgtEl>
                                          <p:spTgt spid="55"/>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blinds(horizontal)">
                                      <p:cBhvr>
                                        <p:cTn id="217" dur="500"/>
                                        <p:tgtEl>
                                          <p:spTgt spid="58"/>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60"/>
                                        </p:tgtEl>
                                        <p:attrNameLst>
                                          <p:attrName>style.visibility</p:attrName>
                                        </p:attrNameLst>
                                      </p:cBhvr>
                                      <p:to>
                                        <p:strVal val="visible"/>
                                      </p:to>
                                    </p:set>
                                    <p:animEffect transition="in" filter="blinds(horizontal)">
                                      <p:cBhvr>
                                        <p:cTn id="222" dur="500"/>
                                        <p:tgtEl>
                                          <p:spTgt spid="60"/>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56"/>
                                        </p:tgtEl>
                                        <p:attrNameLst>
                                          <p:attrName>style.visibility</p:attrName>
                                        </p:attrNameLst>
                                      </p:cBhvr>
                                      <p:to>
                                        <p:strVal val="visible"/>
                                      </p:to>
                                    </p:set>
                                    <p:animEffect transition="in" filter="blinds(horizontal)">
                                      <p:cBhvr>
                                        <p:cTn id="2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27" grpId="0"/>
      <p:bldP spid="33" grpId="0"/>
      <p:bldP spid="38" grpId="0"/>
      <p:bldP spid="38" grpId="1"/>
      <p:bldP spid="38" grpId="2"/>
      <p:bldP spid="39" grpId="0"/>
      <p:bldP spid="40" grpId="0"/>
      <p:bldP spid="41" grpId="0"/>
      <p:bldP spid="42" grpId="0" animBg="1"/>
      <p:bldP spid="43" grpId="0"/>
      <p:bldP spid="44" grpId="0"/>
      <p:bldP spid="45" grpId="0"/>
      <p:bldP spid="47" grpId="0"/>
      <p:bldP spid="48" grpId="0"/>
      <p:bldP spid="49" grpId="0"/>
      <p:bldP spid="50" grpId="0" animBg="1"/>
      <p:bldP spid="51" grpId="0" animBg="1"/>
      <p:bldP spid="52" grpId="0"/>
      <p:bldP spid="53" grpId="0"/>
      <p:bldP spid="54" grpId="0"/>
      <p:bldP spid="55" grpId="0"/>
      <p:bldP spid="56" grpId="0"/>
      <p:bldP spid="57" grpId="0" animBg="1"/>
      <p:bldP spid="58" grpId="0" animBg="1"/>
      <p:bldP spid="59" grpId="0"/>
      <p:bldP spid="60" grpId="0"/>
      <p:bldP spid="63"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5334000" y="2667000"/>
            <a:ext cx="404278" cy="307777"/>
          </a:xfrm>
          <a:prstGeom prst="rect">
            <a:avLst/>
          </a:prstGeom>
          <a:noFill/>
        </p:spPr>
        <p:txBody>
          <a:bodyPr wrap="none" rtlCol="0">
            <a:spAutoFit/>
          </a:bodyPr>
          <a:lstStyle/>
          <a:p>
            <a:r>
              <a:rPr lang="en-GB" sz="1400" dirty="0">
                <a:latin typeface="Comic Sans MS" panose="030F0702030302020204" pitchFamily="66" charset="0"/>
              </a:rPr>
              <a:t>1m</a:t>
            </a: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 </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10.2ms</a:t>
            </a:r>
            <a:r>
              <a:rPr lang="en-GB" sz="1400" baseline="30000" dirty="0">
                <a:solidFill>
                  <a:srgbClr val="FF0000"/>
                </a:solidFill>
                <a:latin typeface="Comic Sans MS" pitchFamily="66" charset="0"/>
                <a:sym typeface="Wingdings" panose="05000000000000000000" pitchFamily="2" charset="2"/>
              </a:rPr>
              <a:t>-2</a:t>
            </a:r>
            <a:endParaRPr lang="en-GB" sz="1400" baseline="30000" dirty="0">
              <a:solidFill>
                <a:srgbClr val="FF0000"/>
              </a:solidFill>
              <a:latin typeface="Comic Sans MS" pitchFamily="66" charset="0"/>
            </a:endParaRP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a:p>
            <a:pPr algn="ctr">
              <a:buAutoNum type="alphaLcParenR"/>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The particle will reach its maximum speed when its acceleration is 0…</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sp>
        <p:nvSpPr>
          <p:cNvPr id="10" name="TextBox 9"/>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3" name="TextBox 32"/>
          <p:cNvSpPr txBox="1"/>
          <p:nvPr/>
        </p:nvSpPr>
        <p:spPr>
          <a:xfrm>
            <a:off x="5410200" y="2667000"/>
            <a:ext cx="279244" cy="307777"/>
          </a:xfrm>
          <a:prstGeom prst="rect">
            <a:avLst/>
          </a:prstGeom>
          <a:noFill/>
        </p:spPr>
        <p:txBody>
          <a:bodyPr wrap="none" rtlCol="0">
            <a:spAutoFit/>
          </a:bodyPr>
          <a:lstStyle/>
          <a:p>
            <a:r>
              <a:rPr lang="en-GB" sz="1400" dirty="0">
                <a:latin typeface="Comic Sans MS" panose="030F0702030302020204" pitchFamily="66" charset="0"/>
              </a:rPr>
              <a:t>?</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114800" y="42672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29" name="TextBox 28"/>
              <p:cNvSpPr txBox="1"/>
              <p:nvPr/>
            </p:nvSpPr>
            <p:spPr>
              <a:xfrm>
                <a:off x="4495800" y="47244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95800" y="4724400"/>
                <a:ext cx="829586" cy="307777"/>
              </a:xfrm>
              <a:prstGeom prst="rect">
                <a:avLst/>
              </a:prstGeom>
              <a:blipFill rotWithShape="1">
                <a:blip r:embed="rId4"/>
                <a:stretch>
                  <a:fillRect/>
                </a:stretch>
              </a:blipFill>
            </p:spPr>
            <p:txBody>
              <a:bodyPr/>
              <a:lstStyle/>
              <a:p>
                <a:r>
                  <a:rPr lang="en-GB">
                    <a:noFill/>
                  </a:rPr>
                  <a:t> </a:t>
                </a:r>
              </a:p>
            </p:txBody>
          </p:sp>
        </mc:Fallback>
      </mc:AlternateContent>
      <p:sp>
        <p:nvSpPr>
          <p:cNvPr id="30" name="Arc 29"/>
          <p:cNvSpPr/>
          <p:nvPr/>
        </p:nvSpPr>
        <p:spPr>
          <a:xfrm>
            <a:off x="5181600" y="4876800"/>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5410200" y="4800600"/>
            <a:ext cx="18288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 we want ‘a’ to equal 0</a:t>
            </a:r>
          </a:p>
        </p:txBody>
      </p:sp>
      <mc:AlternateContent xmlns:mc="http://schemas.openxmlformats.org/markup-compatibility/2006" xmlns:a14="http://schemas.microsoft.com/office/drawing/2010/main">
        <mc:Choice Requires="a14">
          <p:sp>
            <p:nvSpPr>
              <p:cNvPr id="32" name="TextBox 31"/>
              <p:cNvSpPr txBox="1"/>
              <p:nvPr/>
            </p:nvSpPr>
            <p:spPr>
              <a:xfrm>
                <a:off x="4038600" y="5181600"/>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r>
                        <a:rPr lang="en-GB" sz="1400" b="0" i="1" smtClean="0">
                          <a:latin typeface="Cambria Math"/>
                        </a:rPr>
                        <m:t>=0</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38600" y="5181600"/>
                <a:ext cx="1143000" cy="307777"/>
              </a:xfrm>
              <a:prstGeom prst="rect">
                <a:avLst/>
              </a:prstGeom>
              <a:blipFill rotWithShape="1">
                <a:blip r:embed="rId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419600" y="5638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19600" y="5638800"/>
                <a:ext cx="914400" cy="307777"/>
              </a:xfrm>
              <a:prstGeom prst="rect">
                <a:avLst/>
              </a:prstGeom>
              <a:blipFill rotWithShape="1">
                <a:blip r:embed="rId6"/>
                <a:stretch>
                  <a:fillRect b="-6000"/>
                </a:stretch>
              </a:blipFill>
            </p:spPr>
            <p:txBody>
              <a:bodyPr/>
              <a:lstStyle/>
              <a:p>
                <a:r>
                  <a:rPr lang="en-GB">
                    <a:noFill/>
                  </a:rPr>
                  <a:t> </a:t>
                </a:r>
              </a:p>
            </p:txBody>
          </p:sp>
        </mc:Fallback>
      </mc:AlternateContent>
      <p:sp>
        <p:nvSpPr>
          <p:cNvPr id="39" name="Arc 38"/>
          <p:cNvSpPr/>
          <p:nvPr/>
        </p:nvSpPr>
        <p:spPr>
          <a:xfrm>
            <a:off x="5181600" y="5410200"/>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5486400" y="5486400"/>
            <a:ext cx="10668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Rearrange</a:t>
            </a:r>
          </a:p>
        </p:txBody>
      </p:sp>
      <p:sp>
        <p:nvSpPr>
          <p:cNvPr id="41" name="TextBox 40"/>
          <p:cNvSpPr txBox="1"/>
          <p:nvPr/>
        </p:nvSpPr>
        <p:spPr>
          <a:xfrm>
            <a:off x="4724400" y="6104492"/>
            <a:ext cx="2819400" cy="738664"/>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So the particle will be at its maximum speed when the Tension in the string is 2g</a:t>
            </a:r>
          </a:p>
        </p:txBody>
      </p:sp>
      <mc:AlternateContent xmlns:mc="http://schemas.openxmlformats.org/markup-compatibility/2006" xmlns:a14="http://schemas.microsoft.com/office/drawing/2010/main">
        <mc:Choice Requires="a14">
          <p:sp>
            <p:nvSpPr>
              <p:cNvPr id="42" name="TextBox 41"/>
              <p:cNvSpPr txBox="1"/>
              <p:nvPr/>
            </p:nvSpPr>
            <p:spPr>
              <a:xfrm>
                <a:off x="7010400" y="17526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10400" y="1752600"/>
                <a:ext cx="914400" cy="307777"/>
              </a:xfrm>
              <a:prstGeom prst="rect">
                <a:avLst/>
              </a:prstGeom>
              <a:blipFill rotWithShape="1">
                <a:blip r:embed="rId7"/>
                <a:stretch>
                  <a:fillRect b="-4000"/>
                </a:stretch>
              </a:blipFill>
            </p:spPr>
            <p:txBody>
              <a:bodyPr/>
              <a:lstStyle/>
              <a:p>
                <a:r>
                  <a:rPr lang="en-GB">
                    <a:noFill/>
                  </a:rPr>
                  <a:t> </a:t>
                </a:r>
              </a:p>
            </p:txBody>
          </p:sp>
        </mc:Fallback>
      </mc:AlternateContent>
      <p:sp>
        <p:nvSpPr>
          <p:cNvPr id="43" name="TextBox 42"/>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268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500" fill="hold"/>
                                        <p:tgtEl>
                                          <p:spTgt spid="8"/>
                                        </p:tgtEl>
                                        <p:attrNameLst>
                                          <p:attrName>stroke.color</p:attrName>
                                        </p:attrNameLst>
                                      </p:cBhvr>
                                      <p:to>
                                        <a:schemeClr val="hlink"/>
                                      </p:to>
                                    </p:animClr>
                                    <p:set>
                                      <p:cBhvr>
                                        <p:cTn id="32" dur="500" fill="hold"/>
                                        <p:tgtEl>
                                          <p:spTgt spid="8"/>
                                        </p:tgtEl>
                                        <p:attrNameLst>
                                          <p:attrName>stroke.on</p:attrName>
                                        </p:attrNameLst>
                                      </p:cBhvr>
                                      <p:to>
                                        <p:strVal val="true"/>
                                      </p:to>
                                    </p:set>
                                  </p:childTnLst>
                                </p:cTn>
                              </p:par>
                              <p:par>
                                <p:cTn id="33" presetID="7" presetClass="emph" presetSubtype="2" fill="hold" nodeType="withEffect">
                                  <p:stCondLst>
                                    <p:cond delay="0"/>
                                  </p:stCondLst>
                                  <p:childTnLst>
                                    <p:animClr clrSpc="rgb" dir="cw">
                                      <p:cBhvr>
                                        <p:cTn id="34" dur="500" fill="hold"/>
                                        <p:tgtEl>
                                          <p:spTgt spid="24"/>
                                        </p:tgtEl>
                                        <p:attrNameLst>
                                          <p:attrName>stroke.color</p:attrName>
                                        </p:attrNameLst>
                                      </p:cBhvr>
                                      <p:to>
                                        <a:schemeClr val="hlink"/>
                                      </p:to>
                                    </p:animClr>
                                    <p:set>
                                      <p:cBhvr>
                                        <p:cTn id="35" dur="500" fill="hold"/>
                                        <p:tgtEl>
                                          <p:spTgt spid="24"/>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500" fill="hold"/>
                                        <p:tgtEl>
                                          <p:spTgt spid="35"/>
                                        </p:tgtEl>
                                        <p:attrNameLst>
                                          <p:attrName>stroke.color</p:attrName>
                                        </p:attrNameLst>
                                      </p:cBhvr>
                                      <p:to>
                                        <a:schemeClr val="hlink"/>
                                      </p:to>
                                    </p:animClr>
                                    <p:set>
                                      <p:cBhvr>
                                        <p:cTn id="38" dur="500" fill="hold"/>
                                        <p:tgtEl>
                                          <p:spTgt spid="35"/>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36"/>
                                        </p:tgtEl>
                                        <p:attrNameLst>
                                          <p:attrName>stroke.color</p:attrName>
                                        </p:attrNameLst>
                                      </p:cBhvr>
                                      <p:to>
                                        <a:schemeClr val="hlink"/>
                                      </p:to>
                                    </p:animClr>
                                    <p:set>
                                      <p:cBhvr>
                                        <p:cTn id="41" dur="500" fill="hold"/>
                                        <p:tgtEl>
                                          <p:spTgt spid="36"/>
                                        </p:tgtEl>
                                        <p:attrNameLst>
                                          <p:attrName>stroke.on</p:attrName>
                                        </p:attrNameLst>
                                      </p:cBhvr>
                                      <p:to>
                                        <p:strVal val="true"/>
                                      </p:to>
                                    </p:set>
                                  </p:childTnLst>
                                </p:cTn>
                              </p:par>
                              <p:par>
                                <p:cTn id="42" presetID="3" presetClass="emph" presetSubtype="2" fill="hold" grpId="0" nodeType="withEffect">
                                  <p:stCondLst>
                                    <p:cond delay="0"/>
                                  </p:stCondLst>
                                  <p:childTnLst>
                                    <p:animClr clrSpc="rgb" dir="cw">
                                      <p:cBhvr override="childStyle">
                                        <p:cTn id="43" dur="500" fill="hold"/>
                                        <p:tgtEl>
                                          <p:spTgt spid="10"/>
                                        </p:tgtEl>
                                        <p:attrNameLst>
                                          <p:attrName>style.color</p:attrName>
                                        </p:attrNameLst>
                                      </p:cBhvr>
                                      <p:to>
                                        <a:schemeClr val="hlink"/>
                                      </p:to>
                                    </p:animClr>
                                  </p:childTnLst>
                                </p:cTn>
                              </p:par>
                              <p:par>
                                <p:cTn id="44" presetID="3" presetClass="emph" presetSubtype="2" fill="hold" grpId="0" nodeType="withEffect">
                                  <p:stCondLst>
                                    <p:cond delay="0"/>
                                  </p:stCondLst>
                                  <p:childTnLst>
                                    <p:animClr clrSpc="rgb" dir="cw">
                                      <p:cBhvr override="childStyle">
                                        <p:cTn id="45" dur="500" fill="hold"/>
                                        <p:tgtEl>
                                          <p:spTgt spid="9"/>
                                        </p:tgtEl>
                                        <p:attrNameLst>
                                          <p:attrName>style.color</p:attrName>
                                        </p:attrNameLst>
                                      </p:cBhvr>
                                      <p:to>
                                        <a:schemeClr val="hlink"/>
                                      </p:to>
                                    </p:animClr>
                                  </p:childTnLst>
                                </p:cTn>
                              </p:par>
                              <p:par>
                                <p:cTn id="46" presetID="3" presetClass="emph" presetSubtype="2" fill="hold" grpId="0" nodeType="withEffect">
                                  <p:stCondLst>
                                    <p:cond delay="0"/>
                                  </p:stCondLst>
                                  <p:childTnLst>
                                    <p:animClr clrSpc="rgb" dir="cw">
                                      <p:cBhvr override="childStyle">
                                        <p:cTn id="47" dur="500" fill="hold"/>
                                        <p:tgtEl>
                                          <p:spTgt spid="38"/>
                                        </p:tgtEl>
                                        <p:attrNameLst>
                                          <p:attrName>style.color</p:attrName>
                                        </p:attrNameLst>
                                      </p:cBhvr>
                                      <p:to>
                                        <a:schemeClr val="hlink"/>
                                      </p:to>
                                    </p:animClr>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blinds(horizontal)">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linds(horizont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7" presetClass="emph" presetSubtype="2" fill="hold" nodeType="clickEffect">
                                  <p:stCondLst>
                                    <p:cond delay="0"/>
                                  </p:stCondLst>
                                  <p:childTnLst>
                                    <p:animClr clrSpc="rgb" dir="cw">
                                      <p:cBhvr>
                                        <p:cTn id="91" dur="500" fill="hold"/>
                                        <p:tgtEl>
                                          <p:spTgt spid="8"/>
                                        </p:tgtEl>
                                        <p:attrNameLst>
                                          <p:attrName>stroke.color</p:attrName>
                                        </p:attrNameLst>
                                      </p:cBhvr>
                                      <p:to>
                                        <a:schemeClr val="tx1"/>
                                      </p:to>
                                    </p:animClr>
                                    <p:set>
                                      <p:cBhvr>
                                        <p:cTn id="92" dur="500" fill="hold"/>
                                        <p:tgtEl>
                                          <p:spTgt spid="8"/>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24"/>
                                        </p:tgtEl>
                                        <p:attrNameLst>
                                          <p:attrName>stroke.color</p:attrName>
                                        </p:attrNameLst>
                                      </p:cBhvr>
                                      <p:to>
                                        <a:schemeClr val="tx1"/>
                                      </p:to>
                                    </p:animClr>
                                    <p:set>
                                      <p:cBhvr>
                                        <p:cTn id="95" dur="500" fill="hold"/>
                                        <p:tgtEl>
                                          <p:spTgt spid="24"/>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35"/>
                                        </p:tgtEl>
                                        <p:attrNameLst>
                                          <p:attrName>stroke.color</p:attrName>
                                        </p:attrNameLst>
                                      </p:cBhvr>
                                      <p:to>
                                        <a:schemeClr val="tx1"/>
                                      </p:to>
                                    </p:animClr>
                                    <p:set>
                                      <p:cBhvr>
                                        <p:cTn id="98" dur="500" fill="hold"/>
                                        <p:tgtEl>
                                          <p:spTgt spid="35"/>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36"/>
                                        </p:tgtEl>
                                        <p:attrNameLst>
                                          <p:attrName>stroke.color</p:attrName>
                                        </p:attrNameLst>
                                      </p:cBhvr>
                                      <p:to>
                                        <a:schemeClr val="tx1"/>
                                      </p:to>
                                    </p:animClr>
                                    <p:set>
                                      <p:cBhvr>
                                        <p:cTn id="101" dur="500" fill="hold"/>
                                        <p:tgtEl>
                                          <p:spTgt spid="36"/>
                                        </p:tgtEl>
                                        <p:attrNameLst>
                                          <p:attrName>stroke.on</p:attrName>
                                        </p:attrNameLst>
                                      </p:cBhvr>
                                      <p:to>
                                        <p:strVal val="true"/>
                                      </p:to>
                                    </p:set>
                                  </p:childTnLst>
                                </p:cTn>
                              </p:par>
                              <p:par>
                                <p:cTn id="102" presetID="3" presetClass="emph" presetSubtype="2" fill="hold" grpId="1" nodeType="withEffect">
                                  <p:stCondLst>
                                    <p:cond delay="0"/>
                                  </p:stCondLst>
                                  <p:childTnLst>
                                    <p:animClr clrSpc="rgb" dir="cw">
                                      <p:cBhvr override="childStyle">
                                        <p:cTn id="103" dur="500" fill="hold"/>
                                        <p:tgtEl>
                                          <p:spTgt spid="10"/>
                                        </p:tgtEl>
                                        <p:attrNameLst>
                                          <p:attrName>style.color</p:attrName>
                                        </p:attrNameLst>
                                      </p:cBhvr>
                                      <p:to>
                                        <a:schemeClr val="tx1"/>
                                      </p:to>
                                    </p:animClr>
                                  </p:childTnLst>
                                </p:cTn>
                              </p:par>
                              <p:par>
                                <p:cTn id="104" presetID="3" presetClass="emph" presetSubtype="2" fill="hold" grpId="1" nodeType="withEffect">
                                  <p:stCondLst>
                                    <p:cond delay="0"/>
                                  </p:stCondLst>
                                  <p:childTnLst>
                                    <p:animClr clrSpc="rgb" dir="cw">
                                      <p:cBhvr override="childStyle">
                                        <p:cTn id="105" dur="500" fill="hold"/>
                                        <p:tgtEl>
                                          <p:spTgt spid="9"/>
                                        </p:tgtEl>
                                        <p:attrNameLst>
                                          <p:attrName>style.color</p:attrName>
                                        </p:attrNameLst>
                                      </p:cBhvr>
                                      <p:to>
                                        <a:schemeClr val="tx1"/>
                                      </p:to>
                                    </p:animClr>
                                  </p:childTnLst>
                                </p:cTn>
                              </p:par>
                              <p:par>
                                <p:cTn id="106" presetID="3" presetClass="emph" presetSubtype="2" fill="hold" grpId="1" nodeType="withEffect">
                                  <p:stCondLst>
                                    <p:cond delay="0"/>
                                  </p:stCondLst>
                                  <p:childTnLst>
                                    <p:animClr clrSpc="rgb" dir="cw">
                                      <p:cBhvr override="childStyle">
                                        <p:cTn id="107" dur="500" fill="hold"/>
                                        <p:tgtEl>
                                          <p:spTgt spid="3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 grpId="0"/>
      <p:bldP spid="9" grpId="1"/>
      <p:bldP spid="10" grpId="0"/>
      <p:bldP spid="10" grpId="1"/>
      <p:bldP spid="33" grpId="0"/>
      <p:bldP spid="38" grpId="0"/>
      <p:bldP spid="38" grpId="1"/>
      <p:bldP spid="28" grpId="0"/>
      <p:bldP spid="29" grpId="0"/>
      <p:bldP spid="30" grpId="0" animBg="1"/>
      <p:bldP spid="31" grpId="0"/>
      <p:bldP spid="32" grpId="0"/>
      <p:bldP spid="37" grpId="0"/>
      <p:bldP spid="39"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410200" y="2667000"/>
            <a:ext cx="279244" cy="307777"/>
          </a:xfrm>
          <a:prstGeom prst="rect">
            <a:avLst/>
          </a:prstGeom>
          <a:noFill/>
        </p:spPr>
        <p:txBody>
          <a:bodyPr wrap="none" rtlCol="0">
            <a:spAutoFit/>
          </a:bodyPr>
          <a:lstStyle/>
          <a:p>
            <a:r>
              <a:rPr lang="en-GB" sz="1400" dirty="0">
                <a:latin typeface="Comic Sans MS" panose="030F0702030302020204" pitchFamily="66" charset="0"/>
              </a:rPr>
              <a:t>?</a:t>
            </a: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 </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10.2ms</a:t>
            </a:r>
            <a:r>
              <a:rPr lang="en-GB" sz="1400" baseline="30000" dirty="0">
                <a:solidFill>
                  <a:srgbClr val="FF0000"/>
                </a:solidFill>
                <a:latin typeface="Comic Sans MS" pitchFamily="66" charset="0"/>
                <a:sym typeface="Wingdings" panose="05000000000000000000" pitchFamily="2" charset="2"/>
              </a:rPr>
              <a:t>-2</a:t>
            </a:r>
            <a:endParaRPr lang="en-GB" sz="1400" baseline="30000" dirty="0">
              <a:solidFill>
                <a:srgbClr val="FF0000"/>
              </a:solidFill>
              <a:latin typeface="Comic Sans MS" pitchFamily="66" charset="0"/>
            </a:endParaRP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a:p>
            <a:pPr algn="ctr">
              <a:buAutoNum type="alphaLcParenR"/>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with this tension, use Hooke’s law to find the extension of the string</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7010400" y="17526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10400" y="1752600"/>
                <a:ext cx="914400" cy="307777"/>
              </a:xfrm>
              <a:prstGeom prst="rect">
                <a:avLst/>
              </a:prstGeom>
              <a:blipFill rotWithShape="1">
                <a:blip r:embed="rId4"/>
                <a:stretch>
                  <a:fillRect b="-4000"/>
                </a:stretch>
              </a:blipFill>
            </p:spPr>
            <p:txBody>
              <a:bodyPr/>
              <a:lstStyle/>
              <a:p>
                <a:r>
                  <a:rPr lang="en-GB">
                    <a:noFill/>
                  </a:rPr>
                  <a:t> </a:t>
                </a:r>
              </a:p>
            </p:txBody>
          </p:sp>
        </mc:Fallback>
      </mc:AlternateContent>
      <p:sp>
        <p:nvSpPr>
          <p:cNvPr id="43" name="TextBox 42"/>
          <p:cNvSpPr txBox="1"/>
          <p:nvPr/>
        </p:nvSpPr>
        <p:spPr>
          <a:xfrm>
            <a:off x="4343400" y="4191000"/>
            <a:ext cx="1656223"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44" name="TextBox 43"/>
              <p:cNvSpPr txBox="1"/>
              <p:nvPr/>
            </p:nvSpPr>
            <p:spPr>
              <a:xfrm>
                <a:off x="4114800" y="45720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114800" y="4572000"/>
                <a:ext cx="760336" cy="501419"/>
              </a:xfrm>
              <a:prstGeom prst="rect">
                <a:avLst/>
              </a:prstGeom>
              <a:blipFill rotWithShape="1">
                <a:blip r:embed="rId5"/>
                <a:stretch>
                  <a:fillRect b="-2439"/>
                </a:stretch>
              </a:blipFill>
              <a:ln w="25400">
                <a:noFill/>
              </a:ln>
            </p:spPr>
            <p:txBody>
              <a:bodyPr/>
              <a:lstStyle/>
              <a:p>
                <a:r>
                  <a:rPr lang="en-GB">
                    <a:noFill/>
                  </a:rPr>
                  <a:t> </a:t>
                </a:r>
              </a:p>
            </p:txBody>
          </p:sp>
        </mc:Fallback>
      </mc:AlternateContent>
      <p:sp>
        <p:nvSpPr>
          <p:cNvPr id="45" name="Arc 44"/>
          <p:cNvSpPr/>
          <p:nvPr/>
        </p:nvSpPr>
        <p:spPr>
          <a:xfrm>
            <a:off x="5029200" y="48768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5257800" y="4876800"/>
            <a:ext cx="914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48" name="TextBox 47"/>
              <p:cNvSpPr txBox="1"/>
              <p:nvPr/>
            </p:nvSpPr>
            <p:spPr>
              <a:xfrm>
                <a:off x="4038600" y="5181600"/>
                <a:ext cx="972639"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𝑔</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20</m:t>
                          </m:r>
                          <m:r>
                            <a:rPr lang="en-GB" sz="1400" b="0" i="1" dirty="0" smtClean="0">
                              <a:latin typeface="Cambria Math"/>
                            </a:rPr>
                            <m:t>𝑥</m:t>
                          </m:r>
                        </m:num>
                        <m:den>
                          <m:r>
                            <a:rPr lang="en-GB" sz="1400" b="0" i="1" smtClean="0">
                              <a:latin typeface="Cambria Math"/>
                            </a:rPr>
                            <m:t>0.5</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038600" y="5181600"/>
                <a:ext cx="972639" cy="497059"/>
              </a:xfrm>
              <a:prstGeom prst="rect">
                <a:avLst/>
              </a:prstGeom>
              <a:blipFill rotWithShape="1">
                <a:blip r:embed="rId6"/>
                <a:stretch>
                  <a:fillRect b="-1220"/>
                </a:stretch>
              </a:blipFill>
              <a:ln w="25400">
                <a:noFill/>
              </a:ln>
            </p:spPr>
            <p:txBody>
              <a:bodyPr/>
              <a:lstStyle/>
              <a:p>
                <a:r>
                  <a:rPr lang="en-GB">
                    <a:noFill/>
                  </a:rPr>
                  <a:t> </a:t>
                </a:r>
              </a:p>
            </p:txBody>
          </p:sp>
        </mc:Fallback>
      </mc:AlternateContent>
      <p:sp>
        <p:nvSpPr>
          <p:cNvPr id="49" name="Arc 48"/>
          <p:cNvSpPr/>
          <p:nvPr/>
        </p:nvSpPr>
        <p:spPr>
          <a:xfrm>
            <a:off x="5029200" y="54864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257800" y="5486400"/>
            <a:ext cx="10668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sides by 2</a:t>
            </a:r>
          </a:p>
        </p:txBody>
      </p:sp>
      <p:sp>
        <p:nvSpPr>
          <p:cNvPr id="51" name="Arc 50"/>
          <p:cNvSpPr/>
          <p:nvPr/>
        </p:nvSpPr>
        <p:spPr>
          <a:xfrm>
            <a:off x="5029200" y="6096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5257800" y="6096000"/>
            <a:ext cx="914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20</a:t>
            </a:r>
          </a:p>
        </p:txBody>
      </p:sp>
      <mc:AlternateContent xmlns:mc="http://schemas.openxmlformats.org/markup-compatibility/2006" xmlns:a14="http://schemas.microsoft.com/office/drawing/2010/main">
        <mc:Choice Requires="a14">
          <p:sp>
            <p:nvSpPr>
              <p:cNvPr id="53" name="TextBox 52"/>
              <p:cNvSpPr txBox="1"/>
              <p:nvPr/>
            </p:nvSpPr>
            <p:spPr>
              <a:xfrm>
                <a:off x="4038600" y="5867400"/>
                <a:ext cx="97263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r>
                        <a:rPr lang="en-GB" sz="1400" b="0" i="1" smtClean="0">
                          <a:latin typeface="Cambria Math"/>
                        </a:rPr>
                        <m:t>𝑔</m:t>
                      </m:r>
                      <m:r>
                        <a:rPr lang="en-GB" sz="1400" b="0" i="1" smtClean="0">
                          <a:latin typeface="Cambria Math"/>
                        </a:rPr>
                        <m:t>=20</m:t>
                      </m:r>
                      <m:r>
                        <a:rPr lang="en-GB" sz="1400" b="0" i="1" smtClean="0">
                          <a:latin typeface="Cambria Math"/>
                        </a:rPr>
                        <m:t>𝑥</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038600" y="5867400"/>
                <a:ext cx="972639" cy="307777"/>
              </a:xfrm>
              <a:prstGeom prst="rect">
                <a:avLst/>
              </a:prstGeom>
              <a:blipFill rotWithShape="1">
                <a:blip r:embed="rId7"/>
                <a:stretch>
                  <a:fillRect b="-4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14800" y="6400800"/>
                <a:ext cx="1125783"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=0.49</m:t>
                      </m:r>
                      <m:r>
                        <a:rPr lang="en-GB" sz="1400" b="0" i="1" smtClean="0">
                          <a:latin typeface="Cambria Math"/>
                        </a:rPr>
                        <m:t>𝑚</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114800" y="6400800"/>
                <a:ext cx="1125783" cy="307777"/>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55" name="TextBox 54"/>
          <p:cNvSpPr txBox="1"/>
          <p:nvPr/>
        </p:nvSpPr>
        <p:spPr>
          <a:xfrm>
            <a:off x="6477000" y="4648200"/>
            <a:ext cx="24384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extension will be 0.49m when the particle is at its maximum speed </a:t>
            </a:r>
          </a:p>
        </p:txBody>
      </p:sp>
      <p:sp>
        <p:nvSpPr>
          <p:cNvPr id="56" name="TextBox 55"/>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sp>
        <p:nvSpPr>
          <p:cNvPr id="57" name="TextBox 56"/>
          <p:cNvSpPr txBox="1"/>
          <p:nvPr/>
        </p:nvSpPr>
        <p:spPr>
          <a:xfrm>
            <a:off x="6400800" y="5562600"/>
            <a:ext cx="25908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The total length of the string will therefore be 0.99m as it’s natural length is 0.5m</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6324600" y="2133600"/>
                <a:ext cx="2362200" cy="5182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𝐿𝑒𝑛𝑔𝑡h</m:t>
                      </m:r>
                      <m:r>
                        <a:rPr lang="en-GB" sz="1400" b="0" i="1" smtClean="0">
                          <a:latin typeface="Cambria Math"/>
                        </a:rPr>
                        <m:t> </m:t>
                      </m:r>
                      <m:r>
                        <a:rPr lang="en-GB" sz="1400" b="0" i="1" smtClean="0">
                          <a:latin typeface="Cambria Math"/>
                        </a:rPr>
                        <m:t>𝑎𝑡</m:t>
                      </m:r>
                      <m:r>
                        <a:rPr lang="en-GB" sz="1400" b="0" i="1" smtClean="0">
                          <a:latin typeface="Cambria Math"/>
                        </a:rPr>
                        <m:t> </m:t>
                      </m:r>
                      <m:r>
                        <a:rPr lang="en-GB" sz="1400" b="0" i="1" smtClean="0">
                          <a:latin typeface="Cambria Math"/>
                        </a:rPr>
                        <m:t>𝑚𝑎𝑥𝑖𝑚𝑢𝑚</m:t>
                      </m:r>
                      <m:r>
                        <a:rPr lang="en-GB" sz="1400" b="0" i="1" smtClean="0">
                          <a:latin typeface="Cambria Math"/>
                        </a:rPr>
                        <m:t> </m:t>
                      </m:r>
                      <m:r>
                        <a:rPr lang="en-GB" sz="1400" b="0" i="1" smtClean="0">
                          <a:latin typeface="Cambria Math"/>
                        </a:rPr>
                        <m:t>𝑠𝑝𝑒𝑒𝑑</m:t>
                      </m:r>
                      <m:r>
                        <a:rPr lang="en-GB" sz="1400" b="0" i="1" smtClean="0">
                          <a:latin typeface="Cambria Math"/>
                        </a:rPr>
                        <m:t>=0.99</m:t>
                      </m:r>
                      <m:r>
                        <a:rPr lang="en-GB" sz="1400" b="0" i="1" smtClean="0">
                          <a:latin typeface="Cambria Math"/>
                        </a:rPr>
                        <m:t>𝑚</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324600" y="2133600"/>
                <a:ext cx="2362200" cy="518283"/>
              </a:xfrm>
              <a:prstGeom prst="rect">
                <a:avLst/>
              </a:prstGeom>
              <a:blipFill rotWithShape="1">
                <a:blip r:embed="rId9"/>
                <a:stretch>
                  <a:fillRect/>
                </a:stretch>
              </a:blipFill>
            </p:spPr>
            <p:txBody>
              <a:bodyPr/>
              <a:lstStyle/>
              <a:p>
                <a:r>
                  <a:rPr lang="en-GB">
                    <a:noFill/>
                  </a:rPr>
                  <a:t> </a:t>
                </a:r>
              </a:p>
            </p:txBody>
          </p:sp>
        </mc:Fallback>
      </mc:AlternateContent>
      <p:sp>
        <p:nvSpPr>
          <p:cNvPr id="59" name="TextBox 58"/>
          <p:cNvSpPr txBox="1"/>
          <p:nvPr/>
        </p:nvSpPr>
        <p:spPr>
          <a:xfrm>
            <a:off x="5334000" y="2667000"/>
            <a:ext cx="696024" cy="307777"/>
          </a:xfrm>
          <a:prstGeom prst="rect">
            <a:avLst/>
          </a:prstGeom>
          <a:noFill/>
        </p:spPr>
        <p:txBody>
          <a:bodyPr wrap="none" rtlCol="0">
            <a:spAutoFit/>
          </a:bodyPr>
          <a:lstStyle/>
          <a:p>
            <a:r>
              <a:rPr lang="en-GB" sz="1400" dirty="0">
                <a:latin typeface="Comic Sans MS" panose="030F0702030302020204" pitchFamily="66" charset="0"/>
              </a:rPr>
              <a:t>0.49m</a:t>
            </a:r>
          </a:p>
        </p:txBody>
      </p:sp>
      <p:sp>
        <p:nvSpPr>
          <p:cNvPr id="41" name="TextBox 4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2430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linds(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linds(horizont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linds(horizontal)">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linds(horizont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linds(horizontal)">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blinds(horizontal)">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blinds(horizontal)">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44" grpId="0"/>
      <p:bldP spid="45" grpId="0" animBg="1"/>
      <p:bldP spid="47" grpId="0"/>
      <p:bldP spid="48" grpId="0"/>
      <p:bldP spid="49" grpId="0" animBg="1"/>
      <p:bldP spid="50" grpId="0"/>
      <p:bldP spid="51" grpId="0" animBg="1"/>
      <p:bldP spid="52" grpId="0"/>
      <p:bldP spid="53" grpId="0"/>
      <p:bldP spid="54" grpId="0"/>
      <p:bldP spid="55" grpId="0"/>
      <p:bldP spid="57" grpId="0"/>
      <p:bldP spid="58" grpId="0"/>
      <p:bldP spid="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334000" y="2667000"/>
            <a:ext cx="696024" cy="307777"/>
          </a:xfrm>
          <a:prstGeom prst="rect">
            <a:avLst/>
          </a:prstGeom>
          <a:noFill/>
        </p:spPr>
        <p:txBody>
          <a:bodyPr wrap="none" rtlCol="0">
            <a:spAutoFit/>
          </a:bodyPr>
          <a:lstStyle/>
          <a:p>
            <a:r>
              <a:rPr lang="en-GB" sz="1400" dirty="0">
                <a:latin typeface="Comic Sans MS" panose="030F0702030302020204" pitchFamily="66" charset="0"/>
              </a:rPr>
              <a:t>0.49m</a:t>
            </a: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 </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10.2ms</a:t>
            </a:r>
            <a:r>
              <a:rPr lang="en-GB" sz="1400" baseline="30000" dirty="0">
                <a:solidFill>
                  <a:srgbClr val="FF0000"/>
                </a:solidFill>
                <a:latin typeface="Comic Sans MS" pitchFamily="66" charset="0"/>
                <a:sym typeface="Wingdings" panose="05000000000000000000" pitchFamily="2" charset="2"/>
              </a:rPr>
              <a:t>-2</a:t>
            </a:r>
            <a:endParaRPr lang="en-GB" sz="1400" baseline="30000" dirty="0">
              <a:solidFill>
                <a:srgbClr val="FF0000"/>
              </a:solidFill>
              <a:latin typeface="Comic Sans MS" pitchFamily="66" charset="0"/>
            </a:endParaRP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7010400" y="17526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10400" y="1752600"/>
                <a:ext cx="914400" cy="307777"/>
              </a:xfrm>
              <a:prstGeom prst="rect">
                <a:avLst/>
              </a:prstGeom>
              <a:blipFill rotWithShape="1">
                <a:blip r:embed="rId4"/>
                <a:stretch>
                  <a:fillRect b="-4000"/>
                </a:stretch>
              </a:blipFill>
            </p:spPr>
            <p:txBody>
              <a:bodyPr/>
              <a:lstStyle/>
              <a:p>
                <a:r>
                  <a:rPr lang="en-GB">
                    <a:noFill/>
                  </a:rPr>
                  <a:t> </a:t>
                </a:r>
              </a:p>
            </p:txBody>
          </p:sp>
        </mc:Fallback>
      </mc:AlternateContent>
      <p:sp>
        <p:nvSpPr>
          <p:cNvPr id="56" name="TextBox 55"/>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sp>
        <p:nvSpPr>
          <p:cNvPr id="57" name="TextBox 56"/>
          <p:cNvSpPr txBox="1"/>
          <p:nvPr/>
        </p:nvSpPr>
        <p:spPr>
          <a:xfrm>
            <a:off x="3810000" y="4191000"/>
            <a:ext cx="5105400" cy="2246769"/>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It is important to note that the maximum speed is NOT when the string goes slack</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It is when the pull of gravity is equal to that of the tension in the string (as at this point the particle will be about to start decelerating)</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acceleration will be falling up to this point, but it will still be </a:t>
            </a:r>
            <a:r>
              <a:rPr lang="en-GB" sz="1400" u="sng" dirty="0">
                <a:solidFill>
                  <a:srgbClr val="FF0000"/>
                </a:solidFill>
                <a:latin typeface="Comic Sans MS" panose="030F0702030302020204" pitchFamily="66" charset="0"/>
                <a:sym typeface="Wingdings" panose="05000000000000000000" pitchFamily="2" charset="2"/>
              </a:rPr>
              <a:t>positive</a:t>
            </a:r>
            <a:r>
              <a:rPr lang="en-GB" sz="1400" dirty="0">
                <a:solidFill>
                  <a:srgbClr val="FF0000"/>
                </a:solidFill>
                <a:latin typeface="Comic Sans MS" panose="030F0702030302020204" pitchFamily="66" charset="0"/>
                <a:sym typeface="Wingdings" panose="05000000000000000000" pitchFamily="2" charset="2"/>
              </a:rPr>
              <a:t> and hence, the particle will be increasing in speed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6324600" y="2133600"/>
                <a:ext cx="2362200" cy="5182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𝐿𝑒𝑛𝑔𝑡h</m:t>
                      </m:r>
                      <m:r>
                        <a:rPr lang="en-GB" sz="1400" b="0" i="1" smtClean="0">
                          <a:latin typeface="Cambria Math"/>
                        </a:rPr>
                        <m:t> </m:t>
                      </m:r>
                      <m:r>
                        <a:rPr lang="en-GB" sz="1400" b="0" i="1" smtClean="0">
                          <a:latin typeface="Cambria Math"/>
                        </a:rPr>
                        <m:t>𝑎𝑡</m:t>
                      </m:r>
                      <m:r>
                        <a:rPr lang="en-GB" sz="1400" b="0" i="1" smtClean="0">
                          <a:latin typeface="Cambria Math"/>
                        </a:rPr>
                        <m:t> </m:t>
                      </m:r>
                      <m:r>
                        <a:rPr lang="en-GB" sz="1400" b="0" i="1" smtClean="0">
                          <a:latin typeface="Cambria Math"/>
                        </a:rPr>
                        <m:t>𝑚𝑎𝑥𝑖𝑚𝑢𝑚</m:t>
                      </m:r>
                      <m:r>
                        <a:rPr lang="en-GB" sz="1400" b="0" i="1" smtClean="0">
                          <a:latin typeface="Cambria Math"/>
                        </a:rPr>
                        <m:t> </m:t>
                      </m:r>
                      <m:r>
                        <a:rPr lang="en-GB" sz="1400" b="0" i="1" smtClean="0">
                          <a:latin typeface="Cambria Math"/>
                        </a:rPr>
                        <m:t>𝑠𝑝𝑒𝑒𝑑</m:t>
                      </m:r>
                      <m:r>
                        <a:rPr lang="en-GB" sz="1400" b="0" i="1" smtClean="0">
                          <a:latin typeface="Cambria Math"/>
                        </a:rPr>
                        <m:t>=0.99</m:t>
                      </m:r>
                      <m:r>
                        <a:rPr lang="en-GB" sz="1400" b="0" i="1" smtClean="0">
                          <a:latin typeface="Cambria Math"/>
                        </a:rPr>
                        <m:t>𝑚</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324600" y="2133600"/>
                <a:ext cx="2362200" cy="518283"/>
              </a:xfrm>
              <a:prstGeom prst="rect">
                <a:avLst/>
              </a:prstGeom>
              <a:blipFill rotWithShape="1">
                <a:blip r:embed="rId5"/>
                <a:stretch>
                  <a:fillRect/>
                </a:stretch>
              </a:blipFill>
            </p:spPr>
            <p:txBody>
              <a:bodyPr/>
              <a:lstStyle/>
              <a:p>
                <a:r>
                  <a:rPr lang="en-GB">
                    <a:noFill/>
                  </a:rPr>
                  <a:t> </a:t>
                </a:r>
              </a:p>
            </p:txBody>
          </p:sp>
        </mc:Fallback>
      </mc:AlternateContent>
      <p:sp>
        <p:nvSpPr>
          <p:cNvPr id="28" name="TextBox 27"/>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98782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blinds(horizontal)">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
                                            <p:txEl>
                                              <p:pRg st="2" end="2"/>
                                            </p:txEl>
                                          </p:spTgt>
                                        </p:tgtEl>
                                        <p:attrNameLst>
                                          <p:attrName>style.visibility</p:attrName>
                                        </p:attrNameLst>
                                      </p:cBhvr>
                                      <p:to>
                                        <p:strVal val="visible"/>
                                      </p:to>
                                    </p:set>
                                    <p:animEffect transition="in" filter="blinds(horizontal)">
                                      <p:cBhvr>
                                        <p:cTn id="12" dur="500"/>
                                        <p:tgtEl>
                                          <p:spTgt spid="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
                                            <p:txEl>
                                              <p:pRg st="4" end="4"/>
                                            </p:txEl>
                                          </p:spTgt>
                                        </p:tgtEl>
                                        <p:attrNameLst>
                                          <p:attrName>style.visibility</p:attrName>
                                        </p:attrNameLst>
                                      </p:cBhvr>
                                      <p:to>
                                        <p:strVal val="visible"/>
                                      </p:to>
                                    </p:set>
                                    <p:animEffect transition="in" filter="blinds(horizontal)">
                                      <p:cBhvr>
                                        <p:cTn id="17"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Of course, a diagram will help illustrate all this!</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4" name="TextBox 53"/>
          <p:cNvSpPr txBox="1"/>
          <p:nvPr/>
        </p:nvSpPr>
        <p:spPr>
          <a:xfrm>
            <a:off x="5911850" y="1651000"/>
            <a:ext cx="280846" cy="276999"/>
          </a:xfrm>
          <a:prstGeom prst="rect">
            <a:avLst/>
          </a:prstGeom>
          <a:noFill/>
        </p:spPr>
        <p:txBody>
          <a:bodyPr wrap="none" rtlCol="0">
            <a:spAutoFit/>
          </a:bodyPr>
          <a:lstStyle/>
          <a:p>
            <a:r>
              <a:rPr lang="en-GB" sz="1200" dirty="0">
                <a:latin typeface="Comic Sans MS" panose="030F0702030302020204" pitchFamily="66" charset="0"/>
              </a:rPr>
              <a:t>R</a:t>
            </a: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6" name="TextBox 55"/>
          <p:cNvSpPr txBox="1"/>
          <p:nvPr/>
        </p:nvSpPr>
        <p:spPr>
          <a:xfrm>
            <a:off x="5429250" y="2444750"/>
            <a:ext cx="518091" cy="276999"/>
          </a:xfrm>
          <a:prstGeom prst="rect">
            <a:avLst/>
          </a:prstGeom>
          <a:noFill/>
        </p:spPr>
        <p:txBody>
          <a:bodyPr wrap="none" rtlCol="0">
            <a:spAutoFit/>
          </a:bodyPr>
          <a:lstStyle/>
          <a:p>
            <a:r>
              <a:rPr lang="en-GB" sz="1200" dirty="0">
                <a:latin typeface="Comic Sans MS" panose="030F0702030302020204" pitchFamily="66" charset="0"/>
              </a:rPr>
              <a:t>F</a:t>
            </a:r>
            <a:r>
              <a:rPr lang="en-GB" sz="1200" baseline="-25000" dirty="0">
                <a:latin typeface="Comic Sans MS" panose="030F0702030302020204" pitchFamily="66" charset="0"/>
              </a:rPr>
              <a:t>MAX</a:t>
            </a:r>
          </a:p>
        </p:txBody>
      </p:sp>
      <p:sp>
        <p:nvSpPr>
          <p:cNvPr id="57" name="TextBox 56"/>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69" name="TextBox 68"/>
          <p:cNvSpPr txBox="1"/>
          <p:nvPr/>
        </p:nvSpPr>
        <p:spPr>
          <a:xfrm>
            <a:off x="4038600" y="3962400"/>
            <a:ext cx="4800600" cy="2031325"/>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In this case, as the spring is compressed, T represents thrust and pushes down the plane</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Using the ratio for Tan</a:t>
            </a:r>
            <a:r>
              <a:rPr lang="el-GR" sz="1400" dirty="0">
                <a:solidFill>
                  <a:srgbClr val="FF0000"/>
                </a:solidFill>
                <a:latin typeface="Comic Sans MS" panose="030F0702030302020204" pitchFamily="66" charset="0"/>
                <a:sym typeface="Wingdings" panose="05000000000000000000" pitchFamily="2" charset="2"/>
              </a:rPr>
              <a:t>θ</a:t>
            </a:r>
            <a:r>
              <a:rPr lang="en-GB" sz="1400" dirty="0">
                <a:solidFill>
                  <a:srgbClr val="FF0000"/>
                </a:solidFill>
                <a:latin typeface="Comic Sans MS" panose="030F0702030302020204" pitchFamily="66" charset="0"/>
                <a:sym typeface="Wingdings" panose="05000000000000000000" pitchFamily="2" charset="2"/>
              </a:rPr>
              <a:t>, we can work out Sin</a:t>
            </a:r>
            <a:r>
              <a:rPr lang="el-GR" sz="1400" dirty="0">
                <a:solidFill>
                  <a:srgbClr val="FF0000"/>
                </a:solidFill>
                <a:latin typeface="Comic Sans MS" panose="030F0702030302020204" pitchFamily="66" charset="0"/>
                <a:sym typeface="Wingdings" panose="05000000000000000000" pitchFamily="2" charset="2"/>
              </a:rPr>
              <a:t>θ</a:t>
            </a:r>
            <a:r>
              <a:rPr lang="en-GB" sz="1400" dirty="0">
                <a:solidFill>
                  <a:srgbClr val="FF0000"/>
                </a:solidFill>
                <a:latin typeface="Comic Sans MS" panose="030F0702030302020204" pitchFamily="66" charset="0"/>
                <a:sym typeface="Wingdings" panose="05000000000000000000" pitchFamily="2" charset="2"/>
              </a:rPr>
              <a:t> and Cos</a:t>
            </a:r>
            <a:r>
              <a:rPr lang="el-GR" sz="1400" dirty="0">
                <a:solidFill>
                  <a:srgbClr val="FF0000"/>
                </a:solidFill>
                <a:latin typeface="Comic Sans MS" panose="030F0702030302020204" pitchFamily="66" charset="0"/>
                <a:sym typeface="Wingdings" panose="05000000000000000000" pitchFamily="2" charset="2"/>
              </a:rPr>
              <a:t>θ</a:t>
            </a: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We will resolve parallel to the plane to find the acceleration, but first we need to find F</a:t>
            </a:r>
            <a:r>
              <a:rPr lang="en-GB" sz="1400" baseline="-25000" dirty="0">
                <a:solidFill>
                  <a:srgbClr val="FF0000"/>
                </a:solidFill>
                <a:latin typeface="Comic Sans MS" panose="030F0702030302020204" pitchFamily="66" charset="0"/>
                <a:sym typeface="Wingdings" panose="05000000000000000000" pitchFamily="2" charset="2"/>
              </a:rPr>
              <a:t>MAX</a:t>
            </a:r>
            <a:r>
              <a:rPr lang="en-GB" sz="1400" dirty="0">
                <a:solidFill>
                  <a:srgbClr val="FF0000"/>
                </a:solidFill>
                <a:latin typeface="Comic Sans MS" panose="030F0702030302020204" pitchFamily="66" charset="0"/>
                <a:sym typeface="Wingdings" panose="05000000000000000000" pitchFamily="2" charset="2"/>
              </a:rPr>
              <a:t> and the tension in the spring…</a:t>
            </a:r>
            <a:endParaRPr lang="en-GB" sz="1400" dirty="0">
              <a:solidFill>
                <a:srgbClr val="FF0000"/>
              </a:solidFill>
              <a:latin typeface="Comic Sans MS" panose="030F0702030302020204" pitchFamily="66" charset="0"/>
            </a:endParaRPr>
          </a:p>
        </p:txBody>
      </p:sp>
      <p:cxnSp>
        <p:nvCxnSpPr>
          <p:cNvPr id="39" name="Straight Connector 38"/>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41" name="TextBox 4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14604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par>
                                <p:cTn id="16" presetID="3" presetClass="entr" presetSubtype="5"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vertic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par>
                                <p:cTn id="44" presetID="3" presetClass="entr" presetSubtype="1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linds(horizontal)">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linds(horizont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linds(horizontal)">
                                      <p:cBhvr>
                                        <p:cTn id="59" dur="500"/>
                                        <p:tgtEl>
                                          <p:spTgt spid="3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blinds(horizontal)">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9">
                                            <p:txEl>
                                              <p:pRg st="0" end="0"/>
                                            </p:txEl>
                                          </p:spTgt>
                                        </p:tgtEl>
                                        <p:attrNameLst>
                                          <p:attrName>style.visibility</p:attrName>
                                        </p:attrNameLst>
                                      </p:cBhvr>
                                      <p:to>
                                        <p:strVal val="visible"/>
                                      </p:to>
                                    </p:set>
                                    <p:animEffect transition="in" filter="blinds(horizontal)">
                                      <p:cBhvr>
                                        <p:cTn id="67" dur="500"/>
                                        <p:tgtEl>
                                          <p:spTgt spid="6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linds(horizontal)">
                                      <p:cBhvr>
                                        <p:cTn id="80" dur="500"/>
                                        <p:tgtEl>
                                          <p:spTgt spid="4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blinds(horizontal)">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linds(horizontal)">
                                      <p:cBhvr>
                                        <p:cTn id="88" dur="500"/>
                                        <p:tgtEl>
                                          <p:spTgt spid="4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linds(horizontal)">
                                      <p:cBhvr>
                                        <p:cTn id="91" dur="500"/>
                                        <p:tgtEl>
                                          <p:spTgt spid="51"/>
                                        </p:tgtEl>
                                      </p:cBhvr>
                                    </p:animEffec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linds(horizontal)">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linds(horizontal)">
                                      <p:cBhvr>
                                        <p:cTn id="107" dur="5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blinds(horizontal)">
                                      <p:cBhvr>
                                        <p:cTn id="112" dur="500"/>
                                        <p:tgtEl>
                                          <p:spTgt spid="6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blinds(horizontal)">
                                      <p:cBhvr>
                                        <p:cTn id="117" dur="500"/>
                                        <p:tgtEl>
                                          <p:spTgt spid="6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69">
                                            <p:txEl>
                                              <p:pRg st="2" end="2"/>
                                            </p:txEl>
                                          </p:spTgt>
                                        </p:tgtEl>
                                        <p:attrNameLst>
                                          <p:attrName>style.visibility</p:attrName>
                                        </p:attrNameLst>
                                      </p:cBhvr>
                                      <p:to>
                                        <p:strVal val="visible"/>
                                      </p:to>
                                    </p:set>
                                    <p:animEffect transition="in" filter="blinds(horizontal)">
                                      <p:cBhvr>
                                        <p:cTn id="122" dur="500"/>
                                        <p:tgtEl>
                                          <p:spTgt spid="69">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blinds(horizontal)">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blinds(horizontal)">
                                      <p:cBhvr>
                                        <p:cTn id="132" dur="500"/>
                                        <p:tgtEl>
                                          <p:spTgt spid="6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blinds(horizontal)">
                                      <p:cBhvr>
                                        <p:cTn id="137" dur="500"/>
                                        <p:tgtEl>
                                          <p:spTgt spid="6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69">
                                            <p:txEl>
                                              <p:pRg st="4" end="4"/>
                                            </p:txEl>
                                          </p:spTgt>
                                        </p:tgtEl>
                                        <p:attrNameLst>
                                          <p:attrName>style.visibility</p:attrName>
                                        </p:attrNameLst>
                                      </p:cBhvr>
                                      <p:to>
                                        <p:strVal val="visible"/>
                                      </p:to>
                                    </p:set>
                                    <p:animEffect transition="in" filter="blinds(horizontal)">
                                      <p:cBhvr>
                                        <p:cTn id="142"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49" grpId="0" animBg="1"/>
      <p:bldP spid="50" grpId="0"/>
      <p:bldP spid="51" grpId="0"/>
      <p:bldP spid="52" grpId="0"/>
      <p:bldP spid="53" grpId="0"/>
      <p:bldP spid="54" grpId="0"/>
      <p:bldP spid="55" grpId="0"/>
      <p:bldP spid="56" grpId="0"/>
      <p:bldP spid="57" grpId="0"/>
      <p:bldP spid="58" grpId="0"/>
      <p:bldP spid="64" grpId="0"/>
      <p:bldP spid="65" grpId="0"/>
      <p:bldP spid="66" grpId="0"/>
      <p:bldP spid="67" grpId="0"/>
      <p:bldP spid="68"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4" name="TextBox 53"/>
          <p:cNvSpPr txBox="1"/>
          <p:nvPr/>
        </p:nvSpPr>
        <p:spPr>
          <a:xfrm>
            <a:off x="5911850" y="1651000"/>
            <a:ext cx="280846" cy="276999"/>
          </a:xfrm>
          <a:prstGeom prst="rect">
            <a:avLst/>
          </a:prstGeom>
          <a:noFill/>
        </p:spPr>
        <p:txBody>
          <a:bodyPr wrap="none" rtlCol="0">
            <a:spAutoFit/>
          </a:bodyPr>
          <a:lstStyle/>
          <a:p>
            <a:r>
              <a:rPr lang="en-GB" sz="1200" dirty="0">
                <a:latin typeface="Comic Sans MS" panose="030F0702030302020204" pitchFamily="66" charset="0"/>
              </a:rPr>
              <a:t>R</a:t>
            </a: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6" name="TextBox 55"/>
          <p:cNvSpPr txBox="1"/>
          <p:nvPr/>
        </p:nvSpPr>
        <p:spPr>
          <a:xfrm>
            <a:off x="5429250" y="2444750"/>
            <a:ext cx="518091" cy="276999"/>
          </a:xfrm>
          <a:prstGeom prst="rect">
            <a:avLst/>
          </a:prstGeom>
          <a:noFill/>
        </p:spPr>
        <p:txBody>
          <a:bodyPr wrap="none" rtlCol="0">
            <a:spAutoFit/>
          </a:bodyPr>
          <a:lstStyle/>
          <a:p>
            <a:r>
              <a:rPr lang="en-GB" sz="1200" dirty="0">
                <a:latin typeface="Comic Sans MS" panose="030F0702030302020204" pitchFamily="66" charset="0"/>
              </a:rPr>
              <a:t>F</a:t>
            </a:r>
            <a:r>
              <a:rPr lang="en-GB" sz="1200" baseline="-25000" dirty="0">
                <a:latin typeface="Comic Sans MS" panose="030F0702030302020204" pitchFamily="66" charset="0"/>
              </a:rPr>
              <a:t>MAX</a:t>
            </a:r>
          </a:p>
        </p:txBody>
      </p:sp>
      <p:sp>
        <p:nvSpPr>
          <p:cNvPr id="57" name="TextBox 56"/>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39" name="TextBox 38"/>
          <p:cNvSpPr txBox="1"/>
          <p:nvPr/>
        </p:nvSpPr>
        <p:spPr>
          <a:xfrm>
            <a:off x="4114800" y="3886200"/>
            <a:ext cx="2476960" cy="307777"/>
          </a:xfrm>
          <a:prstGeom prst="rect">
            <a:avLst/>
          </a:prstGeom>
          <a:noFill/>
        </p:spPr>
        <p:txBody>
          <a:bodyPr wrap="none" rtlCol="0">
            <a:spAutoFit/>
          </a:bodyPr>
          <a:lstStyle/>
          <a:p>
            <a:r>
              <a:rPr lang="en-GB" sz="1400" u="sng" dirty="0">
                <a:latin typeface="Comic Sans MS" panose="030F0702030302020204" pitchFamily="66" charset="0"/>
              </a:rPr>
              <a:t>Finding the normal reaction</a:t>
            </a:r>
          </a:p>
        </p:txBody>
      </p:sp>
      <p:sp>
        <p:nvSpPr>
          <p:cNvPr id="40" name="TextBox 39"/>
          <p:cNvSpPr txBox="1"/>
          <p:nvPr/>
        </p:nvSpPr>
        <p:spPr>
          <a:xfrm>
            <a:off x="7162800" y="3886200"/>
            <a:ext cx="1225015" cy="307777"/>
          </a:xfrm>
          <a:prstGeom prst="rect">
            <a:avLst/>
          </a:prstGeom>
          <a:noFill/>
        </p:spPr>
        <p:txBody>
          <a:bodyPr wrap="none" rtlCol="0">
            <a:spAutoFit/>
          </a:bodyPr>
          <a:lstStyle/>
          <a:p>
            <a:r>
              <a:rPr lang="en-GB" sz="1400" u="sng" dirty="0">
                <a:latin typeface="Comic Sans MS" panose="030F0702030302020204" pitchFamily="66" charset="0"/>
              </a:rPr>
              <a:t>Finding F</a:t>
            </a:r>
            <a:r>
              <a:rPr lang="en-GB" sz="1400" u="sng" baseline="-25000" dirty="0">
                <a:latin typeface="Comic Sans MS" panose="030F0702030302020204" pitchFamily="66" charset="0"/>
              </a:rPr>
              <a:t>MAX</a:t>
            </a:r>
          </a:p>
        </p:txBody>
      </p:sp>
      <p:sp>
        <p:nvSpPr>
          <p:cNvPr id="41" name="TextBox 40"/>
          <p:cNvSpPr txBox="1"/>
          <p:nvPr/>
        </p:nvSpPr>
        <p:spPr>
          <a:xfrm>
            <a:off x="4114800" y="4191000"/>
            <a:ext cx="2231701" cy="307777"/>
          </a:xfrm>
          <a:prstGeom prst="rect">
            <a:avLst/>
          </a:prstGeom>
          <a:noFill/>
        </p:spPr>
        <p:txBody>
          <a:bodyPr wrap="none" rtlCol="0">
            <a:spAutoFit/>
          </a:bodyPr>
          <a:lstStyle/>
          <a:p>
            <a:r>
              <a:rPr lang="en-GB" sz="1400" dirty="0">
                <a:latin typeface="Comic Sans MS" panose="030F0702030302020204" pitchFamily="66" charset="0"/>
                <a:sym typeface="Wingdings" panose="05000000000000000000" pitchFamily="2" charset="2"/>
              </a:rPr>
              <a:t> Resolve perpendicular</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4584404" y="45720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584404" y="4572000"/>
                <a:ext cx="829586" cy="307777"/>
              </a:xfrm>
              <a:prstGeom prst="rect">
                <a:avLst/>
              </a:prstGeom>
              <a:blipFill rotWithShape="1">
                <a:blip r:embed="rId9"/>
                <a:stretch>
                  <a:fillRect/>
                </a:stretch>
              </a:blipFill>
            </p:spPr>
            <p:txBody>
              <a:bodyPr/>
              <a:lstStyle/>
              <a:p>
                <a:r>
                  <a:rPr lang="en-GB">
                    <a:noFill/>
                  </a:rPr>
                  <a:t> </a:t>
                </a:r>
              </a:p>
            </p:txBody>
          </p:sp>
        </mc:Fallback>
      </mc:AlternateContent>
      <p:sp>
        <p:nvSpPr>
          <p:cNvPr id="44" name="Arc 43"/>
          <p:cNvSpPr/>
          <p:nvPr/>
        </p:nvSpPr>
        <p:spPr>
          <a:xfrm>
            <a:off x="5334000" y="4724400"/>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5562600" y="4648200"/>
            <a:ext cx="762000" cy="46166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59" name="TextBox 58"/>
              <p:cNvSpPr txBox="1"/>
              <p:nvPr/>
            </p:nvSpPr>
            <p:spPr>
              <a:xfrm>
                <a:off x="3670004" y="5029200"/>
                <a:ext cx="16074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m:t>
                      </m:r>
                      <m:r>
                        <a:rPr lang="en-GB" sz="1400" b="0" i="1" smtClean="0">
                          <a:latin typeface="Cambria Math"/>
                        </a:rPr>
                        <m:t>−0.5</m:t>
                      </m:r>
                      <m:r>
                        <a:rPr lang="en-GB" sz="1400" b="0" i="1" smtClean="0">
                          <a:latin typeface="Cambria Math"/>
                        </a:rPr>
                        <m:t>𝑔𝑐𝑜𝑠</m:t>
                      </m:r>
                      <m:r>
                        <a:rPr lang="en-GB" sz="1400" b="0" i="1" smtClean="0">
                          <a:latin typeface="Cambria Math"/>
                          <a:ea typeface="Cambria Math"/>
                        </a:rPr>
                        <m:t>𝜃</m:t>
                      </m:r>
                      <m:r>
                        <a:rPr lang="en-GB" sz="1400" b="0" i="1" smtClean="0">
                          <a:latin typeface="Cambria Math"/>
                        </a:rPr>
                        <m:t>=0</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670004" y="5029200"/>
                <a:ext cx="1607428" cy="307777"/>
              </a:xfrm>
              <a:prstGeom prst="rect">
                <a:avLst/>
              </a:prstGeom>
              <a:blipFill rotWithShape="1">
                <a:blip r:embed="rId10"/>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584404" y="5486400"/>
                <a:ext cx="12936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m:t>
                      </m:r>
                      <m:r>
                        <a:rPr lang="en-GB" sz="1400" b="0" i="1" smtClean="0">
                          <a:latin typeface="Cambria Math"/>
                        </a:rPr>
                        <m:t>=0.5</m:t>
                      </m:r>
                      <m:r>
                        <a:rPr lang="en-GB" sz="1400" b="0" i="1" smtClean="0">
                          <a:latin typeface="Cambria Math"/>
                        </a:rPr>
                        <m:t>𝑔𝑐𝑜𝑠</m:t>
                      </m:r>
                      <m:r>
                        <a:rPr lang="en-GB" sz="1400" b="0" i="1" smtClean="0">
                          <a:latin typeface="Cambria Math"/>
                          <a:ea typeface="Cambria Math"/>
                        </a:rPr>
                        <m:t>𝜃</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584404" y="5486400"/>
                <a:ext cx="1293624" cy="307777"/>
              </a:xfrm>
              <a:prstGeom prst="rect">
                <a:avLst/>
              </a:prstGeom>
              <a:blipFill rotWithShape="1">
                <a:blip r:embed="rId11"/>
                <a:stretch>
                  <a:fillRect b="-8000"/>
                </a:stretch>
              </a:blipFill>
            </p:spPr>
            <p:txBody>
              <a:bodyPr/>
              <a:lstStyle/>
              <a:p>
                <a:r>
                  <a:rPr lang="en-GB">
                    <a:noFill/>
                  </a:rPr>
                  <a:t> </a:t>
                </a:r>
              </a:p>
            </p:txBody>
          </p:sp>
        </mc:Fallback>
      </mc:AlternateContent>
      <p:sp>
        <p:nvSpPr>
          <p:cNvPr id="61" name="Arc 60"/>
          <p:cNvSpPr/>
          <p:nvPr/>
        </p:nvSpPr>
        <p:spPr>
          <a:xfrm>
            <a:off x="5683102" y="5192233"/>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5943600" y="5257800"/>
            <a:ext cx="914400" cy="276999"/>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Rearrange</a:t>
            </a:r>
          </a:p>
        </p:txBody>
      </p:sp>
      <p:sp>
        <p:nvSpPr>
          <p:cNvPr id="63" name="Arc 62"/>
          <p:cNvSpPr/>
          <p:nvPr/>
        </p:nvSpPr>
        <p:spPr>
          <a:xfrm>
            <a:off x="5693735" y="5649432"/>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p:cNvSpPr txBox="1"/>
              <p:nvPr/>
            </p:nvSpPr>
            <p:spPr>
              <a:xfrm>
                <a:off x="4584404" y="5943600"/>
                <a:ext cx="104907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m:t>
                      </m:r>
                      <m:r>
                        <a:rPr lang="en-GB" sz="1400" b="0" i="1" smtClean="0">
                          <a:latin typeface="Cambria Math"/>
                        </a:rPr>
                        <m:t>=3.92</m:t>
                      </m:r>
                      <m:r>
                        <a:rPr lang="en-GB" sz="1400" b="0" i="1" smtClean="0">
                          <a:latin typeface="Cambria Math"/>
                        </a:rPr>
                        <m:t>𝑁</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584404" y="5943600"/>
                <a:ext cx="1049070" cy="307777"/>
              </a:xfrm>
              <a:prstGeom prst="rect">
                <a:avLst/>
              </a:prstGeom>
              <a:blipFill rotWithShape="1">
                <a:blip r:embed="rId12"/>
                <a:stretch>
                  <a:fillRect/>
                </a:stretch>
              </a:blipFill>
            </p:spPr>
            <p:txBody>
              <a:bodyPr/>
              <a:lstStyle/>
              <a:p>
                <a:r>
                  <a:rPr lang="en-GB">
                    <a:noFill/>
                  </a:rPr>
                  <a:t> </a:t>
                </a:r>
              </a:p>
            </p:txBody>
          </p:sp>
        </mc:Fallback>
      </mc:AlternateContent>
      <p:sp>
        <p:nvSpPr>
          <p:cNvPr id="71" name="TextBox 70"/>
          <p:cNvSpPr txBox="1"/>
          <p:nvPr/>
        </p:nvSpPr>
        <p:spPr>
          <a:xfrm>
            <a:off x="5867400" y="5562600"/>
            <a:ext cx="1096926"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Calculate (using cos</a:t>
            </a:r>
            <a:r>
              <a:rPr lang="el-GR" sz="1200" dirty="0">
                <a:solidFill>
                  <a:srgbClr val="0000FF"/>
                </a:solidFill>
                <a:latin typeface="Comic Sans MS" panose="030F0702030302020204" pitchFamily="66" charset="0"/>
              </a:rPr>
              <a:t>θ</a:t>
            </a:r>
            <a:r>
              <a:rPr lang="en-GB" sz="1200" dirty="0">
                <a:solidFill>
                  <a:srgbClr val="0000FF"/>
                </a:solidFill>
                <a:latin typeface="Comic Sans MS" panose="030F0702030302020204" pitchFamily="66" charset="0"/>
              </a:rPr>
              <a:t> above)</a:t>
            </a:r>
          </a:p>
        </p:txBody>
      </p:sp>
      <mc:AlternateContent xmlns:mc="http://schemas.openxmlformats.org/markup-compatibility/2006" xmlns:a14="http://schemas.microsoft.com/office/drawing/2010/main">
        <mc:Choice Requires="a14">
          <p:sp>
            <p:nvSpPr>
              <p:cNvPr id="72" name="TextBox 71"/>
              <p:cNvSpPr txBox="1"/>
              <p:nvPr/>
            </p:nvSpPr>
            <p:spPr>
              <a:xfrm>
                <a:off x="6934200" y="4572000"/>
                <a:ext cx="10674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m:t>
                      </m:r>
                      <m:r>
                        <a:rPr lang="en-GB" sz="1400" b="0" i="1" smtClean="0">
                          <a:latin typeface="Cambria Math"/>
                          <a:ea typeface="Cambria Math"/>
                        </a:rPr>
                        <m:t>𝜇</m:t>
                      </m:r>
                      <m:r>
                        <a:rPr lang="en-GB" sz="1400" b="0" i="1" smtClean="0">
                          <a:latin typeface="Cambria Math"/>
                          <a:ea typeface="Cambria Math"/>
                        </a:rPr>
                        <m:t>𝑅</m:t>
                      </m:r>
                    </m:oMath>
                  </m:oMathPara>
                </a14:m>
                <a:endParaRPr lang="en-GB"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934200" y="4572000"/>
                <a:ext cx="1067472" cy="307777"/>
              </a:xfrm>
              <a:prstGeom prst="rect">
                <a:avLst/>
              </a:prstGeom>
              <a:blipFill rotWithShape="1">
                <a:blip r:embed="rId13"/>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934200" y="5029200"/>
                <a:ext cx="16292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=0.2</m:t>
                      </m:r>
                      <m:r>
                        <a:rPr lang="en-GB" sz="1400" b="0" i="1" smtClean="0">
                          <a:latin typeface="Cambria Math"/>
                          <a:ea typeface="Cambria Math"/>
                        </a:rPr>
                        <m:t>×3.92</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6934200" y="5029200"/>
                <a:ext cx="1629292" cy="30777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934200" y="5486400"/>
                <a:ext cx="142083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=0.784</m:t>
                      </m:r>
                      <m:r>
                        <a:rPr lang="en-GB" sz="1400" b="0" i="1" smtClean="0">
                          <a:latin typeface="Cambria Math"/>
                        </a:rPr>
                        <m:t>𝑁</m:t>
                      </m:r>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6934200" y="5486400"/>
                <a:ext cx="1420838" cy="307777"/>
              </a:xfrm>
              <a:prstGeom prst="rect">
                <a:avLst/>
              </a:prstGeom>
              <a:blipFill rotWithShape="1">
                <a:blip r:embed="rId15"/>
                <a:stretch>
                  <a:fillRect/>
                </a:stretch>
              </a:blipFill>
            </p:spPr>
            <p:txBody>
              <a:bodyPr/>
              <a:lstStyle/>
              <a:p>
                <a:r>
                  <a:rPr lang="en-GB">
                    <a:noFill/>
                  </a:rPr>
                  <a:t> </a:t>
                </a:r>
              </a:p>
            </p:txBody>
          </p:sp>
        </mc:Fallback>
      </mc:AlternateContent>
      <p:sp>
        <p:nvSpPr>
          <p:cNvPr id="75" name="Arc 74"/>
          <p:cNvSpPr/>
          <p:nvPr/>
        </p:nvSpPr>
        <p:spPr>
          <a:xfrm>
            <a:off x="8305800" y="47244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8305800" y="51816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8458200" y="4724400"/>
            <a:ext cx="838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77" name="TextBox 76"/>
          <p:cNvSpPr txBox="1"/>
          <p:nvPr/>
        </p:nvSpPr>
        <p:spPr>
          <a:xfrm>
            <a:off x="8458200" y="5181600"/>
            <a:ext cx="838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Work out</a:t>
            </a:r>
          </a:p>
        </p:txBody>
      </p:sp>
      <p:sp>
        <p:nvSpPr>
          <p:cNvPr id="78" name="TextBox 77"/>
          <p:cNvSpPr txBox="1"/>
          <p:nvPr/>
        </p:nvSpPr>
        <p:spPr>
          <a:xfrm>
            <a:off x="5638800" y="1600200"/>
            <a:ext cx="630301" cy="276999"/>
          </a:xfrm>
          <a:prstGeom prst="rect">
            <a:avLst/>
          </a:prstGeom>
          <a:noFill/>
        </p:spPr>
        <p:txBody>
          <a:bodyPr wrap="none" rtlCol="0">
            <a:spAutoFit/>
          </a:bodyPr>
          <a:lstStyle/>
          <a:p>
            <a:r>
              <a:rPr lang="en-GB" sz="1200" dirty="0">
                <a:solidFill>
                  <a:srgbClr val="0000FF"/>
                </a:solidFill>
                <a:latin typeface="Comic Sans MS" panose="030F0702030302020204" pitchFamily="66" charset="0"/>
              </a:rPr>
              <a:t>3.92N</a:t>
            </a:r>
          </a:p>
        </p:txBody>
      </p:sp>
      <p:sp>
        <p:nvSpPr>
          <p:cNvPr id="79" name="TextBox 78"/>
          <p:cNvSpPr txBox="1"/>
          <p:nvPr/>
        </p:nvSpPr>
        <p:spPr>
          <a:xfrm>
            <a:off x="5234762" y="2491563"/>
            <a:ext cx="724878" cy="276999"/>
          </a:xfrm>
          <a:prstGeom prst="rect">
            <a:avLst/>
          </a:prstGeom>
          <a:noFill/>
        </p:spPr>
        <p:txBody>
          <a:bodyPr wrap="none" rtlCol="0">
            <a:spAutoFit/>
          </a:bodyPr>
          <a:lstStyle/>
          <a:p>
            <a:r>
              <a:rPr lang="en-GB" sz="1200" dirty="0">
                <a:latin typeface="Comic Sans MS" panose="030F0702030302020204" pitchFamily="66" charset="0"/>
              </a:rPr>
              <a:t>0.784N</a:t>
            </a:r>
          </a:p>
        </p:txBody>
      </p: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82" name="TextBox 81"/>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3702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43"/>
                                        </p:tgtEl>
                                        <p:attrNameLst>
                                          <p:attrName>stroke.color</p:attrName>
                                        </p:attrNameLst>
                                      </p:cBhvr>
                                      <p:to>
                                        <a:schemeClr val="hlink"/>
                                      </p:to>
                                    </p:animClr>
                                    <p:set>
                                      <p:cBhvr>
                                        <p:cTn id="22" dur="500" fill="hold"/>
                                        <p:tgtEl>
                                          <p:spTgt spid="43"/>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37"/>
                                        </p:tgtEl>
                                        <p:attrNameLst>
                                          <p:attrName>stroke.color</p:attrName>
                                        </p:attrNameLst>
                                      </p:cBhvr>
                                      <p:to>
                                        <a:schemeClr val="hlink"/>
                                      </p:to>
                                    </p:animClr>
                                    <p:set>
                                      <p:cBhvr>
                                        <p:cTn id="25" dur="500" fill="hold"/>
                                        <p:tgtEl>
                                          <p:spTgt spid="37"/>
                                        </p:tgtEl>
                                        <p:attrNameLst>
                                          <p:attrName>stroke.on</p:attrName>
                                        </p:attrNameLst>
                                      </p:cBhvr>
                                      <p:to>
                                        <p:strVal val="true"/>
                                      </p:to>
                                    </p:set>
                                  </p:childTnLst>
                                </p:cTn>
                              </p:par>
                              <p:par>
                                <p:cTn id="26" presetID="3" presetClass="emph" presetSubtype="2" fill="hold" grpId="0" nodeType="withEffect">
                                  <p:stCondLst>
                                    <p:cond delay="0"/>
                                  </p:stCondLst>
                                  <p:childTnLst>
                                    <p:animClr clrSpc="rgb" dir="cw">
                                      <p:cBhvr override="childStyle">
                                        <p:cTn id="27" dur="500" fill="hold"/>
                                        <p:tgtEl>
                                          <p:spTgt spid="54"/>
                                        </p:tgtEl>
                                        <p:attrNameLst>
                                          <p:attrName>style.color</p:attrName>
                                        </p:attrNameLst>
                                      </p:cBhvr>
                                      <p:to>
                                        <a:schemeClr val="hlink"/>
                                      </p:to>
                                    </p:animClr>
                                  </p:childTnLst>
                                </p:cTn>
                              </p:par>
                              <p:par>
                                <p:cTn id="28" presetID="3" presetClass="emph" presetSubtype="2" fill="hold" grpId="0" nodeType="withEffect">
                                  <p:stCondLst>
                                    <p:cond delay="0"/>
                                  </p:stCondLst>
                                  <p:childTnLst>
                                    <p:animClr clrSpc="rgb" dir="cw">
                                      <p:cBhvr override="childStyle">
                                        <p:cTn id="29" dur="500" fill="hold"/>
                                        <p:tgtEl>
                                          <p:spTgt spid="53"/>
                                        </p:tgtEl>
                                        <p:attrNameLst>
                                          <p:attrName>style.color</p:attrName>
                                        </p:attrNameLst>
                                      </p:cBhvr>
                                      <p:to>
                                        <a:schemeClr val="hlink"/>
                                      </p:to>
                                    </p:animClr>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linds(horizontal)">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linds(horizontal)">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linds(horizontal)">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linds(horizontal)">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blinds(horizontal)">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blinds(horizontal)">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blinds(horizontal)">
                                      <p:cBhvr>
                                        <p:cTn id="74" dur="500"/>
                                        <p:tgtEl>
                                          <p:spTgt spid="7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blinds(horizontal)">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500" fill="hold"/>
                                        <p:tgtEl>
                                          <p:spTgt spid="43"/>
                                        </p:tgtEl>
                                        <p:attrNameLst>
                                          <p:attrName>stroke.color</p:attrName>
                                        </p:attrNameLst>
                                      </p:cBhvr>
                                      <p:to>
                                        <a:schemeClr val="tx1"/>
                                      </p:to>
                                    </p:animClr>
                                    <p:set>
                                      <p:cBhvr>
                                        <p:cTn id="87" dur="500" fill="hold"/>
                                        <p:tgtEl>
                                          <p:spTgt spid="43"/>
                                        </p:tgtEl>
                                        <p:attrNameLst>
                                          <p:attrName>stroke.on</p:attrName>
                                        </p:attrNameLst>
                                      </p:cBhvr>
                                      <p:to>
                                        <p:strVal val="true"/>
                                      </p:to>
                                    </p:set>
                                  </p:childTnLst>
                                </p:cTn>
                              </p:par>
                              <p:par>
                                <p:cTn id="88" presetID="7" presetClass="emph" presetSubtype="2" fill="hold" nodeType="withEffect">
                                  <p:stCondLst>
                                    <p:cond delay="0"/>
                                  </p:stCondLst>
                                  <p:childTnLst>
                                    <p:animClr clrSpc="rgb" dir="cw">
                                      <p:cBhvr>
                                        <p:cTn id="89" dur="500" fill="hold"/>
                                        <p:tgtEl>
                                          <p:spTgt spid="37"/>
                                        </p:tgtEl>
                                        <p:attrNameLst>
                                          <p:attrName>stroke.color</p:attrName>
                                        </p:attrNameLst>
                                      </p:cBhvr>
                                      <p:to>
                                        <a:schemeClr val="tx1"/>
                                      </p:to>
                                    </p:animClr>
                                    <p:set>
                                      <p:cBhvr>
                                        <p:cTn id="90" dur="500" fill="hold"/>
                                        <p:tgtEl>
                                          <p:spTgt spid="37"/>
                                        </p:tgtEl>
                                        <p:attrNameLst>
                                          <p:attrName>stroke.on</p:attrName>
                                        </p:attrNameLst>
                                      </p:cBhvr>
                                      <p:to>
                                        <p:strVal val="true"/>
                                      </p:to>
                                    </p:set>
                                  </p:childTnLst>
                                </p:cTn>
                              </p:par>
                              <p:par>
                                <p:cTn id="91" presetID="3" presetClass="emph" presetSubtype="2" fill="hold" grpId="1" nodeType="withEffect">
                                  <p:stCondLst>
                                    <p:cond delay="0"/>
                                  </p:stCondLst>
                                  <p:childTnLst>
                                    <p:animClr clrSpc="rgb" dir="cw">
                                      <p:cBhvr override="childStyle">
                                        <p:cTn id="92" dur="500" fill="hold"/>
                                        <p:tgtEl>
                                          <p:spTgt spid="53"/>
                                        </p:tgtEl>
                                        <p:attrNameLst>
                                          <p:attrName>style.color</p:attrName>
                                        </p:attrNameLst>
                                      </p:cBhvr>
                                      <p:to>
                                        <a:schemeClr val="tx1"/>
                                      </p:to>
                                    </p:animClr>
                                  </p:childTnLst>
                                </p:cTn>
                              </p:par>
                              <p:par>
                                <p:cTn id="93" presetID="3" presetClass="emph" presetSubtype="2" fill="hold" grpId="1" nodeType="withEffect">
                                  <p:stCondLst>
                                    <p:cond delay="0"/>
                                  </p:stCondLst>
                                  <p:childTnLst>
                                    <p:animClr clrSpc="rgb" dir="cw">
                                      <p:cBhvr override="childStyle">
                                        <p:cTn id="94" dur="500" fill="hold"/>
                                        <p:tgtEl>
                                          <p:spTgt spid="78"/>
                                        </p:tgtEl>
                                        <p:attrNameLst>
                                          <p:attrName>style.color</p:attrName>
                                        </p:attrNameLst>
                                      </p:cBhvr>
                                      <p:to>
                                        <a:schemeClr val="tx1"/>
                                      </p:to>
                                    </p:animClr>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blinds(horizontal)">
                                      <p:cBhvr>
                                        <p:cTn id="104" dur="500"/>
                                        <p:tgtEl>
                                          <p:spTgt spid="7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blinds(horizontal)">
                                      <p:cBhvr>
                                        <p:cTn id="109" dur="500"/>
                                        <p:tgtEl>
                                          <p:spTgt spid="7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blinds(horizontal)">
                                      <p:cBhvr>
                                        <p:cTn id="114" dur="500"/>
                                        <p:tgtEl>
                                          <p:spTgt spid="6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blinds(horizontal)">
                                      <p:cBhvr>
                                        <p:cTn id="119" dur="500"/>
                                        <p:tgtEl>
                                          <p:spTgt spid="73"/>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blinds(horizontal)">
                                      <p:cBhvr>
                                        <p:cTn id="124" dur="500"/>
                                        <p:tgtEl>
                                          <p:spTgt spid="76"/>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blinds(horizontal)">
                                      <p:cBhvr>
                                        <p:cTn id="129" dur="500"/>
                                        <p:tgtEl>
                                          <p:spTgt spid="77"/>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blinds(horizontal)">
                                      <p:cBhvr>
                                        <p:cTn id="134" dur="500"/>
                                        <p:tgtEl>
                                          <p:spTgt spid="7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0" nodeType="clickEffect">
                                  <p:stCondLst>
                                    <p:cond delay="0"/>
                                  </p:stCondLst>
                                  <p:childTnLst>
                                    <p:animEffect transition="out" filter="blinds(horizontal)">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par>
                                <p:cTn id="140" presetID="3" presetClass="entr" presetSubtype="10"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blinds(horizontal)">
                                      <p:cBhvr>
                                        <p:cTn id="1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54" grpId="0"/>
      <p:bldP spid="54" grpId="1"/>
      <p:bldP spid="56" grpId="0"/>
      <p:bldP spid="39" grpId="0"/>
      <p:bldP spid="40" grpId="0"/>
      <p:bldP spid="41" grpId="0"/>
      <p:bldP spid="42" grpId="0"/>
      <p:bldP spid="44" grpId="0" animBg="1"/>
      <p:bldP spid="47" grpId="0"/>
      <p:bldP spid="59" grpId="0"/>
      <p:bldP spid="60" grpId="0"/>
      <p:bldP spid="61" grpId="0" animBg="1"/>
      <p:bldP spid="62" grpId="0"/>
      <p:bldP spid="63" grpId="0" animBg="1"/>
      <p:bldP spid="70" grpId="0"/>
      <p:bldP spid="71" grpId="0"/>
      <p:bldP spid="72" grpId="0"/>
      <p:bldP spid="73" grpId="0"/>
      <p:bldP spid="74" grpId="0"/>
      <p:bldP spid="75" grpId="0" animBg="1"/>
      <p:bldP spid="76" grpId="0" animBg="1"/>
      <p:bldP spid="69" grpId="0"/>
      <p:bldP spid="77" grpId="0"/>
      <p:bldP spid="78" grpId="0"/>
      <p:bldP spid="78" grpId="1"/>
      <p:bldP spid="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7" name="TextBox 56"/>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78" name="TextBox 77"/>
          <p:cNvSpPr txBox="1"/>
          <p:nvPr/>
        </p:nvSpPr>
        <p:spPr>
          <a:xfrm>
            <a:off x="5638800" y="1600200"/>
            <a:ext cx="630301" cy="276999"/>
          </a:xfrm>
          <a:prstGeom prst="rect">
            <a:avLst/>
          </a:prstGeom>
          <a:noFill/>
        </p:spPr>
        <p:txBody>
          <a:bodyPr wrap="none" rtlCol="0">
            <a:spAutoFit/>
          </a:bodyPr>
          <a:lstStyle/>
          <a:p>
            <a:r>
              <a:rPr lang="en-GB" sz="1200" dirty="0">
                <a:latin typeface="Comic Sans MS" panose="030F0702030302020204" pitchFamily="66" charset="0"/>
              </a:rPr>
              <a:t>3.92N</a:t>
            </a:r>
          </a:p>
        </p:txBody>
      </p:sp>
      <p:sp>
        <p:nvSpPr>
          <p:cNvPr id="79" name="TextBox 78"/>
          <p:cNvSpPr txBox="1"/>
          <p:nvPr/>
        </p:nvSpPr>
        <p:spPr>
          <a:xfrm>
            <a:off x="5234762" y="2491563"/>
            <a:ext cx="724878" cy="276999"/>
          </a:xfrm>
          <a:prstGeom prst="rect">
            <a:avLst/>
          </a:prstGeom>
          <a:noFill/>
        </p:spPr>
        <p:txBody>
          <a:bodyPr wrap="none" rtlCol="0">
            <a:spAutoFit/>
          </a:bodyPr>
          <a:lstStyle/>
          <a:p>
            <a:r>
              <a:rPr lang="en-GB" sz="1200" dirty="0">
                <a:latin typeface="Comic Sans MS" panose="030F0702030302020204" pitchFamily="66" charset="0"/>
              </a:rPr>
              <a:t>0.784N</a:t>
            </a:r>
          </a:p>
        </p:txBody>
      </p: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4114800" y="3886200"/>
            <a:ext cx="1717137" cy="307777"/>
          </a:xfrm>
          <a:prstGeom prst="rect">
            <a:avLst/>
          </a:prstGeom>
          <a:noFill/>
        </p:spPr>
        <p:txBody>
          <a:bodyPr wrap="none" rtlCol="0">
            <a:spAutoFit/>
          </a:bodyPr>
          <a:lstStyle/>
          <a:p>
            <a:r>
              <a:rPr lang="en-GB" sz="1400" u="sng" dirty="0">
                <a:latin typeface="Comic Sans MS" panose="030F0702030302020204" pitchFamily="66" charset="0"/>
              </a:rPr>
              <a:t>Finding the thrust</a:t>
            </a:r>
          </a:p>
        </p:txBody>
      </p:sp>
      <p:sp>
        <p:nvSpPr>
          <p:cNvPr id="81" name="TextBox 80"/>
          <p:cNvSpPr txBox="1"/>
          <p:nvPr/>
        </p:nvSpPr>
        <p:spPr>
          <a:xfrm>
            <a:off x="4114800" y="4191000"/>
            <a:ext cx="1744388" cy="307777"/>
          </a:xfrm>
          <a:prstGeom prst="rect">
            <a:avLst/>
          </a:prstGeom>
          <a:noFill/>
        </p:spPr>
        <p:txBody>
          <a:bodyPr wrap="none" rtlCol="0">
            <a:spAutoFit/>
          </a:bodyPr>
          <a:lstStyle/>
          <a:p>
            <a:r>
              <a:rPr lang="en-GB" sz="1400" dirty="0">
                <a:latin typeface="Comic Sans MS" panose="030F0702030302020204" pitchFamily="66" charset="0"/>
                <a:sym typeface="Wingdings" panose="05000000000000000000" pitchFamily="2" charset="2"/>
              </a:rPr>
              <a:t> Use Hooke’s law</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2" name="TextBox 81"/>
              <p:cNvSpPr txBox="1"/>
              <p:nvPr/>
            </p:nvSpPr>
            <p:spPr>
              <a:xfrm>
                <a:off x="4114800" y="45720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114800" y="4572000"/>
                <a:ext cx="760336" cy="501419"/>
              </a:xfrm>
              <a:prstGeom prst="rect">
                <a:avLst/>
              </a:prstGeom>
              <a:blipFill rotWithShape="1">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114800" y="5181600"/>
                <a:ext cx="134921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i="1" smtClean="0">
                              <a:latin typeface="Cambria Math"/>
                            </a:rPr>
                            <m:t>1</m:t>
                          </m:r>
                          <m:r>
                            <a:rPr lang="en-GB" sz="1400" b="0" i="1" smtClean="0">
                              <a:latin typeface="Cambria Math"/>
                            </a:rPr>
                            <m:t>9.6</m:t>
                          </m:r>
                          <m:r>
                            <a:rPr lang="en-GB" sz="1400" b="0" i="1" smtClean="0">
                              <a:latin typeface="Cambria Math"/>
                              <a:ea typeface="Cambria Math"/>
                            </a:rPr>
                            <m:t>×0.5</m:t>
                          </m:r>
                        </m:num>
                        <m:den>
                          <m:r>
                            <a:rPr lang="en-GB" sz="1400" b="0" i="1" dirty="0" smtClean="0">
                              <a:latin typeface="Cambria Math"/>
                            </a:rPr>
                            <m:t>1.5</m:t>
                          </m:r>
                        </m:den>
                      </m:f>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4114800" y="5181600"/>
                <a:ext cx="1349216" cy="501419"/>
              </a:xfrm>
              <a:prstGeom prst="rect">
                <a:avLst/>
              </a:prstGeom>
              <a:blipFill rotWithShape="1">
                <a:blip r:embed="rId10"/>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4114800" y="5791200"/>
                <a:ext cx="935064"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i="1" smtClean="0">
                              <a:latin typeface="Cambria Math"/>
                            </a:rPr>
                            <m:t>9</m:t>
                          </m:r>
                          <m:r>
                            <a:rPr lang="en-GB" sz="1400" b="0" i="1" smtClean="0">
                              <a:latin typeface="Cambria Math"/>
                            </a:rPr>
                            <m:t>8</m:t>
                          </m:r>
                        </m:num>
                        <m:den>
                          <m:r>
                            <a:rPr lang="en-GB" sz="1400" b="0" i="1" dirty="0" smtClean="0">
                              <a:latin typeface="Cambria Math"/>
                            </a:rPr>
                            <m:t>15</m:t>
                          </m:r>
                        </m:den>
                      </m:f>
                      <m:r>
                        <a:rPr lang="en-GB" sz="1400" b="0" i="1" smtClean="0">
                          <a:latin typeface="Cambria Math"/>
                        </a:rPr>
                        <m:t>𝑁</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4114800" y="5791200"/>
                <a:ext cx="935064" cy="497059"/>
              </a:xfrm>
              <a:prstGeom prst="rect">
                <a:avLst/>
              </a:prstGeom>
              <a:blipFill rotWithShape="1">
                <a:blip r:embed="rId11"/>
                <a:stretch>
                  <a:fillRect b="-1220"/>
                </a:stretch>
              </a:blipFill>
              <a:ln w="25400">
                <a:noFill/>
              </a:ln>
            </p:spPr>
            <p:txBody>
              <a:bodyPr/>
              <a:lstStyle/>
              <a:p>
                <a:r>
                  <a:rPr lang="en-GB">
                    <a:noFill/>
                  </a:rPr>
                  <a:t> </a:t>
                </a:r>
              </a:p>
            </p:txBody>
          </p:sp>
        </mc:Fallback>
      </mc:AlternateContent>
      <p:sp>
        <p:nvSpPr>
          <p:cNvPr id="85" name="Arc 84"/>
          <p:cNvSpPr/>
          <p:nvPr/>
        </p:nvSpPr>
        <p:spPr>
          <a:xfrm>
            <a:off x="5334000" y="48768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5562600" y="4953000"/>
            <a:ext cx="762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87" name="Arc 86"/>
          <p:cNvSpPr/>
          <p:nvPr/>
        </p:nvSpPr>
        <p:spPr>
          <a:xfrm>
            <a:off x="5334000" y="54864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5638800" y="5638800"/>
            <a:ext cx="8382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grpSp>
        <p:nvGrpSpPr>
          <p:cNvPr id="6" name="Group 5"/>
          <p:cNvGrpSpPr/>
          <p:nvPr/>
        </p:nvGrpSpPr>
        <p:grpSpPr>
          <a:xfrm>
            <a:off x="6308651" y="1734880"/>
            <a:ext cx="565298" cy="461665"/>
            <a:chOff x="7467600" y="4648200"/>
            <a:chExt cx="565298" cy="461665"/>
          </a:xfrm>
        </p:grpSpPr>
        <p:sp>
          <p:nvSpPr>
            <p:cNvPr id="89" name="TextBox 88"/>
            <p:cNvSpPr txBox="1"/>
            <p:nvPr/>
          </p:nvSpPr>
          <p:spPr>
            <a:xfrm>
              <a:off x="7467600" y="4648200"/>
              <a:ext cx="457200" cy="461665"/>
            </a:xfrm>
            <a:prstGeom prst="rect">
              <a:avLst/>
            </a:prstGeom>
            <a:noFill/>
          </p:spPr>
          <p:txBody>
            <a:bodyPr wrap="square" rtlCol="0">
              <a:spAutoFit/>
            </a:bodyPr>
            <a:lstStyle/>
            <a:p>
              <a:pPr algn="ctr"/>
              <a:r>
                <a:rPr lang="en-GB" sz="1200" u="sng" dirty="0">
                  <a:latin typeface="Comic Sans MS" panose="030F0702030302020204" pitchFamily="66" charset="0"/>
                </a:rPr>
                <a:t>98</a:t>
              </a:r>
              <a:r>
                <a:rPr lang="en-GB" sz="1200" dirty="0">
                  <a:latin typeface="Comic Sans MS" panose="030F0702030302020204" pitchFamily="66" charset="0"/>
                </a:rPr>
                <a:t> 15</a:t>
              </a:r>
              <a:endParaRPr lang="en-GB" sz="1200" baseline="-25000" dirty="0">
                <a:latin typeface="Comic Sans MS" panose="030F0702030302020204" pitchFamily="66" charset="0"/>
              </a:endParaRPr>
            </a:p>
          </p:txBody>
        </p:sp>
        <p:sp>
          <p:nvSpPr>
            <p:cNvPr id="90" name="TextBox 89"/>
            <p:cNvSpPr txBox="1"/>
            <p:nvPr/>
          </p:nvSpPr>
          <p:spPr>
            <a:xfrm>
              <a:off x="7728098" y="4724400"/>
              <a:ext cx="304800" cy="276999"/>
            </a:xfrm>
            <a:prstGeom prst="rect">
              <a:avLst/>
            </a:prstGeom>
            <a:noFill/>
          </p:spPr>
          <p:txBody>
            <a:bodyPr wrap="square" rtlCol="0">
              <a:spAutoFit/>
            </a:bodyPr>
            <a:lstStyle/>
            <a:p>
              <a:pPr algn="ctr"/>
              <a:r>
                <a:rPr lang="en-GB" sz="1200" dirty="0">
                  <a:latin typeface="Comic Sans MS" panose="030F0702030302020204" pitchFamily="66" charset="0"/>
                </a:rPr>
                <a:t>N</a:t>
              </a:r>
              <a:endParaRPr lang="en-GB" sz="1200" baseline="-25000" dirty="0">
                <a:latin typeface="Comic Sans MS" panose="030F0702030302020204" pitchFamily="66" charset="0"/>
              </a:endParaRPr>
            </a:p>
          </p:txBody>
        </p:sp>
      </p:grpSp>
      <p:cxnSp>
        <p:nvCxnSpPr>
          <p:cNvPr id="54" name="Straight Connector 53"/>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59" name="TextBox 58"/>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33758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linds(horizont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linds(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linds(horizontal)">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blinds(horizontal)">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blinds(horizontal)">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linds(horizont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blinds(horizontal)">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0" grpId="0"/>
      <p:bldP spid="81" grpId="0"/>
      <p:bldP spid="82" grpId="0"/>
      <p:bldP spid="83" grpId="0"/>
      <p:bldP spid="84" grpId="0"/>
      <p:bldP spid="85" grpId="0" animBg="1"/>
      <p:bldP spid="86" grpId="0"/>
      <p:bldP spid="87" grpId="0" animBg="1"/>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we can resolve parallel to the plane to find the acceleration!</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78" name="TextBox 77"/>
          <p:cNvSpPr txBox="1"/>
          <p:nvPr/>
        </p:nvSpPr>
        <p:spPr>
          <a:xfrm>
            <a:off x="5638800" y="1600200"/>
            <a:ext cx="630301" cy="276999"/>
          </a:xfrm>
          <a:prstGeom prst="rect">
            <a:avLst/>
          </a:prstGeom>
          <a:noFill/>
        </p:spPr>
        <p:txBody>
          <a:bodyPr wrap="none" rtlCol="0">
            <a:spAutoFit/>
          </a:bodyPr>
          <a:lstStyle/>
          <a:p>
            <a:r>
              <a:rPr lang="en-GB" sz="1200" dirty="0">
                <a:latin typeface="Comic Sans MS" panose="030F0702030302020204" pitchFamily="66" charset="0"/>
              </a:rPr>
              <a:t>3.92N</a:t>
            </a:r>
          </a:p>
        </p:txBody>
      </p:sp>
      <p:sp>
        <p:nvSpPr>
          <p:cNvPr id="79" name="TextBox 78"/>
          <p:cNvSpPr txBox="1"/>
          <p:nvPr/>
        </p:nvSpPr>
        <p:spPr>
          <a:xfrm>
            <a:off x="5234762" y="2491563"/>
            <a:ext cx="724878" cy="276999"/>
          </a:xfrm>
          <a:prstGeom prst="rect">
            <a:avLst/>
          </a:prstGeom>
          <a:noFill/>
        </p:spPr>
        <p:txBody>
          <a:bodyPr wrap="none" rtlCol="0">
            <a:spAutoFit/>
          </a:bodyPr>
          <a:lstStyle/>
          <a:p>
            <a:r>
              <a:rPr lang="en-GB" sz="1200" dirty="0">
                <a:latin typeface="Comic Sans MS" panose="030F0702030302020204" pitchFamily="66" charset="0"/>
              </a:rPr>
              <a:t>0.784N</a:t>
            </a:r>
          </a:p>
        </p:txBody>
      </p: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4114800" y="3716079"/>
            <a:ext cx="2672526" cy="307777"/>
          </a:xfrm>
          <a:prstGeom prst="rect">
            <a:avLst/>
          </a:prstGeom>
          <a:noFill/>
        </p:spPr>
        <p:txBody>
          <a:bodyPr wrap="none" rtlCol="0">
            <a:spAutoFit/>
          </a:bodyPr>
          <a:lstStyle/>
          <a:p>
            <a:r>
              <a:rPr lang="en-GB" sz="1400" u="sng" dirty="0">
                <a:latin typeface="Comic Sans MS" panose="030F0702030302020204" pitchFamily="66" charset="0"/>
              </a:rPr>
              <a:t>Resolving parallel to the plane</a:t>
            </a:r>
          </a:p>
        </p:txBody>
      </p:sp>
      <mc:AlternateContent xmlns:mc="http://schemas.openxmlformats.org/markup-compatibility/2006" xmlns:a14="http://schemas.microsoft.com/office/drawing/2010/main">
        <mc:Choice Requires="a14">
          <p:sp>
            <p:nvSpPr>
              <p:cNvPr id="82" name="TextBox 81"/>
              <p:cNvSpPr txBox="1"/>
              <p:nvPr/>
            </p:nvSpPr>
            <p:spPr>
              <a:xfrm>
                <a:off x="5660065" y="4114800"/>
                <a:ext cx="82958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5660065" y="4114800"/>
                <a:ext cx="829586" cy="307777"/>
              </a:xfrm>
              <a:prstGeom prst="rect">
                <a:avLst/>
              </a:prstGeom>
              <a:blipFill rotWithShape="1">
                <a:blip r:embed="rId9"/>
                <a:stretch>
                  <a:fillRect/>
                </a:stretch>
              </a:blipFill>
              <a:ln w="25400">
                <a:noFill/>
              </a:ln>
            </p:spPr>
            <p:txBody>
              <a:bodyPr/>
              <a:lstStyle/>
              <a:p>
                <a:r>
                  <a:rPr lang="en-GB">
                    <a:noFill/>
                  </a:rPr>
                  <a:t> </a:t>
                </a:r>
              </a:p>
            </p:txBody>
          </p:sp>
        </mc:Fallback>
      </mc:AlternateContent>
      <p:sp>
        <p:nvSpPr>
          <p:cNvPr id="89" name="TextBox 88"/>
          <p:cNvSpPr txBox="1"/>
          <p:nvPr/>
        </p:nvSpPr>
        <p:spPr>
          <a:xfrm>
            <a:off x="6308651" y="1734880"/>
            <a:ext cx="457200" cy="461665"/>
          </a:xfrm>
          <a:prstGeom prst="rect">
            <a:avLst/>
          </a:prstGeom>
          <a:noFill/>
        </p:spPr>
        <p:txBody>
          <a:bodyPr wrap="square" rtlCol="0">
            <a:spAutoFit/>
          </a:bodyPr>
          <a:lstStyle/>
          <a:p>
            <a:pPr algn="ctr"/>
            <a:r>
              <a:rPr lang="en-GB" sz="1200" u="sng" dirty="0">
                <a:latin typeface="Comic Sans MS" panose="030F0702030302020204" pitchFamily="66" charset="0"/>
              </a:rPr>
              <a:t>98</a:t>
            </a:r>
            <a:r>
              <a:rPr lang="en-GB" sz="1200" dirty="0">
                <a:latin typeface="Comic Sans MS" panose="030F0702030302020204" pitchFamily="66" charset="0"/>
              </a:rPr>
              <a:t> 15</a:t>
            </a:r>
            <a:endParaRPr lang="en-GB" sz="1200" baseline="-25000" dirty="0">
              <a:latin typeface="Comic Sans MS" panose="030F0702030302020204" pitchFamily="66" charset="0"/>
            </a:endParaRPr>
          </a:p>
        </p:txBody>
      </p:sp>
      <p:sp>
        <p:nvSpPr>
          <p:cNvPr id="90" name="TextBox 89"/>
          <p:cNvSpPr txBox="1"/>
          <p:nvPr/>
        </p:nvSpPr>
        <p:spPr>
          <a:xfrm>
            <a:off x="6569149" y="1811080"/>
            <a:ext cx="304800" cy="276999"/>
          </a:xfrm>
          <a:prstGeom prst="rect">
            <a:avLst/>
          </a:prstGeom>
          <a:noFill/>
        </p:spPr>
        <p:txBody>
          <a:bodyPr wrap="square" rtlCol="0">
            <a:spAutoFit/>
          </a:bodyPr>
          <a:lstStyle/>
          <a:p>
            <a:pPr algn="ctr"/>
            <a:r>
              <a:rPr lang="en-GB" sz="1200" dirty="0">
                <a:latin typeface="Comic Sans MS" panose="030F0702030302020204" pitchFamily="66" charset="0"/>
              </a:rPr>
              <a:t>N</a:t>
            </a:r>
            <a:endParaRPr lang="en-GB" sz="12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4" name="TextBox 53"/>
              <p:cNvSpPr txBox="1"/>
              <p:nvPr/>
            </p:nvSpPr>
            <p:spPr>
              <a:xfrm>
                <a:off x="4038600" y="4572000"/>
                <a:ext cx="2555123"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0.5</m:t>
                      </m:r>
                      <m:r>
                        <a:rPr lang="en-GB" sz="1400" b="0" i="1" smtClean="0">
                          <a:latin typeface="Cambria Math"/>
                        </a:rPr>
                        <m:t>𝑔𝑠𝑖𝑛</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98</m:t>
                          </m:r>
                        </m:num>
                        <m:den>
                          <m:r>
                            <a:rPr lang="en-GB" sz="1400" b="0" i="1" smtClean="0">
                              <a:latin typeface="Cambria Math"/>
                              <a:ea typeface="Cambria Math"/>
                            </a:rPr>
                            <m:t>15</m:t>
                          </m:r>
                        </m:den>
                      </m:f>
                      <m:r>
                        <a:rPr lang="en-GB" sz="1400" b="0" i="1" smtClean="0">
                          <a:latin typeface="Cambria Math"/>
                          <a:ea typeface="Cambria Math"/>
                        </a:rPr>
                        <m:t>−0.784</m:t>
                      </m:r>
                      <m:r>
                        <a:rPr lang="en-GB" sz="1400" b="0" i="1" smtClean="0">
                          <a:latin typeface="Cambria Math"/>
                        </a:rPr>
                        <m:t>=0.5</m:t>
                      </m:r>
                      <m:r>
                        <a:rPr lang="en-GB" sz="1400" b="0" i="1" smtClean="0">
                          <a:latin typeface="Cambria Math"/>
                        </a:rPr>
                        <m:t>𝑎</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038600" y="4572000"/>
                <a:ext cx="2555123" cy="497059"/>
              </a:xfrm>
              <a:prstGeom prst="rect">
                <a:avLst/>
              </a:prstGeom>
              <a:blipFill rotWithShape="1">
                <a:blip r:embed="rId10"/>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279066" y="5247168"/>
                <a:ext cx="129817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8.68…=0.5</m:t>
                      </m:r>
                      <m:r>
                        <a:rPr lang="en-GB" sz="1400" b="0" i="1" smtClean="0">
                          <a:latin typeface="Cambria Math"/>
                        </a:rPr>
                        <m:t>𝑎</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279066" y="5247168"/>
                <a:ext cx="1298176" cy="307777"/>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670698" y="5823097"/>
                <a:ext cx="1909882"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𝑎</m:t>
                      </m:r>
                      <m:r>
                        <a:rPr lang="en-GB" sz="1400" i="1" smtClean="0">
                          <a:latin typeface="Cambria Math"/>
                        </a:rPr>
                        <m:t>=17.38</m:t>
                      </m:r>
                      <m:sSup>
                        <m:sSupPr>
                          <m:ctrlPr>
                            <a:rPr lang="en-GB" sz="140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−2</m:t>
                          </m:r>
                        </m:sup>
                      </m:sSup>
                      <m:r>
                        <a:rPr lang="en-GB" sz="1400" i="1" smtClean="0">
                          <a:latin typeface="Cambria Math"/>
                        </a:rPr>
                        <m:t> (2</m:t>
                      </m:r>
                      <m:r>
                        <a:rPr lang="en-GB" sz="1400" b="0" i="1" smtClean="0">
                          <a:latin typeface="Cambria Math"/>
                        </a:rPr>
                        <m:t>𝑑𝑝</m:t>
                      </m:r>
                      <m:r>
                        <a:rPr lang="en-GB" sz="1400" b="0" i="1" smtClean="0">
                          <a:latin typeface="Cambria Math"/>
                        </a:rPr>
                        <m:t>)</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670698" y="5823097"/>
                <a:ext cx="1909882" cy="307777"/>
              </a:xfrm>
              <a:prstGeom prst="rect">
                <a:avLst/>
              </a:prstGeom>
              <a:blipFill rotWithShape="1">
                <a:blip r:embed="rId12"/>
                <a:stretch>
                  <a:fillRect b="-7843"/>
                </a:stretch>
              </a:blipFill>
              <a:ln w="25400">
                <a:noFill/>
              </a:ln>
            </p:spPr>
            <p:txBody>
              <a:bodyPr/>
              <a:lstStyle/>
              <a:p>
                <a:r>
                  <a:rPr lang="en-GB">
                    <a:noFill/>
                  </a:rPr>
                  <a:t> </a:t>
                </a:r>
              </a:p>
            </p:txBody>
          </p:sp>
        </mc:Fallback>
      </mc:AlternateContent>
      <p:sp>
        <p:nvSpPr>
          <p:cNvPr id="60" name="Arc 59"/>
          <p:cNvSpPr/>
          <p:nvPr/>
        </p:nvSpPr>
        <p:spPr>
          <a:xfrm>
            <a:off x="6482317" y="4295554"/>
            <a:ext cx="301255" cy="563525"/>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6723319" y="4405424"/>
            <a:ext cx="1166037"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62" name="Arc 61"/>
          <p:cNvSpPr/>
          <p:nvPr/>
        </p:nvSpPr>
        <p:spPr>
          <a:xfrm>
            <a:off x="6485862" y="4873256"/>
            <a:ext cx="301255" cy="563525"/>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7366445" y="5463083"/>
            <a:ext cx="301255" cy="563525"/>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6772939" y="4983127"/>
            <a:ext cx="1499191"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left side</a:t>
            </a:r>
          </a:p>
        </p:txBody>
      </p:sp>
      <p:sp>
        <p:nvSpPr>
          <p:cNvPr id="70" name="TextBox 69"/>
          <p:cNvSpPr txBox="1"/>
          <p:nvPr/>
        </p:nvSpPr>
        <p:spPr>
          <a:xfrm>
            <a:off x="7653522" y="5594220"/>
            <a:ext cx="1261731"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2</a:t>
            </a:r>
          </a:p>
        </p:txBody>
      </p:sp>
      <p:sp>
        <p:nvSpPr>
          <p:cNvPr id="71" name="TextBox 70"/>
          <p:cNvSpPr txBox="1"/>
          <p:nvPr/>
        </p:nvSpPr>
        <p:spPr>
          <a:xfrm>
            <a:off x="3987209" y="6223593"/>
            <a:ext cx="4497572" cy="646331"/>
          </a:xfrm>
          <a:prstGeom prst="rect">
            <a:avLst/>
          </a:prstGeom>
          <a:noFill/>
          <a:ln w="25400">
            <a:solidFill>
              <a:schemeClr val="tx1"/>
            </a:solidFill>
          </a:ln>
        </p:spPr>
        <p:txBody>
          <a:bodyPr wrap="square" rtlCol="0">
            <a:spAutoFit/>
          </a:bodyPr>
          <a:lstStyle/>
          <a:p>
            <a:pPr algn="ctr"/>
            <a:r>
              <a:rPr lang="en-GB" sz="1200" dirty="0">
                <a:solidFill>
                  <a:srgbClr val="FF0000"/>
                </a:solidFill>
                <a:latin typeface="Comic Sans MS" panose="030F0702030302020204" pitchFamily="66" charset="0"/>
              </a:rPr>
              <a:t>In reality this is very similar to problems in regular Mechanics, but now you can use Hooke’s law as well to find a missing value!</a:t>
            </a:r>
          </a:p>
        </p:txBody>
      </p:sp>
      <p:cxnSp>
        <p:nvCxnSpPr>
          <p:cNvPr id="72" name="Straight Connector 71"/>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57" name="TextBox 56"/>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36237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linds(horizontal)">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linds(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45"/>
                                        </p:tgtEl>
                                        <p:attrNameLst>
                                          <p:attrName>stroke.color</p:attrName>
                                        </p:attrNameLst>
                                      </p:cBhvr>
                                      <p:to>
                                        <a:srgbClr val="FF0000"/>
                                      </p:to>
                                    </p:animClr>
                                    <p:set>
                                      <p:cBhvr>
                                        <p:cTn id="22" dur="500" fill="hold"/>
                                        <p:tgtEl>
                                          <p:spTgt spid="45"/>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48"/>
                                        </p:tgtEl>
                                        <p:attrNameLst>
                                          <p:attrName>stroke.color</p:attrName>
                                        </p:attrNameLst>
                                      </p:cBhvr>
                                      <p:to>
                                        <a:srgbClr val="FF0000"/>
                                      </p:to>
                                    </p:animClr>
                                    <p:set>
                                      <p:cBhvr>
                                        <p:cTn id="25" dur="500" fill="hold"/>
                                        <p:tgtEl>
                                          <p:spTgt spid="48"/>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34"/>
                                        </p:tgtEl>
                                        <p:attrNameLst>
                                          <p:attrName>stroke.color</p:attrName>
                                        </p:attrNameLst>
                                      </p:cBhvr>
                                      <p:to>
                                        <a:srgbClr val="FF0000"/>
                                      </p:to>
                                    </p:animClr>
                                    <p:set>
                                      <p:cBhvr>
                                        <p:cTn id="28" dur="500" fill="hold"/>
                                        <p:tgtEl>
                                          <p:spTgt spid="34"/>
                                        </p:tgtEl>
                                        <p:attrNameLst>
                                          <p:attrName>stroke.on</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500" fill="hold"/>
                                        <p:tgtEl>
                                          <p:spTgt spid="89"/>
                                        </p:tgtEl>
                                        <p:attrNameLst>
                                          <p:attrName>style.color</p:attrName>
                                        </p:attrNameLst>
                                      </p:cBhvr>
                                      <p:to>
                                        <a:srgbClr val="FF0000"/>
                                      </p:to>
                                    </p:animClr>
                                  </p:childTnLst>
                                </p:cTn>
                              </p:par>
                              <p:par>
                                <p:cTn id="31" presetID="3" presetClass="emph" presetSubtype="2" fill="hold" grpId="0" nodeType="withEffect">
                                  <p:stCondLst>
                                    <p:cond delay="0"/>
                                  </p:stCondLst>
                                  <p:childTnLst>
                                    <p:animClr clrSpc="rgb" dir="cw">
                                      <p:cBhvr override="childStyle">
                                        <p:cTn id="32" dur="500" fill="hold"/>
                                        <p:tgtEl>
                                          <p:spTgt spid="90"/>
                                        </p:tgtEl>
                                        <p:attrNameLst>
                                          <p:attrName>style.color</p:attrName>
                                        </p:attrNameLst>
                                      </p:cBhvr>
                                      <p:to>
                                        <a:srgbClr val="FF0000"/>
                                      </p:to>
                                    </p:animClr>
                                  </p:childTnLst>
                                </p:cTn>
                              </p:par>
                              <p:par>
                                <p:cTn id="33" presetID="3" presetClass="emph" presetSubtype="2" fill="hold" grpId="0" nodeType="withEffect">
                                  <p:stCondLst>
                                    <p:cond delay="0"/>
                                  </p:stCondLst>
                                  <p:childTnLst>
                                    <p:animClr clrSpc="rgb" dir="cw">
                                      <p:cBhvr override="childStyle">
                                        <p:cTn id="34" dur="500" fill="hold"/>
                                        <p:tgtEl>
                                          <p:spTgt spid="55"/>
                                        </p:tgtEl>
                                        <p:attrNameLst>
                                          <p:attrName>style.color</p:attrName>
                                        </p:attrNameLst>
                                      </p:cBhvr>
                                      <p:to>
                                        <a:srgbClr val="FF0000"/>
                                      </p:to>
                                    </p:animClr>
                                  </p:childTnLst>
                                </p:cTn>
                              </p:par>
                              <p:par>
                                <p:cTn id="35" presetID="3" presetClass="emph" presetSubtype="2" fill="hold" grpId="0" nodeType="withEffect">
                                  <p:stCondLst>
                                    <p:cond delay="0"/>
                                  </p:stCondLst>
                                  <p:childTnLst>
                                    <p:animClr clrSpc="rgb" dir="cw">
                                      <p:cBhvr override="childStyle">
                                        <p:cTn id="36" dur="500" fill="hold"/>
                                        <p:tgtEl>
                                          <p:spTgt spid="79"/>
                                        </p:tgtEl>
                                        <p:attrNameLst>
                                          <p:attrName>style.color</p:attrName>
                                        </p:attrNameLst>
                                      </p:cBhvr>
                                      <p:to>
                                        <a:srgbClr val="FF0000"/>
                                      </p:to>
                                    </p:animClr>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blinds(horizontal)">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blinds(horizontal)">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blinds(horizontal)">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blinds(horizontal)">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blinds(horizontal)">
                                      <p:cBhvr>
                                        <p:cTn id="61" dur="500"/>
                                        <p:tgtEl>
                                          <p:spTgt spid="6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linds(horizontal)">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blinds(horizontal)">
                                      <p:cBhvr>
                                        <p:cTn id="71" dur="5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blinds(horizontal)">
                                      <p:cBhvr>
                                        <p:cTn id="76" dur="500"/>
                                        <p:tgtEl>
                                          <p:spTgt spid="7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blinds(horizontal)">
                                      <p:cBhvr>
                                        <p:cTn id="81" dur="500"/>
                                        <p:tgtEl>
                                          <p:spTgt spid="5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linds(horizontal)">
                                      <p:cBhvr>
                                        <p:cTn id="8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9" grpId="0"/>
      <p:bldP spid="80" grpId="0"/>
      <p:bldP spid="82" grpId="0"/>
      <p:bldP spid="89" grpId="0"/>
      <p:bldP spid="90" grpId="0"/>
      <p:bldP spid="54" grpId="0"/>
      <p:bldP spid="56" grpId="0"/>
      <p:bldP spid="59" grpId="0"/>
      <p:bldP spid="60" grpId="0" animBg="1"/>
      <p:bldP spid="61" grpId="0"/>
      <p:bldP spid="62" grpId="0" animBg="1"/>
      <p:bldP spid="63" grpId="0" animBg="1"/>
      <p:bldP spid="69" grpId="0"/>
      <p:bldP spid="70" grpId="0"/>
      <p:bldP spid="7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486400" y="28956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rPr>
              <a:t>When a string/spring is compressed or stretched, it will ‘ping’ back to its original length upon release</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This is the same as ‘work done’, and hence a compressed or stretched string/spring will have some potential energy</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Consider a graph showing the extension of a string against the force applied to extend it</a:t>
            </a:r>
            <a:endParaRPr lang="en-GB" sz="1400" dirty="0">
              <a:latin typeface="Comic Sans MS" pitchFamily="66" charset="0"/>
            </a:endParaRPr>
          </a:p>
        </p:txBody>
      </p:sp>
      <p:sp>
        <p:nvSpPr>
          <p:cNvPr id="4" name="TextBox 3"/>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5410200" y="16764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410200" y="2133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10200" y="1905000"/>
            <a:ext cx="175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10200" y="2286000"/>
            <a:ext cx="12192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629400" y="2286000"/>
            <a:ext cx="5334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53200" y="1905000"/>
            <a:ext cx="609600" cy="0"/>
          </a:xfrm>
          <a:prstGeom prst="line">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7400" y="22860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22" name="TextBox 21"/>
          <p:cNvSpPr txBox="1"/>
          <p:nvPr/>
        </p:nvSpPr>
        <p:spPr>
          <a:xfrm>
            <a:off x="6781800" y="22860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grpSp>
        <p:nvGrpSpPr>
          <p:cNvPr id="26" name="Group 25"/>
          <p:cNvGrpSpPr/>
          <p:nvPr/>
        </p:nvGrpSpPr>
        <p:grpSpPr>
          <a:xfrm>
            <a:off x="5334000" y="1828800"/>
            <a:ext cx="152400" cy="152400"/>
            <a:chOff x="5105400" y="3505200"/>
            <a:chExt cx="152400" cy="152400"/>
          </a:xfrm>
        </p:grpSpPr>
        <p:cxnSp>
          <p:nvCxnSpPr>
            <p:cNvPr id="23" name="Straight Connector 22"/>
            <p:cNvCxnSpPr/>
            <p:nvPr/>
          </p:nvCxnSpPr>
          <p:spPr>
            <a:xfrm flipH="1" flipV="1">
              <a:off x="5105400" y="35052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105400" y="35052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flipV="1">
            <a:off x="5486400" y="27432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86400" y="48006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67600" y="48768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14800" y="27432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p:cxnSp>
        <p:nvCxnSpPr>
          <p:cNvPr id="40" name="Straight Arrow Connector 39"/>
          <p:cNvCxnSpPr/>
          <p:nvPr/>
        </p:nvCxnSpPr>
        <p:spPr>
          <a:xfrm flipV="1">
            <a:off x="3429000" y="3352800"/>
            <a:ext cx="12954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3400" y="5410200"/>
            <a:ext cx="43434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force applied to extend the string to length x is equal to the tension in the string (as tension will be opposing the force and the system will be in equilibrium)</a:t>
            </a:r>
          </a:p>
        </p:txBody>
      </p:sp>
      <p:sp>
        <p:nvSpPr>
          <p:cNvPr id="44" name="TextBox 43"/>
          <p:cNvSpPr txBox="1"/>
          <p:nvPr/>
        </p:nvSpPr>
        <p:spPr>
          <a:xfrm>
            <a:off x="5334000" y="5257800"/>
            <a:ext cx="2819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graph will be linear </a:t>
            </a:r>
            <a:r>
              <a:rPr lang="en-GB" sz="1200" dirty="0">
                <a:solidFill>
                  <a:srgbClr val="FF0000"/>
                </a:solidFill>
                <a:latin typeface="Comic Sans MS" panose="030F0702030302020204" pitchFamily="66" charset="0"/>
                <a:sym typeface="Wingdings" panose="05000000000000000000" pitchFamily="2" charset="2"/>
              </a:rPr>
              <a:t> Consider Hooke’s law…</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24600" y="57150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324600" y="5715000"/>
                <a:ext cx="760336" cy="501419"/>
              </a:xfrm>
              <a:prstGeom prst="rect">
                <a:avLst/>
              </a:prstGeom>
              <a:blipFill rotWithShape="1">
                <a:blip r:embed="rId4"/>
                <a:stretch>
                  <a:fillRect b="-1220"/>
                </a:stretch>
              </a:blipFill>
              <a:ln w="25400">
                <a:noFill/>
              </a:ln>
            </p:spPr>
            <p:txBody>
              <a:bodyPr/>
              <a:lstStyle/>
              <a:p>
                <a:r>
                  <a:rPr lang="en-GB">
                    <a:noFill/>
                  </a:rPr>
                  <a:t> </a:t>
                </a:r>
              </a:p>
            </p:txBody>
          </p:sp>
        </mc:Fallback>
      </mc:AlternateContent>
      <p:sp>
        <p:nvSpPr>
          <p:cNvPr id="47" name="TextBox 46"/>
          <p:cNvSpPr txBox="1"/>
          <p:nvPr/>
        </p:nvSpPr>
        <p:spPr>
          <a:xfrm>
            <a:off x="4800600" y="6248400"/>
            <a:ext cx="3810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 Because l and </a:t>
            </a:r>
            <a:r>
              <a:rPr lang="el-GR" sz="1200" dirty="0">
                <a:solidFill>
                  <a:srgbClr val="FF0000"/>
                </a:solidFill>
                <a:sym typeface="Wingdings" panose="05000000000000000000" pitchFamily="2" charset="2"/>
              </a:rPr>
              <a:t>λ</a:t>
            </a:r>
            <a:r>
              <a:rPr lang="en-GB" sz="1200" dirty="0">
                <a:solidFill>
                  <a:srgbClr val="FF0000"/>
                </a:solidFill>
                <a:latin typeface="Comic Sans MS" panose="030F0702030302020204" pitchFamily="66" charset="0"/>
                <a:sym typeface="Wingdings" panose="05000000000000000000" pitchFamily="2" charset="2"/>
              </a:rPr>
              <a:t> are fixed values, double the extension will require double the force applied</a:t>
            </a:r>
            <a:endParaRPr lang="en-GB" sz="1200" dirty="0">
              <a:solidFill>
                <a:srgbClr val="FF0000"/>
              </a:solidFill>
              <a:latin typeface="Comic Sans MS" panose="030F0702030302020204" pitchFamily="66" charset="0"/>
            </a:endParaRPr>
          </a:p>
        </p:txBody>
      </p:sp>
      <p:sp>
        <p:nvSpPr>
          <p:cNvPr id="48" name="TextBox 47"/>
          <p:cNvSpPr txBox="1"/>
          <p:nvPr/>
        </p:nvSpPr>
        <p:spPr>
          <a:xfrm>
            <a:off x="5791200" y="1219200"/>
            <a:ext cx="2122697" cy="307777"/>
          </a:xfrm>
          <a:prstGeom prst="rect">
            <a:avLst/>
          </a:prstGeom>
          <a:noFill/>
        </p:spPr>
        <p:txBody>
          <a:bodyPr wrap="none" rtlCol="0">
            <a:spAutoFit/>
          </a:bodyPr>
          <a:lstStyle/>
          <a:p>
            <a:r>
              <a:rPr lang="en-GB" sz="1400" u="sng" dirty="0">
                <a:latin typeface="Comic Sans MS" panose="030F0702030302020204" pitchFamily="66" charset="0"/>
              </a:rPr>
              <a:t>Spring being stretched</a:t>
            </a:r>
          </a:p>
        </p:txBody>
      </p:sp>
      <p:sp>
        <p:nvSpPr>
          <p:cNvPr id="50" name="TextBox 49"/>
          <p:cNvSpPr txBox="1"/>
          <p:nvPr/>
        </p:nvSpPr>
        <p:spPr>
          <a:xfrm>
            <a:off x="6477000" y="16002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cxnSp>
        <p:nvCxnSpPr>
          <p:cNvPr id="52" name="Straight Connector 51"/>
          <p:cNvCxnSpPr/>
          <p:nvPr/>
        </p:nvCxnSpPr>
        <p:spPr>
          <a:xfrm>
            <a:off x="7239000" y="1905000"/>
            <a:ext cx="609600" cy="0"/>
          </a:xfrm>
          <a:prstGeom prst="line">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96200" y="1600200"/>
            <a:ext cx="293670" cy="307777"/>
          </a:xfrm>
          <a:prstGeom prst="rect">
            <a:avLst/>
          </a:prstGeom>
          <a:noFill/>
        </p:spPr>
        <p:txBody>
          <a:bodyPr wrap="none" rtlCol="0">
            <a:spAutoFit/>
          </a:bodyPr>
          <a:lstStyle/>
          <a:p>
            <a:r>
              <a:rPr lang="en-GB" sz="1400" dirty="0">
                <a:latin typeface="Comic Sans MS" panose="030F0702030302020204" pitchFamily="66" charset="0"/>
              </a:rPr>
              <a:t>F</a:t>
            </a:r>
          </a:p>
        </p:txBody>
      </p:sp>
      <p:cxnSp>
        <p:nvCxnSpPr>
          <p:cNvPr id="54" name="Straight Arrow Connector 53"/>
          <p:cNvCxnSpPr/>
          <p:nvPr/>
        </p:nvCxnSpPr>
        <p:spPr>
          <a:xfrm>
            <a:off x="5486400" y="3581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096000" y="41910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05400" y="33528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05400" y="3352800"/>
                <a:ext cx="381707" cy="443006"/>
              </a:xfrm>
              <a:prstGeom prst="rect">
                <a:avLst/>
              </a:prstGeom>
              <a:blipFill rotWithShape="1">
                <a:blip r:embed="rId5"/>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553200" y="4800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553200" y="4800600"/>
                <a:ext cx="306366" cy="276999"/>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334000" y="4800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334000" y="4800600"/>
                <a:ext cx="306366" cy="27699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181600" y="46482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181600" y="4648200"/>
                <a:ext cx="306366" cy="276999"/>
              </a:xfrm>
              <a:prstGeom prst="rect">
                <a:avLst/>
              </a:prstGeom>
              <a:blipFill rotWithShape="1">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093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5"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vertical)">
                                      <p:cBhvr>
                                        <p:cTn id="28" dur="500"/>
                                        <p:tgtEl>
                                          <p:spTgt spid="11"/>
                                        </p:tgtEl>
                                      </p:cBhvr>
                                    </p:animEffect>
                                  </p:childTnLst>
                                </p:cTn>
                              </p:par>
                              <p:par>
                                <p:cTn id="29" presetID="3" presetClass="entr" presetSubtype="5"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vertic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linds(horizontal)">
                                      <p:cBhvr>
                                        <p:cTn id="52" dur="500"/>
                                        <p:tgtEl>
                                          <p:spTgt spid="5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linds(horizontal)">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linds(horizontal)">
                                      <p:cBhvr>
                                        <p:cTn id="60" dur="500"/>
                                        <p:tgtEl>
                                          <p:spTgt spid="1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linds(horizontal)">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5"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linds(vertical)">
                                      <p:cBhvr>
                                        <p:cTn id="68" dur="500"/>
                                        <p:tgtEl>
                                          <p:spTgt spid="30"/>
                                        </p:tgtEl>
                                      </p:cBhvr>
                                    </p:animEffect>
                                  </p:childTnLst>
                                </p:cTn>
                              </p:par>
                              <p:par>
                                <p:cTn id="69" presetID="3" presetClass="entr" presetSubtype="1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linds(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xit" presetSubtype="10" fill="hold" nodeType="clickEffect">
                                  <p:stCondLst>
                                    <p:cond delay="0"/>
                                  </p:stCondLst>
                                  <p:childTnLst>
                                    <p:animEffect transition="out" filter="blinds(horizontal)">
                                      <p:cBhvr>
                                        <p:cTn id="95" dur="500"/>
                                        <p:tgtEl>
                                          <p:spTgt spid="40"/>
                                        </p:tgtEl>
                                      </p:cBhvr>
                                    </p:animEffect>
                                    <p:set>
                                      <p:cBhvr>
                                        <p:cTn id="96" dur="1" fill="hold">
                                          <p:stCondLst>
                                            <p:cond delay="499"/>
                                          </p:stCondLst>
                                        </p:cTn>
                                        <p:tgtEl>
                                          <p:spTgt spid="40"/>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linds(horizontal)">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blinds(horizontal)">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blinds(horizontal)">
                                      <p:cBhvr>
                                        <p:cTn id="114" dur="500"/>
                                        <p:tgtEl>
                                          <p:spTgt spid="4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blinds(horizontal)">
                                      <p:cBhvr>
                                        <p:cTn id="122" dur="500"/>
                                        <p:tgtEl>
                                          <p:spTgt spid="3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blinds(horizontal)">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blinds(horizontal)">
                                      <p:cBhvr>
                                        <p:cTn id="132" dur="500"/>
                                        <p:tgtEl>
                                          <p:spTgt spid="5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5" fill="hold" nodeType="click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blinds(vertical)">
                                      <p:cBhvr>
                                        <p:cTn id="137" dur="500"/>
                                        <p:tgtEl>
                                          <p:spTgt spid="5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blinds(horizontal)">
                                      <p:cBhvr>
                                        <p:cTn id="142" dur="500"/>
                                        <p:tgtEl>
                                          <p:spTgt spid="5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8"/>
                                        </p:tgtEl>
                                        <p:attrNameLst>
                                          <p:attrName>style.visibility</p:attrName>
                                        </p:attrNameLst>
                                      </p:cBhvr>
                                      <p:to>
                                        <p:strVal val="visible"/>
                                      </p:to>
                                    </p:set>
                                    <p:animEffect transition="in" filter="blinds(horizontal)">
                                      <p:cBhvr>
                                        <p:cTn id="1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3" grpId="0"/>
      <p:bldP spid="34" grpId="0"/>
      <p:bldP spid="41" grpId="0"/>
      <p:bldP spid="41" grpId="1"/>
      <p:bldP spid="44" grpId="0"/>
      <p:bldP spid="46" grpId="0"/>
      <p:bldP spid="47" grpId="0"/>
      <p:bldP spid="48" grpId="0"/>
      <p:bldP spid="50" grpId="0"/>
      <p:bldP spid="53" grpId="0"/>
      <p:bldP spid="57" grpId="0"/>
      <p:bldP spid="58"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978021"/>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couple of things you should also be aware of...</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The modulus of elasticity, </a:t>
            </a:r>
            <a:r>
              <a:rPr lang="el-GR" sz="1400" dirty="0">
                <a:sym typeface="Wingdings" panose="05000000000000000000" pitchFamily="2" charset="2"/>
              </a:rPr>
              <a:t>λ</a:t>
            </a:r>
            <a:r>
              <a:rPr lang="en-GB" sz="1400" dirty="0">
                <a:latin typeface="Comic Sans MS" panose="030F0702030302020204" pitchFamily="66" charset="0"/>
                <a:sym typeface="Wingdings" panose="05000000000000000000" pitchFamily="2" charset="2"/>
              </a:rPr>
              <a:t>, is measured in </a:t>
            </a:r>
            <a:r>
              <a:rPr lang="en-GB" sz="1400" dirty="0" err="1">
                <a:latin typeface="Comic Sans MS" panose="030F0702030302020204" pitchFamily="66" charset="0"/>
                <a:sym typeface="Wingdings" panose="05000000000000000000" pitchFamily="2" charset="2"/>
              </a:rPr>
              <a:t>Newtons</a:t>
            </a:r>
            <a:r>
              <a:rPr lang="en-GB" sz="1400" dirty="0">
                <a:latin typeface="Comic Sans MS" panose="030F0702030302020204" pitchFamily="66" charset="0"/>
                <a:sym typeface="Wingdings" panose="05000000000000000000" pitchFamily="2" charset="2"/>
              </a:rPr>
              <a:t> (N)</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Elastic strings and springs are modelled as being light,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they have no mass and will not stretch under their own weight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Both strings and springs can be stretched, returning to their original length after. </a:t>
            </a:r>
            <a:r>
              <a:rPr lang="en-GB" sz="1400" u="sng" dirty="0">
                <a:latin typeface="Comic Sans MS" panose="030F0702030302020204" pitchFamily="66" charset="0"/>
                <a:sym typeface="Wingdings" panose="05000000000000000000" pitchFamily="2" charset="2"/>
              </a:rPr>
              <a:t>Springs</a:t>
            </a:r>
            <a:r>
              <a:rPr lang="en-GB" sz="1400" dirty="0">
                <a:latin typeface="Comic Sans MS" panose="030F0702030302020204" pitchFamily="66" charset="0"/>
                <a:sym typeface="Wingdings" panose="05000000000000000000" pitchFamily="2" charset="2"/>
              </a:rPr>
              <a:t> can also be compressed, in which case T will represent Thrust rather than Tension</a:t>
            </a:r>
            <a:endParaRPr lang="en-GB" sz="1400" dirty="0"/>
          </a:p>
        </p:txBody>
      </p:sp>
      <p:sp>
        <p:nvSpPr>
          <p:cNvPr id="4" name="TextBox 3"/>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pic>
        <p:nvPicPr>
          <p:cNvPr id="5" name="Picture 2" descr="http://s.hswstatic.com/gif/flybar-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22" name="Straight Connector 21"/>
          <p:cNvCxnSpPr/>
          <p:nvPr/>
        </p:nvCxnSpPr>
        <p:spPr>
          <a:xfrm>
            <a:off x="6400800" y="16764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229600" y="1676400"/>
            <a:ext cx="218364" cy="1064526"/>
          </a:xfrm>
          <a:custGeom>
            <a:avLst/>
            <a:gdLst>
              <a:gd name="connsiteX0" fmla="*/ 218364 w 218364"/>
              <a:gd name="connsiteY0" fmla="*/ 0 h 1064526"/>
              <a:gd name="connsiteX1" fmla="*/ 177421 w 218364"/>
              <a:gd name="connsiteY1" fmla="*/ 68239 h 1064526"/>
              <a:gd name="connsiteX2" fmla="*/ 136478 w 218364"/>
              <a:gd name="connsiteY2" fmla="*/ 109182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218364"/>
              <a:gd name="connsiteY0" fmla="*/ 0 h 1064526"/>
              <a:gd name="connsiteX1" fmla="*/ 177421 w 218364"/>
              <a:gd name="connsiteY1" fmla="*/ 68239 h 1064526"/>
              <a:gd name="connsiteX2" fmla="*/ 102819 w 218364"/>
              <a:gd name="connsiteY2" fmla="*/ 137231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218364"/>
              <a:gd name="connsiteY0" fmla="*/ 0 h 1064526"/>
              <a:gd name="connsiteX1" fmla="*/ 177421 w 218364"/>
              <a:gd name="connsiteY1" fmla="*/ 68239 h 1064526"/>
              <a:gd name="connsiteX2" fmla="*/ 91600 w 218364"/>
              <a:gd name="connsiteY2" fmla="*/ 170890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322195"/>
              <a:gd name="connsiteY0" fmla="*/ 0 h 1064526"/>
              <a:gd name="connsiteX1" fmla="*/ 177421 w 322195"/>
              <a:gd name="connsiteY1" fmla="*/ 68239 h 1064526"/>
              <a:gd name="connsiteX2" fmla="*/ 321603 w 322195"/>
              <a:gd name="connsiteY2" fmla="*/ 294306 h 1064526"/>
              <a:gd name="connsiteX3" fmla="*/ 68239 w 322195"/>
              <a:gd name="connsiteY3" fmla="*/ 191069 h 1064526"/>
              <a:gd name="connsiteX4" fmla="*/ 27296 w 322195"/>
              <a:gd name="connsiteY4" fmla="*/ 272955 h 1064526"/>
              <a:gd name="connsiteX5" fmla="*/ 0 w 322195"/>
              <a:gd name="connsiteY5" fmla="*/ 368490 h 1064526"/>
              <a:gd name="connsiteX6" fmla="*/ 27296 w 322195"/>
              <a:gd name="connsiteY6" fmla="*/ 614149 h 1064526"/>
              <a:gd name="connsiteX7" fmla="*/ 40944 w 322195"/>
              <a:gd name="connsiteY7" fmla="*/ 668740 h 1064526"/>
              <a:gd name="connsiteX8" fmla="*/ 95535 w 322195"/>
              <a:gd name="connsiteY8" fmla="*/ 777923 h 1064526"/>
              <a:gd name="connsiteX9" fmla="*/ 122830 w 322195"/>
              <a:gd name="connsiteY9" fmla="*/ 818866 h 1064526"/>
              <a:gd name="connsiteX10" fmla="*/ 136478 w 322195"/>
              <a:gd name="connsiteY10" fmla="*/ 859809 h 1064526"/>
              <a:gd name="connsiteX11" fmla="*/ 163773 w 322195"/>
              <a:gd name="connsiteY11" fmla="*/ 900752 h 1064526"/>
              <a:gd name="connsiteX12" fmla="*/ 191069 w 322195"/>
              <a:gd name="connsiteY12" fmla="*/ 982639 h 1064526"/>
              <a:gd name="connsiteX13" fmla="*/ 204717 w 322195"/>
              <a:gd name="connsiteY13" fmla="*/ 1023582 h 1064526"/>
              <a:gd name="connsiteX14" fmla="*/ 204717 w 322195"/>
              <a:gd name="connsiteY14" fmla="*/ 1064526 h 1064526"/>
              <a:gd name="connsiteX0" fmla="*/ 218364 w 218364"/>
              <a:gd name="connsiteY0" fmla="*/ 0 h 1064526"/>
              <a:gd name="connsiteX1" fmla="*/ 177421 w 218364"/>
              <a:gd name="connsiteY1" fmla="*/ 68239 h 1064526"/>
              <a:gd name="connsiteX2" fmla="*/ 119650 w 218364"/>
              <a:gd name="connsiteY2" fmla="*/ 131621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218364"/>
              <a:gd name="connsiteY0" fmla="*/ 0 h 1064526"/>
              <a:gd name="connsiteX1" fmla="*/ 177421 w 218364"/>
              <a:gd name="connsiteY1" fmla="*/ 68239 h 1064526"/>
              <a:gd name="connsiteX2" fmla="*/ 119650 w 218364"/>
              <a:gd name="connsiteY2" fmla="*/ 131621 h 1064526"/>
              <a:gd name="connsiteX3" fmla="*/ 88083 w 218364"/>
              <a:gd name="connsiteY3" fmla="*/ 156489 h 1064526"/>
              <a:gd name="connsiteX4" fmla="*/ 68239 w 218364"/>
              <a:gd name="connsiteY4" fmla="*/ 191069 h 1064526"/>
              <a:gd name="connsiteX5" fmla="*/ 27296 w 218364"/>
              <a:gd name="connsiteY5" fmla="*/ 272955 h 1064526"/>
              <a:gd name="connsiteX6" fmla="*/ 0 w 218364"/>
              <a:gd name="connsiteY6" fmla="*/ 368490 h 1064526"/>
              <a:gd name="connsiteX7" fmla="*/ 27296 w 218364"/>
              <a:gd name="connsiteY7" fmla="*/ 614149 h 1064526"/>
              <a:gd name="connsiteX8" fmla="*/ 40944 w 218364"/>
              <a:gd name="connsiteY8" fmla="*/ 668740 h 1064526"/>
              <a:gd name="connsiteX9" fmla="*/ 95535 w 218364"/>
              <a:gd name="connsiteY9" fmla="*/ 777923 h 1064526"/>
              <a:gd name="connsiteX10" fmla="*/ 122830 w 218364"/>
              <a:gd name="connsiteY10" fmla="*/ 818866 h 1064526"/>
              <a:gd name="connsiteX11" fmla="*/ 136478 w 218364"/>
              <a:gd name="connsiteY11" fmla="*/ 859809 h 1064526"/>
              <a:gd name="connsiteX12" fmla="*/ 163773 w 218364"/>
              <a:gd name="connsiteY12" fmla="*/ 900752 h 1064526"/>
              <a:gd name="connsiteX13" fmla="*/ 191069 w 218364"/>
              <a:gd name="connsiteY13" fmla="*/ 982639 h 1064526"/>
              <a:gd name="connsiteX14" fmla="*/ 204717 w 218364"/>
              <a:gd name="connsiteY14" fmla="*/ 1023582 h 1064526"/>
              <a:gd name="connsiteX15" fmla="*/ 204717 w 218364"/>
              <a:gd name="connsiteY15" fmla="*/ 1064526 h 10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364" h="1064526">
                <a:moveTo>
                  <a:pt x="218364" y="0"/>
                </a:moveTo>
                <a:cubicBezTo>
                  <a:pt x="204716" y="22746"/>
                  <a:pt x="193873" y="46302"/>
                  <a:pt x="177421" y="68239"/>
                </a:cubicBezTo>
                <a:cubicBezTo>
                  <a:pt x="160969" y="90176"/>
                  <a:pt x="134540" y="116913"/>
                  <a:pt x="119650" y="131621"/>
                </a:cubicBezTo>
                <a:cubicBezTo>
                  <a:pt x="104760" y="146329"/>
                  <a:pt x="96652" y="146581"/>
                  <a:pt x="88083" y="156489"/>
                </a:cubicBezTo>
                <a:cubicBezTo>
                  <a:pt x="79515" y="166397"/>
                  <a:pt x="81175" y="170723"/>
                  <a:pt x="68239" y="191069"/>
                </a:cubicBezTo>
                <a:cubicBezTo>
                  <a:pt x="33933" y="293984"/>
                  <a:pt x="80210" y="167125"/>
                  <a:pt x="27296" y="272955"/>
                </a:cubicBezTo>
                <a:cubicBezTo>
                  <a:pt x="17506" y="292534"/>
                  <a:pt x="4373" y="350999"/>
                  <a:pt x="0" y="368490"/>
                </a:cubicBezTo>
                <a:cubicBezTo>
                  <a:pt x="21896" y="696928"/>
                  <a:pt x="-9513" y="485320"/>
                  <a:pt x="27296" y="614149"/>
                </a:cubicBezTo>
                <a:cubicBezTo>
                  <a:pt x="32449" y="632184"/>
                  <a:pt x="33730" y="651426"/>
                  <a:pt x="40944" y="668740"/>
                </a:cubicBezTo>
                <a:cubicBezTo>
                  <a:pt x="56594" y="706300"/>
                  <a:pt x="72964" y="744067"/>
                  <a:pt x="95535" y="777923"/>
                </a:cubicBezTo>
                <a:cubicBezTo>
                  <a:pt x="104633" y="791571"/>
                  <a:pt x="115495" y="804195"/>
                  <a:pt x="122830" y="818866"/>
                </a:cubicBezTo>
                <a:cubicBezTo>
                  <a:pt x="129264" y="831733"/>
                  <a:pt x="130044" y="846942"/>
                  <a:pt x="136478" y="859809"/>
                </a:cubicBezTo>
                <a:cubicBezTo>
                  <a:pt x="143813" y="874480"/>
                  <a:pt x="157111" y="885763"/>
                  <a:pt x="163773" y="900752"/>
                </a:cubicBezTo>
                <a:cubicBezTo>
                  <a:pt x="175458" y="927044"/>
                  <a:pt x="181970" y="955343"/>
                  <a:pt x="191069" y="982639"/>
                </a:cubicBezTo>
                <a:cubicBezTo>
                  <a:pt x="195618" y="996287"/>
                  <a:pt x="204717" y="1009196"/>
                  <a:pt x="204717" y="1023582"/>
                </a:cubicBezTo>
                <a:lnTo>
                  <a:pt x="204717" y="1064526"/>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572000" y="1676400"/>
            <a:ext cx="15240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 string can be stretched…</a:t>
            </a:r>
          </a:p>
        </p:txBody>
      </p:sp>
      <p:cxnSp>
        <p:nvCxnSpPr>
          <p:cNvPr id="34" name="Straight Arrow Connector 33"/>
          <p:cNvCxnSpPr/>
          <p:nvPr/>
        </p:nvCxnSpPr>
        <p:spPr>
          <a:xfrm flipH="1">
            <a:off x="4953000" y="2209800"/>
            <a:ext cx="10668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2362200"/>
            <a:ext cx="1143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77000" y="1524000"/>
            <a:ext cx="17526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…but if you try to ‘compress’ it, it will become slack</a:t>
            </a:r>
          </a:p>
        </p:txBody>
      </p:sp>
      <p:cxnSp>
        <p:nvCxnSpPr>
          <p:cNvPr id="39" name="Straight Connector 38"/>
          <p:cNvCxnSpPr/>
          <p:nvPr/>
        </p:nvCxnSpPr>
        <p:spPr>
          <a:xfrm>
            <a:off x="3962400" y="3886200"/>
            <a:ext cx="495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33800" y="1295400"/>
            <a:ext cx="982961" cy="369332"/>
          </a:xfrm>
          <a:prstGeom prst="rect">
            <a:avLst/>
          </a:prstGeom>
          <a:noFill/>
        </p:spPr>
        <p:txBody>
          <a:bodyPr wrap="none" rtlCol="0">
            <a:spAutoFit/>
          </a:bodyPr>
          <a:lstStyle/>
          <a:p>
            <a:r>
              <a:rPr lang="en-GB" u="sng" dirty="0">
                <a:latin typeface="Comic Sans MS" panose="030F0702030302020204" pitchFamily="66" charset="0"/>
              </a:rPr>
              <a:t>Strings</a:t>
            </a:r>
          </a:p>
        </p:txBody>
      </p:sp>
      <p:sp>
        <p:nvSpPr>
          <p:cNvPr id="42" name="TextBox 41"/>
          <p:cNvSpPr txBox="1"/>
          <p:nvPr/>
        </p:nvSpPr>
        <p:spPr>
          <a:xfrm>
            <a:off x="3733800" y="3962400"/>
            <a:ext cx="997389" cy="369332"/>
          </a:xfrm>
          <a:prstGeom prst="rect">
            <a:avLst/>
          </a:prstGeom>
          <a:noFill/>
        </p:spPr>
        <p:txBody>
          <a:bodyPr wrap="none" rtlCol="0">
            <a:spAutoFit/>
          </a:bodyPr>
          <a:lstStyle/>
          <a:p>
            <a:r>
              <a:rPr lang="en-GB" u="sng" dirty="0">
                <a:latin typeface="Comic Sans MS" panose="030F0702030302020204" pitchFamily="66" charset="0"/>
              </a:rPr>
              <a:t>Springs</a:t>
            </a:r>
          </a:p>
        </p:txBody>
      </p:sp>
      <p:pic>
        <p:nvPicPr>
          <p:cNvPr id="1026" name="Picture 2" descr="http://www.racespec.co.uk/acatalog/vivid-Spring-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10" t="3960" r="32796" b="2905"/>
          <a:stretch/>
        </p:blipFill>
        <p:spPr bwMode="auto">
          <a:xfrm>
            <a:off x="6172200" y="4419600"/>
            <a:ext cx="46169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racespec.co.uk/acatalog/vivid-Spring-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010" t="3960" r="32796" b="2905"/>
          <a:stretch/>
        </p:blipFill>
        <p:spPr bwMode="auto">
          <a:xfrm>
            <a:off x="4191000" y="4419600"/>
            <a:ext cx="46169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racespec.co.uk/acatalog/vivid-Spring-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010" t="3960" r="32796" b="2905"/>
          <a:stretch/>
        </p:blipFill>
        <p:spPr bwMode="auto">
          <a:xfrm>
            <a:off x="8077200" y="4419600"/>
            <a:ext cx="461694"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a:xfrm flipH="1">
            <a:off x="4876800" y="5410200"/>
            <a:ext cx="10668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781800" y="4648200"/>
            <a:ext cx="1143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9" name="Group 1028"/>
          <p:cNvGrpSpPr/>
          <p:nvPr/>
        </p:nvGrpSpPr>
        <p:grpSpPr>
          <a:xfrm>
            <a:off x="4038600" y="1676400"/>
            <a:ext cx="457200" cy="1828800"/>
            <a:chOff x="4038600" y="1676400"/>
            <a:chExt cx="457200" cy="1828800"/>
          </a:xfrm>
        </p:grpSpPr>
        <p:cxnSp>
          <p:nvCxnSpPr>
            <p:cNvPr id="26" name="Straight Connector 25"/>
            <p:cNvCxnSpPr/>
            <p:nvPr/>
          </p:nvCxnSpPr>
          <p:spPr>
            <a:xfrm>
              <a:off x="4419600" y="1676400"/>
              <a:ext cx="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343400" y="2895600"/>
              <a:ext cx="152400" cy="152400"/>
              <a:chOff x="6477000" y="5181600"/>
              <a:chExt cx="152400" cy="152400"/>
            </a:xfrm>
          </p:grpSpPr>
          <p:cxnSp>
            <p:nvCxnSpPr>
              <p:cNvPr id="44" name="Straight Connector 43"/>
              <p:cNvCxnSpPr/>
              <p:nvPr/>
            </p:nvCxnSpPr>
            <p:spPr>
              <a:xfrm flipH="1">
                <a:off x="64770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532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038600" y="28194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grpSp>
      <p:sp>
        <p:nvSpPr>
          <p:cNvPr id="54" name="TextBox 53"/>
          <p:cNvSpPr txBox="1"/>
          <p:nvPr/>
        </p:nvSpPr>
        <p:spPr>
          <a:xfrm>
            <a:off x="4648200" y="4572000"/>
            <a:ext cx="15240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 spring can be stretched, creating tension within it</a:t>
            </a:r>
          </a:p>
        </p:txBody>
      </p:sp>
      <p:sp>
        <p:nvSpPr>
          <p:cNvPr id="55" name="TextBox 54"/>
          <p:cNvSpPr txBox="1"/>
          <p:nvPr/>
        </p:nvSpPr>
        <p:spPr>
          <a:xfrm>
            <a:off x="6629400" y="4724400"/>
            <a:ext cx="15240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can also be compressed, creating thrust within it</a:t>
            </a:r>
          </a:p>
        </p:txBody>
      </p:sp>
      <p:sp>
        <p:nvSpPr>
          <p:cNvPr id="59" name="TextBox 58"/>
          <p:cNvSpPr txBox="1"/>
          <p:nvPr/>
        </p:nvSpPr>
        <p:spPr>
          <a:xfrm>
            <a:off x="4565757" y="5490949"/>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grpSp>
        <p:nvGrpSpPr>
          <p:cNvPr id="1028" name="Group 1027"/>
          <p:cNvGrpSpPr/>
          <p:nvPr/>
        </p:nvGrpSpPr>
        <p:grpSpPr>
          <a:xfrm>
            <a:off x="4657298" y="5787788"/>
            <a:ext cx="152400" cy="312762"/>
            <a:chOff x="5257800" y="6019800"/>
            <a:chExt cx="152400" cy="312762"/>
          </a:xfrm>
        </p:grpSpPr>
        <p:grpSp>
          <p:nvGrpSpPr>
            <p:cNvPr id="56" name="Group 55"/>
            <p:cNvGrpSpPr/>
            <p:nvPr/>
          </p:nvGrpSpPr>
          <p:grpSpPr>
            <a:xfrm>
              <a:off x="5257800" y="6019800"/>
              <a:ext cx="152400" cy="152400"/>
              <a:chOff x="6477000" y="5181600"/>
              <a:chExt cx="152400" cy="152400"/>
            </a:xfrm>
          </p:grpSpPr>
          <p:cxnSp>
            <p:nvCxnSpPr>
              <p:cNvPr id="57" name="Straight Connector 56"/>
              <p:cNvCxnSpPr/>
              <p:nvPr/>
            </p:nvCxnSpPr>
            <p:spPr>
              <a:xfrm flipH="1">
                <a:off x="64770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532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a:off x="5334000" y="602776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flipV="1">
            <a:off x="8562833" y="4684595"/>
            <a:ext cx="152400" cy="312762"/>
            <a:chOff x="5257800" y="6019800"/>
            <a:chExt cx="152400" cy="312762"/>
          </a:xfrm>
        </p:grpSpPr>
        <p:grpSp>
          <p:nvGrpSpPr>
            <p:cNvPr id="70" name="Group 69"/>
            <p:cNvGrpSpPr/>
            <p:nvPr/>
          </p:nvGrpSpPr>
          <p:grpSpPr>
            <a:xfrm>
              <a:off x="5257800" y="6019800"/>
              <a:ext cx="152400" cy="152400"/>
              <a:chOff x="6477000" y="5181600"/>
              <a:chExt cx="152400" cy="152400"/>
            </a:xfrm>
          </p:grpSpPr>
          <p:cxnSp>
            <p:nvCxnSpPr>
              <p:cNvPr id="72" name="Straight Connector 71"/>
              <p:cNvCxnSpPr/>
              <p:nvPr/>
            </p:nvCxnSpPr>
            <p:spPr>
              <a:xfrm flipH="1">
                <a:off x="64770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5532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5334000" y="602776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8716952" y="4537881"/>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Tree>
    <p:extLst>
      <p:ext uri="{BB962C8B-B14F-4D97-AF65-F5344CB8AC3E}">
        <p14:creationId xmlns:p14="http://schemas.microsoft.com/office/powerpoint/2010/main" val="40308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blinds(horizontal)">
                                      <p:cBhvr>
                                        <p:cTn id="42" dur="50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26"/>
                                        </p:tgtEl>
                                        <p:attrNameLst>
                                          <p:attrName>style.visibility</p:attrName>
                                        </p:attrNameLst>
                                      </p:cBhvr>
                                      <p:to>
                                        <p:strVal val="visible"/>
                                      </p:to>
                                    </p:set>
                                    <p:animEffect transition="in" filter="blinds(horizontal)">
                                      <p:cBhvr>
                                        <p:cTn id="72" dur="500"/>
                                        <p:tgtEl>
                                          <p:spTgt spid="10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blinds(horizontal)">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linds(horizontal)">
                                      <p:cBhvr>
                                        <p:cTn id="92" dur="500"/>
                                        <p:tgtEl>
                                          <p:spTgt spid="59"/>
                                        </p:tgtEl>
                                      </p:cBhvr>
                                    </p:animEffect>
                                  </p:childTnLst>
                                </p:cTn>
                              </p:par>
                              <p:par>
                                <p:cTn id="93" presetID="3" presetClass="entr" presetSubtype="10" fill="hold" nodeType="withEffect">
                                  <p:stCondLst>
                                    <p:cond delay="0"/>
                                  </p:stCondLst>
                                  <p:childTnLst>
                                    <p:set>
                                      <p:cBhvr>
                                        <p:cTn id="94" dur="1" fill="hold">
                                          <p:stCondLst>
                                            <p:cond delay="0"/>
                                          </p:stCondLst>
                                        </p:cTn>
                                        <p:tgtEl>
                                          <p:spTgt spid="1028"/>
                                        </p:tgtEl>
                                        <p:attrNameLst>
                                          <p:attrName>style.visibility</p:attrName>
                                        </p:attrNameLst>
                                      </p:cBhvr>
                                      <p:to>
                                        <p:strVal val="visible"/>
                                      </p:to>
                                    </p:set>
                                    <p:animEffect transition="in" filter="blinds(horizontal)">
                                      <p:cBhvr>
                                        <p:cTn id="95" dur="500"/>
                                        <p:tgtEl>
                                          <p:spTgt spid="102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blinds(horizontal)">
                                      <p:cBhvr>
                                        <p:cTn id="105" dur="500"/>
                                        <p:tgtEl>
                                          <p:spTgt spid="5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linds(horizontal)">
                                      <p:cBhvr>
                                        <p:cTn id="110" dur="500"/>
                                        <p:tgtEl>
                                          <p:spTgt spid="5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blinds(horizontal)">
                                      <p:cBhvr>
                                        <p:cTn id="115" dur="500"/>
                                        <p:tgtEl>
                                          <p:spTgt spid="69"/>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blinds(horizontal)">
                                      <p:cBhvr>
                                        <p:cTn id="1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7" grpId="0"/>
      <p:bldP spid="41" grpId="0"/>
      <p:bldP spid="42" grpId="0"/>
      <p:bldP spid="54" grpId="0"/>
      <p:bldP spid="55" grpId="0"/>
      <p:bldP spid="59" grpId="0"/>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Remember this formula from earlier mechanics modules?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 y="2971800"/>
                <a:ext cx="27410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r>
                        <a:rPr lang="en-GB" sz="1400" b="0" i="1" smtClean="0">
                          <a:latin typeface="Cambria Math"/>
                        </a:rPr>
                        <m:t>𝐹𝑜𝑟𝑐𝑒</m:t>
                      </m:r>
                      <m:r>
                        <a:rPr lang="en-GB" sz="1400" b="0" i="1" smtClean="0">
                          <a:latin typeface="Cambria Math"/>
                          <a:ea typeface="Cambria Math"/>
                        </a:rPr>
                        <m:t>×</m:t>
                      </m:r>
                      <m:r>
                        <a:rPr lang="en-GB" sz="1400" b="0" i="1" smtClean="0">
                          <a:latin typeface="Cambria Math"/>
                          <a:ea typeface="Cambria Math"/>
                        </a:rPr>
                        <m:t>𝐷𝑖𝑠𝑡𝑎𝑛𝑐𝑒</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 y="2971800"/>
                <a:ext cx="2741007"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447800" y="3352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447800" y="3352800"/>
                <a:ext cx="914400" cy="307777"/>
              </a:xfrm>
              <a:prstGeom prst="rect">
                <a:avLst/>
              </a:prstGeom>
              <a:blipFill rotWithShape="1">
                <a:blip r:embed="rId7"/>
                <a:stretch>
                  <a:fillRect/>
                </a:stretch>
              </a:blipFill>
            </p:spPr>
            <p:txBody>
              <a:bodyPr/>
              <a:lstStyle/>
              <a:p>
                <a:r>
                  <a:rPr lang="en-GB">
                    <a:noFill/>
                  </a:rPr>
                  <a:t> </a:t>
                </a:r>
              </a:p>
            </p:txBody>
          </p:sp>
        </mc:Fallback>
      </mc:AlternateContent>
      <p:sp>
        <p:nvSpPr>
          <p:cNvPr id="63" name="TextBox 62"/>
          <p:cNvSpPr txBox="1"/>
          <p:nvPr/>
        </p:nvSpPr>
        <p:spPr>
          <a:xfrm>
            <a:off x="1066800" y="3886200"/>
            <a:ext cx="7217040" cy="307777"/>
          </a:xfrm>
          <a:prstGeom prst="rect">
            <a:avLst/>
          </a:prstGeom>
          <a:noFill/>
        </p:spPr>
        <p:txBody>
          <a:bodyPr wrap="none" rtlCol="0">
            <a:spAutoFit/>
          </a:bodyPr>
          <a:lstStyle/>
          <a:p>
            <a:r>
              <a:rPr lang="en-GB" sz="1400" dirty="0">
                <a:latin typeface="Comic Sans MS" panose="030F0702030302020204" pitchFamily="66" charset="0"/>
              </a:rPr>
              <a:t>If the string has been stretched to a length x, the tension in the string will be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64" name="TextBox 63"/>
              <p:cNvSpPr txBox="1"/>
              <p:nvPr/>
            </p:nvSpPr>
            <p:spPr>
              <a:xfrm>
                <a:off x="4114800" y="4648200"/>
                <a:ext cx="1219200"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r>
                            <a:rPr lang="en-GB" sz="1400" b="0" i="1" smtClean="0">
                              <a:latin typeface="Cambria Math"/>
                            </a:rPr>
                            <m:t>𝑥</m:t>
                          </m:r>
                        </m:num>
                        <m:den>
                          <m:r>
                            <a:rPr lang="en-GB" sz="1400" b="0" i="1" smtClean="0">
                              <a:latin typeface="Cambria Math"/>
                            </a:rPr>
                            <m:t>𝑙</m:t>
                          </m:r>
                        </m:den>
                      </m:f>
                      <m:r>
                        <a:rPr lang="en-GB" sz="1400" b="0" i="1" smtClean="0">
                          <a:latin typeface="Cambria Math"/>
                          <a:ea typeface="Cambria Math"/>
                        </a:rPr>
                        <m:t>×</m:t>
                      </m:r>
                      <m:r>
                        <a:rPr lang="en-GB" sz="1400" b="0" i="1" smtClean="0">
                          <a:latin typeface="Cambria Math"/>
                          <a:ea typeface="Cambria Math"/>
                        </a:rPr>
                        <m:t>𝑥</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14800" y="4648200"/>
                <a:ext cx="1219200" cy="501419"/>
              </a:xfrm>
              <a:prstGeom prst="rect">
                <a:avLst/>
              </a:prstGeom>
              <a:blipFill rotWithShape="1">
                <a:blip r:embed="rId8"/>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14800" y="41910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14800" y="4191000"/>
                <a:ext cx="914400"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038600" y="5257800"/>
                <a:ext cx="114300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038600" y="5257800"/>
                <a:ext cx="1143000" cy="543675"/>
              </a:xfrm>
              <a:prstGeom prst="rect">
                <a:avLst/>
              </a:prstGeom>
              <a:blipFill rotWithShape="1">
                <a:blip r:embed="rId10"/>
                <a:stretch>
                  <a:fillRect/>
                </a:stretch>
              </a:blipFill>
            </p:spPr>
            <p:txBody>
              <a:bodyPr/>
              <a:lstStyle/>
              <a:p>
                <a:r>
                  <a:rPr lang="en-GB">
                    <a:noFill/>
                  </a:rPr>
                  <a:t> </a:t>
                </a:r>
              </a:p>
            </p:txBody>
          </p:sp>
        </mc:Fallback>
      </mc:AlternateContent>
      <p:sp>
        <p:nvSpPr>
          <p:cNvPr id="67" name="Arc 66"/>
          <p:cNvSpPr/>
          <p:nvPr/>
        </p:nvSpPr>
        <p:spPr>
          <a:xfrm>
            <a:off x="5181600" y="43434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p:cNvSpPr txBox="1"/>
          <p:nvPr/>
        </p:nvSpPr>
        <p:spPr>
          <a:xfrm>
            <a:off x="5486400" y="4419600"/>
            <a:ext cx="18288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force and distance stretched</a:t>
            </a:r>
          </a:p>
        </p:txBody>
      </p:sp>
      <p:sp>
        <p:nvSpPr>
          <p:cNvPr id="69" name="Arc 68"/>
          <p:cNvSpPr/>
          <p:nvPr/>
        </p:nvSpPr>
        <p:spPr>
          <a:xfrm>
            <a:off x="5181600" y="49530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410200" y="5105400"/>
            <a:ext cx="114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71" name="TextBox 70"/>
          <p:cNvSpPr txBox="1"/>
          <p:nvPr/>
        </p:nvSpPr>
        <p:spPr>
          <a:xfrm>
            <a:off x="990600" y="5791200"/>
            <a:ext cx="73152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is actually incorrect – can you spot what is wrong?</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The issue is that the force increases </a:t>
            </a:r>
            <a:r>
              <a:rPr lang="en-GB" sz="1400" u="sng" dirty="0">
                <a:solidFill>
                  <a:srgbClr val="FF0000"/>
                </a:solidFill>
                <a:latin typeface="Comic Sans MS" panose="030F0702030302020204" pitchFamily="66" charset="0"/>
                <a:sym typeface="Wingdings" panose="05000000000000000000" pitchFamily="2" charset="2"/>
              </a:rPr>
              <a:t>gradually</a:t>
            </a:r>
            <a:r>
              <a:rPr lang="en-GB" sz="1400" dirty="0">
                <a:solidFill>
                  <a:srgbClr val="FF0000"/>
                </a:solidFill>
                <a:latin typeface="Comic Sans MS" panose="030F0702030302020204" pitchFamily="66" charset="0"/>
                <a:sym typeface="Wingdings" panose="05000000000000000000" pitchFamily="2" charset="2"/>
              </a:rPr>
              <a:t> as the string stretches. It has not been </a:t>
            </a:r>
            <a:r>
              <a:rPr lang="el-GR" sz="1400" baseline="30000" dirty="0">
                <a:solidFill>
                  <a:srgbClr val="FF0000"/>
                </a:solidFill>
              </a:rPr>
              <a:t>λ</a:t>
            </a:r>
            <a:r>
              <a:rPr lang="en-GB" sz="1400" baseline="30000" dirty="0">
                <a:solidFill>
                  <a:srgbClr val="FF0000"/>
                </a:solidFill>
                <a:latin typeface="Comic Sans MS" panose="030F0702030302020204" pitchFamily="66" charset="0"/>
              </a:rPr>
              <a:t>x</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l</a:t>
            </a:r>
            <a:r>
              <a:rPr lang="en-GB" sz="1400" dirty="0">
                <a:solidFill>
                  <a:srgbClr val="FF0000"/>
                </a:solidFill>
                <a:latin typeface="Comic Sans MS" panose="030F0702030302020204" pitchFamily="66" charset="0"/>
              </a:rPr>
              <a:t> for the whole distance!</a:t>
            </a:r>
          </a:p>
        </p:txBody>
      </p:sp>
      <mc:AlternateContent xmlns:mc="http://schemas.openxmlformats.org/markup-compatibility/2006" xmlns:a14="http://schemas.microsoft.com/office/drawing/2010/main">
        <mc:Choice Requires="a14">
          <p:sp>
            <p:nvSpPr>
              <p:cNvPr id="27" name="TextBox 26"/>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p:sp>
        <p:nvSpPr>
          <p:cNvPr id="31" name="TextBox 3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26411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linds(horizontal)">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blinds(horizontal)">
                                      <p:cBhvr>
                                        <p:cTn id="62" dur="500"/>
                                        <p:tgtEl>
                                          <p:spTgt spid="7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1">
                                            <p:txEl>
                                              <p:pRg st="2" end="2"/>
                                            </p:txEl>
                                          </p:spTgt>
                                        </p:tgtEl>
                                        <p:attrNameLst>
                                          <p:attrName>style.visibility</p:attrName>
                                        </p:attrNameLst>
                                      </p:cBhvr>
                                      <p:to>
                                        <p:strVal val="visible"/>
                                      </p:to>
                                    </p:set>
                                    <p:animEffect transition="in" filter="blinds(horizontal)">
                                      <p:cBhvr>
                                        <p:cTn id="67" dur="500"/>
                                        <p:tgtEl>
                                          <p:spTgt spid="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3" grpId="0"/>
      <p:bldP spid="64" grpId="0"/>
      <p:bldP spid="65" grpId="0"/>
      <p:bldP spid="66" grpId="0"/>
      <p:bldP spid="67" grpId="0" animBg="1"/>
      <p:bldP spid="68" grpId="0"/>
      <p:bldP spid="69" grpId="0" animBg="1"/>
      <p:bldP spid="70" grpId="0"/>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a:off x="5562600" y="2209800"/>
            <a:ext cx="1219200" cy="1219200"/>
          </a:xfrm>
          <a:prstGeom prst="rtTriangl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Remember this formula from earlier mechanics modules?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 y="2971800"/>
                <a:ext cx="27410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r>
                        <a:rPr lang="en-GB" sz="1400" b="0" i="1" smtClean="0">
                          <a:latin typeface="Cambria Math"/>
                        </a:rPr>
                        <m:t>𝐹𝑜𝑟𝑐𝑒</m:t>
                      </m:r>
                      <m:r>
                        <a:rPr lang="en-GB" sz="1400" b="0" i="1" smtClean="0">
                          <a:latin typeface="Cambria Math"/>
                          <a:ea typeface="Cambria Math"/>
                        </a:rPr>
                        <m:t>×</m:t>
                      </m:r>
                      <m:r>
                        <a:rPr lang="en-GB" sz="1400" b="0" i="1" smtClean="0">
                          <a:latin typeface="Cambria Math"/>
                          <a:ea typeface="Cambria Math"/>
                        </a:rPr>
                        <m:t>𝐷𝑖𝑠𝑡𝑎𝑛𝑐𝑒</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 y="2971800"/>
                <a:ext cx="2741007"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447800" y="3352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447800" y="3352800"/>
                <a:ext cx="914400" cy="307777"/>
              </a:xfrm>
              <a:prstGeom prst="rect">
                <a:avLst/>
              </a:prstGeom>
              <a:blipFill rotWithShape="1">
                <a:blip r:embed="rId7"/>
                <a:stretch>
                  <a:fillRect/>
                </a:stretch>
              </a:blipFill>
            </p:spPr>
            <p:txBody>
              <a:bodyPr/>
              <a:lstStyle/>
              <a:p>
                <a:r>
                  <a:rPr lang="en-GB">
                    <a:noFill/>
                  </a:rPr>
                  <a:t> </a:t>
                </a:r>
              </a:p>
            </p:txBody>
          </p:sp>
        </mc:Fallback>
      </mc:AlternateContent>
      <p:sp>
        <p:nvSpPr>
          <p:cNvPr id="71" name="TextBox 70"/>
          <p:cNvSpPr txBox="1"/>
          <p:nvPr/>
        </p:nvSpPr>
        <p:spPr>
          <a:xfrm>
            <a:off x="457200" y="4038600"/>
            <a:ext cx="83058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As the force applied is increasing </a:t>
            </a:r>
            <a:r>
              <a:rPr lang="en-GB" sz="1400" u="sng" dirty="0">
                <a:solidFill>
                  <a:srgbClr val="FF0000"/>
                </a:solidFill>
                <a:latin typeface="Comic Sans MS" panose="030F0702030302020204" pitchFamily="66" charset="0"/>
              </a:rPr>
              <a:t>continuously</a:t>
            </a:r>
            <a:r>
              <a:rPr lang="en-GB" sz="1400" dirty="0">
                <a:solidFill>
                  <a:srgbClr val="FF0000"/>
                </a:solidFill>
                <a:latin typeface="Comic Sans MS" panose="030F0702030302020204" pitchFamily="66" charset="0"/>
              </a:rPr>
              <a:t> as the extension does, that means the Work done also increases </a:t>
            </a:r>
            <a:r>
              <a:rPr lang="en-GB" sz="1400" u="sng" dirty="0">
                <a:solidFill>
                  <a:srgbClr val="FF0000"/>
                </a:solidFill>
                <a:latin typeface="Comic Sans MS" panose="030F0702030302020204" pitchFamily="66" charset="0"/>
              </a:rPr>
              <a:t>continuously</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The work done for the complete distance is given by the area </a:t>
            </a:r>
            <a:r>
              <a:rPr lang="en-GB" sz="1400" u="sng" dirty="0">
                <a:solidFill>
                  <a:srgbClr val="FF0000"/>
                </a:solidFill>
                <a:latin typeface="Comic Sans MS" panose="030F0702030302020204" pitchFamily="66" charset="0"/>
                <a:sym typeface="Wingdings" panose="05000000000000000000" pitchFamily="2" charset="2"/>
              </a:rPr>
              <a:t>under</a:t>
            </a:r>
            <a:r>
              <a:rPr lang="en-GB" sz="1400" dirty="0">
                <a:solidFill>
                  <a:srgbClr val="FF0000"/>
                </a:solidFill>
                <a:latin typeface="Comic Sans MS" panose="030F0702030302020204" pitchFamily="66" charset="0"/>
                <a:sym typeface="Wingdings" panose="05000000000000000000" pitchFamily="2" charset="2"/>
              </a:rPr>
              <a:t> the curve (the triangle)!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581400" y="5029200"/>
                <a:ext cx="2158476"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ea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r>
                            <a:rPr lang="en-GB" sz="1400" b="0" i="1" smtClean="0">
                              <a:latin typeface="Cambria Math"/>
                            </a:rPr>
                            <m:t>𝑥</m:t>
                          </m:r>
                        </m:num>
                        <m:den>
                          <m:r>
                            <a:rPr lang="en-GB" sz="1400" b="0" i="1" smtClean="0">
                              <a:latin typeface="Cambria Math"/>
                            </a:rPr>
                            <m:t>𝑙</m:t>
                          </m:r>
                        </m:den>
                      </m:f>
                      <m:r>
                        <a:rPr lang="en-GB" sz="1400" b="0" i="1" smtClean="0">
                          <a:latin typeface="Cambria Math"/>
                          <a:ea typeface="Cambria Math"/>
                        </a:rPr>
                        <m:t>×</m:t>
                      </m:r>
                      <m:r>
                        <a:rPr lang="en-GB" sz="1400" b="0" i="1" smtClean="0">
                          <a:latin typeface="Cambria Math"/>
                          <a:ea typeface="Cambria Math"/>
                        </a:rPr>
                        <m:t>𝑥</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581400" y="5029200"/>
                <a:ext cx="2158476" cy="501419"/>
              </a:xfrm>
              <a:prstGeom prst="rect">
                <a:avLst/>
              </a:prstGeom>
              <a:blipFill rotWithShape="1">
                <a:blip r:embed="rId8"/>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05200" y="5638800"/>
                <a:ext cx="174967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505200" y="5638800"/>
                <a:ext cx="1749670" cy="543675"/>
              </a:xfrm>
              <a:prstGeom prst="rect">
                <a:avLst/>
              </a:prstGeom>
              <a:blipFill rotWithShape="1">
                <a:blip r:embed="rId9"/>
                <a:stretch>
                  <a:fillRect/>
                </a:stretch>
              </a:blipFill>
            </p:spPr>
            <p:txBody>
              <a:bodyPr/>
              <a:lstStyle/>
              <a:p>
                <a:r>
                  <a:rPr lang="en-GB">
                    <a:noFill/>
                  </a:rPr>
                  <a:t> </a:t>
                </a:r>
              </a:p>
            </p:txBody>
          </p:sp>
        </mc:Fallback>
      </mc:AlternateContent>
      <p:sp>
        <p:nvSpPr>
          <p:cNvPr id="31" name="Arc 30"/>
          <p:cNvSpPr/>
          <p:nvPr/>
        </p:nvSpPr>
        <p:spPr>
          <a:xfrm>
            <a:off x="5562600" y="53340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791200" y="5486400"/>
            <a:ext cx="990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8" name="TextBox 7"/>
          <p:cNvSpPr txBox="1"/>
          <p:nvPr/>
        </p:nvSpPr>
        <p:spPr>
          <a:xfrm>
            <a:off x="6096000" y="2895600"/>
            <a:ext cx="628698" cy="461665"/>
          </a:xfrm>
          <a:prstGeom prst="rect">
            <a:avLst/>
          </a:prstGeom>
          <a:noFill/>
        </p:spPr>
        <p:txBody>
          <a:bodyPr wrap="none" rtlCol="0">
            <a:spAutoFit/>
          </a:bodyPr>
          <a:lstStyle/>
          <a:p>
            <a:pPr algn="ctr"/>
            <a:r>
              <a:rPr lang="en-GB" sz="1200" dirty="0">
                <a:latin typeface="Comic Sans MS" panose="030F0702030302020204" pitchFamily="66" charset="0"/>
              </a:rPr>
              <a:t>Work </a:t>
            </a:r>
          </a:p>
          <a:p>
            <a:pPr algn="ctr"/>
            <a:r>
              <a:rPr lang="en-GB" sz="1200" dirty="0">
                <a:latin typeface="Comic Sans MS" panose="030F0702030302020204" pitchFamily="66" charset="0"/>
              </a:rPr>
              <a:t>Done</a:t>
            </a:r>
          </a:p>
        </p:txBody>
      </p:sp>
      <mc:AlternateContent xmlns:mc="http://schemas.openxmlformats.org/markup-compatibility/2006" xmlns:a14="http://schemas.microsoft.com/office/drawing/2010/main">
        <mc:Choice Requires="a14">
          <p:sp>
            <p:nvSpPr>
              <p:cNvPr id="25" name="TextBox 24"/>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sp>
        <p:nvSpPr>
          <p:cNvPr id="37" name="TextBox 36"/>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8745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linds(horizont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
                                            <p:txEl>
                                              <p:pRg st="2" end="2"/>
                                            </p:txEl>
                                          </p:spTgt>
                                        </p:tgtEl>
                                        <p:attrNameLst>
                                          <p:attrName>style.visibility</p:attrName>
                                        </p:attrNameLst>
                                      </p:cBhvr>
                                      <p:to>
                                        <p:strVal val="visible"/>
                                      </p:to>
                                    </p:set>
                                    <p:animEffect transition="in" filter="blinds(horizontal)">
                                      <p:cBhvr>
                                        <p:cTn id="12" dur="500"/>
                                        <p:tgtEl>
                                          <p:spTgt spid="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linds(horizont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8" grpId="0"/>
      <p:bldP spid="31" grpId="0" animBg="1"/>
      <p:bldP spid="32"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Remember this formula from earlier mechanics modules?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 y="2971800"/>
                <a:ext cx="27410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r>
                        <a:rPr lang="en-GB" sz="1400" b="0" i="1" smtClean="0">
                          <a:latin typeface="Cambria Math"/>
                        </a:rPr>
                        <m:t>𝐹𝑜𝑟𝑐𝑒</m:t>
                      </m:r>
                      <m:r>
                        <a:rPr lang="en-GB" sz="1400" b="0" i="1" smtClean="0">
                          <a:latin typeface="Cambria Math"/>
                          <a:ea typeface="Cambria Math"/>
                        </a:rPr>
                        <m:t>×</m:t>
                      </m:r>
                      <m:r>
                        <a:rPr lang="en-GB" sz="1400" b="0" i="1" smtClean="0">
                          <a:latin typeface="Cambria Math"/>
                          <a:ea typeface="Cambria Math"/>
                        </a:rPr>
                        <m:t>𝐷𝑖𝑠𝑡𝑎𝑛𝑐𝑒</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 y="2971800"/>
                <a:ext cx="2741007"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447800" y="3352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447800" y="3352800"/>
                <a:ext cx="914400"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05200" y="3886200"/>
                <a:ext cx="174967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505200" y="3886200"/>
                <a:ext cx="1749670" cy="543675"/>
              </a:xfrm>
              <a:prstGeom prst="rect">
                <a:avLst/>
              </a:prstGeom>
              <a:blipFill rotWithShape="1">
                <a:blip r:embed="rId8"/>
                <a:stretch>
                  <a:fillRect/>
                </a:stretch>
              </a:blipFill>
            </p:spPr>
            <p:txBody>
              <a:bodyPr/>
              <a:lstStyle/>
              <a:p>
                <a:r>
                  <a:rPr lang="en-GB">
                    <a:noFill/>
                  </a:rPr>
                  <a:t> </a:t>
                </a:r>
              </a:p>
            </p:txBody>
          </p:sp>
        </mc:Fallback>
      </mc:AlternateContent>
      <p:sp>
        <p:nvSpPr>
          <p:cNvPr id="35" name="TextBox 34"/>
          <p:cNvSpPr txBox="1"/>
          <p:nvPr/>
        </p:nvSpPr>
        <p:spPr>
          <a:xfrm>
            <a:off x="304800" y="4648200"/>
            <a:ext cx="8534400" cy="1169551"/>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is a formula for the work done in extending a string a given amount</a:t>
            </a:r>
          </a:p>
          <a:p>
            <a:pPr algn="ctr"/>
            <a:endParaRPr lang="en-GB" sz="1400" dirty="0">
              <a:solidFill>
                <a:srgbClr val="FF0000"/>
              </a:solidFill>
              <a:latin typeface="Comic Sans MS" panose="030F0702030302020204" pitchFamily="66" charset="0"/>
            </a:endParaRPr>
          </a:p>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 It will use the </a:t>
            </a:r>
            <a:r>
              <a:rPr lang="en-GB" sz="1400" u="sng" dirty="0">
                <a:solidFill>
                  <a:srgbClr val="FF0000"/>
                </a:solidFill>
                <a:latin typeface="Comic Sans MS" panose="030F0702030302020204" pitchFamily="66" charset="0"/>
                <a:sym typeface="Wingdings" panose="05000000000000000000" pitchFamily="2" charset="2"/>
              </a:rPr>
              <a:t>same</a:t>
            </a:r>
            <a:r>
              <a:rPr lang="en-GB" sz="1400" dirty="0">
                <a:solidFill>
                  <a:srgbClr val="FF0000"/>
                </a:solidFill>
                <a:latin typeface="Comic Sans MS" panose="030F0702030302020204" pitchFamily="66" charset="0"/>
                <a:sym typeface="Wingdings" panose="05000000000000000000" pitchFamily="2" charset="2"/>
              </a:rPr>
              <a:t> amount of energy to ‘ping’ back to its original length</a:t>
            </a:r>
          </a:p>
          <a:p>
            <a:pPr marL="171450" indent="-1714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 Therefore , this formula also represents the elastic potential energy of the string at that length!</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3657600" y="6019800"/>
                <a:ext cx="152400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657600" y="6019800"/>
                <a:ext cx="1524000" cy="543675"/>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5105400" y="6019800"/>
            <a:ext cx="29718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(Remember that this is relative to its </a:t>
            </a:r>
            <a:r>
              <a:rPr lang="en-GB" sz="1400" u="sng" dirty="0">
                <a:solidFill>
                  <a:srgbClr val="0000FF"/>
                </a:solidFill>
                <a:latin typeface="Comic Sans MS" panose="030F0702030302020204" pitchFamily="66" charset="0"/>
              </a:rPr>
              <a:t>natural</a:t>
            </a:r>
            <a:r>
              <a:rPr lang="en-GB" sz="1400" dirty="0">
                <a:solidFill>
                  <a:srgbClr val="0000FF"/>
                </a:solidFill>
                <a:latin typeface="Comic Sans MS" panose="030F0702030302020204" pitchFamily="66" charset="0"/>
              </a:rPr>
              <a:t> length!)</a:t>
            </a:r>
          </a:p>
        </p:txBody>
      </p:sp>
      <p:sp>
        <p:nvSpPr>
          <p:cNvPr id="23" name="Right Triangle 22"/>
          <p:cNvSpPr/>
          <p:nvPr/>
        </p:nvSpPr>
        <p:spPr>
          <a:xfrm flipH="1">
            <a:off x="5562600" y="2209800"/>
            <a:ext cx="1219200" cy="1219200"/>
          </a:xfrm>
          <a:prstGeom prst="rtTriangl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6096000" y="2895600"/>
            <a:ext cx="628698" cy="461665"/>
          </a:xfrm>
          <a:prstGeom prst="rect">
            <a:avLst/>
          </a:prstGeom>
          <a:noFill/>
        </p:spPr>
        <p:txBody>
          <a:bodyPr wrap="none" rtlCol="0">
            <a:spAutoFit/>
          </a:bodyPr>
          <a:lstStyle/>
          <a:p>
            <a:pPr algn="ctr"/>
            <a:r>
              <a:rPr lang="en-GB" sz="1200" dirty="0">
                <a:latin typeface="Comic Sans MS" panose="030F0702030302020204" pitchFamily="66" charset="0"/>
              </a:rPr>
              <a:t>Work </a:t>
            </a:r>
          </a:p>
          <a:p>
            <a:pPr algn="ctr"/>
            <a:r>
              <a:rPr lang="en-GB" sz="1200" dirty="0">
                <a:latin typeface="Comic Sans MS" panose="030F0702030302020204" pitchFamily="66" charset="0"/>
              </a:rPr>
              <a:t>Done</a:t>
            </a:r>
          </a:p>
        </p:txBody>
      </p:sp>
      <mc:AlternateContent xmlns:mc="http://schemas.openxmlformats.org/markup-compatibility/2006" xmlns:a14="http://schemas.microsoft.com/office/drawing/2010/main">
        <mc:Choice Requires="a14">
          <p:sp>
            <p:nvSpPr>
              <p:cNvPr id="27" name="TextBox 26"/>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p:sp>
        <p:nvSpPr>
          <p:cNvPr id="32" name="TextBox 31"/>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17755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blinds(horizontal)">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animEffect transition="in" filter="blinds(horizontal)">
                                      <p:cBhvr>
                                        <p:cTn id="17" dur="500"/>
                                        <p:tgtEl>
                                          <p:spTgt spid="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It is also possible to derive the formula for the area through Integration</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will find the value of the integral of the line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  between the limits x and 0</a:t>
            </a: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integral will be taken with respect to x as this is on the x-axis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33800" y="3886200"/>
                <a:ext cx="945643" cy="5591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GB" sz="1400" i="1" smtClean="0">
                              <a:latin typeface="Cambria Math" panose="02040503050406030204" pitchFamily="18" charset="0"/>
                            </a:rPr>
                          </m:ctrlPr>
                        </m:naryPr>
                        <m:sub>
                          <m:r>
                            <m:rPr>
                              <m:brk m:alnAt="23"/>
                            </m:rPr>
                            <a:rPr lang="en-GB" sz="1400" b="0" i="1" smtClean="0">
                              <a:latin typeface="Cambria Math"/>
                            </a:rPr>
                            <m:t>0</m:t>
                          </m:r>
                        </m:sub>
                        <m:sup>
                          <m:r>
                            <a:rPr lang="en-GB" sz="1400" b="0" i="1" smtClean="0">
                              <a:latin typeface="Cambria Math"/>
                            </a:rPr>
                            <m:t>𝑥</m:t>
                          </m:r>
                        </m:sup>
                        <m:e>
                          <m:f>
                            <m:fPr>
                              <m:ctrlPr>
                                <a:rPr lang="en-GB" sz="1400" i="1" smtClean="0">
                                  <a:latin typeface="Cambria Math" panose="02040503050406030204" pitchFamily="18" charset="0"/>
                                </a:rPr>
                              </m:ctrlPr>
                            </m:fPr>
                            <m:num>
                              <m:r>
                                <m:rPr>
                                  <m:sty m:val="p"/>
                                </m:rPr>
                                <a:rPr lang="el-GR" sz="1400" i="1" smtClean="0">
                                  <a:latin typeface="Cambria Math"/>
                                </a:rPr>
                                <m:t>λ</m:t>
                              </m:r>
                              <m:r>
                                <a:rPr lang="en-GB" sz="1400" b="0" i="1" smtClean="0">
                                  <a:latin typeface="Cambria Math"/>
                                </a:rPr>
                                <m:t>𝑥</m:t>
                              </m:r>
                            </m:num>
                            <m:den>
                              <m:r>
                                <a:rPr lang="en-GB" sz="1400" b="0" i="1" smtClean="0">
                                  <a:latin typeface="Cambria Math"/>
                                </a:rPr>
                                <m:t>𝑙</m:t>
                              </m:r>
                            </m:den>
                          </m:f>
                          <m:r>
                            <a:rPr lang="en-GB" sz="1400" b="0" i="1" smtClean="0">
                              <a:latin typeface="Cambria Math"/>
                            </a:rPr>
                            <m:t> </m:t>
                          </m:r>
                          <m:r>
                            <a:rPr lang="en-GB" sz="1400" b="0" i="1" smtClean="0">
                              <a:latin typeface="Cambria Math"/>
                            </a:rPr>
                            <m:t>𝑑𝑥</m:t>
                          </m:r>
                        </m:e>
                      </m:nary>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733800" y="3886200"/>
                <a:ext cx="945643" cy="559192"/>
              </a:xfrm>
              <a:prstGeom prst="rect">
                <a:avLst/>
              </a:prstGeom>
              <a:blipFill rotWithShape="1">
                <a:blip r:embed="rId7"/>
                <a:stretch>
                  <a:fillRect l="-68387" t="-152747" r="-43871" b="-224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33800" y="4572000"/>
                <a:ext cx="916148" cy="6328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en-GB" sz="1400" b="0" i="1" smtClean="0">
                              <a:latin typeface="Cambria Math"/>
                            </a:rPr>
                            <m:t>=</m:t>
                          </m:r>
                          <m:d>
                            <m:dPr>
                              <m:begChr m:val="["/>
                              <m:endChr m:val="]"/>
                              <m:ctrlPr>
                                <a:rPr lang="en-GB" sz="1400" i="1" smtClean="0">
                                  <a:latin typeface="Cambria Math" panose="02040503050406030204" pitchFamily="18" charset="0"/>
                                </a:rPr>
                              </m:ctrlPr>
                            </m:dPr>
                            <m:e>
                              <m:f>
                                <m:fPr>
                                  <m:ctrlPr>
                                    <a:rPr lang="en-GB" sz="1400" i="1">
                                      <a:latin typeface="Cambria Math" panose="02040503050406030204" pitchFamily="18" charset="0"/>
                                    </a:rPr>
                                  </m:ctrlPr>
                                </m:fPr>
                                <m:num>
                                  <m:r>
                                    <m:rPr>
                                      <m:sty m:val="p"/>
                                    </m:rPr>
                                    <a:rPr lang="el-GR" sz="1400" i="1">
                                      <a:latin typeface="Cambria Math"/>
                                    </a:rPr>
                                    <m:t>λ</m:t>
                                  </m:r>
                                  <m:sSup>
                                    <m:sSupPr>
                                      <m:ctrlPr>
                                        <a:rPr lang="el-GR"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r>
                                    <a:rPr lang="en-GB" sz="1400" i="1">
                                      <a:latin typeface="Cambria Math"/>
                                    </a:rPr>
                                    <m:t>𝑙</m:t>
                                  </m:r>
                                </m:den>
                              </m:f>
                            </m:e>
                          </m:d>
                        </m:e>
                        <m:sub>
                          <m:r>
                            <a:rPr lang="en-GB" sz="1400" b="0" i="1" smtClean="0">
                              <a:latin typeface="Cambria Math"/>
                            </a:rPr>
                            <m:t>0</m:t>
                          </m:r>
                        </m:sub>
                        <m:sup>
                          <m:r>
                            <a:rPr lang="en-GB" sz="1400" b="0" i="1" smtClean="0">
                              <a:latin typeface="Cambria Math"/>
                            </a:rPr>
                            <m:t>𝑥</m:t>
                          </m:r>
                        </m:sup>
                      </m:sSubSup>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733800" y="4572000"/>
                <a:ext cx="916148" cy="63280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733800" y="5257800"/>
                <a:ext cx="967188" cy="578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smtClean="0">
                              <a:latin typeface="Cambria Math" panose="02040503050406030204" pitchFamily="18" charset="0"/>
                            </a:rPr>
                          </m:ctrlPr>
                        </m:dPr>
                        <m:e>
                          <m:f>
                            <m:fPr>
                              <m:ctrlPr>
                                <a:rPr lang="en-GB" sz="1400" i="1">
                                  <a:latin typeface="Cambria Math" panose="02040503050406030204" pitchFamily="18" charset="0"/>
                                </a:rPr>
                              </m:ctrlPr>
                            </m:fPr>
                            <m:num>
                              <m:r>
                                <m:rPr>
                                  <m:sty m:val="p"/>
                                </m:rPr>
                                <a:rPr lang="el-GR" sz="1400" i="1">
                                  <a:latin typeface="Cambria Math"/>
                                </a:rPr>
                                <m:t>λ</m:t>
                              </m:r>
                              <m:r>
                                <a:rPr lang="en-GB" sz="1400" b="0" i="1" smtClean="0">
                                  <a:latin typeface="Cambria Math"/>
                                </a:rPr>
                                <m:t>(</m:t>
                              </m:r>
                              <m:sSup>
                                <m:sSupPr>
                                  <m:ctrlPr>
                                    <a:rPr lang="el-GR" sz="1400" i="1">
                                      <a:latin typeface="Cambria Math" panose="02040503050406030204" pitchFamily="18" charset="0"/>
                                    </a:rPr>
                                  </m:ctrlPr>
                                </m:sSupPr>
                                <m:e>
                                  <m:r>
                                    <a:rPr lang="en-GB" sz="1400" i="1">
                                      <a:latin typeface="Cambria Math"/>
                                    </a:rPr>
                                    <m:t>𝑥</m:t>
                                  </m:r>
                                  <m:r>
                                    <a:rPr lang="en-GB" sz="1400" b="0" i="1" smtClean="0">
                                      <a:latin typeface="Cambria Math"/>
                                    </a:rPr>
                                    <m:t>)</m:t>
                                  </m:r>
                                </m:e>
                                <m:sup>
                                  <m:r>
                                    <a:rPr lang="en-GB" sz="1400" i="1">
                                      <a:latin typeface="Cambria Math"/>
                                    </a:rPr>
                                    <m:t>2</m:t>
                                  </m:r>
                                </m:sup>
                              </m:sSup>
                            </m:num>
                            <m:den>
                              <m:r>
                                <a:rPr lang="en-GB" sz="1400" i="1">
                                  <a:latin typeface="Cambria Math"/>
                                </a:rPr>
                                <m:t>2</m:t>
                              </m:r>
                              <m:r>
                                <a:rPr lang="en-GB" sz="1400" i="1">
                                  <a:latin typeface="Cambria Math"/>
                                </a:rPr>
                                <m:t>𝑙</m:t>
                              </m:r>
                            </m:den>
                          </m:f>
                        </m:e>
                      </m:d>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733800" y="5257800"/>
                <a:ext cx="967188" cy="578363"/>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5800" y="5257800"/>
                <a:ext cx="967188" cy="578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d>
                        <m:dPr>
                          <m:begChr m:val="["/>
                          <m:endChr m:val="]"/>
                          <m:ctrlPr>
                            <a:rPr lang="en-GB" sz="1400" i="1" smtClean="0">
                              <a:latin typeface="Cambria Math" panose="02040503050406030204" pitchFamily="18" charset="0"/>
                            </a:rPr>
                          </m:ctrlPr>
                        </m:dPr>
                        <m:e>
                          <m:f>
                            <m:fPr>
                              <m:ctrlPr>
                                <a:rPr lang="en-GB" sz="1400" i="1">
                                  <a:latin typeface="Cambria Math" panose="02040503050406030204" pitchFamily="18" charset="0"/>
                                </a:rPr>
                              </m:ctrlPr>
                            </m:fPr>
                            <m:num>
                              <m:r>
                                <m:rPr>
                                  <m:sty m:val="p"/>
                                </m:rPr>
                                <a:rPr lang="el-GR" sz="1400" i="1">
                                  <a:latin typeface="Cambria Math"/>
                                </a:rPr>
                                <m:t>λ</m:t>
                              </m:r>
                              <m:r>
                                <a:rPr lang="en-GB" sz="1400" b="0" i="1" smtClean="0">
                                  <a:latin typeface="Cambria Math"/>
                                </a:rPr>
                                <m:t>(</m:t>
                              </m:r>
                              <m:sSup>
                                <m:sSupPr>
                                  <m:ctrlPr>
                                    <a:rPr lang="el-GR" sz="1400" i="1">
                                      <a:latin typeface="Cambria Math" panose="02040503050406030204" pitchFamily="18" charset="0"/>
                                    </a:rPr>
                                  </m:ctrlPr>
                                </m:sSupPr>
                                <m:e>
                                  <m:r>
                                    <a:rPr lang="en-GB" sz="1400" b="0" i="1" smtClean="0">
                                      <a:latin typeface="Cambria Math"/>
                                    </a:rPr>
                                    <m:t>0)</m:t>
                                  </m:r>
                                </m:e>
                                <m:sup>
                                  <m:r>
                                    <a:rPr lang="en-GB" sz="1400" i="1">
                                      <a:latin typeface="Cambria Math"/>
                                    </a:rPr>
                                    <m:t>2</m:t>
                                  </m:r>
                                </m:sup>
                              </m:sSup>
                            </m:num>
                            <m:den>
                              <m:r>
                                <a:rPr lang="en-GB" sz="1400" i="1">
                                  <a:latin typeface="Cambria Math"/>
                                </a:rPr>
                                <m:t>2</m:t>
                              </m:r>
                              <m:r>
                                <a:rPr lang="en-GB" sz="1400" i="1">
                                  <a:latin typeface="Cambria Math"/>
                                </a:rPr>
                                <m:t>𝑙</m:t>
                              </m:r>
                            </m:den>
                          </m:f>
                        </m:e>
                      </m:d>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5800" y="5257800"/>
                <a:ext cx="967188" cy="578363"/>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733800" y="5943600"/>
                <a:ext cx="686213"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f>
                        <m:fPr>
                          <m:ctrlPr>
                            <a:rPr lang="en-GB" sz="1400" i="1">
                              <a:latin typeface="Cambria Math" panose="02040503050406030204" pitchFamily="18" charset="0"/>
                            </a:rPr>
                          </m:ctrlPr>
                        </m:fPr>
                        <m:num>
                          <m:r>
                            <m:rPr>
                              <m:sty m:val="p"/>
                            </m:rPr>
                            <a:rPr lang="el-GR" sz="1400" i="1">
                              <a:latin typeface="Cambria Math"/>
                            </a:rPr>
                            <m:t>λ</m:t>
                          </m:r>
                          <m:sSup>
                            <m:sSupPr>
                              <m:ctrlPr>
                                <a:rPr lang="el-GR"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r>
                            <a:rPr lang="en-GB" sz="1400" i="1">
                              <a:latin typeface="Cambria Math"/>
                            </a:rPr>
                            <m:t>𝑙</m:t>
                          </m:r>
                        </m:den>
                      </m:f>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733800" y="5943600"/>
                <a:ext cx="686213" cy="524567"/>
              </a:xfrm>
              <a:prstGeom prst="rect">
                <a:avLst/>
              </a:prstGeom>
              <a:blipFill rotWithShape="1">
                <a:blip r:embed="rId11"/>
                <a:stretch>
                  <a:fillRect/>
                </a:stretch>
              </a:blipFill>
            </p:spPr>
            <p:txBody>
              <a:bodyPr/>
              <a:lstStyle/>
              <a:p>
                <a:r>
                  <a:rPr lang="en-GB">
                    <a:noFill/>
                  </a:rPr>
                  <a:t> </a:t>
                </a:r>
              </a:p>
            </p:txBody>
          </p:sp>
        </mc:Fallback>
      </mc:AlternateContent>
      <p:sp>
        <p:nvSpPr>
          <p:cNvPr id="23" name="Arc 22"/>
          <p:cNvSpPr/>
          <p:nvPr/>
        </p:nvSpPr>
        <p:spPr>
          <a:xfrm>
            <a:off x="4495800" y="4191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4800600" y="4114800"/>
            <a:ext cx="44196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Remember that </a:t>
            </a:r>
            <a:r>
              <a:rPr lang="el-GR" sz="1200" dirty="0">
                <a:solidFill>
                  <a:srgbClr val="FF0000"/>
                </a:solidFill>
              </a:rPr>
              <a:t>λ</a:t>
            </a:r>
            <a:r>
              <a:rPr lang="en-GB" sz="1200" dirty="0">
                <a:solidFill>
                  <a:srgbClr val="FF0000"/>
                </a:solidFill>
                <a:latin typeface="Comic Sans MS" panose="030F0702030302020204" pitchFamily="66" charset="0"/>
              </a:rPr>
              <a:t> and l are constants</a:t>
            </a: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sym typeface="Wingdings" panose="05000000000000000000" pitchFamily="2" charset="2"/>
              </a:rPr>
              <a:t> Raise the power of x by one and divide by the new power</a:t>
            </a:r>
            <a:endParaRPr lang="en-GB" sz="1200" dirty="0">
              <a:solidFill>
                <a:srgbClr val="FF0000"/>
              </a:solidFill>
              <a:latin typeface="Comic Sans MS" panose="030F0702030302020204" pitchFamily="66" charset="0"/>
            </a:endParaRPr>
          </a:p>
        </p:txBody>
      </p:sp>
      <p:sp>
        <p:nvSpPr>
          <p:cNvPr id="26" name="Arc 25"/>
          <p:cNvSpPr/>
          <p:nvPr/>
        </p:nvSpPr>
        <p:spPr>
          <a:xfrm>
            <a:off x="5410200" y="4876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5334000" y="55626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715000" y="4953000"/>
            <a:ext cx="1676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limits and subtract</a:t>
            </a:r>
          </a:p>
        </p:txBody>
      </p:sp>
      <p:sp>
        <p:nvSpPr>
          <p:cNvPr id="31" name="TextBox 30"/>
          <p:cNvSpPr txBox="1"/>
          <p:nvPr/>
        </p:nvSpPr>
        <p:spPr>
          <a:xfrm>
            <a:off x="5638800" y="5715000"/>
            <a:ext cx="990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32" name="Right Triangle 31"/>
          <p:cNvSpPr/>
          <p:nvPr/>
        </p:nvSpPr>
        <p:spPr>
          <a:xfrm flipH="1">
            <a:off x="5562600" y="2209800"/>
            <a:ext cx="1219200" cy="1219200"/>
          </a:xfrm>
          <a:prstGeom prst="rtTriangl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096000" y="2895600"/>
            <a:ext cx="628698" cy="461665"/>
          </a:xfrm>
          <a:prstGeom prst="rect">
            <a:avLst/>
          </a:prstGeom>
          <a:noFill/>
        </p:spPr>
        <p:txBody>
          <a:bodyPr wrap="none" rtlCol="0">
            <a:spAutoFit/>
          </a:bodyPr>
          <a:lstStyle/>
          <a:p>
            <a:pPr algn="ctr"/>
            <a:r>
              <a:rPr lang="en-GB" sz="1200" dirty="0">
                <a:latin typeface="Comic Sans MS" panose="030F0702030302020204" pitchFamily="66" charset="0"/>
              </a:rPr>
              <a:t>Work </a:t>
            </a:r>
          </a:p>
          <a:p>
            <a:pPr algn="ctr"/>
            <a:r>
              <a:rPr lang="en-GB" sz="1200" dirty="0">
                <a:latin typeface="Comic Sans MS" panose="030F0702030302020204" pitchFamily="66" charset="0"/>
              </a:rPr>
              <a:t>Done</a:t>
            </a:r>
          </a:p>
        </p:txBody>
      </p:sp>
      <mc:AlternateContent xmlns:mc="http://schemas.openxmlformats.org/markup-compatibility/2006" xmlns:a14="http://schemas.microsoft.com/office/drawing/2010/main">
        <mc:Choice Requires="a14">
          <p:sp>
            <p:nvSpPr>
              <p:cNvPr id="37" name="TextBox 36"/>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p:sp>
        <p:nvSpPr>
          <p:cNvPr id="40" name="TextBox 39"/>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34332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blinds(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blinds(horizontal)">
                                      <p:cBhvr>
                                        <p:cTn id="32" dur="500"/>
                                        <p:tgtEl>
                                          <p:spTgt spid="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linds(horizontal)">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p:bldP spid="21" grpId="0"/>
      <p:bldP spid="22" grpId="0"/>
      <p:bldP spid="23" grpId="0" animBg="1"/>
      <p:bldP spid="26" grpId="0" animBg="1"/>
      <p:bldP spid="27" grpId="0" animBg="1"/>
      <p:bldP spid="28"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An elastic string has natural length 1.4m and modulus of elasticity 6N. Find the energy stored in the string when its length is increased to 1.6m.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8600" y="1676400"/>
                <a:ext cx="1219200"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38600" y="1676400"/>
                <a:ext cx="1219200" cy="524567"/>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038600" y="2362200"/>
                <a:ext cx="16764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(6)</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0.2</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2(1.4)</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38600" y="2362200"/>
                <a:ext cx="1676400" cy="562783"/>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62400" y="3200400"/>
                <a:ext cx="1676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=0.0857</m:t>
                      </m:r>
                      <m:r>
                        <a:rPr lang="en-GB" sz="1400" b="0" i="1" smtClean="0">
                          <a:latin typeface="Cambria Math"/>
                        </a:rPr>
                        <m:t>𝐽</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962400" y="3200400"/>
                <a:ext cx="1676400" cy="307777"/>
              </a:xfrm>
              <a:prstGeom prst="rect">
                <a:avLst/>
              </a:prstGeom>
              <a:blipFill rotWithShape="1">
                <a:blip r:embed="rId9"/>
                <a:stretch>
                  <a:fillRect b="-4000"/>
                </a:stretch>
              </a:blipFill>
              <a:ln w="25400">
                <a:noFill/>
              </a:ln>
            </p:spPr>
            <p:txBody>
              <a:bodyPr/>
              <a:lstStyle/>
              <a:p>
                <a:r>
                  <a:rPr lang="en-GB">
                    <a:noFill/>
                  </a:rPr>
                  <a:t> </a:t>
                </a:r>
              </a:p>
            </p:txBody>
          </p:sp>
        </mc:Fallback>
      </mc:AlternateContent>
      <p:sp>
        <p:nvSpPr>
          <p:cNvPr id="38" name="Arc 37"/>
          <p:cNvSpPr/>
          <p:nvPr/>
        </p:nvSpPr>
        <p:spPr>
          <a:xfrm>
            <a:off x="5562600" y="19812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5791200" y="22098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40" name="Arc 39"/>
          <p:cNvSpPr/>
          <p:nvPr/>
        </p:nvSpPr>
        <p:spPr>
          <a:xfrm>
            <a:off x="5562600" y="2667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5791200" y="2819400"/>
            <a:ext cx="1066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15" name="TextBox 14"/>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p:sp>
        <p:nvSpPr>
          <p:cNvPr id="16" name="TextBox 15"/>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194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linds(horizont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P spid="38" grpId="0" animBg="1"/>
      <p:bldP spid="39" grpId="0"/>
      <p:bldP spid="40" grpId="0" animBg="1"/>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648200"/>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A light elastic spring has a natural length 0.6m and modulus of elasticity 10N. Find the work done when the spring is compressed from a length of 0.5m to a length of 0.3m.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For this question you need to work out the </a:t>
            </a:r>
            <a:r>
              <a:rPr lang="en-GB" sz="1400" u="sng" dirty="0">
                <a:latin typeface="Comic Sans MS" pitchFamily="66" charset="0"/>
                <a:sym typeface="Wingdings" panose="05000000000000000000" pitchFamily="2" charset="2"/>
              </a:rPr>
              <a:t>difference</a:t>
            </a:r>
            <a:r>
              <a:rPr lang="en-GB" sz="1400" dirty="0">
                <a:latin typeface="Comic Sans MS" pitchFamily="66" charset="0"/>
                <a:sym typeface="Wingdings" panose="05000000000000000000" pitchFamily="2" charset="2"/>
              </a:rPr>
              <a:t> between compressing the spring to 0.3m and compressing it to 0.5m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This is because our formula gives us the work done in extending/compressing from the </a:t>
            </a:r>
            <a:r>
              <a:rPr lang="en-GB" sz="1400" u="sng" dirty="0">
                <a:latin typeface="Comic Sans MS" pitchFamily="66" charset="0"/>
                <a:sym typeface="Wingdings" panose="05000000000000000000" pitchFamily="2" charset="2"/>
              </a:rPr>
              <a:t>natural</a:t>
            </a:r>
            <a:r>
              <a:rPr lang="en-GB" sz="1400" dirty="0">
                <a:latin typeface="Comic Sans MS" pitchFamily="66" charset="0"/>
                <a:sym typeface="Wingdings" panose="05000000000000000000" pitchFamily="2" charset="2"/>
              </a:rPr>
              <a:t> length…</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3505200" y="1676400"/>
            <a:ext cx="1676400" cy="461665"/>
            <a:chOff x="3505200" y="1676400"/>
            <a:chExt cx="1676400" cy="461665"/>
          </a:xfrm>
        </p:grpSpPr>
        <mc:AlternateContent xmlns:mc="http://schemas.openxmlformats.org/markup-compatibility/2006" xmlns:a14="http://schemas.microsoft.com/office/drawing/2010/main">
          <mc:Choice Requires="a14">
            <p:sp>
              <p:nvSpPr>
                <p:cNvPr id="6" name="TextBox 5"/>
                <p:cNvSpPr txBox="1"/>
                <p:nvPr/>
              </p:nvSpPr>
              <p:spPr>
                <a:xfrm>
                  <a:off x="3505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3505200" y="1676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800600" y="1752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800600" y="1752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9" name="TextBox 18"/>
              <p:cNvSpPr txBox="1"/>
              <p:nvPr/>
            </p:nvSpPr>
            <p:spPr>
              <a:xfrm>
                <a:off x="5029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b="0"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5029200" y="1676400"/>
                <a:ext cx="1524000" cy="461665"/>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24600" y="1752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20" name="TextBox 19"/>
              <p:cNvSpPr txBox="1">
                <a:spLocks noRot="1" noChangeAspect="1" noMove="1" noResize="1" noEditPoints="1" noAdjustHandles="1" noChangeArrowheads="1" noChangeShapeType="1" noTextEdit="1"/>
              </p:cNvSpPr>
              <p:nvPr/>
            </p:nvSpPr>
            <p:spPr>
              <a:xfrm>
                <a:off x="6324600" y="1752600"/>
                <a:ext cx="457200"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53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0.5</m:t>
                      </m:r>
                      <m:r>
                        <a:rPr lang="en-GB" sz="1200" b="0" i="1" smtClean="0">
                          <a:latin typeface="Cambria Math"/>
                        </a:rPr>
                        <m:t>𝑚</m:t>
                      </m:r>
                    </m:oMath>
                  </m:oMathPara>
                </a14:m>
                <a:endParaRPr lang="en-GB" sz="1200" b="0" i="1" dirty="0"/>
              </a:p>
            </p:txBody>
          </p:sp>
        </mc:Choice>
        <mc:Fallback xmlns="">
          <p:sp>
            <p:nvSpPr>
              <p:cNvPr id="21" name="TextBox 20"/>
              <p:cNvSpPr txBox="1">
                <a:spLocks noRot="1" noChangeAspect="1" noMove="1" noResize="1" noEditPoints="1" noAdjustHandles="1" noChangeArrowheads="1" noChangeShapeType="1" noTextEdit="1"/>
              </p:cNvSpPr>
              <p:nvPr/>
            </p:nvSpPr>
            <p:spPr>
              <a:xfrm>
                <a:off x="6553200" y="1676400"/>
                <a:ext cx="1524000" cy="461665"/>
              </a:xfrm>
              <a:prstGeom prst="rect">
                <a:avLst/>
              </a:prstGeom>
              <a:blipFill rotWithShape="1">
                <a:blip r:embed="rId11"/>
                <a:stretch>
                  <a:fillRect/>
                </a:stretch>
              </a:blipFill>
            </p:spPr>
            <p:txBody>
              <a:bodyPr/>
              <a:lstStyle/>
              <a:p>
                <a:r>
                  <a:rPr lang="en-GB">
                    <a:noFill/>
                  </a:rPr>
                  <a:t> </a:t>
                </a:r>
              </a:p>
            </p:txBody>
          </p:sp>
        </mc:Fallback>
      </mc:AlternateContent>
      <p:grpSp>
        <p:nvGrpSpPr>
          <p:cNvPr id="8" name="Group 7"/>
          <p:cNvGrpSpPr/>
          <p:nvPr/>
        </p:nvGrpSpPr>
        <p:grpSpPr>
          <a:xfrm>
            <a:off x="3505200" y="2438400"/>
            <a:ext cx="1676400" cy="461665"/>
            <a:chOff x="3505200" y="2438400"/>
            <a:chExt cx="1676400" cy="461665"/>
          </a:xfrm>
        </p:grpSpPr>
        <mc:AlternateContent xmlns:mc="http://schemas.openxmlformats.org/markup-compatibility/2006" xmlns:a14="http://schemas.microsoft.com/office/drawing/2010/main">
          <mc:Choice Requires="a14">
            <p:sp>
              <p:nvSpPr>
                <p:cNvPr id="24" name="TextBox 23"/>
                <p:cNvSpPr txBox="1"/>
                <p:nvPr/>
              </p:nvSpPr>
              <p:spPr>
                <a:xfrm>
                  <a:off x="3505200" y="2438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505200" y="2438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00600" y="2514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00600" y="2514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7" name="TextBox 26"/>
              <p:cNvSpPr txBox="1"/>
              <p:nvPr/>
            </p:nvSpPr>
            <p:spPr>
              <a:xfrm>
                <a:off x="50292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1</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29200" y="2362200"/>
                <a:ext cx="685800" cy="527709"/>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7150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2</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715000" y="2362200"/>
                <a:ext cx="685800" cy="52770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486400" y="2514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5486400" y="2514600"/>
                <a:ext cx="457200" cy="307777"/>
              </a:xfrm>
              <a:prstGeom prst="rect">
                <a:avLst/>
              </a:prstGeom>
              <a:blipFill rotWithShape="1">
                <a:blip r:embed="rId10"/>
                <a:stretch>
                  <a:fillRect/>
                </a:stretch>
              </a:blipFill>
            </p:spPr>
            <p:txBody>
              <a:bodyPr/>
              <a:lstStyle/>
              <a:p>
                <a:r>
                  <a:rPr lang="en-GB">
                    <a:noFill/>
                  </a:rPr>
                  <a:t> </a:t>
                </a:r>
              </a:p>
            </p:txBody>
          </p:sp>
        </mc:Fallback>
      </mc:AlternateContent>
      <p:grpSp>
        <p:nvGrpSpPr>
          <p:cNvPr id="9" name="Group 8"/>
          <p:cNvGrpSpPr/>
          <p:nvPr/>
        </p:nvGrpSpPr>
        <p:grpSpPr>
          <a:xfrm>
            <a:off x="3505200" y="3124200"/>
            <a:ext cx="1676400" cy="461665"/>
            <a:chOff x="3505200" y="3124200"/>
            <a:chExt cx="1676400" cy="461665"/>
          </a:xfrm>
        </p:grpSpPr>
        <mc:AlternateContent xmlns:mc="http://schemas.openxmlformats.org/markup-compatibility/2006" xmlns:a14="http://schemas.microsoft.com/office/drawing/2010/main">
          <mc:Choice Requires="a14">
            <p:sp>
              <p:nvSpPr>
                <p:cNvPr id="30" name="TextBox 29"/>
                <p:cNvSpPr txBox="1"/>
                <p:nvPr/>
              </p:nvSpPr>
              <p:spPr>
                <a:xfrm>
                  <a:off x="3505200" y="31242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505200" y="31242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00600" y="32004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800600" y="32004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3" name="TextBox 32"/>
              <p:cNvSpPr txBox="1"/>
              <p:nvPr/>
            </p:nvSpPr>
            <p:spPr>
              <a:xfrm>
                <a:off x="50292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0.3</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029200" y="3048000"/>
                <a:ext cx="1219200" cy="562783"/>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2484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0.1</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248400" y="3048000"/>
                <a:ext cx="1219200" cy="562783"/>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32004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3200400"/>
                <a:ext cx="457200" cy="307777"/>
              </a:xfrm>
              <a:prstGeom prst="rect">
                <a:avLst/>
              </a:prstGeom>
              <a:blipFill rotWithShape="1">
                <a:blip r:embed="rId18"/>
                <a:stretch>
                  <a:fillRect/>
                </a:stretch>
              </a:blipFill>
            </p:spPr>
            <p:txBody>
              <a:bodyPr/>
              <a:lstStyle/>
              <a:p>
                <a:r>
                  <a:rPr lang="en-GB">
                    <a:noFill/>
                  </a:rPr>
                  <a:t> </a:t>
                </a:r>
              </a:p>
            </p:txBody>
          </p:sp>
        </mc:Fallback>
      </mc:AlternateContent>
      <p:sp>
        <p:nvSpPr>
          <p:cNvPr id="42" name="Arc 41"/>
          <p:cNvSpPr/>
          <p:nvPr/>
        </p:nvSpPr>
        <p:spPr>
          <a:xfrm>
            <a:off x="7696200" y="19812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924800" y="1676400"/>
            <a:ext cx="12954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new formula, x</a:t>
            </a:r>
            <a:r>
              <a:rPr lang="en-GB" sz="1200" baseline="-25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 and x</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can represent the different extensions</a:t>
            </a:r>
          </a:p>
        </p:txBody>
      </p:sp>
      <p:sp>
        <p:nvSpPr>
          <p:cNvPr id="44" name="Arc 43"/>
          <p:cNvSpPr/>
          <p:nvPr/>
        </p:nvSpPr>
        <p:spPr>
          <a:xfrm>
            <a:off x="7239000" y="2667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7467600" y="28956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grpSp>
        <p:nvGrpSpPr>
          <p:cNvPr id="10" name="Group 9"/>
          <p:cNvGrpSpPr/>
          <p:nvPr/>
        </p:nvGrpSpPr>
        <p:grpSpPr>
          <a:xfrm>
            <a:off x="3505200" y="3810000"/>
            <a:ext cx="1676400" cy="461665"/>
            <a:chOff x="3505200" y="3810000"/>
            <a:chExt cx="1676400" cy="461665"/>
          </a:xfrm>
        </p:grpSpPr>
        <mc:AlternateContent xmlns:mc="http://schemas.openxmlformats.org/markup-compatibility/2006" xmlns:a14="http://schemas.microsoft.com/office/drawing/2010/main">
          <mc:Choice Requires="a14">
            <p:sp>
              <p:nvSpPr>
                <p:cNvPr id="47" name="TextBox 46"/>
                <p:cNvSpPr txBox="1"/>
                <p:nvPr/>
              </p:nvSpPr>
              <p:spPr>
                <a:xfrm>
                  <a:off x="3505200" y="38100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505200" y="38100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00600" y="38862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800600" y="38862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9" name="TextBox 48"/>
              <p:cNvSpPr txBox="1"/>
              <p:nvPr/>
            </p:nvSpPr>
            <p:spPr>
              <a:xfrm>
                <a:off x="4953000" y="3810000"/>
                <a:ext cx="10668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12</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953000" y="3810000"/>
                <a:ext cx="1066800" cy="514243"/>
              </a:xfrm>
              <a:prstGeom prst="rect">
                <a:avLst/>
              </a:prstGeom>
              <a:blipFill rotWithShape="1">
                <a:blip r:embed="rId19"/>
                <a:stretch>
                  <a:fillRect/>
                </a:stretch>
              </a:blipFill>
              <a:ln w="25400">
                <a:noFill/>
              </a:ln>
            </p:spPr>
            <p:txBody>
              <a:bodyPr/>
              <a:lstStyle/>
              <a:p>
                <a:r>
                  <a:rPr lang="en-GB">
                    <a:noFill/>
                  </a:rPr>
                  <a:t> </a:t>
                </a:r>
              </a:p>
            </p:txBody>
          </p:sp>
        </mc:Fallback>
      </mc:AlternateContent>
      <p:grpSp>
        <p:nvGrpSpPr>
          <p:cNvPr id="11" name="Group 10"/>
          <p:cNvGrpSpPr/>
          <p:nvPr/>
        </p:nvGrpSpPr>
        <p:grpSpPr>
          <a:xfrm>
            <a:off x="3505200" y="4495800"/>
            <a:ext cx="1676400" cy="461665"/>
            <a:chOff x="3505200" y="4495800"/>
            <a:chExt cx="1676400" cy="461665"/>
          </a:xfrm>
        </p:grpSpPr>
        <mc:AlternateContent xmlns:mc="http://schemas.openxmlformats.org/markup-compatibility/2006" xmlns:a14="http://schemas.microsoft.com/office/drawing/2010/main">
          <mc:Choice Requires="a14">
            <p:sp>
              <p:nvSpPr>
                <p:cNvPr id="57" name="TextBox 56"/>
                <p:cNvSpPr txBox="1"/>
                <p:nvPr/>
              </p:nvSpPr>
              <p:spPr>
                <a:xfrm>
                  <a:off x="3505200" y="44958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505200" y="44958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800600" y="45720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800600" y="45720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9" name="TextBox 58"/>
              <p:cNvSpPr txBox="1"/>
              <p:nvPr/>
            </p:nvSpPr>
            <p:spPr>
              <a:xfrm>
                <a:off x="4953000" y="4495800"/>
                <a:ext cx="7620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2</m:t>
                          </m:r>
                        </m:num>
                        <m:den>
                          <m:r>
                            <a:rPr lang="en-GB" sz="1400" b="0" i="1" smtClean="0">
                              <a:latin typeface="Cambria Math"/>
                            </a:rPr>
                            <m:t>3</m:t>
                          </m:r>
                        </m:den>
                      </m:f>
                      <m:r>
                        <a:rPr lang="en-GB" sz="1400" b="0" i="1" smtClean="0">
                          <a:latin typeface="Cambria Math"/>
                        </a:rPr>
                        <m:t>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953000" y="4495800"/>
                <a:ext cx="762000" cy="514243"/>
              </a:xfrm>
              <a:prstGeom prst="rect">
                <a:avLst/>
              </a:prstGeom>
              <a:blipFill rotWithShape="1">
                <a:blip r:embed="rId20"/>
                <a:stretch>
                  <a:fillRect/>
                </a:stretch>
              </a:blipFill>
              <a:ln w="25400">
                <a:noFill/>
              </a:ln>
            </p:spPr>
            <p:txBody>
              <a:bodyPr/>
              <a:lstStyle/>
              <a:p>
                <a:r>
                  <a:rPr lang="en-GB">
                    <a:noFill/>
                  </a:rPr>
                  <a:t> </a:t>
                </a:r>
              </a:p>
            </p:txBody>
          </p:sp>
        </mc:Fallback>
      </mc:AlternateContent>
      <p:sp>
        <p:nvSpPr>
          <p:cNvPr id="60" name="Arc 59"/>
          <p:cNvSpPr/>
          <p:nvPr/>
        </p:nvSpPr>
        <p:spPr>
          <a:xfrm>
            <a:off x="7239000" y="3429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5715000" y="4114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467600" y="3505200"/>
            <a:ext cx="1524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parts (or do as a whole)</a:t>
            </a:r>
          </a:p>
        </p:txBody>
      </p:sp>
      <p:sp>
        <p:nvSpPr>
          <p:cNvPr id="63" name="TextBox 62"/>
          <p:cNvSpPr txBox="1"/>
          <p:nvPr/>
        </p:nvSpPr>
        <p:spPr>
          <a:xfrm>
            <a:off x="6019800" y="4267200"/>
            <a:ext cx="1524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Calculate/Simplify</a:t>
            </a:r>
          </a:p>
        </p:txBody>
      </p:sp>
      <mc:AlternateContent xmlns:mc="http://schemas.openxmlformats.org/markup-compatibility/2006" xmlns:a14="http://schemas.microsoft.com/office/drawing/2010/main">
        <mc:Choice Requires="a14">
          <p:sp>
            <p:nvSpPr>
              <p:cNvPr id="50" name="TextBox 49"/>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21"/>
                <a:stretch>
                  <a:fillRect/>
                </a:stretch>
              </a:blipFill>
              <a:ln w="25400">
                <a:solidFill>
                  <a:schemeClr val="tx1"/>
                </a:solidFill>
              </a:ln>
            </p:spPr>
            <p:txBody>
              <a:bodyPr/>
              <a:lstStyle/>
              <a:p>
                <a:r>
                  <a:rPr lang="en-GB">
                    <a:noFill/>
                  </a:rPr>
                  <a:t> </a:t>
                </a:r>
              </a:p>
            </p:txBody>
          </p:sp>
        </mc:Fallback>
      </mc:AlternateContent>
      <p:sp>
        <p:nvSpPr>
          <p:cNvPr id="51" name="TextBox 5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39056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linds(horizontal)">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blinds(horizontal)">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linds(horizontal)">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linds(horizontal)">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blinds(horizontal)">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blinds(horizontal)">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blinds(horizontal)">
                                      <p:cBhvr>
                                        <p:cTn id="122" dur="500"/>
                                        <p:tgtEl>
                                          <p:spTgt spid="6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blinds(horizontal)">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blinds(horizontal)">
                                      <p:cBhvr>
                                        <p:cTn id="1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p:bldP spid="28" grpId="0"/>
      <p:bldP spid="29" grpId="0"/>
      <p:bldP spid="33" grpId="0"/>
      <p:bldP spid="34" grpId="0"/>
      <p:bldP spid="36" grpId="0"/>
      <p:bldP spid="42" grpId="0" animBg="1"/>
      <p:bldP spid="43" grpId="0"/>
      <p:bldP spid="44" grpId="0" animBg="1"/>
      <p:bldP spid="46" grpId="0"/>
      <p:bldP spid="49" grpId="0"/>
      <p:bldP spid="59" grpId="0"/>
      <p:bldP spid="60" grpId="0" animBg="1"/>
      <p:bldP spid="61" grpId="0" animBg="1"/>
      <p:bldP spid="62" grpId="0"/>
      <p:bldP spid="6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648200"/>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A light elastic spring has a natural length 0.6m and modulus of elasticity 10N. Find the work done when the spring is compressed from a length of 0.5m to a length of 0.3m.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just worked out that it would </a:t>
            </a:r>
            <a:r>
              <a:rPr lang="en-GB" sz="1400" baseline="30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a:t>
            </a:r>
            <a:r>
              <a:rPr lang="en-GB" sz="1400" baseline="-25000" dirty="0">
                <a:latin typeface="Comic Sans MS" pitchFamily="66" charset="0"/>
                <a:sym typeface="Wingdings" panose="05000000000000000000" pitchFamily="2" charset="2"/>
              </a:rPr>
              <a:t>3</a:t>
            </a:r>
            <a:r>
              <a:rPr lang="en-GB" sz="1400" dirty="0">
                <a:latin typeface="Comic Sans MS" pitchFamily="66" charset="0"/>
                <a:sym typeface="Wingdings" panose="05000000000000000000" pitchFamily="2" charset="2"/>
              </a:rPr>
              <a:t>J of energy to compress this spring from a length of 0.5m to a length of 0.3m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How much would it take to compress it from 0.4m to 0.2m? (The same distance…)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grpSp>
        <p:nvGrpSpPr>
          <p:cNvPr id="50" name="Group 49"/>
          <p:cNvGrpSpPr/>
          <p:nvPr/>
        </p:nvGrpSpPr>
        <p:grpSpPr>
          <a:xfrm>
            <a:off x="3505200" y="1676400"/>
            <a:ext cx="1676400" cy="461665"/>
            <a:chOff x="3505200" y="1676400"/>
            <a:chExt cx="1676400" cy="461665"/>
          </a:xfrm>
        </p:grpSpPr>
        <mc:AlternateContent xmlns:mc="http://schemas.openxmlformats.org/markup-compatibility/2006" xmlns:a14="http://schemas.microsoft.com/office/drawing/2010/main">
          <mc:Choice Requires="a14">
            <p:sp>
              <p:nvSpPr>
                <p:cNvPr id="51" name="TextBox 50"/>
                <p:cNvSpPr txBox="1"/>
                <p:nvPr/>
              </p:nvSpPr>
              <p:spPr>
                <a:xfrm>
                  <a:off x="3505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505200" y="1676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00600" y="1752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800600" y="1752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3" name="TextBox 52"/>
              <p:cNvSpPr txBox="1"/>
              <p:nvPr/>
            </p:nvSpPr>
            <p:spPr>
              <a:xfrm>
                <a:off x="5029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b="0" i="1" dirty="0"/>
              </a:p>
            </p:txBody>
          </p:sp>
        </mc:Choice>
        <mc:Fallback xmlns="">
          <p:sp>
            <p:nvSpPr>
              <p:cNvPr id="53" name="TextBox 52"/>
              <p:cNvSpPr txBox="1">
                <a:spLocks noRot="1" noChangeAspect="1" noMove="1" noResize="1" noEditPoints="1" noAdjustHandles="1" noChangeArrowheads="1" noChangeShapeType="1" noTextEdit="1"/>
              </p:cNvSpPr>
              <p:nvPr/>
            </p:nvSpPr>
            <p:spPr>
              <a:xfrm>
                <a:off x="5029200" y="1676400"/>
                <a:ext cx="1524000" cy="461665"/>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324600" y="1752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54" name="TextBox 53"/>
              <p:cNvSpPr txBox="1">
                <a:spLocks noRot="1" noChangeAspect="1" noMove="1" noResize="1" noEditPoints="1" noAdjustHandles="1" noChangeArrowheads="1" noChangeShapeType="1" noTextEdit="1"/>
              </p:cNvSpPr>
              <p:nvPr/>
            </p:nvSpPr>
            <p:spPr>
              <a:xfrm>
                <a:off x="6324600" y="1752600"/>
                <a:ext cx="457200"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553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0.4</m:t>
                      </m:r>
                      <m:r>
                        <a:rPr lang="en-GB" sz="1200" b="0" i="1" smtClean="0">
                          <a:latin typeface="Cambria Math"/>
                        </a:rPr>
                        <m:t>𝑚</m:t>
                      </m:r>
                    </m:oMath>
                  </m:oMathPara>
                </a14:m>
                <a:endParaRPr lang="en-GB" sz="1200" b="0" i="1" dirty="0"/>
              </a:p>
            </p:txBody>
          </p:sp>
        </mc:Choice>
        <mc:Fallback xmlns="">
          <p:sp>
            <p:nvSpPr>
              <p:cNvPr id="55" name="TextBox 54"/>
              <p:cNvSpPr txBox="1">
                <a:spLocks noRot="1" noChangeAspect="1" noMove="1" noResize="1" noEditPoints="1" noAdjustHandles="1" noChangeArrowheads="1" noChangeShapeType="1" noTextEdit="1"/>
              </p:cNvSpPr>
              <p:nvPr/>
            </p:nvSpPr>
            <p:spPr>
              <a:xfrm>
                <a:off x="6553200" y="1676400"/>
                <a:ext cx="1524000" cy="461665"/>
              </a:xfrm>
              <a:prstGeom prst="rect">
                <a:avLst/>
              </a:prstGeom>
              <a:blipFill rotWithShape="1">
                <a:blip r:embed="rId11"/>
                <a:stretch>
                  <a:fillRect/>
                </a:stretch>
              </a:blipFill>
            </p:spPr>
            <p:txBody>
              <a:bodyPr/>
              <a:lstStyle/>
              <a:p>
                <a:r>
                  <a:rPr lang="en-GB">
                    <a:noFill/>
                  </a:rPr>
                  <a:t> </a:t>
                </a:r>
              </a:p>
            </p:txBody>
          </p:sp>
        </mc:Fallback>
      </mc:AlternateContent>
      <p:grpSp>
        <p:nvGrpSpPr>
          <p:cNvPr id="56" name="Group 55"/>
          <p:cNvGrpSpPr/>
          <p:nvPr/>
        </p:nvGrpSpPr>
        <p:grpSpPr>
          <a:xfrm>
            <a:off x="3505200" y="2438400"/>
            <a:ext cx="1676400" cy="461665"/>
            <a:chOff x="3505200" y="2438400"/>
            <a:chExt cx="1676400" cy="461665"/>
          </a:xfrm>
        </p:grpSpPr>
        <mc:AlternateContent xmlns:mc="http://schemas.openxmlformats.org/markup-compatibility/2006" xmlns:a14="http://schemas.microsoft.com/office/drawing/2010/main">
          <mc:Choice Requires="a14">
            <p:sp>
              <p:nvSpPr>
                <p:cNvPr id="64" name="TextBox 63"/>
                <p:cNvSpPr txBox="1"/>
                <p:nvPr/>
              </p:nvSpPr>
              <p:spPr>
                <a:xfrm>
                  <a:off x="3505200" y="2438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505200" y="2438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00600" y="2514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800600" y="2514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6" name="TextBox 65"/>
              <p:cNvSpPr txBox="1"/>
              <p:nvPr/>
            </p:nvSpPr>
            <p:spPr>
              <a:xfrm>
                <a:off x="50292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1</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029200" y="2362200"/>
                <a:ext cx="685800" cy="527709"/>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7150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2</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5715000" y="2362200"/>
                <a:ext cx="685800" cy="52770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486400" y="2514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68" name="TextBox 67"/>
              <p:cNvSpPr txBox="1">
                <a:spLocks noRot="1" noChangeAspect="1" noMove="1" noResize="1" noEditPoints="1" noAdjustHandles="1" noChangeArrowheads="1" noChangeShapeType="1" noTextEdit="1"/>
              </p:cNvSpPr>
              <p:nvPr/>
            </p:nvSpPr>
            <p:spPr>
              <a:xfrm>
                <a:off x="5486400" y="2514600"/>
                <a:ext cx="457200" cy="307777"/>
              </a:xfrm>
              <a:prstGeom prst="rect">
                <a:avLst/>
              </a:prstGeom>
              <a:blipFill rotWithShape="1">
                <a:blip r:embed="rId10"/>
                <a:stretch>
                  <a:fillRect/>
                </a:stretch>
              </a:blipFill>
            </p:spPr>
            <p:txBody>
              <a:bodyPr/>
              <a:lstStyle/>
              <a:p>
                <a:r>
                  <a:rPr lang="en-GB">
                    <a:noFill/>
                  </a:rPr>
                  <a:t> </a:t>
                </a:r>
              </a:p>
            </p:txBody>
          </p:sp>
        </mc:Fallback>
      </mc:AlternateContent>
      <p:grpSp>
        <p:nvGrpSpPr>
          <p:cNvPr id="69" name="Group 68"/>
          <p:cNvGrpSpPr/>
          <p:nvPr/>
        </p:nvGrpSpPr>
        <p:grpSpPr>
          <a:xfrm>
            <a:off x="3505200" y="3124200"/>
            <a:ext cx="1676400" cy="461665"/>
            <a:chOff x="3505200" y="3124200"/>
            <a:chExt cx="1676400" cy="461665"/>
          </a:xfrm>
        </p:grpSpPr>
        <mc:AlternateContent xmlns:mc="http://schemas.openxmlformats.org/markup-compatibility/2006" xmlns:a14="http://schemas.microsoft.com/office/drawing/2010/main">
          <mc:Choice Requires="a14">
            <p:sp>
              <p:nvSpPr>
                <p:cNvPr id="70" name="TextBox 69"/>
                <p:cNvSpPr txBox="1"/>
                <p:nvPr/>
              </p:nvSpPr>
              <p:spPr>
                <a:xfrm>
                  <a:off x="3505200" y="31242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505200" y="31242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800600" y="32004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800600" y="32004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2" name="TextBox 71"/>
              <p:cNvSpPr txBox="1"/>
              <p:nvPr/>
            </p:nvSpPr>
            <p:spPr>
              <a:xfrm>
                <a:off x="50292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0.4</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5029200" y="3048000"/>
                <a:ext cx="1219200" cy="562783"/>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2484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0.2</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6248400" y="3048000"/>
                <a:ext cx="1219200" cy="562783"/>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019800" y="32004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74" name="TextBox 73"/>
              <p:cNvSpPr txBox="1">
                <a:spLocks noRot="1" noChangeAspect="1" noMove="1" noResize="1" noEditPoints="1" noAdjustHandles="1" noChangeArrowheads="1" noChangeShapeType="1" noTextEdit="1"/>
              </p:cNvSpPr>
              <p:nvPr/>
            </p:nvSpPr>
            <p:spPr>
              <a:xfrm>
                <a:off x="6019800" y="3200400"/>
                <a:ext cx="457200" cy="307777"/>
              </a:xfrm>
              <a:prstGeom prst="rect">
                <a:avLst/>
              </a:prstGeom>
              <a:blipFill rotWithShape="1">
                <a:blip r:embed="rId18"/>
                <a:stretch>
                  <a:fillRect/>
                </a:stretch>
              </a:blipFill>
            </p:spPr>
            <p:txBody>
              <a:bodyPr/>
              <a:lstStyle/>
              <a:p>
                <a:r>
                  <a:rPr lang="en-GB">
                    <a:noFill/>
                  </a:rPr>
                  <a:t> </a:t>
                </a:r>
              </a:p>
            </p:txBody>
          </p:sp>
        </mc:Fallback>
      </mc:AlternateContent>
      <p:sp>
        <p:nvSpPr>
          <p:cNvPr id="75" name="Arc 74"/>
          <p:cNvSpPr/>
          <p:nvPr/>
        </p:nvSpPr>
        <p:spPr>
          <a:xfrm>
            <a:off x="7696200" y="19812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7924800" y="1676400"/>
            <a:ext cx="12954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new formula, x</a:t>
            </a:r>
            <a:r>
              <a:rPr lang="en-GB" sz="1200" baseline="-25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 and x</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can represent the different extensions</a:t>
            </a:r>
          </a:p>
        </p:txBody>
      </p:sp>
      <p:sp>
        <p:nvSpPr>
          <p:cNvPr id="77" name="Arc 76"/>
          <p:cNvSpPr/>
          <p:nvPr/>
        </p:nvSpPr>
        <p:spPr>
          <a:xfrm>
            <a:off x="7239000" y="2667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7467600" y="28956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grpSp>
        <p:nvGrpSpPr>
          <p:cNvPr id="79" name="Group 78"/>
          <p:cNvGrpSpPr/>
          <p:nvPr/>
        </p:nvGrpSpPr>
        <p:grpSpPr>
          <a:xfrm>
            <a:off x="3505200" y="3810000"/>
            <a:ext cx="1676400" cy="461665"/>
            <a:chOff x="3505200" y="3810000"/>
            <a:chExt cx="1676400" cy="461665"/>
          </a:xfrm>
        </p:grpSpPr>
        <mc:AlternateContent xmlns:mc="http://schemas.openxmlformats.org/markup-compatibility/2006" xmlns:a14="http://schemas.microsoft.com/office/drawing/2010/main">
          <mc:Choice Requires="a14">
            <p:sp>
              <p:nvSpPr>
                <p:cNvPr id="80" name="TextBox 79"/>
                <p:cNvSpPr txBox="1"/>
                <p:nvPr/>
              </p:nvSpPr>
              <p:spPr>
                <a:xfrm>
                  <a:off x="3505200" y="38100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3505200" y="38100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800600" y="38862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800600" y="38862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2" name="TextBox 81"/>
              <p:cNvSpPr txBox="1"/>
              <p:nvPr/>
            </p:nvSpPr>
            <p:spPr>
              <a:xfrm>
                <a:off x="4876800" y="3810000"/>
                <a:ext cx="10668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4</m:t>
                          </m:r>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876800" y="3810000"/>
                <a:ext cx="1066800" cy="514243"/>
              </a:xfrm>
              <a:prstGeom prst="rect">
                <a:avLst/>
              </a:prstGeom>
              <a:blipFill rotWithShape="1">
                <a:blip r:embed="rId19"/>
                <a:stretch>
                  <a:fillRect/>
                </a:stretch>
              </a:blipFill>
              <a:ln w="25400">
                <a:noFill/>
              </a:ln>
            </p:spPr>
            <p:txBody>
              <a:bodyPr/>
              <a:lstStyle/>
              <a:p>
                <a:r>
                  <a:rPr lang="en-GB">
                    <a:noFill/>
                  </a:rPr>
                  <a:t> </a:t>
                </a:r>
              </a:p>
            </p:txBody>
          </p:sp>
        </mc:Fallback>
      </mc:AlternateContent>
      <p:grpSp>
        <p:nvGrpSpPr>
          <p:cNvPr id="83" name="Group 82"/>
          <p:cNvGrpSpPr/>
          <p:nvPr/>
        </p:nvGrpSpPr>
        <p:grpSpPr>
          <a:xfrm>
            <a:off x="3505200" y="4495800"/>
            <a:ext cx="1676400" cy="461665"/>
            <a:chOff x="3505200" y="4495800"/>
            <a:chExt cx="1676400" cy="461665"/>
          </a:xfrm>
        </p:grpSpPr>
        <mc:AlternateContent xmlns:mc="http://schemas.openxmlformats.org/markup-compatibility/2006" xmlns:a14="http://schemas.microsoft.com/office/drawing/2010/main">
          <mc:Choice Requires="a14">
            <p:sp>
              <p:nvSpPr>
                <p:cNvPr id="84" name="TextBox 83"/>
                <p:cNvSpPr txBox="1"/>
                <p:nvPr/>
              </p:nvSpPr>
              <p:spPr>
                <a:xfrm>
                  <a:off x="3505200" y="44958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3505200" y="44958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800600" y="45720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85" name="TextBox 84"/>
                <p:cNvSpPr txBox="1">
                  <a:spLocks noRot="1" noChangeAspect="1" noMove="1" noResize="1" noEditPoints="1" noAdjustHandles="1" noChangeArrowheads="1" noChangeShapeType="1" noTextEdit="1"/>
                </p:cNvSpPr>
                <p:nvPr/>
              </p:nvSpPr>
              <p:spPr>
                <a:xfrm>
                  <a:off x="4800600" y="45720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6" name="TextBox 85"/>
              <p:cNvSpPr txBox="1"/>
              <p:nvPr/>
            </p:nvSpPr>
            <p:spPr>
              <a:xfrm>
                <a:off x="4953000" y="4572000"/>
                <a:ext cx="762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m:t>
                      </m:r>
                      <m:r>
                        <a:rPr lang="en-GB" sz="1400" b="0" i="1" smtClean="0">
                          <a:latin typeface="Cambria Math"/>
                        </a:rPr>
                        <m:t>𝐽</m:t>
                      </m:r>
                    </m:oMath>
                  </m:oMathPara>
                </a14:m>
                <a:endParaRPr lang="en-GB" sz="1400" dirty="0"/>
              </a:p>
            </p:txBody>
          </p:sp>
        </mc:Choice>
        <mc:Fallback xmlns="">
          <p:sp>
            <p:nvSpPr>
              <p:cNvPr id="86" name="TextBox 85"/>
              <p:cNvSpPr txBox="1">
                <a:spLocks noRot="1" noChangeAspect="1" noMove="1" noResize="1" noEditPoints="1" noAdjustHandles="1" noChangeArrowheads="1" noChangeShapeType="1" noTextEdit="1"/>
              </p:cNvSpPr>
              <p:nvPr/>
            </p:nvSpPr>
            <p:spPr>
              <a:xfrm>
                <a:off x="4953000" y="4572000"/>
                <a:ext cx="762000" cy="307777"/>
              </a:xfrm>
              <a:prstGeom prst="rect">
                <a:avLst/>
              </a:prstGeom>
              <a:blipFill rotWithShape="1">
                <a:blip r:embed="rId20"/>
                <a:stretch>
                  <a:fillRect b="-4000"/>
                </a:stretch>
              </a:blipFill>
              <a:ln w="25400">
                <a:noFill/>
              </a:ln>
            </p:spPr>
            <p:txBody>
              <a:bodyPr/>
              <a:lstStyle/>
              <a:p>
                <a:r>
                  <a:rPr lang="en-GB">
                    <a:noFill/>
                  </a:rPr>
                  <a:t> </a:t>
                </a:r>
              </a:p>
            </p:txBody>
          </p:sp>
        </mc:Fallback>
      </mc:AlternateContent>
      <p:sp>
        <p:nvSpPr>
          <p:cNvPr id="87" name="Arc 86"/>
          <p:cNvSpPr/>
          <p:nvPr/>
        </p:nvSpPr>
        <p:spPr>
          <a:xfrm>
            <a:off x="7239000" y="3429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Arc 87"/>
          <p:cNvSpPr/>
          <p:nvPr/>
        </p:nvSpPr>
        <p:spPr>
          <a:xfrm>
            <a:off x="5715000" y="4114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7467600" y="3505200"/>
            <a:ext cx="1524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parts (or do as a whole)</a:t>
            </a:r>
          </a:p>
        </p:txBody>
      </p:sp>
      <p:sp>
        <p:nvSpPr>
          <p:cNvPr id="90" name="TextBox 89"/>
          <p:cNvSpPr txBox="1"/>
          <p:nvPr/>
        </p:nvSpPr>
        <p:spPr>
          <a:xfrm>
            <a:off x="6019800" y="4267200"/>
            <a:ext cx="1524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Calculate/Simplify</a:t>
            </a:r>
          </a:p>
        </p:txBody>
      </p:sp>
      <p:sp>
        <p:nvSpPr>
          <p:cNvPr id="12" name="TextBox 11"/>
          <p:cNvSpPr txBox="1"/>
          <p:nvPr/>
        </p:nvSpPr>
        <p:spPr>
          <a:xfrm>
            <a:off x="3581400" y="5105400"/>
            <a:ext cx="5181600" cy="1569660"/>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Why does it take more energy, even though the distance is the same?</a:t>
            </a:r>
          </a:p>
          <a:p>
            <a:pPr algn="ctr"/>
            <a:endParaRPr lang="en-GB" sz="1200" dirty="0">
              <a:solidFill>
                <a:srgbClr val="FF0000"/>
              </a:solidFill>
              <a:latin typeface="Comic Sans MS" panose="030F0702030302020204" pitchFamily="66" charset="0"/>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It becomes increasingly hard to compress the spring as it gets shorter</a:t>
            </a:r>
          </a:p>
          <a:p>
            <a:pPr marL="285750" indent="-2857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Imagine a long jumper trying to improve his leap from 7.5m to 8m. Then a year later, trying to improve from 8m to 8.5m – it is much more difficult!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21"/>
                <a:stretch>
                  <a:fillRect/>
                </a:stretch>
              </a:blipFill>
              <a:ln w="25400">
                <a:solidFill>
                  <a:schemeClr val="tx1"/>
                </a:solidFill>
              </a:ln>
            </p:spPr>
            <p:txBody>
              <a:bodyPr/>
              <a:lstStyle/>
              <a:p>
                <a:r>
                  <a:rPr lang="en-GB">
                    <a:noFill/>
                  </a:rPr>
                  <a:t> </a:t>
                </a:r>
              </a:p>
            </p:txBody>
          </p:sp>
        </mc:Fallback>
      </mc:AlternateContent>
      <p:sp>
        <p:nvSpPr>
          <p:cNvPr id="44" name="TextBox 43"/>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25694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linds(horizont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linds(horizontal)">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blinds(horizontal)">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linds(horizontal)">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linds(horizont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blinds(horizontal)">
                                      <p:cBhvr>
                                        <p:cTn id="72" dur="500"/>
                                        <p:tgtEl>
                                          <p:spTgt spid="7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linds(horizont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linds(horizontal)">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linds(horizontal)">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blinds(horizontal)">
                                      <p:cBhvr>
                                        <p:cTn id="97" dur="500"/>
                                        <p:tgtEl>
                                          <p:spTgt spid="8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blinds(horizontal)">
                                      <p:cBhvr>
                                        <p:cTn id="102" dur="500"/>
                                        <p:tgtEl>
                                          <p:spTgt spid="8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blinds(horizontal)">
                                      <p:cBhvr>
                                        <p:cTn id="107" dur="500"/>
                                        <p:tgtEl>
                                          <p:spTgt spid="7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blinds(horizontal)">
                                      <p:cBhvr>
                                        <p:cTn id="112" dur="500"/>
                                        <p:tgtEl>
                                          <p:spTgt spid="8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blinds(horizontal)">
                                      <p:cBhvr>
                                        <p:cTn id="117" dur="500"/>
                                        <p:tgtEl>
                                          <p:spTgt spid="8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blinds(horizontal)">
                                      <p:cBhvr>
                                        <p:cTn id="122" dur="500"/>
                                        <p:tgtEl>
                                          <p:spTgt spid="9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blinds(horizontal)">
                                      <p:cBhvr>
                                        <p:cTn id="127" dur="500"/>
                                        <p:tgtEl>
                                          <p:spTgt spid="8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86"/>
                                        </p:tgtEl>
                                        <p:attrNameLst>
                                          <p:attrName>style.visibility</p:attrName>
                                        </p:attrNameLst>
                                      </p:cBhvr>
                                      <p:to>
                                        <p:strVal val="visible"/>
                                      </p:to>
                                    </p:set>
                                    <p:animEffect transition="in" filter="blinds(horizontal)">
                                      <p:cBhvr>
                                        <p:cTn id="132" dur="500"/>
                                        <p:tgtEl>
                                          <p:spTgt spid="8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2">
                                            <p:txEl>
                                              <p:pRg st="0" end="0"/>
                                            </p:txEl>
                                          </p:spTgt>
                                        </p:tgtEl>
                                        <p:attrNameLst>
                                          <p:attrName>style.visibility</p:attrName>
                                        </p:attrNameLst>
                                      </p:cBhvr>
                                      <p:to>
                                        <p:strVal val="visible"/>
                                      </p:to>
                                    </p:set>
                                    <p:animEffect transition="in" filter="blinds(horizontal)">
                                      <p:cBhvr>
                                        <p:cTn id="137" dur="500"/>
                                        <p:tgtEl>
                                          <p:spTgt spid="12">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2">
                                            <p:txEl>
                                              <p:pRg st="2" end="2"/>
                                            </p:txEl>
                                          </p:spTgt>
                                        </p:tgtEl>
                                        <p:attrNameLst>
                                          <p:attrName>style.visibility</p:attrName>
                                        </p:attrNameLst>
                                      </p:cBhvr>
                                      <p:to>
                                        <p:strVal val="visible"/>
                                      </p:to>
                                    </p:set>
                                    <p:animEffect transition="in" filter="blinds(horizontal)">
                                      <p:cBhvr>
                                        <p:cTn id="142" dur="500"/>
                                        <p:tgtEl>
                                          <p:spTgt spid="12">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2">
                                            <p:txEl>
                                              <p:pRg st="4" end="4"/>
                                            </p:txEl>
                                          </p:spTgt>
                                        </p:tgtEl>
                                        <p:attrNameLst>
                                          <p:attrName>style.visibility</p:attrName>
                                        </p:attrNameLst>
                                      </p:cBhvr>
                                      <p:to>
                                        <p:strVal val="visible"/>
                                      </p:to>
                                    </p:set>
                                    <p:animEffect transition="in" filter="blinds(horizontal)">
                                      <p:cBhvr>
                                        <p:cTn id="14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66" grpId="0"/>
      <p:bldP spid="67" grpId="0"/>
      <p:bldP spid="68" grpId="0"/>
      <p:bldP spid="72" grpId="0"/>
      <p:bldP spid="73" grpId="0"/>
      <p:bldP spid="74" grpId="0"/>
      <p:bldP spid="75" grpId="0" animBg="1"/>
      <p:bldP spid="76" grpId="0"/>
      <p:bldP spid="77" grpId="0" animBg="1"/>
      <p:bldP spid="78" grpId="0"/>
      <p:bldP spid="82" grpId="0"/>
      <p:bldP spid="86" grpId="0"/>
      <p:bldP spid="87" grpId="0" animBg="1"/>
      <p:bldP spid="88" grpId="0" animBg="1"/>
      <p:bldP spid="89" grpId="0"/>
      <p:bldP spid="9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4525963"/>
          </a:xfrm>
        </p:spPr>
        <p:txBody>
          <a:bodyPr>
            <a:normAutofit lnSpcReduction="10000"/>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Hopefully you remember the conservation of energy principle and the work-energy principle from before?</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“When no external forces (other than gravity) act on a particle, the sum of its potential and kinetic energies remain constant.”</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(This is called the principle of the conservation of mechanical energy)</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change in total energy of a particle is equal to the work done on the particle.”</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(This is called the ‘work-energy’ principle)</a:t>
            </a:r>
          </a:p>
        </p:txBody>
      </p:sp>
      <p:sp>
        <p:nvSpPr>
          <p:cNvPr id="4" name="TextBox 3"/>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8" name="TextBox 7"/>
          <p:cNvSpPr txBox="1"/>
          <p:nvPr/>
        </p:nvSpPr>
        <p:spPr>
          <a:xfrm>
            <a:off x="4114800" y="2133600"/>
            <a:ext cx="4721164" cy="338554"/>
          </a:xfrm>
          <a:prstGeom prst="rect">
            <a:avLst/>
          </a:prstGeom>
          <a:noFill/>
        </p:spPr>
        <p:txBody>
          <a:bodyPr wrap="none" rtlCol="0">
            <a:spAutoFit/>
          </a:bodyPr>
          <a:lstStyle/>
          <a:p>
            <a:pPr algn="ctr"/>
            <a:r>
              <a:rPr lang="en-GB" sz="1600" dirty="0">
                <a:latin typeface="Comic Sans MS" pitchFamily="66" charset="0"/>
              </a:rPr>
              <a:t>If gravity is the only force acting on a particle:</a:t>
            </a:r>
          </a:p>
        </p:txBody>
      </p:sp>
      <mc:AlternateContent xmlns:mc="http://schemas.openxmlformats.org/markup-compatibility/2006" xmlns:a14="http://schemas.microsoft.com/office/drawing/2010/main">
        <mc:Choice Requires="a14">
          <p:sp>
            <p:nvSpPr>
              <p:cNvPr id="9" name="TextBox 8"/>
              <p:cNvSpPr txBox="1"/>
              <p:nvPr/>
            </p:nvSpPr>
            <p:spPr>
              <a:xfrm>
                <a:off x="4572000" y="2514600"/>
                <a:ext cx="3581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1" i="1" smtClean="0">
                          <a:latin typeface="Cambria Math"/>
                        </a:rPr>
                        <m:t>𝑫𝒆𝒄𝒓𝒆𝒂𝒔𝒆</m:t>
                      </m:r>
                      <m:r>
                        <a:rPr lang="en-GB" sz="1600" b="1" i="1" smtClean="0">
                          <a:latin typeface="Cambria Math"/>
                        </a:rPr>
                        <m:t> </m:t>
                      </m:r>
                      <m:r>
                        <a:rPr lang="en-GB" sz="1600" b="1" i="1" smtClean="0">
                          <a:latin typeface="Cambria Math"/>
                        </a:rPr>
                        <m:t>𝒊𝒏</m:t>
                      </m:r>
                      <m:r>
                        <a:rPr lang="en-GB" sz="1600" b="1" i="1" smtClean="0">
                          <a:latin typeface="Cambria Math"/>
                        </a:rPr>
                        <m:t> </m:t>
                      </m:r>
                      <m:r>
                        <a:rPr lang="en-GB" sz="1600" b="1" i="1" smtClean="0">
                          <a:latin typeface="Cambria Math"/>
                        </a:rPr>
                        <m:t>𝑷𝑬</m:t>
                      </m:r>
                      <m:r>
                        <a:rPr lang="en-GB" sz="1600" b="1" i="1" smtClean="0">
                          <a:latin typeface="Cambria Math"/>
                        </a:rPr>
                        <m:t>=</m:t>
                      </m:r>
                      <m:r>
                        <a:rPr lang="en-GB" sz="1600" b="1" i="1" smtClean="0">
                          <a:latin typeface="Cambria Math"/>
                        </a:rPr>
                        <m:t>𝑰𝒏𝒄𝒓𝒆𝒂𝒔𝒆</m:t>
                      </m:r>
                      <m:r>
                        <a:rPr lang="en-GB" sz="1600" b="1" i="1" smtClean="0">
                          <a:latin typeface="Cambria Math"/>
                        </a:rPr>
                        <m:t> </m:t>
                      </m:r>
                      <m:r>
                        <a:rPr lang="en-GB" sz="1600" b="1" i="1" smtClean="0">
                          <a:latin typeface="Cambria Math"/>
                        </a:rPr>
                        <m:t>𝒊𝒏</m:t>
                      </m:r>
                      <m:r>
                        <a:rPr lang="en-GB" sz="1600" b="1" i="1" smtClean="0">
                          <a:latin typeface="Cambria Math"/>
                        </a:rPr>
                        <m:t> </m:t>
                      </m:r>
                      <m:r>
                        <a:rPr lang="en-GB" sz="1600" b="1" i="1" smtClean="0">
                          <a:latin typeface="Cambria Math"/>
                        </a:rPr>
                        <m:t>𝑲𝑬</m:t>
                      </m:r>
                    </m:oMath>
                  </m:oMathPara>
                </a14:m>
                <a:endParaRPr lang="en-GB" sz="1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0" y="2514600"/>
                <a:ext cx="3581400" cy="338554"/>
              </a:xfrm>
              <a:prstGeom prst="rect">
                <a:avLst/>
              </a:prstGeom>
              <a:blipFill rotWithShape="1">
                <a:blip r:embed="rId5"/>
                <a:stretch>
                  <a:fillRect/>
                </a:stretch>
              </a:blipFill>
            </p:spPr>
            <p:txBody>
              <a:bodyPr/>
              <a:lstStyle/>
              <a:p>
                <a:r>
                  <a:rPr lang="en-GB">
                    <a:noFill/>
                  </a:rPr>
                  <a:t> </a:t>
                </a:r>
              </a:p>
            </p:txBody>
          </p:sp>
        </mc:Fallback>
      </mc:AlternateContent>
      <p:sp>
        <p:nvSpPr>
          <p:cNvPr id="10" name="TextBox 9"/>
          <p:cNvSpPr txBox="1"/>
          <p:nvPr/>
        </p:nvSpPr>
        <p:spPr>
          <a:xfrm>
            <a:off x="3962400" y="3962400"/>
            <a:ext cx="4800600" cy="584775"/>
          </a:xfrm>
          <a:prstGeom prst="rect">
            <a:avLst/>
          </a:prstGeom>
          <a:noFill/>
        </p:spPr>
        <p:txBody>
          <a:bodyPr wrap="square" rtlCol="0">
            <a:spAutoFit/>
          </a:bodyPr>
          <a:lstStyle/>
          <a:p>
            <a:pPr algn="ctr"/>
            <a:r>
              <a:rPr lang="en-GB" sz="1600" dirty="0">
                <a:latin typeface="Comic Sans MS" pitchFamily="66" charset="0"/>
              </a:rPr>
              <a:t>If another force (usually friction) is acting on the particle:</a:t>
            </a:r>
          </a:p>
        </p:txBody>
      </p:sp>
      <mc:AlternateContent xmlns:mc="http://schemas.openxmlformats.org/markup-compatibility/2006" xmlns:a14="http://schemas.microsoft.com/office/drawing/2010/main">
        <mc:Choice Requires="a14">
          <p:sp>
            <p:nvSpPr>
              <p:cNvPr id="11" name="TextBox 10"/>
              <p:cNvSpPr txBox="1"/>
              <p:nvPr/>
            </p:nvSpPr>
            <p:spPr>
              <a:xfrm>
                <a:off x="4114800" y="4648200"/>
                <a:ext cx="45720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1" i="1" smtClean="0">
                          <a:latin typeface="Cambria Math"/>
                        </a:rPr>
                        <m:t>𝑻𝒐𝒕𝒂𝒍</m:t>
                      </m:r>
                      <m:r>
                        <a:rPr lang="en-GB" sz="1600" b="1" i="1" smtClean="0">
                          <a:latin typeface="Cambria Math"/>
                        </a:rPr>
                        <m:t> </m:t>
                      </m:r>
                      <m:r>
                        <a:rPr lang="en-GB" sz="1600" b="1" i="1" smtClean="0">
                          <a:latin typeface="Cambria Math"/>
                        </a:rPr>
                        <m:t>𝒍𝒐𝒔𝒔</m:t>
                      </m:r>
                      <m:r>
                        <a:rPr lang="en-GB" sz="1600" b="1" i="1" smtClean="0">
                          <a:latin typeface="Cambria Math"/>
                        </a:rPr>
                        <m:t> </m:t>
                      </m:r>
                      <m:r>
                        <a:rPr lang="en-GB" sz="1600" b="1" i="1" smtClean="0">
                          <a:latin typeface="Cambria Math"/>
                        </a:rPr>
                        <m:t>𝒐𝒇</m:t>
                      </m:r>
                      <m:r>
                        <a:rPr lang="en-GB" sz="1600" b="1" i="1" smtClean="0">
                          <a:latin typeface="Cambria Math"/>
                        </a:rPr>
                        <m:t> </m:t>
                      </m:r>
                      <m:r>
                        <a:rPr lang="en-GB" sz="1600" b="1" i="1" smtClean="0">
                          <a:latin typeface="Cambria Math"/>
                        </a:rPr>
                        <m:t>𝒆𝒏𝒆𝒓𝒈𝒚</m:t>
                      </m:r>
                      <m:r>
                        <a:rPr lang="en-GB" sz="1600" b="1" i="1" smtClean="0">
                          <a:latin typeface="Cambria Math"/>
                        </a:rPr>
                        <m:t>=</m:t>
                      </m:r>
                      <m:r>
                        <a:rPr lang="en-GB" sz="1600" b="1" i="1" smtClean="0">
                          <a:latin typeface="Cambria Math"/>
                        </a:rPr>
                        <m:t>𝑲𝑬</m:t>
                      </m:r>
                      <m:r>
                        <a:rPr lang="en-GB" sz="1600" b="1" i="1" smtClean="0">
                          <a:latin typeface="Cambria Math"/>
                        </a:rPr>
                        <m:t> </m:t>
                      </m:r>
                      <m:r>
                        <a:rPr lang="en-GB" sz="1600" b="1" i="1" smtClean="0">
                          <a:latin typeface="Cambria Math"/>
                        </a:rPr>
                        <m:t>𝒍𝒐𝒔𝒕</m:t>
                      </m:r>
                      <m:r>
                        <a:rPr lang="en-GB" sz="1600" b="1" i="1" smtClean="0">
                          <a:latin typeface="Cambria Math"/>
                        </a:rPr>
                        <m:t>−</m:t>
                      </m:r>
                      <m:r>
                        <a:rPr lang="en-GB" sz="1600" b="1" i="1" smtClean="0">
                          <a:latin typeface="Cambria Math"/>
                        </a:rPr>
                        <m:t>𝑷𝑬</m:t>
                      </m:r>
                      <m:r>
                        <a:rPr lang="en-GB" sz="1600" b="1" i="1" smtClean="0">
                          <a:latin typeface="Cambria Math"/>
                        </a:rPr>
                        <m:t> </m:t>
                      </m:r>
                      <m:r>
                        <a:rPr lang="en-GB" sz="1600" b="1" i="1" smtClean="0">
                          <a:latin typeface="Cambria Math"/>
                        </a:rPr>
                        <m:t>𝒈𝒂𝒊𝒏𝒆𝒅</m:t>
                      </m:r>
                    </m:oMath>
                  </m:oMathPara>
                </a14:m>
                <a:endParaRPr lang="en-GB" sz="1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114800" y="4648200"/>
                <a:ext cx="4572000" cy="338554"/>
              </a:xfrm>
              <a:prstGeom prst="rect">
                <a:avLst/>
              </a:prstGeom>
              <a:blipFill rotWithShape="1">
                <a:blip r:embed="rId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14800" y="5105400"/>
                <a:ext cx="45720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1" i="1" smtClean="0">
                          <a:latin typeface="Cambria Math"/>
                        </a:rPr>
                        <m:t>𝑾𝒐𝒓𝒌</m:t>
                      </m:r>
                      <m:r>
                        <a:rPr lang="en-GB" sz="1600" b="1" i="1" smtClean="0">
                          <a:latin typeface="Cambria Math"/>
                        </a:rPr>
                        <m:t> </m:t>
                      </m:r>
                      <m:r>
                        <a:rPr lang="en-GB" sz="1600" b="1" i="1" smtClean="0">
                          <a:latin typeface="Cambria Math"/>
                        </a:rPr>
                        <m:t>𝒅𝒐𝒏𝒆</m:t>
                      </m:r>
                      <m:r>
                        <a:rPr lang="en-GB" sz="1600" b="1" i="1" smtClean="0">
                          <a:latin typeface="Cambria Math"/>
                        </a:rPr>
                        <m:t>=</m:t>
                      </m:r>
                      <m:r>
                        <a:rPr lang="en-GB" sz="1600" b="1" i="1" smtClean="0">
                          <a:latin typeface="Cambria Math"/>
                        </a:rPr>
                        <m:t>𝑲𝑬</m:t>
                      </m:r>
                      <m:r>
                        <a:rPr lang="en-GB" sz="1600" b="1" i="1" smtClean="0">
                          <a:latin typeface="Cambria Math"/>
                        </a:rPr>
                        <m:t> </m:t>
                      </m:r>
                      <m:r>
                        <a:rPr lang="en-GB" sz="1600" b="1" i="1" smtClean="0">
                          <a:latin typeface="Cambria Math"/>
                        </a:rPr>
                        <m:t>𝒍𝒐𝒔𝒕</m:t>
                      </m:r>
                      <m:r>
                        <a:rPr lang="en-GB" sz="1600" b="1" i="1" smtClean="0">
                          <a:latin typeface="Cambria Math"/>
                        </a:rPr>
                        <m:t>−</m:t>
                      </m:r>
                      <m:r>
                        <a:rPr lang="en-GB" sz="1600" b="1" i="1" smtClean="0">
                          <a:latin typeface="Cambria Math"/>
                        </a:rPr>
                        <m:t>𝑷𝑬</m:t>
                      </m:r>
                      <m:r>
                        <a:rPr lang="en-GB" sz="1600" b="1" i="1" smtClean="0">
                          <a:latin typeface="Cambria Math"/>
                        </a:rPr>
                        <m:t> </m:t>
                      </m:r>
                      <m:r>
                        <a:rPr lang="en-GB" sz="1600" b="1" i="1" smtClean="0">
                          <a:latin typeface="Cambria Math"/>
                        </a:rPr>
                        <m:t>𝒈𝒂𝒊𝒏𝒆𝒅</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114800" y="5105400"/>
                <a:ext cx="4572000" cy="338554"/>
              </a:xfrm>
              <a:prstGeom prst="rect">
                <a:avLst/>
              </a:prstGeom>
              <a:blipFill rotWithShape="1">
                <a:blip r:embed="rId7"/>
                <a:stretch>
                  <a:fillRect b="-9091"/>
                </a:stretch>
              </a:blipFill>
            </p:spPr>
            <p:txBody>
              <a:bodyPr/>
              <a:lstStyle/>
              <a:p>
                <a:r>
                  <a:rPr lang="en-GB">
                    <a:noFill/>
                  </a:rPr>
                  <a:t> </a:t>
                </a:r>
              </a:p>
            </p:txBody>
          </p:sp>
        </mc:Fallback>
      </mc:AlternateContent>
      <p:sp>
        <p:nvSpPr>
          <p:cNvPr id="13" name="TextBox 12"/>
          <p:cNvSpPr txBox="1"/>
          <p:nvPr/>
        </p:nvSpPr>
        <p:spPr>
          <a:xfrm>
            <a:off x="4169020" y="3048000"/>
            <a:ext cx="4390947" cy="738664"/>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This is what you saw in M2</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As a general rule: Energy Losses = Energy Gains</a:t>
            </a:r>
            <a:endParaRPr lang="en-GB" sz="1400" dirty="0">
              <a:solidFill>
                <a:srgbClr val="FF0000"/>
              </a:solidFill>
              <a:latin typeface="Comic Sans MS" panose="030F0702030302020204" pitchFamily="66" charset="0"/>
            </a:endParaRPr>
          </a:p>
        </p:txBody>
      </p:sp>
      <p:sp>
        <p:nvSpPr>
          <p:cNvPr id="14" name="TextBox 13"/>
          <p:cNvSpPr txBox="1"/>
          <p:nvPr/>
        </p:nvSpPr>
        <p:spPr>
          <a:xfrm>
            <a:off x="4343400" y="5459849"/>
            <a:ext cx="4038600" cy="1169551"/>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In M2, PE represented potential energy due to the height of an object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In M3, we can also use EPE, elastic potential energy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TextBox 14"/>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399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linds(horizont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blinds(horizontal)">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Effect transition="in" filter="blinds(horizontal)">
                                      <p:cBhvr>
                                        <p:cTn id="67" dur="500"/>
                                        <p:tgtEl>
                                          <p:spTgt spid="1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lnSpcReduction="10000"/>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string, of natural length 1.6m and modulus of elasticity 10N, has one end fixed at a point A on a smooth horizontal table. A particle of mass 2kg is attached to the other end of the string. The particle is held at point A and projected horizontally across the table with speed 2ms</a:t>
            </a:r>
            <a:r>
              <a:rPr lang="en-GB" sz="1400" baseline="30000" dirty="0">
                <a:latin typeface="Comic Sans MS" pitchFamily="66" charset="0"/>
              </a:rPr>
              <a:t>-1</a:t>
            </a:r>
            <a:r>
              <a:rPr lang="en-GB" sz="1400" dirty="0">
                <a:latin typeface="Comic Sans MS" pitchFamily="66" charset="0"/>
              </a:rPr>
              <a:t>. Find how far it travels before first coming to instantaneous rest.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particle is projected from A. After 1.6m the string will be taut, but the particle will stretch a bit farther before instantaneously stopping, making the distance travelled ‘1.6 + x’</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There is no friction so we can just set losses = gains</a:t>
            </a:r>
          </a:p>
          <a:p>
            <a:pPr algn="ctr">
              <a:buFont typeface="Wingdings"/>
              <a:buChar char="à"/>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5626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6200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5715000" y="19050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2209800"/>
            <a:ext cx="2057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2209800"/>
            <a:ext cx="716863" cy="307777"/>
          </a:xfrm>
          <a:prstGeom prst="rect">
            <a:avLst/>
          </a:prstGeom>
          <a:noFill/>
        </p:spPr>
        <p:txBody>
          <a:bodyPr wrap="none" rtlCol="0">
            <a:spAutoFit/>
          </a:bodyPr>
          <a:lstStyle/>
          <a:p>
            <a:r>
              <a:rPr lang="en-GB" sz="1400" dirty="0">
                <a:latin typeface="Comic Sans MS" panose="030F0702030302020204" pitchFamily="66" charset="0"/>
              </a:rPr>
              <a:t>1.6 + x</a:t>
            </a:r>
          </a:p>
        </p:txBody>
      </p:sp>
      <p:sp>
        <p:nvSpPr>
          <p:cNvPr id="20" name="TextBox 19"/>
          <p:cNvSpPr txBox="1"/>
          <p:nvPr/>
        </p:nvSpPr>
        <p:spPr>
          <a:xfrm>
            <a:off x="5257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21" name="TextBox 20"/>
          <p:cNvSpPr txBox="1"/>
          <p:nvPr/>
        </p:nvSpPr>
        <p:spPr>
          <a:xfrm>
            <a:off x="5257800" y="13716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23" name="Straight Arrow Connector 22"/>
          <p:cNvCxnSpPr/>
          <p:nvPr/>
        </p:nvCxnSpPr>
        <p:spPr>
          <a:xfrm>
            <a:off x="54864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400" y="1371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25" name="Straight Arrow Connector 24"/>
          <p:cNvCxnSpPr/>
          <p:nvPr/>
        </p:nvCxnSpPr>
        <p:spPr>
          <a:xfrm>
            <a:off x="76200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723410" y="3136075"/>
                <a:ext cx="2743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𝐸𝑛𝑒𝑟𝑔𝑦</m:t>
                      </m:r>
                      <m:r>
                        <a:rPr lang="en-GB" sz="1400" b="0" i="1" smtClean="0">
                          <a:latin typeface="Cambria Math"/>
                        </a:rPr>
                        <m:t> </m:t>
                      </m:r>
                      <m:r>
                        <a:rPr lang="en-GB" sz="1400" b="0" i="1" smtClean="0">
                          <a:latin typeface="Cambria Math"/>
                        </a:rPr>
                        <m:t>𝐿𝑜𝑠𝑠𝑒𝑠</m:t>
                      </m:r>
                      <m:r>
                        <a:rPr lang="en-GB" sz="1400" b="0" i="1" smtClean="0">
                          <a:latin typeface="Cambria Math"/>
                        </a:rPr>
                        <m:t>=</m:t>
                      </m:r>
                      <m:r>
                        <a:rPr lang="en-GB" sz="1400" b="0" i="1" smtClean="0">
                          <a:latin typeface="Cambria Math"/>
                        </a:rPr>
                        <m:t>𝐸𝑛𝑒𝑟𝑔𝑦</m:t>
                      </m:r>
                      <m:r>
                        <a:rPr lang="en-GB" sz="1400" b="0" i="1" smtClean="0">
                          <a:latin typeface="Cambria Math"/>
                        </a:rPr>
                        <m:t> </m:t>
                      </m:r>
                      <m:r>
                        <a:rPr lang="en-GB" sz="1400" b="0" i="1" smtClean="0">
                          <a:latin typeface="Cambria Math"/>
                        </a:rPr>
                        <m:t>𝐺𝑎𝑖𝑛𝑠</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723410" y="3136075"/>
                <a:ext cx="2743200" cy="307777"/>
              </a:xfrm>
              <a:prstGeom prst="rect">
                <a:avLst/>
              </a:prstGeom>
              <a:blipFill rotWithShape="1">
                <a:blip r:embed="rId3"/>
                <a:stretch>
                  <a:fillRect b="-3922"/>
                </a:stretch>
              </a:blipFill>
              <a:ln w="25400">
                <a:noFill/>
              </a:ln>
            </p:spPr>
            <p:txBody>
              <a:bodyPr/>
              <a:lstStyle/>
              <a:p>
                <a:r>
                  <a:rPr lang="en-GB">
                    <a:noFill/>
                  </a:rPr>
                  <a:t> </a:t>
                </a:r>
              </a:p>
            </p:txBody>
          </p:sp>
        </mc:Fallback>
      </mc:AlternateContent>
      <p:sp>
        <p:nvSpPr>
          <p:cNvPr id="27" name="TextBox 26"/>
          <p:cNvSpPr txBox="1"/>
          <p:nvPr/>
        </p:nvSpPr>
        <p:spPr>
          <a:xfrm>
            <a:off x="4419600" y="2514600"/>
            <a:ext cx="4336444" cy="523220"/>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As the particle slows down it loses Kinetic Energy</a:t>
            </a:r>
          </a:p>
          <a:p>
            <a:pPr algn="ctr"/>
            <a:r>
              <a:rPr lang="en-GB" sz="1400" dirty="0">
                <a:solidFill>
                  <a:srgbClr val="FF0000"/>
                </a:solidFill>
                <a:latin typeface="Comic Sans MS" panose="030F0702030302020204" pitchFamily="66" charset="0"/>
                <a:sym typeface="Wingdings" panose="05000000000000000000" pitchFamily="2" charset="2"/>
              </a:rPr>
              <a:t> This is balanced by it gaining EPE!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5180610" y="3517075"/>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𝐾𝐸</m:t>
                      </m:r>
                      <m:r>
                        <a:rPr lang="en-GB" sz="1400" b="0" i="1" smtClean="0">
                          <a:latin typeface="Cambria Math"/>
                        </a:rPr>
                        <m:t> </m:t>
                      </m:r>
                      <m:r>
                        <a:rPr lang="en-GB" sz="1400" b="0" i="1" smtClean="0">
                          <a:latin typeface="Cambria Math"/>
                        </a:rPr>
                        <m:t>𝑙𝑜𝑠𝑡</m:t>
                      </m:r>
                      <m:r>
                        <a:rPr lang="en-GB" sz="1400" b="0" i="1" smtClean="0">
                          <a:latin typeface="Cambria Math"/>
                        </a:rPr>
                        <m:t>=</m:t>
                      </m:r>
                      <m:r>
                        <a:rPr lang="en-GB" sz="1400" b="0" i="1" smtClean="0">
                          <a:latin typeface="Cambria Math"/>
                        </a:rPr>
                        <m:t>𝐸𝑃𝐸</m:t>
                      </m:r>
                      <m:r>
                        <a:rPr lang="en-GB" sz="1400" b="0" i="1" smtClean="0">
                          <a:latin typeface="Cambria Math"/>
                        </a:rPr>
                        <m:t> </m:t>
                      </m:r>
                      <m:r>
                        <a:rPr lang="en-GB" sz="1400" b="0" i="1" smtClean="0">
                          <a:latin typeface="Cambria Math"/>
                        </a:rPr>
                        <m:t>𝑔𝑎𝑖𝑛𝑒𝑑</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80610" y="3517075"/>
                <a:ext cx="2209800" cy="307777"/>
              </a:xfrm>
              <a:prstGeom prst="rect">
                <a:avLst/>
              </a:prstGeom>
              <a:blipFill rotWithShape="1">
                <a:blip r:embed="rId4"/>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333010" y="3898075"/>
                <a:ext cx="1371600" cy="5370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rPr>
                        <m:t>𝑚</m:t>
                      </m:r>
                      <m:sSup>
                        <m:sSupPr>
                          <m:ctrlPr>
                            <a:rPr lang="en-GB" sz="1400" b="0" i="1" smtClean="0">
                              <a:latin typeface="Cambria Math" panose="02040503050406030204" pitchFamily="18" charset="0"/>
                            </a:rPr>
                          </m:ctrlPr>
                        </m:sSupPr>
                        <m:e>
                          <m:r>
                            <a:rPr lang="en-GB" sz="1400" b="0" i="1" smtClean="0">
                              <a:latin typeface="Cambria Math"/>
                            </a:rPr>
                            <m:t>𝑣</m:t>
                          </m:r>
                        </m:e>
                        <m:sup>
                          <m:r>
                            <a:rPr lang="en-GB" sz="1400" b="0" i="1" smtClean="0">
                              <a:latin typeface="Cambria Math"/>
                            </a:rPr>
                            <m:t>2</m:t>
                          </m:r>
                        </m:sup>
                      </m:sSup>
                      <m:r>
                        <a:rPr lang="en-GB" sz="1400" b="0" i="1" smtClean="0">
                          <a:latin typeface="Cambria Math"/>
                        </a:rPr>
                        <m:t>=</m:t>
                      </m:r>
                      <m:f>
                        <m:fPr>
                          <m:ctrlPr>
                            <a:rPr lang="en-GB" sz="1400" i="1">
                              <a:latin typeface="Cambria Math" panose="02040503050406030204" pitchFamily="18" charset="0"/>
                            </a:rPr>
                          </m:ctrlPr>
                        </m:fPr>
                        <m:num>
                          <m:r>
                            <m:rPr>
                              <m:sty m:val="p"/>
                            </m:rPr>
                            <a:rPr lang="el-GR" sz="1400" i="1">
                              <a:latin typeface="Cambria Math"/>
                            </a:rPr>
                            <m:t>λ</m:t>
                          </m:r>
                          <m:sSup>
                            <m:sSupPr>
                              <m:ctrlPr>
                                <a:rPr lang="el-GR"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r>
                            <a:rPr lang="en-GB" sz="1400" i="1">
                              <a:latin typeface="Cambria Math"/>
                            </a:rPr>
                            <m:t>𝑙</m:t>
                          </m:r>
                        </m:den>
                      </m:f>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333010" y="3898075"/>
                <a:ext cx="1371600" cy="537070"/>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04410" y="4431475"/>
                <a:ext cx="19050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d>
                        <m:dPr>
                          <m:ctrlPr>
                            <a:rPr lang="en-GB" sz="1400" b="0" i="1" smtClean="0">
                              <a:latin typeface="Cambria Math" panose="02040503050406030204" pitchFamily="18" charset="0"/>
                            </a:rPr>
                          </m:ctrlPr>
                        </m:dPr>
                        <m:e>
                          <m:r>
                            <a:rPr lang="en-GB" sz="1400" b="0" i="1" smtClean="0">
                              <a:latin typeface="Cambria Math"/>
                            </a:rPr>
                            <m:t>2</m:t>
                          </m:r>
                        </m:e>
                      </m:d>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2</m:t>
                              </m:r>
                            </m:e>
                          </m:d>
                        </m:e>
                        <m:sup>
                          <m:r>
                            <a:rPr lang="en-GB" sz="1400" b="0" i="1" smtClean="0">
                              <a:latin typeface="Cambria Math"/>
                            </a:rPr>
                            <m:t>2</m:t>
                          </m:r>
                        </m:sup>
                      </m:sSup>
                      <m:r>
                        <a:rPr lang="en-GB" sz="1400" b="0" i="1" smtClean="0">
                          <a:latin typeface="Cambria Math"/>
                        </a:rPr>
                        <m:t>=</m:t>
                      </m:r>
                      <m:f>
                        <m:fPr>
                          <m:ctrlPr>
                            <a:rPr lang="en-GB" sz="1400" i="1">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 </m:t>
                          </m:r>
                        </m:num>
                        <m:den>
                          <m:r>
                            <a:rPr lang="en-GB" sz="1400" i="1">
                              <a:latin typeface="Cambria Math"/>
                            </a:rPr>
                            <m:t>2</m:t>
                          </m:r>
                          <m:r>
                            <a:rPr lang="en-GB" sz="1400" b="0" i="1" smtClean="0">
                              <a:latin typeface="Cambria Math"/>
                            </a:rPr>
                            <m:t>(1.6)</m:t>
                          </m:r>
                        </m:den>
                      </m:f>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04410" y="4431475"/>
                <a:ext cx="1905000" cy="562783"/>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90210" y="4964875"/>
                <a:ext cx="990600" cy="5231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f>
                        <m:fPr>
                          <m:ctrlPr>
                            <a:rPr lang="en-GB" sz="1400" i="1">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 </m:t>
                          </m:r>
                        </m:num>
                        <m:den>
                          <m:r>
                            <a:rPr lang="en-GB" sz="1400" b="0" i="1" smtClean="0">
                              <a:latin typeface="Cambria Math"/>
                            </a:rPr>
                            <m:t>3.2</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790210" y="4964875"/>
                <a:ext cx="990600" cy="523157"/>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714010" y="5574475"/>
                <a:ext cx="9906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r>
                        <a:rPr lang="en-GB" sz="1400" i="1" smtClean="0">
                          <a:latin typeface="Cambria Math"/>
                        </a:rPr>
                        <m:t>1</m:t>
                      </m:r>
                      <m:r>
                        <a:rPr lang="en-GB" sz="1400" b="0" i="1" smtClean="0">
                          <a:latin typeface="Cambria Math"/>
                        </a:rPr>
                        <m:t>.28</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714010" y="5574475"/>
                <a:ext cx="990600" cy="30777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714010" y="5955475"/>
                <a:ext cx="1066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=1.13</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14010" y="5955475"/>
                <a:ext cx="1066800" cy="307777"/>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278085" y="6372101"/>
                <a:ext cx="2667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𝐷𝑖𝑠𝑡𝑎𝑛𝑐𝑒</m:t>
                      </m:r>
                      <m:r>
                        <a:rPr lang="en-GB" sz="1400" b="0" i="1" smtClean="0">
                          <a:latin typeface="Cambria Math"/>
                        </a:rPr>
                        <m:t> </m:t>
                      </m:r>
                      <m:r>
                        <a:rPr lang="en-GB" sz="1400" b="0" i="1" smtClean="0">
                          <a:latin typeface="Cambria Math"/>
                        </a:rPr>
                        <m:t>𝑇𝑟𝑎𝑣𝑒𝑙𝑙𝑒𝑑</m:t>
                      </m:r>
                      <m:r>
                        <a:rPr lang="en-GB" sz="1400" b="0" i="1" smtClean="0">
                          <a:latin typeface="Cambria Math"/>
                        </a:rPr>
                        <m:t>=2.73</m:t>
                      </m:r>
                      <m:r>
                        <a:rPr lang="en-GB" sz="1400" b="0" i="1" smtClean="0">
                          <a:latin typeface="Cambria Math"/>
                        </a:rPr>
                        <m:t>𝑚</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78085" y="6372101"/>
                <a:ext cx="2667000" cy="307777"/>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35" name="Arc 34"/>
          <p:cNvSpPr/>
          <p:nvPr/>
        </p:nvSpPr>
        <p:spPr>
          <a:xfrm>
            <a:off x="6807530" y="4209802"/>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7492341" y="3222172"/>
            <a:ext cx="165165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these with the types of energy</a:t>
            </a:r>
          </a:p>
        </p:txBody>
      </p:sp>
      <p:sp>
        <p:nvSpPr>
          <p:cNvPr id="37" name="Arc 36"/>
          <p:cNvSpPr/>
          <p:nvPr/>
        </p:nvSpPr>
        <p:spPr>
          <a:xfrm>
            <a:off x="7090559" y="3685308"/>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7302336" y="3303318"/>
            <a:ext cx="226619" cy="401783"/>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a:off x="6767946" y="4752108"/>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a:off x="6611587" y="5260767"/>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a:off x="6562107" y="5757552"/>
            <a:ext cx="278080" cy="38199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6763987" y="6101936"/>
            <a:ext cx="254329" cy="441368"/>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314212" y="3695205"/>
            <a:ext cx="146165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relevant formulae</a:t>
            </a:r>
          </a:p>
        </p:txBody>
      </p:sp>
      <p:sp>
        <p:nvSpPr>
          <p:cNvPr id="44" name="TextBox 43"/>
          <p:cNvSpPr txBox="1"/>
          <p:nvPr/>
        </p:nvSpPr>
        <p:spPr>
          <a:xfrm>
            <a:off x="6991599" y="4227615"/>
            <a:ext cx="146165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all the values we know</a:t>
            </a:r>
          </a:p>
        </p:txBody>
      </p:sp>
      <p:sp>
        <p:nvSpPr>
          <p:cNvPr id="45" name="TextBox 44"/>
          <p:cNvSpPr txBox="1"/>
          <p:nvPr/>
        </p:nvSpPr>
        <p:spPr>
          <a:xfrm>
            <a:off x="6989620" y="4890654"/>
            <a:ext cx="146165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 parts</a:t>
            </a:r>
          </a:p>
        </p:txBody>
      </p:sp>
      <p:sp>
        <p:nvSpPr>
          <p:cNvPr id="46" name="TextBox 45"/>
          <p:cNvSpPr txBox="1"/>
          <p:nvPr/>
        </p:nvSpPr>
        <p:spPr>
          <a:xfrm>
            <a:off x="6857012" y="5351813"/>
            <a:ext cx="146165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Rearrange for x</a:t>
            </a:r>
            <a:r>
              <a:rPr lang="en-GB" sz="1200" baseline="30000" dirty="0">
                <a:solidFill>
                  <a:srgbClr val="FF0000"/>
                </a:solidFill>
                <a:latin typeface="Comic Sans MS" panose="030F0702030302020204" pitchFamily="66" charset="0"/>
              </a:rPr>
              <a:t>2</a:t>
            </a:r>
          </a:p>
        </p:txBody>
      </p:sp>
      <p:sp>
        <p:nvSpPr>
          <p:cNvPr id="47" name="TextBox 46"/>
          <p:cNvSpPr txBox="1"/>
          <p:nvPr/>
        </p:nvSpPr>
        <p:spPr>
          <a:xfrm>
            <a:off x="6795656" y="5753596"/>
            <a:ext cx="114893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p:sp>
        <p:nvSpPr>
          <p:cNvPr id="48" name="TextBox 47"/>
          <p:cNvSpPr txBox="1"/>
          <p:nvPr/>
        </p:nvSpPr>
        <p:spPr>
          <a:xfrm>
            <a:off x="6936180" y="6096002"/>
            <a:ext cx="140029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Add on the original length</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1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54" name="TextBox 53"/>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25036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5"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5"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5"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vertic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animEffect transition="in" filter="blinds(horizontal)">
                                      <p:cBhvr>
                                        <p:cTn id="57" dur="500"/>
                                        <p:tgtEl>
                                          <p:spTgt spid="2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7">
                                            <p:txEl>
                                              <p:pRg st="1" end="1"/>
                                            </p:txEl>
                                          </p:spTgt>
                                        </p:tgtEl>
                                        <p:attrNameLst>
                                          <p:attrName>style.visibility</p:attrName>
                                        </p:attrNameLst>
                                      </p:cBhvr>
                                      <p:to>
                                        <p:strVal val="visible"/>
                                      </p:to>
                                    </p:set>
                                    <p:animEffect transition="in" filter="blinds(horizontal)">
                                      <p:cBhvr>
                                        <p:cTn id="62" dur="500"/>
                                        <p:tgtEl>
                                          <p:spTgt spid="2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blinds(horizontal)">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linds(horizont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linds(horizontal)">
                                      <p:cBhvr>
                                        <p:cTn id="122" dur="500"/>
                                        <p:tgtEl>
                                          <p:spTgt spid="4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blinds(horizontal)">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blinds(horizontal)">
                                      <p:cBhvr>
                                        <p:cTn id="132" dur="500"/>
                                        <p:tgtEl>
                                          <p:spTgt spid="4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blinds(horizontal)">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blinds(horizontal)">
                                      <p:cBhvr>
                                        <p:cTn id="147" dur="5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blinds(horizontal)">
                                      <p:cBhvr>
                                        <p:cTn id="152" dur="500"/>
                                        <p:tgtEl>
                                          <p:spTgt spid="47"/>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blinds(horizontal)">
                                      <p:cBhvr>
                                        <p:cTn id="157" dur="5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blinds(horizontal)">
                                      <p:cBhvr>
                                        <p:cTn id="162" dur="500"/>
                                        <p:tgtEl>
                                          <p:spTgt spid="4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blinds(horizontal)">
                                      <p:cBhvr>
                                        <p:cTn id="167" dur="500"/>
                                        <p:tgtEl>
                                          <p:spTgt spid="48"/>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blinds(horizontal)">
                                      <p:cBhvr>
                                        <p:cTn id="1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9" grpId="0"/>
      <p:bldP spid="20" grpId="0"/>
      <p:bldP spid="21" grpId="0"/>
      <p:bldP spid="24" grpId="0"/>
      <p:bldP spid="26"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lnSpcReduction="10000"/>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string, of natural length 1.6m and modulus of elasticity 10N, has one end fixed at a point A on a smooth horizontal table. A particle of mass 2kg is attached to the other end of the string. The particle is held at point A and projected horizontally across the table with speed 2ms</a:t>
            </a:r>
            <a:r>
              <a:rPr lang="en-GB" sz="1400" baseline="30000" dirty="0">
                <a:latin typeface="Comic Sans MS" pitchFamily="66" charset="0"/>
              </a:rPr>
              <a:t>-1</a:t>
            </a:r>
            <a:r>
              <a:rPr lang="en-GB" sz="1400" dirty="0">
                <a:latin typeface="Comic Sans MS" pitchFamily="66" charset="0"/>
              </a:rPr>
              <a:t>. Find how far it travels before first coming to instantaneous rest.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particle is projected from A. After 1.6m the string will be taut, but the particle will stretch a bit farther before instantaneously stopping, making the distance travelled ‘1.6 + x’</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There is no friction so we can just set losses = gains</a:t>
            </a:r>
          </a:p>
          <a:p>
            <a:pPr algn="ctr">
              <a:buFont typeface="Wingdings"/>
              <a:buChar char="à"/>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5626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6200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5715000" y="19050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2209800"/>
            <a:ext cx="2057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2209800"/>
            <a:ext cx="716863" cy="307777"/>
          </a:xfrm>
          <a:prstGeom prst="rect">
            <a:avLst/>
          </a:prstGeom>
          <a:noFill/>
        </p:spPr>
        <p:txBody>
          <a:bodyPr wrap="none" rtlCol="0">
            <a:spAutoFit/>
          </a:bodyPr>
          <a:lstStyle/>
          <a:p>
            <a:r>
              <a:rPr lang="en-GB" sz="1400" dirty="0">
                <a:latin typeface="Comic Sans MS" panose="030F0702030302020204" pitchFamily="66" charset="0"/>
              </a:rPr>
              <a:t>1.6 + x</a:t>
            </a:r>
          </a:p>
        </p:txBody>
      </p:sp>
      <p:sp>
        <p:nvSpPr>
          <p:cNvPr id="20" name="TextBox 19"/>
          <p:cNvSpPr txBox="1"/>
          <p:nvPr/>
        </p:nvSpPr>
        <p:spPr>
          <a:xfrm>
            <a:off x="5257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21" name="TextBox 20"/>
          <p:cNvSpPr txBox="1"/>
          <p:nvPr/>
        </p:nvSpPr>
        <p:spPr>
          <a:xfrm>
            <a:off x="5257800" y="13716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23" name="Straight Arrow Connector 22"/>
          <p:cNvCxnSpPr/>
          <p:nvPr/>
        </p:nvCxnSpPr>
        <p:spPr>
          <a:xfrm>
            <a:off x="54864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400" y="1371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25" name="Straight Arrow Connector 24"/>
          <p:cNvCxnSpPr/>
          <p:nvPr/>
        </p:nvCxnSpPr>
        <p:spPr>
          <a:xfrm>
            <a:off x="76200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
        <p:nvSpPr>
          <p:cNvPr id="49" name="TextBox 48"/>
          <p:cNvSpPr txBox="1"/>
          <p:nvPr/>
        </p:nvSpPr>
        <p:spPr>
          <a:xfrm>
            <a:off x="5448615" y="2590800"/>
            <a:ext cx="2294218" cy="307777"/>
          </a:xfrm>
          <a:prstGeom prst="rect">
            <a:avLst/>
          </a:prstGeom>
          <a:noFill/>
        </p:spPr>
        <p:txBody>
          <a:bodyPr wrap="none" rtlCol="0">
            <a:spAutoFit/>
          </a:bodyPr>
          <a:lstStyle/>
          <a:p>
            <a:pPr algn="ctr"/>
            <a:r>
              <a:rPr lang="en-GB" sz="1400" u="sng" dirty="0">
                <a:solidFill>
                  <a:srgbClr val="FF0000"/>
                </a:solidFill>
                <a:latin typeface="Comic Sans MS" panose="030F0702030302020204" pitchFamily="66" charset="0"/>
                <a:sym typeface="Wingdings" panose="05000000000000000000" pitchFamily="2" charset="2"/>
              </a:rPr>
              <a:t>Useful points to consider</a:t>
            </a:r>
            <a:endParaRPr lang="en-GB" sz="1400" u="sng" dirty="0">
              <a:solidFill>
                <a:srgbClr val="FF0000"/>
              </a:solidFill>
              <a:latin typeface="Comic Sans MS" panose="030F0702030302020204" pitchFamily="66" charset="0"/>
            </a:endParaRPr>
          </a:p>
        </p:txBody>
      </p:sp>
      <p:sp>
        <p:nvSpPr>
          <p:cNvPr id="54" name="TextBox 53"/>
          <p:cNvSpPr txBox="1"/>
          <p:nvPr/>
        </p:nvSpPr>
        <p:spPr>
          <a:xfrm>
            <a:off x="4267200" y="3048000"/>
            <a:ext cx="4686018" cy="3108543"/>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Instantaneous rest is NOT the same as equilibrium, so we cannot use just forces to solve it</a:t>
            </a:r>
          </a:p>
          <a:p>
            <a:pPr algn="ct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 As the particle moves from a speed to rest, it ends up losing </a:t>
            </a:r>
            <a:r>
              <a:rPr lang="en-GB" sz="1400" u="sng" dirty="0">
                <a:solidFill>
                  <a:srgbClr val="FF0000"/>
                </a:solidFill>
                <a:latin typeface="Comic Sans MS" panose="030F0702030302020204" pitchFamily="66" charset="0"/>
                <a:sym typeface="Wingdings" panose="05000000000000000000" pitchFamily="2" charset="2"/>
              </a:rPr>
              <a:t>all</a:t>
            </a:r>
            <a:r>
              <a:rPr lang="en-GB" sz="1400" dirty="0">
                <a:solidFill>
                  <a:srgbClr val="FF0000"/>
                </a:solidFill>
                <a:latin typeface="Comic Sans MS" panose="030F0702030302020204" pitchFamily="66" charset="0"/>
                <a:sym typeface="Wingdings" panose="05000000000000000000" pitchFamily="2" charset="2"/>
              </a:rPr>
              <a:t> of its kinetic energy, so we can just use </a:t>
            </a:r>
            <a:r>
              <a:rPr lang="en-GB" sz="1400" baseline="30000" dirty="0">
                <a:solidFill>
                  <a:srgbClr val="FF0000"/>
                </a:solidFill>
                <a:latin typeface="Comic Sans MS" panose="030F0702030302020204" pitchFamily="66" charset="0"/>
                <a:sym typeface="Wingdings" panose="05000000000000000000" pitchFamily="2" charset="2"/>
              </a:rPr>
              <a:t>1</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2</a:t>
            </a:r>
            <a:r>
              <a:rPr lang="en-GB" sz="1400" dirty="0">
                <a:solidFill>
                  <a:srgbClr val="FF0000"/>
                </a:solidFill>
                <a:latin typeface="Comic Sans MS" panose="030F0702030302020204" pitchFamily="66" charset="0"/>
                <a:sym typeface="Wingdings" panose="05000000000000000000" pitchFamily="2" charset="2"/>
              </a:rPr>
              <a:t>mv</a:t>
            </a:r>
            <a:r>
              <a:rPr lang="en-GB" sz="1400" baseline="30000" dirty="0">
                <a:solidFill>
                  <a:srgbClr val="FF0000"/>
                </a:solidFill>
                <a:latin typeface="Comic Sans MS" panose="030F0702030302020204" pitchFamily="66" charset="0"/>
                <a:sym typeface="Wingdings" panose="05000000000000000000" pitchFamily="2" charset="2"/>
              </a:rPr>
              <a:t>2</a:t>
            </a:r>
            <a:r>
              <a:rPr lang="en-GB" sz="1400" dirty="0">
                <a:solidFill>
                  <a:srgbClr val="FF0000"/>
                </a:solidFill>
                <a:latin typeface="Comic Sans MS" panose="030F0702030302020204" pitchFamily="66" charset="0"/>
                <a:sym typeface="Wingdings" panose="05000000000000000000" pitchFamily="2" charset="2"/>
              </a:rPr>
              <a:t> to represent the energy</a:t>
            </a:r>
          </a:p>
          <a:p>
            <a:pPr algn="ct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Remember if it still had a speed, you would have to use the difference between the energies at the different speeds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Always read the question carefully, sometimes a particle is projected from different positions and this might affect your answer!</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sp>
        <p:nvSpPr>
          <p:cNvPr id="27" name="TextBox 26"/>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24382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blinds(horizontal)">
                                      <p:cBhvr>
                                        <p:cTn id="12" dur="500"/>
                                        <p:tgtEl>
                                          <p:spTgt spid="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blinds(horizontal)">
                                      <p:cBhvr>
                                        <p:cTn id="17" dur="500"/>
                                        <p:tgtEl>
                                          <p:spTgt spid="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4">
                                            <p:txEl>
                                              <p:pRg st="4" end="4"/>
                                            </p:txEl>
                                          </p:spTgt>
                                        </p:tgtEl>
                                        <p:attrNameLst>
                                          <p:attrName>style.visibility</p:attrName>
                                        </p:attrNameLst>
                                      </p:cBhvr>
                                      <p:to>
                                        <p:strVal val="visible"/>
                                      </p:to>
                                    </p:set>
                                    <p:animEffect transition="in" filter="blinds(horizontal)">
                                      <p:cBhvr>
                                        <p:cTn id="22" dur="500"/>
                                        <p:tgtEl>
                                          <p:spTgt spid="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
                                            <p:txEl>
                                              <p:pRg st="6" end="6"/>
                                            </p:txEl>
                                          </p:spTgt>
                                        </p:tgtEl>
                                        <p:attrNameLst>
                                          <p:attrName>style.visibility</p:attrName>
                                        </p:attrNameLst>
                                      </p:cBhvr>
                                      <p:to>
                                        <p:strVal val="visible"/>
                                      </p:to>
                                    </p:set>
                                    <p:animEffect transition="in" filter="blinds(horizontal)">
                                      <p:cBhvr>
                                        <p:cTn id="27" dur="500"/>
                                        <p:tgtEl>
                                          <p:spTgt spid="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2m and modulus of elasticity 29.4N has one end fixed. A particle of mass 4kg is attached to the other end and hangs at rest. Find the extension of the string.</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As always, draw and label diagrams!!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can use Hooke’s law to find the extension</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However, we need the Tension to do this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can find the Tension by resolving vertically, as the system is in equilibrium</a:t>
            </a:r>
            <a:endParaRPr lang="en-GB" sz="1400" dirty="0"/>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1031" name="Straight Connector 1030"/>
          <p:cNvCxnSpPr/>
          <p:nvPr/>
        </p:nvCxnSpPr>
        <p:spPr>
          <a:xfrm>
            <a:off x="5410200" y="1752600"/>
            <a:ext cx="1419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96000" y="1752600"/>
            <a:ext cx="0" cy="14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96000" y="3244887"/>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096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6" name="TextBox 1035"/>
          <p:cNvSpPr txBox="1"/>
          <p:nvPr/>
        </p:nvSpPr>
        <p:spPr>
          <a:xfrm>
            <a:off x="5943600" y="3625887"/>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sp>
        <p:nvSpPr>
          <p:cNvPr id="86" name="TextBox 85"/>
          <p:cNvSpPr txBox="1"/>
          <p:nvPr/>
        </p:nvSpPr>
        <p:spPr>
          <a:xfrm>
            <a:off x="5715000" y="26670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1037" name="TextBox 1036"/>
              <p:cNvSpPr txBox="1"/>
              <p:nvPr/>
            </p:nvSpPr>
            <p:spPr>
              <a:xfrm>
                <a:off x="7620000" y="1981200"/>
                <a:ext cx="6203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𝑙</m:t>
                      </m:r>
                      <m:r>
                        <a:rPr lang="en-GB" sz="1400" b="0" i="1" smtClean="0">
                          <a:latin typeface="Cambria Math"/>
                        </a:rPr>
                        <m:t>=2</m:t>
                      </m:r>
                    </m:oMath>
                  </m:oMathPara>
                </a14:m>
                <a:endParaRPr lang="en-GB" sz="1400" dirty="0"/>
              </a:p>
            </p:txBody>
          </p:sp>
        </mc:Choice>
        <mc:Fallback xmlns="">
          <p:sp>
            <p:nvSpPr>
              <p:cNvPr id="1037" name="TextBox 1036"/>
              <p:cNvSpPr txBox="1">
                <a:spLocks noRot="1" noChangeAspect="1" noMove="1" noResize="1" noEditPoints="1" noAdjustHandles="1" noChangeArrowheads="1" noChangeShapeType="1" noTextEdit="1"/>
              </p:cNvSpPr>
              <p:nvPr/>
            </p:nvSpPr>
            <p:spPr>
              <a:xfrm>
                <a:off x="7620000" y="1981200"/>
                <a:ext cx="620363"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7620000" y="2286000"/>
                <a:ext cx="8823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λ</m:t>
                      </m:r>
                      <m:r>
                        <a:rPr lang="en-GB" sz="1400" b="0" i="1" smtClean="0">
                          <a:latin typeface="Cambria Math"/>
                        </a:rPr>
                        <m:t>=29.4</m:t>
                      </m:r>
                    </m:oMath>
                  </m:oMathPara>
                </a14:m>
                <a:endParaRPr lang="en-GB" sz="1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7620000" y="2286000"/>
                <a:ext cx="882356"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7620000" y="2590800"/>
                <a:ext cx="6263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 ?</m:t>
                      </m:r>
                    </m:oMath>
                  </m:oMathPara>
                </a14:m>
                <a:endParaRPr lang="en-GB" sz="1400" dirty="0"/>
              </a:p>
            </p:txBody>
          </p:sp>
        </mc:Choice>
        <mc:Fallback xmlns="">
          <p:sp>
            <p:nvSpPr>
              <p:cNvPr id="89" name="TextBox 88"/>
              <p:cNvSpPr txBox="1">
                <a:spLocks noRot="1" noChangeAspect="1" noMove="1" noResize="1" noEditPoints="1" noAdjustHandles="1" noChangeArrowheads="1" noChangeShapeType="1" noTextEdit="1"/>
              </p:cNvSpPr>
              <p:nvPr/>
            </p:nvSpPr>
            <p:spPr>
              <a:xfrm>
                <a:off x="7620000" y="2590800"/>
                <a:ext cx="626325"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7620000" y="2895600"/>
                <a:ext cx="6360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 ?</m:t>
                      </m:r>
                    </m:oMath>
                  </m:oMathPara>
                </a14:m>
                <a:endParaRPr lang="en-GB" sz="1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7620000" y="2895600"/>
                <a:ext cx="636072"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8" name="TextBox 1037"/>
              <p:cNvSpPr txBox="1"/>
              <p:nvPr/>
            </p:nvSpPr>
            <p:spPr>
              <a:xfrm>
                <a:off x="4267200" y="44958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1038" name="TextBox 1037"/>
              <p:cNvSpPr txBox="1">
                <a:spLocks noRot="1" noChangeAspect="1" noMove="1" noResize="1" noEditPoints="1" noAdjustHandles="1" noChangeArrowheads="1" noChangeShapeType="1" noTextEdit="1"/>
              </p:cNvSpPr>
              <p:nvPr/>
            </p:nvSpPr>
            <p:spPr>
              <a:xfrm>
                <a:off x="4267200" y="4495800"/>
                <a:ext cx="922432" cy="338554"/>
              </a:xfrm>
              <a:prstGeom prst="rect">
                <a:avLst/>
              </a:prstGeom>
              <a:blipFill rotWithShape="1">
                <a:blip r:embed="rId9"/>
                <a:stretch>
                  <a:fillRect/>
                </a:stretch>
              </a:blipFill>
            </p:spPr>
            <p:txBody>
              <a:bodyPr/>
              <a:lstStyle/>
              <a:p>
                <a:r>
                  <a:rPr lang="en-GB">
                    <a:noFill/>
                  </a:rPr>
                  <a:t> </a:t>
                </a:r>
              </a:p>
            </p:txBody>
          </p:sp>
        </mc:Fallback>
      </mc:AlternateContent>
      <p:sp>
        <p:nvSpPr>
          <p:cNvPr id="1039" name="TextBox 1038"/>
          <p:cNvSpPr txBox="1"/>
          <p:nvPr/>
        </p:nvSpPr>
        <p:spPr>
          <a:xfrm>
            <a:off x="4114800" y="41148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93" name="TextBox 92"/>
              <p:cNvSpPr txBox="1"/>
              <p:nvPr/>
            </p:nvSpPr>
            <p:spPr>
              <a:xfrm>
                <a:off x="3796352" y="4958686"/>
                <a:ext cx="12266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−4</m:t>
                      </m:r>
                      <m:r>
                        <a:rPr lang="en-GB" sz="1600" b="0" i="1" smtClean="0">
                          <a:latin typeface="Cambria Math"/>
                        </a:rPr>
                        <m:t>𝑔</m:t>
                      </m:r>
                      <m:r>
                        <a:rPr lang="en-GB" sz="1600" b="0" i="1" smtClean="0">
                          <a:latin typeface="Cambria Math"/>
                        </a:rPr>
                        <m:t>=0</m:t>
                      </m:r>
                    </m:oMath>
                  </m:oMathPara>
                </a14:m>
                <a:endParaRPr lang="en-GB" sz="1600" dirty="0"/>
              </a:p>
            </p:txBody>
          </p:sp>
        </mc:Choice>
        <mc:Fallback xmlns="">
          <p:sp>
            <p:nvSpPr>
              <p:cNvPr id="93" name="TextBox 92"/>
              <p:cNvSpPr txBox="1">
                <a:spLocks noRot="1" noChangeAspect="1" noMove="1" noResize="1" noEditPoints="1" noAdjustHandles="1" noChangeArrowheads="1" noChangeShapeType="1" noTextEdit="1"/>
              </p:cNvSpPr>
              <p:nvPr/>
            </p:nvSpPr>
            <p:spPr>
              <a:xfrm>
                <a:off x="3796352" y="4958686"/>
                <a:ext cx="1226618" cy="338554"/>
              </a:xfrm>
              <a:prstGeom prst="rect">
                <a:avLst/>
              </a:prstGeom>
              <a:blipFill rotWithShape="1">
                <a:blip r:embed="rId10"/>
                <a:stretch>
                  <a:fillRect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4275161" y="5443183"/>
                <a:ext cx="8677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=4</m:t>
                      </m:r>
                      <m:r>
                        <a:rPr lang="en-GB" sz="1600" b="0" i="1" smtClean="0">
                          <a:latin typeface="Cambria Math"/>
                        </a:rPr>
                        <m:t>𝑔</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4275161" y="5443183"/>
                <a:ext cx="867738" cy="338554"/>
              </a:xfrm>
              <a:prstGeom prst="rect">
                <a:avLst/>
              </a:prstGeom>
              <a:blipFill rotWithShape="1">
                <a:blip r:embed="rId11"/>
                <a:stretch>
                  <a:fillRect b="-9091"/>
                </a:stretch>
              </a:blipFill>
            </p:spPr>
            <p:txBody>
              <a:bodyPr/>
              <a:lstStyle/>
              <a:p>
                <a:r>
                  <a:rPr lang="en-GB">
                    <a:noFill/>
                  </a:rPr>
                  <a:t> </a:t>
                </a:r>
              </a:p>
            </p:txBody>
          </p:sp>
        </mc:Fallback>
      </mc:AlternateContent>
      <p:sp>
        <p:nvSpPr>
          <p:cNvPr id="1040" name="Arc 1039"/>
          <p:cNvSpPr/>
          <p:nvPr/>
        </p:nvSpPr>
        <p:spPr>
          <a:xfrm>
            <a:off x="4876800" y="4648200"/>
            <a:ext cx="6096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Arc 95"/>
          <p:cNvSpPr/>
          <p:nvPr/>
        </p:nvSpPr>
        <p:spPr>
          <a:xfrm>
            <a:off x="4876800" y="5181600"/>
            <a:ext cx="6096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1" name="TextBox 1040"/>
          <p:cNvSpPr txBox="1"/>
          <p:nvPr/>
        </p:nvSpPr>
        <p:spPr>
          <a:xfrm>
            <a:off x="5334000" y="45720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98" name="TextBox 97"/>
          <p:cNvSpPr txBox="1"/>
          <p:nvPr/>
        </p:nvSpPr>
        <p:spPr>
          <a:xfrm>
            <a:off x="5410200" y="5257800"/>
            <a:ext cx="10668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Rearrange</a:t>
            </a:r>
          </a:p>
        </p:txBody>
      </p:sp>
      <p:sp>
        <p:nvSpPr>
          <p:cNvPr id="99" name="TextBox 98"/>
          <p:cNvSpPr txBox="1"/>
          <p:nvPr/>
        </p:nvSpPr>
        <p:spPr>
          <a:xfrm>
            <a:off x="6705600" y="4114800"/>
            <a:ext cx="1705916"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100" name="TextBox 99"/>
              <p:cNvSpPr txBox="1"/>
              <p:nvPr/>
            </p:nvSpPr>
            <p:spPr>
              <a:xfrm>
                <a:off x="7624545" y="2895600"/>
                <a:ext cx="78361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=4</m:t>
                      </m:r>
                      <m:r>
                        <a:rPr lang="en-GB" sz="1400" b="0" i="1" smtClean="0">
                          <a:latin typeface="Cambria Math"/>
                        </a:rPr>
                        <m:t>𝑔</m:t>
                      </m:r>
                    </m:oMath>
                  </m:oMathPara>
                </a14:m>
                <a:endParaRPr lang="en-GB" sz="14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7624545" y="2895600"/>
                <a:ext cx="783612" cy="307777"/>
              </a:xfrm>
              <a:prstGeom prst="rect">
                <a:avLst/>
              </a:prstGeom>
              <a:blipFill rotWithShape="1">
                <a:blip r:embed="rId12"/>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6781800" y="44958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6781800" y="4495800"/>
                <a:ext cx="760336" cy="501419"/>
              </a:xfrm>
              <a:prstGeom prst="rect">
                <a:avLst/>
              </a:prstGeom>
              <a:blipFill rotWithShape="1">
                <a:blip r:embed="rId13"/>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6705600" y="5105400"/>
                <a:ext cx="1108893"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r>
                        <a:rPr lang="en-GB" sz="1400" b="0" i="1" smtClean="0">
                          <a:latin typeface="Cambria Math"/>
                        </a:rPr>
                        <m:t>𝑔</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29.4</m:t>
                          </m:r>
                          <m:r>
                            <a:rPr lang="en-GB" sz="1400" b="0" i="1" dirty="0" smtClean="0">
                              <a:latin typeface="Cambria Math"/>
                            </a:rPr>
                            <m:t>𝑥</m:t>
                          </m:r>
                        </m:num>
                        <m:den>
                          <m:r>
                            <a:rPr lang="en-GB" sz="1400" b="0" i="1" smtClean="0">
                              <a:latin typeface="Cambria Math"/>
                            </a:rPr>
                            <m:t>2</m:t>
                          </m:r>
                        </m:den>
                      </m:f>
                    </m:oMath>
                  </m:oMathPara>
                </a14:m>
                <a:endParaRPr lang="en-GB" sz="14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705600" y="5105400"/>
                <a:ext cx="1108893" cy="49705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705600" y="5715000"/>
                <a:ext cx="1108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8</m:t>
                      </m:r>
                      <m:r>
                        <a:rPr lang="en-GB" sz="1400" b="0" i="1" smtClean="0">
                          <a:latin typeface="Cambria Math"/>
                        </a:rPr>
                        <m:t>𝑔</m:t>
                      </m:r>
                      <m:r>
                        <a:rPr lang="en-GB" sz="1400" b="0" i="1" smtClean="0">
                          <a:latin typeface="Cambria Math"/>
                        </a:rPr>
                        <m:t>=29.4</m:t>
                      </m:r>
                      <m:r>
                        <a:rPr lang="en-GB" sz="1400" b="0" i="1" smtClean="0">
                          <a:latin typeface="Cambria Math"/>
                        </a:rPr>
                        <m:t>𝑥</m:t>
                      </m:r>
                    </m:oMath>
                  </m:oMathPara>
                </a14:m>
                <a:endParaRPr lang="en-GB" sz="14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705600" y="5715000"/>
                <a:ext cx="1108893" cy="307777"/>
              </a:xfrm>
              <a:prstGeom prst="rect">
                <a:avLst/>
              </a:prstGeom>
              <a:blipFill rotWithShape="1">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6781800" y="6096000"/>
                <a:ext cx="1066800" cy="49705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𝑥</m:t>
                      </m:r>
                      <m:r>
                        <a:rPr lang="en-GB" sz="1400" b="0" i="1" smtClean="0">
                          <a:latin typeface="Cambria Math"/>
                        </a:rPr>
                        <m:t>=2</m:t>
                      </m:r>
                      <m:f>
                        <m:fPr>
                          <m:ctrlPr>
                            <a:rPr lang="en-GB" sz="1400" b="0" i="1" smtClean="0">
                              <a:latin typeface="Cambria Math" panose="02040503050406030204" pitchFamily="18" charset="0"/>
                            </a:rPr>
                          </m:ctrlPr>
                        </m:fPr>
                        <m:num>
                          <m:r>
                            <a:rPr lang="en-GB" sz="1400" b="0" i="1" smtClean="0">
                              <a:latin typeface="Cambria Math"/>
                            </a:rPr>
                            <m:t>2</m:t>
                          </m:r>
                        </m:num>
                        <m:den>
                          <m:r>
                            <a:rPr lang="en-GB" sz="1400" b="0" i="1" smtClean="0">
                              <a:latin typeface="Cambria Math"/>
                            </a:rPr>
                            <m:t>3</m:t>
                          </m:r>
                        </m:den>
                      </m:f>
                      <m:r>
                        <a:rPr lang="en-GB" sz="1400" b="0" i="1" smtClean="0">
                          <a:latin typeface="Cambria Math"/>
                        </a:rPr>
                        <m:t>𝑚</m:t>
                      </m:r>
                    </m:oMath>
                  </m:oMathPara>
                </a14:m>
                <a:endParaRPr lang="en-GB" sz="14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6781800" y="6096000"/>
                <a:ext cx="1066800" cy="497059"/>
              </a:xfrm>
              <a:prstGeom prst="rect">
                <a:avLst/>
              </a:prstGeom>
              <a:blipFill rotWithShape="1">
                <a:blip r:embed="rId16"/>
                <a:stretch>
                  <a:fillRect/>
                </a:stretch>
              </a:blipFill>
              <a:ln w="25400">
                <a:noFill/>
              </a:ln>
            </p:spPr>
            <p:txBody>
              <a:bodyPr/>
              <a:lstStyle/>
              <a:p>
                <a:r>
                  <a:rPr lang="en-GB">
                    <a:noFill/>
                  </a:rPr>
                  <a:t> </a:t>
                </a:r>
              </a:p>
            </p:txBody>
          </p:sp>
        </mc:Fallback>
      </mc:AlternateContent>
      <p:sp>
        <p:nvSpPr>
          <p:cNvPr id="105" name="Arc 104"/>
          <p:cNvSpPr/>
          <p:nvPr/>
        </p:nvSpPr>
        <p:spPr>
          <a:xfrm>
            <a:off x="7543800" y="4800600"/>
            <a:ext cx="6096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Arc 105"/>
          <p:cNvSpPr/>
          <p:nvPr/>
        </p:nvSpPr>
        <p:spPr>
          <a:xfrm>
            <a:off x="7543800" y="5334000"/>
            <a:ext cx="6096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Arc 106"/>
          <p:cNvSpPr/>
          <p:nvPr/>
        </p:nvSpPr>
        <p:spPr>
          <a:xfrm>
            <a:off x="7543800" y="5867400"/>
            <a:ext cx="6096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TextBox 107"/>
          <p:cNvSpPr txBox="1"/>
          <p:nvPr/>
        </p:nvSpPr>
        <p:spPr>
          <a:xfrm>
            <a:off x="8001000" y="48006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109" name="TextBox 108"/>
          <p:cNvSpPr txBox="1"/>
          <p:nvPr/>
        </p:nvSpPr>
        <p:spPr>
          <a:xfrm>
            <a:off x="8118143" y="53340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2</a:t>
            </a:r>
          </a:p>
        </p:txBody>
      </p:sp>
      <p:sp>
        <p:nvSpPr>
          <p:cNvPr id="110" name="TextBox 109"/>
          <p:cNvSpPr txBox="1"/>
          <p:nvPr/>
        </p:nvSpPr>
        <p:spPr>
          <a:xfrm>
            <a:off x="8124967" y="58674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29.4</a:t>
            </a:r>
          </a:p>
        </p:txBody>
      </p:sp>
      <p:cxnSp>
        <p:nvCxnSpPr>
          <p:cNvPr id="111" name="Straight Connector 110"/>
          <p:cNvCxnSpPr/>
          <p:nvPr/>
        </p:nvCxnSpPr>
        <p:spPr>
          <a:xfrm>
            <a:off x="6553200" y="1752600"/>
            <a:ext cx="0" cy="68580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553200" y="2362200"/>
            <a:ext cx="0" cy="83820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44" name="TextBox 1043"/>
          <p:cNvSpPr txBox="1"/>
          <p:nvPr/>
        </p:nvSpPr>
        <p:spPr>
          <a:xfrm>
            <a:off x="6553200" y="1905000"/>
            <a:ext cx="433132" cy="307777"/>
          </a:xfrm>
          <a:prstGeom prst="rect">
            <a:avLst/>
          </a:prstGeom>
          <a:noFill/>
        </p:spPr>
        <p:txBody>
          <a:bodyPr wrap="none" rtlCol="0">
            <a:spAutoFit/>
          </a:bodyPr>
          <a:lstStyle/>
          <a:p>
            <a:r>
              <a:rPr lang="en-GB" sz="1400" dirty="0">
                <a:latin typeface="Comic Sans MS" panose="030F0702030302020204" pitchFamily="66" charset="0"/>
              </a:rPr>
              <a:t>2m</a:t>
            </a:r>
          </a:p>
        </p:txBody>
      </p:sp>
      <p:sp>
        <p:nvSpPr>
          <p:cNvPr id="116" name="TextBox 115"/>
          <p:cNvSpPr txBox="1"/>
          <p:nvPr/>
        </p:nvSpPr>
        <p:spPr>
          <a:xfrm>
            <a:off x="6553200" y="2667000"/>
            <a:ext cx="433132" cy="307777"/>
          </a:xfrm>
          <a:prstGeom prst="rect">
            <a:avLst/>
          </a:prstGeom>
          <a:noFill/>
        </p:spPr>
        <p:txBody>
          <a:bodyPr wrap="none" rtlCol="0">
            <a:spAutoFit/>
          </a:bodyPr>
          <a:lstStyle/>
          <a:p>
            <a:r>
              <a:rPr lang="en-GB" sz="1400" dirty="0" err="1">
                <a:latin typeface="Comic Sans MS" panose="030F0702030302020204" pitchFamily="66" charset="0"/>
              </a:rPr>
              <a:t>xm</a:t>
            </a:r>
            <a:endParaRPr lang="en-GB" sz="1400" dirty="0">
              <a:latin typeface="Comic Sans MS" panose="030F0702030302020204" pitchFamily="66" charset="0"/>
            </a:endParaRPr>
          </a:p>
        </p:txBody>
      </p:sp>
      <p:sp>
        <p:nvSpPr>
          <p:cNvPr id="1034" name="Oval 1033"/>
          <p:cNvSpPr/>
          <p:nvPr/>
        </p:nvSpPr>
        <p:spPr>
          <a:xfrm>
            <a:off x="6019800" y="3124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1054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blinds(vertical)">
                                      <p:cBhvr>
                                        <p:cTn id="12" dur="5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linds(horizontal)">
                                      <p:cBhvr>
                                        <p:cTn id="17" dur="500"/>
                                        <p:tgtEl>
                                          <p:spTgt spid="7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blinds(horizontal)">
                                      <p:cBhvr>
                                        <p:cTn id="20" dur="5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blinds(horizontal)">
                                      <p:cBhvr>
                                        <p:cTn id="25" dur="500"/>
                                        <p:tgtEl>
                                          <p:spTgt spid="8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blinds(horizontal)">
                                      <p:cBhvr>
                                        <p:cTn id="28" dur="500"/>
                                        <p:tgtEl>
                                          <p:spTgt spid="103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blinds(horizontal)">
                                      <p:cBhvr>
                                        <p:cTn id="33" dur="500"/>
                                        <p:tgtEl>
                                          <p:spTgt spid="8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linds(horizontal)">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blinds(horizontal)">
                                      <p:cBhvr>
                                        <p:cTn id="41" dur="500"/>
                                        <p:tgtEl>
                                          <p:spTgt spid="1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44"/>
                                        </p:tgtEl>
                                        <p:attrNameLst>
                                          <p:attrName>style.visibility</p:attrName>
                                        </p:attrNameLst>
                                      </p:cBhvr>
                                      <p:to>
                                        <p:strVal val="visible"/>
                                      </p:to>
                                    </p:set>
                                    <p:animEffect transition="in" filter="blinds(horizontal)">
                                      <p:cBhvr>
                                        <p:cTn id="44" dur="500"/>
                                        <p:tgtEl>
                                          <p:spTgt spid="104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blinds(horizontal)">
                                      <p:cBhvr>
                                        <p:cTn id="49" dur="500"/>
                                        <p:tgtEl>
                                          <p:spTgt spid="1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blinds(horizontal)">
                                      <p:cBhvr>
                                        <p:cTn id="52" dur="500"/>
                                        <p:tgtEl>
                                          <p:spTgt spid="1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37"/>
                                        </p:tgtEl>
                                        <p:attrNameLst>
                                          <p:attrName>style.visibility</p:attrName>
                                        </p:attrNameLst>
                                      </p:cBhvr>
                                      <p:to>
                                        <p:strVal val="visible"/>
                                      </p:to>
                                    </p:set>
                                    <p:animEffect transition="in" filter="blinds(horizontal)">
                                      <p:cBhvr>
                                        <p:cTn id="57" dur="500"/>
                                        <p:tgtEl>
                                          <p:spTgt spid="10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blinds(horizontal)">
                                      <p:cBhvr>
                                        <p:cTn id="62" dur="500"/>
                                        <p:tgtEl>
                                          <p:spTgt spid="8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blinds(horizontal)">
                                      <p:cBhvr>
                                        <p:cTn id="67" dur="500"/>
                                        <p:tgtEl>
                                          <p:spTgt spid="8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blinds(horizontal)">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blinds(horizontal)">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blinds(horizontal)">
                                      <p:cBhvr>
                                        <p:cTn id="82" dur="5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blinds(horizontal)">
                                      <p:cBhvr>
                                        <p:cTn id="87" dur="500"/>
                                        <p:tgtEl>
                                          <p:spTgt spid="3">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039"/>
                                        </p:tgtEl>
                                        <p:attrNameLst>
                                          <p:attrName>style.visibility</p:attrName>
                                        </p:attrNameLst>
                                      </p:cBhvr>
                                      <p:to>
                                        <p:strVal val="visible"/>
                                      </p:to>
                                    </p:set>
                                    <p:animEffect transition="in" filter="blinds(horizontal)">
                                      <p:cBhvr>
                                        <p:cTn id="92" dur="500"/>
                                        <p:tgtEl>
                                          <p:spTgt spid="10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38"/>
                                        </p:tgtEl>
                                        <p:attrNameLst>
                                          <p:attrName>style.visibility</p:attrName>
                                        </p:attrNameLst>
                                      </p:cBhvr>
                                      <p:to>
                                        <p:strVal val="visible"/>
                                      </p:to>
                                    </p:set>
                                    <p:animEffect transition="in" filter="blinds(horizontal)">
                                      <p:cBhvr>
                                        <p:cTn id="97" dur="500"/>
                                        <p:tgtEl>
                                          <p:spTgt spid="1038"/>
                                        </p:tgtEl>
                                      </p:cBhvr>
                                    </p:animEffec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82"/>
                                        </p:tgtEl>
                                        <p:attrNameLst>
                                          <p:attrName>stroke.color</p:attrName>
                                        </p:attrNameLst>
                                      </p:cBhvr>
                                      <p:to>
                                        <a:schemeClr val="hlink"/>
                                      </p:to>
                                    </p:animClr>
                                    <p:set>
                                      <p:cBhvr>
                                        <p:cTn id="102" dur="500" fill="hold"/>
                                        <p:tgtEl>
                                          <p:spTgt spid="82"/>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84"/>
                                        </p:tgtEl>
                                        <p:attrNameLst>
                                          <p:attrName>stroke.color</p:attrName>
                                        </p:attrNameLst>
                                      </p:cBhvr>
                                      <p:to>
                                        <a:schemeClr val="hlink"/>
                                      </p:to>
                                    </p:animClr>
                                    <p:set>
                                      <p:cBhvr>
                                        <p:cTn id="105" dur="500" fill="hold"/>
                                        <p:tgtEl>
                                          <p:spTgt spid="84"/>
                                        </p:tgtEl>
                                        <p:attrNameLst>
                                          <p:attrName>stroke.on</p:attrName>
                                        </p:attrNameLst>
                                      </p:cBhvr>
                                      <p:to>
                                        <p:strVal val="true"/>
                                      </p:to>
                                    </p:set>
                                  </p:childTnLst>
                                </p:cTn>
                              </p:par>
                              <p:par>
                                <p:cTn id="106" presetID="3" presetClass="emph" presetSubtype="2" fill="hold" grpId="1" nodeType="withEffect">
                                  <p:stCondLst>
                                    <p:cond delay="0"/>
                                  </p:stCondLst>
                                  <p:childTnLst>
                                    <p:animClr clrSpc="rgb" dir="cw">
                                      <p:cBhvr override="childStyle">
                                        <p:cTn id="107" dur="500" fill="hold"/>
                                        <p:tgtEl>
                                          <p:spTgt spid="1036"/>
                                        </p:tgtEl>
                                        <p:attrNameLst>
                                          <p:attrName>style.color</p:attrName>
                                        </p:attrNameLst>
                                      </p:cBhvr>
                                      <p:to>
                                        <a:schemeClr val="hlink"/>
                                      </p:to>
                                    </p:animClr>
                                  </p:childTnLst>
                                </p:cTn>
                              </p:par>
                              <p:par>
                                <p:cTn id="108" presetID="3" presetClass="emph" presetSubtype="2" fill="hold" grpId="1" nodeType="withEffect">
                                  <p:stCondLst>
                                    <p:cond delay="0"/>
                                  </p:stCondLst>
                                  <p:childTnLst>
                                    <p:animClr clrSpc="rgb" dir="cw">
                                      <p:cBhvr override="childStyle">
                                        <p:cTn id="109" dur="500" fill="hold"/>
                                        <p:tgtEl>
                                          <p:spTgt spid="86"/>
                                        </p:tgtEl>
                                        <p:attrNameLst>
                                          <p:attrName>style.color</p:attrName>
                                        </p:attrNameLst>
                                      </p:cBhvr>
                                      <p:to>
                                        <a:schemeClr val="hlink"/>
                                      </p:to>
                                    </p:animClr>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040"/>
                                        </p:tgtEl>
                                        <p:attrNameLst>
                                          <p:attrName>style.visibility</p:attrName>
                                        </p:attrNameLst>
                                      </p:cBhvr>
                                      <p:to>
                                        <p:strVal val="visible"/>
                                      </p:to>
                                    </p:set>
                                    <p:animEffect transition="in" filter="blinds(horizontal)">
                                      <p:cBhvr>
                                        <p:cTn id="114" dur="500"/>
                                        <p:tgtEl>
                                          <p:spTgt spid="1040"/>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41"/>
                                        </p:tgtEl>
                                        <p:attrNameLst>
                                          <p:attrName>style.visibility</p:attrName>
                                        </p:attrNameLst>
                                      </p:cBhvr>
                                      <p:to>
                                        <p:strVal val="visible"/>
                                      </p:to>
                                    </p:set>
                                    <p:animEffect transition="in" filter="blinds(horizontal)">
                                      <p:cBhvr>
                                        <p:cTn id="119" dur="500"/>
                                        <p:tgtEl>
                                          <p:spTgt spid="104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blinds(horizontal)">
                                      <p:cBhvr>
                                        <p:cTn id="124" dur="500"/>
                                        <p:tgtEl>
                                          <p:spTgt spid="93"/>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96"/>
                                        </p:tgtEl>
                                        <p:attrNameLst>
                                          <p:attrName>style.visibility</p:attrName>
                                        </p:attrNameLst>
                                      </p:cBhvr>
                                      <p:to>
                                        <p:strVal val="visible"/>
                                      </p:to>
                                    </p:set>
                                    <p:animEffect transition="in" filter="blinds(horizontal)">
                                      <p:cBhvr>
                                        <p:cTn id="129" dur="500"/>
                                        <p:tgtEl>
                                          <p:spTgt spid="9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blinds(horizontal)">
                                      <p:cBhvr>
                                        <p:cTn id="134" dur="500"/>
                                        <p:tgtEl>
                                          <p:spTgt spid="9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94"/>
                                        </p:tgtEl>
                                        <p:attrNameLst>
                                          <p:attrName>style.visibility</p:attrName>
                                        </p:attrNameLst>
                                      </p:cBhvr>
                                      <p:to>
                                        <p:strVal val="visible"/>
                                      </p:to>
                                    </p:set>
                                    <p:animEffect transition="in" filter="blinds(horizontal)">
                                      <p:cBhvr>
                                        <p:cTn id="139" dur="500"/>
                                        <p:tgtEl>
                                          <p:spTgt spid="94"/>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90"/>
                                        </p:tgtEl>
                                      </p:cBhvr>
                                    </p:animEffect>
                                    <p:set>
                                      <p:cBhvr>
                                        <p:cTn id="144" dur="1" fill="hold">
                                          <p:stCondLst>
                                            <p:cond delay="499"/>
                                          </p:stCondLst>
                                        </p:cTn>
                                        <p:tgtEl>
                                          <p:spTgt spid="90"/>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blinds(horizontal)">
                                      <p:cBhvr>
                                        <p:cTn id="149" dur="500"/>
                                        <p:tgtEl>
                                          <p:spTgt spid="10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blinds(horizontal)">
                                      <p:cBhvr>
                                        <p:cTn id="154" dur="500"/>
                                        <p:tgtEl>
                                          <p:spTgt spid="99"/>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01"/>
                                        </p:tgtEl>
                                        <p:attrNameLst>
                                          <p:attrName>style.visibility</p:attrName>
                                        </p:attrNameLst>
                                      </p:cBhvr>
                                      <p:to>
                                        <p:strVal val="visible"/>
                                      </p:to>
                                    </p:set>
                                    <p:animEffect transition="in" filter="blinds(horizontal)">
                                      <p:cBhvr>
                                        <p:cTn id="159" dur="500"/>
                                        <p:tgtEl>
                                          <p:spTgt spid="101"/>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105"/>
                                        </p:tgtEl>
                                        <p:attrNameLst>
                                          <p:attrName>style.visibility</p:attrName>
                                        </p:attrNameLst>
                                      </p:cBhvr>
                                      <p:to>
                                        <p:strVal val="visible"/>
                                      </p:to>
                                    </p:set>
                                    <p:animEffect transition="in" filter="blinds(horizontal)">
                                      <p:cBhvr>
                                        <p:cTn id="164" dur="500"/>
                                        <p:tgtEl>
                                          <p:spTgt spid="105"/>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108"/>
                                        </p:tgtEl>
                                        <p:attrNameLst>
                                          <p:attrName>style.visibility</p:attrName>
                                        </p:attrNameLst>
                                      </p:cBhvr>
                                      <p:to>
                                        <p:strVal val="visible"/>
                                      </p:to>
                                    </p:set>
                                    <p:animEffect transition="in" filter="blinds(horizontal)">
                                      <p:cBhvr>
                                        <p:cTn id="169" dur="500"/>
                                        <p:tgtEl>
                                          <p:spTgt spid="108"/>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102"/>
                                        </p:tgtEl>
                                        <p:attrNameLst>
                                          <p:attrName>style.visibility</p:attrName>
                                        </p:attrNameLst>
                                      </p:cBhvr>
                                      <p:to>
                                        <p:strVal val="visible"/>
                                      </p:to>
                                    </p:set>
                                    <p:animEffect transition="in" filter="blinds(horizontal)">
                                      <p:cBhvr>
                                        <p:cTn id="174" dur="500"/>
                                        <p:tgtEl>
                                          <p:spTgt spid="102"/>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106"/>
                                        </p:tgtEl>
                                        <p:attrNameLst>
                                          <p:attrName>style.visibility</p:attrName>
                                        </p:attrNameLst>
                                      </p:cBhvr>
                                      <p:to>
                                        <p:strVal val="visible"/>
                                      </p:to>
                                    </p:set>
                                    <p:animEffect transition="in" filter="blinds(horizontal)">
                                      <p:cBhvr>
                                        <p:cTn id="179" dur="500"/>
                                        <p:tgtEl>
                                          <p:spTgt spid="106"/>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109"/>
                                        </p:tgtEl>
                                        <p:attrNameLst>
                                          <p:attrName>style.visibility</p:attrName>
                                        </p:attrNameLst>
                                      </p:cBhvr>
                                      <p:to>
                                        <p:strVal val="visible"/>
                                      </p:to>
                                    </p:set>
                                    <p:animEffect transition="in" filter="blinds(horizontal)">
                                      <p:cBhvr>
                                        <p:cTn id="184" dur="500"/>
                                        <p:tgtEl>
                                          <p:spTgt spid="109"/>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103"/>
                                        </p:tgtEl>
                                        <p:attrNameLst>
                                          <p:attrName>style.visibility</p:attrName>
                                        </p:attrNameLst>
                                      </p:cBhvr>
                                      <p:to>
                                        <p:strVal val="visible"/>
                                      </p:to>
                                    </p:set>
                                    <p:animEffect transition="in" filter="blinds(horizontal)">
                                      <p:cBhvr>
                                        <p:cTn id="189" dur="500"/>
                                        <p:tgtEl>
                                          <p:spTgt spid="103"/>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107"/>
                                        </p:tgtEl>
                                        <p:attrNameLst>
                                          <p:attrName>style.visibility</p:attrName>
                                        </p:attrNameLst>
                                      </p:cBhvr>
                                      <p:to>
                                        <p:strVal val="visible"/>
                                      </p:to>
                                    </p:set>
                                    <p:animEffect transition="in" filter="blinds(horizontal)">
                                      <p:cBhvr>
                                        <p:cTn id="194" dur="500"/>
                                        <p:tgtEl>
                                          <p:spTgt spid="107"/>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110"/>
                                        </p:tgtEl>
                                        <p:attrNameLst>
                                          <p:attrName>style.visibility</p:attrName>
                                        </p:attrNameLst>
                                      </p:cBhvr>
                                      <p:to>
                                        <p:strVal val="visible"/>
                                      </p:to>
                                    </p:set>
                                    <p:animEffect transition="in" filter="blinds(horizontal)">
                                      <p:cBhvr>
                                        <p:cTn id="199" dur="500"/>
                                        <p:tgtEl>
                                          <p:spTgt spid="110"/>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104"/>
                                        </p:tgtEl>
                                        <p:attrNameLst>
                                          <p:attrName>style.visibility</p:attrName>
                                        </p:attrNameLst>
                                      </p:cBhvr>
                                      <p:to>
                                        <p:strVal val="visible"/>
                                      </p:to>
                                    </p:set>
                                    <p:animEffect transition="in" filter="blinds(horizontal)">
                                      <p:cBhvr>
                                        <p:cTn id="20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P spid="1036" grpId="1"/>
      <p:bldP spid="86" grpId="0"/>
      <p:bldP spid="86" grpId="1"/>
      <p:bldP spid="1037" grpId="0"/>
      <p:bldP spid="88" grpId="0"/>
      <p:bldP spid="89" grpId="0"/>
      <p:bldP spid="90" grpId="0"/>
      <p:bldP spid="90" grpId="1"/>
      <p:bldP spid="1038" grpId="0"/>
      <p:bldP spid="1039" grpId="0"/>
      <p:bldP spid="93" grpId="0"/>
      <p:bldP spid="94" grpId="0"/>
      <p:bldP spid="1040" grpId="0" animBg="1"/>
      <p:bldP spid="96" grpId="0" animBg="1"/>
      <p:bldP spid="1041" grpId="0"/>
      <p:bldP spid="98" grpId="0"/>
      <p:bldP spid="99" grpId="0"/>
      <p:bldP spid="100" grpId="0"/>
      <p:bldP spid="101" grpId="0"/>
      <p:bldP spid="102" grpId="0"/>
      <p:bldP spid="103" grpId="0"/>
      <p:bldP spid="104" grpId="0"/>
      <p:bldP spid="105" grpId="0" animBg="1"/>
      <p:bldP spid="106" grpId="0" animBg="1"/>
      <p:bldP spid="107" grpId="0" animBg="1"/>
      <p:bldP spid="108" grpId="0"/>
      <p:bldP spid="109" grpId="0"/>
      <p:bldP spid="110" grpId="0"/>
      <p:bldP spid="1044" grpId="0"/>
      <p:bldP spid="116" grpId="0"/>
      <p:bldP spid="10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an elastic string, of natural length 2m and modulus of elasticity 19.6N. The other end of the elastic string is attached to the point O. If the particle is released from the point O, find the greatest distance it will reach below O.</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greatest distance it reaches below O will be when it is instantaneously at rest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No friction is involved, so set losses equal to gains…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14:m>
                  <m:oMath xmlns:m="http://schemas.openxmlformats.org/officeDocument/2006/math">
                    <m:r>
                      <a:rPr lang="en-GB" sz="1400" i="1" dirty="0" smtClean="0">
                        <a:latin typeface="Cambria Math" panose="02040503050406030204" pitchFamily="18" charset="0"/>
                        <a:sym typeface="Wingdings" panose="05000000000000000000" pitchFamily="2" charset="2"/>
                      </a:rPr>
                      <m:t>𝑥</m:t>
                    </m:r>
                  </m:oMath>
                </a14:m>
                <a:r>
                  <a:rPr lang="en-GB" sz="1400" dirty="0">
                    <a:latin typeface="Comic Sans MS" pitchFamily="66" charset="0"/>
                    <a:sym typeface="Wingdings" panose="05000000000000000000" pitchFamily="2" charset="2"/>
                  </a:rPr>
                  <a:t> has to be positive so will be equal to 2, making the total distance below O 4m</a:t>
                </a: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2955" y="1600200"/>
                <a:ext cx="3712191" cy="5257800"/>
              </a:xfrm>
              <a:blipFill>
                <a:blip r:embed="rId2"/>
                <a:stretch>
                  <a:fillRect l="-493" t="-232" r="-1970"/>
                </a:stretch>
              </a:blipFill>
            </p:spPr>
            <p:txBody>
              <a:bodyPr/>
              <a:lstStyle/>
              <a:p>
                <a:r>
                  <a:rPr lang="en-GB">
                    <a:noFill/>
                  </a:rPr>
                  <a:t> </a:t>
                </a:r>
              </a:p>
            </p:txBody>
          </p:sp>
        </mc:Fallback>
      </mc:AlternateContent>
      <p:pic>
        <p:nvPicPr>
          <p:cNvPr id="5" name="Picture 8" descr="http://kathyoconnellsart.files.wordpress.com/2011/08/spring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10" name="Straight Connector 9"/>
          <p:cNvCxnSpPr/>
          <p:nvPr/>
        </p:nvCxnSpPr>
        <p:spPr>
          <a:xfrm>
            <a:off x="8305800" y="1676400"/>
            <a:ext cx="0" cy="1676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3400" y="1295400"/>
            <a:ext cx="327334" cy="307777"/>
          </a:xfrm>
          <a:prstGeom prst="rect">
            <a:avLst/>
          </a:prstGeom>
          <a:noFill/>
        </p:spPr>
        <p:txBody>
          <a:bodyPr wrap="none" rtlCol="0">
            <a:spAutoFit/>
          </a:bodyPr>
          <a:lstStyle/>
          <a:p>
            <a:pPr algn="ctr"/>
            <a:r>
              <a:rPr lang="en-GB" sz="1400" dirty="0">
                <a:latin typeface="Comic Sans MS" panose="030F0702030302020204" pitchFamily="66" charset="0"/>
              </a:rPr>
              <a:t>O</a:t>
            </a:r>
          </a:p>
        </p:txBody>
      </p:sp>
      <p:sp>
        <p:nvSpPr>
          <p:cNvPr id="21" name="Oval 20"/>
          <p:cNvSpPr/>
          <p:nvPr/>
        </p:nvSpPr>
        <p:spPr>
          <a:xfrm>
            <a:off x="8229600" y="1600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229600" y="3276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a:off x="8458200" y="1676400"/>
            <a:ext cx="0" cy="16764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58200" y="2362200"/>
            <a:ext cx="591829" cy="307777"/>
          </a:xfrm>
          <a:prstGeom prst="rect">
            <a:avLst/>
          </a:prstGeom>
          <a:noFill/>
        </p:spPr>
        <p:txBody>
          <a:bodyPr wrap="none" rtlCol="0">
            <a:spAutoFit/>
          </a:bodyPr>
          <a:lstStyle/>
          <a:p>
            <a:r>
              <a:rPr lang="en-GB" sz="1400" dirty="0">
                <a:latin typeface="Comic Sans MS" panose="030F0702030302020204" pitchFamily="66" charset="0"/>
              </a:rPr>
              <a:t>2 + x</a:t>
            </a:r>
          </a:p>
        </p:txBody>
      </p:sp>
      <p:sp>
        <p:nvSpPr>
          <p:cNvPr id="25" name="TextBox 24"/>
          <p:cNvSpPr txBox="1"/>
          <p:nvPr/>
        </p:nvSpPr>
        <p:spPr>
          <a:xfrm>
            <a:off x="7467600" y="15240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26" name="Straight Arrow Connector 25"/>
          <p:cNvCxnSpPr/>
          <p:nvPr/>
        </p:nvCxnSpPr>
        <p:spPr>
          <a:xfrm>
            <a:off x="8077200" y="16002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67600" y="32004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0" name="Straight Arrow Connector 29"/>
          <p:cNvCxnSpPr/>
          <p:nvPr/>
        </p:nvCxnSpPr>
        <p:spPr>
          <a:xfrm>
            <a:off x="8077200" y="3276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8600" y="1371600"/>
            <a:ext cx="3352800" cy="2246769"/>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Note that in this example, the particle is released from rest, and we are finding when it is again at rest</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Hence the kinetic energy will not be involved</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the height has changed, we can use the gravitational potential energy instead…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4953000" y="3657600"/>
                <a:ext cx="1981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𝐿𝑜𝑠𝑠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𝑃𝐸</m:t>
                      </m:r>
                      <m:r>
                        <a:rPr lang="en-GB" sz="1200" b="0" i="1" smtClean="0">
                          <a:latin typeface="Cambria Math"/>
                        </a:rPr>
                        <m:t>=</m:t>
                      </m:r>
                      <m:r>
                        <a:rPr lang="en-GB" sz="1200" b="0" i="1" smtClean="0">
                          <a:latin typeface="Cambria Math"/>
                        </a:rPr>
                        <m:t>𝐺𝑎𝑖𝑛</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𝐸𝑃𝐸</m:t>
                      </m:r>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953000" y="3657600"/>
                <a:ext cx="1981200" cy="276999"/>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181600" y="3962400"/>
                <a:ext cx="1371600" cy="4628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𝑚𝑔h</m:t>
                      </m:r>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p>
                            <m:sSupPr>
                              <m:ctrlPr>
                                <a:rPr lang="el-GR" sz="1200" i="1">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i="1">
                              <a:latin typeface="Cambria Math"/>
                            </a:rPr>
                            <m:t>𝑙</m:t>
                          </m:r>
                        </m:den>
                      </m:f>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181600" y="3962400"/>
                <a:ext cx="1371600" cy="462884"/>
              </a:xfrm>
              <a:prstGeom prst="rect">
                <a:avLst/>
              </a:prstGeom>
              <a:blipFill rotWithShape="1">
                <a:blip r:embed="rId10"/>
                <a:stretch>
                  <a:fillRect b="-131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495800" y="4419600"/>
                <a:ext cx="21336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(0.5)(9.8)(2+</m:t>
                      </m:r>
                      <m:r>
                        <a:rPr lang="en-GB" sz="1200" b="0" i="1" smtClean="0">
                          <a:latin typeface="Cambria Math"/>
                        </a:rPr>
                        <m:t>𝑥</m:t>
                      </m:r>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19.6</m:t>
                          </m:r>
                          <m:sSup>
                            <m:sSupPr>
                              <m:ctrlPr>
                                <a:rPr lang="el-GR" sz="1200" i="1">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b="0" i="1" smtClean="0">
                              <a:latin typeface="Cambria Math"/>
                            </a:rPr>
                            <m:t>(2)</m:t>
                          </m:r>
                        </m:den>
                      </m:f>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495800" y="4419600"/>
                <a:ext cx="2133600" cy="495649"/>
              </a:xfrm>
              <a:prstGeom prst="rect">
                <a:avLst/>
              </a:prstGeom>
              <a:blipFill rotWithShape="1">
                <a:blip r:embed="rId11"/>
                <a:stretch>
                  <a:fillRect b="-617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953000" y="4953000"/>
                <a:ext cx="1600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4.9(2+</m:t>
                      </m:r>
                      <m:r>
                        <a:rPr lang="en-GB" sz="1200" b="0" i="1" smtClean="0">
                          <a:latin typeface="Cambria Math"/>
                        </a:rPr>
                        <m:t>𝑥</m:t>
                      </m:r>
                      <m:r>
                        <a:rPr lang="en-GB" sz="1200" b="0" i="1" smtClean="0">
                          <a:latin typeface="Cambria Math"/>
                        </a:rPr>
                        <m:t>)=4.9</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953000" y="4953000"/>
                <a:ext cx="1600200" cy="276999"/>
              </a:xfrm>
              <a:prstGeom prst="rect">
                <a:avLst/>
              </a:prstGeom>
              <a:blipFill rotWithShape="1">
                <a:blip r:embed="rId12"/>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57800" y="5334000"/>
                <a:ext cx="1143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𝑥</m:t>
                      </m:r>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257800" y="5334000"/>
                <a:ext cx="1143000" cy="27699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62600" y="5715000"/>
                <a:ext cx="1323975"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r>
                        <a:rPr lang="en-GB" sz="1200" b="0" i="1" smtClean="0">
                          <a:latin typeface="Cambria Math"/>
                        </a:rPr>
                        <m:t>𝑥</m:t>
                      </m:r>
                      <m:r>
                        <a:rPr lang="en-GB" sz="1200" b="0" i="1" smtClean="0">
                          <a:latin typeface="Cambria Math"/>
                        </a:rPr>
                        <m:t>−2</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562600" y="5715000"/>
                <a:ext cx="1323975" cy="27699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562600" y="6096000"/>
                <a:ext cx="1600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r>
                        <a:rPr lang="en-GB" sz="1200" b="0" i="1" smtClean="0">
                          <a:latin typeface="Cambria Math"/>
                        </a:rPr>
                        <m:t>𝑥</m:t>
                      </m:r>
                      <m:r>
                        <a:rPr lang="en-GB" sz="1200" b="0" i="1" smtClean="0">
                          <a:latin typeface="Cambria Math"/>
                        </a:rPr>
                        <m:t>−2)(</m:t>
                      </m:r>
                      <m:r>
                        <a:rPr lang="en-GB" sz="1200" b="0" i="1" smtClean="0">
                          <a:latin typeface="Cambria Math"/>
                        </a:rPr>
                        <m:t>𝑥</m:t>
                      </m:r>
                      <m:r>
                        <a:rPr lang="en-GB" sz="1200" b="0" i="1" smtClean="0">
                          <a:latin typeface="Cambria Math"/>
                        </a:rPr>
                        <m:t>+1)</m:t>
                      </m:r>
                    </m:oMath>
                  </m:oMathPara>
                </a14:m>
                <a:endParaRPr lang="en-GB"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562600" y="6096000"/>
                <a:ext cx="1600200" cy="276999"/>
              </a:xfrm>
              <a:prstGeom prst="rect">
                <a:avLst/>
              </a:prstGeom>
              <a:blipFill rotWithShape="1">
                <a:blip r:embed="rId15"/>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62600" y="64770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=2 </m:t>
                      </m:r>
                      <m:r>
                        <a:rPr lang="en-GB" sz="1200" b="0" i="1" smtClean="0">
                          <a:latin typeface="Cambria Math"/>
                        </a:rPr>
                        <m:t>𝑜𝑟</m:t>
                      </m:r>
                      <m:r>
                        <a:rPr lang="en-GB" sz="1200" b="0" i="1" smtClean="0">
                          <a:latin typeface="Cambria Math"/>
                        </a:rPr>
                        <m:t> −1</m:t>
                      </m:r>
                    </m:oMath>
                  </m:oMathPara>
                </a14:m>
                <a:endParaRPr lang="en-GB"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562600" y="6477000"/>
                <a:ext cx="1219200" cy="276999"/>
              </a:xfrm>
              <a:prstGeom prst="rect">
                <a:avLst/>
              </a:prstGeom>
              <a:blipFill rotWithShape="1">
                <a:blip r:embed="rId16"/>
                <a:stretch>
                  <a:fillRect/>
                </a:stretch>
              </a:blipFill>
              <a:ln w="25400">
                <a:noFill/>
              </a:ln>
            </p:spPr>
            <p:txBody>
              <a:bodyPr/>
              <a:lstStyle/>
              <a:p>
                <a:r>
                  <a:rPr lang="en-GB">
                    <a:noFill/>
                  </a:rPr>
                  <a:t> </a:t>
                </a:r>
              </a:p>
            </p:txBody>
          </p:sp>
        </mc:Fallback>
      </mc:AlternateContent>
      <p:sp>
        <p:nvSpPr>
          <p:cNvPr id="40" name="Arc 39"/>
          <p:cNvSpPr/>
          <p:nvPr/>
        </p:nvSpPr>
        <p:spPr>
          <a:xfrm>
            <a:off x="6400800" y="4267200"/>
            <a:ext cx="254329" cy="441368"/>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934200" y="3733800"/>
            <a:ext cx="1905001"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with appropriate formulae</a:t>
            </a:r>
            <a:endParaRPr lang="en-GB" sz="1200" baseline="30000" dirty="0">
              <a:solidFill>
                <a:srgbClr val="FF0000"/>
              </a:solidFill>
              <a:latin typeface="Comic Sans MS" panose="030F0702030302020204" pitchFamily="66" charset="0"/>
            </a:endParaRPr>
          </a:p>
        </p:txBody>
      </p:sp>
      <p:sp>
        <p:nvSpPr>
          <p:cNvPr id="42" name="Arc 41"/>
          <p:cNvSpPr/>
          <p:nvPr/>
        </p:nvSpPr>
        <p:spPr>
          <a:xfrm>
            <a:off x="6400801" y="4724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6324600" y="5105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6705600" y="5486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6934200" y="5867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6934200" y="6248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a:off x="6705600" y="3810000"/>
            <a:ext cx="254329" cy="441368"/>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6629400" y="4343400"/>
            <a:ext cx="114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49" name="TextBox 48"/>
          <p:cNvSpPr txBox="1"/>
          <p:nvPr/>
        </p:nvSpPr>
        <p:spPr>
          <a:xfrm>
            <a:off x="6629400" y="4648200"/>
            <a:ext cx="13716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parts/Simplify</a:t>
            </a:r>
            <a:endParaRPr lang="en-GB" sz="1200" baseline="30000" dirty="0">
              <a:solidFill>
                <a:srgbClr val="FF0000"/>
              </a:solidFill>
              <a:latin typeface="Comic Sans MS" panose="030F0702030302020204" pitchFamily="66" charset="0"/>
            </a:endParaRPr>
          </a:p>
        </p:txBody>
      </p:sp>
      <p:sp>
        <p:nvSpPr>
          <p:cNvPr id="54" name="TextBox 53"/>
          <p:cNvSpPr txBox="1"/>
          <p:nvPr/>
        </p:nvSpPr>
        <p:spPr>
          <a:xfrm>
            <a:off x="6477000" y="5105400"/>
            <a:ext cx="114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4.9</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6858000" y="54864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Set equal to 0</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7086600" y="5943600"/>
            <a:ext cx="914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a:t>
            </a:r>
            <a:endParaRPr lang="en-GB" sz="1200" baseline="30000" dirty="0">
              <a:solidFill>
                <a:srgbClr val="FF0000"/>
              </a:solidFill>
              <a:latin typeface="Comic Sans MS" panose="030F0702030302020204" pitchFamily="66" charset="0"/>
            </a:endParaRPr>
          </a:p>
        </p:txBody>
      </p:sp>
      <p:sp>
        <p:nvSpPr>
          <p:cNvPr id="58" name="TextBox 57"/>
          <p:cNvSpPr txBox="1"/>
          <p:nvPr/>
        </p:nvSpPr>
        <p:spPr>
          <a:xfrm>
            <a:off x="7162800" y="6248400"/>
            <a:ext cx="685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Solve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18"/>
                <a:stretch>
                  <a:fillRect/>
                </a:stretch>
              </a:blipFill>
              <a:ln w="25400">
                <a:solidFill>
                  <a:schemeClr val="tx1"/>
                </a:solidFill>
              </a:ln>
            </p:spPr>
            <p:txBody>
              <a:bodyPr/>
              <a:lstStyle/>
              <a:p>
                <a:r>
                  <a:rPr lang="en-GB">
                    <a:noFill/>
                  </a:rPr>
                  <a:t> </a:t>
                </a:r>
              </a:p>
            </p:txBody>
          </p:sp>
        </mc:Fallback>
      </mc:AlternateContent>
      <p:sp>
        <p:nvSpPr>
          <p:cNvPr id="61" name="TextBox 60"/>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19508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par>
                                <p:cTn id="37" presetID="3" presetClass="entr" presetSubtype="1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blinds(horizontal)">
                                      <p:cBhvr>
                                        <p:cTn id="52" dur="5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xEl>
                                              <p:pRg st="2" end="2"/>
                                            </p:txEl>
                                          </p:spTgt>
                                        </p:tgtEl>
                                        <p:attrNameLst>
                                          <p:attrName>style.visibility</p:attrName>
                                        </p:attrNameLst>
                                      </p:cBhvr>
                                      <p:to>
                                        <p:strVal val="visible"/>
                                      </p:to>
                                    </p:set>
                                    <p:animEffect transition="in" filter="blinds(horizontal)">
                                      <p:cBhvr>
                                        <p:cTn id="57" dur="500"/>
                                        <p:tgtEl>
                                          <p:spTgt spid="1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xEl>
                                              <p:pRg st="4" end="4"/>
                                            </p:txEl>
                                          </p:spTgt>
                                        </p:tgtEl>
                                        <p:attrNameLst>
                                          <p:attrName>style.visibility</p:attrName>
                                        </p:attrNameLst>
                                      </p:cBhvr>
                                      <p:to>
                                        <p:strVal val="visible"/>
                                      </p:to>
                                    </p:set>
                                    <p:animEffect transition="in" filter="blinds(horizontal)">
                                      <p:cBhvr>
                                        <p:cTn id="62" dur="500"/>
                                        <p:tgtEl>
                                          <p:spTgt spid="1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blinds(horizontal)">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linds(horizontal)">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blinds(horizontal)">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linds(horizont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linds(horizontal)">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linds(horizontal)">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blinds(horizontal)">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blinds(horizontal)">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blinds(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blinds(horizontal)">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blinds(horizontal)">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blinds(horizontal)">
                                      <p:cBhvr>
                                        <p:cTn id="132" dur="500"/>
                                        <p:tgtEl>
                                          <p:spTgt spid="54"/>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blinds(horizontal)">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blinds(horizontal)">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blinds(horizontal)">
                                      <p:cBhvr>
                                        <p:cTn id="147" dur="500"/>
                                        <p:tgtEl>
                                          <p:spTgt spid="56"/>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blinds(horizontal)">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blinds(horizontal)">
                                      <p:cBhvr>
                                        <p:cTn id="157" dur="500"/>
                                        <p:tgtEl>
                                          <p:spTgt spid="45"/>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blinds(horizontal)">
                                      <p:cBhvr>
                                        <p:cTn id="162" dur="500"/>
                                        <p:tgtEl>
                                          <p:spTgt spid="57"/>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blinds(horizontal)">
                                      <p:cBhvr>
                                        <p:cTn id="167" dur="500"/>
                                        <p:tgtEl>
                                          <p:spTgt spid="38"/>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blinds(horizontal)">
                                      <p:cBhvr>
                                        <p:cTn id="172" dur="500"/>
                                        <p:tgtEl>
                                          <p:spTgt spid="4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8"/>
                                        </p:tgtEl>
                                        <p:attrNameLst>
                                          <p:attrName>style.visibility</p:attrName>
                                        </p:attrNameLst>
                                      </p:cBhvr>
                                      <p:to>
                                        <p:strVal val="visible"/>
                                      </p:to>
                                    </p:set>
                                    <p:animEffect transition="in" filter="blinds(horizontal)">
                                      <p:cBhvr>
                                        <p:cTn id="177" dur="500"/>
                                        <p:tgtEl>
                                          <p:spTgt spid="58"/>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blinds(horizontal)">
                                      <p:cBhvr>
                                        <p:cTn id="182" dur="500"/>
                                        <p:tgtEl>
                                          <p:spTgt spid="39"/>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3">
                                            <p:txEl>
                                              <p:pRg st="8" end="8"/>
                                            </p:txEl>
                                          </p:spTgt>
                                        </p:tgtEl>
                                        <p:attrNameLst>
                                          <p:attrName>style.visibility</p:attrName>
                                        </p:attrNameLst>
                                      </p:cBhvr>
                                      <p:to>
                                        <p:strVal val="visible"/>
                                      </p:to>
                                    </p:set>
                                    <p:animEffect transition="in" filter="blinds(horizontal)">
                                      <p:cBhvr>
                                        <p:cTn id="18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animBg="1"/>
      <p:bldP spid="24" grpId="0"/>
      <p:bldP spid="25" grpId="0"/>
      <p:bldP spid="29" grpId="0"/>
      <p:bldP spid="32" grpId="0"/>
      <p:bldP spid="33" grpId="0"/>
      <p:bldP spid="34" grpId="0"/>
      <p:bldP spid="35" grpId="0"/>
      <p:bldP spid="36" grpId="0"/>
      <p:bldP spid="37" grpId="0"/>
      <p:bldP spid="38" grpId="0"/>
      <p:bldP spid="39" grpId="0"/>
      <p:bldP spid="40" grpId="0" animBg="1"/>
      <p:bldP spid="41" grpId="0"/>
      <p:bldP spid="42" grpId="0" animBg="1"/>
      <p:bldP spid="43" grpId="0" animBg="1"/>
      <p:bldP spid="44" grpId="0" animBg="1"/>
      <p:bldP spid="45" grpId="0" animBg="1"/>
      <p:bldP spid="46" grpId="0" animBg="1"/>
      <p:bldP spid="47" grpId="0" animBg="1"/>
      <p:bldP spid="48" grpId="0"/>
      <p:bldP spid="49" grpId="0"/>
      <p:bldP spid="54" grpId="0"/>
      <p:bldP spid="56" grpId="0"/>
      <p:bldP spid="57" grpId="0"/>
      <p:bldP spid="58" grpId="0"/>
      <p:bldP spid="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1m and modulus of elasticity 20N, has one end attached to a fixed point A. A particle of mass 2kg is attached to the other end of the spring and is held at a point B which is 0.8m vertically below A. The particle is projected vertically downwards from B with speed 2ms</a:t>
            </a:r>
            <a:r>
              <a:rPr lang="en-GB" sz="1400" baseline="30000" dirty="0">
                <a:latin typeface="Comic Sans MS" pitchFamily="66" charset="0"/>
              </a:rPr>
              <a:t>-1</a:t>
            </a:r>
            <a:r>
              <a:rPr lang="en-GB" sz="1400" dirty="0">
                <a:latin typeface="Comic Sans MS" pitchFamily="66" charset="0"/>
              </a:rPr>
              <a:t>. Find the distance it falls before first coming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Again, we can set the final speed to 0ms</a:t>
            </a:r>
            <a:r>
              <a:rPr lang="en-GB" sz="1400" baseline="30000" dirty="0">
                <a:latin typeface="Comic Sans MS" pitchFamily="66" charset="0"/>
                <a:sym typeface="Wingdings" panose="05000000000000000000" pitchFamily="2" charset="2"/>
              </a:rPr>
              <a:t>-1</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example we lose both Kinetic and Potential energy, in exchange for Elastic potential energy…</a:t>
            </a: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105400" y="18288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14478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sp>
        <p:nvSpPr>
          <p:cNvPr id="13" name="Oval 12"/>
          <p:cNvSpPr/>
          <p:nvPr/>
        </p:nvSpPr>
        <p:spPr>
          <a:xfrm>
            <a:off x="5029200" y="2590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5257800" y="18288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2133600"/>
            <a:ext cx="587020" cy="307777"/>
          </a:xfrm>
          <a:prstGeom prst="rect">
            <a:avLst/>
          </a:prstGeom>
          <a:noFill/>
        </p:spPr>
        <p:txBody>
          <a:bodyPr wrap="none" rtlCol="0">
            <a:spAutoFit/>
          </a:bodyPr>
          <a:lstStyle/>
          <a:p>
            <a:r>
              <a:rPr lang="en-GB" sz="1400" dirty="0">
                <a:latin typeface="Comic Sans MS" panose="030F0702030302020204" pitchFamily="66" charset="0"/>
              </a:rPr>
              <a:t>0.8m</a:t>
            </a:r>
          </a:p>
        </p:txBody>
      </p:sp>
      <p:sp>
        <p:nvSpPr>
          <p:cNvPr id="16" name="TextBox 15"/>
          <p:cNvSpPr txBox="1"/>
          <p:nvPr/>
        </p:nvSpPr>
        <p:spPr>
          <a:xfrm>
            <a:off x="4267200" y="24384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17" name="Straight Arrow Connector 16"/>
          <p:cNvCxnSpPr/>
          <p:nvPr/>
        </p:nvCxnSpPr>
        <p:spPr>
          <a:xfrm>
            <a:off x="4876800" y="2514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57800" y="26670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29200"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5105400" y="26670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57800" y="2895600"/>
            <a:ext cx="885179" cy="307777"/>
          </a:xfrm>
          <a:prstGeom prst="rect">
            <a:avLst/>
          </a:prstGeom>
          <a:noFill/>
        </p:spPr>
        <p:txBody>
          <a:bodyPr wrap="none" rtlCol="0">
            <a:spAutoFit/>
          </a:bodyPr>
          <a:lstStyle/>
          <a:p>
            <a:r>
              <a:rPr lang="en-GB" sz="1400" dirty="0">
                <a:latin typeface="Comic Sans MS" panose="030F0702030302020204" pitchFamily="66" charset="0"/>
              </a:rPr>
              <a:t>0.2m + x</a:t>
            </a:r>
          </a:p>
        </p:txBody>
      </p:sp>
      <p:cxnSp>
        <p:nvCxnSpPr>
          <p:cNvPr id="31" name="Straight Arrow Connector 30"/>
          <p:cNvCxnSpPr/>
          <p:nvPr/>
        </p:nvCxnSpPr>
        <p:spPr>
          <a:xfrm>
            <a:off x="4876800" y="33528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67200" y="3276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grpSp>
        <p:nvGrpSpPr>
          <p:cNvPr id="29" name="Group 28"/>
          <p:cNvGrpSpPr/>
          <p:nvPr/>
        </p:nvGrpSpPr>
        <p:grpSpPr>
          <a:xfrm>
            <a:off x="5029200" y="1752600"/>
            <a:ext cx="152400" cy="152400"/>
            <a:chOff x="6934200" y="4267200"/>
            <a:chExt cx="152400" cy="152400"/>
          </a:xfrm>
        </p:grpSpPr>
        <p:cxnSp>
          <p:nvCxnSpPr>
            <p:cNvPr id="25" name="Straight Connector 2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348427" y="2514600"/>
            <a:ext cx="298479" cy="307777"/>
          </a:xfrm>
          <a:prstGeom prst="rect">
            <a:avLst/>
          </a:prstGeom>
          <a:noFill/>
        </p:spPr>
        <p:txBody>
          <a:bodyPr wrap="none" rtlCol="0">
            <a:spAutoFit/>
          </a:bodyPr>
          <a:lstStyle/>
          <a:p>
            <a:pPr algn="ctr"/>
            <a:r>
              <a:rPr lang="en-GB" sz="1400" dirty="0">
                <a:latin typeface="Comic Sans MS" panose="030F0702030302020204" pitchFamily="66" charset="0"/>
              </a:rPr>
              <a:t>B</a:t>
            </a:r>
          </a:p>
        </p:txBody>
      </p:sp>
      <p:sp>
        <p:nvSpPr>
          <p:cNvPr id="30" name="TextBox 29"/>
          <p:cNvSpPr txBox="1"/>
          <p:nvPr/>
        </p:nvSpPr>
        <p:spPr>
          <a:xfrm>
            <a:off x="6019800" y="1600200"/>
            <a:ext cx="3048001" cy="2031325"/>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No friction to consider, so just set losses equal to gains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a:t>
            </a:r>
            <a:r>
              <a:rPr lang="en-GB" sz="1400" u="sng" dirty="0">
                <a:solidFill>
                  <a:srgbClr val="FF0000"/>
                </a:solidFill>
                <a:latin typeface="Comic Sans MS" panose="030F0702030302020204" pitchFamily="66" charset="0"/>
                <a:sym typeface="Wingdings" panose="05000000000000000000" pitchFamily="2" charset="2"/>
              </a:rPr>
              <a:t>the spring was already compressed</a:t>
            </a:r>
            <a:r>
              <a:rPr lang="en-GB" sz="1400" dirty="0">
                <a:solidFill>
                  <a:srgbClr val="FF0000"/>
                </a:solidFill>
                <a:latin typeface="Comic Sans MS" panose="030F0702030302020204" pitchFamily="66" charset="0"/>
                <a:sym typeface="Wingdings" panose="05000000000000000000" pitchFamily="2" charset="2"/>
              </a:rPr>
              <a:t>, we need to subtract this from the overall gain when stretched</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(Final EPE – Initial EPE)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4475018" y="3916877"/>
                <a:ext cx="2895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𝐿𝑜𝑠𝑠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𝑃𝐸</m:t>
                      </m:r>
                      <m:r>
                        <a:rPr lang="en-GB" sz="1200" b="0" i="1" smtClean="0">
                          <a:latin typeface="Cambria Math"/>
                        </a:rPr>
                        <m:t>+</m:t>
                      </m:r>
                      <m:r>
                        <a:rPr lang="en-GB" sz="1200" b="0" i="1" smtClean="0">
                          <a:latin typeface="Cambria Math"/>
                        </a:rPr>
                        <m:t>𝐿𝑜𝑠𝑠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𝐾𝐸</m:t>
                      </m:r>
                      <m:r>
                        <a:rPr lang="en-GB" sz="1200" b="0" i="1" smtClean="0">
                          <a:latin typeface="Cambria Math"/>
                        </a:rPr>
                        <m:t>=</m:t>
                      </m:r>
                      <m:r>
                        <a:rPr lang="en-GB" sz="1200" b="0" i="1" smtClean="0">
                          <a:latin typeface="Cambria Math"/>
                        </a:rPr>
                        <m:t>𝐺𝑎𝑖𝑛</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𝐸𝑃𝐸</m:t>
                      </m:r>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75018" y="3916877"/>
                <a:ext cx="2895600" cy="276999"/>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896591" y="4376056"/>
                <a:ext cx="2590800" cy="46576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𝑚𝑔h</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bSup>
                            <m:sSubSupPr>
                              <m:ctrlPr>
                                <a:rPr lang="el-GR" sz="1200" i="1" smtClean="0">
                                  <a:latin typeface="Cambria Math" panose="02040503050406030204" pitchFamily="18" charset="0"/>
                                </a:rPr>
                              </m:ctrlPr>
                            </m:sSubSupPr>
                            <m:e>
                              <m:r>
                                <a:rPr lang="en-GB" sz="1200" b="0" i="1" smtClean="0">
                                  <a:latin typeface="Cambria Math"/>
                                </a:rPr>
                                <m:t>𝑥</m:t>
                              </m:r>
                            </m:e>
                            <m:sub>
                              <m:r>
                                <a:rPr lang="en-GB" sz="1200" b="0" i="1" smtClean="0">
                                  <a:latin typeface="Cambria Math"/>
                                </a:rPr>
                                <m:t>2</m:t>
                              </m:r>
                            </m:sub>
                            <m:sup>
                              <m:r>
                                <a:rPr lang="en-GB" sz="1200" b="0" i="1" smtClean="0">
                                  <a:latin typeface="Cambria Math"/>
                                </a:rPr>
                                <m:t>2</m:t>
                              </m:r>
                            </m:sup>
                          </m:sSubSup>
                        </m:num>
                        <m:den>
                          <m:r>
                            <a:rPr lang="en-GB" sz="1200" i="1">
                              <a:latin typeface="Cambria Math"/>
                            </a:rPr>
                            <m:t>2</m:t>
                          </m:r>
                          <m:r>
                            <a:rPr lang="en-GB" sz="1200" i="1">
                              <a:latin typeface="Cambria Math"/>
                            </a:rPr>
                            <m:t>𝑙</m:t>
                          </m:r>
                        </m:den>
                      </m:f>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bSup>
                            <m:sSubSupPr>
                              <m:ctrlPr>
                                <a:rPr lang="el-GR" sz="1200" i="1">
                                  <a:latin typeface="Cambria Math" panose="02040503050406030204" pitchFamily="18" charset="0"/>
                                </a:rPr>
                              </m:ctrlPr>
                            </m:sSubSupPr>
                            <m:e>
                              <m:r>
                                <a:rPr lang="en-GB" sz="1200" i="1">
                                  <a:latin typeface="Cambria Math"/>
                                </a:rPr>
                                <m:t>𝑥</m:t>
                              </m:r>
                            </m:e>
                            <m:sub>
                              <m:r>
                                <a:rPr lang="en-GB" sz="1200" b="0" i="1" smtClean="0">
                                  <a:latin typeface="Cambria Math"/>
                                </a:rPr>
                                <m:t>1</m:t>
                              </m:r>
                            </m:sub>
                            <m:sup>
                              <m:r>
                                <a:rPr lang="en-GB" sz="1200" i="1">
                                  <a:latin typeface="Cambria Math"/>
                                </a:rPr>
                                <m:t>2</m:t>
                              </m:r>
                            </m:sup>
                          </m:sSubSup>
                        </m:num>
                        <m:den>
                          <m:r>
                            <a:rPr lang="en-GB" sz="1200" i="1">
                              <a:latin typeface="Cambria Math"/>
                            </a:rPr>
                            <m:t>2</m:t>
                          </m:r>
                          <m:r>
                            <a:rPr lang="en-GB" sz="1200" i="1">
                              <a:latin typeface="Cambria Math"/>
                            </a:rPr>
                            <m:t>𝑙</m:t>
                          </m:r>
                        </m:den>
                      </m:f>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896591" y="4376056"/>
                <a:ext cx="2590800" cy="465769"/>
              </a:xfrm>
              <a:prstGeom prst="rect">
                <a:avLst/>
              </a:prstGeom>
              <a:blipFill rotWithShape="1">
                <a:blip r:embed="rId9"/>
                <a:stretch>
                  <a:fillRect b="-2632"/>
                </a:stretch>
              </a:blipFill>
              <a:ln w="25400">
                <a:noFill/>
              </a:ln>
            </p:spPr>
            <p:txBody>
              <a:bodyPr/>
              <a:lstStyle/>
              <a:p>
                <a:r>
                  <a:rPr lang="en-GB">
                    <a:noFill/>
                  </a:rPr>
                  <a:t> </a:t>
                </a:r>
              </a:p>
            </p:txBody>
          </p:sp>
        </mc:Fallback>
      </mc:AlternateContent>
      <p:sp>
        <p:nvSpPr>
          <p:cNvPr id="42" name="TextBox 41"/>
          <p:cNvSpPr txBox="1"/>
          <p:nvPr/>
        </p:nvSpPr>
        <p:spPr>
          <a:xfrm>
            <a:off x="7422078" y="4107871"/>
            <a:ext cx="172192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with appropriate formulae</a:t>
            </a:r>
            <a:endParaRPr lang="en-GB" sz="1200" baseline="30000" dirty="0">
              <a:solidFill>
                <a:srgbClr val="FF0000"/>
              </a:solidFill>
              <a:latin typeface="Comic Sans MS" panose="030F0702030302020204" pitchFamily="66" charset="0"/>
            </a:endParaRPr>
          </a:p>
        </p:txBody>
      </p:sp>
      <p:sp>
        <p:nvSpPr>
          <p:cNvPr id="43" name="Arc 42"/>
          <p:cNvSpPr/>
          <p:nvPr/>
        </p:nvSpPr>
        <p:spPr>
          <a:xfrm>
            <a:off x="7205353" y="4089066"/>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4005942" y="4921330"/>
                <a:ext cx="41148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a:rPr>
                            <m:t>2</m:t>
                          </m:r>
                        </m:e>
                      </m:d>
                      <m:d>
                        <m:dPr>
                          <m:ctrlPr>
                            <a:rPr lang="en-GB" sz="1200" b="0" i="1" smtClean="0">
                              <a:latin typeface="Cambria Math" panose="02040503050406030204" pitchFamily="18" charset="0"/>
                            </a:rPr>
                          </m:ctrlPr>
                        </m:dPr>
                        <m:e>
                          <m:r>
                            <a:rPr lang="en-GB" sz="1200" b="0" i="1" smtClean="0">
                              <a:latin typeface="Cambria Math"/>
                            </a:rPr>
                            <m:t>9.8</m:t>
                          </m:r>
                        </m:e>
                      </m:d>
                      <m:d>
                        <m:dPr>
                          <m:ctrlPr>
                            <a:rPr lang="en-GB" sz="1200" b="0" i="1" smtClean="0">
                              <a:latin typeface="Cambria Math" panose="02040503050406030204" pitchFamily="18" charset="0"/>
                            </a:rPr>
                          </m:ctrlPr>
                        </m:dPr>
                        <m:e>
                          <m:r>
                            <a:rPr lang="en-GB" sz="1200" b="0" i="1" smtClean="0">
                              <a:latin typeface="Cambria Math"/>
                            </a:rPr>
                            <m:t>0.2+</m:t>
                          </m:r>
                          <m:r>
                            <a:rPr lang="en-GB" sz="1200" b="0" i="1" smtClean="0">
                              <a:latin typeface="Cambria Math"/>
                            </a:rPr>
                            <m:t>𝑥</m:t>
                          </m:r>
                        </m:e>
                      </m:d>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d>
                        <m:dPr>
                          <m:ctrlPr>
                            <a:rPr lang="en-GB" sz="1200" b="0" i="1" smtClean="0">
                              <a:latin typeface="Cambria Math" panose="02040503050406030204" pitchFamily="18" charset="0"/>
                            </a:rPr>
                          </m:ctrlPr>
                        </m:dPr>
                        <m:e>
                          <m:r>
                            <a:rPr lang="en-GB" sz="1200" b="0" i="1" smtClean="0">
                              <a:latin typeface="Cambria Math"/>
                            </a:rPr>
                            <m:t>2</m:t>
                          </m:r>
                        </m:e>
                      </m:d>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2</m:t>
                              </m:r>
                            </m:e>
                          </m:d>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(20)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l-GR" sz="1200" i="1" smtClean="0">
                              <a:latin typeface="Cambria Math"/>
                            </a:rPr>
                            <m:t> </m:t>
                          </m:r>
                        </m:num>
                        <m:den>
                          <m:r>
                            <a:rPr lang="en-GB" sz="1200" i="1">
                              <a:latin typeface="Cambria Math"/>
                            </a:rPr>
                            <m:t>2</m:t>
                          </m:r>
                          <m:r>
                            <a:rPr lang="en-GB" sz="1200" b="0" i="1" smtClean="0">
                              <a:latin typeface="Cambria Math"/>
                            </a:rPr>
                            <m:t>(1)</m:t>
                          </m:r>
                        </m:den>
                      </m:f>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(20)</m:t>
                          </m:r>
                          <m:sSup>
                            <m:sSupPr>
                              <m:ctrlPr>
                                <a:rPr lang="en-GB" sz="1200" b="0" i="1" smtClean="0">
                                  <a:latin typeface="Cambria Math" panose="02040503050406030204" pitchFamily="18" charset="0"/>
                                </a:rPr>
                              </m:ctrlPr>
                            </m:sSupPr>
                            <m:e>
                              <m:r>
                                <a:rPr lang="en-GB" sz="1200" b="0" i="1" smtClean="0">
                                  <a:latin typeface="Cambria Math"/>
                                </a:rPr>
                                <m:t>(0.2)</m:t>
                              </m:r>
                            </m:e>
                            <m:sup>
                              <m:r>
                                <a:rPr lang="en-GB" sz="1200" b="0" i="1" smtClean="0">
                                  <a:latin typeface="Cambria Math"/>
                                </a:rPr>
                                <m:t>2</m:t>
                              </m:r>
                            </m:sup>
                          </m:sSup>
                          <m:r>
                            <a:rPr lang="el-GR" sz="1200" i="1" smtClean="0">
                              <a:latin typeface="Cambria Math"/>
                            </a:rPr>
                            <m:t> </m:t>
                          </m:r>
                        </m:num>
                        <m:den>
                          <m:r>
                            <a:rPr lang="en-GB" sz="1200" i="1">
                              <a:latin typeface="Cambria Math"/>
                            </a:rPr>
                            <m:t>2</m:t>
                          </m:r>
                          <m:r>
                            <a:rPr lang="en-GB" sz="1200" b="0" i="1" smtClean="0">
                              <a:latin typeface="Cambria Math"/>
                            </a:rPr>
                            <m:t>(1)</m:t>
                          </m:r>
                        </m:den>
                      </m:f>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005942" y="4921330"/>
                <a:ext cx="4114800" cy="495649"/>
              </a:xfrm>
              <a:prstGeom prst="rect">
                <a:avLst/>
              </a:prstGeom>
              <a:blipFill rotWithShape="1">
                <a:blip r:embed="rId10"/>
                <a:stretch>
                  <a:fillRect b="-487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262746" y="5593276"/>
                <a:ext cx="1981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19.6</m:t>
                      </m:r>
                      <m:r>
                        <a:rPr lang="en-GB" sz="1200" b="0" i="1" smtClean="0">
                          <a:latin typeface="Cambria Math"/>
                        </a:rPr>
                        <m:t>𝑥</m:t>
                      </m:r>
                      <m:r>
                        <a:rPr lang="en-GB" sz="1200" b="0" i="1" smtClean="0">
                          <a:latin typeface="Cambria Math"/>
                        </a:rPr>
                        <m:t>+7.92=10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−0.4</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262746" y="5593276"/>
                <a:ext cx="1981200" cy="276999"/>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702628" y="6101937"/>
                <a:ext cx="1981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−19.6</m:t>
                      </m:r>
                      <m:r>
                        <a:rPr lang="en-GB" sz="1200" b="0" i="1" smtClean="0">
                          <a:latin typeface="Cambria Math"/>
                        </a:rPr>
                        <m:t>𝑥</m:t>
                      </m:r>
                      <m:r>
                        <a:rPr lang="en-GB" sz="1200" b="0" i="1" smtClean="0">
                          <a:latin typeface="Cambria Math"/>
                        </a:rPr>
                        <m:t>−7.52=0</m:t>
                      </m:r>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702628" y="6101937"/>
                <a:ext cx="1981200" cy="276999"/>
              </a:xfrm>
              <a:prstGeom prst="rect">
                <a:avLst/>
              </a:prstGeom>
              <a:blipFill rotWithShape="1">
                <a:blip r:embed="rId12"/>
                <a:stretch>
                  <a:fillRect/>
                </a:stretch>
              </a:blipFill>
              <a:ln w="25400">
                <a:noFill/>
              </a:ln>
            </p:spPr>
            <p:txBody>
              <a:bodyPr/>
              <a:lstStyle/>
              <a:p>
                <a:r>
                  <a:rPr lang="en-GB">
                    <a:noFill/>
                  </a:rPr>
                  <a:t> </a:t>
                </a:r>
              </a:p>
            </p:txBody>
          </p:sp>
        </mc:Fallback>
      </mc:AlternateContent>
      <p:sp>
        <p:nvSpPr>
          <p:cNvPr id="47" name="Arc 46"/>
          <p:cNvSpPr/>
          <p:nvPr/>
        </p:nvSpPr>
        <p:spPr>
          <a:xfrm>
            <a:off x="7773390" y="4621477"/>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a:off x="7723909" y="5189513"/>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7056911" y="5721924"/>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7968343" y="4652157"/>
            <a:ext cx="117565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 carefully</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7968343" y="5137066"/>
            <a:ext cx="1175657"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Work out/Simplify parts</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7253844" y="5811980"/>
            <a:ext cx="129639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Set equal to 0</a:t>
            </a:r>
            <a:endParaRPr lang="en-GB" sz="1200" baseline="30000" dirty="0">
              <a:solidFill>
                <a:srgbClr val="FF0000"/>
              </a:solidFill>
              <a:latin typeface="Comic Sans MS" panose="030F0702030302020204" pitchFamily="66" charset="0"/>
            </a:endParaRPr>
          </a:p>
        </p:txBody>
      </p:sp>
      <p:sp>
        <p:nvSpPr>
          <p:cNvPr id="58" name="TextBox 57"/>
          <p:cNvSpPr txBox="1"/>
          <p:nvPr/>
        </p:nvSpPr>
        <p:spPr>
          <a:xfrm>
            <a:off x="4560125" y="6451268"/>
            <a:ext cx="3740727"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We can use the Quadratic formula to solve this...</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p:sp>
        <p:nvSpPr>
          <p:cNvPr id="61" name="TextBox 60"/>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209863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linds(horizontal)">
                                      <p:cBhvr>
                                        <p:cTn id="55" dur="500"/>
                                        <p:tgtEl>
                                          <p:spTgt spid="3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linds(horizont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par>
                                <p:cTn id="64" presetID="3" presetClass="entr" presetSubtype="1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blinds(horizontal)">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0">
                                            <p:txEl>
                                              <p:pRg st="0" end="0"/>
                                            </p:txEl>
                                          </p:spTgt>
                                        </p:tgtEl>
                                        <p:attrNameLst>
                                          <p:attrName>style.visibility</p:attrName>
                                        </p:attrNameLst>
                                      </p:cBhvr>
                                      <p:to>
                                        <p:strVal val="visible"/>
                                      </p:to>
                                    </p:set>
                                    <p:animEffect transition="in" filter="blinds(horizontal)">
                                      <p:cBhvr>
                                        <p:cTn id="76" dur="500"/>
                                        <p:tgtEl>
                                          <p:spTgt spid="30">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0">
                                            <p:txEl>
                                              <p:pRg st="2" end="2"/>
                                            </p:txEl>
                                          </p:spTgt>
                                        </p:tgtEl>
                                        <p:attrNameLst>
                                          <p:attrName>style.visibility</p:attrName>
                                        </p:attrNameLst>
                                      </p:cBhvr>
                                      <p:to>
                                        <p:strVal val="visible"/>
                                      </p:to>
                                    </p:set>
                                    <p:animEffect transition="in" filter="blinds(horizontal)">
                                      <p:cBhvr>
                                        <p:cTn id="81" dur="500"/>
                                        <p:tgtEl>
                                          <p:spTgt spid="30">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0">
                                            <p:txEl>
                                              <p:pRg st="4" end="4"/>
                                            </p:txEl>
                                          </p:spTgt>
                                        </p:tgtEl>
                                        <p:attrNameLst>
                                          <p:attrName>style.visibility</p:attrName>
                                        </p:attrNameLst>
                                      </p:cBhvr>
                                      <p:to>
                                        <p:strVal val="visible"/>
                                      </p:to>
                                    </p:set>
                                    <p:animEffect transition="in" filter="blinds(horizontal)">
                                      <p:cBhvr>
                                        <p:cTn id="86" dur="500"/>
                                        <p:tgtEl>
                                          <p:spTgt spid="3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linds(horizontal)">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linds(horizontal)">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linds(horizontal)">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blinds(horizontal)">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linds(horizontal)">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blinds(horizontal)">
                                      <p:cBhvr>
                                        <p:cTn id="121" dur="5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blinds(horizontal)">
                                      <p:cBhvr>
                                        <p:cTn id="126" dur="500"/>
                                        <p:tgtEl>
                                          <p:spTgt spid="4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blinds(horizontal)">
                                      <p:cBhvr>
                                        <p:cTn id="131" dur="500"/>
                                        <p:tgtEl>
                                          <p:spTgt spid="5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blinds(horizontal)">
                                      <p:cBhvr>
                                        <p:cTn id="136" dur="500"/>
                                        <p:tgtEl>
                                          <p:spTgt spid="45"/>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blinds(horizontal)">
                                      <p:cBhvr>
                                        <p:cTn id="141" dur="500"/>
                                        <p:tgtEl>
                                          <p:spTgt spid="49"/>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blinds(horizontal)">
                                      <p:cBhvr>
                                        <p:cTn id="146" dur="500"/>
                                        <p:tgtEl>
                                          <p:spTgt spid="57"/>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linds(horizontal)">
                                      <p:cBhvr>
                                        <p:cTn id="151" dur="500"/>
                                        <p:tgtEl>
                                          <p:spTgt spid="46"/>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58"/>
                                        </p:tgtEl>
                                        <p:attrNameLst>
                                          <p:attrName>style.visibility</p:attrName>
                                        </p:attrNameLst>
                                      </p:cBhvr>
                                      <p:to>
                                        <p:strVal val="visible"/>
                                      </p:to>
                                    </p:set>
                                    <p:animEffect transition="in" filter="blinds(horizontal)">
                                      <p:cBhvr>
                                        <p:cTn id="1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p:bldP spid="22" grpId="0" animBg="1"/>
      <p:bldP spid="27" grpId="0"/>
      <p:bldP spid="32" grpId="0"/>
      <p:bldP spid="38" grpId="0"/>
      <p:bldP spid="40" grpId="0"/>
      <p:bldP spid="41" grpId="0"/>
      <p:bldP spid="42" grpId="0"/>
      <p:bldP spid="43" grpId="0" animBg="1"/>
      <p:bldP spid="44" grpId="0"/>
      <p:bldP spid="45" grpId="0"/>
      <p:bldP spid="46" grpId="0"/>
      <p:bldP spid="47" grpId="0" animBg="1"/>
      <p:bldP spid="48" grpId="0" animBg="1"/>
      <p:bldP spid="49" grpId="0" animBg="1"/>
      <p:bldP spid="54" grpId="0"/>
      <p:bldP spid="56" grpId="0"/>
      <p:bldP spid="57" grpId="0"/>
      <p:bldP spid="5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1m and modulus of elasticity 20N, has one end attached to a fixed point A. A particle of mass 2kg is attached to the other end of the spring and is held at a point B which is 0.8m vertically below A. The particle is projected vertically downwards from B with speed 2ms</a:t>
            </a:r>
            <a:r>
              <a:rPr lang="en-GB" sz="1400" baseline="30000" dirty="0">
                <a:latin typeface="Comic Sans MS" pitchFamily="66" charset="0"/>
              </a:rPr>
              <a:t>-1</a:t>
            </a:r>
            <a:r>
              <a:rPr lang="en-GB" sz="1400" dirty="0">
                <a:latin typeface="Comic Sans MS" pitchFamily="66" charset="0"/>
              </a:rPr>
              <a:t>. Find the distance it falls before first coming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Again, we can set the final speed to 0ms</a:t>
            </a:r>
            <a:r>
              <a:rPr lang="en-GB" sz="1400" baseline="30000" dirty="0">
                <a:latin typeface="Comic Sans MS" pitchFamily="66" charset="0"/>
                <a:sym typeface="Wingdings" panose="05000000000000000000" pitchFamily="2" charset="2"/>
              </a:rPr>
              <a:t>-1</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example we lose both Kinetic and Potential energy, in exchange for Elastic potential energy…</a:t>
            </a: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105400" y="18288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14478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sp>
        <p:nvSpPr>
          <p:cNvPr id="13" name="Oval 12"/>
          <p:cNvSpPr/>
          <p:nvPr/>
        </p:nvSpPr>
        <p:spPr>
          <a:xfrm>
            <a:off x="5029200" y="2590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5257800" y="18288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2133600"/>
            <a:ext cx="587020" cy="307777"/>
          </a:xfrm>
          <a:prstGeom prst="rect">
            <a:avLst/>
          </a:prstGeom>
          <a:noFill/>
        </p:spPr>
        <p:txBody>
          <a:bodyPr wrap="none" rtlCol="0">
            <a:spAutoFit/>
          </a:bodyPr>
          <a:lstStyle/>
          <a:p>
            <a:r>
              <a:rPr lang="en-GB" sz="1400" dirty="0">
                <a:latin typeface="Comic Sans MS" panose="030F0702030302020204" pitchFamily="66" charset="0"/>
              </a:rPr>
              <a:t>0.8m</a:t>
            </a:r>
          </a:p>
        </p:txBody>
      </p:sp>
      <p:sp>
        <p:nvSpPr>
          <p:cNvPr id="16" name="TextBox 15"/>
          <p:cNvSpPr txBox="1"/>
          <p:nvPr/>
        </p:nvSpPr>
        <p:spPr>
          <a:xfrm>
            <a:off x="4267200" y="24384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17" name="Straight Arrow Connector 16"/>
          <p:cNvCxnSpPr/>
          <p:nvPr/>
        </p:nvCxnSpPr>
        <p:spPr>
          <a:xfrm>
            <a:off x="4876800" y="2514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57800" y="26670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29200"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5105400" y="26670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57800" y="2895600"/>
            <a:ext cx="885179" cy="307777"/>
          </a:xfrm>
          <a:prstGeom prst="rect">
            <a:avLst/>
          </a:prstGeom>
          <a:noFill/>
        </p:spPr>
        <p:txBody>
          <a:bodyPr wrap="none" rtlCol="0">
            <a:spAutoFit/>
          </a:bodyPr>
          <a:lstStyle/>
          <a:p>
            <a:r>
              <a:rPr lang="en-GB" sz="1400" dirty="0">
                <a:latin typeface="Comic Sans MS" panose="030F0702030302020204" pitchFamily="66" charset="0"/>
              </a:rPr>
              <a:t>0.2m + x</a:t>
            </a:r>
          </a:p>
        </p:txBody>
      </p:sp>
      <p:cxnSp>
        <p:nvCxnSpPr>
          <p:cNvPr id="31" name="Straight Arrow Connector 30"/>
          <p:cNvCxnSpPr/>
          <p:nvPr/>
        </p:nvCxnSpPr>
        <p:spPr>
          <a:xfrm>
            <a:off x="4876800" y="33528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67200" y="3276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grpSp>
        <p:nvGrpSpPr>
          <p:cNvPr id="29" name="Group 28"/>
          <p:cNvGrpSpPr/>
          <p:nvPr/>
        </p:nvGrpSpPr>
        <p:grpSpPr>
          <a:xfrm>
            <a:off x="5029200" y="1752600"/>
            <a:ext cx="152400" cy="152400"/>
            <a:chOff x="6934200" y="4267200"/>
            <a:chExt cx="152400" cy="152400"/>
          </a:xfrm>
        </p:grpSpPr>
        <p:cxnSp>
          <p:nvCxnSpPr>
            <p:cNvPr id="25" name="Straight Connector 2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348427" y="2514600"/>
            <a:ext cx="298479" cy="307777"/>
          </a:xfrm>
          <a:prstGeom prst="rect">
            <a:avLst/>
          </a:prstGeom>
          <a:noFill/>
        </p:spPr>
        <p:txBody>
          <a:bodyPr wrap="none" rtlCol="0">
            <a:spAutoFit/>
          </a:bodyPr>
          <a:lstStyle/>
          <a:p>
            <a:pPr algn="ctr"/>
            <a:r>
              <a:rPr lang="en-GB" sz="1400" dirty="0">
                <a:latin typeface="Comic Sans MS" panose="030F0702030302020204" pitchFamily="66" charset="0"/>
              </a:rPr>
              <a:t>B</a:t>
            </a:r>
          </a:p>
        </p:txBody>
      </p:sp>
      <p:sp>
        <p:nvSpPr>
          <p:cNvPr id="30" name="TextBox 29"/>
          <p:cNvSpPr txBox="1"/>
          <p:nvPr/>
        </p:nvSpPr>
        <p:spPr>
          <a:xfrm>
            <a:off x="6019800" y="1600200"/>
            <a:ext cx="3048001" cy="1600438"/>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No friction to consider, so just set losses equal to gains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a:t>
            </a:r>
            <a:r>
              <a:rPr lang="en-GB" sz="1400" u="sng" dirty="0">
                <a:solidFill>
                  <a:srgbClr val="FF0000"/>
                </a:solidFill>
                <a:latin typeface="Comic Sans MS" panose="030F0702030302020204" pitchFamily="66" charset="0"/>
                <a:sym typeface="Wingdings" panose="05000000000000000000" pitchFamily="2" charset="2"/>
              </a:rPr>
              <a:t>the spring was already compressed</a:t>
            </a:r>
            <a:r>
              <a:rPr lang="en-GB" sz="1400" dirty="0">
                <a:solidFill>
                  <a:srgbClr val="FF0000"/>
                </a:solidFill>
                <a:latin typeface="Comic Sans MS" panose="030F0702030302020204" pitchFamily="66" charset="0"/>
                <a:sym typeface="Wingdings" panose="05000000000000000000" pitchFamily="2" charset="2"/>
              </a:rPr>
              <a:t>, we need to subtract this from the overall gain when stretched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5320145" y="3786248"/>
                <a:ext cx="2149434"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−19.6</m:t>
                      </m:r>
                      <m:r>
                        <a:rPr lang="en-GB" sz="1400" b="0" i="1" smtClean="0">
                          <a:latin typeface="Cambria Math"/>
                        </a:rPr>
                        <m:t>𝑥</m:t>
                      </m:r>
                      <m:r>
                        <a:rPr lang="en-GB" sz="1400" b="0" i="1" smtClean="0">
                          <a:latin typeface="Cambria Math"/>
                        </a:rPr>
                        <m:t>−7.52=0</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320145" y="3786248"/>
                <a:ext cx="2149434" cy="30777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86991" y="4328555"/>
                <a:ext cx="1583767" cy="487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m:t>
                          </m:r>
                          <m:r>
                            <a:rPr lang="en-GB" sz="1200" b="0" i="1" smtClean="0">
                              <a:latin typeface="Cambria Math"/>
                            </a:rPr>
                            <m:t>𝑏</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𝑏</m:t>
                                  </m:r>
                                </m:e>
                                <m:sup>
                                  <m:r>
                                    <a:rPr lang="en-GB" sz="1200" b="0" i="1" smtClean="0">
                                      <a:latin typeface="Cambria Math"/>
                                      <a:ea typeface="Cambria Math"/>
                                    </a:rPr>
                                    <m:t>2</m:t>
                                  </m:r>
                                </m:sup>
                              </m:sSup>
                              <m:r>
                                <a:rPr lang="en-GB" sz="1200" b="0" i="1" smtClean="0">
                                  <a:latin typeface="Cambria Math"/>
                                  <a:ea typeface="Cambria Math"/>
                                </a:rPr>
                                <m:t>−4</m:t>
                              </m:r>
                              <m:r>
                                <a:rPr lang="en-GB" sz="1200" b="0" i="1" smtClean="0">
                                  <a:latin typeface="Cambria Math"/>
                                  <a:ea typeface="Cambria Math"/>
                                </a:rPr>
                                <m:t>𝑎𝑐</m:t>
                              </m:r>
                            </m:e>
                          </m:rad>
                        </m:num>
                        <m:den>
                          <m:r>
                            <a:rPr lang="en-GB" sz="1200" b="0" i="1" smtClean="0">
                              <a:latin typeface="Cambria Math"/>
                            </a:rPr>
                            <m:t>2</m:t>
                          </m:r>
                          <m:r>
                            <a:rPr lang="en-GB" sz="1200" b="0" i="1" smtClean="0">
                              <a:latin typeface="Cambria Math"/>
                            </a:rPr>
                            <m:t>𝑎</m:t>
                          </m:r>
                        </m:den>
                      </m:f>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4286991" y="4328555"/>
                <a:ext cx="1583767" cy="487506"/>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285012" y="4908467"/>
                <a:ext cx="2757806" cy="525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19.6</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(−19.6)</m:t>
                                  </m:r>
                                </m:e>
                                <m:sup>
                                  <m:r>
                                    <a:rPr lang="en-GB" sz="1200" b="0" i="1" smtClean="0">
                                      <a:latin typeface="Cambria Math"/>
                                      <a:ea typeface="Cambria Math"/>
                                    </a:rPr>
                                    <m:t>2</m:t>
                                  </m:r>
                                </m:sup>
                              </m:sSup>
                              <m:r>
                                <a:rPr lang="en-GB" sz="1200" b="0" i="1" smtClean="0">
                                  <a:latin typeface="Cambria Math"/>
                                  <a:ea typeface="Cambria Math"/>
                                </a:rPr>
                                <m:t>− 4(10)(−7.52)</m:t>
                              </m:r>
                            </m:e>
                          </m:rad>
                        </m:num>
                        <m:den>
                          <m:r>
                            <a:rPr lang="en-GB" sz="1200" b="0" i="1" smtClean="0">
                              <a:latin typeface="Cambria Math"/>
                            </a:rPr>
                            <m:t>2(10)</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285012" y="4908467"/>
                <a:ext cx="2757806" cy="525400"/>
              </a:xfrm>
              <a:prstGeom prst="rect">
                <a:avLst/>
              </a:prstGeom>
              <a:blipFill rotWithShape="1">
                <a:blip r:embed="rId10"/>
                <a:stretch>
                  <a:fillRect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330534" y="5595257"/>
                <a:ext cx="16610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=2.288 </m:t>
                      </m:r>
                      <m:r>
                        <a:rPr lang="en-GB" sz="1200" b="0" i="1" smtClean="0">
                          <a:latin typeface="Cambria Math"/>
                        </a:rPr>
                        <m:t>𝑜𝑟</m:t>
                      </m:r>
                      <m:r>
                        <a:rPr lang="en-GB" sz="1200" b="0" i="1" smtClean="0">
                          <a:latin typeface="Cambria Math"/>
                        </a:rPr>
                        <m:t> −0.328</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330534" y="5595257"/>
                <a:ext cx="1661096" cy="276999"/>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126674" y="6198919"/>
                <a:ext cx="205287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𝐷𝑖𝑠𝑡𝑎𝑛𝑐𝑒</m:t>
                      </m:r>
                      <m:r>
                        <a:rPr lang="en-GB" sz="1200" b="0" i="1" smtClean="0">
                          <a:latin typeface="Cambria Math"/>
                        </a:rPr>
                        <m:t> </m:t>
                      </m:r>
                      <m:r>
                        <a:rPr lang="en-GB" sz="1200" b="0" i="1" smtClean="0">
                          <a:latin typeface="Cambria Math"/>
                        </a:rPr>
                        <m:t>𝑖𝑡</m:t>
                      </m:r>
                      <m:r>
                        <a:rPr lang="en-GB" sz="1200" b="0" i="1" smtClean="0">
                          <a:latin typeface="Cambria Math"/>
                        </a:rPr>
                        <m:t> </m:t>
                      </m:r>
                      <m:r>
                        <a:rPr lang="en-GB" sz="1200" b="0" i="1" smtClean="0">
                          <a:latin typeface="Cambria Math"/>
                        </a:rPr>
                        <m:t>𝑓𝑎𝑙𝑙𝑠</m:t>
                      </m:r>
                      <m:r>
                        <a:rPr lang="en-GB" sz="1200" b="0" i="1" smtClean="0">
                          <a:latin typeface="Cambria Math"/>
                        </a:rPr>
                        <m:t>=2.488</m:t>
                      </m:r>
                      <m:r>
                        <a:rPr lang="en-GB" sz="1200" b="0" i="1" smtClean="0">
                          <a:latin typeface="Cambria Math"/>
                        </a:rPr>
                        <m:t>𝑚</m:t>
                      </m:r>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126674" y="6198919"/>
                <a:ext cx="2052870" cy="276999"/>
              </a:xfrm>
              <a:prstGeom prst="rect">
                <a:avLst/>
              </a:prstGeom>
              <a:blipFill rotWithShape="1">
                <a:blip r:embed="rId12"/>
                <a:stretch>
                  <a:fillRect b="-4444"/>
                </a:stretch>
              </a:blipFill>
            </p:spPr>
            <p:txBody>
              <a:bodyPr/>
              <a:lstStyle/>
              <a:p>
                <a:r>
                  <a:rPr lang="en-GB">
                    <a:noFill/>
                  </a:rPr>
                  <a:t> </a:t>
                </a:r>
              </a:p>
            </p:txBody>
          </p:sp>
        </mc:Fallback>
      </mc:AlternateContent>
      <p:sp>
        <p:nvSpPr>
          <p:cNvPr id="62" name="TextBox 61"/>
          <p:cNvSpPr txBox="1"/>
          <p:nvPr/>
        </p:nvSpPr>
        <p:spPr>
          <a:xfrm>
            <a:off x="7053943" y="4666011"/>
            <a:ext cx="190005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 = 10, b = -19.6 and c = -7.52</a:t>
            </a:r>
            <a:endParaRPr lang="en-GB" sz="1200" baseline="30000" dirty="0">
              <a:solidFill>
                <a:srgbClr val="FF0000"/>
              </a:solidFill>
              <a:latin typeface="Comic Sans MS" panose="030F0702030302020204" pitchFamily="66" charset="0"/>
            </a:endParaRPr>
          </a:p>
        </p:txBody>
      </p:sp>
      <p:sp>
        <p:nvSpPr>
          <p:cNvPr id="63" name="Arc 62"/>
          <p:cNvSpPr/>
          <p:nvPr/>
        </p:nvSpPr>
        <p:spPr>
          <a:xfrm>
            <a:off x="6884720" y="4631378"/>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a:off x="6847115" y="5211290"/>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6085115" y="5743701"/>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7087590" y="5352801"/>
            <a:ext cx="190005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both answers </a:t>
            </a:r>
            <a:endParaRPr lang="en-GB" sz="1200" baseline="30000" dirty="0">
              <a:solidFill>
                <a:srgbClr val="FF0000"/>
              </a:solidFill>
              <a:latin typeface="Comic Sans MS" panose="030F0702030302020204" pitchFamily="66" charset="0"/>
            </a:endParaRPr>
          </a:p>
        </p:txBody>
      </p:sp>
      <p:sp>
        <p:nvSpPr>
          <p:cNvPr id="67" name="TextBox 66"/>
          <p:cNvSpPr txBox="1"/>
          <p:nvPr/>
        </p:nvSpPr>
        <p:spPr>
          <a:xfrm>
            <a:off x="6282048" y="5778334"/>
            <a:ext cx="2695698"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Add 0.2 to the positive answer as it has fallen this length as well as the extended part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p:sp>
        <p:nvSpPr>
          <p:cNvPr id="42" name="TextBox 41"/>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3402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horizont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blinds(horizontal)">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linds(horizont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blinds(horizontal)">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linds(horizontal)">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0" grpId="0"/>
      <p:bldP spid="61" grpId="0"/>
      <p:bldP spid="62" grpId="0"/>
      <p:bldP spid="63" grpId="0" animBg="1"/>
      <p:bldP spid="64" grpId="0" animBg="1"/>
      <p:bldP spid="65" grpId="0" animBg="1"/>
      <p:bldP spid="66" grpId="0"/>
      <p:bldP spid="6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6482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0.5m and modulus of elasticity 10N, has one end attached to a point A on a rough horizontal plane. The other end is attached to a particle P of mass 0.8kg. The coefficient of friction between the particle and the plane is 0.4. The particle initially lies on the plane with AP = 0.5m and is then projected with speed 2ms</a:t>
            </a:r>
            <a:r>
              <a:rPr lang="en-GB" sz="1400" baseline="30000" dirty="0">
                <a:latin typeface="Comic Sans MS" pitchFamily="66" charset="0"/>
              </a:rPr>
              <a:t>-1</a:t>
            </a:r>
            <a:r>
              <a:rPr lang="en-GB" sz="1400" dirty="0">
                <a:latin typeface="Comic Sans MS" pitchFamily="66" charset="0"/>
              </a:rPr>
              <a:t> away from A, along the plane. Find the distance travelled by P before it first comes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Summarise the situation (sometimes it might be a good idea to do a ‘before’ and ‘after’ diagram!)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As friction is involved, include the mass/normal reaction…</a:t>
            </a:r>
          </a:p>
          <a:p>
            <a:pPr marL="0" indent="0" algn="ctr">
              <a:buNone/>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
        <p:nvSpPr>
          <p:cNvPr id="13" name="TextBox 12"/>
          <p:cNvSpPr txBox="1"/>
          <p:nvPr/>
        </p:nvSpPr>
        <p:spPr>
          <a:xfrm>
            <a:off x="4267200" y="17526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grpSp>
        <p:nvGrpSpPr>
          <p:cNvPr id="14" name="Group 13"/>
          <p:cNvGrpSpPr/>
          <p:nvPr/>
        </p:nvGrpSpPr>
        <p:grpSpPr>
          <a:xfrm>
            <a:off x="4572000" y="1828800"/>
            <a:ext cx="152400" cy="152400"/>
            <a:chOff x="6934200" y="4267200"/>
            <a:chExt cx="152400" cy="152400"/>
          </a:xfrm>
        </p:grpSpPr>
        <p:cxnSp>
          <p:nvCxnSpPr>
            <p:cNvPr id="15" name="Straight Connector 1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59436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0" y="28194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2" name="TextBox 31"/>
          <p:cNvSpPr txBox="1"/>
          <p:nvPr/>
        </p:nvSpPr>
        <p:spPr>
          <a:xfrm>
            <a:off x="5638800" y="31242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33" name="Straight Arrow Connector 32"/>
          <p:cNvCxnSpPr/>
          <p:nvPr/>
        </p:nvCxnSpPr>
        <p:spPr>
          <a:xfrm>
            <a:off x="57912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934200" y="31242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7" name="Straight Arrow Connector 36"/>
          <p:cNvCxnSpPr/>
          <p:nvPr/>
        </p:nvCxnSpPr>
        <p:spPr>
          <a:xfrm>
            <a:off x="70866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436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2819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40" name="Straight Arrow Connector 39"/>
          <p:cNvCxnSpPr/>
          <p:nvPr/>
        </p:nvCxnSpPr>
        <p:spPr>
          <a:xfrm>
            <a:off x="4648200" y="1981200"/>
            <a:ext cx="2819400"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48200" y="1752600"/>
            <a:ext cx="0" cy="22860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981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43600" y="15240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715000" y="2362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4" name="TextBox 53"/>
          <p:cNvSpPr txBox="1"/>
          <p:nvPr/>
        </p:nvSpPr>
        <p:spPr>
          <a:xfrm>
            <a:off x="5715000" y="1219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6" name="TextBox 55"/>
          <p:cNvSpPr txBox="1"/>
          <p:nvPr/>
        </p:nvSpPr>
        <p:spPr>
          <a:xfrm>
            <a:off x="5791200" y="12192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61" name="Straight Connector 60"/>
          <p:cNvCxnSpPr/>
          <p:nvPr/>
        </p:nvCxnSpPr>
        <p:spPr>
          <a:xfrm flipH="1">
            <a:off x="7467600" y="1905000"/>
            <a:ext cx="4572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24800" y="1752600"/>
            <a:ext cx="574196" cy="307777"/>
          </a:xfrm>
          <a:prstGeom prst="rect">
            <a:avLst/>
          </a:prstGeom>
          <a:noFill/>
        </p:spPr>
        <p:txBody>
          <a:bodyPr wrap="none" rtlCol="0">
            <a:spAutoFit/>
          </a:bodyPr>
          <a:lstStyle/>
          <a:p>
            <a:r>
              <a:rPr lang="en-GB" sz="1400" dirty="0">
                <a:latin typeface="Comic Sans MS" panose="030F0702030302020204" pitchFamily="66" charset="0"/>
              </a:rPr>
              <a:t>F</a:t>
            </a:r>
            <a:r>
              <a:rPr lang="en-GB" sz="1400" baseline="-25000" dirty="0">
                <a:latin typeface="Comic Sans MS" panose="030F0702030302020204" pitchFamily="66" charset="0"/>
              </a:rPr>
              <a:t>MAX</a:t>
            </a:r>
          </a:p>
        </p:txBody>
      </p:sp>
      <p:sp>
        <p:nvSpPr>
          <p:cNvPr id="41" name="TextBox 40"/>
          <p:cNvSpPr txBox="1"/>
          <p:nvPr/>
        </p:nvSpPr>
        <p:spPr>
          <a:xfrm>
            <a:off x="4343400" y="3657600"/>
            <a:ext cx="4191000" cy="1169551"/>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Remember that whenever friction is involved, we work it our first!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The normal reaction is going to be 0.8g as the weight is the only vertical force…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4495800" y="5029200"/>
                <a:ext cx="10674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m:t>
                      </m:r>
                      <m:r>
                        <a:rPr lang="en-GB" sz="1400" b="0" i="1" smtClean="0">
                          <a:latin typeface="Cambria Math"/>
                          <a:ea typeface="Cambria Math"/>
                        </a:rPr>
                        <m:t>𝜇</m:t>
                      </m:r>
                      <m:r>
                        <a:rPr lang="en-GB" sz="1400" b="0" i="1" smtClean="0">
                          <a:latin typeface="Cambria Math"/>
                          <a:ea typeface="Cambria Math"/>
                        </a:rPr>
                        <m:t>𝑅</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495800" y="5029200"/>
                <a:ext cx="1067472" cy="307777"/>
              </a:xfrm>
              <a:prstGeom prst="rect">
                <a:avLst/>
              </a:prstGeom>
              <a:blipFill rotWithShape="1">
                <a:blip r:embed="rId10"/>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495800" y="5486400"/>
                <a:ext cx="16435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=0.4</m:t>
                      </m:r>
                      <m:r>
                        <a:rPr lang="en-GB" sz="1400" b="0" i="1" smtClean="0">
                          <a:latin typeface="Cambria Math"/>
                          <a:ea typeface="Cambria Math"/>
                        </a:rPr>
                        <m:t>×0.8</m:t>
                      </m:r>
                      <m:r>
                        <a:rPr lang="en-GB" sz="1400" b="0" i="1" smtClean="0">
                          <a:latin typeface="Cambria Math"/>
                          <a:ea typeface="Cambria Math"/>
                        </a:rPr>
                        <m:t>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495800" y="5486400"/>
                <a:ext cx="1643591" cy="307777"/>
              </a:xfrm>
              <a:prstGeom prst="rect">
                <a:avLst/>
              </a:prstGeom>
              <a:blipFill rotWithShape="1">
                <a:blip r:embed="rId1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495800" y="5943600"/>
                <a:ext cx="1299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=0.32</m:t>
                      </m:r>
                      <m:r>
                        <a:rPr lang="en-GB" sz="1400" b="0" i="1" smtClean="0">
                          <a:latin typeface="Cambria Math"/>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495800" y="5943600"/>
                <a:ext cx="1299330" cy="307777"/>
              </a:xfrm>
              <a:prstGeom prst="rect">
                <a:avLst/>
              </a:prstGeom>
              <a:blipFill rotWithShape="1">
                <a:blip r:embed="rId12"/>
                <a:stretch>
                  <a:fillRect b="-6000"/>
                </a:stretch>
              </a:blipFill>
            </p:spPr>
            <p:txBody>
              <a:bodyPr/>
              <a:lstStyle/>
              <a:p>
                <a:r>
                  <a:rPr lang="en-GB">
                    <a:noFill/>
                  </a:rPr>
                  <a:t> </a:t>
                </a:r>
              </a:p>
            </p:txBody>
          </p:sp>
        </mc:Fallback>
      </mc:AlternateContent>
      <p:sp>
        <p:nvSpPr>
          <p:cNvPr id="64" name="TextBox 63"/>
          <p:cNvSpPr txBox="1"/>
          <p:nvPr/>
        </p:nvSpPr>
        <p:spPr>
          <a:xfrm>
            <a:off x="6324600" y="5334000"/>
            <a:ext cx="1357553"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a:t>
            </a:r>
            <a:r>
              <a:rPr lang="el-GR" sz="1400" dirty="0">
                <a:solidFill>
                  <a:srgbClr val="FF0000"/>
                </a:solidFill>
                <a:latin typeface="Comic Sans MS" panose="030F0702030302020204" pitchFamily="66" charset="0"/>
              </a:rPr>
              <a:t>μ</a:t>
            </a:r>
            <a:r>
              <a:rPr lang="en-GB" sz="1400" dirty="0">
                <a:solidFill>
                  <a:srgbClr val="FF0000"/>
                </a:solidFill>
                <a:latin typeface="Comic Sans MS" panose="030F0702030302020204" pitchFamily="66" charset="0"/>
              </a:rPr>
              <a:t> and R</a:t>
            </a:r>
            <a:endParaRPr lang="en-GB" sz="1400" baseline="30000" dirty="0">
              <a:solidFill>
                <a:srgbClr val="FF0000"/>
              </a:solidFill>
              <a:latin typeface="Comic Sans MS" panose="030F0702030302020204" pitchFamily="66" charset="0"/>
            </a:endParaRPr>
          </a:p>
        </p:txBody>
      </p:sp>
      <p:sp>
        <p:nvSpPr>
          <p:cNvPr id="65" name="Arc 64"/>
          <p:cNvSpPr/>
          <p:nvPr/>
        </p:nvSpPr>
        <p:spPr>
          <a:xfrm>
            <a:off x="6019800" y="52578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a:off x="5943600" y="57150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6172201" y="5791200"/>
            <a:ext cx="10668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endParaRPr lang="en-GB" sz="1400" baseline="30000" dirty="0">
              <a:solidFill>
                <a:srgbClr val="FF0000"/>
              </a:solidFill>
              <a:latin typeface="Comic Sans MS" panose="030F0702030302020204" pitchFamily="66" charset="0"/>
            </a:endParaRPr>
          </a:p>
        </p:txBody>
      </p:sp>
      <p:sp>
        <p:nvSpPr>
          <p:cNvPr id="70" name="TextBox 69"/>
          <p:cNvSpPr txBox="1"/>
          <p:nvPr/>
        </p:nvSpPr>
        <p:spPr>
          <a:xfrm>
            <a:off x="7924800" y="1752600"/>
            <a:ext cx="651140" cy="307777"/>
          </a:xfrm>
          <a:prstGeom prst="rect">
            <a:avLst/>
          </a:prstGeom>
          <a:noFill/>
        </p:spPr>
        <p:txBody>
          <a:bodyPr wrap="none" rtlCol="0">
            <a:spAutoFit/>
          </a:bodyPr>
          <a:lstStyle/>
          <a:p>
            <a:r>
              <a:rPr lang="en-GB" sz="1400" dirty="0">
                <a:latin typeface="Comic Sans MS" panose="030F0702030302020204" pitchFamily="66" charset="0"/>
              </a:rPr>
              <a:t>0.32g</a:t>
            </a:r>
            <a:endParaRPr lang="en-GB" sz="1400" baseline="-25000" dirty="0">
              <a:latin typeface="Comic Sans MS" panose="030F0702030302020204" pitchFamily="66" charset="0"/>
            </a:endParaRPr>
          </a:p>
        </p:txBody>
      </p:sp>
      <p:sp>
        <p:nvSpPr>
          <p:cNvPr id="47" name="TextBox 46"/>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2880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vertical)">
                                      <p:cBhvr>
                                        <p:cTn id="12" dur="500"/>
                                        <p:tgtEl>
                                          <p:spTgt spid="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vertic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linds(horizontal)">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linds(horizontal)">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linds(horizontal)">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5"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vertical)">
                                      <p:cBhvr>
                                        <p:cTn id="79" dur="500"/>
                                        <p:tgtEl>
                                          <p:spTgt spid="3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par>
                                <p:cTn id="88" presetID="3" presetClass="entr" presetSubtype="1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blinds(horizontal)">
                                      <p:cBhvr>
                                        <p:cTn id="95" dur="500"/>
                                        <p:tgtEl>
                                          <p:spTgt spid="61"/>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1">
                                            <p:txEl>
                                              <p:pRg st="0" end="0"/>
                                            </p:txEl>
                                          </p:spTgt>
                                        </p:tgtEl>
                                        <p:attrNameLst>
                                          <p:attrName>style.visibility</p:attrName>
                                        </p:attrNameLst>
                                      </p:cBhvr>
                                      <p:to>
                                        <p:strVal val="visible"/>
                                      </p:to>
                                    </p:set>
                                    <p:animEffect transition="in" filter="blinds(horizontal)">
                                      <p:cBhvr>
                                        <p:cTn id="103" dur="500"/>
                                        <p:tgtEl>
                                          <p:spTgt spid="41">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41">
                                            <p:txEl>
                                              <p:pRg st="2" end="2"/>
                                            </p:txEl>
                                          </p:spTgt>
                                        </p:tgtEl>
                                        <p:attrNameLst>
                                          <p:attrName>style.visibility</p:attrName>
                                        </p:attrNameLst>
                                      </p:cBhvr>
                                      <p:to>
                                        <p:strVal val="visible"/>
                                      </p:to>
                                    </p:set>
                                    <p:animEffect transition="in" filter="blinds(horizontal)">
                                      <p:cBhvr>
                                        <p:cTn id="108" dur="500"/>
                                        <p:tgtEl>
                                          <p:spTgt spid="41">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linds(horizontal)">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blinds(horizontal)">
                                      <p:cBhvr>
                                        <p:cTn id="126" dur="500"/>
                                        <p:tgtEl>
                                          <p:spTgt spid="65"/>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blinds(horizontal)">
                                      <p:cBhvr>
                                        <p:cTn id="131" dur="500"/>
                                        <p:tgtEl>
                                          <p:spTgt spid="64"/>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blinds(horizontal)">
                                      <p:cBhvr>
                                        <p:cTn id="136" dur="500"/>
                                        <p:tgtEl>
                                          <p:spTgt spid="62"/>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blinds(horizontal)">
                                      <p:cBhvr>
                                        <p:cTn id="141" dur="500"/>
                                        <p:tgtEl>
                                          <p:spTgt spid="66"/>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blinds(horizontal)">
                                      <p:cBhvr>
                                        <p:cTn id="146" dur="500"/>
                                        <p:tgtEl>
                                          <p:spTgt spid="67"/>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blinds(horizontal)">
                                      <p:cBhvr>
                                        <p:cTn id="151" dur="500"/>
                                        <p:tgtEl>
                                          <p:spTgt spid="63"/>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xit" presetSubtype="10" fill="hold" grpId="1" nodeType="clickEffect">
                                  <p:stCondLst>
                                    <p:cond delay="0"/>
                                  </p:stCondLst>
                                  <p:childTnLst>
                                    <p:animEffect transition="out" filter="blinds(horizontal)">
                                      <p:cBhvr>
                                        <p:cTn id="155" dur="500"/>
                                        <p:tgtEl>
                                          <p:spTgt spid="35"/>
                                        </p:tgtEl>
                                      </p:cBhvr>
                                    </p:animEffect>
                                    <p:set>
                                      <p:cBhvr>
                                        <p:cTn id="156" dur="1" fill="hold">
                                          <p:stCondLst>
                                            <p:cond delay="499"/>
                                          </p:stCondLst>
                                        </p:cTn>
                                        <p:tgtEl>
                                          <p:spTgt spid="35"/>
                                        </p:tgtEl>
                                        <p:attrNameLst>
                                          <p:attrName>style.visibility</p:attrName>
                                        </p:attrNameLst>
                                      </p:cBhvr>
                                      <p:to>
                                        <p:strVal val="hidden"/>
                                      </p:to>
                                    </p:set>
                                  </p:childTnLst>
                                </p:cTn>
                              </p:par>
                              <p:par>
                                <p:cTn id="157" presetID="3" presetClass="entr" presetSubtype="10" fill="hold" grpId="0" nodeType="withEffect">
                                  <p:stCondLst>
                                    <p:cond delay="0"/>
                                  </p:stCondLst>
                                  <p:childTnLst>
                                    <p:set>
                                      <p:cBhvr>
                                        <p:cTn id="158" dur="1" fill="hold">
                                          <p:stCondLst>
                                            <p:cond delay="0"/>
                                          </p:stCondLst>
                                        </p:cTn>
                                        <p:tgtEl>
                                          <p:spTgt spid="70"/>
                                        </p:tgtEl>
                                        <p:attrNameLst>
                                          <p:attrName>style.visibility</p:attrName>
                                        </p:attrNameLst>
                                      </p:cBhvr>
                                      <p:to>
                                        <p:strVal val="visible"/>
                                      </p:to>
                                    </p:set>
                                    <p:animEffect transition="in" filter="blinds(horizontal)">
                                      <p:cBhvr>
                                        <p:cTn id="1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32" grpId="0"/>
      <p:bldP spid="34" grpId="0" animBg="1"/>
      <p:bldP spid="36" grpId="0"/>
      <p:bldP spid="39" grpId="0"/>
      <p:bldP spid="17" grpId="0" animBg="1"/>
      <p:bldP spid="49" grpId="0"/>
      <p:bldP spid="54" grpId="0"/>
      <p:bldP spid="56" grpId="0"/>
      <p:bldP spid="56" grpId="1"/>
      <p:bldP spid="35" grpId="0"/>
      <p:bldP spid="35" grpId="1"/>
      <p:bldP spid="42" grpId="0"/>
      <p:bldP spid="62" grpId="0"/>
      <p:bldP spid="63" grpId="0"/>
      <p:bldP spid="64" grpId="0"/>
      <p:bldP spid="65" grpId="0" animBg="1"/>
      <p:bldP spid="66" grpId="0" animBg="1"/>
      <p:bldP spid="67" grpId="0"/>
      <p:bldP spid="7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8077200" y="4191000"/>
            <a:ext cx="11430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with appropriate formulae</a:t>
            </a:r>
            <a:endParaRPr lang="en-GB" sz="1200" baseline="30000" dirty="0">
              <a:solidFill>
                <a:srgbClr val="FF0000"/>
              </a:solidFill>
              <a:latin typeface="Comic Sans MS" panose="030F0702030302020204" pitchFamily="66" charset="0"/>
            </a:endParaRPr>
          </a:p>
        </p:txBody>
      </p:sp>
      <p:cxnSp>
        <p:nvCxnSpPr>
          <p:cNvPr id="18" name="Straight Connector 17"/>
          <p:cNvCxnSpPr/>
          <p:nvPr/>
        </p:nvCxnSpPr>
        <p:spPr>
          <a:xfrm>
            <a:off x="46482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0.5m and modulus of elasticity 10N, has one end attached to a point A on a rough horizontal plane. The other end is attached to a particle P of mass 0.8kg. The coefficient of friction between the particle and the plane is 0.4. The particle initially lies on the plane with AP = 0.5m and is then projected with speed 2ms</a:t>
            </a:r>
            <a:r>
              <a:rPr lang="en-GB" sz="1400" baseline="30000" dirty="0">
                <a:latin typeface="Comic Sans MS" pitchFamily="66" charset="0"/>
              </a:rPr>
              <a:t>-1</a:t>
            </a:r>
            <a:r>
              <a:rPr lang="en-GB" sz="1400" dirty="0">
                <a:latin typeface="Comic Sans MS" pitchFamily="66" charset="0"/>
              </a:rPr>
              <a:t> away from A, along the plane. Find the distance travelled by P before it first comes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We need to use the formula including friction from above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overall loss in energy = losses - gains</a:t>
            </a:r>
          </a:p>
          <a:p>
            <a:pPr marL="0" indent="0" algn="ctr">
              <a:buNone/>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
        <p:nvSpPr>
          <p:cNvPr id="13" name="TextBox 12"/>
          <p:cNvSpPr txBox="1"/>
          <p:nvPr/>
        </p:nvSpPr>
        <p:spPr>
          <a:xfrm>
            <a:off x="4267200" y="17526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grpSp>
        <p:nvGrpSpPr>
          <p:cNvPr id="14" name="Group 13"/>
          <p:cNvGrpSpPr/>
          <p:nvPr/>
        </p:nvGrpSpPr>
        <p:grpSpPr>
          <a:xfrm>
            <a:off x="4572000" y="1828800"/>
            <a:ext cx="152400" cy="152400"/>
            <a:chOff x="6934200" y="4267200"/>
            <a:chExt cx="152400" cy="152400"/>
          </a:xfrm>
        </p:grpSpPr>
        <p:cxnSp>
          <p:nvCxnSpPr>
            <p:cNvPr id="15" name="Straight Connector 1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59436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0" y="28194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2" name="TextBox 31"/>
          <p:cNvSpPr txBox="1"/>
          <p:nvPr/>
        </p:nvSpPr>
        <p:spPr>
          <a:xfrm>
            <a:off x="5638800" y="31242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33" name="Straight Arrow Connector 32"/>
          <p:cNvCxnSpPr/>
          <p:nvPr/>
        </p:nvCxnSpPr>
        <p:spPr>
          <a:xfrm>
            <a:off x="57912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934200" y="31242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7" name="Straight Arrow Connector 36"/>
          <p:cNvCxnSpPr/>
          <p:nvPr/>
        </p:nvCxnSpPr>
        <p:spPr>
          <a:xfrm>
            <a:off x="70866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436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2819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40" name="Straight Arrow Connector 39"/>
          <p:cNvCxnSpPr/>
          <p:nvPr/>
        </p:nvCxnSpPr>
        <p:spPr>
          <a:xfrm>
            <a:off x="4648200" y="1981200"/>
            <a:ext cx="2819400"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48200" y="1752600"/>
            <a:ext cx="0" cy="22860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981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43600" y="15240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715000" y="2362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4" name="TextBox 53"/>
          <p:cNvSpPr txBox="1"/>
          <p:nvPr/>
        </p:nvSpPr>
        <p:spPr>
          <a:xfrm>
            <a:off x="5715000" y="1219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cxnSp>
        <p:nvCxnSpPr>
          <p:cNvPr id="61" name="Straight Connector 60"/>
          <p:cNvCxnSpPr/>
          <p:nvPr/>
        </p:nvCxnSpPr>
        <p:spPr>
          <a:xfrm flipH="1">
            <a:off x="7467600" y="1905000"/>
            <a:ext cx="4572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24800" y="1752600"/>
            <a:ext cx="651140" cy="307777"/>
          </a:xfrm>
          <a:prstGeom prst="rect">
            <a:avLst/>
          </a:prstGeom>
          <a:noFill/>
        </p:spPr>
        <p:txBody>
          <a:bodyPr wrap="none" rtlCol="0">
            <a:spAutoFit/>
          </a:bodyPr>
          <a:lstStyle/>
          <a:p>
            <a:r>
              <a:rPr lang="en-GB" sz="1400" dirty="0">
                <a:latin typeface="Comic Sans MS" panose="030F0702030302020204" pitchFamily="66" charset="0"/>
              </a:rPr>
              <a:t>0.32g</a:t>
            </a:r>
            <a:endParaRPr lang="en-GB" sz="14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4038600" y="3581400"/>
                <a:ext cx="39624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038600" y="3581400"/>
                <a:ext cx="3962400" cy="276999"/>
              </a:xfrm>
              <a:prstGeom prst="rect">
                <a:avLst/>
              </a:prstGeom>
              <a:blipFill rotWithShape="1">
                <a:blip r:embed="rId10"/>
                <a:stretch>
                  <a:fillRect b="-22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038600" y="4114800"/>
                <a:ext cx="4114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𝐾𝐸</m:t>
                      </m:r>
                      <m:r>
                        <a:rPr lang="en-GB" sz="1200" b="0" i="1" smtClean="0">
                          <a:latin typeface="Cambria Math"/>
                        </a:rPr>
                        <m:t>−</m:t>
                      </m:r>
                      <m:r>
                        <a:rPr lang="en-GB" sz="1200" b="0" i="1" smtClean="0">
                          <a:latin typeface="Cambria Math"/>
                        </a:rPr>
                        <m:t>𝑔𝑎𝑖𝑛</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𝐸𝑃𝐸</m:t>
                      </m:r>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038600" y="4114800"/>
                <a:ext cx="4114800" cy="276999"/>
              </a:xfrm>
              <a:prstGeom prst="rect">
                <a:avLst/>
              </a:prstGeom>
              <a:blipFill rotWithShape="1">
                <a:blip r:embed="rId11"/>
                <a:stretch>
                  <a:fillRect b="-22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715000" y="4495800"/>
                <a:ext cx="1676400" cy="4628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𝐹𝑑</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p>
                            <m:sSupPr>
                              <m:ctrlPr>
                                <a:rPr lang="el-GR" sz="1200" i="1">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i="1">
                              <a:latin typeface="Cambria Math"/>
                            </a:rPr>
                            <m:t>𝑙</m:t>
                          </m:r>
                        </m:den>
                      </m:f>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715000" y="4495800"/>
                <a:ext cx="1676400" cy="462884"/>
              </a:xfrm>
              <a:prstGeom prst="rect">
                <a:avLst/>
              </a:prstGeom>
              <a:blipFill rotWithShape="1">
                <a:blip r:embed="rId12"/>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181600" y="5029200"/>
                <a:ext cx="27432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a:rPr>
                            <m:t>0.32</m:t>
                          </m:r>
                          <m:r>
                            <a:rPr lang="en-GB" sz="1200" b="0" i="1" smtClean="0">
                              <a:latin typeface="Cambria Math"/>
                            </a:rPr>
                            <m:t>𝑔</m:t>
                          </m:r>
                        </m:e>
                      </m:d>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d>
                        <m:dPr>
                          <m:ctrlPr>
                            <a:rPr lang="en-GB" sz="1200" b="0" i="1" smtClean="0">
                              <a:latin typeface="Cambria Math" panose="02040503050406030204" pitchFamily="18" charset="0"/>
                            </a:rPr>
                          </m:ctrlPr>
                        </m:dPr>
                        <m:e>
                          <m:r>
                            <a:rPr lang="en-GB" sz="1200" b="0" i="1" smtClean="0">
                              <a:latin typeface="Cambria Math"/>
                            </a:rPr>
                            <m:t>0.8</m:t>
                          </m:r>
                        </m:e>
                      </m:d>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2</m:t>
                              </m:r>
                            </m:e>
                          </m:d>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(10)</m:t>
                          </m:r>
                          <m:sSup>
                            <m:sSupPr>
                              <m:ctrlPr>
                                <a:rPr lang="el-GR" sz="1200" i="1" smtClean="0">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b="0" i="1" smtClean="0">
                              <a:latin typeface="Cambria Math"/>
                            </a:rPr>
                            <m:t>(0.5)</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181600" y="5029200"/>
                <a:ext cx="2743200" cy="495649"/>
              </a:xfrm>
              <a:prstGeom prst="rect">
                <a:avLst/>
              </a:prstGeom>
              <a:blipFill rotWithShape="1">
                <a:blip r:embed="rId13"/>
                <a:stretch>
                  <a:fillRect b="-617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410200" y="5638800"/>
                <a:ext cx="1905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3.136</m:t>
                      </m:r>
                      <m:r>
                        <a:rPr lang="en-GB" sz="1200" b="0" i="1" smtClean="0">
                          <a:latin typeface="Cambria Math"/>
                        </a:rPr>
                        <m:t>𝑥</m:t>
                      </m:r>
                      <m:r>
                        <a:rPr lang="en-GB" sz="1200" b="0" i="1" smtClean="0">
                          <a:latin typeface="Cambria Math"/>
                        </a:rPr>
                        <m:t>=1.6−10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410200" y="5638800"/>
                <a:ext cx="1905000" cy="27699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648200" y="6172200"/>
                <a:ext cx="1905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+3.136</m:t>
                      </m:r>
                      <m:r>
                        <a:rPr lang="en-GB" sz="1200" b="0" i="1" smtClean="0">
                          <a:latin typeface="Cambria Math"/>
                        </a:rPr>
                        <m:t>𝑥</m:t>
                      </m:r>
                      <m:r>
                        <a:rPr lang="en-GB" sz="1200" b="0" i="1" smtClean="0">
                          <a:latin typeface="Cambria Math"/>
                        </a:rPr>
                        <m:t>−1.6=0</m:t>
                      </m:r>
                    </m:oMath>
                  </m:oMathPara>
                </a14:m>
                <a:endParaRPr lang="en-GB"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648200" y="6172200"/>
                <a:ext cx="1905000" cy="276999"/>
              </a:xfrm>
              <a:prstGeom prst="rect">
                <a:avLst/>
              </a:prstGeom>
              <a:blipFill rotWithShape="1">
                <a:blip r:embed="rId15"/>
                <a:stretch>
                  <a:fillRect/>
                </a:stretch>
              </a:blipFill>
              <a:ln w="25400">
                <a:noFill/>
              </a:ln>
            </p:spPr>
            <p:txBody>
              <a:bodyPr/>
              <a:lstStyle/>
              <a:p>
                <a:r>
                  <a:rPr lang="en-GB">
                    <a:noFill/>
                  </a:rPr>
                  <a:t> </a:t>
                </a:r>
              </a:p>
            </p:txBody>
          </p:sp>
        </mc:Fallback>
      </mc:AlternateContent>
      <p:sp>
        <p:nvSpPr>
          <p:cNvPr id="72" name="Arc 71"/>
          <p:cNvSpPr/>
          <p:nvPr/>
        </p:nvSpPr>
        <p:spPr>
          <a:xfrm>
            <a:off x="7848600" y="38100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8055591" y="3733800"/>
            <a:ext cx="10668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Losses - gains</a:t>
            </a:r>
            <a:endParaRPr lang="en-GB" sz="1200" baseline="30000" dirty="0">
              <a:solidFill>
                <a:srgbClr val="FF0000"/>
              </a:solidFill>
              <a:latin typeface="Comic Sans MS" panose="030F0702030302020204" pitchFamily="66" charset="0"/>
            </a:endParaRPr>
          </a:p>
        </p:txBody>
      </p:sp>
      <p:sp>
        <p:nvSpPr>
          <p:cNvPr id="74" name="Arc 73"/>
          <p:cNvSpPr/>
          <p:nvPr/>
        </p:nvSpPr>
        <p:spPr>
          <a:xfrm>
            <a:off x="7848600" y="42672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7620000" y="48006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7620000" y="53340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6934200" y="58674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7848600" y="4800600"/>
            <a:ext cx="1143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 carefully</a:t>
            </a:r>
            <a:endParaRPr lang="en-GB" sz="1200" baseline="30000" dirty="0">
              <a:solidFill>
                <a:srgbClr val="FF0000"/>
              </a:solidFill>
              <a:latin typeface="Comic Sans MS" panose="030F0702030302020204" pitchFamily="66" charset="0"/>
            </a:endParaRPr>
          </a:p>
        </p:txBody>
      </p:sp>
      <p:sp>
        <p:nvSpPr>
          <p:cNvPr id="80" name="TextBox 79"/>
          <p:cNvSpPr txBox="1"/>
          <p:nvPr/>
        </p:nvSpPr>
        <p:spPr>
          <a:xfrm>
            <a:off x="7966881" y="5334000"/>
            <a:ext cx="87231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Simplify/calculate</a:t>
            </a:r>
            <a:endParaRPr lang="en-GB" sz="1200" baseline="30000" dirty="0">
              <a:solidFill>
                <a:srgbClr val="FF0000"/>
              </a:solidFill>
              <a:latin typeface="Comic Sans MS" panose="030F0702030302020204" pitchFamily="66" charset="0"/>
            </a:endParaRPr>
          </a:p>
        </p:txBody>
      </p:sp>
      <p:sp>
        <p:nvSpPr>
          <p:cNvPr id="81" name="TextBox 80"/>
          <p:cNvSpPr txBox="1"/>
          <p:nvPr/>
        </p:nvSpPr>
        <p:spPr>
          <a:xfrm>
            <a:off x="7162800" y="5791200"/>
            <a:ext cx="87231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Set equal to 0</a:t>
            </a:r>
            <a:endParaRPr lang="en-GB" sz="1200" baseline="30000" dirty="0">
              <a:solidFill>
                <a:srgbClr val="FF0000"/>
              </a:solidFill>
              <a:latin typeface="Comic Sans MS" panose="030F0702030302020204" pitchFamily="66" charset="0"/>
            </a:endParaRPr>
          </a:p>
        </p:txBody>
      </p:sp>
      <p:sp>
        <p:nvSpPr>
          <p:cNvPr id="82" name="TextBox 81"/>
          <p:cNvSpPr txBox="1"/>
          <p:nvPr/>
        </p:nvSpPr>
        <p:spPr>
          <a:xfrm>
            <a:off x="4038600" y="6477000"/>
            <a:ext cx="4724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As with the last example, we can use the Quadratic formula…</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86461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linds(horizont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linds(horizontal)">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8"/>
                                        </p:tgtEl>
                                        <p:attrNameLst>
                                          <p:attrName>fillcolor</p:attrName>
                                        </p:attrNameLst>
                                      </p:cBhvr>
                                      <p:to>
                                        <a:srgbClr val="99CCFF"/>
                                      </p:to>
                                    </p:animClr>
                                    <p:set>
                                      <p:cBhvr>
                                        <p:cTn id="47" dur="500" fill="hold"/>
                                        <p:tgtEl>
                                          <p:spTgt spid="68"/>
                                        </p:tgtEl>
                                        <p:attrNameLst>
                                          <p:attrName>fill.type</p:attrName>
                                        </p:attrNameLst>
                                      </p:cBhvr>
                                      <p:to>
                                        <p:strVal val="solid"/>
                                      </p:to>
                                    </p:set>
                                    <p:set>
                                      <p:cBhvr>
                                        <p:cTn id="48" dur="500" fill="hold"/>
                                        <p:tgtEl>
                                          <p:spTgt spid="68"/>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50"/>
                                        </p:tgtEl>
                                        <p:attrNameLst>
                                          <p:attrName>fillcolor</p:attrName>
                                        </p:attrNameLst>
                                      </p:cBhvr>
                                      <p:to>
                                        <a:srgbClr val="99CCFF"/>
                                      </p:to>
                                    </p:animClr>
                                    <p:set>
                                      <p:cBhvr>
                                        <p:cTn id="53" dur="500" fill="hold"/>
                                        <p:tgtEl>
                                          <p:spTgt spid="50"/>
                                        </p:tgtEl>
                                        <p:attrNameLst>
                                          <p:attrName>fill.type</p:attrName>
                                        </p:attrNameLst>
                                      </p:cBhvr>
                                      <p:to>
                                        <p:strVal val="solid"/>
                                      </p:to>
                                    </p:set>
                                    <p:set>
                                      <p:cBhvr>
                                        <p:cTn id="54" dur="500" fill="hold"/>
                                        <p:tgtEl>
                                          <p:spTgt spid="50"/>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52"/>
                                        </p:tgtEl>
                                        <p:attrNameLst>
                                          <p:attrName>fillcolor</p:attrName>
                                        </p:attrNameLst>
                                      </p:cBhvr>
                                      <p:to>
                                        <a:srgbClr val="99CCFF"/>
                                      </p:to>
                                    </p:animClr>
                                    <p:set>
                                      <p:cBhvr>
                                        <p:cTn id="59" dur="500" fill="hold"/>
                                        <p:tgtEl>
                                          <p:spTgt spid="52"/>
                                        </p:tgtEl>
                                        <p:attrNameLst>
                                          <p:attrName>fill.type</p:attrName>
                                        </p:attrNameLst>
                                      </p:cBhvr>
                                      <p:to>
                                        <p:strVal val="solid"/>
                                      </p:to>
                                    </p:set>
                                    <p:set>
                                      <p:cBhvr>
                                        <p:cTn id="60" dur="500" fill="hold"/>
                                        <p:tgtEl>
                                          <p:spTgt spid="52"/>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blinds(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blinds(horizontal)">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linds(horizontal)">
                                      <p:cBhvr>
                                        <p:cTn id="75" dur="500"/>
                                        <p:tgtEl>
                                          <p:spTgt spid="7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linds(horizontal)">
                                      <p:cBhvr>
                                        <p:cTn id="80" dur="500"/>
                                        <p:tgtEl>
                                          <p:spTgt spid="5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linds(horizontal)">
                                      <p:cBhvr>
                                        <p:cTn id="85" dur="500"/>
                                        <p:tgtEl>
                                          <p:spTgt spid="7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blinds(horizontal)">
                                      <p:cBhvr>
                                        <p:cTn id="90" dur="500"/>
                                        <p:tgtEl>
                                          <p:spTgt spid="8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blinds(horizontal)">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blinds(horizontal)">
                                      <p:cBhvr>
                                        <p:cTn id="100" dur="500"/>
                                        <p:tgtEl>
                                          <p:spTgt spid="7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blinds(horizontal)">
                                      <p:cBhvr>
                                        <p:cTn id="105" dur="500"/>
                                        <p:tgtEl>
                                          <p:spTgt spid="8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blinds(horizontal)">
                                      <p:cBhvr>
                                        <p:cTn id="110" dur="500"/>
                                        <p:tgtEl>
                                          <p:spTgt spid="7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blinds(horizontal)">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mph" presetSubtype="2" fill="hold" nodeType="clickEffect">
                                  <p:stCondLst>
                                    <p:cond delay="0"/>
                                  </p:stCondLst>
                                  <p:childTnLst>
                                    <p:animClr clrSpc="rgb" dir="cw">
                                      <p:cBhvr>
                                        <p:cTn id="119" dur="500" fill="hold"/>
                                        <p:tgtEl>
                                          <p:spTgt spid="68"/>
                                        </p:tgtEl>
                                        <p:attrNameLst>
                                          <p:attrName>fillcolor</p:attrName>
                                        </p:attrNameLst>
                                      </p:cBhvr>
                                      <p:to>
                                        <a:schemeClr val="bg1"/>
                                      </p:to>
                                    </p:animClr>
                                    <p:set>
                                      <p:cBhvr>
                                        <p:cTn id="120" dur="500" fill="hold"/>
                                        <p:tgtEl>
                                          <p:spTgt spid="68"/>
                                        </p:tgtEl>
                                        <p:attrNameLst>
                                          <p:attrName>fill.type</p:attrName>
                                        </p:attrNameLst>
                                      </p:cBhvr>
                                      <p:to>
                                        <p:strVal val="solid"/>
                                      </p:to>
                                    </p:set>
                                    <p:set>
                                      <p:cBhvr>
                                        <p:cTn id="121" dur="500" fill="hold"/>
                                        <p:tgtEl>
                                          <p:spTgt spid="68"/>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500" fill="hold"/>
                                        <p:tgtEl>
                                          <p:spTgt spid="50"/>
                                        </p:tgtEl>
                                        <p:attrNameLst>
                                          <p:attrName>fillcolor</p:attrName>
                                        </p:attrNameLst>
                                      </p:cBhvr>
                                      <p:to>
                                        <a:schemeClr val="bg1"/>
                                      </p:to>
                                    </p:animClr>
                                    <p:set>
                                      <p:cBhvr>
                                        <p:cTn id="124" dur="500" fill="hold"/>
                                        <p:tgtEl>
                                          <p:spTgt spid="50"/>
                                        </p:tgtEl>
                                        <p:attrNameLst>
                                          <p:attrName>fill.type</p:attrName>
                                        </p:attrNameLst>
                                      </p:cBhvr>
                                      <p:to>
                                        <p:strVal val="solid"/>
                                      </p:to>
                                    </p:set>
                                    <p:set>
                                      <p:cBhvr>
                                        <p:cTn id="125" dur="500" fill="hold"/>
                                        <p:tgtEl>
                                          <p:spTgt spid="50"/>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52"/>
                                        </p:tgtEl>
                                        <p:attrNameLst>
                                          <p:attrName>fillcolor</p:attrName>
                                        </p:attrNameLst>
                                      </p:cBhvr>
                                      <p:to>
                                        <a:schemeClr val="bg1"/>
                                      </p:to>
                                    </p:animClr>
                                    <p:set>
                                      <p:cBhvr>
                                        <p:cTn id="128" dur="500" fill="hold"/>
                                        <p:tgtEl>
                                          <p:spTgt spid="52"/>
                                        </p:tgtEl>
                                        <p:attrNameLst>
                                          <p:attrName>fill.type</p:attrName>
                                        </p:attrNameLst>
                                      </p:cBhvr>
                                      <p:to>
                                        <p:strVal val="solid"/>
                                      </p:to>
                                    </p:set>
                                    <p:set>
                                      <p:cBhvr>
                                        <p:cTn id="129" dur="500" fill="hold"/>
                                        <p:tgtEl>
                                          <p:spTgt spid="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7" grpId="0"/>
      <p:bldP spid="57" grpId="0"/>
      <p:bldP spid="58" grpId="0"/>
      <p:bldP spid="59" grpId="0"/>
      <p:bldP spid="60" grpId="0"/>
      <p:bldP spid="71" grpId="0"/>
      <p:bldP spid="72" grpId="0" animBg="1"/>
      <p:bldP spid="73" grpId="0"/>
      <p:bldP spid="74" grpId="0" animBg="1"/>
      <p:bldP spid="75" grpId="0" animBg="1"/>
      <p:bldP spid="76" grpId="0" animBg="1"/>
      <p:bldP spid="77" grpId="0" animBg="1"/>
      <p:bldP spid="79" grpId="0"/>
      <p:bldP spid="80" grpId="0"/>
      <p:bldP spid="81" grpId="0"/>
      <p:bldP spid="8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6482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0.5m and modulus of elasticity 10N, has one end attached to a point A on a rough horizontal plane. The other end is attached to a particle P of mass 0.8kg. The coefficient of friction between the particle and the plane is 0.4. The particle initially lies on the plane with AP = 0.5m and is then projected with speed 2ms</a:t>
            </a:r>
            <a:r>
              <a:rPr lang="en-GB" sz="1400" baseline="30000" dirty="0">
                <a:latin typeface="Comic Sans MS" pitchFamily="66" charset="0"/>
              </a:rPr>
              <a:t>-1</a:t>
            </a:r>
            <a:r>
              <a:rPr lang="en-GB" sz="1400" dirty="0">
                <a:latin typeface="Comic Sans MS" pitchFamily="66" charset="0"/>
              </a:rPr>
              <a:t> away from A, along the plane. Find the distance travelled by P before it first comes to rest.</a:t>
            </a:r>
          </a:p>
          <a:p>
            <a:pPr marL="0" indent="0" algn="ctr">
              <a:buNone/>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
        <p:nvSpPr>
          <p:cNvPr id="13" name="TextBox 12"/>
          <p:cNvSpPr txBox="1"/>
          <p:nvPr/>
        </p:nvSpPr>
        <p:spPr>
          <a:xfrm>
            <a:off x="4267200" y="17526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grpSp>
        <p:nvGrpSpPr>
          <p:cNvPr id="14" name="Group 13"/>
          <p:cNvGrpSpPr/>
          <p:nvPr/>
        </p:nvGrpSpPr>
        <p:grpSpPr>
          <a:xfrm>
            <a:off x="4572000" y="1828800"/>
            <a:ext cx="152400" cy="152400"/>
            <a:chOff x="6934200" y="4267200"/>
            <a:chExt cx="152400" cy="152400"/>
          </a:xfrm>
        </p:grpSpPr>
        <p:cxnSp>
          <p:nvCxnSpPr>
            <p:cNvPr id="15" name="Straight Connector 1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59436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0" y="28194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2" name="TextBox 31"/>
          <p:cNvSpPr txBox="1"/>
          <p:nvPr/>
        </p:nvSpPr>
        <p:spPr>
          <a:xfrm>
            <a:off x="5638800" y="31242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33" name="Straight Arrow Connector 32"/>
          <p:cNvCxnSpPr/>
          <p:nvPr/>
        </p:nvCxnSpPr>
        <p:spPr>
          <a:xfrm>
            <a:off x="57912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934200" y="31242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7" name="Straight Arrow Connector 36"/>
          <p:cNvCxnSpPr/>
          <p:nvPr/>
        </p:nvCxnSpPr>
        <p:spPr>
          <a:xfrm>
            <a:off x="70866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436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2819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40" name="Straight Arrow Connector 39"/>
          <p:cNvCxnSpPr/>
          <p:nvPr/>
        </p:nvCxnSpPr>
        <p:spPr>
          <a:xfrm>
            <a:off x="4648200" y="1981200"/>
            <a:ext cx="2819400"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48200" y="1752600"/>
            <a:ext cx="0" cy="22860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981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43600" y="15240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715000" y="2362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4" name="TextBox 53"/>
          <p:cNvSpPr txBox="1"/>
          <p:nvPr/>
        </p:nvSpPr>
        <p:spPr>
          <a:xfrm>
            <a:off x="5715000" y="1219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cxnSp>
        <p:nvCxnSpPr>
          <p:cNvPr id="61" name="Straight Connector 60"/>
          <p:cNvCxnSpPr/>
          <p:nvPr/>
        </p:nvCxnSpPr>
        <p:spPr>
          <a:xfrm flipH="1">
            <a:off x="7467600" y="1905000"/>
            <a:ext cx="4572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24800" y="1752600"/>
            <a:ext cx="651140" cy="307777"/>
          </a:xfrm>
          <a:prstGeom prst="rect">
            <a:avLst/>
          </a:prstGeom>
          <a:noFill/>
        </p:spPr>
        <p:txBody>
          <a:bodyPr wrap="none" rtlCol="0">
            <a:spAutoFit/>
          </a:bodyPr>
          <a:lstStyle/>
          <a:p>
            <a:r>
              <a:rPr lang="en-GB" sz="1400" dirty="0">
                <a:latin typeface="Comic Sans MS" panose="030F0702030302020204" pitchFamily="66" charset="0"/>
              </a:rPr>
              <a:t>0.32g</a:t>
            </a:r>
            <a:endParaRPr lang="en-GB" sz="14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55"/>
              <p:cNvSpPr txBox="1"/>
              <p:nvPr/>
            </p:nvSpPr>
            <p:spPr>
              <a:xfrm>
                <a:off x="5320145" y="3786248"/>
                <a:ext cx="2149434"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+3.136</m:t>
                      </m:r>
                      <m:r>
                        <a:rPr lang="en-GB" sz="1400" b="0" i="1" smtClean="0">
                          <a:latin typeface="Cambria Math"/>
                        </a:rPr>
                        <m:t>𝑥</m:t>
                      </m:r>
                      <m:r>
                        <a:rPr lang="en-GB" sz="1400" b="0" i="1" smtClean="0">
                          <a:latin typeface="Cambria Math"/>
                        </a:rPr>
                        <m:t>−1.6=0</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20145" y="3786248"/>
                <a:ext cx="2149434" cy="3077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286991" y="4328555"/>
                <a:ext cx="1583767" cy="487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m:t>
                          </m:r>
                          <m:r>
                            <a:rPr lang="en-GB" sz="1200" b="0" i="1" smtClean="0">
                              <a:latin typeface="Cambria Math"/>
                            </a:rPr>
                            <m:t>𝑏</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𝑏</m:t>
                                  </m:r>
                                </m:e>
                                <m:sup>
                                  <m:r>
                                    <a:rPr lang="en-GB" sz="1200" b="0" i="1" smtClean="0">
                                      <a:latin typeface="Cambria Math"/>
                                      <a:ea typeface="Cambria Math"/>
                                    </a:rPr>
                                    <m:t>2</m:t>
                                  </m:r>
                                </m:sup>
                              </m:sSup>
                              <m:r>
                                <a:rPr lang="en-GB" sz="1200" b="0" i="1" smtClean="0">
                                  <a:latin typeface="Cambria Math"/>
                                  <a:ea typeface="Cambria Math"/>
                                </a:rPr>
                                <m:t>−4</m:t>
                              </m:r>
                              <m:r>
                                <a:rPr lang="en-GB" sz="1200" b="0" i="1" smtClean="0">
                                  <a:latin typeface="Cambria Math"/>
                                  <a:ea typeface="Cambria Math"/>
                                </a:rPr>
                                <m:t>𝑎𝑐</m:t>
                              </m:r>
                            </m:e>
                          </m:rad>
                        </m:num>
                        <m:den>
                          <m:r>
                            <a:rPr lang="en-GB" sz="1200" b="0" i="1" smtClean="0">
                              <a:latin typeface="Cambria Math"/>
                            </a:rPr>
                            <m:t>2</m:t>
                          </m:r>
                          <m:r>
                            <a:rPr lang="en-GB" sz="1200" b="0" i="1" smtClean="0">
                              <a:latin typeface="Cambria Math"/>
                            </a:rPr>
                            <m:t>𝑎</m:t>
                          </m:r>
                        </m:den>
                      </m:f>
                    </m:oMath>
                  </m:oMathPara>
                </a14:m>
                <a:endParaRPr lang="en-GB"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286991" y="4328555"/>
                <a:ext cx="1583767" cy="48750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85012" y="4908467"/>
                <a:ext cx="2842766" cy="525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−3.136</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(3.136)</m:t>
                                  </m:r>
                                </m:e>
                                <m:sup>
                                  <m:r>
                                    <a:rPr lang="en-GB" sz="1200" b="0" i="1" smtClean="0">
                                      <a:latin typeface="Cambria Math"/>
                                      <a:ea typeface="Cambria Math"/>
                                    </a:rPr>
                                    <m:t>2</m:t>
                                  </m:r>
                                </m:sup>
                              </m:sSup>
                              <m:r>
                                <a:rPr lang="en-GB" sz="1200" b="0" i="1" smtClean="0">
                                  <a:latin typeface="Cambria Math"/>
                                  <a:ea typeface="Cambria Math"/>
                                </a:rPr>
                                <m:t>− 4(10)(−1.6)</m:t>
                              </m:r>
                            </m:e>
                          </m:rad>
                        </m:num>
                        <m:den>
                          <m:r>
                            <a:rPr lang="en-GB" sz="1200" b="0" i="1" smtClean="0">
                              <a:latin typeface="Cambria Math"/>
                            </a:rPr>
                            <m:t>2(10)</m:t>
                          </m:r>
                        </m:den>
                      </m:f>
                    </m:oMath>
                  </m:oMathPara>
                </a14:m>
                <a:endParaRPr lang="en-GB"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285012" y="4908467"/>
                <a:ext cx="2842766" cy="525400"/>
              </a:xfrm>
              <a:prstGeom prst="rect">
                <a:avLst/>
              </a:prstGeom>
              <a:blipFill rotWithShape="1">
                <a:blip r:embed="rId12"/>
                <a:stretch>
                  <a:fillRect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330534" y="5595257"/>
                <a:ext cx="17460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=0.2728 </m:t>
                      </m:r>
                      <m:r>
                        <a:rPr lang="en-GB" sz="1200" b="0" i="1" smtClean="0">
                          <a:latin typeface="Cambria Math"/>
                        </a:rPr>
                        <m:t>𝑜𝑟</m:t>
                      </m:r>
                      <m:r>
                        <a:rPr lang="en-GB" sz="1200" b="0" i="1" smtClean="0">
                          <a:latin typeface="Cambria Math"/>
                        </a:rPr>
                        <m:t> −0.586</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330534" y="5595257"/>
                <a:ext cx="1746055" cy="276999"/>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514600" y="6172200"/>
                <a:ext cx="36209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𝐷𝑖𝑠𝑡𝑎𝑛𝑐𝑒</m:t>
                      </m:r>
                      <m:r>
                        <a:rPr lang="en-GB" sz="1200" b="0" i="1" smtClean="0">
                          <a:latin typeface="Cambria Math"/>
                        </a:rPr>
                        <m:t> </m:t>
                      </m:r>
                      <m:r>
                        <a:rPr lang="en-GB" sz="1200" b="0" i="1" smtClean="0">
                          <a:latin typeface="Cambria Math"/>
                        </a:rPr>
                        <m:t>𝑃</m:t>
                      </m:r>
                      <m:r>
                        <a:rPr lang="en-GB" sz="1200" b="0" i="1" smtClean="0">
                          <a:latin typeface="Cambria Math"/>
                        </a:rPr>
                        <m:t> </m:t>
                      </m:r>
                      <m:r>
                        <a:rPr lang="en-GB" sz="1200" b="0" i="1" smtClean="0">
                          <a:latin typeface="Cambria Math"/>
                        </a:rPr>
                        <m:t>𝑚𝑜𝑣𝑒𝑠</m:t>
                      </m:r>
                      <m:r>
                        <a:rPr lang="en-GB" sz="1200" b="0" i="1" smtClean="0">
                          <a:latin typeface="Cambria Math"/>
                        </a:rPr>
                        <m:t> </m:t>
                      </m:r>
                      <m:r>
                        <a:rPr lang="en-GB" sz="1200" b="0" i="1" smtClean="0">
                          <a:latin typeface="Cambria Math"/>
                        </a:rPr>
                        <m:t>𝑏𝑒𝑓𝑜𝑟𝑒</m:t>
                      </m:r>
                      <m:r>
                        <a:rPr lang="en-GB" sz="1200" b="0" i="1" smtClean="0">
                          <a:latin typeface="Cambria Math"/>
                        </a:rPr>
                        <m:t> </m:t>
                      </m:r>
                      <m:r>
                        <a:rPr lang="en-GB" sz="1200" b="0" i="1" smtClean="0">
                          <a:latin typeface="Cambria Math"/>
                        </a:rPr>
                        <m:t>𝑐𝑜𝑚𝑖𝑛𝑔</m:t>
                      </m:r>
                      <m:r>
                        <a:rPr lang="en-GB" sz="1200" b="0" i="1" smtClean="0">
                          <a:latin typeface="Cambria Math"/>
                        </a:rPr>
                        <m:t> </m:t>
                      </m:r>
                      <m:r>
                        <a:rPr lang="en-GB" sz="1200" b="0" i="1" smtClean="0">
                          <a:latin typeface="Cambria Math"/>
                        </a:rPr>
                        <m:t>𝑡𝑜</m:t>
                      </m:r>
                      <m:r>
                        <a:rPr lang="en-GB" sz="1200" b="0" i="1" smtClean="0">
                          <a:latin typeface="Cambria Math"/>
                        </a:rPr>
                        <m:t> </m:t>
                      </m:r>
                      <m:r>
                        <a:rPr lang="en-GB" sz="1200" b="0" i="1" smtClean="0">
                          <a:latin typeface="Cambria Math"/>
                        </a:rPr>
                        <m:t>𝑟𝑒𝑠𝑡</m:t>
                      </m:r>
                      <m:r>
                        <a:rPr lang="en-GB" sz="1200" b="0" i="1" smtClean="0">
                          <a:latin typeface="Cambria Math"/>
                        </a:rPr>
                        <m:t>=0.27</m:t>
                      </m:r>
                      <m:r>
                        <a:rPr lang="en-GB" sz="1200" b="0" i="1" smtClean="0">
                          <a:latin typeface="Cambria Math"/>
                        </a:rPr>
                        <m:t>𝑚</m:t>
                      </m:r>
                    </m:oMath>
                  </m:oMathPara>
                </a14:m>
                <a:endParaRPr lang="en-GB"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2514600" y="6172200"/>
                <a:ext cx="3620991" cy="276999"/>
              </a:xfrm>
              <a:prstGeom prst="rect">
                <a:avLst/>
              </a:prstGeom>
              <a:blipFill rotWithShape="1">
                <a:blip r:embed="rId14"/>
                <a:stretch>
                  <a:fillRect b="-2222"/>
                </a:stretch>
              </a:blipFill>
            </p:spPr>
            <p:txBody>
              <a:bodyPr/>
              <a:lstStyle/>
              <a:p>
                <a:r>
                  <a:rPr lang="en-GB">
                    <a:noFill/>
                  </a:rPr>
                  <a:t> </a:t>
                </a:r>
              </a:p>
            </p:txBody>
          </p:sp>
        </mc:Fallback>
      </mc:AlternateContent>
      <p:sp>
        <p:nvSpPr>
          <p:cNvPr id="66" name="TextBox 65"/>
          <p:cNvSpPr txBox="1"/>
          <p:nvPr/>
        </p:nvSpPr>
        <p:spPr>
          <a:xfrm>
            <a:off x="7230773" y="4648200"/>
            <a:ext cx="190005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 = 10, b = 3.136 and c = -1.6</a:t>
            </a:r>
            <a:endParaRPr lang="en-GB" sz="1200" baseline="30000" dirty="0">
              <a:solidFill>
                <a:srgbClr val="FF0000"/>
              </a:solidFill>
              <a:latin typeface="Comic Sans MS" panose="030F0702030302020204" pitchFamily="66" charset="0"/>
            </a:endParaRPr>
          </a:p>
        </p:txBody>
      </p:sp>
      <p:sp>
        <p:nvSpPr>
          <p:cNvPr id="67" name="Arc 66"/>
          <p:cNvSpPr/>
          <p:nvPr/>
        </p:nvSpPr>
        <p:spPr>
          <a:xfrm>
            <a:off x="7061550" y="4613567"/>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a:off x="7023945" y="5193479"/>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a:off x="6085115" y="5743701"/>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7264420" y="5334990"/>
            <a:ext cx="190005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both answers </a:t>
            </a:r>
            <a:endParaRPr lang="en-GB" sz="1200" baseline="30000" dirty="0">
              <a:solidFill>
                <a:srgbClr val="FF0000"/>
              </a:solidFill>
              <a:latin typeface="Comic Sans MS" panose="030F0702030302020204" pitchFamily="66" charset="0"/>
            </a:endParaRPr>
          </a:p>
        </p:txBody>
      </p:sp>
      <p:sp>
        <p:nvSpPr>
          <p:cNvPr id="86" name="TextBox 85"/>
          <p:cNvSpPr txBox="1"/>
          <p:nvPr/>
        </p:nvSpPr>
        <p:spPr>
          <a:xfrm>
            <a:off x="6172200" y="5867400"/>
            <a:ext cx="164275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We only need the positive value</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9070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linds(horizontal)">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linds(horizont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linds(horizontal)">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linds(horizont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linds(horizontal)">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blinds(horizontal)">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linds(horizontal)">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animBg="1"/>
      <p:bldP spid="83" grpId="0" animBg="1"/>
      <p:bldP spid="84" grpId="0" animBg="1"/>
      <p:bldP spid="85" grpId="0"/>
      <p:bldP spid="8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4876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Overall pointers for this section:</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If there is no friction involved, just use: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friction is involved, use: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rPr>
              <a:t>A good starting point is to write out the formula you’ll be using in the correct places and just work through, filling in values you know as you go along!</a:t>
            </a: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953000" y="1905000"/>
                <a:ext cx="3200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𝐸𝑛𝑒𝑟𝑔𝑦</m:t>
                      </m:r>
                      <m:r>
                        <a:rPr lang="en-GB" sz="1400" b="0" i="1" smtClean="0">
                          <a:latin typeface="Cambria Math"/>
                        </a:rPr>
                        <m:t> </m:t>
                      </m:r>
                      <m:r>
                        <a:rPr lang="en-GB" sz="1400" b="0" i="1" smtClean="0">
                          <a:latin typeface="Cambria Math"/>
                        </a:rPr>
                        <m:t>𝐿𝑜𝑠𝑠𝑒𝑠</m:t>
                      </m:r>
                      <m:r>
                        <a:rPr lang="en-GB" sz="1400" b="0" i="1" smtClean="0">
                          <a:latin typeface="Cambria Math"/>
                        </a:rPr>
                        <m:t>=</m:t>
                      </m:r>
                      <m:r>
                        <a:rPr lang="en-GB" sz="1400" b="0" i="1" smtClean="0">
                          <a:latin typeface="Cambria Math"/>
                        </a:rPr>
                        <m:t>𝐸𝑛𝑒𝑟𝑔𝑦</m:t>
                      </m:r>
                      <m:r>
                        <a:rPr lang="en-GB" sz="1400" b="0" i="1" smtClean="0">
                          <a:latin typeface="Cambria Math"/>
                        </a:rPr>
                        <m:t> </m:t>
                      </m:r>
                      <m:r>
                        <a:rPr lang="en-GB" sz="1400" b="0" i="1" smtClean="0">
                          <a:latin typeface="Cambria Math"/>
                        </a:rPr>
                        <m:t>𝐺𝑎𝑖𝑛𝑠</m:t>
                      </m:r>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953000" y="1905000"/>
                <a:ext cx="3200400" cy="307777"/>
              </a:xfrm>
              <a:prstGeom prst="rect">
                <a:avLst/>
              </a:prstGeom>
              <a:blipFill rotWithShape="1">
                <a:blip r:embed="rId10"/>
                <a:stretch>
                  <a:fillRect b="-4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503762" y="3962400"/>
                <a:ext cx="4507173"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 </m:t>
                      </m:r>
                      <m:r>
                        <a:rPr lang="en-GB" sz="1400" b="0" i="1" smtClean="0">
                          <a:latin typeface="Cambria Math"/>
                        </a:rPr>
                        <m:t>𝑎𝑔𝑎𝑖𝑛𝑠𝑡</m:t>
                      </m:r>
                      <m:r>
                        <a:rPr lang="en-GB" sz="1400" b="0" i="1" smtClean="0">
                          <a:latin typeface="Cambria Math"/>
                        </a:rPr>
                        <m:t> </m:t>
                      </m:r>
                      <m:r>
                        <a:rPr lang="en-GB" sz="1400" b="0" i="1" smtClean="0">
                          <a:latin typeface="Cambria Math"/>
                        </a:rPr>
                        <m:t>𝐹𝑟𝑖𝑐𝑡𝑖𝑜𝑛</m:t>
                      </m:r>
                      <m:r>
                        <a:rPr lang="en-GB" sz="1400" b="0" i="1" smtClean="0">
                          <a:latin typeface="Cambria Math"/>
                        </a:rPr>
                        <m:t>=</m:t>
                      </m:r>
                      <m:r>
                        <a:rPr lang="en-GB" sz="1400" b="0" i="1" smtClean="0">
                          <a:latin typeface="Cambria Math"/>
                        </a:rPr>
                        <m:t>𝑂𝑣𝑒𝑟𝑎𝑙𝑙</m:t>
                      </m:r>
                      <m:r>
                        <a:rPr lang="en-GB" sz="1400" b="0" i="1" smtClean="0">
                          <a:latin typeface="Cambria Math"/>
                        </a:rPr>
                        <m:t> </m:t>
                      </m:r>
                      <m:r>
                        <a:rPr lang="en-GB" sz="1400" b="0" i="1" smtClean="0">
                          <a:latin typeface="Cambria Math"/>
                        </a:rPr>
                        <m:t>𝑙𝑜𝑠𝑠</m:t>
                      </m:r>
                      <m:r>
                        <a:rPr lang="en-GB" sz="1400" b="0" i="1" smtClean="0">
                          <a:latin typeface="Cambria Math"/>
                        </a:rPr>
                        <m:t> </m:t>
                      </m:r>
                      <m:r>
                        <a:rPr lang="en-GB" sz="1400" b="0" i="1" smtClean="0">
                          <a:latin typeface="Cambria Math"/>
                        </a:rPr>
                        <m:t>𝑖𝑛</m:t>
                      </m:r>
                      <m:r>
                        <a:rPr lang="en-GB" sz="1400" b="0" i="1" smtClean="0">
                          <a:latin typeface="Cambria Math"/>
                        </a:rPr>
                        <m:t> </m:t>
                      </m:r>
                      <m:r>
                        <a:rPr lang="en-GB" sz="1400" b="0" i="1" smtClean="0">
                          <a:latin typeface="Cambria Math"/>
                        </a:rPr>
                        <m:t>𝐸𝑛𝑒𝑟𝑔𝑦</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503762" y="3962400"/>
                <a:ext cx="4507173" cy="307777"/>
              </a:xfrm>
              <a:prstGeom prst="rect">
                <a:avLst/>
              </a:prstGeom>
              <a:blipFill rotWithShape="1">
                <a:blip r:embed="rId11"/>
                <a:stretch>
                  <a:fillRect b="-8000"/>
                </a:stretch>
              </a:blipFill>
              <a:ln w="25400">
                <a:noFill/>
              </a:ln>
            </p:spPr>
            <p:txBody>
              <a:bodyPr/>
              <a:lstStyle/>
              <a:p>
                <a:r>
                  <a:rPr lang="en-GB">
                    <a:noFill/>
                  </a:rPr>
                  <a:t> </a:t>
                </a:r>
              </a:p>
            </p:txBody>
          </p:sp>
        </mc:Fallback>
      </mc:AlternateContent>
      <p:cxnSp>
        <p:nvCxnSpPr>
          <p:cNvPr id="7" name="Straight Arrow Connector 6"/>
          <p:cNvCxnSpPr/>
          <p:nvPr/>
        </p:nvCxnSpPr>
        <p:spPr>
          <a:xfrm flipV="1">
            <a:off x="3962400" y="2362200"/>
            <a:ext cx="1447800" cy="914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581400" y="4114800"/>
            <a:ext cx="8382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6144905" y="4876800"/>
                <a:ext cx="2983173"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𝐸𝑛𝑒𝑟𝑔𝑦</m:t>
                      </m:r>
                      <m:r>
                        <a:rPr lang="en-GB" sz="1400" b="0" i="1" smtClean="0">
                          <a:latin typeface="Cambria Math"/>
                        </a:rPr>
                        <m:t> </m:t>
                      </m:r>
                      <m:r>
                        <a:rPr lang="en-GB" sz="1400" b="0" i="1" smtClean="0">
                          <a:latin typeface="Cambria Math"/>
                        </a:rPr>
                        <m:t>𝐿𝑜𝑠𝑠𝑒𝑠</m:t>
                      </m:r>
                      <m:r>
                        <a:rPr lang="en-GB" sz="1400" b="0" i="1" smtClean="0">
                          <a:latin typeface="Cambria Math"/>
                        </a:rPr>
                        <m:t> −</m:t>
                      </m:r>
                      <m:r>
                        <a:rPr lang="en-GB" sz="1400" b="0" i="1" smtClean="0">
                          <a:latin typeface="Cambria Math"/>
                        </a:rPr>
                        <m:t>𝐸𝑛𝑒𝑟𝑔𝑦</m:t>
                      </m:r>
                      <m:r>
                        <a:rPr lang="en-GB" sz="1400" b="0" i="1" smtClean="0">
                          <a:latin typeface="Cambria Math"/>
                        </a:rPr>
                        <m:t> </m:t>
                      </m:r>
                      <m:r>
                        <a:rPr lang="en-GB" sz="1400" b="0" i="1" smtClean="0">
                          <a:latin typeface="Cambria Math"/>
                        </a:rPr>
                        <m:t>𝐺𝑎𝑖𝑛𝑠</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6144905" y="4876800"/>
                <a:ext cx="2983173" cy="307777"/>
              </a:xfrm>
              <a:prstGeom prst="rect">
                <a:avLst/>
              </a:prstGeom>
              <a:blipFill rotWithShape="1">
                <a:blip r:embed="rId12"/>
                <a:stretch>
                  <a:fillRect b="-6000"/>
                </a:stretch>
              </a:blipFill>
              <a:ln w="25400">
                <a:noFill/>
              </a:ln>
            </p:spPr>
            <p:txBody>
              <a:bodyPr/>
              <a:lstStyle/>
              <a:p>
                <a:r>
                  <a:rPr lang="en-GB">
                    <a:noFill/>
                  </a:rPr>
                  <a:t> </a:t>
                </a:r>
              </a:p>
            </p:txBody>
          </p:sp>
        </mc:Fallback>
      </mc:AlternateContent>
      <p:cxnSp>
        <p:nvCxnSpPr>
          <p:cNvPr id="71" name="Straight Arrow Connector 70"/>
          <p:cNvCxnSpPr/>
          <p:nvPr/>
        </p:nvCxnSpPr>
        <p:spPr>
          <a:xfrm flipH="1">
            <a:off x="7856562" y="4343400"/>
            <a:ext cx="762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42544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linds(horizont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Summary</a:t>
            </a:r>
          </a:p>
        </p:txBody>
      </p:sp>
      <p:sp>
        <p:nvSpPr>
          <p:cNvPr id="3" name="Content Placeholder 2"/>
          <p:cNvSpPr>
            <a:spLocks noGrp="1"/>
          </p:cNvSpPr>
          <p:nvPr>
            <p:ph idx="1"/>
          </p:nvPr>
        </p:nvSpPr>
        <p:spPr/>
        <p:txBody>
          <a:bodyPr>
            <a:normAutofit fontScale="92500" lnSpcReduction="20000"/>
          </a:bodyPr>
          <a:lstStyle/>
          <a:p>
            <a:r>
              <a:rPr lang="en-GB" dirty="0">
                <a:latin typeface="Comic Sans MS" pitchFamily="66" charset="0"/>
              </a:rPr>
              <a:t>We have learnt how to use Hooke’s law in questions involving Tension</a:t>
            </a:r>
          </a:p>
          <a:p>
            <a:endParaRPr lang="en-GB" dirty="0">
              <a:latin typeface="Comic Sans MS" pitchFamily="66" charset="0"/>
            </a:endParaRPr>
          </a:p>
          <a:p>
            <a:r>
              <a:rPr lang="en-GB" dirty="0">
                <a:latin typeface="Comic Sans MS" pitchFamily="66" charset="0"/>
              </a:rPr>
              <a:t>We have seen how to calculate extensions and the amount of potential energy in a stretched/compressed string/spring</a:t>
            </a:r>
          </a:p>
          <a:p>
            <a:endParaRPr lang="en-GB" dirty="0">
              <a:latin typeface="Comic Sans MS" pitchFamily="66" charset="0"/>
            </a:endParaRPr>
          </a:p>
          <a:p>
            <a:r>
              <a:rPr lang="en-GB" dirty="0">
                <a:latin typeface="Comic Sans MS" pitchFamily="66" charset="0"/>
              </a:rPr>
              <a:t>We have also seen how to use the conservation of energy principle and the work-energy principle in answering extended questions</a:t>
            </a:r>
          </a:p>
        </p:txBody>
      </p:sp>
    </p:spTree>
    <p:extLst>
      <p:ext uri="{BB962C8B-B14F-4D97-AF65-F5344CB8AC3E}">
        <p14:creationId xmlns:p14="http://schemas.microsoft.com/office/powerpoint/2010/main" val="130979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spring of natural length 1.5m has one end attached to a fixed point. A horizontal force of magnitude 6N is applied to the other end and compresses the spring to a length of 1m. Find the modulus of elasticity of the spring.</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As before, draw a diagram (you do not need to draw the ‘coils’ for a spring, a straight line is fine!)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You will again need to resolve first (in this case horizontally) to find the Tension in the spring</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case the ‘extension’ is actually a ‘compression’, but this does not change how we solve it!</a:t>
            </a: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flipV="1">
            <a:off x="4800600" y="16002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00600" y="1981200"/>
            <a:ext cx="198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10200" y="1981200"/>
            <a:ext cx="6858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400800" y="1981200"/>
            <a:ext cx="6858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4" name="TextBox 33"/>
          <p:cNvSpPr txBox="1"/>
          <p:nvPr/>
        </p:nvSpPr>
        <p:spPr>
          <a:xfrm>
            <a:off x="6248400" y="1600200"/>
            <a:ext cx="436338" cy="307777"/>
          </a:xfrm>
          <a:prstGeom prst="rect">
            <a:avLst/>
          </a:prstGeom>
          <a:noFill/>
        </p:spPr>
        <p:txBody>
          <a:bodyPr wrap="none" rtlCol="0">
            <a:spAutoFit/>
          </a:bodyPr>
          <a:lstStyle/>
          <a:p>
            <a:r>
              <a:rPr lang="en-GB" sz="1400" dirty="0">
                <a:latin typeface="Comic Sans MS" panose="030F0702030302020204" pitchFamily="66" charset="0"/>
              </a:rPr>
              <a:t>6N</a:t>
            </a:r>
          </a:p>
        </p:txBody>
      </p:sp>
      <p:cxnSp>
        <p:nvCxnSpPr>
          <p:cNvPr id="35" name="Straight Connector 34"/>
          <p:cNvCxnSpPr/>
          <p:nvPr/>
        </p:nvCxnSpPr>
        <p:spPr>
          <a:xfrm>
            <a:off x="4800600" y="2209800"/>
            <a:ext cx="20574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62600" y="2209800"/>
            <a:ext cx="558166" cy="307777"/>
          </a:xfrm>
          <a:prstGeom prst="rect">
            <a:avLst/>
          </a:prstGeom>
          <a:noFill/>
        </p:spPr>
        <p:txBody>
          <a:bodyPr wrap="none" rtlCol="0">
            <a:spAutoFit/>
          </a:bodyPr>
          <a:lstStyle/>
          <a:p>
            <a:r>
              <a:rPr lang="en-GB" sz="1400" dirty="0">
                <a:latin typeface="Comic Sans MS" panose="030F0702030302020204" pitchFamily="66" charset="0"/>
              </a:rPr>
              <a:t>1.5m</a:t>
            </a:r>
          </a:p>
        </p:txBody>
      </p:sp>
      <p:cxnSp>
        <p:nvCxnSpPr>
          <p:cNvPr id="38" name="Straight Connector 37"/>
          <p:cNvCxnSpPr/>
          <p:nvPr/>
        </p:nvCxnSpPr>
        <p:spPr>
          <a:xfrm>
            <a:off x="6400800" y="2438400"/>
            <a:ext cx="4572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00800" y="25146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mc:AlternateContent xmlns:mc="http://schemas.openxmlformats.org/markup-compatibility/2006" xmlns:a14="http://schemas.microsoft.com/office/drawing/2010/main">
        <mc:Choice Requires="a14">
          <p:sp>
            <p:nvSpPr>
              <p:cNvPr id="42" name="TextBox 41"/>
              <p:cNvSpPr txBox="1"/>
              <p:nvPr/>
            </p:nvSpPr>
            <p:spPr>
              <a:xfrm>
                <a:off x="4281985" y="35052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281985" y="3505200"/>
                <a:ext cx="922432" cy="338554"/>
              </a:xfrm>
              <a:prstGeom prst="rect">
                <a:avLst/>
              </a:prstGeom>
              <a:blipFill rotWithShape="1">
                <a:blip r:embed="rId5"/>
                <a:stretch>
                  <a:fillRect/>
                </a:stretch>
              </a:blipFill>
            </p:spPr>
            <p:txBody>
              <a:bodyPr/>
              <a:lstStyle/>
              <a:p>
                <a:r>
                  <a:rPr lang="en-GB">
                    <a:noFill/>
                  </a:rPr>
                  <a:t> </a:t>
                </a:r>
              </a:p>
            </p:txBody>
          </p:sp>
        </mc:Fallback>
      </mc:AlternateContent>
      <p:sp>
        <p:nvSpPr>
          <p:cNvPr id="43" name="TextBox 42"/>
          <p:cNvSpPr txBox="1"/>
          <p:nvPr/>
        </p:nvSpPr>
        <p:spPr>
          <a:xfrm>
            <a:off x="4059071" y="3124200"/>
            <a:ext cx="2028119" cy="307777"/>
          </a:xfrm>
          <a:prstGeom prst="rect">
            <a:avLst/>
          </a:prstGeom>
          <a:noFill/>
        </p:spPr>
        <p:txBody>
          <a:bodyPr wrap="none" rtlCol="0">
            <a:spAutoFit/>
          </a:bodyPr>
          <a:lstStyle/>
          <a:p>
            <a:r>
              <a:rPr lang="en-GB" sz="1400" u="sng" dirty="0">
                <a:latin typeface="Comic Sans MS" panose="030F0702030302020204" pitchFamily="66" charset="0"/>
              </a:rPr>
              <a:t>Resolving Horizontally</a:t>
            </a:r>
          </a:p>
        </p:txBody>
      </p:sp>
      <mc:AlternateContent xmlns:mc="http://schemas.openxmlformats.org/markup-compatibility/2006" xmlns:a14="http://schemas.microsoft.com/office/drawing/2010/main">
        <mc:Choice Requires="a14">
          <p:sp>
            <p:nvSpPr>
              <p:cNvPr id="44" name="TextBox 43"/>
              <p:cNvSpPr txBox="1"/>
              <p:nvPr/>
            </p:nvSpPr>
            <p:spPr>
              <a:xfrm>
                <a:off x="3906671" y="3962400"/>
                <a:ext cx="117425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−6=0</m:t>
                      </m:r>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906671" y="3962400"/>
                <a:ext cx="1174258"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289946" y="4452583"/>
                <a:ext cx="89486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=6</m:t>
                      </m:r>
                      <m:r>
                        <a:rPr lang="en-GB" sz="1600" b="0" i="1" smtClean="0">
                          <a:latin typeface="Cambria Math"/>
                        </a:rPr>
                        <m:t>𝑁</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289946" y="4452583"/>
                <a:ext cx="894860" cy="338554"/>
              </a:xfrm>
              <a:prstGeom prst="rect">
                <a:avLst/>
              </a:prstGeom>
              <a:blipFill rotWithShape="1">
                <a:blip r:embed="rId7"/>
                <a:stretch>
                  <a:fillRect/>
                </a:stretch>
              </a:blipFill>
            </p:spPr>
            <p:txBody>
              <a:bodyPr/>
              <a:lstStyle/>
              <a:p>
                <a:r>
                  <a:rPr lang="en-GB">
                    <a:noFill/>
                  </a:rPr>
                  <a:t> </a:t>
                </a:r>
              </a:p>
            </p:txBody>
          </p:sp>
        </mc:Fallback>
      </mc:AlternateContent>
      <p:sp>
        <p:nvSpPr>
          <p:cNvPr id="46" name="Arc 45"/>
          <p:cNvSpPr/>
          <p:nvPr/>
        </p:nvSpPr>
        <p:spPr>
          <a:xfrm>
            <a:off x="4891585" y="3657600"/>
            <a:ext cx="6096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a:off x="4891585" y="4191000"/>
            <a:ext cx="6096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5348785" y="35814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49" name="TextBox 48"/>
          <p:cNvSpPr txBox="1"/>
          <p:nvPr/>
        </p:nvSpPr>
        <p:spPr>
          <a:xfrm>
            <a:off x="5424985" y="4267200"/>
            <a:ext cx="1066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Rearrange</a:t>
            </a:r>
          </a:p>
        </p:txBody>
      </p:sp>
      <p:sp>
        <p:nvSpPr>
          <p:cNvPr id="50" name="TextBox 49"/>
          <p:cNvSpPr txBox="1"/>
          <p:nvPr/>
        </p:nvSpPr>
        <p:spPr>
          <a:xfrm>
            <a:off x="6720385" y="3124200"/>
            <a:ext cx="1705916"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51" name="TextBox 50"/>
              <p:cNvSpPr txBox="1"/>
              <p:nvPr/>
            </p:nvSpPr>
            <p:spPr>
              <a:xfrm>
                <a:off x="6796585" y="3505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6796585" y="3505200"/>
                <a:ext cx="760336" cy="501419"/>
              </a:xfrm>
              <a:prstGeom prst="rect">
                <a:avLst/>
              </a:prstGeom>
              <a:blipFill rotWithShape="1">
                <a:blip r:embed="rId8"/>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02271" y="4114800"/>
                <a:ext cx="1029834" cy="50129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6=</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smtClean="0">
                              <a:latin typeface="Cambria Math"/>
                            </a:rPr>
                            <m:t>(0.5)</m:t>
                          </m:r>
                        </m:num>
                        <m:den>
                          <m:r>
                            <a:rPr lang="en-GB" sz="1400" b="0" i="1" dirty="0" smtClean="0">
                              <a:latin typeface="Cambria Math"/>
                            </a:rPr>
                            <m:t>1.5</m:t>
                          </m:r>
                        </m:den>
                      </m:f>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02271" y="4114800"/>
                <a:ext cx="1029834" cy="501291"/>
              </a:xfrm>
              <a:prstGeom prst="rect">
                <a:avLst/>
              </a:prstGeom>
              <a:blipFill rotWithShape="1">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802271" y="4724400"/>
                <a:ext cx="88235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9</m:t>
                      </m:r>
                      <m:r>
                        <a:rPr lang="en-GB" sz="1400" b="0" i="1" smtClean="0">
                          <a:latin typeface="Cambria Math"/>
                        </a:rPr>
                        <m:t>=0.5</m:t>
                      </m:r>
                      <m:r>
                        <m:rPr>
                          <m:sty m:val="p"/>
                        </m:rPr>
                        <a:rPr lang="el-GR" sz="1400" i="1">
                          <a:latin typeface="Cambria Math"/>
                        </a:rPr>
                        <m:t>λ</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802271" y="4724400"/>
                <a:ext cx="882357" cy="3077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726071" y="5257800"/>
                <a:ext cx="1066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λ</m:t>
                      </m:r>
                      <m:r>
                        <a:rPr lang="en-GB" sz="1400" b="0" i="1" smtClean="0">
                          <a:latin typeface="Cambria Math"/>
                        </a:rPr>
                        <m:t>=18</m:t>
                      </m:r>
                      <m:r>
                        <a:rPr lang="en-GB" sz="1400" b="0" i="1" smtClean="0">
                          <a:latin typeface="Cambria Math"/>
                        </a:rPr>
                        <m:t>𝑁</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726071" y="5257800"/>
                <a:ext cx="1066800" cy="307777"/>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55" name="Arc 54"/>
          <p:cNvSpPr/>
          <p:nvPr/>
        </p:nvSpPr>
        <p:spPr>
          <a:xfrm>
            <a:off x="7558585" y="3810000"/>
            <a:ext cx="6096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7558585" y="4343400"/>
            <a:ext cx="6096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7558585" y="4876800"/>
            <a:ext cx="6096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8015785" y="38100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59" name="TextBox 58"/>
          <p:cNvSpPr txBox="1"/>
          <p:nvPr/>
        </p:nvSpPr>
        <p:spPr>
          <a:xfrm>
            <a:off x="8132928" y="43434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Multiply by 1.5</a:t>
            </a:r>
          </a:p>
        </p:txBody>
      </p:sp>
      <p:sp>
        <p:nvSpPr>
          <p:cNvPr id="60" name="TextBox 59"/>
          <p:cNvSpPr txBox="1"/>
          <p:nvPr/>
        </p:nvSpPr>
        <p:spPr>
          <a:xfrm>
            <a:off x="8139752" y="48768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Divide by 0.5</a:t>
            </a:r>
          </a:p>
        </p:txBody>
      </p:sp>
      <p:sp>
        <p:nvSpPr>
          <p:cNvPr id="61" name="TextBox 60"/>
          <p:cNvSpPr txBox="1"/>
          <p:nvPr/>
        </p:nvSpPr>
        <p:spPr>
          <a:xfrm>
            <a:off x="4724400" y="5715000"/>
            <a:ext cx="3429000" cy="954107"/>
          </a:xfrm>
          <a:prstGeom prst="rect">
            <a:avLst/>
          </a:prstGeom>
          <a:noFill/>
          <a:ln w="38100">
            <a:solidFill>
              <a:schemeClr val="tx1"/>
            </a:solidFill>
          </a:ln>
        </p:spPr>
        <p:txBody>
          <a:bodyPr wrap="square" rtlCol="0">
            <a:spAutoFit/>
          </a:bodyPr>
          <a:lstStyle/>
          <a:p>
            <a:pPr algn="ctr"/>
            <a:r>
              <a:rPr lang="en-GB" sz="1400" dirty="0">
                <a:solidFill>
                  <a:srgbClr val="FF0000"/>
                </a:solidFill>
                <a:latin typeface="Comic Sans MS" panose="030F0702030302020204" pitchFamily="66" charset="0"/>
              </a:rPr>
              <a:t>You might have noticed that therefore in a spring, a compression of ‘x’ will create the same sized force (Tension </a:t>
            </a:r>
            <a:r>
              <a:rPr lang="en-GB" sz="1400">
                <a:solidFill>
                  <a:srgbClr val="FF0000"/>
                </a:solidFill>
                <a:latin typeface="Comic Sans MS" panose="030F0702030302020204" pitchFamily="66" charset="0"/>
              </a:rPr>
              <a:t>or Thrust) as </a:t>
            </a:r>
            <a:r>
              <a:rPr lang="en-GB" sz="1400" dirty="0">
                <a:solidFill>
                  <a:srgbClr val="FF0000"/>
                </a:solidFill>
                <a:latin typeface="Comic Sans MS" panose="030F0702030302020204" pitchFamily="66" charset="0"/>
              </a:rPr>
              <a:t>an extension of ‘x’!</a:t>
            </a:r>
          </a:p>
        </p:txBody>
      </p:sp>
      <mc:AlternateContent xmlns:mc="http://schemas.openxmlformats.org/markup-compatibility/2006" xmlns:a14="http://schemas.microsoft.com/office/drawing/2010/main">
        <mc:Choice Requires="a14">
          <p:sp>
            <p:nvSpPr>
              <p:cNvPr id="63" name="TextBox 62"/>
              <p:cNvSpPr txBox="1"/>
              <p:nvPr/>
            </p:nvSpPr>
            <p:spPr>
              <a:xfrm>
                <a:off x="7772400" y="1524000"/>
                <a:ext cx="7566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𝑙</m:t>
                      </m:r>
                      <m:r>
                        <a:rPr lang="en-GB" sz="1400" b="0" i="1" smtClean="0">
                          <a:latin typeface="Cambria Math"/>
                        </a:rPr>
                        <m:t>=1.5</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772400" y="1524000"/>
                <a:ext cx="756617"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772400" y="1828800"/>
                <a:ext cx="6128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λ</m:t>
                      </m:r>
                      <m:r>
                        <a:rPr lang="en-GB" sz="1400" b="0" i="1" smtClean="0">
                          <a:latin typeface="Cambria Math"/>
                        </a:rPr>
                        <m:t>= ?</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7772400" y="1828800"/>
                <a:ext cx="612860"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772400" y="2133600"/>
                <a:ext cx="7964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=0.5</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7772400" y="2133600"/>
                <a:ext cx="796436" cy="30777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7772400" y="2438400"/>
                <a:ext cx="6360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 ?</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7772400" y="2438400"/>
                <a:ext cx="636072" cy="307777"/>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772400" y="2438400"/>
                <a:ext cx="6699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=6</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7772400" y="2438400"/>
                <a:ext cx="669927" cy="307777"/>
              </a:xfrm>
              <a:prstGeom prst="rect">
                <a:avLst/>
              </a:prstGeom>
              <a:blipFill rotWithShape="1">
                <a:blip r:embed="rId16"/>
                <a:stretch>
                  <a:fillRect/>
                </a:stretch>
              </a:blipFill>
            </p:spPr>
            <p:txBody>
              <a:bodyPr/>
              <a:lstStyle/>
              <a:p>
                <a:r>
                  <a:rPr lang="en-GB">
                    <a:noFill/>
                  </a:rPr>
                  <a:t> </a:t>
                </a:r>
              </a:p>
            </p:txBody>
          </p:sp>
        </mc:Fallback>
      </mc:AlternateContent>
      <p:sp>
        <p:nvSpPr>
          <p:cNvPr id="62" name="TextBox 61"/>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71294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par>
                                <p:cTn id="31" presetID="3" presetClass="entr" presetSubtype="10" fill="hold" grpId="2"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linds(vertical)">
                                      <p:cBhvr>
                                        <p:cTn id="38" dur="500"/>
                                        <p:tgtEl>
                                          <p:spTgt spid="3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vertical)">
                                      <p:cBhvr>
                                        <p:cTn id="46" dur="500"/>
                                        <p:tgtEl>
                                          <p:spTgt spid="3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blinds(horizontal)">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blinds(horizontal)">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blinds(horizontal)">
                                      <p:cBhvr>
                                        <p:cTn id="64" dur="500"/>
                                        <p:tgtEl>
                                          <p:spTgt spid="6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linds(horizontal)">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blinds(horizontal)">
                                      <p:cBhvr>
                                        <p:cTn id="74" dur="5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linds(horizontal)">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linds(horizontal)">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7" presetClass="emph" presetSubtype="2" fill="hold" nodeType="clickEffect">
                                  <p:stCondLst>
                                    <p:cond delay="0"/>
                                  </p:stCondLst>
                                  <p:childTnLst>
                                    <p:animClr clrSpc="rgb" dir="cw">
                                      <p:cBhvr>
                                        <p:cTn id="88" dur="500" fill="hold"/>
                                        <p:tgtEl>
                                          <p:spTgt spid="31"/>
                                        </p:tgtEl>
                                        <p:attrNameLst>
                                          <p:attrName>stroke.color</p:attrName>
                                        </p:attrNameLst>
                                      </p:cBhvr>
                                      <p:to>
                                        <a:srgbClr val="FF0000"/>
                                      </p:to>
                                    </p:animClr>
                                    <p:set>
                                      <p:cBhvr>
                                        <p:cTn id="89" dur="500" fill="hold"/>
                                        <p:tgtEl>
                                          <p:spTgt spid="31"/>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28"/>
                                        </p:tgtEl>
                                        <p:attrNameLst>
                                          <p:attrName>stroke.color</p:attrName>
                                        </p:attrNameLst>
                                      </p:cBhvr>
                                      <p:to>
                                        <a:srgbClr val="FF0000"/>
                                      </p:to>
                                    </p:animClr>
                                    <p:set>
                                      <p:cBhvr>
                                        <p:cTn id="92" dur="500" fill="hold"/>
                                        <p:tgtEl>
                                          <p:spTgt spid="28"/>
                                        </p:tgtEl>
                                        <p:attrNameLst>
                                          <p:attrName>stroke.on</p:attrName>
                                        </p:attrNameLst>
                                      </p:cBhvr>
                                      <p:to>
                                        <p:strVal val="true"/>
                                      </p:to>
                                    </p:set>
                                  </p:childTnLst>
                                </p:cTn>
                              </p:par>
                              <p:par>
                                <p:cTn id="93" presetID="3" presetClass="emph" presetSubtype="2" fill="hold" grpId="1" nodeType="withEffect">
                                  <p:stCondLst>
                                    <p:cond delay="0"/>
                                  </p:stCondLst>
                                  <p:childTnLst>
                                    <p:animClr clrSpc="rgb" dir="cw">
                                      <p:cBhvr override="childStyle">
                                        <p:cTn id="94" dur="500" fill="hold"/>
                                        <p:tgtEl>
                                          <p:spTgt spid="34"/>
                                        </p:tgtEl>
                                        <p:attrNameLst>
                                          <p:attrName>style.color</p:attrName>
                                        </p:attrNameLst>
                                      </p:cBhvr>
                                      <p:to>
                                        <a:srgbClr val="FF0000"/>
                                      </p:to>
                                    </p:animClr>
                                  </p:childTnLst>
                                </p:cTn>
                              </p:par>
                              <p:par>
                                <p:cTn id="95" presetID="3" presetClass="emph" presetSubtype="2" fill="hold" grpId="1" nodeType="withEffect">
                                  <p:stCondLst>
                                    <p:cond delay="0"/>
                                  </p:stCondLst>
                                  <p:childTnLst>
                                    <p:animClr clrSpc="rgb" dir="cw">
                                      <p:cBhvr override="childStyle">
                                        <p:cTn id="96" dur="500" fill="hold"/>
                                        <p:tgtEl>
                                          <p:spTgt spid="33"/>
                                        </p:tgtEl>
                                        <p:attrNameLst>
                                          <p:attrName>style.color</p:attrName>
                                        </p:attrNameLst>
                                      </p:cBhvr>
                                      <p:to>
                                        <a:srgbClr val="FF0000"/>
                                      </p:to>
                                    </p:animClr>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blinds(horizontal)">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blinds(horizontal)">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blinds(horizontal)">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blinds(horizontal)">
                                      <p:cBhvr>
                                        <p:cTn id="116" dur="500"/>
                                        <p:tgtEl>
                                          <p:spTgt spid="47"/>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blinds(horizontal)">
                                      <p:cBhvr>
                                        <p:cTn id="121" dur="500"/>
                                        <p:tgtEl>
                                          <p:spTgt spid="49"/>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blinds(horizontal)">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grpId="1" nodeType="clickEffect">
                                  <p:stCondLst>
                                    <p:cond delay="0"/>
                                  </p:stCondLst>
                                  <p:childTnLst>
                                    <p:animEffect transition="out" filter="blinds(horizontal)">
                                      <p:cBhvr>
                                        <p:cTn id="130" dur="500"/>
                                        <p:tgtEl>
                                          <p:spTgt spid="66"/>
                                        </p:tgtEl>
                                      </p:cBhvr>
                                    </p:animEffect>
                                    <p:set>
                                      <p:cBhvr>
                                        <p:cTn id="131" dur="1" fill="hold">
                                          <p:stCondLst>
                                            <p:cond delay="499"/>
                                          </p:stCondLst>
                                        </p:cTn>
                                        <p:tgtEl>
                                          <p:spTgt spid="6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blinds(horizontal)">
                                      <p:cBhvr>
                                        <p:cTn id="136" dur="500"/>
                                        <p:tgtEl>
                                          <p:spTgt spid="67"/>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blinds(horizontal)">
                                      <p:cBhvr>
                                        <p:cTn id="141" dur="500"/>
                                        <p:tgtEl>
                                          <p:spTgt spid="5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blinds(horizontal)">
                                      <p:cBhvr>
                                        <p:cTn id="146" dur="500"/>
                                        <p:tgtEl>
                                          <p:spTgt spid="51"/>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blinds(horizontal)">
                                      <p:cBhvr>
                                        <p:cTn id="151" dur="500"/>
                                        <p:tgtEl>
                                          <p:spTgt spid="3">
                                            <p:txEl>
                                              <p:pRg st="8" end="8"/>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blinds(horizontal)">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blinds(horizontal)">
                                      <p:cBhvr>
                                        <p:cTn id="161" dur="500"/>
                                        <p:tgtEl>
                                          <p:spTgt spid="58"/>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linds(horizontal)">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blinds(horizontal)">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59"/>
                                        </p:tgtEl>
                                        <p:attrNameLst>
                                          <p:attrName>style.visibility</p:attrName>
                                        </p:attrNameLst>
                                      </p:cBhvr>
                                      <p:to>
                                        <p:strVal val="visible"/>
                                      </p:to>
                                    </p:set>
                                    <p:animEffect transition="in" filter="blinds(horizontal)">
                                      <p:cBhvr>
                                        <p:cTn id="176" dur="500"/>
                                        <p:tgtEl>
                                          <p:spTgt spid="59"/>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blinds(horizontal)">
                                      <p:cBhvr>
                                        <p:cTn id="181" dur="500"/>
                                        <p:tgtEl>
                                          <p:spTgt spid="53"/>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57"/>
                                        </p:tgtEl>
                                        <p:attrNameLst>
                                          <p:attrName>style.visibility</p:attrName>
                                        </p:attrNameLst>
                                      </p:cBhvr>
                                      <p:to>
                                        <p:strVal val="visible"/>
                                      </p:to>
                                    </p:set>
                                    <p:animEffect transition="in" filter="blinds(horizontal)">
                                      <p:cBhvr>
                                        <p:cTn id="186" dur="500"/>
                                        <p:tgtEl>
                                          <p:spTgt spid="57"/>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blinds(horizontal)">
                                      <p:cBhvr>
                                        <p:cTn id="191" dur="500"/>
                                        <p:tgtEl>
                                          <p:spTgt spid="60"/>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54"/>
                                        </p:tgtEl>
                                        <p:attrNameLst>
                                          <p:attrName>style.visibility</p:attrName>
                                        </p:attrNameLst>
                                      </p:cBhvr>
                                      <p:to>
                                        <p:strVal val="visible"/>
                                      </p:to>
                                    </p:set>
                                    <p:animEffect transition="in" filter="blinds(horizontal)">
                                      <p:cBhvr>
                                        <p:cTn id="196" dur="500"/>
                                        <p:tgtEl>
                                          <p:spTgt spid="54"/>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blinds(horizontal)">
                                      <p:cBhvr>
                                        <p:cTn id="20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p:bldP spid="33" grpId="2"/>
      <p:bldP spid="34" grpId="0"/>
      <p:bldP spid="34" grpId="1"/>
      <p:bldP spid="36" grpId="0"/>
      <p:bldP spid="41" grpId="0"/>
      <p:bldP spid="42" grpId="0"/>
      <p:bldP spid="43" grpId="0"/>
      <p:bldP spid="44" grpId="0"/>
      <p:bldP spid="45" grpId="0"/>
      <p:bldP spid="46" grpId="0" animBg="1"/>
      <p:bldP spid="47" grpId="0" animBg="1"/>
      <p:bldP spid="48" grpId="0"/>
      <p:bldP spid="49" grpId="0"/>
      <p:bldP spid="50" grpId="0"/>
      <p:bldP spid="51" grpId="0"/>
      <p:bldP spid="52" grpId="0"/>
      <p:bldP spid="53" grpId="0"/>
      <p:bldP spid="54" grpId="0"/>
      <p:bldP spid="55" grpId="0" animBg="1"/>
      <p:bldP spid="56" grpId="0" animBg="1"/>
      <p:bldP spid="57" grpId="0" animBg="1"/>
      <p:bldP spid="58" grpId="0"/>
      <p:bldP spid="59" grpId="0"/>
      <p:bldP spid="60" grpId="0"/>
      <p:bldP spid="61" grpId="0" animBg="1"/>
      <p:bldP spid="63" grpId="0"/>
      <p:bldP spid="64" grpId="0"/>
      <p:bldP spid="65" grpId="0"/>
      <p:bldP spid="66" grpId="0"/>
      <p:bldP spid="66" grpId="1"/>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30" name="TextBox 29"/>
          <p:cNvSpPr txBox="1"/>
          <p:nvPr/>
        </p:nvSpPr>
        <p:spPr>
          <a:xfrm>
            <a:off x="4114799" y="3074275"/>
            <a:ext cx="4635062" cy="332398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combined natural lengths of the springs is 3m</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total extension is therefore 1m</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If the extension in PQ is x, the extension in QR can be expressed as ‘1 – x’</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there is no movement, the system is in equilibrium</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Hence, the Tensions in each separate spring must be equal</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Find a way to express each Tension separately, and then equate them!</a:t>
            </a:r>
            <a:endParaRPr lang="en-GB" sz="1400" dirty="0">
              <a:solidFill>
                <a:srgbClr val="FF0000"/>
              </a:solidFill>
              <a:latin typeface="Comic Sans MS" panose="030F0702030302020204" pitchFamily="66" charset="0"/>
            </a:endParaRP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7802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linds(horizontal)">
                                      <p:cBhvr>
                                        <p:cTn id="17" dur="500"/>
                                        <p:tgtEl>
                                          <p:spTgt spid="6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linds(horizontal)">
                                      <p:cBhvr>
                                        <p:cTn id="20" dur="500"/>
                                        <p:tgtEl>
                                          <p:spTgt spid="75"/>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5"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linds(horizontal)">
                                      <p:cBhvr>
                                        <p:cTn id="34" dur="500"/>
                                        <p:tgtEl>
                                          <p:spTgt spid="7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linds(horizontal)">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blinds(horizontal)">
                                      <p:cBhvr>
                                        <p:cTn id="50" dur="500"/>
                                        <p:tgtEl>
                                          <p:spTgt spid="7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blinds(horizontal)">
                                      <p:cBhvr>
                                        <p:cTn id="53" dur="500"/>
                                        <p:tgtEl>
                                          <p:spTgt spid="7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blinds(vertical)">
                                      <p:cBhvr>
                                        <p:cTn id="66" dur="500"/>
                                        <p:tgtEl>
                                          <p:spTgt spid="8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blinds(horizontal)">
                                      <p:cBhvr>
                                        <p:cTn id="69" dur="500"/>
                                        <p:tgtEl>
                                          <p:spTgt spid="8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5" fill="hold" nodeType="click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blinds(vertical)">
                                      <p:cBhvr>
                                        <p:cTn id="74" dur="500"/>
                                        <p:tgtEl>
                                          <p:spTgt spid="8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blinds(horizontal)">
                                      <p:cBhvr>
                                        <p:cTn id="82" dur="500"/>
                                        <p:tgtEl>
                                          <p:spTgt spid="3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0">
                                            <p:txEl>
                                              <p:pRg st="2" end="2"/>
                                            </p:txEl>
                                          </p:spTgt>
                                        </p:tgtEl>
                                        <p:attrNameLst>
                                          <p:attrName>style.visibility</p:attrName>
                                        </p:attrNameLst>
                                      </p:cBhvr>
                                      <p:to>
                                        <p:strVal val="visible"/>
                                      </p:to>
                                    </p:set>
                                    <p:animEffect transition="in" filter="blinds(horizontal)">
                                      <p:cBhvr>
                                        <p:cTn id="87" dur="500"/>
                                        <p:tgtEl>
                                          <p:spTgt spid="30">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0">
                                            <p:txEl>
                                              <p:pRg st="4" end="4"/>
                                            </p:txEl>
                                          </p:spTgt>
                                        </p:tgtEl>
                                        <p:attrNameLst>
                                          <p:attrName>style.visibility</p:attrName>
                                        </p:attrNameLst>
                                      </p:cBhvr>
                                      <p:to>
                                        <p:strVal val="visible"/>
                                      </p:to>
                                    </p:set>
                                    <p:animEffect transition="in" filter="blinds(horizontal)">
                                      <p:cBhvr>
                                        <p:cTn id="92" dur="500"/>
                                        <p:tgtEl>
                                          <p:spTgt spid="30">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blinds(vertical)">
                                      <p:cBhvr>
                                        <p:cTn id="97" dur="500"/>
                                        <p:tgtEl>
                                          <p:spTgt spid="8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blinds(horizontal)">
                                      <p:cBhvr>
                                        <p:cTn id="100" dur="500"/>
                                        <p:tgtEl>
                                          <p:spTgt spid="85"/>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5" fill="hold" nodeType="click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blinds(vertical)">
                                      <p:cBhvr>
                                        <p:cTn id="105" dur="500"/>
                                        <p:tgtEl>
                                          <p:spTgt spid="8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blinds(horizontal)">
                                      <p:cBhvr>
                                        <p:cTn id="108" dur="500"/>
                                        <p:tgtEl>
                                          <p:spTgt spid="8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0">
                                            <p:txEl>
                                              <p:pRg st="6" end="6"/>
                                            </p:txEl>
                                          </p:spTgt>
                                        </p:tgtEl>
                                        <p:attrNameLst>
                                          <p:attrName>style.visibility</p:attrName>
                                        </p:attrNameLst>
                                      </p:cBhvr>
                                      <p:to>
                                        <p:strVal val="visible"/>
                                      </p:to>
                                    </p:set>
                                    <p:animEffect transition="in" filter="blinds(horizontal)">
                                      <p:cBhvr>
                                        <p:cTn id="113" dur="500"/>
                                        <p:tgtEl>
                                          <p:spTgt spid="30">
                                            <p:txEl>
                                              <p:pRg st="6" end="6"/>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0">
                                            <p:txEl>
                                              <p:pRg st="8" end="8"/>
                                            </p:txEl>
                                          </p:spTgt>
                                        </p:tgtEl>
                                        <p:attrNameLst>
                                          <p:attrName>style.visibility</p:attrName>
                                        </p:attrNameLst>
                                      </p:cBhvr>
                                      <p:to>
                                        <p:strVal val="visible"/>
                                      </p:to>
                                    </p:set>
                                    <p:animEffect transition="in" filter="blinds(horizontal)">
                                      <p:cBhvr>
                                        <p:cTn id="118" dur="500"/>
                                        <p:tgtEl>
                                          <p:spTgt spid="30">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mph" presetSubtype="2" fill="hold" grpId="1" nodeType="clickEffect">
                                  <p:stCondLst>
                                    <p:cond delay="0"/>
                                  </p:stCondLst>
                                  <p:childTnLst>
                                    <p:animClr clrSpc="rgb" dir="cw">
                                      <p:cBhvr override="childStyle">
                                        <p:cTn id="122" dur="500" fill="hold"/>
                                        <p:tgtEl>
                                          <p:spTgt spid="78"/>
                                        </p:tgtEl>
                                        <p:attrNameLst>
                                          <p:attrName>style.color</p:attrName>
                                        </p:attrNameLst>
                                      </p:cBhvr>
                                      <p:to>
                                        <a:srgbClr val="FF0000"/>
                                      </p:to>
                                    </p:animClr>
                                  </p:childTnLst>
                                </p:cTn>
                              </p:par>
                              <p:par>
                                <p:cTn id="123" presetID="3" presetClass="emph" presetSubtype="2" fill="hold" grpId="1" nodeType="withEffect">
                                  <p:stCondLst>
                                    <p:cond delay="0"/>
                                  </p:stCondLst>
                                  <p:childTnLst>
                                    <p:animClr clrSpc="rgb" dir="cw">
                                      <p:cBhvr override="childStyle">
                                        <p:cTn id="124" dur="500" fill="hold"/>
                                        <p:tgtEl>
                                          <p:spTgt spid="79"/>
                                        </p:tgtEl>
                                        <p:attrNameLst>
                                          <p:attrName>style.color</p:attrName>
                                        </p:attrNameLst>
                                      </p:cBhvr>
                                      <p:to>
                                        <a:srgbClr val="FF0000"/>
                                      </p:to>
                                    </p:animClr>
                                  </p:childTnLst>
                                </p:cTn>
                              </p:par>
                              <p:par>
                                <p:cTn id="125" presetID="7" presetClass="emph" presetSubtype="2" fill="hold" nodeType="withEffect">
                                  <p:stCondLst>
                                    <p:cond delay="0"/>
                                  </p:stCondLst>
                                  <p:childTnLst>
                                    <p:animClr clrSpc="rgb" dir="cw">
                                      <p:cBhvr>
                                        <p:cTn id="126" dur="500" fill="hold"/>
                                        <p:tgtEl>
                                          <p:spTgt spid="76"/>
                                        </p:tgtEl>
                                        <p:attrNameLst>
                                          <p:attrName>stroke.color</p:attrName>
                                        </p:attrNameLst>
                                      </p:cBhvr>
                                      <p:to>
                                        <a:srgbClr val="FF0000"/>
                                      </p:to>
                                    </p:animClr>
                                    <p:set>
                                      <p:cBhvr>
                                        <p:cTn id="127" dur="500" fill="hold"/>
                                        <p:tgtEl>
                                          <p:spTgt spid="76"/>
                                        </p:tgtEl>
                                        <p:attrNameLst>
                                          <p:attrName>stroke.on</p:attrName>
                                        </p:attrNameLst>
                                      </p:cBhvr>
                                      <p:to>
                                        <p:strVal val="true"/>
                                      </p:to>
                                    </p:set>
                                  </p:childTnLst>
                                </p:cTn>
                              </p:par>
                              <p:par>
                                <p:cTn id="128" presetID="7" presetClass="emph" presetSubtype="2" fill="hold" nodeType="withEffect">
                                  <p:stCondLst>
                                    <p:cond delay="0"/>
                                  </p:stCondLst>
                                  <p:childTnLst>
                                    <p:animClr clrSpc="rgb" dir="cw">
                                      <p:cBhvr>
                                        <p:cTn id="129" dur="500" fill="hold"/>
                                        <p:tgtEl>
                                          <p:spTgt spid="77"/>
                                        </p:tgtEl>
                                        <p:attrNameLst>
                                          <p:attrName>stroke.color</p:attrName>
                                        </p:attrNameLst>
                                      </p:cBhvr>
                                      <p:to>
                                        <a:srgbClr val="FF0000"/>
                                      </p:to>
                                    </p:animClr>
                                    <p:set>
                                      <p:cBhvr>
                                        <p:cTn id="130" dur="500" fill="hold"/>
                                        <p:tgtEl>
                                          <p:spTgt spid="77"/>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30">
                                            <p:txEl>
                                              <p:pRg st="10" end="10"/>
                                            </p:txEl>
                                          </p:spTgt>
                                        </p:tgtEl>
                                        <p:attrNameLst>
                                          <p:attrName>style.visibility</p:attrName>
                                        </p:attrNameLst>
                                      </p:cBhvr>
                                      <p:to>
                                        <p:strVal val="visible"/>
                                      </p:to>
                                    </p:set>
                                    <p:animEffect transition="in" filter="blinds(horizontal)">
                                      <p:cBhvr>
                                        <p:cTn id="135" dur="500"/>
                                        <p:tgtEl>
                                          <p:spTgt spid="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4" grpId="0"/>
      <p:bldP spid="75" grpId="0"/>
      <p:bldP spid="18" grpId="0"/>
      <p:bldP spid="78" grpId="0"/>
      <p:bldP spid="78" grpId="1"/>
      <p:bldP spid="79" grpId="0"/>
      <p:bldP spid="79" grpId="1"/>
      <p:bldP spid="81" grpId="0"/>
      <p:bldP spid="83" grpId="0"/>
      <p:bldP spid="85" grpId="0"/>
      <p:bldP spid="87"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159469" y="3048000"/>
            <a:ext cx="1771639" cy="307777"/>
          </a:xfrm>
          <a:prstGeom prst="rect">
            <a:avLst/>
          </a:prstGeom>
          <a:noFill/>
        </p:spPr>
        <p:txBody>
          <a:bodyPr wrap="none" rtlCol="0">
            <a:spAutoFit/>
          </a:bodyPr>
          <a:lstStyle/>
          <a:p>
            <a:r>
              <a:rPr lang="en-GB" sz="1400" u="sng" dirty="0">
                <a:latin typeface="Comic Sans MS" panose="030F0702030302020204" pitchFamily="66" charset="0"/>
              </a:rPr>
              <a:t>Hooke’s law for PQ</a:t>
            </a:r>
          </a:p>
        </p:txBody>
      </p:sp>
      <p:sp>
        <p:nvSpPr>
          <p:cNvPr id="34" name="TextBox 33"/>
          <p:cNvSpPr txBox="1"/>
          <p:nvPr/>
        </p:nvSpPr>
        <p:spPr>
          <a:xfrm>
            <a:off x="6750269" y="3048000"/>
            <a:ext cx="1790875" cy="307777"/>
          </a:xfrm>
          <a:prstGeom prst="rect">
            <a:avLst/>
          </a:prstGeom>
          <a:noFill/>
        </p:spPr>
        <p:txBody>
          <a:bodyPr wrap="none" rtlCol="0">
            <a:spAutoFit/>
          </a:bodyPr>
          <a:lstStyle/>
          <a:p>
            <a:r>
              <a:rPr lang="en-GB" sz="1400" u="sng" dirty="0">
                <a:latin typeface="Comic Sans MS" panose="030F0702030302020204" pitchFamily="66" charset="0"/>
              </a:rPr>
              <a:t>Hooke’s law for QR</a:t>
            </a:r>
          </a:p>
        </p:txBody>
      </p:sp>
      <mc:AlternateContent xmlns:mc="http://schemas.openxmlformats.org/markup-compatibility/2006" xmlns:a14="http://schemas.microsoft.com/office/drawing/2010/main">
        <mc:Choice Requires="a14">
          <p:sp>
            <p:nvSpPr>
              <p:cNvPr id="35" name="TextBox 34"/>
              <p:cNvSpPr txBox="1"/>
              <p:nvPr/>
            </p:nvSpPr>
            <p:spPr>
              <a:xfrm>
                <a:off x="3930869" y="3429000"/>
                <a:ext cx="839974" cy="55996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930869" y="3429000"/>
                <a:ext cx="839974" cy="559961"/>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30869" y="4114800"/>
                <a:ext cx="1308050" cy="56137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r>
                            <a:rPr lang="en-GB" sz="1600" b="0" i="1" smtClean="0">
                              <a:latin typeface="Cambria Math"/>
                            </a:rPr>
                            <m:t>)</m:t>
                          </m:r>
                        </m:num>
                        <m:den>
                          <m:r>
                            <a:rPr lang="en-GB" sz="1600" b="0" i="1" dirty="0" smtClean="0">
                              <a:latin typeface="Cambria Math"/>
                            </a:rPr>
                            <m:t>1.6</m:t>
                          </m:r>
                        </m:den>
                      </m:f>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30869" y="4114800"/>
                <a:ext cx="1308050" cy="561372"/>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30869" y="48006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930869" y="4800600"/>
                <a:ext cx="968214" cy="554960"/>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445469" y="3429000"/>
                <a:ext cx="839974" cy="55996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445469" y="3429000"/>
                <a:ext cx="839974" cy="559961"/>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445469" y="4114800"/>
                <a:ext cx="1666931" cy="56137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(28)(1−</m:t>
                          </m:r>
                          <m:r>
                            <a:rPr lang="en-GB" sz="1600" b="0" i="1" smtClean="0">
                              <a:latin typeface="Cambria Math"/>
                            </a:rPr>
                            <m:t>𝑥</m:t>
                          </m:r>
                          <m:r>
                            <a:rPr lang="en-GB" sz="1600" b="0" i="1" smtClean="0">
                              <a:latin typeface="Cambria Math"/>
                            </a:rPr>
                            <m:t>)</m:t>
                          </m:r>
                        </m:num>
                        <m:den>
                          <m:r>
                            <a:rPr lang="en-GB" sz="1600" b="0" i="1" dirty="0" smtClean="0">
                              <a:latin typeface="Cambria Math"/>
                            </a:rPr>
                            <m:t>1.4</m:t>
                          </m:r>
                        </m:den>
                      </m:f>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445469" y="4114800"/>
                <a:ext cx="1666931" cy="561372"/>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445469" y="4800600"/>
                <a:ext cx="1440907"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28−28</m:t>
                          </m:r>
                          <m:r>
                            <a:rPr lang="en-GB" sz="1600" b="0" i="1" smtClean="0">
                              <a:latin typeface="Cambria Math"/>
                            </a:rPr>
                            <m:t>𝑥</m:t>
                          </m:r>
                        </m:num>
                        <m:den>
                          <m:r>
                            <a:rPr lang="en-GB" sz="1600" b="0" i="1" dirty="0" smtClean="0">
                              <a:latin typeface="Cambria Math"/>
                            </a:rPr>
                            <m:t>1.4</m:t>
                          </m:r>
                        </m:den>
                      </m:f>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445469" y="4800600"/>
                <a:ext cx="1440907" cy="554960"/>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41" name="Arc 40"/>
          <p:cNvSpPr/>
          <p:nvPr/>
        </p:nvSpPr>
        <p:spPr>
          <a:xfrm>
            <a:off x="5073869" y="3733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5302469" y="38100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43" name="Arc 42"/>
          <p:cNvSpPr/>
          <p:nvPr/>
        </p:nvSpPr>
        <p:spPr>
          <a:xfrm>
            <a:off x="5073869" y="44196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7893269" y="3733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7893269" y="44196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5302469" y="4572000"/>
            <a:ext cx="990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p>
        </p:txBody>
      </p:sp>
      <p:sp>
        <p:nvSpPr>
          <p:cNvPr id="47" name="TextBox 46"/>
          <p:cNvSpPr txBox="1"/>
          <p:nvPr/>
        </p:nvSpPr>
        <p:spPr>
          <a:xfrm>
            <a:off x="8121869" y="38100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48" name="TextBox 47"/>
          <p:cNvSpPr txBox="1"/>
          <p:nvPr/>
        </p:nvSpPr>
        <p:spPr>
          <a:xfrm>
            <a:off x="8121869" y="4572000"/>
            <a:ext cx="990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49" name="TextBox 48"/>
              <p:cNvSpPr txBox="1"/>
              <p:nvPr/>
            </p:nvSpPr>
            <p:spPr>
              <a:xfrm>
                <a:off x="5410200" y="5943600"/>
                <a:ext cx="1657441"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r>
                        <a:rPr lang="en-GB" sz="1600" b="0" i="1" smtClean="0">
                          <a:latin typeface="Cambria Math"/>
                        </a:rPr>
                        <m:t>=</m:t>
                      </m:r>
                      <m:f>
                        <m:fPr>
                          <m:ctrlPr>
                            <a:rPr lang="en-GB" sz="1600" i="1">
                              <a:latin typeface="Cambria Math" panose="02040503050406030204" pitchFamily="18" charset="0"/>
                            </a:rPr>
                          </m:ctrlPr>
                        </m:fPr>
                        <m:num>
                          <m:r>
                            <a:rPr lang="en-GB" sz="1600" i="1">
                              <a:latin typeface="Cambria Math"/>
                            </a:rPr>
                            <m:t>28−28</m:t>
                          </m:r>
                          <m:r>
                            <a:rPr lang="en-GB" sz="1600" i="1">
                              <a:latin typeface="Cambria Math"/>
                            </a:rPr>
                            <m:t>𝑥</m:t>
                          </m:r>
                        </m:num>
                        <m:den>
                          <m:r>
                            <a:rPr lang="en-GB" sz="1600" i="1" dirty="0">
                              <a:latin typeface="Cambria Math"/>
                            </a:rPr>
                            <m:t>1.4</m:t>
                          </m:r>
                        </m:den>
                      </m:f>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410200" y="5943600"/>
                <a:ext cx="1657441" cy="554960"/>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50" name="TextBox 49"/>
          <p:cNvSpPr txBox="1"/>
          <p:nvPr/>
        </p:nvSpPr>
        <p:spPr>
          <a:xfrm>
            <a:off x="4572000" y="5562600"/>
            <a:ext cx="3352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Set the equations equal to each other</a:t>
            </a:r>
          </a:p>
        </p:txBody>
      </p:sp>
      <p:sp>
        <p:nvSpPr>
          <p:cNvPr id="51" name="TextBox 50"/>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42923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linds(horizontal)">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linds(horizont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5" grpId="0"/>
      <p:bldP spid="36" grpId="0"/>
      <p:bldP spid="37" grpId="0"/>
      <p:bldP spid="38" grpId="0"/>
      <p:bldP spid="39" grpId="0"/>
      <p:bldP spid="40" grpId="0"/>
      <p:bldP spid="41" grpId="0" animBg="1"/>
      <p:bldP spid="42" grpId="0"/>
      <p:bldP spid="43" grpId="0" animBg="1"/>
      <p:bldP spid="44" grpId="0" animBg="1"/>
      <p:bldP spid="45" grpId="0" animBg="1"/>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5105400" y="3124200"/>
                <a:ext cx="1657441"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r>
                        <a:rPr lang="en-GB" sz="1600" b="0" i="1" smtClean="0">
                          <a:latin typeface="Cambria Math"/>
                        </a:rPr>
                        <m:t>=</m:t>
                      </m:r>
                      <m:f>
                        <m:fPr>
                          <m:ctrlPr>
                            <a:rPr lang="en-GB" sz="1600" i="1">
                              <a:latin typeface="Cambria Math" panose="02040503050406030204" pitchFamily="18" charset="0"/>
                            </a:rPr>
                          </m:ctrlPr>
                        </m:fPr>
                        <m:num>
                          <m:r>
                            <a:rPr lang="en-GB" sz="1600" i="1">
                              <a:latin typeface="Cambria Math"/>
                            </a:rPr>
                            <m:t>28−28</m:t>
                          </m:r>
                          <m:r>
                            <a:rPr lang="en-GB" sz="1600" i="1">
                              <a:latin typeface="Cambria Math"/>
                            </a:rPr>
                            <m:t>𝑥</m:t>
                          </m:r>
                        </m:num>
                        <m:den>
                          <m:r>
                            <a:rPr lang="en-GB" sz="1600" i="1" dirty="0">
                              <a:latin typeface="Cambria Math"/>
                            </a:rPr>
                            <m:t>1.4</m:t>
                          </m:r>
                        </m:den>
                      </m:f>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105400" y="3124200"/>
                <a:ext cx="1657441" cy="554960"/>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648200" y="3810000"/>
                <a:ext cx="2590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1.4(20</m:t>
                      </m:r>
                      <m:r>
                        <a:rPr lang="en-GB" sz="1600" b="0" i="1" smtClean="0">
                          <a:latin typeface="Cambria Math"/>
                        </a:rPr>
                        <m:t>𝑥</m:t>
                      </m:r>
                      <m:r>
                        <a:rPr lang="en-GB" sz="1600" b="0" i="1" smtClean="0">
                          <a:latin typeface="Cambria Math"/>
                        </a:rPr>
                        <m:t>)=1.6(28−28</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648200" y="3810000"/>
                <a:ext cx="2590800" cy="338554"/>
              </a:xfrm>
              <a:prstGeom prst="rect">
                <a:avLst/>
              </a:prstGeom>
              <a:blipFill rotWithShape="1">
                <a:blip r:embed="rId6"/>
                <a:stretch>
                  <a:fillRect b="-892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00600" y="4343400"/>
                <a:ext cx="2590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28</m:t>
                      </m:r>
                      <m:r>
                        <a:rPr lang="en-GB" sz="1600" b="0" i="1" smtClean="0">
                          <a:latin typeface="Cambria Math"/>
                        </a:rPr>
                        <m:t>𝑥</m:t>
                      </m:r>
                      <m:r>
                        <a:rPr lang="en-GB" sz="1600" b="0" i="1" smtClean="0">
                          <a:latin typeface="Cambria Math"/>
                        </a:rPr>
                        <m:t>=44.8−44.8</m:t>
                      </m:r>
                      <m:r>
                        <a:rPr lang="en-GB" sz="1600" b="0" i="1" smtClean="0">
                          <a:latin typeface="Cambria Math"/>
                        </a:rPr>
                        <m:t>𝑥</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800600" y="4343400"/>
                <a:ext cx="2590800" cy="338554"/>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800600" y="4876800"/>
                <a:ext cx="16764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72.8</m:t>
                      </m:r>
                      <m:r>
                        <a:rPr lang="en-GB" sz="1600" b="0" i="1" smtClean="0">
                          <a:latin typeface="Cambria Math"/>
                        </a:rPr>
                        <m:t>𝑥</m:t>
                      </m:r>
                      <m:r>
                        <a:rPr lang="en-GB" sz="1600" b="0" i="1" smtClean="0">
                          <a:latin typeface="Cambria Math"/>
                        </a:rPr>
                        <m:t>=44.8</m:t>
                      </m:r>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800600" y="4876800"/>
                <a:ext cx="1676400" cy="338554"/>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3400" y="55626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400" y="5562600"/>
                <a:ext cx="968214" cy="554960"/>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828800" y="5562600"/>
                <a:ext cx="1440907"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28−28</m:t>
                          </m:r>
                          <m:r>
                            <a:rPr lang="en-GB" sz="1600" b="0" i="1" smtClean="0">
                              <a:latin typeface="Cambria Math"/>
                            </a:rPr>
                            <m:t>𝑥</m:t>
                          </m:r>
                        </m:num>
                        <m:den>
                          <m:r>
                            <a:rPr lang="en-GB" sz="1600" b="0" i="1" dirty="0" smtClean="0">
                              <a:latin typeface="Cambria Math"/>
                            </a:rPr>
                            <m:t>1.4</m:t>
                          </m:r>
                        </m:den>
                      </m:f>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828800" y="5562600"/>
                <a:ext cx="1440907" cy="554960"/>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34000" y="5334000"/>
                <a:ext cx="838200" cy="5745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8</m:t>
                          </m:r>
                        </m:num>
                        <m:den>
                          <m:r>
                            <a:rPr lang="en-GB" sz="1600" b="0" i="1" smtClean="0">
                              <a:latin typeface="Cambria Math"/>
                            </a:rPr>
                            <m:t>13</m:t>
                          </m:r>
                        </m:den>
                      </m:f>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34000" y="5334000"/>
                <a:ext cx="838200" cy="574581"/>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57" name="Arc 56"/>
          <p:cNvSpPr/>
          <p:nvPr/>
        </p:nvSpPr>
        <p:spPr>
          <a:xfrm>
            <a:off x="7086600" y="3429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315200" y="3505200"/>
            <a:ext cx="1447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Cross multiply</a:t>
            </a:r>
          </a:p>
        </p:txBody>
      </p:sp>
      <p:sp>
        <p:nvSpPr>
          <p:cNvPr id="60" name="Arc 59"/>
          <p:cNvSpPr/>
          <p:nvPr/>
        </p:nvSpPr>
        <p:spPr>
          <a:xfrm>
            <a:off x="7086600" y="39624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6858000" y="44958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6172200" y="50292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7391400" y="4038600"/>
            <a:ext cx="10668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p>
        </p:txBody>
      </p:sp>
      <p:sp>
        <p:nvSpPr>
          <p:cNvPr id="65" name="TextBox 64"/>
          <p:cNvSpPr txBox="1"/>
          <p:nvPr/>
        </p:nvSpPr>
        <p:spPr>
          <a:xfrm>
            <a:off x="7162800" y="4572000"/>
            <a:ext cx="10668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Add 44.8x</a:t>
            </a:r>
          </a:p>
        </p:txBody>
      </p:sp>
      <p:sp>
        <p:nvSpPr>
          <p:cNvPr id="66" name="TextBox 65"/>
          <p:cNvSpPr txBox="1"/>
          <p:nvPr/>
        </p:nvSpPr>
        <p:spPr>
          <a:xfrm>
            <a:off x="6400800" y="5181600"/>
            <a:ext cx="15240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72.8</a:t>
            </a:r>
          </a:p>
        </p:txBody>
      </p:sp>
      <p:sp>
        <p:nvSpPr>
          <p:cNvPr id="67" name="TextBox 66"/>
          <p:cNvSpPr txBox="1"/>
          <p:nvPr/>
        </p:nvSpPr>
        <p:spPr>
          <a:xfrm>
            <a:off x="4495800" y="6019800"/>
            <a:ext cx="4038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find the Tension by substituting x back into one of the equations</a:t>
            </a:r>
          </a:p>
        </p:txBody>
      </p:sp>
      <p:sp>
        <p:nvSpPr>
          <p:cNvPr id="48" name="TextBox 47"/>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5560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linds(horizont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linds(horizont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linds(horizontal)">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6" grpId="0"/>
      <p:bldP spid="57" grpId="0" animBg="1"/>
      <p:bldP spid="58" grpId="0"/>
      <p:bldP spid="60" grpId="0" animBg="1"/>
      <p:bldP spid="61" grpId="0" animBg="1"/>
      <p:bldP spid="63" grpId="0" animBg="1"/>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10353</Words>
  <Application>Microsoft Office PowerPoint</Application>
  <PresentationFormat>On-screen Show (4:3)</PresentationFormat>
  <Paragraphs>1761</Paragraphs>
  <Slides>57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Cambria Math</vt:lpstr>
      <vt:lpstr>Comic Sans MS</vt:lpstr>
      <vt:lpstr>Lithos Pro Regular</vt:lpstr>
      <vt:lpstr>Wingdings</vt:lpstr>
      <vt:lpstr>Office Theme</vt:lpstr>
      <vt:lpstr>PowerPoint Presentation</vt:lpstr>
      <vt:lpstr>Prior Knowledge Check</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Ian Trott</cp:lastModifiedBy>
  <cp:revision>343</cp:revision>
  <dcterms:created xsi:type="dcterms:W3CDTF">2006-08-16T00:00:00Z</dcterms:created>
  <dcterms:modified xsi:type="dcterms:W3CDTF">2019-04-04T21:20:25Z</dcterms:modified>
</cp:coreProperties>
</file>