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65D82-7C04-4E2E-AE34-A918E8DEA96C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3A8F4-3BD3-4A77-AA19-4CCF25910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45966" y="1741068"/>
            <a:ext cx="1764018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Key Words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2842" y="678081"/>
            <a:ext cx="397840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err="1" smtClean="0">
                <a:solidFill>
                  <a:schemeClr val="bg1"/>
                </a:solidFill>
              </a:rPr>
              <a:t>Isomorphisms</a:t>
            </a:r>
            <a:r>
              <a:rPr lang="en-GB" sz="3200" b="1" u="sng" dirty="0" smtClean="0">
                <a:solidFill>
                  <a:schemeClr val="bg1"/>
                </a:solidFill>
              </a:rPr>
              <a:t> of Groups</a:t>
            </a:r>
            <a:endParaRPr lang="en-GB" sz="3200" b="1" u="sng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13194" y="3712191"/>
            <a:ext cx="1596790" cy="39111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72827" y="2177126"/>
            <a:ext cx="1764018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solidFill>
                  <a:schemeClr val="bg1"/>
                </a:solidFill>
              </a:rPr>
              <a:t>Isomorphism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Structure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Inverse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Identity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187" y="1833675"/>
            <a:ext cx="3642392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Fluency: Recall the definition of </a:t>
            </a:r>
            <a:r>
              <a:rPr lang="en-GB" sz="1600" dirty="0" err="1" smtClean="0">
                <a:solidFill>
                  <a:schemeClr val="bg1"/>
                </a:solidFill>
              </a:rPr>
              <a:t>isomorphisms</a:t>
            </a:r>
            <a:r>
              <a:rPr lang="en-GB" sz="1600" dirty="0" smtClean="0">
                <a:solidFill>
                  <a:schemeClr val="bg1"/>
                </a:solidFill>
              </a:rPr>
              <a:t> of graphs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0963" y="2474272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Reasoning: Compare Cayley tables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0963" y="3159107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Problem Solving: Construct a systematic approach for comparing Cayley tables with more than 4 elements</a:t>
            </a:r>
          </a:p>
        </p:txBody>
      </p:sp>
    </p:spTree>
    <p:extLst>
      <p:ext uri="{BB962C8B-B14F-4D97-AF65-F5344CB8AC3E}">
        <p14:creationId xmlns:p14="http://schemas.microsoft.com/office/powerpoint/2010/main" val="3821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Rank your confidence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Recall the definitions of graph </a:t>
            </a:r>
            <a:r>
              <a:rPr lang="en-GB" dirty="0" err="1" smtClean="0"/>
              <a:t>isomorphisms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Know what a Klein-4 Group is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Compare Cayley tables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Recall the axioms for </a:t>
            </a:r>
            <a:r>
              <a:rPr lang="en-GB" dirty="0" err="1" smtClean="0"/>
              <a:t>isomorphisms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Have a sensible strategy for comparing groups of higher than order 4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3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Chapter 7.6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7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Check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355979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What does it mean for graphs to be isomorphic?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29" y="5153025"/>
            <a:ext cx="2676525" cy="17049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6757" y="3499598"/>
            <a:ext cx="5904934" cy="178377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They may appear different, but they have the same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5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Isomorphisms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Fluency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474" y="1981201"/>
                <a:ext cx="7556313" cy="3559790"/>
              </a:xfrm>
            </p:spPr>
            <p:txBody>
              <a:bodyPr numCol="1">
                <a:no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For two groups to be isomorphic, their Cayley tables must have the same structure.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If G and H are isomorphic we write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G is abelian if and only if H is abelian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The periods of the elements of G are the same as H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The orders of the subgroups of G are the same as H</a:t>
                </a:r>
              </a:p>
              <a:p>
                <a:pPr marL="0" indent="0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474" y="1981201"/>
                <a:ext cx="7556313" cy="3559790"/>
              </a:xfrm>
              <a:blipFill>
                <a:blip r:embed="rId2"/>
                <a:stretch>
                  <a:fillRect l="-1695" t="-1884" b="-31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4798433" y="487150"/>
            <a:ext cx="2941295" cy="1229999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i="1" dirty="0" smtClean="0"/>
              <a:t>Abelian = Associative and Commutative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4196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04" y="-76613"/>
            <a:ext cx="2623396" cy="2113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</a:t>
            </a:r>
            <a:br>
              <a:rPr lang="en-GB" dirty="0" smtClean="0"/>
            </a:br>
            <a:r>
              <a:rPr lang="en-GB" sz="2000" i="1" dirty="0" smtClean="0"/>
              <a:t>Recall and Recognise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1808018"/>
            <a:ext cx="8414886" cy="444689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It is easy to reorder groups of order 4 or less to compare them.</a:t>
            </a:r>
          </a:p>
          <a:p>
            <a:r>
              <a:rPr lang="en-GB" sz="2800" dirty="0" smtClean="0"/>
              <a:t>With groups of order 4, they are either isomorphic to a cyclic group or the Klein 4 group.</a:t>
            </a:r>
          </a:p>
          <a:p>
            <a:r>
              <a:rPr lang="en-GB" sz="2800" dirty="0" smtClean="0"/>
              <a:t>The Klein 4 group is where every element is its self inverse. If you use the binary operation with two non identity elements, it produces the third non identity element.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58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584" y="175423"/>
            <a:ext cx="7556313" cy="1116106"/>
          </a:xfrm>
        </p:spPr>
        <p:txBody>
          <a:bodyPr/>
          <a:lstStyle/>
          <a:p>
            <a:r>
              <a:rPr lang="en-GB" dirty="0" smtClean="0"/>
              <a:t>Example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49297" y="1146930"/>
                <a:ext cx="8414886" cy="1097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800" dirty="0" smtClean="0"/>
                  <a:t>A group G under binary operation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2800" dirty="0" smtClean="0"/>
                  <a:t> has the Cayley table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7" y="1146930"/>
                <a:ext cx="8414886" cy="1097506"/>
              </a:xfrm>
              <a:prstGeom prst="rect">
                <a:avLst/>
              </a:prstGeom>
              <a:blipFill>
                <a:blip r:embed="rId2"/>
                <a:stretch>
                  <a:fillRect l="-1522" t="-6111"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249297" y="4197927"/>
                <a:ext cx="8414886" cy="23275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800" dirty="0" smtClean="0"/>
                  <a:t>A second group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,1,−1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×)</m:t>
                    </m:r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Show that H is isomorphic to G and state the corresponding elements in each group.</a:t>
                </a:r>
                <a:endParaRPr lang="en-GB" sz="28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7" y="4197927"/>
                <a:ext cx="8414886" cy="2327564"/>
              </a:xfrm>
              <a:prstGeom prst="rect">
                <a:avLst/>
              </a:prstGeom>
              <a:blipFill>
                <a:blip r:embed="rId3"/>
                <a:stretch>
                  <a:fillRect l="-1522" t="-3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350645"/>
                  </p:ext>
                </p:extLst>
              </p:nvPr>
            </p:nvGraphicFramePr>
            <p:xfrm>
              <a:off x="1408740" y="2165520"/>
              <a:ext cx="580948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896">
                      <a:extLst>
                        <a:ext uri="{9D8B030D-6E8A-4147-A177-3AD203B41FA5}">
                          <a16:colId xmlns:a16="http://schemas.microsoft.com/office/drawing/2014/main" val="3074550748"/>
                        </a:ext>
                      </a:extLst>
                    </a:gridCol>
                    <a:gridCol w="1161896">
                      <a:extLst>
                        <a:ext uri="{9D8B030D-6E8A-4147-A177-3AD203B41FA5}">
                          <a16:colId xmlns:a16="http://schemas.microsoft.com/office/drawing/2014/main" val="326984609"/>
                        </a:ext>
                      </a:extLst>
                    </a:gridCol>
                    <a:gridCol w="1161896">
                      <a:extLst>
                        <a:ext uri="{9D8B030D-6E8A-4147-A177-3AD203B41FA5}">
                          <a16:colId xmlns:a16="http://schemas.microsoft.com/office/drawing/2014/main" val="2311902551"/>
                        </a:ext>
                      </a:extLst>
                    </a:gridCol>
                    <a:gridCol w="1161896">
                      <a:extLst>
                        <a:ext uri="{9D8B030D-6E8A-4147-A177-3AD203B41FA5}">
                          <a16:colId xmlns:a16="http://schemas.microsoft.com/office/drawing/2014/main" val="1605746419"/>
                        </a:ext>
                      </a:extLst>
                    </a:gridCol>
                    <a:gridCol w="1161896">
                      <a:extLst>
                        <a:ext uri="{9D8B030D-6E8A-4147-A177-3AD203B41FA5}">
                          <a16:colId xmlns:a16="http://schemas.microsoft.com/office/drawing/2014/main" val="11690480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155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44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0657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800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266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350645"/>
                  </p:ext>
                </p:extLst>
              </p:nvPr>
            </p:nvGraphicFramePr>
            <p:xfrm>
              <a:off x="1408740" y="2165520"/>
              <a:ext cx="580948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896">
                      <a:extLst>
                        <a:ext uri="{9D8B030D-6E8A-4147-A177-3AD203B41FA5}">
                          <a16:colId xmlns:a16="http://schemas.microsoft.com/office/drawing/2014/main" val="3074550748"/>
                        </a:ext>
                      </a:extLst>
                    </a:gridCol>
                    <a:gridCol w="1161896">
                      <a:extLst>
                        <a:ext uri="{9D8B030D-6E8A-4147-A177-3AD203B41FA5}">
                          <a16:colId xmlns:a16="http://schemas.microsoft.com/office/drawing/2014/main" val="326984609"/>
                        </a:ext>
                      </a:extLst>
                    </a:gridCol>
                    <a:gridCol w="1161896">
                      <a:extLst>
                        <a:ext uri="{9D8B030D-6E8A-4147-A177-3AD203B41FA5}">
                          <a16:colId xmlns:a16="http://schemas.microsoft.com/office/drawing/2014/main" val="2311902551"/>
                        </a:ext>
                      </a:extLst>
                    </a:gridCol>
                    <a:gridCol w="1161896">
                      <a:extLst>
                        <a:ext uri="{9D8B030D-6E8A-4147-A177-3AD203B41FA5}">
                          <a16:colId xmlns:a16="http://schemas.microsoft.com/office/drawing/2014/main" val="1605746419"/>
                        </a:ext>
                      </a:extLst>
                    </a:gridCol>
                    <a:gridCol w="1161896">
                      <a:extLst>
                        <a:ext uri="{9D8B030D-6E8A-4147-A177-3AD203B41FA5}">
                          <a16:colId xmlns:a16="http://schemas.microsoft.com/office/drawing/2014/main" val="11690480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24" t="-8197" r="-40157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155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44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0657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800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266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771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584" y="175423"/>
            <a:ext cx="7556313" cy="1116106"/>
          </a:xfrm>
        </p:spPr>
        <p:txBody>
          <a:bodyPr/>
          <a:lstStyle/>
          <a:p>
            <a:r>
              <a:rPr lang="en-GB" dirty="0" smtClean="0"/>
              <a:t>Example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9406" y="1146930"/>
            <a:ext cx="706667" cy="487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9297" y="3785133"/>
            <a:ext cx="4101031" cy="163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/>
              <a:t>Identity for G is p</a:t>
            </a:r>
          </a:p>
          <a:p>
            <a:pPr marL="0" indent="0">
              <a:buNone/>
            </a:pPr>
            <a:r>
              <a:rPr lang="en-GB" sz="2800" dirty="0" smtClean="0"/>
              <a:t>Elements p and q are self inverse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413890"/>
                  </p:ext>
                </p:extLst>
              </p:nvPr>
            </p:nvGraphicFramePr>
            <p:xfrm>
              <a:off x="235443" y="1679243"/>
              <a:ext cx="4114885" cy="201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77">
                      <a:extLst>
                        <a:ext uri="{9D8B030D-6E8A-4147-A177-3AD203B41FA5}">
                          <a16:colId xmlns:a16="http://schemas.microsoft.com/office/drawing/2014/main" val="3074550748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326984609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2311902551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1605746419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1169048031"/>
                        </a:ext>
                      </a:extLst>
                    </a:gridCol>
                  </a:tblGrid>
                  <a:tr h="4039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155419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44879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0657602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800707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266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413890"/>
                  </p:ext>
                </p:extLst>
              </p:nvPr>
            </p:nvGraphicFramePr>
            <p:xfrm>
              <a:off x="235443" y="1679243"/>
              <a:ext cx="4114885" cy="201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77">
                      <a:extLst>
                        <a:ext uri="{9D8B030D-6E8A-4147-A177-3AD203B41FA5}">
                          <a16:colId xmlns:a16="http://schemas.microsoft.com/office/drawing/2014/main" val="3074550748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326984609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2311902551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1605746419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1169048031"/>
                        </a:ext>
                      </a:extLst>
                    </a:gridCol>
                  </a:tblGrid>
                  <a:tr h="403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7576" r="-403704" b="-4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155419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44879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0657602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800707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2669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904425" y="1136680"/>
            <a:ext cx="554267" cy="487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761732"/>
                  </p:ext>
                </p:extLst>
              </p:nvPr>
            </p:nvGraphicFramePr>
            <p:xfrm>
              <a:off x="4710546" y="1679243"/>
              <a:ext cx="4184075" cy="201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6815">
                      <a:extLst>
                        <a:ext uri="{9D8B030D-6E8A-4147-A177-3AD203B41FA5}">
                          <a16:colId xmlns:a16="http://schemas.microsoft.com/office/drawing/2014/main" val="2389986251"/>
                        </a:ext>
                      </a:extLst>
                    </a:gridCol>
                    <a:gridCol w="836815">
                      <a:extLst>
                        <a:ext uri="{9D8B030D-6E8A-4147-A177-3AD203B41FA5}">
                          <a16:colId xmlns:a16="http://schemas.microsoft.com/office/drawing/2014/main" val="1036941550"/>
                        </a:ext>
                      </a:extLst>
                    </a:gridCol>
                    <a:gridCol w="836815">
                      <a:extLst>
                        <a:ext uri="{9D8B030D-6E8A-4147-A177-3AD203B41FA5}">
                          <a16:colId xmlns:a16="http://schemas.microsoft.com/office/drawing/2014/main" val="3764794704"/>
                        </a:ext>
                      </a:extLst>
                    </a:gridCol>
                    <a:gridCol w="836815">
                      <a:extLst>
                        <a:ext uri="{9D8B030D-6E8A-4147-A177-3AD203B41FA5}">
                          <a16:colId xmlns:a16="http://schemas.microsoft.com/office/drawing/2014/main" val="3331803123"/>
                        </a:ext>
                      </a:extLst>
                    </a:gridCol>
                    <a:gridCol w="836815">
                      <a:extLst>
                        <a:ext uri="{9D8B030D-6E8A-4147-A177-3AD203B41FA5}">
                          <a16:colId xmlns:a16="http://schemas.microsoft.com/office/drawing/2014/main" val="3507306706"/>
                        </a:ext>
                      </a:extLst>
                    </a:gridCol>
                  </a:tblGrid>
                  <a:tr h="4039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571864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2433312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230829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509985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5637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761732"/>
                  </p:ext>
                </p:extLst>
              </p:nvPr>
            </p:nvGraphicFramePr>
            <p:xfrm>
              <a:off x="4710546" y="1679243"/>
              <a:ext cx="4184075" cy="201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6815">
                      <a:extLst>
                        <a:ext uri="{9D8B030D-6E8A-4147-A177-3AD203B41FA5}">
                          <a16:colId xmlns:a16="http://schemas.microsoft.com/office/drawing/2014/main" val="2389986251"/>
                        </a:ext>
                      </a:extLst>
                    </a:gridCol>
                    <a:gridCol w="836815">
                      <a:extLst>
                        <a:ext uri="{9D8B030D-6E8A-4147-A177-3AD203B41FA5}">
                          <a16:colId xmlns:a16="http://schemas.microsoft.com/office/drawing/2014/main" val="1036941550"/>
                        </a:ext>
                      </a:extLst>
                    </a:gridCol>
                    <a:gridCol w="836815">
                      <a:extLst>
                        <a:ext uri="{9D8B030D-6E8A-4147-A177-3AD203B41FA5}">
                          <a16:colId xmlns:a16="http://schemas.microsoft.com/office/drawing/2014/main" val="3764794704"/>
                        </a:ext>
                      </a:extLst>
                    </a:gridCol>
                    <a:gridCol w="836815">
                      <a:extLst>
                        <a:ext uri="{9D8B030D-6E8A-4147-A177-3AD203B41FA5}">
                          <a16:colId xmlns:a16="http://schemas.microsoft.com/office/drawing/2014/main" val="3331803123"/>
                        </a:ext>
                      </a:extLst>
                    </a:gridCol>
                    <a:gridCol w="836815">
                      <a:extLst>
                        <a:ext uri="{9D8B030D-6E8A-4147-A177-3AD203B41FA5}">
                          <a16:colId xmlns:a16="http://schemas.microsoft.com/office/drawing/2014/main" val="3507306706"/>
                        </a:ext>
                      </a:extLst>
                    </a:gridCol>
                  </a:tblGrid>
                  <a:tr h="403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25" t="-7576" r="-401449" b="-4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571864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2433312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230829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509985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5637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696692" y="3781530"/>
            <a:ext cx="4101031" cy="163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/>
              <a:t>Identity for H is 1</a:t>
            </a:r>
          </a:p>
          <a:p>
            <a:pPr marL="0" indent="0">
              <a:buNone/>
            </a:pPr>
            <a:r>
              <a:rPr lang="en-GB" sz="2800" dirty="0" smtClean="0"/>
              <a:t>Elements 1 and -1 are self inverse</a:t>
            </a:r>
            <a:endParaRPr lang="en-GB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9298" y="5417128"/>
            <a:ext cx="8645324" cy="1440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/>
              <a:t>1 corresponds to p and -1 corresponds to q</a:t>
            </a:r>
          </a:p>
          <a:p>
            <a:pPr marL="0" indent="0" algn="ctr">
              <a:buNone/>
            </a:pPr>
            <a:r>
              <a:rPr lang="en-GB" sz="2800" dirty="0" smtClean="0"/>
              <a:t>If we reorder the Cayley table for H it makes them easier to compare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35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584" y="175423"/>
            <a:ext cx="7556313" cy="1116106"/>
          </a:xfrm>
        </p:spPr>
        <p:txBody>
          <a:bodyPr/>
          <a:lstStyle/>
          <a:p>
            <a:r>
              <a:rPr lang="en-GB" dirty="0" smtClean="0"/>
              <a:t>Example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9406" y="1146930"/>
            <a:ext cx="706667" cy="487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413890"/>
                  </p:ext>
                </p:extLst>
              </p:nvPr>
            </p:nvGraphicFramePr>
            <p:xfrm>
              <a:off x="235443" y="1679243"/>
              <a:ext cx="4114885" cy="201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77">
                      <a:extLst>
                        <a:ext uri="{9D8B030D-6E8A-4147-A177-3AD203B41FA5}">
                          <a16:colId xmlns:a16="http://schemas.microsoft.com/office/drawing/2014/main" val="3074550748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326984609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2311902551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1605746419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1169048031"/>
                        </a:ext>
                      </a:extLst>
                    </a:gridCol>
                  </a:tblGrid>
                  <a:tr h="4039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155419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44879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0657602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800707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266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413890"/>
                  </p:ext>
                </p:extLst>
              </p:nvPr>
            </p:nvGraphicFramePr>
            <p:xfrm>
              <a:off x="235443" y="1679243"/>
              <a:ext cx="4114885" cy="201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77">
                      <a:extLst>
                        <a:ext uri="{9D8B030D-6E8A-4147-A177-3AD203B41FA5}">
                          <a16:colId xmlns:a16="http://schemas.microsoft.com/office/drawing/2014/main" val="3074550748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326984609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2311902551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1605746419"/>
                        </a:ext>
                      </a:extLst>
                    </a:gridCol>
                    <a:gridCol w="822977">
                      <a:extLst>
                        <a:ext uri="{9D8B030D-6E8A-4147-A177-3AD203B41FA5}">
                          <a16:colId xmlns:a16="http://schemas.microsoft.com/office/drawing/2014/main" val="1169048031"/>
                        </a:ext>
                      </a:extLst>
                    </a:gridCol>
                  </a:tblGrid>
                  <a:tr h="403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7576" r="-403704" b="-4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155419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44879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0657602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800707"/>
                      </a:ext>
                    </a:extLst>
                  </a:tr>
                  <a:tr h="403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2669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904425" y="1136680"/>
            <a:ext cx="554267" cy="487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443" y="3782822"/>
            <a:ext cx="8645324" cy="2825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/>
              <a:t>You can now easily see that </a:t>
            </a:r>
            <a:r>
              <a:rPr lang="en-GB" sz="2800" dirty="0" err="1" smtClean="0"/>
              <a:t>i</a:t>
            </a:r>
            <a:r>
              <a:rPr lang="en-GB" sz="2800" dirty="0" smtClean="0"/>
              <a:t> corresponds to r and –</a:t>
            </a:r>
            <a:r>
              <a:rPr lang="en-GB" sz="2800" dirty="0" err="1" smtClean="0"/>
              <a:t>i</a:t>
            </a:r>
            <a:r>
              <a:rPr lang="en-GB" sz="2800" dirty="0" smtClean="0"/>
              <a:t> corresponds to s</a:t>
            </a:r>
          </a:p>
          <a:p>
            <a:pPr marL="0" indent="0" algn="ctr">
              <a:buNone/>
            </a:pPr>
            <a:r>
              <a:rPr lang="en-GB" sz="2800" dirty="0" smtClean="0"/>
              <a:t>The groups are isomorphic.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139627"/>
                  </p:ext>
                </p:extLst>
              </p:nvPr>
            </p:nvGraphicFramePr>
            <p:xfrm>
              <a:off x="4696692" y="1708244"/>
              <a:ext cx="4197930" cy="199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586">
                      <a:extLst>
                        <a:ext uri="{9D8B030D-6E8A-4147-A177-3AD203B41FA5}">
                          <a16:colId xmlns:a16="http://schemas.microsoft.com/office/drawing/2014/main" val="3123462367"/>
                        </a:ext>
                      </a:extLst>
                    </a:gridCol>
                    <a:gridCol w="839586">
                      <a:extLst>
                        <a:ext uri="{9D8B030D-6E8A-4147-A177-3AD203B41FA5}">
                          <a16:colId xmlns:a16="http://schemas.microsoft.com/office/drawing/2014/main" val="3323829516"/>
                        </a:ext>
                      </a:extLst>
                    </a:gridCol>
                    <a:gridCol w="839586">
                      <a:extLst>
                        <a:ext uri="{9D8B030D-6E8A-4147-A177-3AD203B41FA5}">
                          <a16:colId xmlns:a16="http://schemas.microsoft.com/office/drawing/2014/main" val="2600839256"/>
                        </a:ext>
                      </a:extLst>
                    </a:gridCol>
                    <a:gridCol w="839586">
                      <a:extLst>
                        <a:ext uri="{9D8B030D-6E8A-4147-A177-3AD203B41FA5}">
                          <a16:colId xmlns:a16="http://schemas.microsoft.com/office/drawing/2014/main" val="3668181919"/>
                        </a:ext>
                      </a:extLst>
                    </a:gridCol>
                    <a:gridCol w="839586">
                      <a:extLst>
                        <a:ext uri="{9D8B030D-6E8A-4147-A177-3AD203B41FA5}">
                          <a16:colId xmlns:a16="http://schemas.microsoft.com/office/drawing/2014/main" val="1417851334"/>
                        </a:ext>
                      </a:extLst>
                    </a:gridCol>
                  </a:tblGrid>
                  <a:tr h="3981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6861706"/>
                      </a:ext>
                    </a:extLst>
                  </a:tr>
                  <a:tr h="398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697898"/>
                      </a:ext>
                    </a:extLst>
                  </a:tr>
                  <a:tr h="398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938320"/>
                      </a:ext>
                    </a:extLst>
                  </a:tr>
                  <a:tr h="398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7941065"/>
                      </a:ext>
                    </a:extLst>
                  </a:tr>
                  <a:tr h="398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3221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139627"/>
                  </p:ext>
                </p:extLst>
              </p:nvPr>
            </p:nvGraphicFramePr>
            <p:xfrm>
              <a:off x="4696692" y="1708244"/>
              <a:ext cx="4197930" cy="199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586">
                      <a:extLst>
                        <a:ext uri="{9D8B030D-6E8A-4147-A177-3AD203B41FA5}">
                          <a16:colId xmlns:a16="http://schemas.microsoft.com/office/drawing/2014/main" val="3123462367"/>
                        </a:ext>
                      </a:extLst>
                    </a:gridCol>
                    <a:gridCol w="839586">
                      <a:extLst>
                        <a:ext uri="{9D8B030D-6E8A-4147-A177-3AD203B41FA5}">
                          <a16:colId xmlns:a16="http://schemas.microsoft.com/office/drawing/2014/main" val="3323829516"/>
                        </a:ext>
                      </a:extLst>
                    </a:gridCol>
                    <a:gridCol w="839586">
                      <a:extLst>
                        <a:ext uri="{9D8B030D-6E8A-4147-A177-3AD203B41FA5}">
                          <a16:colId xmlns:a16="http://schemas.microsoft.com/office/drawing/2014/main" val="2600839256"/>
                        </a:ext>
                      </a:extLst>
                    </a:gridCol>
                    <a:gridCol w="839586">
                      <a:extLst>
                        <a:ext uri="{9D8B030D-6E8A-4147-A177-3AD203B41FA5}">
                          <a16:colId xmlns:a16="http://schemas.microsoft.com/office/drawing/2014/main" val="3668181919"/>
                        </a:ext>
                      </a:extLst>
                    </a:gridCol>
                    <a:gridCol w="839586">
                      <a:extLst>
                        <a:ext uri="{9D8B030D-6E8A-4147-A177-3AD203B41FA5}">
                          <a16:colId xmlns:a16="http://schemas.microsoft.com/office/drawing/2014/main" val="1417851334"/>
                        </a:ext>
                      </a:extLst>
                    </a:gridCol>
                  </a:tblGrid>
                  <a:tr h="3981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25" t="-7692" r="-402899" b="-4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6861706"/>
                      </a:ext>
                    </a:extLst>
                  </a:tr>
                  <a:tr h="398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697898"/>
                      </a:ext>
                    </a:extLst>
                  </a:tr>
                  <a:tr h="398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938320"/>
                      </a:ext>
                    </a:extLst>
                  </a:tr>
                  <a:tr h="398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7941065"/>
                      </a:ext>
                    </a:extLst>
                  </a:tr>
                  <a:tr h="398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32215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82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Axioms for Isomorphism</a:t>
            </a:r>
            <a:br>
              <a:rPr lang="en-GB" dirty="0" smtClean="0"/>
            </a:br>
            <a:r>
              <a:rPr lang="en-GB" sz="2000" i="1" dirty="0" smtClean="0"/>
              <a:t>The best strategy for groups with higher than order 4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1808018"/>
            <a:ext cx="8414886" cy="44468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Identity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Self-inverse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Not self inverse and choose arbitrary mapping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Choose arbitrary pairing of self inverses and write possible mapping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Rewrite the Cayley table for one of the groups with the new possible mapping. Check the patterns are the same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255" y="194569"/>
            <a:ext cx="1828800" cy="16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Quick Hint!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Compare the period of the elements. You can use this as a counter example if the groups are not isomorphic. Focus on the leading diagonal for this.</a:t>
            </a:r>
          </a:p>
          <a:p>
            <a:pPr marL="0" indent="0">
              <a:buNone/>
            </a:pPr>
            <a:r>
              <a:rPr lang="en-GB" dirty="0" smtClean="0"/>
              <a:t>Or you can see if one group is cyclic and the other is non cyclic.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87" y="4348595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2617</TotalTime>
  <Words>628</Words>
  <Application>Microsoft Office PowerPoint</Application>
  <PresentationFormat>On-screen Show (4:3)</PresentationFormat>
  <Paragraphs>183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Cambria Math</vt:lpstr>
      <vt:lpstr>Rockwell</vt:lpstr>
      <vt:lpstr>Wingdings</vt:lpstr>
      <vt:lpstr>Advantage</vt:lpstr>
      <vt:lpstr>PowerPoint Presentation</vt:lpstr>
      <vt:lpstr>Knowledge Check Fluency</vt:lpstr>
      <vt:lpstr>Isomorphisms Fluency</vt:lpstr>
      <vt:lpstr>Expectation Recall and Recognise</vt:lpstr>
      <vt:lpstr>Example Fluency</vt:lpstr>
      <vt:lpstr>Example Fluency</vt:lpstr>
      <vt:lpstr>Example Fluency</vt:lpstr>
      <vt:lpstr>Axioms for Isomorphism The best strategy for groups with higher than order 4</vt:lpstr>
      <vt:lpstr>A Quick Hint!</vt:lpstr>
      <vt:lpstr>Plenary – Rank your confidence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Factor Trees</dc:title>
  <dc:creator>Kayleigh Shaw</dc:creator>
  <cp:lastModifiedBy>Eleanor McLean</cp:lastModifiedBy>
  <cp:revision>60</cp:revision>
  <dcterms:created xsi:type="dcterms:W3CDTF">2014-09-13T20:23:27Z</dcterms:created>
  <dcterms:modified xsi:type="dcterms:W3CDTF">2020-03-17T10:09:55Z</dcterms:modified>
</cp:coreProperties>
</file>