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70" r:id="rId2"/>
    <p:sldId id="269" r:id="rId3"/>
    <p:sldId id="259" r:id="rId4"/>
    <p:sldId id="271" r:id="rId5"/>
    <p:sldId id="272" r:id="rId6"/>
    <p:sldId id="273" r:id="rId7"/>
    <p:sldId id="260" r:id="rId8"/>
    <p:sldId id="274" r:id="rId9"/>
    <p:sldId id="275" r:id="rId10"/>
    <p:sldId id="276" r:id="rId11"/>
    <p:sldId id="277" r:id="rId12"/>
    <p:sldId id="278" r:id="rId13"/>
    <p:sldId id="261" r:id="rId14"/>
    <p:sldId id="279" r:id="rId15"/>
    <p:sldId id="280" r:id="rId16"/>
    <p:sldId id="281" r:id="rId17"/>
    <p:sldId id="282" r:id="rId18"/>
    <p:sldId id="283" r:id="rId19"/>
    <p:sldId id="267"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snapToObjects="1">
      <p:cViewPr varScale="1">
        <p:scale>
          <a:sx n="69" d="100"/>
          <a:sy n="69"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65D82-7C04-4E2E-AE34-A918E8DEA96C}" type="datetimeFigureOut">
              <a:rPr lang="en-GB" smtClean="0"/>
              <a:t>24/03/2020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3A8F4-3BD3-4A77-AA19-4CCF259107A4}" type="slidenum">
              <a:rPr lang="en-GB" smtClean="0"/>
              <a:t>‹#›</a:t>
            </a:fld>
            <a:endParaRPr lang="en-GB"/>
          </a:p>
        </p:txBody>
      </p:sp>
    </p:spTree>
    <p:extLst>
      <p:ext uri="{BB962C8B-B14F-4D97-AF65-F5344CB8AC3E}">
        <p14:creationId xmlns:p14="http://schemas.microsoft.com/office/powerpoint/2010/main" val="183969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066E960A-AC70-C141-82E2-DB759AC5108A}"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66E960A-AC70-C141-82E2-DB759AC5108A}"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96FF-289C-0F48-9F61-FAE2935A856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066E960A-AC70-C141-82E2-DB759AC5108A}" type="datetimeFigureOut">
              <a:rPr lang="en-US" smtClean="0"/>
              <a:t>3/24/2020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A2796FF-289C-0F48-9F61-FAE2935A856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066E960A-AC70-C141-82E2-DB759AC5108A}"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796FF-289C-0F48-9F61-FAE2935A856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2796FF-289C-0F48-9F61-FAE2935A85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066E960A-AC70-C141-82E2-DB759AC5108A}"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96FF-289C-0F48-9F61-FAE2935A856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066E960A-AC70-C141-82E2-DB759AC5108A}" type="datetimeFigureOut">
              <a:rPr lang="en-US" smtClean="0"/>
              <a:t>3/24/2020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2796FF-289C-0F48-9F61-FAE2935A85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your two least favourite topics in discrete?</a:t>
            </a:r>
            <a:endParaRPr lang="en-GB" i="1" dirty="0"/>
          </a:p>
        </p:txBody>
      </p:sp>
      <p:sp>
        <p:nvSpPr>
          <p:cNvPr id="4" name="Content Placeholder 3"/>
          <p:cNvSpPr>
            <a:spLocks noGrp="1"/>
          </p:cNvSpPr>
          <p:nvPr>
            <p:ph idx="1"/>
          </p:nvPr>
        </p:nvSpPr>
        <p:spPr>
          <a:xfrm>
            <a:off x="498474" y="1981200"/>
            <a:ext cx="7556313" cy="2369127"/>
          </a:xfrm>
        </p:spPr>
        <p:txBody>
          <a:bodyPr/>
          <a:lstStyle/>
          <a:p>
            <a:r>
              <a:rPr lang="en-GB" dirty="0" smtClean="0"/>
              <a:t>Game theory?</a:t>
            </a:r>
          </a:p>
          <a:p>
            <a:r>
              <a:rPr lang="en-GB" dirty="0" smtClean="0"/>
              <a:t>Simplex?</a:t>
            </a:r>
          </a:p>
          <a:p>
            <a:r>
              <a:rPr lang="en-GB" dirty="0" smtClean="0"/>
              <a:t>How about we combine them both into Fran’s personal hell!</a:t>
            </a:r>
            <a:endParaRPr lang="en-GB" dirty="0"/>
          </a:p>
        </p:txBody>
      </p:sp>
      <p:pic>
        <p:nvPicPr>
          <p:cNvPr id="5" name="Picture 4"/>
          <p:cNvPicPr>
            <a:picLocks noChangeAspect="1"/>
          </p:cNvPicPr>
          <p:nvPr/>
        </p:nvPicPr>
        <p:blipFill>
          <a:blip r:embed="rId2"/>
          <a:stretch>
            <a:fillRect/>
          </a:stretch>
        </p:blipFill>
        <p:spPr>
          <a:xfrm>
            <a:off x="4201388" y="3920835"/>
            <a:ext cx="5164283" cy="3442855"/>
          </a:xfrm>
          <a:prstGeom prst="rect">
            <a:avLst/>
          </a:prstGeom>
        </p:spPr>
      </p:pic>
    </p:spTree>
    <p:extLst>
      <p:ext uri="{BB962C8B-B14F-4D97-AF65-F5344CB8AC3E}">
        <p14:creationId xmlns:p14="http://schemas.microsoft.com/office/powerpoint/2010/main" val="14913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1765" y="6222704"/>
            <a:ext cx="7838053" cy="46454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3962399" y="3680809"/>
            <a:ext cx="1717965" cy="464542"/>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5320145" y="4911022"/>
            <a:ext cx="3435927" cy="464542"/>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2438400" y="4544291"/>
            <a:ext cx="3435927" cy="332509"/>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51765" y="346362"/>
                <a:ext cx="8132907" cy="5582555"/>
              </a:xfrm>
            </p:spPr>
            <p:txBody>
              <a:bodyPr numCol="1">
                <a:noAutofit/>
              </a:bodyPr>
              <a:lstStyle/>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𝑣</m:t>
                      </m:r>
                      <m:r>
                        <a:rPr lang="en-GB" sz="2800" b="0" i="1" smtClean="0">
                          <a:latin typeface="Cambria Math" panose="02040503050406030204" pitchFamily="18" charset="0"/>
                        </a:rPr>
                        <m:t>=0</m:t>
                      </m:r>
                    </m:oMath>
                  </m:oMathPara>
                </a14:m>
                <a:endParaRPr lang="en-GB" sz="28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rPr>
                        <m:t>−3</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−2</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𝑠</m:t>
                      </m:r>
                      <m:r>
                        <a:rPr lang="en-GB" sz="2800" b="0" i="1" smtClean="0">
                          <a:latin typeface="Cambria Math" panose="02040503050406030204" pitchFamily="18" charset="0"/>
                          <a:ea typeface="Cambria Math" panose="02040503050406030204" pitchFamily="18" charset="0"/>
                        </a:rPr>
                        <m:t>=0</m:t>
                      </m:r>
                    </m:oMath>
                  </m:oMathPara>
                </a14:m>
                <a:endParaRPr lang="en-GB" sz="2800"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−2</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𝑡</m:t>
                      </m:r>
                      <m:r>
                        <a:rPr lang="en-GB" sz="2800" b="0" i="1" smtClean="0">
                          <a:latin typeface="Cambria Math" panose="02040503050406030204" pitchFamily="18" charset="0"/>
                          <a:ea typeface="Cambria Math" panose="02040503050406030204" pitchFamily="18" charset="0"/>
                        </a:rPr>
                        <m:t>=0</m:t>
                      </m:r>
                    </m:oMath>
                  </m:oMathPara>
                </a14:m>
                <a:endParaRPr lang="en-GB" sz="2800" dirty="0" smtClean="0"/>
              </a:p>
              <a:p>
                <a:pPr marL="0" indent="0">
                  <a:buNone/>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𝑢</m:t>
                      </m:r>
                      <m:r>
                        <a:rPr lang="en-GB" sz="2800" b="0" i="1" smtClean="0">
                          <a:latin typeface="Cambria Math" panose="02040503050406030204" pitchFamily="18" charset="0"/>
                          <a:ea typeface="Cambria Math" panose="02040503050406030204" pitchFamily="18" charset="0"/>
                        </a:rPr>
                        <m:t>=1</m:t>
                      </m:r>
                    </m:oMath>
                  </m:oMathPara>
                </a14:m>
                <a:endParaRPr lang="en-GB" sz="2800" b="0" dirty="0" smtClean="0">
                  <a:ea typeface="Cambria Math" panose="02040503050406030204" pitchFamily="18" charset="0"/>
                </a:endParaRPr>
              </a:p>
              <a:p>
                <a:pPr marL="0" indent="0">
                  <a:buNone/>
                </a:pPr>
                <a:r>
                  <a:rPr lang="en-GB" sz="2800" dirty="0" smtClean="0"/>
                  <a:t>You could complete simplex with these values but to be more efficient we will eliminate </a:t>
                </a:r>
                <a14:m>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3</m:t>
                        </m:r>
                      </m:sub>
                    </m:sSub>
                  </m:oMath>
                </a14:m>
                <a:r>
                  <a:rPr lang="en-GB" sz="2800" dirty="0" smtClean="0"/>
                  <a:t> using substitution </a:t>
                </a:r>
                <a14:m>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3</m:t>
                        </m:r>
                      </m:sub>
                    </m:sSub>
                    <m:r>
                      <a:rPr lang="en-GB" sz="2800" b="0" i="1" smtClean="0">
                        <a:latin typeface="Cambria Math" panose="02040503050406030204" pitchFamily="18" charset="0"/>
                      </a:rPr>
                      <m:t>=1−</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1</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2</m:t>
                        </m:r>
                      </m:sub>
                    </m:sSub>
                  </m:oMath>
                </a14:m>
                <a:endParaRPr lang="en-GB" sz="2800" dirty="0" smtClean="0"/>
              </a:p>
              <a:p>
                <a:pPr marL="0" indent="0">
                  <a:buNone/>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𝑃</m:t>
                      </m:r>
                      <m:r>
                        <a:rPr lang="en-GB" sz="2800" i="1">
                          <a:latin typeface="Cambria Math" panose="02040503050406030204" pitchFamily="18" charset="0"/>
                        </a:rPr>
                        <m:t>−</m:t>
                      </m:r>
                      <m:r>
                        <a:rPr lang="en-GB" sz="2800" i="1">
                          <a:latin typeface="Cambria Math" panose="02040503050406030204" pitchFamily="18" charset="0"/>
                        </a:rPr>
                        <m:t>𝑣</m:t>
                      </m:r>
                      <m:r>
                        <a:rPr lang="en-GB" sz="2800" i="1">
                          <a:latin typeface="Cambria Math" panose="02040503050406030204" pitchFamily="18" charset="0"/>
                        </a:rPr>
                        <m:t>=0</m:t>
                      </m:r>
                    </m:oMath>
                  </m:oMathPara>
                </a14:m>
                <a:endParaRPr lang="en-GB" sz="28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𝑣</m:t>
                      </m:r>
                      <m:r>
                        <a:rPr lang="en-GB" sz="2800" i="1">
                          <a:latin typeface="Cambria Math" panose="02040503050406030204" pitchFamily="18" charset="0"/>
                        </a:rPr>
                        <m:t>−3</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−2</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d>
                        <m:dPr>
                          <m:ctrlPr>
                            <a:rPr lang="en-GB" sz="2800" b="0" i="1" smtClean="0">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rPr>
                            <m:t>1−</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1</m:t>
                              </m:r>
                            </m:sub>
                          </m:sSub>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2</m:t>
                              </m:r>
                            </m:sub>
                          </m:sSub>
                        </m:e>
                      </m:d>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𝑠</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rPr>
                        <m:t>𝑣</m:t>
                      </m:r>
                      <m:r>
                        <a:rPr lang="en-GB" sz="2800" i="1">
                          <a:latin typeface="Cambria Math" panose="02040503050406030204" pitchFamily="18" charset="0"/>
                        </a:rPr>
                        <m:t>−2</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𝑠</m:t>
                      </m:r>
                      <m:r>
                        <a:rPr lang="en-GB" sz="2800" b="0" i="1" smtClean="0">
                          <a:latin typeface="Cambria Math" panose="02040503050406030204" pitchFamily="18" charset="0"/>
                          <a:ea typeface="Cambria Math" panose="02040503050406030204" pitchFamily="18" charset="0"/>
                        </a:rPr>
                        <m:t>=0</m:t>
                      </m:r>
                    </m:oMath>
                  </m:oMathPara>
                </a14:m>
                <a:endParaRPr lang="en-GB" sz="280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𝑣</m:t>
                      </m:r>
                      <m:r>
                        <a:rPr lang="en-GB" sz="2800" i="1">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−2</m:t>
                      </m:r>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rPr>
                            <m:t>1−</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1</m:t>
                              </m:r>
                            </m:sub>
                          </m:sSub>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i="1">
                                  <a:latin typeface="Cambria Math" panose="02040503050406030204" pitchFamily="18" charset="0"/>
                                </a:rPr>
                                <m:t>2</m:t>
                              </m:r>
                            </m:sub>
                          </m:sSub>
                        </m:e>
                      </m:d>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ea typeface="Cambria Math" panose="02040503050406030204" pitchFamily="18" charset="0"/>
                        </a:rPr>
                        <m:t>𝑡</m:t>
                      </m:r>
                      <m:r>
                        <a:rPr lang="en-GB" sz="2800" i="1">
                          <a:latin typeface="Cambria Math" panose="02040503050406030204" pitchFamily="18" charset="0"/>
                          <a:ea typeface="Cambria Math" panose="02040503050406030204" pitchFamily="18" charset="0"/>
                        </a:rPr>
                        <m:t>=</m:t>
                      </m:r>
                      <m:r>
                        <a:rPr lang="en-GB" sz="2800" i="1">
                          <a:latin typeface="Cambria Math" panose="02040503050406030204" pitchFamily="18" charset="0"/>
                        </a:rPr>
                        <m:t>𝑣</m:t>
                      </m:r>
                      <m:r>
                        <a:rPr lang="en-GB" sz="2800" b="0" i="1" smtClean="0">
                          <a:latin typeface="Cambria Math" panose="02040503050406030204" pitchFamily="18" charset="0"/>
                        </a:rPr>
                        <m:t>+</m:t>
                      </m:r>
                      <m:r>
                        <a:rPr lang="en-GB" sz="2800" i="1">
                          <a:latin typeface="Cambria Math" panose="02040503050406030204" pitchFamily="18" charset="0"/>
                        </a:rPr>
                        <m:t>2</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𝑡</m:t>
                      </m:r>
                      <m:r>
                        <a:rPr lang="en-GB" sz="2800" b="0" i="1" smtClean="0">
                          <a:latin typeface="Cambria Math" panose="02040503050406030204" pitchFamily="18" charset="0"/>
                          <a:ea typeface="Cambria Math" panose="02040503050406030204" pitchFamily="18" charset="0"/>
                        </a:rPr>
                        <m:t>=2</m:t>
                      </m:r>
                    </m:oMath>
                  </m:oMathPara>
                </a14:m>
                <a:endParaRPr lang="en-GB" sz="2800" dirty="0" smtClean="0"/>
              </a:p>
              <a:p>
                <a:pPr marL="0" indent="0">
                  <a:buNone/>
                </a:pPr>
                <a:endParaRPr lang="en-GB" sz="2800" dirty="0"/>
              </a:p>
              <a:p>
                <a:pPr marL="0" indent="0">
                  <a:buNone/>
                </a:pPr>
                <a:r>
                  <a:rPr lang="en-GB" dirty="0" smtClean="0"/>
                  <a:t>Create and solve a simplex tableaux for the highlighted equations</a:t>
                </a:r>
                <a:endParaRPr lang="en-GB" dirty="0"/>
              </a:p>
              <a:p>
                <a:pPr marL="0" indent="0">
                  <a:buNone/>
                </a:pPr>
                <a:endParaRPr lang="en-GB" sz="2800" dirty="0" smtClean="0"/>
              </a:p>
              <a:p>
                <a:pPr marL="0" indent="0">
                  <a:buNone/>
                </a:pPr>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51765" y="346362"/>
                <a:ext cx="8132907" cy="5582555"/>
              </a:xfrm>
              <a:blipFill>
                <a:blip r:embed="rId2"/>
                <a:stretch>
                  <a:fillRect l="-1499" b="-14301"/>
                </a:stretch>
              </a:blipFill>
            </p:spPr>
            <p:txBody>
              <a:bodyPr/>
              <a:lstStyle/>
              <a:p>
                <a:r>
                  <a:rPr lang="en-GB">
                    <a:noFill/>
                  </a:rPr>
                  <a:t> </a:t>
                </a:r>
              </a:p>
            </p:txBody>
          </p:sp>
        </mc:Fallback>
      </mc:AlternateContent>
      <p:pic>
        <p:nvPicPr>
          <p:cNvPr id="7" name="Picture 6"/>
          <p:cNvPicPr>
            <a:picLocks noChangeAspect="1"/>
          </p:cNvPicPr>
          <p:nvPr/>
        </p:nvPicPr>
        <p:blipFill>
          <a:blip r:embed="rId3"/>
          <a:stretch>
            <a:fillRect/>
          </a:stretch>
        </p:blipFill>
        <p:spPr>
          <a:xfrm>
            <a:off x="7544691" y="138545"/>
            <a:ext cx="1599309" cy="1482436"/>
          </a:xfrm>
          <a:prstGeom prst="rect">
            <a:avLst/>
          </a:prstGeom>
        </p:spPr>
      </p:pic>
    </p:spTree>
    <p:extLst>
      <p:ext uri="{BB962C8B-B14F-4D97-AF65-F5344CB8AC3E}">
        <p14:creationId xmlns:p14="http://schemas.microsoft.com/office/powerpoint/2010/main" val="251148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484848686"/>
                  </p:ext>
                </p:extLst>
              </p:nvPr>
            </p:nvGraphicFramePr>
            <p:xfrm>
              <a:off x="540325" y="399473"/>
              <a:ext cx="6687128" cy="1483360"/>
            </p:xfrm>
            <a:graphic>
              <a:graphicData uri="http://schemas.openxmlformats.org/drawingml/2006/table">
                <a:tbl>
                  <a:tblPr firstRow="1" bandRow="1">
                    <a:tableStyleId>{5C22544A-7EE6-4342-B048-85BDC9FD1C3A}</a:tableStyleId>
                  </a:tblPr>
                  <a:tblGrid>
                    <a:gridCol w="835891">
                      <a:extLst>
                        <a:ext uri="{9D8B030D-6E8A-4147-A177-3AD203B41FA5}">
                          <a16:colId xmlns:a16="http://schemas.microsoft.com/office/drawing/2014/main" val="2896978707"/>
                        </a:ext>
                      </a:extLst>
                    </a:gridCol>
                    <a:gridCol w="835891">
                      <a:extLst>
                        <a:ext uri="{9D8B030D-6E8A-4147-A177-3AD203B41FA5}">
                          <a16:colId xmlns:a16="http://schemas.microsoft.com/office/drawing/2014/main" val="4203090010"/>
                        </a:ext>
                      </a:extLst>
                    </a:gridCol>
                    <a:gridCol w="835891">
                      <a:extLst>
                        <a:ext uri="{9D8B030D-6E8A-4147-A177-3AD203B41FA5}">
                          <a16:colId xmlns:a16="http://schemas.microsoft.com/office/drawing/2014/main" val="421790967"/>
                        </a:ext>
                      </a:extLst>
                    </a:gridCol>
                    <a:gridCol w="835891">
                      <a:extLst>
                        <a:ext uri="{9D8B030D-6E8A-4147-A177-3AD203B41FA5}">
                          <a16:colId xmlns:a16="http://schemas.microsoft.com/office/drawing/2014/main" val="3471049053"/>
                        </a:ext>
                      </a:extLst>
                    </a:gridCol>
                    <a:gridCol w="835891">
                      <a:extLst>
                        <a:ext uri="{9D8B030D-6E8A-4147-A177-3AD203B41FA5}">
                          <a16:colId xmlns:a16="http://schemas.microsoft.com/office/drawing/2014/main" val="3824106908"/>
                        </a:ext>
                      </a:extLst>
                    </a:gridCol>
                    <a:gridCol w="835891">
                      <a:extLst>
                        <a:ext uri="{9D8B030D-6E8A-4147-A177-3AD203B41FA5}">
                          <a16:colId xmlns:a16="http://schemas.microsoft.com/office/drawing/2014/main" val="2323473406"/>
                        </a:ext>
                      </a:extLst>
                    </a:gridCol>
                    <a:gridCol w="835891">
                      <a:extLst>
                        <a:ext uri="{9D8B030D-6E8A-4147-A177-3AD203B41FA5}">
                          <a16:colId xmlns:a16="http://schemas.microsoft.com/office/drawing/2014/main" val="2785974504"/>
                        </a:ext>
                      </a:extLst>
                    </a:gridCol>
                    <a:gridCol w="83589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𝟏</m:t>
                                    </m:r>
                                  </m:sub>
                                </m:sSub>
                              </m:oMath>
                            </m:oMathPara>
                          </a14:m>
                          <a:endParaRPr lang="en-GB" dirty="0"/>
                        </a:p>
                      </a:txBody>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𝟑</m:t>
                                    </m:r>
                                  </m:sub>
                                </m:sSub>
                              </m:oMath>
                            </m:oMathPara>
                          </a14:m>
                          <a:endParaRPr lang="en-GB" dirty="0"/>
                        </a:p>
                      </a:txBody>
                      <a:tcPr/>
                    </a:tc>
                    <a:extLst>
                      <a:ext uri="{0D108BD9-81ED-4DB2-BD59-A6C34878D82A}">
                        <a16:rowId xmlns:a16="http://schemas.microsoft.com/office/drawing/2014/main" val="3828015818"/>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484848686"/>
                  </p:ext>
                </p:extLst>
              </p:nvPr>
            </p:nvGraphicFramePr>
            <p:xfrm>
              <a:off x="540325" y="399473"/>
              <a:ext cx="6687128" cy="1483360"/>
            </p:xfrm>
            <a:graphic>
              <a:graphicData uri="http://schemas.openxmlformats.org/drawingml/2006/table">
                <a:tbl>
                  <a:tblPr firstRow="1" bandRow="1">
                    <a:tableStyleId>{5C22544A-7EE6-4342-B048-85BDC9FD1C3A}</a:tableStyleId>
                  </a:tblPr>
                  <a:tblGrid>
                    <a:gridCol w="835891">
                      <a:extLst>
                        <a:ext uri="{9D8B030D-6E8A-4147-A177-3AD203B41FA5}">
                          <a16:colId xmlns:a16="http://schemas.microsoft.com/office/drawing/2014/main" val="2896978707"/>
                        </a:ext>
                      </a:extLst>
                    </a:gridCol>
                    <a:gridCol w="835891">
                      <a:extLst>
                        <a:ext uri="{9D8B030D-6E8A-4147-A177-3AD203B41FA5}">
                          <a16:colId xmlns:a16="http://schemas.microsoft.com/office/drawing/2014/main" val="4203090010"/>
                        </a:ext>
                      </a:extLst>
                    </a:gridCol>
                    <a:gridCol w="835891">
                      <a:extLst>
                        <a:ext uri="{9D8B030D-6E8A-4147-A177-3AD203B41FA5}">
                          <a16:colId xmlns:a16="http://schemas.microsoft.com/office/drawing/2014/main" val="421790967"/>
                        </a:ext>
                      </a:extLst>
                    </a:gridCol>
                    <a:gridCol w="835891">
                      <a:extLst>
                        <a:ext uri="{9D8B030D-6E8A-4147-A177-3AD203B41FA5}">
                          <a16:colId xmlns:a16="http://schemas.microsoft.com/office/drawing/2014/main" val="3471049053"/>
                        </a:ext>
                      </a:extLst>
                    </a:gridCol>
                    <a:gridCol w="835891">
                      <a:extLst>
                        <a:ext uri="{9D8B030D-6E8A-4147-A177-3AD203B41FA5}">
                          <a16:colId xmlns:a16="http://schemas.microsoft.com/office/drawing/2014/main" val="3824106908"/>
                        </a:ext>
                      </a:extLst>
                    </a:gridCol>
                    <a:gridCol w="835891">
                      <a:extLst>
                        <a:ext uri="{9D8B030D-6E8A-4147-A177-3AD203B41FA5}">
                          <a16:colId xmlns:a16="http://schemas.microsoft.com/office/drawing/2014/main" val="2323473406"/>
                        </a:ext>
                      </a:extLst>
                    </a:gridCol>
                    <a:gridCol w="835891">
                      <a:extLst>
                        <a:ext uri="{9D8B030D-6E8A-4147-A177-3AD203B41FA5}">
                          <a16:colId xmlns:a16="http://schemas.microsoft.com/office/drawing/2014/main" val="2785974504"/>
                        </a:ext>
                      </a:extLst>
                    </a:gridCol>
                    <a:gridCol w="83589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endParaRPr lang="en-US"/>
                        </a:p>
                      </a:txBody>
                      <a:tcPr>
                        <a:blipFill>
                          <a:blip r:embed="rId2"/>
                          <a:stretch>
                            <a:fillRect l="-201460" t="-8197" r="-503650" b="-324590"/>
                          </a:stretch>
                        </a:blipFill>
                      </a:tcPr>
                    </a:tc>
                    <a:tc>
                      <a:txBody>
                        <a:bodyPr/>
                        <a:lstStyle/>
                        <a:p>
                          <a:endParaRPr lang="en-US"/>
                        </a:p>
                      </a:txBody>
                      <a:tcPr>
                        <a:blipFill>
                          <a:blip r:embed="rId2"/>
                          <a:stretch>
                            <a:fillRect l="-301460" t="-8197" r="-403650" b="-324590"/>
                          </a:stretch>
                        </a:blipFill>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endParaRPr lang="en-US"/>
                        </a:p>
                      </a:txBody>
                      <a:tcPr>
                        <a:blipFill>
                          <a:blip r:embed="rId2"/>
                          <a:stretch>
                            <a:fillRect l="-702190" t="-108197" r="-2920" b="-224590"/>
                          </a:stretch>
                        </a:blipFill>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endParaRPr lang="en-US"/>
                        </a:p>
                      </a:txBody>
                      <a:tcPr>
                        <a:blipFill>
                          <a:blip r:embed="rId2"/>
                          <a:stretch>
                            <a:fillRect l="-702190" t="-208197" r="-2920" b="-124590"/>
                          </a:stretch>
                        </a:blipFill>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endParaRPr lang="en-US"/>
                        </a:p>
                      </a:txBody>
                      <a:tcPr>
                        <a:blipFill>
                          <a:blip r:embed="rId2"/>
                          <a:stretch>
                            <a:fillRect l="-702190" t="-308197" r="-2920" b="-24590"/>
                          </a:stretch>
                        </a:blipFill>
                      </a:tcPr>
                    </a:tc>
                    <a:extLst>
                      <a:ext uri="{0D108BD9-81ED-4DB2-BD59-A6C34878D82A}">
                        <a16:rowId xmlns:a16="http://schemas.microsoft.com/office/drawing/2014/main" val="3828015818"/>
                      </a:ext>
                    </a:extLst>
                  </a:tr>
                </a:tbl>
              </a:graphicData>
            </a:graphic>
          </p:graphicFrame>
        </mc:Fallback>
      </mc:AlternateContent>
      <p:sp>
        <p:nvSpPr>
          <p:cNvPr id="8" name="Down Arrow 7"/>
          <p:cNvSpPr/>
          <p:nvPr/>
        </p:nvSpPr>
        <p:spPr>
          <a:xfrm>
            <a:off x="1551708" y="0"/>
            <a:ext cx="484632" cy="387928"/>
          </a:xfrm>
          <a:prstGeom prst="downArrow">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Donut 8"/>
          <p:cNvSpPr/>
          <p:nvPr/>
        </p:nvSpPr>
        <p:spPr>
          <a:xfrm>
            <a:off x="1246908" y="1025237"/>
            <a:ext cx="609600" cy="554182"/>
          </a:xfrm>
          <a:prstGeom prst="donu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3220973219"/>
                  </p:ext>
                </p:extLst>
              </p:nvPr>
            </p:nvGraphicFramePr>
            <p:xfrm>
              <a:off x="540325" y="2366818"/>
              <a:ext cx="7004367" cy="1483360"/>
            </p:xfrm>
            <a:graphic>
              <a:graphicData uri="http://schemas.openxmlformats.org/drawingml/2006/table">
                <a:tbl>
                  <a:tblPr firstRow="1" bandRow="1">
                    <a:tableStyleId>{5C22544A-7EE6-4342-B048-85BDC9FD1C3A}</a:tableStyleId>
                  </a:tblPr>
                  <a:tblGrid>
                    <a:gridCol w="464515">
                      <a:extLst>
                        <a:ext uri="{9D8B030D-6E8A-4147-A177-3AD203B41FA5}">
                          <a16:colId xmlns:a16="http://schemas.microsoft.com/office/drawing/2014/main" val="2896978707"/>
                        </a:ext>
                      </a:extLst>
                    </a:gridCol>
                    <a:gridCol w="501185">
                      <a:extLst>
                        <a:ext uri="{9D8B030D-6E8A-4147-A177-3AD203B41FA5}">
                          <a16:colId xmlns:a16="http://schemas.microsoft.com/office/drawing/2014/main" val="4203090010"/>
                        </a:ext>
                      </a:extLst>
                    </a:gridCol>
                    <a:gridCol w="562305">
                      <a:extLst>
                        <a:ext uri="{9D8B030D-6E8A-4147-A177-3AD203B41FA5}">
                          <a16:colId xmlns:a16="http://schemas.microsoft.com/office/drawing/2014/main" val="421790967"/>
                        </a:ext>
                      </a:extLst>
                    </a:gridCol>
                    <a:gridCol w="564034">
                      <a:extLst>
                        <a:ext uri="{9D8B030D-6E8A-4147-A177-3AD203B41FA5}">
                          <a16:colId xmlns:a16="http://schemas.microsoft.com/office/drawing/2014/main" val="3471049053"/>
                        </a:ext>
                      </a:extLst>
                    </a:gridCol>
                    <a:gridCol w="568036">
                      <a:extLst>
                        <a:ext uri="{9D8B030D-6E8A-4147-A177-3AD203B41FA5}">
                          <a16:colId xmlns:a16="http://schemas.microsoft.com/office/drawing/2014/main" val="3824106908"/>
                        </a:ext>
                      </a:extLst>
                    </a:gridCol>
                    <a:gridCol w="609600">
                      <a:extLst>
                        <a:ext uri="{9D8B030D-6E8A-4147-A177-3AD203B41FA5}">
                          <a16:colId xmlns:a16="http://schemas.microsoft.com/office/drawing/2014/main" val="2323473406"/>
                        </a:ext>
                      </a:extLst>
                    </a:gridCol>
                    <a:gridCol w="1163782">
                      <a:extLst>
                        <a:ext uri="{9D8B030D-6E8A-4147-A177-3AD203B41FA5}">
                          <a16:colId xmlns:a16="http://schemas.microsoft.com/office/drawing/2014/main" val="2785974504"/>
                        </a:ext>
                      </a:extLst>
                    </a:gridCol>
                    <a:gridCol w="2570910">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-2</a:t>
                          </a:r>
                          <a:endParaRPr lang="en-GB" dirty="0"/>
                        </a:p>
                      </a:txBody>
                      <a:tcPr/>
                    </a:tc>
                    <a:tc>
                      <a:txBody>
                        <a:bodyPr/>
                        <a:lstStyle/>
                        <a:p>
                          <a:r>
                            <a:rPr lang="en-GB" dirty="0" smtClean="0"/>
                            <a:t>-1</a:t>
                          </a:r>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𝟒</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𝟏</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𝟓</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4</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𝟔</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𝟑</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3828015818"/>
                      </a:ext>
                    </a:extLst>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3220973219"/>
                  </p:ext>
                </p:extLst>
              </p:nvPr>
            </p:nvGraphicFramePr>
            <p:xfrm>
              <a:off x="540325" y="2366818"/>
              <a:ext cx="7004367" cy="1483360"/>
            </p:xfrm>
            <a:graphic>
              <a:graphicData uri="http://schemas.openxmlformats.org/drawingml/2006/table">
                <a:tbl>
                  <a:tblPr firstRow="1" bandRow="1">
                    <a:tableStyleId>{5C22544A-7EE6-4342-B048-85BDC9FD1C3A}</a:tableStyleId>
                  </a:tblPr>
                  <a:tblGrid>
                    <a:gridCol w="464515">
                      <a:extLst>
                        <a:ext uri="{9D8B030D-6E8A-4147-A177-3AD203B41FA5}">
                          <a16:colId xmlns:a16="http://schemas.microsoft.com/office/drawing/2014/main" val="2896978707"/>
                        </a:ext>
                      </a:extLst>
                    </a:gridCol>
                    <a:gridCol w="501185">
                      <a:extLst>
                        <a:ext uri="{9D8B030D-6E8A-4147-A177-3AD203B41FA5}">
                          <a16:colId xmlns:a16="http://schemas.microsoft.com/office/drawing/2014/main" val="4203090010"/>
                        </a:ext>
                      </a:extLst>
                    </a:gridCol>
                    <a:gridCol w="562305">
                      <a:extLst>
                        <a:ext uri="{9D8B030D-6E8A-4147-A177-3AD203B41FA5}">
                          <a16:colId xmlns:a16="http://schemas.microsoft.com/office/drawing/2014/main" val="421790967"/>
                        </a:ext>
                      </a:extLst>
                    </a:gridCol>
                    <a:gridCol w="564034">
                      <a:extLst>
                        <a:ext uri="{9D8B030D-6E8A-4147-A177-3AD203B41FA5}">
                          <a16:colId xmlns:a16="http://schemas.microsoft.com/office/drawing/2014/main" val="3471049053"/>
                        </a:ext>
                      </a:extLst>
                    </a:gridCol>
                    <a:gridCol w="568036">
                      <a:extLst>
                        <a:ext uri="{9D8B030D-6E8A-4147-A177-3AD203B41FA5}">
                          <a16:colId xmlns:a16="http://schemas.microsoft.com/office/drawing/2014/main" val="3824106908"/>
                        </a:ext>
                      </a:extLst>
                    </a:gridCol>
                    <a:gridCol w="609600">
                      <a:extLst>
                        <a:ext uri="{9D8B030D-6E8A-4147-A177-3AD203B41FA5}">
                          <a16:colId xmlns:a16="http://schemas.microsoft.com/office/drawing/2014/main" val="2323473406"/>
                        </a:ext>
                      </a:extLst>
                    </a:gridCol>
                    <a:gridCol w="1163782">
                      <a:extLst>
                        <a:ext uri="{9D8B030D-6E8A-4147-A177-3AD203B41FA5}">
                          <a16:colId xmlns:a16="http://schemas.microsoft.com/office/drawing/2014/main" val="2785974504"/>
                        </a:ext>
                      </a:extLst>
                    </a:gridCol>
                    <a:gridCol w="2570910">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endParaRPr lang="en-US"/>
                        </a:p>
                      </a:txBody>
                      <a:tcPr>
                        <a:blipFill>
                          <a:blip r:embed="rId3"/>
                          <a:stretch>
                            <a:fillRect l="-173913" t="-8197" r="-981522" b="-324590"/>
                          </a:stretch>
                        </a:blipFill>
                      </a:tcPr>
                    </a:tc>
                    <a:tc>
                      <a:txBody>
                        <a:bodyPr/>
                        <a:lstStyle/>
                        <a:p>
                          <a:endParaRPr lang="en-US"/>
                        </a:p>
                      </a:txBody>
                      <a:tcPr>
                        <a:blipFill>
                          <a:blip r:embed="rId3"/>
                          <a:stretch>
                            <a:fillRect l="-273913" t="-8197" r="-881522" b="-324590"/>
                          </a:stretch>
                        </a:blipFill>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-2</a:t>
                          </a:r>
                          <a:endParaRPr lang="en-GB" dirty="0"/>
                        </a:p>
                      </a:txBody>
                      <a:tcPr/>
                    </a:tc>
                    <a:tc>
                      <a:txBody>
                        <a:bodyPr/>
                        <a:lstStyle/>
                        <a:p>
                          <a:r>
                            <a:rPr lang="en-GB" dirty="0" smtClean="0"/>
                            <a:t>-1</a:t>
                          </a:r>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endParaRPr lang="en-US"/>
                        </a:p>
                      </a:txBody>
                      <a:tcPr>
                        <a:blipFill>
                          <a:blip r:embed="rId3"/>
                          <a:stretch>
                            <a:fillRect l="-172749" t="-108197" r="-948" b="-224590"/>
                          </a:stretch>
                        </a:blipFill>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endParaRPr lang="en-US"/>
                        </a:p>
                      </a:txBody>
                      <a:tcPr>
                        <a:blipFill>
                          <a:blip r:embed="rId3"/>
                          <a:stretch>
                            <a:fillRect l="-172749" t="-208197" r="-948" b="-124590"/>
                          </a:stretch>
                        </a:blipFill>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4</a:t>
                          </a:r>
                          <a:endParaRPr lang="en-GB" dirty="0"/>
                        </a:p>
                      </a:txBody>
                      <a:tcPr/>
                    </a:tc>
                    <a:tc>
                      <a:txBody>
                        <a:bodyPr/>
                        <a:lstStyle/>
                        <a:p>
                          <a:r>
                            <a:rPr lang="en-GB" dirty="0" smtClean="0"/>
                            <a:t>2</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endParaRPr lang="en-US"/>
                        </a:p>
                      </a:txBody>
                      <a:tcPr>
                        <a:blipFill>
                          <a:blip r:embed="rId3"/>
                          <a:stretch>
                            <a:fillRect l="-172749" t="-308197" r="-948" b="-24590"/>
                          </a:stretch>
                        </a:blipFill>
                      </a:tcPr>
                    </a:tc>
                    <a:extLst>
                      <a:ext uri="{0D108BD9-81ED-4DB2-BD59-A6C34878D82A}">
                        <a16:rowId xmlns:a16="http://schemas.microsoft.com/office/drawing/2014/main" val="3828015818"/>
                      </a:ext>
                    </a:extLst>
                  </a:tr>
                </a:tbl>
              </a:graphicData>
            </a:graphic>
          </p:graphicFrame>
        </mc:Fallback>
      </mc:AlternateContent>
      <p:sp>
        <p:nvSpPr>
          <p:cNvPr id="11" name="Down Arrow 10"/>
          <p:cNvSpPr/>
          <p:nvPr/>
        </p:nvSpPr>
        <p:spPr>
          <a:xfrm>
            <a:off x="1551708" y="1978890"/>
            <a:ext cx="484632" cy="387928"/>
          </a:xfrm>
          <a:prstGeom prst="downArrow">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Donut 11"/>
          <p:cNvSpPr/>
          <p:nvPr/>
        </p:nvSpPr>
        <p:spPr>
          <a:xfrm>
            <a:off x="1399307" y="3435928"/>
            <a:ext cx="609600" cy="554182"/>
          </a:xfrm>
          <a:prstGeom prst="donu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mc:Choice xmlns:a14="http://schemas.microsoft.com/office/drawing/2010/main" Requires="a14">
          <p:graphicFrame>
            <p:nvGraphicFramePr>
              <p:cNvPr id="13" name="Table 12"/>
              <p:cNvGraphicFramePr>
                <a:graphicFrameLocks noGrp="1"/>
              </p:cNvGraphicFramePr>
              <p:nvPr>
                <p:extLst>
                  <p:ext uri="{D42A27DB-BD31-4B8C-83A1-F6EECF244321}">
                    <p14:modId xmlns:p14="http://schemas.microsoft.com/office/powerpoint/2010/main" val="21340656"/>
                  </p:ext>
                </p:extLst>
              </p:nvPr>
            </p:nvGraphicFramePr>
            <p:xfrm>
              <a:off x="540325" y="4317540"/>
              <a:ext cx="7370620" cy="1763904"/>
            </p:xfrm>
            <a:graphic>
              <a:graphicData uri="http://schemas.openxmlformats.org/drawingml/2006/table">
                <a:tbl>
                  <a:tblPr firstRow="1" bandRow="1">
                    <a:tableStyleId>{5C22544A-7EE6-4342-B048-85BDC9FD1C3A}</a:tableStyleId>
                  </a:tblPr>
                  <a:tblGrid>
                    <a:gridCol w="488804">
                      <a:extLst>
                        <a:ext uri="{9D8B030D-6E8A-4147-A177-3AD203B41FA5}">
                          <a16:colId xmlns:a16="http://schemas.microsoft.com/office/drawing/2014/main" val="2896978707"/>
                        </a:ext>
                      </a:extLst>
                    </a:gridCol>
                    <a:gridCol w="527392">
                      <a:extLst>
                        <a:ext uri="{9D8B030D-6E8A-4147-A177-3AD203B41FA5}">
                          <a16:colId xmlns:a16="http://schemas.microsoft.com/office/drawing/2014/main" val="4203090010"/>
                        </a:ext>
                      </a:extLst>
                    </a:gridCol>
                    <a:gridCol w="591707">
                      <a:extLst>
                        <a:ext uri="{9D8B030D-6E8A-4147-A177-3AD203B41FA5}">
                          <a16:colId xmlns:a16="http://schemas.microsoft.com/office/drawing/2014/main" val="421790967"/>
                        </a:ext>
                      </a:extLst>
                    </a:gridCol>
                    <a:gridCol w="593527">
                      <a:extLst>
                        <a:ext uri="{9D8B030D-6E8A-4147-A177-3AD203B41FA5}">
                          <a16:colId xmlns:a16="http://schemas.microsoft.com/office/drawing/2014/main" val="3471049053"/>
                        </a:ext>
                      </a:extLst>
                    </a:gridCol>
                    <a:gridCol w="758107">
                      <a:extLst>
                        <a:ext uri="{9D8B030D-6E8A-4147-A177-3AD203B41FA5}">
                          <a16:colId xmlns:a16="http://schemas.microsoft.com/office/drawing/2014/main" val="3824106908"/>
                        </a:ext>
                      </a:extLst>
                    </a:gridCol>
                    <a:gridCol w="698065">
                      <a:extLst>
                        <a:ext uri="{9D8B030D-6E8A-4147-A177-3AD203B41FA5}">
                          <a16:colId xmlns:a16="http://schemas.microsoft.com/office/drawing/2014/main" val="2323473406"/>
                        </a:ext>
                      </a:extLst>
                    </a:gridCol>
                    <a:gridCol w="1007677">
                      <a:extLst>
                        <a:ext uri="{9D8B030D-6E8A-4147-A177-3AD203B41FA5}">
                          <a16:colId xmlns:a16="http://schemas.microsoft.com/office/drawing/2014/main" val="2785974504"/>
                        </a:ext>
                      </a:extLst>
                    </a:gridCol>
                    <a:gridCol w="270534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𝟕</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𝟒</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𝟐</m:t>
                                    </m:r>
                                    <m:r>
                                      <a:rPr lang="en-GB" b="1" i="1" smtClean="0">
                                        <a:latin typeface="Cambria Math" panose="02040503050406030204" pitchFamily="18" charset="0"/>
                                      </a:rPr>
                                      <m:t>𝑹</m:t>
                                    </m:r>
                                  </m:e>
                                  <m:sub>
                                    <m:r>
                                      <a:rPr lang="en-GB" b="1" i="1" smtClean="0">
                                        <a:latin typeface="Cambria Math" panose="02040503050406030204" pitchFamily="18" charset="0"/>
                                      </a:rPr>
                                      <m:t>𝟗</m:t>
                                    </m:r>
                                  </m:sub>
                                </m:sSub>
                              </m:oMath>
                            </m:oMathPara>
                          </a14:m>
                          <a:endParaRPr lang="en-GB" dirty="0"/>
                        </a:p>
                      </a:txBody>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𝟖</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𝟓</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𝟐</m:t>
                                    </m:r>
                                    <m:r>
                                      <a:rPr lang="en-GB" b="1" i="1" smtClean="0">
                                        <a:latin typeface="Cambria Math" panose="02040503050406030204" pitchFamily="18" charset="0"/>
                                      </a:rPr>
                                      <m:t>𝑹</m:t>
                                    </m:r>
                                  </m:e>
                                  <m:sub>
                                    <m:r>
                                      <a:rPr lang="en-GB" b="1" i="1" smtClean="0">
                                        <a:latin typeface="Cambria Math" panose="02040503050406030204" pitchFamily="18" charset="0"/>
                                      </a:rPr>
                                      <m:t>𝟗</m:t>
                                    </m:r>
                                  </m:sub>
                                </m:sSub>
                              </m:oMath>
                            </m:oMathPara>
                          </a14:m>
                          <a:endParaRPr lang="en-GB" dirty="0"/>
                        </a:p>
                      </a:txBody>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𝟗</m:t>
                                    </m:r>
                                  </m:sub>
                                </m:sSub>
                                <m:r>
                                  <a:rPr lang="en-GB" b="1" i="1" smtClean="0">
                                    <a:latin typeface="Cambria Math" panose="02040503050406030204" pitchFamily="18" charset="0"/>
                                  </a:rPr>
                                  <m:t>=</m:t>
                                </m:r>
                                <m:f>
                                  <m:fPr>
                                    <m:type m:val="skw"/>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𝟔</m:t>
                                        </m:r>
                                      </m:sub>
                                    </m:sSub>
                                  </m:num>
                                  <m:den>
                                    <m:r>
                                      <a:rPr lang="en-GB" b="1" i="1" smtClean="0">
                                        <a:latin typeface="Cambria Math" panose="02040503050406030204" pitchFamily="18" charset="0"/>
                                      </a:rPr>
                                      <m:t>𝟒</m:t>
                                    </m:r>
                                  </m:den>
                                </m:f>
                              </m:oMath>
                            </m:oMathPara>
                          </a14:m>
                          <a:endParaRPr lang="en-GB" dirty="0"/>
                        </a:p>
                      </a:txBody>
                      <a:tcPr/>
                    </a:tc>
                    <a:extLst>
                      <a:ext uri="{0D108BD9-81ED-4DB2-BD59-A6C34878D82A}">
                        <a16:rowId xmlns:a16="http://schemas.microsoft.com/office/drawing/2014/main" val="3828015818"/>
                      </a:ext>
                    </a:extLst>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val="21340656"/>
                  </p:ext>
                </p:extLst>
              </p:nvPr>
            </p:nvGraphicFramePr>
            <p:xfrm>
              <a:off x="540325" y="4317540"/>
              <a:ext cx="7370620" cy="1763904"/>
            </p:xfrm>
            <a:graphic>
              <a:graphicData uri="http://schemas.openxmlformats.org/drawingml/2006/table">
                <a:tbl>
                  <a:tblPr firstRow="1" bandRow="1">
                    <a:tableStyleId>{5C22544A-7EE6-4342-B048-85BDC9FD1C3A}</a:tableStyleId>
                  </a:tblPr>
                  <a:tblGrid>
                    <a:gridCol w="488804">
                      <a:extLst>
                        <a:ext uri="{9D8B030D-6E8A-4147-A177-3AD203B41FA5}">
                          <a16:colId xmlns:a16="http://schemas.microsoft.com/office/drawing/2014/main" val="2896978707"/>
                        </a:ext>
                      </a:extLst>
                    </a:gridCol>
                    <a:gridCol w="527392">
                      <a:extLst>
                        <a:ext uri="{9D8B030D-6E8A-4147-A177-3AD203B41FA5}">
                          <a16:colId xmlns:a16="http://schemas.microsoft.com/office/drawing/2014/main" val="4203090010"/>
                        </a:ext>
                      </a:extLst>
                    </a:gridCol>
                    <a:gridCol w="591707">
                      <a:extLst>
                        <a:ext uri="{9D8B030D-6E8A-4147-A177-3AD203B41FA5}">
                          <a16:colId xmlns:a16="http://schemas.microsoft.com/office/drawing/2014/main" val="421790967"/>
                        </a:ext>
                      </a:extLst>
                    </a:gridCol>
                    <a:gridCol w="593527">
                      <a:extLst>
                        <a:ext uri="{9D8B030D-6E8A-4147-A177-3AD203B41FA5}">
                          <a16:colId xmlns:a16="http://schemas.microsoft.com/office/drawing/2014/main" val="3471049053"/>
                        </a:ext>
                      </a:extLst>
                    </a:gridCol>
                    <a:gridCol w="758107">
                      <a:extLst>
                        <a:ext uri="{9D8B030D-6E8A-4147-A177-3AD203B41FA5}">
                          <a16:colId xmlns:a16="http://schemas.microsoft.com/office/drawing/2014/main" val="3824106908"/>
                        </a:ext>
                      </a:extLst>
                    </a:gridCol>
                    <a:gridCol w="698065">
                      <a:extLst>
                        <a:ext uri="{9D8B030D-6E8A-4147-A177-3AD203B41FA5}">
                          <a16:colId xmlns:a16="http://schemas.microsoft.com/office/drawing/2014/main" val="2323473406"/>
                        </a:ext>
                      </a:extLst>
                    </a:gridCol>
                    <a:gridCol w="1007677">
                      <a:extLst>
                        <a:ext uri="{9D8B030D-6E8A-4147-A177-3AD203B41FA5}">
                          <a16:colId xmlns:a16="http://schemas.microsoft.com/office/drawing/2014/main" val="2785974504"/>
                        </a:ext>
                      </a:extLst>
                    </a:gridCol>
                    <a:gridCol w="270534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endParaRPr lang="en-US"/>
                        </a:p>
                      </a:txBody>
                      <a:tcPr>
                        <a:blipFill>
                          <a:blip r:embed="rId4"/>
                          <a:stretch>
                            <a:fillRect l="-173196" t="-45902" r="-979381" b="-598361"/>
                          </a:stretch>
                        </a:blipFill>
                      </a:tcPr>
                    </a:tc>
                    <a:tc>
                      <a:txBody>
                        <a:bodyPr/>
                        <a:lstStyle/>
                        <a:p>
                          <a:endParaRPr lang="en-US"/>
                        </a:p>
                      </a:txBody>
                      <a:tcPr>
                        <a:blipFill>
                          <a:blip r:embed="rId4"/>
                          <a:stretch>
                            <a:fillRect l="-273196" t="-45902" r="-879381" b="-598361"/>
                          </a:stretch>
                        </a:blipFill>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449898">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endParaRPr lang="en-US"/>
                        </a:p>
                      </a:txBody>
                      <a:tcPr>
                        <a:blipFill>
                          <a:blip r:embed="rId4"/>
                          <a:stretch>
                            <a:fillRect l="-289600" t="-120270" r="-582400" b="-393243"/>
                          </a:stretch>
                        </a:blipFill>
                      </a:tcPr>
                    </a:tc>
                    <a:tc>
                      <a:txBody>
                        <a:bodyPr/>
                        <a:lstStyle/>
                        <a:p>
                          <a:endParaRPr lang="en-US"/>
                        </a:p>
                      </a:txBody>
                      <a:tcPr>
                        <a:blipFill>
                          <a:blip r:embed="rId4"/>
                          <a:stretch>
                            <a:fillRect l="-427193" t="-120270" r="-538596" b="-393243"/>
                          </a:stretch>
                        </a:blipFill>
                      </a:tcPr>
                    </a:tc>
                    <a:tc>
                      <a:txBody>
                        <a:bodyPr/>
                        <a:lstStyle/>
                        <a:p>
                          <a:endParaRPr lang="en-US"/>
                        </a:p>
                      </a:txBody>
                      <a:tcPr>
                        <a:blipFill>
                          <a:blip r:embed="rId4"/>
                          <a:stretch>
                            <a:fillRect l="-362048" t="-120270" r="-269880" b="-393243"/>
                          </a:stretch>
                        </a:blipFill>
                      </a:tcPr>
                    </a:tc>
                    <a:tc>
                      <a:txBody>
                        <a:bodyPr/>
                        <a:lstStyle/>
                        <a:p>
                          <a:endParaRPr lang="en-US"/>
                        </a:p>
                      </a:txBody>
                      <a:tcPr>
                        <a:blipFill>
                          <a:blip r:embed="rId4"/>
                          <a:stretch>
                            <a:fillRect l="-172748" t="-120270" r="-901" b="-393243"/>
                          </a:stretch>
                        </a:blipFill>
                      </a:tcPr>
                    </a:tc>
                    <a:extLst>
                      <a:ext uri="{0D108BD9-81ED-4DB2-BD59-A6C34878D82A}">
                        <a16:rowId xmlns:a16="http://schemas.microsoft.com/office/drawing/2014/main" val="622429092"/>
                      </a:ext>
                    </a:extLst>
                  </a:tr>
                  <a:tr h="449898">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endParaRPr lang="en-US"/>
                        </a:p>
                      </a:txBody>
                      <a:tcPr>
                        <a:blipFill>
                          <a:blip r:embed="rId4"/>
                          <a:stretch>
                            <a:fillRect l="-289600" t="-220270" r="-582400" b="-293243"/>
                          </a:stretch>
                        </a:blipFill>
                      </a:tcPr>
                    </a:tc>
                    <a:tc>
                      <a:txBody>
                        <a:bodyPr/>
                        <a:lstStyle/>
                        <a:p>
                          <a:endParaRPr lang="en-US"/>
                        </a:p>
                      </a:txBody>
                      <a:tcPr>
                        <a:blipFill>
                          <a:blip r:embed="rId4"/>
                          <a:stretch>
                            <a:fillRect l="-427193" t="-220270" r="-538596" b="-293243"/>
                          </a:stretch>
                        </a:blipFill>
                      </a:tcPr>
                    </a:tc>
                    <a:tc>
                      <a:txBody>
                        <a:bodyPr/>
                        <a:lstStyle/>
                        <a:p>
                          <a:endParaRPr lang="en-US"/>
                        </a:p>
                      </a:txBody>
                      <a:tcPr>
                        <a:blipFill>
                          <a:blip r:embed="rId4"/>
                          <a:stretch>
                            <a:fillRect l="-362048" t="-220270" r="-269880" b="-293243"/>
                          </a:stretch>
                        </a:blipFill>
                      </a:tcPr>
                    </a:tc>
                    <a:tc>
                      <a:txBody>
                        <a:bodyPr/>
                        <a:lstStyle/>
                        <a:p>
                          <a:endParaRPr lang="en-US"/>
                        </a:p>
                      </a:txBody>
                      <a:tcPr>
                        <a:blipFill>
                          <a:blip r:embed="rId4"/>
                          <a:stretch>
                            <a:fillRect l="-172748" t="-220270" r="-901" b="-293243"/>
                          </a:stretch>
                        </a:blipFill>
                      </a:tcPr>
                    </a:tc>
                    <a:extLst>
                      <a:ext uri="{0D108BD9-81ED-4DB2-BD59-A6C34878D82A}">
                        <a16:rowId xmlns:a16="http://schemas.microsoft.com/office/drawing/2014/main" val="796763369"/>
                      </a:ext>
                    </a:extLst>
                  </a:tr>
                  <a:tr h="493268">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endParaRPr lang="en-US"/>
                        </a:p>
                      </a:txBody>
                      <a:tcPr>
                        <a:blipFill>
                          <a:blip r:embed="rId4"/>
                          <a:stretch>
                            <a:fillRect l="-273196" t="-292593" r="-879381" b="-167901"/>
                          </a:stretch>
                        </a:blipFill>
                      </a:tcPr>
                    </a:tc>
                    <a:tc>
                      <a:txBody>
                        <a:bodyPr/>
                        <a:lstStyle/>
                        <a:p>
                          <a:endParaRPr lang="en-US"/>
                        </a:p>
                      </a:txBody>
                      <a:tcPr>
                        <a:blipFill>
                          <a:blip r:embed="rId4"/>
                          <a:stretch>
                            <a:fillRect l="-289600" t="-292593" r="-582400" b="-167901"/>
                          </a:stretch>
                        </a:blipFill>
                      </a:tcPr>
                    </a:tc>
                    <a:tc>
                      <a:txBody>
                        <a:bodyPr/>
                        <a:lstStyle/>
                        <a:p>
                          <a:endParaRPr lang="en-US"/>
                        </a:p>
                      </a:txBody>
                      <a:tcPr>
                        <a:blipFill>
                          <a:blip r:embed="rId4"/>
                          <a:stretch>
                            <a:fillRect l="-427193" t="-292593" r="-538596" b="-167901"/>
                          </a:stretch>
                        </a:blipFill>
                      </a:tcPr>
                    </a:tc>
                    <a:tc>
                      <a:txBody>
                        <a:bodyPr/>
                        <a:lstStyle/>
                        <a:p>
                          <a:endParaRPr lang="en-US"/>
                        </a:p>
                      </a:txBody>
                      <a:tcPr>
                        <a:blipFill>
                          <a:blip r:embed="rId4"/>
                          <a:stretch>
                            <a:fillRect l="-362048" t="-292593" r="-269880" b="-167901"/>
                          </a:stretch>
                        </a:blipFill>
                      </a:tcPr>
                    </a:tc>
                    <a:tc>
                      <a:txBody>
                        <a:bodyPr/>
                        <a:lstStyle/>
                        <a:p>
                          <a:endParaRPr lang="en-US"/>
                        </a:p>
                      </a:txBody>
                      <a:tcPr>
                        <a:blipFill>
                          <a:blip r:embed="rId4"/>
                          <a:stretch>
                            <a:fillRect l="-172748" t="-292593" r="-901" b="-167901"/>
                          </a:stretch>
                        </a:blipFill>
                      </a:tcPr>
                    </a:tc>
                    <a:extLst>
                      <a:ext uri="{0D108BD9-81ED-4DB2-BD59-A6C34878D82A}">
                        <a16:rowId xmlns:a16="http://schemas.microsoft.com/office/drawing/2014/main" val="3828015818"/>
                      </a:ext>
                    </a:extLst>
                  </a:tr>
                </a:tbl>
              </a:graphicData>
            </a:graphic>
          </p:graphicFrame>
        </mc:Fallback>
      </mc:AlternateContent>
      <p:pic>
        <p:nvPicPr>
          <p:cNvPr id="14" name="Picture 13"/>
          <p:cNvPicPr>
            <a:picLocks noChangeAspect="1"/>
          </p:cNvPicPr>
          <p:nvPr/>
        </p:nvPicPr>
        <p:blipFill>
          <a:blip r:embed="rId5"/>
          <a:stretch>
            <a:fillRect/>
          </a:stretch>
        </p:blipFill>
        <p:spPr>
          <a:xfrm>
            <a:off x="7544692" y="84053"/>
            <a:ext cx="1448703" cy="1057100"/>
          </a:xfrm>
          <a:prstGeom prst="rect">
            <a:avLst/>
          </a:prstGeom>
        </p:spPr>
      </p:pic>
    </p:spTree>
    <p:extLst>
      <p:ext uri="{BB962C8B-B14F-4D97-AF65-F5344CB8AC3E}">
        <p14:creationId xmlns:p14="http://schemas.microsoft.com/office/powerpoint/2010/main" val="9319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3" name="Table 12"/>
              <p:cNvGraphicFramePr>
                <a:graphicFrameLocks noGrp="1"/>
              </p:cNvGraphicFramePr>
              <p:nvPr>
                <p:extLst>
                  <p:ext uri="{D42A27DB-BD31-4B8C-83A1-F6EECF244321}">
                    <p14:modId xmlns:p14="http://schemas.microsoft.com/office/powerpoint/2010/main" val="4156619684"/>
                  </p:ext>
                </p:extLst>
              </p:nvPr>
            </p:nvGraphicFramePr>
            <p:xfrm>
              <a:off x="540325" y="867758"/>
              <a:ext cx="7370620" cy="1763904"/>
            </p:xfrm>
            <a:graphic>
              <a:graphicData uri="http://schemas.openxmlformats.org/drawingml/2006/table">
                <a:tbl>
                  <a:tblPr firstRow="1" bandRow="1">
                    <a:tableStyleId>{5C22544A-7EE6-4342-B048-85BDC9FD1C3A}</a:tableStyleId>
                  </a:tblPr>
                  <a:tblGrid>
                    <a:gridCol w="488804">
                      <a:extLst>
                        <a:ext uri="{9D8B030D-6E8A-4147-A177-3AD203B41FA5}">
                          <a16:colId xmlns:a16="http://schemas.microsoft.com/office/drawing/2014/main" val="2896978707"/>
                        </a:ext>
                      </a:extLst>
                    </a:gridCol>
                    <a:gridCol w="527392">
                      <a:extLst>
                        <a:ext uri="{9D8B030D-6E8A-4147-A177-3AD203B41FA5}">
                          <a16:colId xmlns:a16="http://schemas.microsoft.com/office/drawing/2014/main" val="4203090010"/>
                        </a:ext>
                      </a:extLst>
                    </a:gridCol>
                    <a:gridCol w="591707">
                      <a:extLst>
                        <a:ext uri="{9D8B030D-6E8A-4147-A177-3AD203B41FA5}">
                          <a16:colId xmlns:a16="http://schemas.microsoft.com/office/drawing/2014/main" val="421790967"/>
                        </a:ext>
                      </a:extLst>
                    </a:gridCol>
                    <a:gridCol w="593527">
                      <a:extLst>
                        <a:ext uri="{9D8B030D-6E8A-4147-A177-3AD203B41FA5}">
                          <a16:colId xmlns:a16="http://schemas.microsoft.com/office/drawing/2014/main" val="3471049053"/>
                        </a:ext>
                      </a:extLst>
                    </a:gridCol>
                    <a:gridCol w="758107">
                      <a:extLst>
                        <a:ext uri="{9D8B030D-6E8A-4147-A177-3AD203B41FA5}">
                          <a16:colId xmlns:a16="http://schemas.microsoft.com/office/drawing/2014/main" val="3824106908"/>
                        </a:ext>
                      </a:extLst>
                    </a:gridCol>
                    <a:gridCol w="698065">
                      <a:extLst>
                        <a:ext uri="{9D8B030D-6E8A-4147-A177-3AD203B41FA5}">
                          <a16:colId xmlns:a16="http://schemas.microsoft.com/office/drawing/2014/main" val="2323473406"/>
                        </a:ext>
                      </a:extLst>
                    </a:gridCol>
                    <a:gridCol w="1007677">
                      <a:extLst>
                        <a:ext uri="{9D8B030D-6E8A-4147-A177-3AD203B41FA5}">
                          <a16:colId xmlns:a16="http://schemas.microsoft.com/office/drawing/2014/main" val="2785974504"/>
                        </a:ext>
                      </a:extLst>
                    </a:gridCol>
                    <a:gridCol w="270534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𝟏</m:t>
                                    </m:r>
                                  </m:sub>
                                </m:sSub>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𝒑</m:t>
                                    </m:r>
                                  </m:e>
                                  <m:sub>
                                    <m:r>
                                      <a:rPr lang="en-GB" b="1" i="1" smtClean="0">
                                        <a:latin typeface="Cambria Math" panose="02040503050406030204" pitchFamily="18" charset="0"/>
                                      </a:rPr>
                                      <m:t>𝟐</m:t>
                                    </m:r>
                                  </m:sub>
                                </m:sSub>
                              </m:oMath>
                            </m:oMathPara>
                          </a14:m>
                          <a:endParaRPr lang="en-GB" dirty="0"/>
                        </a:p>
                      </a:txBody>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370840">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𝟕</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𝟒</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𝟐</m:t>
                                    </m:r>
                                    <m:r>
                                      <a:rPr lang="en-GB" b="1" i="1" smtClean="0">
                                        <a:latin typeface="Cambria Math" panose="02040503050406030204" pitchFamily="18" charset="0"/>
                                      </a:rPr>
                                      <m:t>𝑹</m:t>
                                    </m:r>
                                  </m:e>
                                  <m:sub>
                                    <m:r>
                                      <a:rPr lang="en-GB" b="1" i="1" smtClean="0">
                                        <a:latin typeface="Cambria Math" panose="02040503050406030204" pitchFamily="18" charset="0"/>
                                      </a:rPr>
                                      <m:t>𝟗</m:t>
                                    </m:r>
                                  </m:sub>
                                </m:sSub>
                              </m:oMath>
                            </m:oMathPara>
                          </a14:m>
                          <a:endParaRPr lang="en-GB" dirty="0"/>
                        </a:p>
                      </a:txBody>
                      <a:tcPr/>
                    </a:tc>
                    <a:extLst>
                      <a:ext uri="{0D108BD9-81ED-4DB2-BD59-A6C34878D82A}">
                        <a16:rowId xmlns:a16="http://schemas.microsoft.com/office/drawing/2014/main" val="622429092"/>
                      </a:ext>
                    </a:extLst>
                  </a:tr>
                  <a:tr h="370840">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𝟖</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𝟓</m:t>
                                    </m:r>
                                  </m:sub>
                                </m:sSub>
                                <m:r>
                                  <a:rPr lang="en-GB" b="1" i="1" smtClean="0">
                                    <a:latin typeface="Cambria Math" panose="02040503050406030204" pitchFamily="18" charset="0"/>
                                  </a:rPr>
                                  <m:t>+</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𝟐</m:t>
                                    </m:r>
                                    <m:r>
                                      <a:rPr lang="en-GB" b="1" i="1" smtClean="0">
                                        <a:latin typeface="Cambria Math" panose="02040503050406030204" pitchFamily="18" charset="0"/>
                                      </a:rPr>
                                      <m:t>𝑹</m:t>
                                    </m:r>
                                  </m:e>
                                  <m:sub>
                                    <m:r>
                                      <a:rPr lang="en-GB" b="1" i="1" smtClean="0">
                                        <a:latin typeface="Cambria Math" panose="02040503050406030204" pitchFamily="18" charset="0"/>
                                      </a:rPr>
                                      <m:t>𝟗</m:t>
                                    </m:r>
                                  </m:sub>
                                </m:sSub>
                              </m:oMath>
                            </m:oMathPara>
                          </a14:m>
                          <a:endParaRPr lang="en-GB" dirty="0"/>
                        </a:p>
                      </a:txBody>
                      <a:tcPr/>
                    </a:tc>
                    <a:extLst>
                      <a:ext uri="{0D108BD9-81ED-4DB2-BD59-A6C34878D82A}">
                        <a16:rowId xmlns:a16="http://schemas.microsoft.com/office/drawing/2014/main" val="796763369"/>
                      </a:ext>
                    </a:extLst>
                  </a:tr>
                  <a:tr h="370840">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𝟗</m:t>
                                    </m:r>
                                  </m:sub>
                                </m:sSub>
                                <m:r>
                                  <a:rPr lang="en-GB" b="1" i="1" smtClean="0">
                                    <a:latin typeface="Cambria Math" panose="02040503050406030204" pitchFamily="18" charset="0"/>
                                  </a:rPr>
                                  <m:t>=</m:t>
                                </m:r>
                                <m:f>
                                  <m:fPr>
                                    <m:type m:val="skw"/>
                                    <m:ctrlPr>
                                      <a:rPr lang="en-GB" b="1" i="1" smtClean="0">
                                        <a:latin typeface="Cambria Math" panose="02040503050406030204" pitchFamily="18" charset="0"/>
                                      </a:rPr>
                                    </m:ctrlPr>
                                  </m:fPr>
                                  <m:num>
                                    <m:sSub>
                                      <m:sSubPr>
                                        <m:ctrlPr>
                                          <a:rPr lang="en-GB" b="1" i="1" smtClean="0">
                                            <a:latin typeface="Cambria Math" panose="02040503050406030204" pitchFamily="18" charset="0"/>
                                          </a:rPr>
                                        </m:ctrlPr>
                                      </m:sSubPr>
                                      <m:e>
                                        <m:r>
                                          <a:rPr lang="en-GB" b="1" i="1" smtClean="0">
                                            <a:latin typeface="Cambria Math" panose="02040503050406030204" pitchFamily="18" charset="0"/>
                                          </a:rPr>
                                          <m:t>𝑹</m:t>
                                        </m:r>
                                      </m:e>
                                      <m:sub>
                                        <m:r>
                                          <a:rPr lang="en-GB" b="1" i="1" smtClean="0">
                                            <a:latin typeface="Cambria Math" panose="02040503050406030204" pitchFamily="18" charset="0"/>
                                          </a:rPr>
                                          <m:t>𝟔</m:t>
                                        </m:r>
                                      </m:sub>
                                    </m:sSub>
                                  </m:num>
                                  <m:den>
                                    <m:r>
                                      <a:rPr lang="en-GB" b="1" i="1" smtClean="0">
                                        <a:latin typeface="Cambria Math" panose="02040503050406030204" pitchFamily="18" charset="0"/>
                                      </a:rPr>
                                      <m:t>𝟒</m:t>
                                    </m:r>
                                  </m:den>
                                </m:f>
                              </m:oMath>
                            </m:oMathPara>
                          </a14:m>
                          <a:endParaRPr lang="en-GB" dirty="0"/>
                        </a:p>
                      </a:txBody>
                      <a:tcPr/>
                    </a:tc>
                    <a:extLst>
                      <a:ext uri="{0D108BD9-81ED-4DB2-BD59-A6C34878D82A}">
                        <a16:rowId xmlns:a16="http://schemas.microsoft.com/office/drawing/2014/main" val="3828015818"/>
                      </a:ext>
                    </a:extLst>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val="4156619684"/>
                  </p:ext>
                </p:extLst>
              </p:nvPr>
            </p:nvGraphicFramePr>
            <p:xfrm>
              <a:off x="540325" y="867758"/>
              <a:ext cx="7370620" cy="1763904"/>
            </p:xfrm>
            <a:graphic>
              <a:graphicData uri="http://schemas.openxmlformats.org/drawingml/2006/table">
                <a:tbl>
                  <a:tblPr firstRow="1" bandRow="1">
                    <a:tableStyleId>{5C22544A-7EE6-4342-B048-85BDC9FD1C3A}</a:tableStyleId>
                  </a:tblPr>
                  <a:tblGrid>
                    <a:gridCol w="488804">
                      <a:extLst>
                        <a:ext uri="{9D8B030D-6E8A-4147-A177-3AD203B41FA5}">
                          <a16:colId xmlns:a16="http://schemas.microsoft.com/office/drawing/2014/main" val="2896978707"/>
                        </a:ext>
                      </a:extLst>
                    </a:gridCol>
                    <a:gridCol w="527392">
                      <a:extLst>
                        <a:ext uri="{9D8B030D-6E8A-4147-A177-3AD203B41FA5}">
                          <a16:colId xmlns:a16="http://schemas.microsoft.com/office/drawing/2014/main" val="4203090010"/>
                        </a:ext>
                      </a:extLst>
                    </a:gridCol>
                    <a:gridCol w="591707">
                      <a:extLst>
                        <a:ext uri="{9D8B030D-6E8A-4147-A177-3AD203B41FA5}">
                          <a16:colId xmlns:a16="http://schemas.microsoft.com/office/drawing/2014/main" val="421790967"/>
                        </a:ext>
                      </a:extLst>
                    </a:gridCol>
                    <a:gridCol w="593527">
                      <a:extLst>
                        <a:ext uri="{9D8B030D-6E8A-4147-A177-3AD203B41FA5}">
                          <a16:colId xmlns:a16="http://schemas.microsoft.com/office/drawing/2014/main" val="3471049053"/>
                        </a:ext>
                      </a:extLst>
                    </a:gridCol>
                    <a:gridCol w="758107">
                      <a:extLst>
                        <a:ext uri="{9D8B030D-6E8A-4147-A177-3AD203B41FA5}">
                          <a16:colId xmlns:a16="http://schemas.microsoft.com/office/drawing/2014/main" val="3824106908"/>
                        </a:ext>
                      </a:extLst>
                    </a:gridCol>
                    <a:gridCol w="698065">
                      <a:extLst>
                        <a:ext uri="{9D8B030D-6E8A-4147-A177-3AD203B41FA5}">
                          <a16:colId xmlns:a16="http://schemas.microsoft.com/office/drawing/2014/main" val="2323473406"/>
                        </a:ext>
                      </a:extLst>
                    </a:gridCol>
                    <a:gridCol w="1007677">
                      <a:extLst>
                        <a:ext uri="{9D8B030D-6E8A-4147-A177-3AD203B41FA5}">
                          <a16:colId xmlns:a16="http://schemas.microsoft.com/office/drawing/2014/main" val="2785974504"/>
                        </a:ext>
                      </a:extLst>
                    </a:gridCol>
                    <a:gridCol w="2705341">
                      <a:extLst>
                        <a:ext uri="{9D8B030D-6E8A-4147-A177-3AD203B41FA5}">
                          <a16:colId xmlns:a16="http://schemas.microsoft.com/office/drawing/2014/main" val="3122526053"/>
                        </a:ext>
                      </a:extLst>
                    </a:gridCol>
                  </a:tblGrid>
                  <a:tr h="370840">
                    <a:tc>
                      <a:txBody>
                        <a:bodyPr/>
                        <a:lstStyle/>
                        <a:p>
                          <a:r>
                            <a:rPr lang="en-GB" dirty="0" smtClean="0"/>
                            <a:t>P</a:t>
                          </a:r>
                          <a:endParaRPr lang="en-GB" dirty="0"/>
                        </a:p>
                      </a:txBody>
                      <a:tcPr/>
                    </a:tc>
                    <a:tc>
                      <a:txBody>
                        <a:bodyPr/>
                        <a:lstStyle/>
                        <a:p>
                          <a:r>
                            <a:rPr lang="en-GB" dirty="0" smtClean="0"/>
                            <a:t>v</a:t>
                          </a:r>
                          <a:endParaRPr lang="en-GB" dirty="0"/>
                        </a:p>
                      </a:txBody>
                      <a:tcPr/>
                    </a:tc>
                    <a:tc>
                      <a:txBody>
                        <a:bodyPr/>
                        <a:lstStyle/>
                        <a:p>
                          <a:endParaRPr lang="en-US"/>
                        </a:p>
                      </a:txBody>
                      <a:tcPr>
                        <a:blipFill>
                          <a:blip r:embed="rId2"/>
                          <a:stretch>
                            <a:fillRect l="-173196" t="-45902" r="-979381" b="-598361"/>
                          </a:stretch>
                        </a:blipFill>
                      </a:tcPr>
                    </a:tc>
                    <a:tc>
                      <a:txBody>
                        <a:bodyPr/>
                        <a:lstStyle/>
                        <a:p>
                          <a:endParaRPr lang="en-US"/>
                        </a:p>
                      </a:txBody>
                      <a:tcPr>
                        <a:blipFill>
                          <a:blip r:embed="rId2"/>
                          <a:stretch>
                            <a:fillRect l="-273196" t="-45902" r="-879381" b="-598361"/>
                          </a:stretch>
                        </a:blipFill>
                      </a:tcPr>
                    </a:tc>
                    <a:tc>
                      <a:txBody>
                        <a:bodyPr/>
                        <a:lstStyle/>
                        <a:p>
                          <a:r>
                            <a:rPr lang="en-GB" dirty="0" smtClean="0"/>
                            <a:t>s</a:t>
                          </a:r>
                          <a:endParaRPr lang="en-GB" dirty="0"/>
                        </a:p>
                      </a:txBody>
                      <a:tcPr/>
                    </a:tc>
                    <a:tc>
                      <a:txBody>
                        <a:bodyPr/>
                        <a:lstStyle/>
                        <a:p>
                          <a:r>
                            <a:rPr lang="en-GB" dirty="0" smtClean="0"/>
                            <a:t>t</a:t>
                          </a:r>
                          <a:endParaRPr lang="en-GB" dirty="0"/>
                        </a:p>
                      </a:txBody>
                      <a:tcPr/>
                    </a:tc>
                    <a:tc>
                      <a:txBody>
                        <a:bodyPr/>
                        <a:lstStyle/>
                        <a:p>
                          <a:r>
                            <a:rPr lang="en-GB" dirty="0" smtClean="0"/>
                            <a:t>Value</a:t>
                          </a:r>
                          <a:endParaRPr lang="en-GB" dirty="0"/>
                        </a:p>
                      </a:txBody>
                      <a:tcPr/>
                    </a:tc>
                    <a:tc>
                      <a:txBody>
                        <a:bodyPr/>
                        <a:lstStyle/>
                        <a:p>
                          <a:r>
                            <a:rPr lang="en-GB" dirty="0" smtClean="0"/>
                            <a:t>Label</a:t>
                          </a:r>
                          <a:endParaRPr lang="en-GB" dirty="0"/>
                        </a:p>
                      </a:txBody>
                      <a:tcPr/>
                    </a:tc>
                    <a:extLst>
                      <a:ext uri="{0D108BD9-81ED-4DB2-BD59-A6C34878D82A}">
                        <a16:rowId xmlns:a16="http://schemas.microsoft.com/office/drawing/2014/main" val="2010677628"/>
                      </a:ext>
                    </a:extLst>
                  </a:tr>
                  <a:tr h="449898">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p>
                      </a:txBody>
                      <a:tcPr/>
                    </a:tc>
                    <a:tc>
                      <a:txBody>
                        <a:bodyPr/>
                        <a:lstStyle/>
                        <a:p>
                          <a:endParaRPr lang="en-US"/>
                        </a:p>
                      </a:txBody>
                      <a:tcPr>
                        <a:blipFill>
                          <a:blip r:embed="rId2"/>
                          <a:stretch>
                            <a:fillRect l="-289600" t="-120270" r="-582400" b="-393243"/>
                          </a:stretch>
                        </a:blipFill>
                      </a:tcPr>
                    </a:tc>
                    <a:tc>
                      <a:txBody>
                        <a:bodyPr/>
                        <a:lstStyle/>
                        <a:p>
                          <a:endParaRPr lang="en-US"/>
                        </a:p>
                      </a:txBody>
                      <a:tcPr>
                        <a:blipFill>
                          <a:blip r:embed="rId2"/>
                          <a:stretch>
                            <a:fillRect l="-427193" t="-120270" r="-538596" b="-393243"/>
                          </a:stretch>
                        </a:blipFill>
                      </a:tcPr>
                    </a:tc>
                    <a:tc>
                      <a:txBody>
                        <a:bodyPr/>
                        <a:lstStyle/>
                        <a:p>
                          <a:endParaRPr lang="en-US"/>
                        </a:p>
                      </a:txBody>
                      <a:tcPr>
                        <a:blipFill>
                          <a:blip r:embed="rId2"/>
                          <a:stretch>
                            <a:fillRect l="-362048" t="-120270" r="-269880" b="-393243"/>
                          </a:stretch>
                        </a:blipFill>
                      </a:tcPr>
                    </a:tc>
                    <a:tc>
                      <a:txBody>
                        <a:bodyPr/>
                        <a:lstStyle/>
                        <a:p>
                          <a:endParaRPr lang="en-US"/>
                        </a:p>
                      </a:txBody>
                      <a:tcPr>
                        <a:blipFill>
                          <a:blip r:embed="rId2"/>
                          <a:stretch>
                            <a:fillRect l="-172748" t="-120270" r="-901" b="-393243"/>
                          </a:stretch>
                        </a:blipFill>
                      </a:tcPr>
                    </a:tc>
                    <a:extLst>
                      <a:ext uri="{0D108BD9-81ED-4DB2-BD59-A6C34878D82A}">
                        <a16:rowId xmlns:a16="http://schemas.microsoft.com/office/drawing/2014/main" val="622429092"/>
                      </a:ext>
                    </a:extLst>
                  </a:tr>
                  <a:tr h="449898">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endParaRPr lang="en-US"/>
                        </a:p>
                      </a:txBody>
                      <a:tcPr>
                        <a:blipFill>
                          <a:blip r:embed="rId2"/>
                          <a:stretch>
                            <a:fillRect l="-289600" t="-220270" r="-582400" b="-293243"/>
                          </a:stretch>
                        </a:blipFill>
                      </a:tcPr>
                    </a:tc>
                    <a:tc>
                      <a:txBody>
                        <a:bodyPr/>
                        <a:lstStyle/>
                        <a:p>
                          <a:endParaRPr lang="en-US"/>
                        </a:p>
                      </a:txBody>
                      <a:tcPr>
                        <a:blipFill>
                          <a:blip r:embed="rId2"/>
                          <a:stretch>
                            <a:fillRect l="-427193" t="-220270" r="-538596" b="-293243"/>
                          </a:stretch>
                        </a:blipFill>
                      </a:tcPr>
                    </a:tc>
                    <a:tc>
                      <a:txBody>
                        <a:bodyPr/>
                        <a:lstStyle/>
                        <a:p>
                          <a:endParaRPr lang="en-US"/>
                        </a:p>
                      </a:txBody>
                      <a:tcPr>
                        <a:blipFill>
                          <a:blip r:embed="rId2"/>
                          <a:stretch>
                            <a:fillRect l="-362048" t="-220270" r="-269880" b="-293243"/>
                          </a:stretch>
                        </a:blipFill>
                      </a:tcPr>
                    </a:tc>
                    <a:tc>
                      <a:txBody>
                        <a:bodyPr/>
                        <a:lstStyle/>
                        <a:p>
                          <a:endParaRPr lang="en-US"/>
                        </a:p>
                      </a:txBody>
                      <a:tcPr>
                        <a:blipFill>
                          <a:blip r:embed="rId2"/>
                          <a:stretch>
                            <a:fillRect l="-172748" t="-220270" r="-901" b="-293243"/>
                          </a:stretch>
                        </a:blipFill>
                      </a:tcPr>
                    </a:tc>
                    <a:extLst>
                      <a:ext uri="{0D108BD9-81ED-4DB2-BD59-A6C34878D82A}">
                        <a16:rowId xmlns:a16="http://schemas.microsoft.com/office/drawing/2014/main" val="796763369"/>
                      </a:ext>
                    </a:extLst>
                  </a:tr>
                  <a:tr h="493268">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endParaRPr lang="en-US"/>
                        </a:p>
                      </a:txBody>
                      <a:tcPr>
                        <a:blipFill>
                          <a:blip r:embed="rId2"/>
                          <a:stretch>
                            <a:fillRect l="-273196" t="-292593" r="-879381" b="-167901"/>
                          </a:stretch>
                        </a:blipFill>
                      </a:tcPr>
                    </a:tc>
                    <a:tc>
                      <a:txBody>
                        <a:bodyPr/>
                        <a:lstStyle/>
                        <a:p>
                          <a:endParaRPr lang="en-US"/>
                        </a:p>
                      </a:txBody>
                      <a:tcPr>
                        <a:blipFill>
                          <a:blip r:embed="rId2"/>
                          <a:stretch>
                            <a:fillRect l="-289600" t="-292593" r="-582400" b="-167901"/>
                          </a:stretch>
                        </a:blipFill>
                      </a:tcPr>
                    </a:tc>
                    <a:tc>
                      <a:txBody>
                        <a:bodyPr/>
                        <a:lstStyle/>
                        <a:p>
                          <a:endParaRPr lang="en-US"/>
                        </a:p>
                      </a:txBody>
                      <a:tcPr>
                        <a:blipFill>
                          <a:blip r:embed="rId2"/>
                          <a:stretch>
                            <a:fillRect l="-427193" t="-292593" r="-538596" b="-167901"/>
                          </a:stretch>
                        </a:blipFill>
                      </a:tcPr>
                    </a:tc>
                    <a:tc>
                      <a:txBody>
                        <a:bodyPr/>
                        <a:lstStyle/>
                        <a:p>
                          <a:endParaRPr lang="en-US"/>
                        </a:p>
                      </a:txBody>
                      <a:tcPr>
                        <a:blipFill>
                          <a:blip r:embed="rId2"/>
                          <a:stretch>
                            <a:fillRect l="-362048" t="-292593" r="-269880" b="-167901"/>
                          </a:stretch>
                        </a:blipFill>
                      </a:tcPr>
                    </a:tc>
                    <a:tc>
                      <a:txBody>
                        <a:bodyPr/>
                        <a:lstStyle/>
                        <a:p>
                          <a:endParaRPr lang="en-US"/>
                        </a:p>
                      </a:txBody>
                      <a:tcPr>
                        <a:blipFill>
                          <a:blip r:embed="rId2"/>
                          <a:stretch>
                            <a:fillRect l="-172748" t="-292593" r="-901" b="-167901"/>
                          </a:stretch>
                        </a:blipFill>
                      </a:tcPr>
                    </a:tc>
                    <a:extLst>
                      <a:ext uri="{0D108BD9-81ED-4DB2-BD59-A6C34878D82A}">
                        <a16:rowId xmlns:a16="http://schemas.microsoft.com/office/drawing/2014/main" val="3828015818"/>
                      </a:ext>
                    </a:extLst>
                  </a:tr>
                </a:tbl>
              </a:graphicData>
            </a:graphic>
          </p:graphicFrame>
        </mc:Fallback>
      </mc:AlternateContent>
      <p:pic>
        <p:nvPicPr>
          <p:cNvPr id="14" name="Picture 13"/>
          <p:cNvPicPr>
            <a:picLocks noChangeAspect="1"/>
          </p:cNvPicPr>
          <p:nvPr/>
        </p:nvPicPr>
        <p:blipFill>
          <a:blip r:embed="rId3"/>
          <a:stretch>
            <a:fillRect/>
          </a:stretch>
        </p:blipFill>
        <p:spPr>
          <a:xfrm>
            <a:off x="7404352" y="5514812"/>
            <a:ext cx="1448703" cy="1057100"/>
          </a:xfrm>
          <a:prstGeom prst="rect">
            <a:avLst/>
          </a:prstGeom>
        </p:spPr>
      </p:pic>
      <mc:AlternateContent xmlns:mc="http://schemas.openxmlformats.org/markup-compatibility/2006">
        <mc:Choice xmlns:a14="http://schemas.microsoft.com/office/drawing/2010/main" Requires="a14">
          <p:sp>
            <p:nvSpPr>
              <p:cNvPr id="15" name="Content Placeholder 2"/>
              <p:cNvSpPr>
                <a:spLocks noGrp="1"/>
              </p:cNvSpPr>
              <p:nvPr>
                <p:ph idx="1"/>
              </p:nvPr>
            </p:nvSpPr>
            <p:spPr>
              <a:xfrm>
                <a:off x="438169" y="2909455"/>
                <a:ext cx="8414886" cy="2327564"/>
              </a:xfrm>
            </p:spPr>
            <p:txBody>
              <a:bodyPr>
                <a:normAutofit/>
              </a:bodyPr>
              <a:lstStyle/>
              <a:p>
                <a:pPr marL="0" indent="0">
                  <a:buNone/>
                </a:pPr>
                <a:r>
                  <a:rPr lang="en-GB" sz="2800" dirty="0" smtClean="0"/>
                  <a:t>From this table then </a:t>
                </a:r>
                <a14:m>
                  <m:oMath xmlns:m="http://schemas.openxmlformats.org/officeDocument/2006/math">
                    <m:r>
                      <a:rPr lang="en-GB" sz="2800" i="1" dirty="0" smtClean="0">
                        <a:latin typeface="Cambria Math" panose="02040503050406030204" pitchFamily="18" charset="0"/>
                      </a:rPr>
                      <m:t>𝑉</m:t>
                    </m:r>
                    <m:r>
                      <a:rPr lang="en-GB" sz="2800" i="1" dirty="0" smtClean="0">
                        <a:latin typeface="Cambria Math" panose="02040503050406030204" pitchFamily="18" charset="0"/>
                      </a:rPr>
                      <m:t>=1.5</m:t>
                    </m:r>
                  </m:oMath>
                </a14:m>
                <a:r>
                  <a:rPr lang="en-GB" sz="2800" dirty="0" smtClean="0"/>
                  <a:t>, but we must remember that we added 2 to all values initially to make them non zero. </a:t>
                </a:r>
                <a:endParaRPr lang="en-GB" sz="2800" dirty="0"/>
              </a:p>
              <a:p>
                <a:pPr marL="0" indent="0">
                  <a:buNone/>
                </a:pPr>
                <a:r>
                  <a:rPr lang="en-GB" sz="2800" dirty="0" smtClean="0"/>
                  <a:t>Hence </a:t>
                </a:r>
                <a14:m>
                  <m:oMath xmlns:m="http://schemas.openxmlformats.org/officeDocument/2006/math">
                    <m:r>
                      <a:rPr lang="en-GB" sz="2800" b="0" i="1" smtClean="0">
                        <a:latin typeface="Cambria Math" panose="02040503050406030204" pitchFamily="18" charset="0"/>
                      </a:rPr>
                      <m:t>𝑉</m:t>
                    </m:r>
                    <m:r>
                      <a:rPr lang="en-GB" sz="2800" b="0" i="1" smtClean="0">
                        <a:latin typeface="Cambria Math" panose="02040503050406030204" pitchFamily="18" charset="0"/>
                      </a:rPr>
                      <m:t>=−0.5,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1</m:t>
                        </m:r>
                      </m:sub>
                    </m:sSub>
                    <m:r>
                      <a:rPr lang="en-GB" sz="2800" b="0" i="1" smtClean="0">
                        <a:latin typeface="Cambria Math" panose="02040503050406030204" pitchFamily="18" charset="0"/>
                      </a:rPr>
                      <m:t>=0.25, </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b="0" i="1" smtClean="0">
                            <a:latin typeface="Cambria Math" panose="02040503050406030204" pitchFamily="18" charset="0"/>
                          </a:rPr>
                          <m:t>2</m:t>
                        </m:r>
                      </m:sub>
                    </m:sSub>
                    <m:r>
                      <a:rPr lang="en-GB" sz="2800" i="1">
                        <a:latin typeface="Cambria Math" panose="02040503050406030204" pitchFamily="18" charset="0"/>
                      </a:rPr>
                      <m:t>=0</m:t>
                    </m:r>
                  </m:oMath>
                </a14:m>
                <a:r>
                  <a:rPr lang="en-GB" sz="2800" dirty="0" smtClean="0"/>
                  <a:t> then </a:t>
                </a:r>
                <a14:m>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b="0" i="1" smtClean="0">
                            <a:latin typeface="Cambria Math" panose="02040503050406030204" pitchFamily="18" charset="0"/>
                          </a:rPr>
                          <m:t>3</m:t>
                        </m:r>
                      </m:sub>
                    </m:sSub>
                    <m:r>
                      <a:rPr lang="en-GB" sz="2800" i="1">
                        <a:latin typeface="Cambria Math" panose="02040503050406030204" pitchFamily="18" charset="0"/>
                      </a:rPr>
                      <m:t>=0.</m:t>
                    </m:r>
                    <m:r>
                      <a:rPr lang="en-GB" sz="2800" b="0" i="1" smtClean="0">
                        <a:latin typeface="Cambria Math" panose="02040503050406030204" pitchFamily="18" charset="0"/>
                      </a:rPr>
                      <m:t>7</m:t>
                    </m:r>
                    <m:r>
                      <a:rPr lang="en-GB" sz="2800" i="1">
                        <a:latin typeface="Cambria Math" panose="02040503050406030204" pitchFamily="18" charset="0"/>
                      </a:rPr>
                      <m:t>5</m:t>
                    </m:r>
                  </m:oMath>
                </a14:m>
                <a:endParaRPr lang="en-GB" sz="2800" dirty="0"/>
              </a:p>
            </p:txBody>
          </p:sp>
        </mc:Choice>
        <mc:Fallback>
          <p:sp>
            <p:nvSpPr>
              <p:cNvPr id="15" name="Content Placeholder 2"/>
              <p:cNvSpPr>
                <a:spLocks noGrp="1" noRot="1" noChangeAspect="1" noMove="1" noResize="1" noEditPoints="1" noAdjustHandles="1" noChangeArrowheads="1" noChangeShapeType="1" noTextEdit="1"/>
              </p:cNvSpPr>
              <p:nvPr>
                <p:ph idx="1"/>
              </p:nvPr>
            </p:nvSpPr>
            <p:spPr>
              <a:xfrm>
                <a:off x="438169" y="2909455"/>
                <a:ext cx="8414886" cy="2327564"/>
              </a:xfrm>
              <a:blipFill>
                <a:blip r:embed="rId4"/>
                <a:stretch>
                  <a:fillRect l="-1522" t="-2880" r="-1377"/>
                </a:stretch>
              </a:blipFill>
            </p:spPr>
            <p:txBody>
              <a:bodyPr/>
              <a:lstStyle/>
              <a:p>
                <a:r>
                  <a:rPr lang="en-GB">
                    <a:noFill/>
                  </a:rPr>
                  <a:t> </a:t>
                </a:r>
              </a:p>
            </p:txBody>
          </p:sp>
        </mc:Fallback>
      </mc:AlternateContent>
    </p:spTree>
    <p:extLst>
      <p:ext uri="{BB962C8B-B14F-4D97-AF65-F5344CB8AC3E}">
        <p14:creationId xmlns:p14="http://schemas.microsoft.com/office/powerpoint/2010/main" val="34055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20604" y="-76613"/>
            <a:ext cx="2623396" cy="2113848"/>
          </a:xfrm>
          <a:prstGeom prst="rect">
            <a:avLst/>
          </a:prstGeom>
        </p:spPr>
      </p:pic>
      <p:sp>
        <p:nvSpPr>
          <p:cNvPr id="2" name="Title 1"/>
          <p:cNvSpPr>
            <a:spLocks noGrp="1"/>
          </p:cNvSpPr>
          <p:nvPr>
            <p:ph type="title"/>
          </p:nvPr>
        </p:nvSpPr>
        <p:spPr/>
        <p:txBody>
          <a:bodyPr/>
          <a:lstStyle/>
          <a:p>
            <a:r>
              <a:rPr lang="en-GB" dirty="0" smtClean="0"/>
              <a:t>Strategy</a:t>
            </a:r>
            <a:endParaRPr lang="en-GB" sz="2000" i="1" dirty="0"/>
          </a:p>
        </p:txBody>
      </p:sp>
      <p:sp>
        <p:nvSpPr>
          <p:cNvPr id="3" name="Content Placeholder 2"/>
          <p:cNvSpPr>
            <a:spLocks noGrp="1"/>
          </p:cNvSpPr>
          <p:nvPr>
            <p:ph idx="1"/>
          </p:nvPr>
        </p:nvSpPr>
        <p:spPr>
          <a:xfrm>
            <a:off x="438169" y="1260764"/>
            <a:ext cx="8414886" cy="5334000"/>
          </a:xfrm>
        </p:spPr>
        <p:txBody>
          <a:bodyPr>
            <a:normAutofit fontScale="92500" lnSpcReduction="10000"/>
          </a:bodyPr>
          <a:lstStyle/>
          <a:p>
            <a:pPr marL="514350" indent="-514350">
              <a:buFont typeface="+mj-lt"/>
              <a:buAutoNum type="arabicPeriod"/>
            </a:pPr>
            <a:r>
              <a:rPr lang="en-GB" sz="2800" dirty="0" smtClean="0"/>
              <a:t>If necessary construct a pay off matrix</a:t>
            </a:r>
          </a:p>
          <a:p>
            <a:pPr marL="514350" indent="-514350">
              <a:buFont typeface="+mj-lt"/>
              <a:buAutoNum type="arabicPeriod"/>
            </a:pPr>
            <a:r>
              <a:rPr lang="en-GB" sz="2800" dirty="0" smtClean="0"/>
              <a:t>Use domination to reduce the table</a:t>
            </a:r>
          </a:p>
          <a:p>
            <a:pPr marL="514350" indent="-514350">
              <a:buFont typeface="+mj-lt"/>
              <a:buAutoNum type="arabicPeriod"/>
            </a:pPr>
            <a:r>
              <a:rPr lang="en-GB" sz="2800" dirty="0" smtClean="0"/>
              <a:t>Check it doesn’t have a stable solution</a:t>
            </a:r>
          </a:p>
          <a:p>
            <a:pPr marL="514350" indent="-514350">
              <a:buFont typeface="+mj-lt"/>
              <a:buAutoNum type="arabicPeriod"/>
            </a:pPr>
            <a:r>
              <a:rPr lang="en-GB" sz="2800" dirty="0" smtClean="0"/>
              <a:t>Write as a linear programming problem</a:t>
            </a:r>
          </a:p>
          <a:p>
            <a:pPr marL="514350" indent="-514350">
              <a:buFont typeface="+mj-lt"/>
              <a:buAutoNum type="arabicPeriod"/>
            </a:pPr>
            <a:r>
              <a:rPr lang="en-GB" sz="2800" dirty="0" smtClean="0"/>
              <a:t>Turn into equations with slack variables</a:t>
            </a:r>
          </a:p>
          <a:p>
            <a:pPr marL="514350" indent="-514350">
              <a:buFont typeface="+mj-lt"/>
              <a:buAutoNum type="arabicPeriod"/>
            </a:pPr>
            <a:r>
              <a:rPr lang="en-GB" sz="2800" dirty="0" smtClean="0"/>
              <a:t>Apply simplex until objective row is non negative</a:t>
            </a:r>
          </a:p>
          <a:p>
            <a:pPr marL="514350" indent="-514350">
              <a:buFont typeface="+mj-lt"/>
              <a:buAutoNum type="arabicPeriod"/>
            </a:pPr>
            <a:r>
              <a:rPr lang="en-GB" sz="2800" dirty="0" smtClean="0"/>
              <a:t>Use the table to get the value of the probabilities and game value</a:t>
            </a:r>
          </a:p>
          <a:p>
            <a:pPr marL="514350" indent="-514350">
              <a:buFont typeface="+mj-lt"/>
              <a:buAutoNum type="arabicPeriod"/>
            </a:pPr>
            <a:r>
              <a:rPr lang="en-GB" sz="2800" dirty="0" smtClean="0"/>
              <a:t>Make sure you answer the question! </a:t>
            </a:r>
            <a:endParaRPr lang="en-GB" sz="2800" dirty="0"/>
          </a:p>
        </p:txBody>
      </p:sp>
    </p:spTree>
    <p:extLst>
      <p:ext uri="{BB962C8B-B14F-4D97-AF65-F5344CB8AC3E}">
        <p14:creationId xmlns:p14="http://schemas.microsoft.com/office/powerpoint/2010/main" val="386583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you try!</a:t>
            </a:r>
            <a:r>
              <a:rPr lang="en-GB" dirty="0" smtClean="0"/>
              <a:t/>
            </a:r>
            <a:br>
              <a:rPr lang="en-GB" dirty="0" smtClean="0"/>
            </a:br>
            <a:r>
              <a:rPr lang="en-GB" sz="2000" dirty="0" smtClean="0"/>
              <a:t>Problem Solving</a:t>
            </a:r>
            <a:endParaRPr lang="en-GB" dirty="0"/>
          </a:p>
        </p:txBody>
      </p:sp>
      <p:sp>
        <p:nvSpPr>
          <p:cNvPr id="3" name="Content Placeholder 2"/>
          <p:cNvSpPr>
            <a:spLocks noGrp="1"/>
          </p:cNvSpPr>
          <p:nvPr>
            <p:ph idx="1"/>
          </p:nvPr>
        </p:nvSpPr>
        <p:spPr>
          <a:xfrm>
            <a:off x="498474" y="1731818"/>
            <a:ext cx="7556313" cy="3809173"/>
          </a:xfrm>
        </p:spPr>
        <p:txBody>
          <a:bodyPr numCol="1">
            <a:noAutofit/>
          </a:bodyPr>
          <a:lstStyle/>
          <a:p>
            <a:pPr marL="0" indent="0">
              <a:buNone/>
            </a:pPr>
            <a:r>
              <a:rPr lang="en-GB" sz="2800" dirty="0" smtClean="0"/>
              <a:t>Show that this zero-sum game requires a mixed strategy, find A’s best strategy and the value of the game.</a:t>
            </a:r>
          </a:p>
          <a:p>
            <a:pPr marL="0" indent="0">
              <a:buNone/>
            </a:pPr>
            <a:endParaRPr lang="en-GB" sz="2800" dirty="0" smtClean="0"/>
          </a:p>
          <a:p>
            <a:pPr marL="0" indent="0">
              <a:buNone/>
            </a:pPr>
            <a:endParaRPr lang="en-GB" sz="2800"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343818401"/>
                  </p:ext>
                </p:extLst>
              </p:nvPr>
            </p:nvGraphicFramePr>
            <p:xfrm>
              <a:off x="498474" y="3283529"/>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3916939096"/>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𝟑</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343818401"/>
                  </p:ext>
                </p:extLst>
              </p:nvPr>
            </p:nvGraphicFramePr>
            <p:xfrm>
              <a:off x="498474" y="3283529"/>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3916939096"/>
                        </a:ext>
                      </a:extLst>
                    </a:gridCol>
                  </a:tblGrid>
                  <a:tr h="373726">
                    <a:tc>
                      <a:txBody>
                        <a:bodyPr/>
                        <a:lstStyle/>
                        <a:p>
                          <a:pPr algn="ctr"/>
                          <a:endParaRPr lang="en-GB" dirty="0"/>
                        </a:p>
                      </a:txBody>
                      <a:tcPr/>
                    </a:tc>
                    <a:tc>
                      <a:txBody>
                        <a:bodyPr/>
                        <a:lstStyle/>
                        <a:p>
                          <a:endParaRPr lang="en-US"/>
                        </a:p>
                      </a:txBody>
                      <a:tcPr>
                        <a:blipFill>
                          <a:blip r:embed="rId2"/>
                          <a:stretch>
                            <a:fillRect l="-100000" t="-1613" r="-201786" b="-320968"/>
                          </a:stretch>
                        </a:blipFill>
                      </a:tcPr>
                    </a:tc>
                    <a:tc>
                      <a:txBody>
                        <a:bodyPr/>
                        <a:lstStyle/>
                        <a:p>
                          <a:endParaRPr lang="en-US"/>
                        </a:p>
                      </a:txBody>
                      <a:tcPr>
                        <a:blipFill>
                          <a:blip r:embed="rId2"/>
                          <a:stretch>
                            <a:fillRect l="-201198" t="-1613" r="-102994" b="-320968"/>
                          </a:stretch>
                        </a:blipFill>
                      </a:tcPr>
                    </a:tc>
                    <a:tc>
                      <a:txBody>
                        <a:bodyPr/>
                        <a:lstStyle/>
                        <a:p>
                          <a:endParaRPr lang="en-US"/>
                        </a:p>
                      </a:txBody>
                      <a:tcPr>
                        <a:blipFill>
                          <a:blip r:embed="rId2"/>
                          <a:stretch>
                            <a:fillRect l="-301198" t="-1613" r="-2994" b="-3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2"/>
                          <a:stretch>
                            <a:fillRect l="-599" t="-103279" r="-303593" b="-226230"/>
                          </a:stretch>
                        </a:blipFill>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2"/>
                          <a:stretch>
                            <a:fillRect l="-599" t="-200000" r="-303593" b="-122581"/>
                          </a:stretch>
                        </a:blipFill>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2"/>
                          <a:stretch>
                            <a:fillRect l="-599" t="-304918" r="-303593" b="-24590"/>
                          </a:stretch>
                        </a:blipFill>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Fallback>
      </mc:AlternateContent>
      <p:sp>
        <p:nvSpPr>
          <p:cNvPr id="6" name="Title 1"/>
          <p:cNvSpPr txBox="1">
            <a:spLocks/>
          </p:cNvSpPr>
          <p:nvPr/>
        </p:nvSpPr>
        <p:spPr>
          <a:xfrm>
            <a:off x="4696690" y="3186544"/>
            <a:ext cx="4300273" cy="484911"/>
          </a:xfrm>
          <a:prstGeom prst="rect">
            <a:avLst/>
          </a:prstGeom>
          <a:solidFill>
            <a:srgbClr val="FFFF00"/>
          </a:solidFill>
          <a:ln w="57150">
            <a:solidFill>
              <a:schemeClr val="accent1"/>
            </a:solidFill>
          </a:ln>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GB" sz="2000" dirty="0" smtClean="0"/>
              <a:t>HINT: Do any columns dominate?</a:t>
            </a:r>
            <a:endParaRPr lang="en-GB" sz="2000" dirty="0"/>
          </a:p>
        </p:txBody>
      </p:sp>
      <p:pic>
        <p:nvPicPr>
          <p:cNvPr id="8" name="Picture 7"/>
          <p:cNvPicPr>
            <a:picLocks noChangeAspect="1"/>
          </p:cNvPicPr>
          <p:nvPr/>
        </p:nvPicPr>
        <p:blipFill>
          <a:blip r:embed="rId3"/>
          <a:stretch>
            <a:fillRect/>
          </a:stretch>
        </p:blipFill>
        <p:spPr>
          <a:xfrm>
            <a:off x="6538121" y="5372649"/>
            <a:ext cx="2605879" cy="1485351"/>
          </a:xfrm>
          <a:prstGeom prst="rect">
            <a:avLst/>
          </a:prstGeom>
        </p:spPr>
      </p:pic>
    </p:spTree>
    <p:extLst>
      <p:ext uri="{BB962C8B-B14F-4D97-AF65-F5344CB8AC3E}">
        <p14:creationId xmlns:p14="http://schemas.microsoft.com/office/powerpoint/2010/main" val="25536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you try!</a:t>
            </a:r>
            <a:r>
              <a:rPr lang="en-GB" dirty="0" smtClean="0"/>
              <a:t/>
            </a:r>
            <a:br>
              <a:rPr lang="en-GB" dirty="0" smtClean="0"/>
            </a:br>
            <a:r>
              <a:rPr lang="en-GB" sz="2000" dirty="0" smtClean="0"/>
              <a:t>Fluency</a:t>
            </a:r>
            <a:endParaRPr lang="en-GB" dirty="0"/>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40" y="0"/>
            <a:ext cx="5140037" cy="6853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000501" y="0"/>
            <a:ext cx="5143500" cy="6858000"/>
          </a:xfrm>
          <a:prstGeom prst="rect">
            <a:avLst/>
          </a:prstGeom>
        </p:spPr>
      </p:pic>
    </p:spTree>
    <p:extLst>
      <p:ext uri="{BB962C8B-B14F-4D97-AF65-F5344CB8AC3E}">
        <p14:creationId xmlns:p14="http://schemas.microsoft.com/office/powerpoint/2010/main" val="382480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894"/>
            <a:ext cx="7556313" cy="1116106"/>
          </a:xfrm>
        </p:spPr>
        <p:txBody>
          <a:bodyPr/>
          <a:lstStyle/>
          <a:p>
            <a:r>
              <a:rPr lang="en-GB" dirty="0" smtClean="0"/>
              <a:t>Challenge</a:t>
            </a:r>
            <a:r>
              <a:rPr lang="en-GB" dirty="0" smtClean="0"/>
              <a:t/>
            </a:r>
            <a:br>
              <a:rPr lang="en-GB" dirty="0" smtClean="0"/>
            </a:b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8474" y="778911"/>
                <a:ext cx="7556313" cy="3809173"/>
              </a:xfrm>
            </p:spPr>
            <p:txBody>
              <a:bodyPr numCol="1">
                <a:noAutofit/>
              </a:bodyPr>
              <a:lstStyle/>
              <a:p>
                <a:pPr marL="0" indent="0">
                  <a:buNone/>
                </a:pPr>
                <a:r>
                  <a:rPr lang="en-GB" sz="2400" dirty="0" smtClean="0"/>
                  <a:t>An entertainment company plans to run nine outdoor events in different localities on the same day. If the weather at a given locality is fine they expect to make £1200, if it rains, they will lose £400.</a:t>
                </a:r>
              </a:p>
              <a:p>
                <a:pPr marL="0" indent="0">
                  <a:buNone/>
                </a:pPr>
                <a:r>
                  <a:rPr lang="en-GB" sz="2400" dirty="0" smtClean="0"/>
                  <a:t>They could take out insurance policies. The basic policy costs £500 and pays £1300 if it rains. The comprehensive policy costs £800 and pays £2400 if it rains.</a:t>
                </a:r>
              </a:p>
              <a:p>
                <a:pPr marL="514350" indent="-514350">
                  <a:buAutoNum type="alphaLcParenR"/>
                </a:pPr>
                <a:r>
                  <a:rPr lang="en-GB" sz="2400" dirty="0" smtClean="0"/>
                  <a:t>Their strategies are </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𝐴</m:t>
                        </m:r>
                      </m:e>
                      <m:sub>
                        <m:r>
                          <a:rPr lang="en-GB" sz="2400" b="0" i="1" smtClean="0">
                            <a:latin typeface="Cambria Math" panose="02040503050406030204" pitchFamily="18" charset="0"/>
                          </a:rPr>
                          <m:t>1</m:t>
                        </m:r>
                      </m:sub>
                    </m:sSub>
                  </m:oMath>
                </a14:m>
                <a:r>
                  <a:rPr lang="en-GB" sz="2400" dirty="0" smtClean="0"/>
                  <a:t> no insurance,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𝐴</m:t>
                        </m:r>
                      </m:e>
                      <m:sub>
                        <m:r>
                          <a:rPr lang="en-GB" sz="2400" b="0" i="1" smtClean="0">
                            <a:latin typeface="Cambria Math" panose="02040503050406030204" pitchFamily="18" charset="0"/>
                          </a:rPr>
                          <m:t>2</m:t>
                        </m:r>
                      </m:sub>
                    </m:sSub>
                  </m:oMath>
                </a14:m>
                <a:r>
                  <a:rPr lang="en-GB" sz="2400" dirty="0" smtClean="0"/>
                  <a:t> basic,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𝐴</m:t>
                        </m:r>
                      </m:e>
                      <m:sub>
                        <m:r>
                          <a:rPr lang="en-GB" sz="2400" b="0" i="1" smtClean="0">
                            <a:latin typeface="Cambria Math" panose="02040503050406030204" pitchFamily="18" charset="0"/>
                          </a:rPr>
                          <m:t>3</m:t>
                        </m:r>
                      </m:sub>
                    </m:sSub>
                  </m:oMath>
                </a14:m>
                <a:r>
                  <a:rPr lang="en-GB" sz="2400" dirty="0" smtClean="0"/>
                  <a:t> comprehensive. Analyse this as a game against the weather (rain or no rain are the strategies) and advise the company on the best approach.</a:t>
                </a:r>
              </a:p>
              <a:p>
                <a:pPr marL="514350" indent="-514350">
                  <a:buAutoNum type="alphaLcParenR"/>
                </a:pPr>
                <a:r>
                  <a:rPr lang="en-GB" sz="2400" dirty="0" smtClean="0"/>
                  <a:t>What assumptions have you based your advice on?</a:t>
                </a:r>
              </a:p>
              <a:p>
                <a:pPr marL="0" indent="0">
                  <a:buNone/>
                </a:pPr>
                <a:endParaRPr lang="en-GB" sz="2400" dirty="0" smtClean="0"/>
              </a:p>
              <a:p>
                <a:pPr marL="0" indent="0">
                  <a:buNone/>
                </a:pPr>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8474" y="778911"/>
                <a:ext cx="7556313" cy="3809173"/>
              </a:xfrm>
              <a:blipFill>
                <a:blip r:embed="rId2"/>
                <a:stretch>
                  <a:fillRect l="-1291" t="-1440" r="-2179" b="-60320"/>
                </a:stretch>
              </a:blipFill>
            </p:spPr>
            <p:txBody>
              <a:bodyPr/>
              <a:lstStyle/>
              <a:p>
                <a:r>
                  <a:rPr lang="en-GB">
                    <a:noFill/>
                  </a:rPr>
                  <a:t> </a:t>
                </a:r>
              </a:p>
            </p:txBody>
          </p:sp>
        </mc:Fallback>
      </mc:AlternateContent>
      <p:pic>
        <p:nvPicPr>
          <p:cNvPr id="7" name="Picture 6"/>
          <p:cNvPicPr>
            <a:picLocks noChangeAspect="1"/>
          </p:cNvPicPr>
          <p:nvPr/>
        </p:nvPicPr>
        <p:blipFill>
          <a:blip r:embed="rId3"/>
          <a:stretch>
            <a:fillRect/>
          </a:stretch>
        </p:blipFill>
        <p:spPr>
          <a:xfrm>
            <a:off x="7621200" y="0"/>
            <a:ext cx="1522800" cy="1953491"/>
          </a:xfrm>
          <a:prstGeom prst="rect">
            <a:avLst/>
          </a:prstGeom>
        </p:spPr>
      </p:pic>
    </p:spTree>
    <p:extLst>
      <p:ext uri="{BB962C8B-B14F-4D97-AF65-F5344CB8AC3E}">
        <p14:creationId xmlns:p14="http://schemas.microsoft.com/office/powerpoint/2010/main" val="208629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894"/>
            <a:ext cx="7556313" cy="1116106"/>
          </a:xfrm>
        </p:spPr>
        <p:txBody>
          <a:bodyPr/>
          <a:lstStyle/>
          <a:p>
            <a:r>
              <a:rPr lang="en-GB" dirty="0" smtClean="0"/>
              <a:t>Challenge Answers</a:t>
            </a:r>
            <a:r>
              <a:rPr lang="en-GB" dirty="0" smtClean="0"/>
              <a:t/>
            </a:r>
            <a:br>
              <a:rPr lang="en-GB" dirty="0" smtClean="0"/>
            </a:br>
            <a:endParaRPr lang="en-GB" dirty="0"/>
          </a:p>
        </p:txBody>
      </p:sp>
      <p:sp>
        <p:nvSpPr>
          <p:cNvPr id="3" name="Content Placeholder 2"/>
          <p:cNvSpPr>
            <a:spLocks noGrp="1"/>
          </p:cNvSpPr>
          <p:nvPr>
            <p:ph idx="1"/>
          </p:nvPr>
        </p:nvSpPr>
        <p:spPr>
          <a:xfrm>
            <a:off x="3747366" y="886494"/>
            <a:ext cx="4501386" cy="1761258"/>
          </a:xfrm>
        </p:spPr>
        <p:txBody>
          <a:bodyPr numCol="1">
            <a:noAutofit/>
          </a:bodyPr>
          <a:lstStyle/>
          <a:p>
            <a:pPr marL="0" indent="0">
              <a:buNone/>
            </a:pPr>
            <a:r>
              <a:rPr lang="en-GB" sz="2400" dirty="0" smtClean="0"/>
              <a:t>Pay off matrix is given in 100s.</a:t>
            </a:r>
          </a:p>
          <a:p>
            <a:pPr marL="0" indent="0">
              <a:buNone/>
            </a:pPr>
            <a:r>
              <a:rPr lang="en-GB" sz="2400" dirty="0" smtClean="0"/>
              <a:t>Don’t forget it if it rains you still have the cost of the policy and the £400 lost</a:t>
            </a:r>
            <a:endParaRPr lang="en-GB" sz="2400" dirty="0" smtClean="0"/>
          </a:p>
          <a:p>
            <a:pPr marL="0" indent="0">
              <a:buNone/>
            </a:pPr>
            <a:endParaRPr lang="en-GB" sz="2400" dirty="0"/>
          </a:p>
        </p:txBody>
      </p:sp>
      <p:pic>
        <p:nvPicPr>
          <p:cNvPr id="5" name="Picture 4"/>
          <p:cNvPicPr>
            <a:picLocks noChangeAspect="1"/>
          </p:cNvPicPr>
          <p:nvPr/>
        </p:nvPicPr>
        <p:blipFill>
          <a:blip r:embed="rId2"/>
          <a:stretch>
            <a:fillRect/>
          </a:stretch>
        </p:blipFill>
        <p:spPr>
          <a:xfrm>
            <a:off x="7695297" y="4822085"/>
            <a:ext cx="1448703" cy="1057100"/>
          </a:xfrm>
          <a:prstGeom prst="rect">
            <a:avLst/>
          </a:prstGeom>
        </p:spPr>
      </p:pic>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21912413"/>
                  </p:ext>
                </p:extLst>
              </p:nvPr>
            </p:nvGraphicFramePr>
            <p:xfrm>
              <a:off x="692438" y="886494"/>
              <a:ext cx="3054927" cy="1761258"/>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r>
                            <a:rPr lang="en-GB" dirty="0" smtClean="0"/>
                            <a:t>Rain</a:t>
                          </a:r>
                          <a:endParaRPr lang="en-GB" dirty="0"/>
                        </a:p>
                      </a:txBody>
                      <a:tcPr/>
                    </a:tc>
                    <a:tc>
                      <a:txBody>
                        <a:bodyPr/>
                        <a:lstStyle/>
                        <a:p>
                          <a:pPr algn="ctr"/>
                          <a:r>
                            <a:rPr lang="en-GB" dirty="0" smtClean="0"/>
                            <a:t>No</a:t>
                          </a:r>
                          <a:r>
                            <a:rPr lang="en-GB" baseline="0" dirty="0" smtClean="0"/>
                            <a:t> Rain</a:t>
                          </a:r>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-4</a:t>
                          </a:r>
                          <a:endParaRPr lang="en-GB" dirty="0"/>
                        </a:p>
                      </a:txBody>
                      <a:tcPr/>
                    </a:tc>
                    <a:tc>
                      <a:txBody>
                        <a:bodyPr/>
                        <a:lstStyle/>
                        <a:p>
                          <a:pPr algn="ctr"/>
                          <a:r>
                            <a:rPr lang="en-GB" dirty="0" smtClean="0"/>
                            <a:t>12</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4</a:t>
                          </a:r>
                          <a:endParaRPr lang="en-GB" dirty="0"/>
                        </a:p>
                      </a:txBody>
                      <a:tcPr/>
                    </a:tc>
                    <a:tc>
                      <a:txBody>
                        <a:bodyPr/>
                        <a:lstStyle/>
                        <a:p>
                          <a:pPr algn="ctr"/>
                          <a:r>
                            <a:rPr lang="en-GB" dirty="0" smtClean="0"/>
                            <a:t>7</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12</a:t>
                          </a:r>
                          <a:endParaRPr lang="en-GB" dirty="0"/>
                        </a:p>
                      </a:txBody>
                      <a:tcPr/>
                    </a:tc>
                    <a:tc>
                      <a:txBody>
                        <a:bodyPr/>
                        <a:lstStyle/>
                        <a:p>
                          <a:pPr algn="ctr"/>
                          <a:r>
                            <a:rPr lang="en-GB" dirty="0" smtClean="0"/>
                            <a:t>4</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21912413"/>
                  </p:ext>
                </p:extLst>
              </p:nvPr>
            </p:nvGraphicFramePr>
            <p:xfrm>
              <a:off x="692438" y="886494"/>
              <a:ext cx="3054927" cy="1761258"/>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tblGrid>
                  <a:tr h="640080">
                    <a:tc>
                      <a:txBody>
                        <a:bodyPr/>
                        <a:lstStyle/>
                        <a:p>
                          <a:pPr algn="ctr"/>
                          <a:endParaRPr lang="en-GB" dirty="0"/>
                        </a:p>
                      </a:txBody>
                      <a:tcPr/>
                    </a:tc>
                    <a:tc>
                      <a:txBody>
                        <a:bodyPr/>
                        <a:lstStyle/>
                        <a:p>
                          <a:pPr algn="ctr"/>
                          <a:r>
                            <a:rPr lang="en-GB" dirty="0" smtClean="0"/>
                            <a:t>Rain</a:t>
                          </a:r>
                          <a:endParaRPr lang="en-GB" dirty="0"/>
                        </a:p>
                      </a:txBody>
                      <a:tcPr/>
                    </a:tc>
                    <a:tc>
                      <a:txBody>
                        <a:bodyPr/>
                        <a:lstStyle/>
                        <a:p>
                          <a:pPr algn="ctr"/>
                          <a:r>
                            <a:rPr lang="en-GB" dirty="0" smtClean="0"/>
                            <a:t>No</a:t>
                          </a:r>
                          <a:r>
                            <a:rPr lang="en-GB" baseline="0" dirty="0" smtClean="0"/>
                            <a:t> Rain</a:t>
                          </a:r>
                          <a:endParaRPr lang="en-GB" dirty="0"/>
                        </a:p>
                      </a:txBody>
                      <a:tcPr/>
                    </a:tc>
                    <a:extLst>
                      <a:ext uri="{0D108BD9-81ED-4DB2-BD59-A6C34878D82A}">
                        <a16:rowId xmlns:a16="http://schemas.microsoft.com/office/drawing/2014/main" val="1342358563"/>
                      </a:ext>
                    </a:extLst>
                  </a:tr>
                  <a:tr h="373726">
                    <a:tc>
                      <a:txBody>
                        <a:bodyPr/>
                        <a:lstStyle/>
                        <a:p>
                          <a:endParaRPr lang="en-US"/>
                        </a:p>
                      </a:txBody>
                      <a:tcPr>
                        <a:blipFill>
                          <a:blip r:embed="rId3"/>
                          <a:stretch>
                            <a:fillRect l="-599" t="-177419" r="-202994" b="-220968"/>
                          </a:stretch>
                        </a:blipFill>
                      </a:tcPr>
                    </a:tc>
                    <a:tc>
                      <a:txBody>
                        <a:bodyPr/>
                        <a:lstStyle/>
                        <a:p>
                          <a:pPr algn="ctr"/>
                          <a:r>
                            <a:rPr lang="en-GB" dirty="0" smtClean="0"/>
                            <a:t>-4</a:t>
                          </a:r>
                          <a:endParaRPr lang="en-GB" dirty="0"/>
                        </a:p>
                      </a:txBody>
                      <a:tcPr/>
                    </a:tc>
                    <a:tc>
                      <a:txBody>
                        <a:bodyPr/>
                        <a:lstStyle/>
                        <a:p>
                          <a:pPr algn="ctr"/>
                          <a:r>
                            <a:rPr lang="en-GB" dirty="0" smtClean="0"/>
                            <a:t>12</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3"/>
                          <a:stretch>
                            <a:fillRect l="-599" t="-281967" r="-202994" b="-124590"/>
                          </a:stretch>
                        </a:blipFill>
                      </a:tcPr>
                    </a:tc>
                    <a:tc>
                      <a:txBody>
                        <a:bodyPr/>
                        <a:lstStyle/>
                        <a:p>
                          <a:pPr algn="ctr"/>
                          <a:r>
                            <a:rPr lang="en-GB" dirty="0" smtClean="0"/>
                            <a:t>4</a:t>
                          </a:r>
                          <a:endParaRPr lang="en-GB" dirty="0"/>
                        </a:p>
                      </a:txBody>
                      <a:tcPr/>
                    </a:tc>
                    <a:tc>
                      <a:txBody>
                        <a:bodyPr/>
                        <a:lstStyle/>
                        <a:p>
                          <a:pPr algn="ctr"/>
                          <a:r>
                            <a:rPr lang="en-GB" dirty="0" smtClean="0"/>
                            <a:t>7</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3"/>
                          <a:stretch>
                            <a:fillRect l="-599" t="-375806" r="-202994" b="-22581"/>
                          </a:stretch>
                        </a:blipFill>
                      </a:tcPr>
                    </a:tc>
                    <a:tc>
                      <a:txBody>
                        <a:bodyPr/>
                        <a:lstStyle/>
                        <a:p>
                          <a:pPr algn="ctr"/>
                          <a:r>
                            <a:rPr lang="en-GB" dirty="0" smtClean="0"/>
                            <a:t>12</a:t>
                          </a:r>
                          <a:endParaRPr lang="en-GB" dirty="0"/>
                        </a:p>
                      </a:txBody>
                      <a:tcPr/>
                    </a:tc>
                    <a:tc>
                      <a:txBody>
                        <a:bodyPr/>
                        <a:lstStyle/>
                        <a:p>
                          <a:pPr algn="ctr"/>
                          <a:r>
                            <a:rPr lang="en-GB" dirty="0" smtClean="0"/>
                            <a:t>4</a:t>
                          </a:r>
                          <a:endParaRPr lang="en-GB" dirty="0"/>
                        </a:p>
                      </a:txBody>
                      <a:tcPr/>
                    </a:tc>
                    <a:extLst>
                      <a:ext uri="{0D108BD9-81ED-4DB2-BD59-A6C34878D82A}">
                        <a16:rowId xmlns:a16="http://schemas.microsoft.com/office/drawing/2014/main" val="1489636361"/>
                      </a:ext>
                    </a:extLst>
                  </a:tr>
                </a:tbl>
              </a:graphicData>
            </a:graphic>
          </p:graphicFrame>
        </mc:Fallback>
      </mc:AlternateContent>
      <mc:AlternateContent xmlns:mc="http://schemas.openxmlformats.org/markup-compatibility/2006">
        <mc:Choice xmlns:a14="http://schemas.microsoft.com/office/drawing/2010/main" Requires="a14">
          <p:sp>
            <p:nvSpPr>
              <p:cNvPr id="8" name="Content Placeholder 2"/>
              <p:cNvSpPr txBox="1">
                <a:spLocks/>
              </p:cNvSpPr>
              <p:nvPr/>
            </p:nvSpPr>
            <p:spPr>
              <a:xfrm>
                <a:off x="692437" y="2815540"/>
                <a:ext cx="8160617" cy="3756372"/>
              </a:xfrm>
              <a:prstGeom prst="rect">
                <a:avLst/>
              </a:prstGeom>
            </p:spPr>
            <p:txBody>
              <a:bodyPr vert="horz" lIns="91440" tIns="45720" rIns="91440" bIns="45720" numCol="1"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GB" sz="2400" dirty="0" smtClean="0"/>
                  <a:t>Add 4 to all entries to make it non negative</a:t>
                </a:r>
              </a:p>
              <a:p>
                <a:pPr marL="0" indent="0">
                  <a:buFont typeface="Wingdings" pitchFamily="2" charset="2"/>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r>
                        <a:rPr lang="en-GB" sz="2400" b="0" i="1" smtClean="0">
                          <a:latin typeface="Cambria Math" panose="02040503050406030204" pitchFamily="18" charset="0"/>
                        </a:rPr>
                        <m:t>−</m:t>
                      </m:r>
                      <m:r>
                        <a:rPr lang="en-GB" sz="2400" b="0" i="1" smtClean="0">
                          <a:latin typeface="Cambria Math" panose="02040503050406030204" pitchFamily="18" charset="0"/>
                        </a:rPr>
                        <m:t>𝑣</m:t>
                      </m:r>
                      <m:r>
                        <a:rPr lang="en-GB" sz="2400" b="0" i="1" smtClean="0">
                          <a:latin typeface="Cambria Math" panose="02040503050406030204" pitchFamily="18" charset="0"/>
                        </a:rPr>
                        <m:t>=0</m:t>
                      </m:r>
                    </m:oMath>
                  </m:oMathPara>
                </a14:m>
                <a:endParaRPr lang="en-GB" sz="2400" b="0" dirty="0" smtClean="0"/>
              </a:p>
              <a:p>
                <a:pPr marL="0" indent="0">
                  <a:buFont typeface="Wingdings" pitchFamily="2" charset="2"/>
                  <a:buNone/>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𝑣</m:t>
                      </m:r>
                      <m:r>
                        <a:rPr lang="en-GB" sz="2400" b="0" i="1" smtClean="0">
                          <a:latin typeface="Cambria Math" panose="02040503050406030204" pitchFamily="18" charset="0"/>
                        </a:rPr>
                        <m:t>−8</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−16</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r>
                        <a:rPr lang="en-GB" sz="2400" b="0" i="1" smtClean="0">
                          <a:latin typeface="Cambria Math" panose="02040503050406030204" pitchFamily="18" charset="0"/>
                        </a:rPr>
                        <m:t>𝑠</m:t>
                      </m:r>
                      <m:r>
                        <a:rPr lang="en-GB" sz="2400" b="0" i="1" smtClean="0">
                          <a:latin typeface="Cambria Math" panose="02040503050406030204" pitchFamily="18" charset="0"/>
                        </a:rPr>
                        <m:t>=0</m:t>
                      </m:r>
                    </m:oMath>
                  </m:oMathPara>
                </a14:m>
                <a:endParaRPr lang="en-GB" sz="2400" dirty="0" smtClean="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𝑣</m:t>
                      </m:r>
                      <m:r>
                        <a:rPr lang="en-GB" sz="2400" i="1">
                          <a:latin typeface="Cambria Math" panose="02040503050406030204" pitchFamily="18" charset="0"/>
                        </a:rPr>
                        <m:t>−16</m:t>
                      </m:r>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1</m:t>
                          </m:r>
                        </m:sub>
                      </m:sSub>
                      <m:r>
                        <a:rPr lang="en-GB" sz="2400" i="1">
                          <a:latin typeface="Cambria Math" panose="02040503050406030204" pitchFamily="18" charset="0"/>
                        </a:rPr>
                        <m:t>−1</m:t>
                      </m:r>
                      <m:r>
                        <a:rPr lang="en-GB" sz="2400" b="0" i="1" smtClean="0">
                          <a:latin typeface="Cambria Math" panose="02040503050406030204" pitchFamily="18" charset="0"/>
                        </a:rPr>
                        <m:t>1</m:t>
                      </m:r>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2</m:t>
                          </m:r>
                        </m:sub>
                      </m:sSub>
                      <m:r>
                        <a:rPr lang="en-GB" sz="2400" i="1">
                          <a:latin typeface="Cambria Math" panose="02040503050406030204" pitchFamily="18" charset="0"/>
                        </a:rPr>
                        <m:t>−8</m:t>
                      </m:r>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3</m:t>
                          </m:r>
                        </m:sub>
                      </m:sSub>
                      <m:r>
                        <a:rPr lang="en-GB" sz="2400" i="1">
                          <a:latin typeface="Cambria Math" panose="02040503050406030204" pitchFamily="18" charset="0"/>
                        </a:rPr>
                        <m:t>+</m:t>
                      </m:r>
                      <m:r>
                        <a:rPr lang="en-GB" sz="2400" b="0" i="1" smtClean="0">
                          <a:latin typeface="Cambria Math" panose="02040503050406030204" pitchFamily="18" charset="0"/>
                        </a:rPr>
                        <m:t>𝑡</m:t>
                      </m:r>
                      <m:r>
                        <a:rPr lang="en-GB" sz="2400" i="1">
                          <a:latin typeface="Cambria Math" panose="02040503050406030204" pitchFamily="18" charset="0"/>
                        </a:rPr>
                        <m:t>=0</m:t>
                      </m:r>
                    </m:oMath>
                  </m:oMathPara>
                </a14:m>
                <a:endParaRPr lang="en-GB" sz="2400" dirty="0" smtClean="0"/>
              </a:p>
              <a:p>
                <a:pPr marL="0" indent="0">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r>
                            <a:rPr lang="en-GB" sz="2400" i="1">
                              <a:latin typeface="Cambria Math" panose="02040503050406030204" pitchFamily="18" charset="0"/>
                            </a:rPr>
                            <m:t>𝑝</m:t>
                          </m:r>
                        </m:e>
                        <m:sub>
                          <m:r>
                            <a:rPr lang="en-GB" sz="2400" i="1">
                              <a:latin typeface="Cambria Math" panose="02040503050406030204" pitchFamily="18" charset="0"/>
                            </a:rPr>
                            <m:t>3</m:t>
                          </m:r>
                        </m:sub>
                      </m:sSub>
                      <m:r>
                        <a:rPr lang="en-GB" sz="2400" i="1">
                          <a:latin typeface="Cambria Math" panose="02040503050406030204" pitchFamily="18" charset="0"/>
                        </a:rPr>
                        <m:t>+</m:t>
                      </m:r>
                      <m:r>
                        <a:rPr lang="en-GB" sz="2400" b="0" i="1" smtClean="0">
                          <a:latin typeface="Cambria Math" panose="02040503050406030204" pitchFamily="18" charset="0"/>
                        </a:rPr>
                        <m:t>𝑢</m:t>
                      </m:r>
                      <m:r>
                        <a:rPr lang="en-GB" sz="2400" i="1">
                          <a:latin typeface="Cambria Math" panose="02040503050406030204" pitchFamily="18" charset="0"/>
                        </a:rPr>
                        <m:t>=</m:t>
                      </m:r>
                      <m:r>
                        <a:rPr lang="en-GB" sz="2400" b="0" i="1" smtClean="0">
                          <a:latin typeface="Cambria Math" panose="02040503050406030204" pitchFamily="18" charset="0"/>
                        </a:rPr>
                        <m:t>1</m:t>
                      </m:r>
                    </m:oMath>
                  </m:oMathPara>
                </a14:m>
                <a:endParaRPr lang="en-GB" sz="2400" dirty="0" smtClean="0"/>
              </a:p>
              <a:p>
                <a:pPr marL="0" indent="0">
                  <a:buNone/>
                </a:pPr>
                <a:r>
                  <a:rPr lang="en-GB" sz="2400" dirty="0" smtClean="0"/>
                  <a:t>Value is </a:t>
                </a:r>
                <a14:m>
                  <m:oMath xmlns:m="http://schemas.openxmlformats.org/officeDocument/2006/math">
                    <m:r>
                      <a:rPr lang="en-GB" sz="2400" b="0" i="1" smtClean="0">
                        <a:latin typeface="Cambria Math" panose="02040503050406030204" pitchFamily="18" charset="0"/>
                      </a:rPr>
                      <m:t>10</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−4=6</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smtClean="0"/>
                  <a:t> when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1</m:t>
                        </m:r>
                      </m:sub>
                    </m:sSub>
                    <m:r>
                      <a:rPr lang="en-GB" sz="2400" i="1">
                        <a:latin typeface="Cambria Math" panose="02040503050406030204" pitchFamily="18" charset="0"/>
                      </a:rPr>
                      <m:t>=</m:t>
                    </m:r>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a14:m>
                <a:r>
                  <a:rPr lang="en-GB" sz="2400" dirty="0" smtClean="0"/>
                  <a:t>,</a:t>
                </a:r>
                <a:r>
                  <a:rPr lang="en-GB" sz="2400" dirty="0"/>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2</m:t>
                        </m:r>
                      </m:sub>
                    </m:sSub>
                    <m:r>
                      <a:rPr lang="en-GB" sz="2400" i="1">
                        <a:latin typeface="Cambria Math" panose="02040503050406030204" pitchFamily="18" charset="0"/>
                      </a:rPr>
                      <m:t>=</m:t>
                    </m:r>
                    <m:r>
                      <a:rPr lang="en-GB" sz="2400" b="0" i="1" smtClean="0">
                        <a:latin typeface="Cambria Math" panose="02040503050406030204" pitchFamily="18" charset="0"/>
                      </a:rPr>
                      <m:t>0</m:t>
                    </m:r>
                  </m:oMath>
                </a14:m>
                <a:r>
                  <a:rPr lang="en-GB" sz="2400" dirty="0" smtClean="0"/>
                  <a:t>,</a:t>
                </a:r>
                <a:r>
                  <a:rPr lang="en-GB" sz="2400" dirty="0"/>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3</m:t>
                        </m:r>
                      </m:sub>
                    </m:sSub>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i="1">
                            <a:latin typeface="Cambria Math" panose="02040503050406030204" pitchFamily="18" charset="0"/>
                          </a:rPr>
                          <m:t>3</m:t>
                        </m:r>
                      </m:den>
                    </m:f>
                  </m:oMath>
                </a14:m>
                <a:endParaRPr lang="en-GB" sz="2400" dirty="0"/>
              </a:p>
              <a:p>
                <a:pPr marL="0" indent="0">
                  <a:buNone/>
                </a:pPr>
                <a:r>
                  <a:rPr lang="en-GB" sz="2400" dirty="0" smtClean="0"/>
                  <a:t>They should not use basic insurance and should randomly choose comprehensive for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smtClean="0"/>
                  <a:t> of the 9 events.</a:t>
                </a:r>
                <a:endParaRPr lang="en-GB" sz="2400" dirty="0"/>
              </a:p>
              <a:p>
                <a:pPr marL="0" indent="0">
                  <a:buNone/>
                </a:pPr>
                <a:endParaRPr lang="en-GB" sz="2400" dirty="0"/>
              </a:p>
              <a:p>
                <a:pPr marL="0" indent="0">
                  <a:buFont typeface="Wingdings" pitchFamily="2" charset="2"/>
                  <a:buNone/>
                </a:pPr>
                <a:endParaRPr lang="en-GB" sz="2400" dirty="0" smtClean="0"/>
              </a:p>
              <a:p>
                <a:pPr marL="0" indent="0">
                  <a:buFont typeface="Wingdings" pitchFamily="2" charset="2"/>
                  <a:buNone/>
                </a:pPr>
                <a:endParaRPr lang="en-GB" sz="2400" dirty="0"/>
              </a:p>
            </p:txBody>
          </p:sp>
        </mc:Choice>
        <mc:Fallback>
          <p:sp>
            <p:nvSpPr>
              <p:cNvPr id="8" name="Content Placeholder 2"/>
              <p:cNvSpPr txBox="1">
                <a:spLocks noRot="1" noChangeAspect="1" noMove="1" noResize="1" noEditPoints="1" noAdjustHandles="1" noChangeArrowheads="1" noChangeShapeType="1" noTextEdit="1"/>
              </p:cNvSpPr>
              <p:nvPr/>
            </p:nvSpPr>
            <p:spPr>
              <a:xfrm>
                <a:off x="692437" y="2815540"/>
                <a:ext cx="8160617" cy="3756372"/>
              </a:xfrm>
              <a:prstGeom prst="rect">
                <a:avLst/>
              </a:prstGeom>
              <a:blipFill>
                <a:blip r:embed="rId4"/>
                <a:stretch>
                  <a:fillRect l="-1196" t="-1461" b="-3409"/>
                </a:stretch>
              </a:blipFill>
            </p:spPr>
            <p:txBody>
              <a:bodyPr/>
              <a:lstStyle/>
              <a:p>
                <a:r>
                  <a:rPr lang="en-GB">
                    <a:noFill/>
                  </a:rPr>
                  <a:t> </a:t>
                </a:r>
              </a:p>
            </p:txBody>
          </p:sp>
        </mc:Fallback>
      </mc:AlternateContent>
      <p:sp>
        <p:nvSpPr>
          <p:cNvPr id="9" name="Rectangle 8"/>
          <p:cNvSpPr/>
          <p:nvPr/>
        </p:nvSpPr>
        <p:spPr>
          <a:xfrm>
            <a:off x="259466" y="1042228"/>
            <a:ext cx="450764" cy="369332"/>
          </a:xfrm>
          <a:prstGeom prst="rect">
            <a:avLst/>
          </a:prstGeom>
        </p:spPr>
        <p:txBody>
          <a:bodyPr wrap="none">
            <a:spAutoFit/>
          </a:bodyPr>
          <a:lstStyle/>
          <a:p>
            <a:r>
              <a:rPr lang="en-GB" dirty="0" smtClean="0"/>
              <a:t>a) </a:t>
            </a:r>
            <a:endParaRPr lang="en-GB" dirty="0"/>
          </a:p>
        </p:txBody>
      </p:sp>
    </p:spTree>
    <p:extLst>
      <p:ext uri="{BB962C8B-B14F-4D97-AF65-F5344CB8AC3E}">
        <p14:creationId xmlns:p14="http://schemas.microsoft.com/office/powerpoint/2010/main" val="303712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894"/>
            <a:ext cx="7556313" cy="1116106"/>
          </a:xfrm>
        </p:spPr>
        <p:txBody>
          <a:bodyPr/>
          <a:lstStyle/>
          <a:p>
            <a:r>
              <a:rPr lang="en-GB" dirty="0" smtClean="0"/>
              <a:t>Challenge Answers</a:t>
            </a:r>
            <a:r>
              <a:rPr lang="en-GB" dirty="0" smtClean="0"/>
              <a:t/>
            </a:r>
            <a:br>
              <a:rPr lang="en-GB" dirty="0" smtClean="0"/>
            </a:b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2437" y="886494"/>
                <a:ext cx="7002860" cy="1761258"/>
              </a:xfrm>
            </p:spPr>
            <p:txBody>
              <a:bodyPr numCol="1">
                <a:noAutofit/>
              </a:bodyPr>
              <a:lstStyle/>
              <a:p>
                <a:pPr marL="0" indent="0">
                  <a:buNone/>
                </a:pPr>
                <a:r>
                  <a:rPr lang="en-GB" sz="2400" dirty="0" smtClean="0"/>
                  <a:t>They would expect to make </a:t>
                </a:r>
                <a14:m>
                  <m:oMath xmlns:m="http://schemas.openxmlformats.org/officeDocument/2006/math">
                    <m:r>
                      <a:rPr lang="en-GB" sz="2400" b="0" i="1" smtClean="0">
                        <a:latin typeface="Cambria Math" panose="02040503050406030204" pitchFamily="18" charset="0"/>
                      </a:rPr>
                      <m:t>9</m:t>
                    </m:r>
                    <m:r>
                      <a:rPr lang="en-GB" sz="2400" b="0" i="1" smtClean="0">
                        <a:latin typeface="Cambria Math" panose="02040503050406030204" pitchFamily="18" charset="0"/>
                        <a:ea typeface="Cambria Math" panose="02040503050406030204" pitchFamily="18" charset="0"/>
                      </a:rPr>
                      <m:t>×6</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2</m:t>
                        </m:r>
                      </m:num>
                      <m:den>
                        <m:r>
                          <a:rPr lang="en-GB" sz="2400" b="0" i="1" smtClean="0">
                            <a:latin typeface="Cambria Math" panose="02040503050406030204" pitchFamily="18" charset="0"/>
                            <a:ea typeface="Cambria Math" panose="02040503050406030204" pitchFamily="18" charset="0"/>
                          </a:rPr>
                          <m:t>3</m:t>
                        </m:r>
                      </m:den>
                    </m:f>
                    <m:r>
                      <a:rPr lang="en-GB" sz="2400" b="0" i="1" smtClean="0">
                        <a:latin typeface="Cambria Math" panose="02040503050406030204" pitchFamily="18" charset="0"/>
                        <a:ea typeface="Cambria Math" panose="02040503050406030204" pitchFamily="18" charset="0"/>
                      </a:rPr>
                      <m:t>×100=£6000</m:t>
                    </m:r>
                  </m:oMath>
                </a14:m>
                <a:endParaRPr lang="en-GB" sz="2400" b="0" dirty="0" smtClean="0">
                  <a:ea typeface="Cambria Math" panose="02040503050406030204" pitchFamily="18" charset="0"/>
                </a:endParaRPr>
              </a:p>
              <a:p>
                <a:pPr marL="0" indent="0">
                  <a:buNone/>
                </a:pPr>
                <a:r>
                  <a:rPr lang="en-GB" sz="2400" dirty="0" smtClean="0"/>
                  <a:t>As there are 9 events, value is </a:t>
                </a:r>
                <a14:m>
                  <m:oMath xmlns:m="http://schemas.openxmlformats.org/officeDocument/2006/math">
                    <m:r>
                      <a:rPr lang="en-GB" sz="2400" b="0" i="1" smtClean="0">
                        <a:latin typeface="Cambria Math" panose="02040503050406030204" pitchFamily="18" charset="0"/>
                      </a:rPr>
                      <m:t>6</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smtClean="0"/>
                  <a:t> and our table was in the 100s of pounds.</a:t>
                </a:r>
                <a:endParaRPr lang="en-GB" sz="2400" dirty="0" smtClean="0"/>
              </a:p>
              <a:p>
                <a:pPr marL="0" indent="0">
                  <a:buNone/>
                </a:pPr>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2437" y="886494"/>
                <a:ext cx="7002860" cy="1761258"/>
              </a:xfrm>
              <a:blipFill>
                <a:blip r:embed="rId2"/>
                <a:stretch>
                  <a:fillRect l="-1394" b="-27682"/>
                </a:stretch>
              </a:blipFill>
            </p:spPr>
            <p:txBody>
              <a:bodyPr/>
              <a:lstStyle/>
              <a:p>
                <a:r>
                  <a:rPr lang="en-GB">
                    <a:noFill/>
                  </a:rPr>
                  <a:t> </a:t>
                </a:r>
              </a:p>
            </p:txBody>
          </p:sp>
        </mc:Fallback>
      </mc:AlternateContent>
      <p:pic>
        <p:nvPicPr>
          <p:cNvPr id="5" name="Picture 4"/>
          <p:cNvPicPr>
            <a:picLocks noChangeAspect="1"/>
          </p:cNvPicPr>
          <p:nvPr/>
        </p:nvPicPr>
        <p:blipFill>
          <a:blip r:embed="rId3"/>
          <a:stretch>
            <a:fillRect/>
          </a:stretch>
        </p:blipFill>
        <p:spPr>
          <a:xfrm>
            <a:off x="7695297" y="4822085"/>
            <a:ext cx="1448703" cy="1057100"/>
          </a:xfrm>
          <a:prstGeom prst="rect">
            <a:avLst/>
          </a:prstGeom>
        </p:spPr>
      </p:pic>
      <p:sp>
        <p:nvSpPr>
          <p:cNvPr id="8" name="Content Placeholder 2"/>
          <p:cNvSpPr txBox="1">
            <a:spLocks/>
          </p:cNvSpPr>
          <p:nvPr/>
        </p:nvSpPr>
        <p:spPr>
          <a:xfrm>
            <a:off x="692437" y="3309613"/>
            <a:ext cx="8160617" cy="2390702"/>
          </a:xfrm>
          <a:prstGeom prst="rect">
            <a:avLst/>
          </a:prstGeom>
        </p:spPr>
        <p:txBody>
          <a:bodyPr vert="horz" lIns="91440" tIns="45720" rIns="91440" bIns="45720" numCol="1"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GB" sz="2400" dirty="0" smtClean="0"/>
              <a:t>b) You are assuming that the weather is independent at every location and also that there is an equal probability of rain at each location.</a:t>
            </a:r>
            <a:endParaRPr lang="en-GB" sz="2400" dirty="0"/>
          </a:p>
          <a:p>
            <a:pPr marL="0" indent="0">
              <a:buNone/>
            </a:pPr>
            <a:endParaRPr lang="en-GB" sz="2400" dirty="0"/>
          </a:p>
          <a:p>
            <a:pPr marL="0" indent="0">
              <a:buFont typeface="Wingdings" pitchFamily="2" charset="2"/>
              <a:buNone/>
            </a:pPr>
            <a:endParaRPr lang="en-GB" sz="2400" dirty="0" smtClean="0"/>
          </a:p>
          <a:p>
            <a:pPr marL="0" indent="0">
              <a:buFont typeface="Wingdings" pitchFamily="2" charset="2"/>
              <a:buNone/>
            </a:pPr>
            <a:endParaRPr lang="en-GB" sz="2400" dirty="0"/>
          </a:p>
        </p:txBody>
      </p:sp>
    </p:spTree>
    <p:extLst>
      <p:ext uri="{BB962C8B-B14F-4D97-AF65-F5344CB8AC3E}">
        <p14:creationId xmlns:p14="http://schemas.microsoft.com/office/powerpoint/2010/main" val="208192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Rank your confidence</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Recall stable solutions</a:t>
            </a:r>
          </a:p>
          <a:p>
            <a:pPr marL="457200" indent="-457200">
              <a:buFont typeface="+mj-lt"/>
              <a:buAutoNum type="arabicPeriod"/>
            </a:pPr>
            <a:r>
              <a:rPr lang="en-GB" dirty="0" smtClean="0"/>
              <a:t>Use dominance to reduce game theory tables</a:t>
            </a:r>
          </a:p>
          <a:p>
            <a:pPr marL="457200" indent="-457200">
              <a:buFont typeface="+mj-lt"/>
              <a:buAutoNum type="arabicPeriod"/>
            </a:pPr>
            <a:r>
              <a:rPr lang="en-GB" dirty="0" smtClean="0"/>
              <a:t>Convert linear programming problems to simplex</a:t>
            </a:r>
          </a:p>
          <a:p>
            <a:pPr marL="457200" indent="-457200">
              <a:buFont typeface="+mj-lt"/>
              <a:buAutoNum type="arabicPeriod"/>
            </a:pPr>
            <a:r>
              <a:rPr lang="en-GB" dirty="0" smtClean="0"/>
              <a:t>Apply simplex to game theory </a:t>
            </a:r>
            <a:endParaRPr lang="en-GB" dirty="0" smtClean="0"/>
          </a:p>
          <a:p>
            <a:pPr marL="457200" indent="-457200">
              <a:buFont typeface="+mj-lt"/>
              <a:buAutoNum type="arabicPeriod"/>
            </a:pPr>
            <a:endParaRPr lang="en-GB" dirty="0" smtClean="0"/>
          </a:p>
          <a:p>
            <a:pPr marL="0" indent="0">
              <a:buNone/>
            </a:pPr>
            <a:endParaRPr lang="en-GB" dirty="0"/>
          </a:p>
        </p:txBody>
      </p:sp>
    </p:spTree>
    <p:extLst>
      <p:ext uri="{BB962C8B-B14F-4D97-AF65-F5344CB8AC3E}">
        <p14:creationId xmlns:p14="http://schemas.microsoft.com/office/powerpoint/2010/main" val="289130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45966" y="1741068"/>
            <a:ext cx="1764018" cy="2362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chemeClr val="bg1"/>
                </a:solidFill>
              </a:rPr>
              <a:t>Key Words</a:t>
            </a:r>
            <a:endParaRPr lang="en-GB" sz="3200" b="1" dirty="0">
              <a:solidFill>
                <a:schemeClr val="bg1"/>
              </a:solidFill>
            </a:endParaRPr>
          </a:p>
        </p:txBody>
      </p:sp>
      <p:sp>
        <p:nvSpPr>
          <p:cNvPr id="6" name="Title 1"/>
          <p:cNvSpPr txBox="1">
            <a:spLocks/>
          </p:cNvSpPr>
          <p:nvPr/>
        </p:nvSpPr>
        <p:spPr>
          <a:xfrm>
            <a:off x="462842" y="678081"/>
            <a:ext cx="3978409" cy="14700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solidFill>
                  <a:schemeClr val="bg1"/>
                </a:solidFill>
              </a:rPr>
              <a:t>Game Theory to Linear Programming</a:t>
            </a:r>
            <a:endParaRPr lang="en-GB" sz="3200" b="1" u="sng" dirty="0">
              <a:solidFill>
                <a:schemeClr val="bg1"/>
              </a:solidFill>
            </a:endParaRPr>
          </a:p>
        </p:txBody>
      </p:sp>
      <p:sp>
        <p:nvSpPr>
          <p:cNvPr id="2" name="Right Arrow 1"/>
          <p:cNvSpPr/>
          <p:nvPr/>
        </p:nvSpPr>
        <p:spPr>
          <a:xfrm>
            <a:off x="4913194" y="3712191"/>
            <a:ext cx="1596790" cy="39111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6972827" y="2177126"/>
            <a:ext cx="1764018" cy="2362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err="1" smtClean="0">
                <a:solidFill>
                  <a:schemeClr val="bg1"/>
                </a:solidFill>
              </a:rPr>
              <a:t>Maximin</a:t>
            </a:r>
            <a:endParaRPr lang="en-GB" sz="1800" b="1" dirty="0" smtClean="0">
              <a:solidFill>
                <a:schemeClr val="bg1"/>
              </a:solidFill>
            </a:endParaRPr>
          </a:p>
          <a:p>
            <a:r>
              <a:rPr lang="en-GB" sz="1800" b="1" dirty="0" smtClean="0">
                <a:solidFill>
                  <a:schemeClr val="bg1"/>
                </a:solidFill>
              </a:rPr>
              <a:t>Minimax</a:t>
            </a:r>
          </a:p>
          <a:p>
            <a:r>
              <a:rPr lang="en-GB" sz="1800" b="1" dirty="0" smtClean="0">
                <a:solidFill>
                  <a:schemeClr val="bg1"/>
                </a:solidFill>
              </a:rPr>
              <a:t>Optimal</a:t>
            </a:r>
          </a:p>
          <a:p>
            <a:r>
              <a:rPr lang="en-GB" sz="1800" b="1" dirty="0" smtClean="0">
                <a:solidFill>
                  <a:schemeClr val="bg1"/>
                </a:solidFill>
              </a:rPr>
              <a:t>Dominance</a:t>
            </a:r>
            <a:endParaRPr lang="en-GB" sz="1800" b="1" dirty="0">
              <a:solidFill>
                <a:schemeClr val="bg1"/>
              </a:solidFill>
            </a:endParaRPr>
          </a:p>
        </p:txBody>
      </p:sp>
      <p:sp>
        <p:nvSpPr>
          <p:cNvPr id="7" name="Title 1"/>
          <p:cNvSpPr txBox="1">
            <a:spLocks/>
          </p:cNvSpPr>
          <p:nvPr/>
        </p:nvSpPr>
        <p:spPr>
          <a:xfrm>
            <a:off x="321187" y="1833675"/>
            <a:ext cx="3642392"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Fluency: Recall </a:t>
            </a:r>
            <a:r>
              <a:rPr lang="en-GB" sz="1600" dirty="0" smtClean="0">
                <a:solidFill>
                  <a:schemeClr val="bg1"/>
                </a:solidFill>
              </a:rPr>
              <a:t>how to solve a game theory problem</a:t>
            </a:r>
            <a:endParaRPr lang="en-GB" sz="1600" dirty="0" smtClean="0">
              <a:solidFill>
                <a:schemeClr val="bg1"/>
              </a:solidFill>
            </a:endParaRPr>
          </a:p>
        </p:txBody>
      </p:sp>
      <p:sp>
        <p:nvSpPr>
          <p:cNvPr id="8" name="Title 1"/>
          <p:cNvSpPr txBox="1">
            <a:spLocks/>
          </p:cNvSpPr>
          <p:nvPr/>
        </p:nvSpPr>
        <p:spPr>
          <a:xfrm>
            <a:off x="340963" y="2474272"/>
            <a:ext cx="3942160"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Reasoning: </a:t>
            </a:r>
            <a:r>
              <a:rPr lang="en-GB" sz="1600" dirty="0" smtClean="0">
                <a:solidFill>
                  <a:schemeClr val="bg1"/>
                </a:solidFill>
              </a:rPr>
              <a:t>Implement Simplex method to solve game theory problem</a:t>
            </a:r>
            <a:endParaRPr lang="en-GB" sz="1600" dirty="0" smtClean="0">
              <a:solidFill>
                <a:schemeClr val="bg1"/>
              </a:solidFill>
            </a:endParaRPr>
          </a:p>
        </p:txBody>
      </p:sp>
      <p:sp>
        <p:nvSpPr>
          <p:cNvPr id="9" name="Title 1"/>
          <p:cNvSpPr txBox="1">
            <a:spLocks/>
          </p:cNvSpPr>
          <p:nvPr/>
        </p:nvSpPr>
        <p:spPr>
          <a:xfrm>
            <a:off x="340963" y="3159107"/>
            <a:ext cx="3942160" cy="8839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solidFill>
                  <a:schemeClr val="bg1"/>
                </a:solidFill>
              </a:rPr>
              <a:t>Problem Solving: </a:t>
            </a:r>
            <a:r>
              <a:rPr lang="en-GB" sz="1600" dirty="0" smtClean="0">
                <a:solidFill>
                  <a:schemeClr val="bg1"/>
                </a:solidFill>
              </a:rPr>
              <a:t>Improve upon the method by reducing the number of variables if possible</a:t>
            </a:r>
            <a:endParaRPr lang="en-GB" sz="1600" dirty="0" smtClean="0">
              <a:solidFill>
                <a:schemeClr val="bg1"/>
              </a:solidFill>
            </a:endParaRPr>
          </a:p>
        </p:txBody>
      </p:sp>
    </p:spTree>
    <p:extLst>
      <p:ext uri="{BB962C8B-B14F-4D97-AF65-F5344CB8AC3E}">
        <p14:creationId xmlns:p14="http://schemas.microsoft.com/office/powerpoint/2010/main" val="378774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Chapter </a:t>
            </a:r>
            <a:r>
              <a:rPr lang="en-GB" dirty="0" smtClean="0"/>
              <a:t>6.5</a:t>
            </a:r>
            <a:endParaRPr lang="en-GB" dirty="0"/>
          </a:p>
        </p:txBody>
      </p:sp>
    </p:spTree>
    <p:extLst>
      <p:ext uri="{BB962C8B-B14F-4D97-AF65-F5344CB8AC3E}">
        <p14:creationId xmlns:p14="http://schemas.microsoft.com/office/powerpoint/2010/main" val="373607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Check</a:t>
            </a:r>
            <a:br>
              <a:rPr lang="en-GB" dirty="0" smtClean="0"/>
            </a:br>
            <a:r>
              <a:rPr lang="en-GB" sz="2000" i="1" dirty="0" smtClean="0"/>
              <a:t>Fluency</a:t>
            </a:r>
            <a:endParaRPr lang="en-GB" i="1" dirty="0"/>
          </a:p>
        </p:txBody>
      </p:sp>
      <p:sp>
        <p:nvSpPr>
          <p:cNvPr id="3" name="Content Placeholder 2"/>
          <p:cNvSpPr>
            <a:spLocks noGrp="1"/>
          </p:cNvSpPr>
          <p:nvPr>
            <p:ph idx="1"/>
          </p:nvPr>
        </p:nvSpPr>
        <p:spPr>
          <a:xfrm>
            <a:off x="498474" y="1981201"/>
            <a:ext cx="7556313" cy="3559790"/>
          </a:xfrm>
        </p:spPr>
        <p:txBody>
          <a:bodyPr numCol="1">
            <a:noAutofit/>
          </a:bodyPr>
          <a:lstStyle/>
          <a:p>
            <a:pPr marL="0" indent="0">
              <a:buNone/>
            </a:pPr>
            <a:r>
              <a:rPr lang="en-GB" sz="2800" dirty="0" smtClean="0"/>
              <a:t>What is the play safe strategy?</a:t>
            </a:r>
          </a:p>
          <a:p>
            <a:pPr marL="0" indent="0">
              <a:buNone/>
            </a:pPr>
            <a:r>
              <a:rPr lang="en-GB" sz="2800" dirty="0" smtClean="0"/>
              <a:t>What is a stable solution?</a:t>
            </a:r>
            <a:endParaRPr lang="en-GB" sz="2800" dirty="0"/>
          </a:p>
        </p:txBody>
      </p:sp>
      <p:pic>
        <p:nvPicPr>
          <p:cNvPr id="6" name="Picture 5"/>
          <p:cNvPicPr>
            <a:picLocks noChangeAspect="1"/>
          </p:cNvPicPr>
          <p:nvPr/>
        </p:nvPicPr>
        <p:blipFill>
          <a:blip r:embed="rId2"/>
          <a:stretch>
            <a:fillRect/>
          </a:stretch>
        </p:blipFill>
        <p:spPr>
          <a:xfrm>
            <a:off x="6363429" y="5153025"/>
            <a:ext cx="2676525" cy="1704975"/>
          </a:xfrm>
          <a:prstGeom prst="rect">
            <a:avLst/>
          </a:prstGeom>
        </p:spPr>
      </p:pic>
      <p:sp>
        <p:nvSpPr>
          <p:cNvPr id="7" name="Title 1"/>
          <p:cNvSpPr txBox="1">
            <a:spLocks/>
          </p:cNvSpPr>
          <p:nvPr/>
        </p:nvSpPr>
        <p:spPr>
          <a:xfrm>
            <a:off x="431957" y="3180116"/>
            <a:ext cx="5904934" cy="3483920"/>
          </a:xfrm>
          <a:prstGeom prst="rect">
            <a:avLst/>
          </a:prstGeom>
          <a:solidFill>
            <a:srgbClr val="FFFF00"/>
          </a:solidFill>
          <a:ln w="57150">
            <a:solidFill>
              <a:schemeClr val="accent1"/>
            </a:solidFill>
          </a:ln>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GB" dirty="0" smtClean="0"/>
              <a:t>Maximise the minimum or rows (</a:t>
            </a:r>
            <a:r>
              <a:rPr lang="en-GB" dirty="0" err="1" smtClean="0"/>
              <a:t>Maximin</a:t>
            </a:r>
            <a:r>
              <a:rPr lang="en-GB" dirty="0" smtClean="0"/>
              <a:t>) then minimise the maximum of columns (Minimax)</a:t>
            </a:r>
          </a:p>
          <a:p>
            <a:pPr algn="ctr"/>
            <a:r>
              <a:rPr lang="en-GB" dirty="0" smtClean="0"/>
              <a:t>Stable if </a:t>
            </a:r>
            <a:r>
              <a:rPr lang="en-GB" dirty="0" err="1" smtClean="0"/>
              <a:t>Maximin</a:t>
            </a:r>
            <a:r>
              <a:rPr lang="en-GB" dirty="0" smtClean="0"/>
              <a:t>=Minimax</a:t>
            </a:r>
            <a:endParaRPr lang="en-GB" dirty="0"/>
          </a:p>
        </p:txBody>
      </p:sp>
    </p:spTree>
    <p:extLst>
      <p:ext uri="{BB962C8B-B14F-4D97-AF65-F5344CB8AC3E}">
        <p14:creationId xmlns:p14="http://schemas.microsoft.com/office/powerpoint/2010/main" val="35775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265638"/>
            <a:ext cx="7556313" cy="1116106"/>
          </a:xfrm>
        </p:spPr>
        <p:txBody>
          <a:bodyPr/>
          <a:lstStyle/>
          <a:p>
            <a:r>
              <a:rPr lang="en-GB" dirty="0" smtClean="0"/>
              <a:t>A reminder of Game Theory</a:t>
            </a:r>
            <a:r>
              <a:rPr lang="en-GB" dirty="0" smtClean="0"/>
              <a:t/>
            </a:r>
            <a:br>
              <a:rPr lang="en-GB" dirty="0" smtClean="0"/>
            </a:br>
            <a:r>
              <a:rPr lang="en-GB" sz="2000" i="1" dirty="0" smtClean="0"/>
              <a:t>Fluency</a:t>
            </a:r>
            <a:endParaRPr lang="en-GB" i="1" dirty="0"/>
          </a:p>
        </p:txBody>
      </p:sp>
      <p:sp>
        <p:nvSpPr>
          <p:cNvPr id="3" name="Content Placeholder 2"/>
          <p:cNvSpPr>
            <a:spLocks noGrp="1"/>
          </p:cNvSpPr>
          <p:nvPr>
            <p:ph idx="1"/>
          </p:nvPr>
        </p:nvSpPr>
        <p:spPr>
          <a:xfrm>
            <a:off x="498472" y="1354036"/>
            <a:ext cx="7556313" cy="3559790"/>
          </a:xfrm>
        </p:spPr>
        <p:txBody>
          <a:bodyPr numCol="1">
            <a:noAutofit/>
          </a:bodyPr>
          <a:lstStyle/>
          <a:p>
            <a:pPr marL="0" indent="0">
              <a:buNone/>
            </a:pPr>
            <a:r>
              <a:rPr lang="en-GB" sz="2800" dirty="0" smtClean="0"/>
              <a:t>Express the value of the game below.</a:t>
            </a:r>
            <a:endParaRPr lang="en-GB" sz="2800" dirty="0"/>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2173396716"/>
                  </p:ext>
                </p:extLst>
              </p:nvPr>
            </p:nvGraphicFramePr>
            <p:xfrm>
              <a:off x="498471" y="2162353"/>
              <a:ext cx="4073235" cy="1121178"/>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2173396716"/>
                  </p:ext>
                </p:extLst>
              </p:nvPr>
            </p:nvGraphicFramePr>
            <p:xfrm>
              <a:off x="498471" y="2162353"/>
              <a:ext cx="4073235" cy="1121178"/>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endParaRPr lang="en-US"/>
                        </a:p>
                      </a:txBody>
                      <a:tcPr>
                        <a:blipFill>
                          <a:blip r:embed="rId2"/>
                          <a:stretch>
                            <a:fillRect l="-100448" t="-1613" r="-102242" b="-220968"/>
                          </a:stretch>
                        </a:blipFill>
                      </a:tcPr>
                    </a:tc>
                    <a:tc>
                      <a:txBody>
                        <a:bodyPr/>
                        <a:lstStyle/>
                        <a:p>
                          <a:endParaRPr lang="en-US"/>
                        </a:p>
                      </a:txBody>
                      <a:tcPr>
                        <a:blipFill>
                          <a:blip r:embed="rId2"/>
                          <a:stretch>
                            <a:fillRect l="-200448" t="-1613" r="-2242" b="-2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2"/>
                          <a:stretch>
                            <a:fillRect l="-448" t="-103279" r="-202242" b="-124590"/>
                          </a:stretch>
                        </a:blipFill>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2"/>
                          <a:stretch>
                            <a:fillRect l="-448" t="-200000" r="-202242" b="-22581"/>
                          </a:stretch>
                        </a:blipFill>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bl>
              </a:graphicData>
            </a:graphic>
          </p:graphicFrame>
        </mc:Fallback>
      </mc:AlternateContent>
      <p:pic>
        <p:nvPicPr>
          <p:cNvPr id="9" name="Picture 8"/>
          <p:cNvPicPr>
            <a:picLocks noChangeAspect="1"/>
          </p:cNvPicPr>
          <p:nvPr/>
        </p:nvPicPr>
        <p:blipFill>
          <a:blip r:embed="rId3"/>
          <a:stretch>
            <a:fillRect/>
          </a:stretch>
        </p:blipFill>
        <p:spPr>
          <a:xfrm>
            <a:off x="6538121" y="5372649"/>
            <a:ext cx="2605879" cy="1485351"/>
          </a:xfrm>
          <a:prstGeom prst="rect">
            <a:avLst/>
          </a:prstGeom>
        </p:spPr>
      </p:pic>
    </p:spTree>
    <p:extLst>
      <p:ext uri="{BB962C8B-B14F-4D97-AF65-F5344CB8AC3E}">
        <p14:creationId xmlns:p14="http://schemas.microsoft.com/office/powerpoint/2010/main" val="122969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265638"/>
            <a:ext cx="7556313" cy="1116106"/>
          </a:xfrm>
        </p:spPr>
        <p:txBody>
          <a:bodyPr/>
          <a:lstStyle/>
          <a:p>
            <a:r>
              <a:rPr lang="en-GB" dirty="0" smtClean="0"/>
              <a:t>A reminder of Game Theory</a:t>
            </a:r>
            <a:r>
              <a:rPr lang="en-GB" dirty="0" smtClean="0"/>
              <a:t/>
            </a:r>
            <a:br>
              <a:rPr lang="en-GB" dirty="0" smtClean="0"/>
            </a:br>
            <a:r>
              <a:rPr lang="en-GB" sz="2000" i="1" dirty="0" smtClean="0"/>
              <a:t>Fluency</a:t>
            </a:r>
            <a:endParaRPr lang="en-GB" i="1" dirty="0"/>
          </a:p>
        </p:txBody>
      </p:sp>
      <p:sp>
        <p:nvSpPr>
          <p:cNvPr id="3" name="Content Placeholder 2"/>
          <p:cNvSpPr>
            <a:spLocks noGrp="1"/>
          </p:cNvSpPr>
          <p:nvPr>
            <p:ph idx="1"/>
          </p:nvPr>
        </p:nvSpPr>
        <p:spPr>
          <a:xfrm>
            <a:off x="498473" y="3043947"/>
            <a:ext cx="7556313" cy="3559790"/>
          </a:xfrm>
        </p:spPr>
        <p:txBody>
          <a:bodyPr numCol="1">
            <a:noAutofit/>
          </a:bodyPr>
          <a:lstStyle/>
          <a:p>
            <a:pPr marL="0" indent="0">
              <a:buNone/>
            </a:pPr>
            <a:r>
              <a:rPr lang="en-GB" sz="2800" dirty="0" smtClean="0"/>
              <a:t>Minimax and </a:t>
            </a:r>
            <a:r>
              <a:rPr lang="en-GB" sz="2800" dirty="0" err="1" smtClean="0"/>
              <a:t>maximin</a:t>
            </a:r>
            <a:r>
              <a:rPr lang="en-GB" sz="2800" dirty="0" smtClean="0"/>
              <a:t> are -1 and 3, so there is not a stable solution. If they always play safe then A will win 3. The value of the game would be 3.</a:t>
            </a:r>
          </a:p>
          <a:p>
            <a:pPr marL="0" indent="0">
              <a:buNone/>
            </a:pPr>
            <a:r>
              <a:rPr lang="en-GB" sz="2800" dirty="0" smtClean="0"/>
              <a:t>They need to apply a mixed strategy.</a:t>
            </a:r>
            <a:endParaRPr lang="en-GB" sz="2800" dirty="0"/>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2037882759"/>
                  </p:ext>
                </p:extLst>
              </p:nvPr>
            </p:nvGraphicFramePr>
            <p:xfrm>
              <a:off x="498471" y="1396642"/>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215726750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MIN</a:t>
                          </a:r>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r>
                            <a:rPr lang="en-GB" dirty="0" smtClean="0"/>
                            <a:t>-3</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r>
                            <a:rPr lang="en-GB" dirty="0" smtClean="0"/>
                            <a:t>MAX</a:t>
                          </a:r>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endParaRPr lang="en-GB" dirty="0"/>
                        </a:p>
                      </a:txBody>
                      <a:tcPr/>
                    </a:tc>
                    <a:extLst>
                      <a:ext uri="{0D108BD9-81ED-4DB2-BD59-A6C34878D82A}">
                        <a16:rowId xmlns:a16="http://schemas.microsoft.com/office/drawing/2014/main" val="3543165496"/>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2037882759"/>
                  </p:ext>
                </p:extLst>
              </p:nvPr>
            </p:nvGraphicFramePr>
            <p:xfrm>
              <a:off x="498471" y="1396642"/>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2157267507"/>
                        </a:ext>
                      </a:extLst>
                    </a:gridCol>
                  </a:tblGrid>
                  <a:tr h="373726">
                    <a:tc>
                      <a:txBody>
                        <a:bodyPr/>
                        <a:lstStyle/>
                        <a:p>
                          <a:pPr algn="ctr"/>
                          <a:endParaRPr lang="en-GB" dirty="0"/>
                        </a:p>
                      </a:txBody>
                      <a:tcPr/>
                    </a:tc>
                    <a:tc>
                      <a:txBody>
                        <a:bodyPr/>
                        <a:lstStyle/>
                        <a:p>
                          <a:endParaRPr lang="en-US"/>
                        </a:p>
                      </a:txBody>
                      <a:tcPr>
                        <a:blipFill>
                          <a:blip r:embed="rId2"/>
                          <a:stretch>
                            <a:fillRect l="-100000" t="-8065" r="-201786" b="-319355"/>
                          </a:stretch>
                        </a:blipFill>
                      </a:tcPr>
                    </a:tc>
                    <a:tc>
                      <a:txBody>
                        <a:bodyPr/>
                        <a:lstStyle/>
                        <a:p>
                          <a:endParaRPr lang="en-US"/>
                        </a:p>
                      </a:txBody>
                      <a:tcPr>
                        <a:blipFill>
                          <a:blip r:embed="rId2"/>
                          <a:stretch>
                            <a:fillRect l="-201198" t="-8065" r="-102994" b="-319355"/>
                          </a:stretch>
                        </a:blipFill>
                      </a:tcPr>
                    </a:tc>
                    <a:tc>
                      <a:txBody>
                        <a:bodyPr/>
                        <a:lstStyle/>
                        <a:p>
                          <a:pPr algn="ctr"/>
                          <a:r>
                            <a:rPr lang="en-GB" dirty="0" smtClean="0"/>
                            <a:t>MIN</a:t>
                          </a:r>
                          <a:endParaRPr lang="en-GB" dirty="0"/>
                        </a:p>
                      </a:txBody>
                      <a:tcPr/>
                    </a:tc>
                    <a:extLst>
                      <a:ext uri="{0D108BD9-81ED-4DB2-BD59-A6C34878D82A}">
                        <a16:rowId xmlns:a16="http://schemas.microsoft.com/office/drawing/2014/main" val="1342358563"/>
                      </a:ext>
                    </a:extLst>
                  </a:tr>
                  <a:tr h="373726">
                    <a:tc>
                      <a:txBody>
                        <a:bodyPr/>
                        <a:lstStyle/>
                        <a:p>
                          <a:endParaRPr lang="en-US"/>
                        </a:p>
                      </a:txBody>
                      <a:tcPr>
                        <a:blipFill>
                          <a:blip r:embed="rId2"/>
                          <a:stretch>
                            <a:fillRect l="-599" t="-109836" r="-303593" b="-224590"/>
                          </a:stretch>
                        </a:blipFill>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r>
                            <a:rPr lang="en-GB" dirty="0" smtClean="0"/>
                            <a:t>-3</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2"/>
                          <a:stretch>
                            <a:fillRect l="-599" t="-206452" r="-303593" b="-120968"/>
                          </a:stretch>
                        </a:blipFill>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r>
                            <a:rPr lang="en-GB" dirty="0" smtClean="0"/>
                            <a:t>MAX</a:t>
                          </a:r>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endParaRPr lang="en-GB" dirty="0"/>
                        </a:p>
                      </a:txBody>
                      <a:tcPr/>
                    </a:tc>
                    <a:extLst>
                      <a:ext uri="{0D108BD9-81ED-4DB2-BD59-A6C34878D82A}">
                        <a16:rowId xmlns:a16="http://schemas.microsoft.com/office/drawing/2014/main" val="3543165496"/>
                      </a:ext>
                    </a:extLst>
                  </a:tr>
                </a:tbl>
              </a:graphicData>
            </a:graphic>
          </p:graphicFrame>
        </mc:Fallback>
      </mc:AlternateContent>
      <p:pic>
        <p:nvPicPr>
          <p:cNvPr id="6" name="Picture 5"/>
          <p:cNvPicPr>
            <a:picLocks noChangeAspect="1"/>
          </p:cNvPicPr>
          <p:nvPr/>
        </p:nvPicPr>
        <p:blipFill>
          <a:blip r:embed="rId3"/>
          <a:stretch>
            <a:fillRect/>
          </a:stretch>
        </p:blipFill>
        <p:spPr>
          <a:xfrm>
            <a:off x="6823880" y="5165038"/>
            <a:ext cx="2320120" cy="1692962"/>
          </a:xfrm>
          <a:prstGeom prst="rect">
            <a:avLst/>
          </a:prstGeom>
        </p:spPr>
      </p:pic>
    </p:spTree>
    <p:extLst>
      <p:ext uri="{BB962C8B-B14F-4D97-AF65-F5344CB8AC3E}">
        <p14:creationId xmlns:p14="http://schemas.microsoft.com/office/powerpoint/2010/main" val="394827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43965"/>
            <a:ext cx="7556313" cy="1116106"/>
          </a:xfrm>
        </p:spPr>
        <p:txBody>
          <a:bodyPr/>
          <a:lstStyle/>
          <a:p>
            <a:r>
              <a:rPr lang="en-GB" dirty="0" smtClean="0"/>
              <a:t>A reminder of Game Theory</a:t>
            </a:r>
            <a:r>
              <a:rPr lang="en-GB" dirty="0" smtClean="0"/>
              <a:t/>
            </a:r>
            <a:br>
              <a:rPr lang="en-GB" dirty="0" smtClean="0"/>
            </a:br>
            <a:r>
              <a:rPr lang="en-GB" sz="2000" i="1" dirty="0" smtClean="0"/>
              <a:t>Fluency</a:t>
            </a:r>
            <a:endParaRPr lang="en-GB" i="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8472" y="2527275"/>
                <a:ext cx="7556313" cy="3559790"/>
              </a:xfrm>
            </p:spPr>
            <p:txBody>
              <a:bodyPr numCol="1">
                <a:noAutofit/>
              </a:bodyPr>
              <a:lstStyle/>
              <a:p>
                <a:pPr marL="0" indent="0">
                  <a:buNone/>
                </a:pPr>
                <a:r>
                  <a:rPr lang="en-GB" sz="2800" dirty="0" smtClean="0"/>
                  <a:t>If B plays </a:t>
                </a:r>
                <a14:m>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𝐵</m:t>
                        </m:r>
                      </m:e>
                      <m:sub>
                        <m:r>
                          <a:rPr lang="en-GB" sz="2800" b="0" i="1" smtClean="0">
                            <a:latin typeface="Cambria Math" panose="02040503050406030204" pitchFamily="18" charset="0"/>
                          </a:rPr>
                          <m:t>1</m:t>
                        </m:r>
                      </m:sub>
                    </m:sSub>
                  </m:oMath>
                </a14:m>
                <a:r>
                  <a:rPr lang="en-GB" sz="2800" dirty="0" smtClean="0"/>
                  <a:t> then the expected pay off is </a:t>
                </a: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m:t>
                      </m:r>
                      <m:r>
                        <a:rPr lang="en-GB" sz="2800" b="0" i="1" smtClean="0">
                          <a:latin typeface="Cambria Math" panose="02040503050406030204" pitchFamily="18" charset="0"/>
                        </a:rPr>
                        <m:t>𝑝</m:t>
                      </m:r>
                      <m:r>
                        <a:rPr lang="en-GB" sz="2800" b="0" i="1" smtClean="0">
                          <a:latin typeface="Cambria Math" panose="02040503050406030204" pitchFamily="18" charset="0"/>
                        </a:rPr>
                        <m:t>+3</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𝑝</m:t>
                          </m:r>
                        </m:e>
                      </m:d>
                      <m:r>
                        <a:rPr lang="en-GB" sz="2800" b="0" i="1" smtClean="0">
                          <a:latin typeface="Cambria Math" panose="02040503050406030204" pitchFamily="18" charset="0"/>
                        </a:rPr>
                        <m:t>=3−6</m:t>
                      </m:r>
                      <m:r>
                        <a:rPr lang="en-GB" sz="2800" b="0" i="1" smtClean="0">
                          <a:latin typeface="Cambria Math" panose="02040503050406030204" pitchFamily="18" charset="0"/>
                        </a:rPr>
                        <m:t>𝑝</m:t>
                      </m:r>
                    </m:oMath>
                  </m:oMathPara>
                </a14:m>
                <a:endParaRPr lang="en-GB" sz="2800" dirty="0" smtClean="0"/>
              </a:p>
              <a:p>
                <a:pPr marL="0" indent="0">
                  <a:buNone/>
                </a:pPr>
                <a:r>
                  <a:rPr lang="en-GB" sz="2800" dirty="0" smtClean="0"/>
                  <a:t>If B plays </a:t>
                </a:r>
                <a14:m>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𝐵</m:t>
                        </m:r>
                      </m:e>
                      <m:sub>
                        <m:r>
                          <a:rPr lang="en-GB" sz="2800" b="0" i="1" smtClean="0">
                            <a:latin typeface="Cambria Math" panose="02040503050406030204" pitchFamily="18" charset="0"/>
                          </a:rPr>
                          <m:t>2</m:t>
                        </m:r>
                      </m:sub>
                    </m:sSub>
                  </m:oMath>
                </a14:m>
                <a:r>
                  <a:rPr lang="en-GB" sz="2800" dirty="0" smtClean="0"/>
                  <a:t> then the expected pay off is</a:t>
                </a: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m:t>
                      </m:r>
                      <m:r>
                        <a:rPr lang="en-GB" sz="2800" b="0" i="1" smtClean="0">
                          <a:latin typeface="Cambria Math" panose="02040503050406030204" pitchFamily="18" charset="0"/>
                        </a:rPr>
                        <m:t>𝑝</m:t>
                      </m:r>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e>
                      </m:d>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𝑝</m:t>
                          </m:r>
                        </m:e>
                      </m:d>
                      <m:r>
                        <a:rPr lang="en-GB" sz="2800" b="0" i="1" smtClean="0">
                          <a:latin typeface="Cambria Math" panose="02040503050406030204" pitchFamily="18" charset="0"/>
                        </a:rPr>
                        <m:t>=6</m:t>
                      </m:r>
                      <m:r>
                        <a:rPr lang="en-GB" sz="2800" b="0" i="1" smtClean="0">
                          <a:latin typeface="Cambria Math" panose="02040503050406030204" pitchFamily="18" charset="0"/>
                        </a:rPr>
                        <m:t>𝑝</m:t>
                      </m:r>
                      <m:r>
                        <a:rPr lang="en-GB" sz="2800" b="0" i="1" smtClean="0">
                          <a:latin typeface="Cambria Math" panose="02040503050406030204" pitchFamily="18" charset="0"/>
                        </a:rPr>
                        <m:t>−1</m:t>
                      </m:r>
                    </m:oMath>
                  </m:oMathPara>
                </a14:m>
                <a:endParaRPr lang="en-GB" sz="2800" dirty="0" smtClean="0"/>
              </a:p>
              <a:p>
                <a:pPr marL="0" indent="0">
                  <a:buNone/>
                </a:pPr>
                <a:r>
                  <a:rPr lang="en-GB" sz="2800" dirty="0" smtClean="0"/>
                  <a:t>The value of the game cannot be greater than these so we create two inequalities which would then be solved graphically</a:t>
                </a:r>
              </a:p>
              <a:p>
                <a:pPr marL="0" indent="0">
                  <a:buNone/>
                </a:pPr>
                <a14:m>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≤3−6</m:t>
                    </m:r>
                    <m:r>
                      <a:rPr lang="en-GB" sz="2800" b="0" i="1" smtClean="0">
                        <a:latin typeface="Cambria Math" panose="02040503050406030204" pitchFamily="18" charset="0"/>
                        <a:ea typeface="Cambria Math" panose="02040503050406030204" pitchFamily="18" charset="0"/>
                      </a:rPr>
                      <m:t>𝑝</m:t>
                    </m:r>
                  </m:oMath>
                </a14:m>
                <a:r>
                  <a:rPr lang="en-GB" sz="2800" dirty="0" smtClean="0"/>
                  <a:t> and </a:t>
                </a:r>
                <a14:m>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≤6</m:t>
                    </m:r>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−1</m:t>
                    </m:r>
                  </m:oMath>
                </a14:m>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8472" y="2527275"/>
                <a:ext cx="7556313" cy="3559790"/>
              </a:xfrm>
              <a:blipFill>
                <a:blip r:embed="rId2"/>
                <a:stretch>
                  <a:fillRect l="-1695" t="-2055" b="-244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2375646729"/>
                  </p:ext>
                </p:extLst>
              </p:nvPr>
            </p:nvGraphicFramePr>
            <p:xfrm>
              <a:off x="498473" y="1022569"/>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215726750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MIN</a:t>
                          </a:r>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r>
                            <a:rPr lang="en-GB" dirty="0" smtClean="0"/>
                            <a:t>-3</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r>
                            <a:rPr lang="en-GB" dirty="0" smtClean="0"/>
                            <a:t>MAX</a:t>
                          </a:r>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endParaRPr lang="en-GB" dirty="0"/>
                        </a:p>
                      </a:txBody>
                      <a:tcPr/>
                    </a:tc>
                    <a:extLst>
                      <a:ext uri="{0D108BD9-81ED-4DB2-BD59-A6C34878D82A}">
                        <a16:rowId xmlns:a16="http://schemas.microsoft.com/office/drawing/2014/main" val="3543165496"/>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2375646729"/>
                  </p:ext>
                </p:extLst>
              </p:nvPr>
            </p:nvGraphicFramePr>
            <p:xfrm>
              <a:off x="498473" y="1022569"/>
              <a:ext cx="4073236" cy="1494904"/>
            </p:xfrm>
            <a:graphic>
              <a:graphicData uri="http://schemas.openxmlformats.org/drawingml/2006/table">
                <a:tbl>
                  <a:tblPr firstRow="1" bandRow="1">
                    <a:tableStyleId>{5C22544A-7EE6-4342-B048-85BDC9FD1C3A}</a:tableStyleId>
                  </a:tblPr>
                  <a:tblGrid>
                    <a:gridCol w="1018309">
                      <a:extLst>
                        <a:ext uri="{9D8B030D-6E8A-4147-A177-3AD203B41FA5}">
                          <a16:colId xmlns:a16="http://schemas.microsoft.com/office/drawing/2014/main" val="4051530785"/>
                        </a:ext>
                      </a:extLst>
                    </a:gridCol>
                    <a:gridCol w="1018309">
                      <a:extLst>
                        <a:ext uri="{9D8B030D-6E8A-4147-A177-3AD203B41FA5}">
                          <a16:colId xmlns:a16="http://schemas.microsoft.com/office/drawing/2014/main" val="1807548031"/>
                        </a:ext>
                      </a:extLst>
                    </a:gridCol>
                    <a:gridCol w="1018309">
                      <a:extLst>
                        <a:ext uri="{9D8B030D-6E8A-4147-A177-3AD203B41FA5}">
                          <a16:colId xmlns:a16="http://schemas.microsoft.com/office/drawing/2014/main" val="718059887"/>
                        </a:ext>
                      </a:extLst>
                    </a:gridCol>
                    <a:gridCol w="1018309">
                      <a:extLst>
                        <a:ext uri="{9D8B030D-6E8A-4147-A177-3AD203B41FA5}">
                          <a16:colId xmlns:a16="http://schemas.microsoft.com/office/drawing/2014/main" val="2157267507"/>
                        </a:ext>
                      </a:extLst>
                    </a:gridCol>
                  </a:tblGrid>
                  <a:tr h="373726">
                    <a:tc>
                      <a:txBody>
                        <a:bodyPr/>
                        <a:lstStyle/>
                        <a:p>
                          <a:pPr algn="ctr"/>
                          <a:endParaRPr lang="en-GB" dirty="0"/>
                        </a:p>
                      </a:txBody>
                      <a:tcPr/>
                    </a:tc>
                    <a:tc>
                      <a:txBody>
                        <a:bodyPr/>
                        <a:lstStyle/>
                        <a:p>
                          <a:endParaRPr lang="en-US"/>
                        </a:p>
                      </a:txBody>
                      <a:tcPr>
                        <a:blipFill>
                          <a:blip r:embed="rId3"/>
                          <a:stretch>
                            <a:fillRect l="-100000" t="-8065" r="-201786" b="-320968"/>
                          </a:stretch>
                        </a:blipFill>
                      </a:tcPr>
                    </a:tc>
                    <a:tc>
                      <a:txBody>
                        <a:bodyPr/>
                        <a:lstStyle/>
                        <a:p>
                          <a:endParaRPr lang="en-US"/>
                        </a:p>
                      </a:txBody>
                      <a:tcPr>
                        <a:blipFill>
                          <a:blip r:embed="rId3"/>
                          <a:stretch>
                            <a:fillRect l="-201198" t="-8065" r="-102994" b="-320968"/>
                          </a:stretch>
                        </a:blipFill>
                      </a:tcPr>
                    </a:tc>
                    <a:tc>
                      <a:txBody>
                        <a:bodyPr/>
                        <a:lstStyle/>
                        <a:p>
                          <a:pPr algn="ctr"/>
                          <a:r>
                            <a:rPr lang="en-GB" dirty="0" smtClean="0"/>
                            <a:t>MIN</a:t>
                          </a:r>
                          <a:endParaRPr lang="en-GB" dirty="0"/>
                        </a:p>
                      </a:txBody>
                      <a:tcPr/>
                    </a:tc>
                    <a:extLst>
                      <a:ext uri="{0D108BD9-81ED-4DB2-BD59-A6C34878D82A}">
                        <a16:rowId xmlns:a16="http://schemas.microsoft.com/office/drawing/2014/main" val="1342358563"/>
                      </a:ext>
                    </a:extLst>
                  </a:tr>
                  <a:tr h="373726">
                    <a:tc>
                      <a:txBody>
                        <a:bodyPr/>
                        <a:lstStyle/>
                        <a:p>
                          <a:endParaRPr lang="en-US"/>
                        </a:p>
                      </a:txBody>
                      <a:tcPr>
                        <a:blipFill>
                          <a:blip r:embed="rId3"/>
                          <a:stretch>
                            <a:fillRect l="-599" t="-109836" r="-303593" b="-226230"/>
                          </a:stretch>
                        </a:blipFill>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r>
                            <a:rPr lang="en-GB" dirty="0" smtClean="0"/>
                            <a:t>-3</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3"/>
                          <a:stretch>
                            <a:fillRect l="-599" t="-206452" r="-303593" b="-122581"/>
                          </a:stretch>
                        </a:blipFill>
                      </a:tcPr>
                    </a:tc>
                    <a:tc>
                      <a:txBody>
                        <a:bodyPr/>
                        <a:lstStyle/>
                        <a:p>
                          <a:pPr algn="ctr"/>
                          <a:r>
                            <a:rPr lang="en-GB" dirty="0" smtClean="0"/>
                            <a:t>3</a:t>
                          </a:r>
                          <a:endParaRPr lang="en-GB" dirty="0"/>
                        </a:p>
                      </a:txBody>
                      <a:tcPr/>
                    </a:tc>
                    <a:tc>
                      <a:txBody>
                        <a:bodyPr/>
                        <a:lstStyle/>
                        <a:p>
                          <a:pPr algn="ctr"/>
                          <a:r>
                            <a:rPr lang="en-GB" dirty="0" smtClean="0"/>
                            <a:t>-1</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r>
                            <a:rPr lang="en-GB" dirty="0" smtClean="0"/>
                            <a:t>MAX</a:t>
                          </a:r>
                          <a:endParaRPr lang="en-GB" dirty="0"/>
                        </a:p>
                      </a:txBody>
                      <a:tcPr/>
                    </a:tc>
                    <a:tc>
                      <a:txBody>
                        <a:bodyPr/>
                        <a:lstStyle/>
                        <a:p>
                          <a:pPr algn="ctr"/>
                          <a:r>
                            <a:rPr lang="en-GB" dirty="0" smtClean="0"/>
                            <a:t>3</a:t>
                          </a:r>
                          <a:endParaRPr lang="en-GB" dirty="0"/>
                        </a:p>
                      </a:txBody>
                      <a:tcPr/>
                    </a:tc>
                    <a:tc>
                      <a:txBody>
                        <a:bodyPr/>
                        <a:lstStyle/>
                        <a:p>
                          <a:pPr algn="ctr"/>
                          <a:r>
                            <a:rPr lang="en-GB" dirty="0" smtClean="0"/>
                            <a:t>5</a:t>
                          </a:r>
                          <a:endParaRPr lang="en-GB" dirty="0"/>
                        </a:p>
                      </a:txBody>
                      <a:tcPr/>
                    </a:tc>
                    <a:tc>
                      <a:txBody>
                        <a:bodyPr/>
                        <a:lstStyle/>
                        <a:p>
                          <a:pPr algn="ctr"/>
                          <a:endParaRPr lang="en-GB" dirty="0"/>
                        </a:p>
                      </a:txBody>
                      <a:tcPr/>
                    </a:tc>
                    <a:extLst>
                      <a:ext uri="{0D108BD9-81ED-4DB2-BD59-A6C34878D82A}">
                        <a16:rowId xmlns:a16="http://schemas.microsoft.com/office/drawing/2014/main" val="3543165496"/>
                      </a:ext>
                    </a:extLst>
                  </a:tr>
                </a:tbl>
              </a:graphicData>
            </a:graphic>
          </p:graphicFrame>
        </mc:Fallback>
      </mc:AlternateContent>
      <p:pic>
        <p:nvPicPr>
          <p:cNvPr id="5" name="Picture 4"/>
          <p:cNvPicPr>
            <a:picLocks noChangeAspect="1"/>
          </p:cNvPicPr>
          <p:nvPr/>
        </p:nvPicPr>
        <p:blipFill>
          <a:blip r:embed="rId4"/>
          <a:stretch>
            <a:fillRect/>
          </a:stretch>
        </p:blipFill>
        <p:spPr>
          <a:xfrm>
            <a:off x="7207328" y="5444836"/>
            <a:ext cx="1936671" cy="1413164"/>
          </a:xfrm>
          <a:prstGeom prst="rect">
            <a:avLst/>
          </a:prstGeom>
        </p:spPr>
      </p:pic>
    </p:spTree>
    <p:extLst>
      <p:ext uri="{BB962C8B-B14F-4D97-AF65-F5344CB8AC3E}">
        <p14:creationId xmlns:p14="http://schemas.microsoft.com/office/powerpoint/2010/main" val="312990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Fully Worked Example</a:t>
            </a:r>
            <a:r>
              <a:rPr lang="en-GB" dirty="0" smtClean="0"/>
              <a:t/>
            </a:r>
            <a:br>
              <a:rPr lang="en-GB" dirty="0" smtClean="0"/>
            </a:br>
            <a:r>
              <a:rPr lang="en-GB" sz="2000" dirty="0" smtClean="0"/>
              <a:t>Reasoning</a:t>
            </a:r>
            <a:endParaRPr lang="en-GB" dirty="0"/>
          </a:p>
        </p:txBody>
      </p:sp>
      <p:sp>
        <p:nvSpPr>
          <p:cNvPr id="3" name="Content Placeholder 2"/>
          <p:cNvSpPr>
            <a:spLocks noGrp="1"/>
          </p:cNvSpPr>
          <p:nvPr>
            <p:ph idx="1"/>
          </p:nvPr>
        </p:nvSpPr>
        <p:spPr>
          <a:xfrm>
            <a:off x="498474" y="1731818"/>
            <a:ext cx="7556313" cy="3809173"/>
          </a:xfrm>
        </p:spPr>
        <p:txBody>
          <a:bodyPr numCol="1">
            <a:noAutofit/>
          </a:bodyPr>
          <a:lstStyle/>
          <a:p>
            <a:pPr marL="0" indent="0">
              <a:buNone/>
            </a:pPr>
            <a:r>
              <a:rPr lang="en-GB" sz="2800" dirty="0" smtClean="0"/>
              <a:t>Use the simplex method to solve this zero-sum game to find the optimal strategy for player A and the value of the game.</a:t>
            </a:r>
          </a:p>
          <a:p>
            <a:pPr marL="0" indent="0">
              <a:buNone/>
            </a:pPr>
            <a:endParaRPr lang="en-GB" sz="2800" dirty="0" smtClean="0"/>
          </a:p>
          <a:p>
            <a:pPr marL="0" indent="0">
              <a:buNone/>
            </a:pPr>
            <a:endParaRPr lang="en-GB" sz="2800"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031959757"/>
                  </p:ext>
                </p:extLst>
              </p:nvPr>
            </p:nvGraphicFramePr>
            <p:xfrm>
              <a:off x="498474" y="3283529"/>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4031959757"/>
                  </p:ext>
                </p:extLst>
              </p:nvPr>
            </p:nvGraphicFramePr>
            <p:xfrm>
              <a:off x="498474" y="3283529"/>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endParaRPr lang="en-US"/>
                        </a:p>
                      </a:txBody>
                      <a:tcPr>
                        <a:blipFill>
                          <a:blip r:embed="rId2"/>
                          <a:stretch>
                            <a:fillRect l="-100448" t="-1613" r="-102242" b="-320968"/>
                          </a:stretch>
                        </a:blipFill>
                      </a:tcPr>
                    </a:tc>
                    <a:tc>
                      <a:txBody>
                        <a:bodyPr/>
                        <a:lstStyle/>
                        <a:p>
                          <a:endParaRPr lang="en-US"/>
                        </a:p>
                      </a:txBody>
                      <a:tcPr>
                        <a:blipFill>
                          <a:blip r:embed="rId2"/>
                          <a:stretch>
                            <a:fillRect l="-200448" t="-1613" r="-2242" b="-3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2"/>
                          <a:stretch>
                            <a:fillRect l="-448" t="-103279" r="-202242" b="-226230"/>
                          </a:stretch>
                        </a:blipFill>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2"/>
                          <a:stretch>
                            <a:fillRect l="-448" t="-200000" r="-202242" b="-122581"/>
                          </a:stretch>
                        </a:blipFill>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2"/>
                          <a:stretch>
                            <a:fillRect l="-448" t="-304918" r="-202242" b="-24590"/>
                          </a:stretch>
                        </a:blipFill>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1489636361"/>
                      </a:ext>
                    </a:extLst>
                  </a:tr>
                </a:tbl>
              </a:graphicData>
            </a:graphic>
          </p:graphicFrame>
        </mc:Fallback>
      </mc:AlternateContent>
      <p:sp>
        <p:nvSpPr>
          <p:cNvPr id="6" name="Title 1"/>
          <p:cNvSpPr txBox="1">
            <a:spLocks/>
          </p:cNvSpPr>
          <p:nvPr/>
        </p:nvSpPr>
        <p:spPr>
          <a:xfrm>
            <a:off x="4696690" y="3186544"/>
            <a:ext cx="4300273" cy="1468583"/>
          </a:xfrm>
          <a:prstGeom prst="rect">
            <a:avLst/>
          </a:prstGeom>
          <a:solidFill>
            <a:srgbClr val="FFFF00"/>
          </a:solidFill>
          <a:ln w="57150">
            <a:solidFill>
              <a:schemeClr val="accent1"/>
            </a:solidFill>
          </a:ln>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GB" sz="2000" dirty="0" smtClean="0"/>
              <a:t>If there are only two strategies involved, you can solve graphically. If there are more than two, you must use simplex</a:t>
            </a:r>
            <a:endParaRPr lang="en-GB" sz="2000" dirty="0"/>
          </a:p>
        </p:txBody>
      </p:sp>
      <p:pic>
        <p:nvPicPr>
          <p:cNvPr id="7" name="Picture 6"/>
          <p:cNvPicPr>
            <a:picLocks noChangeAspect="1"/>
          </p:cNvPicPr>
          <p:nvPr/>
        </p:nvPicPr>
        <p:blipFill>
          <a:blip r:embed="rId3"/>
          <a:stretch>
            <a:fillRect/>
          </a:stretch>
        </p:blipFill>
        <p:spPr>
          <a:xfrm>
            <a:off x="7544690" y="5375564"/>
            <a:ext cx="1599309" cy="1482436"/>
          </a:xfrm>
          <a:prstGeom prst="rect">
            <a:avLst/>
          </a:prstGeom>
        </p:spPr>
      </p:pic>
    </p:spTree>
    <p:extLst>
      <p:ext uri="{BB962C8B-B14F-4D97-AF65-F5344CB8AC3E}">
        <p14:creationId xmlns:p14="http://schemas.microsoft.com/office/powerpoint/2010/main" val="4196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731818"/>
            <a:ext cx="7556313" cy="3809173"/>
          </a:xfrm>
        </p:spPr>
        <p:txBody>
          <a:bodyPr numCol="1">
            <a:noAutofit/>
          </a:bodyPr>
          <a:lstStyle/>
          <a:p>
            <a:pPr marL="0" indent="0">
              <a:buNone/>
            </a:pPr>
            <a:r>
              <a:rPr lang="en-GB" sz="2800" dirty="0" smtClean="0"/>
              <a:t>For simplex to work, you must make all values non negative. Remember that whatever you add to all values, you must subtract from the value of your game at the end. In this instance, we will add 2.</a:t>
            </a:r>
          </a:p>
          <a:p>
            <a:pPr marL="0" indent="0">
              <a:buNone/>
            </a:pPr>
            <a:endParaRPr lang="en-GB" sz="2800" dirty="0" smtClean="0"/>
          </a:p>
          <a:p>
            <a:pPr marL="0" indent="0">
              <a:buNone/>
            </a:pPr>
            <a:endParaRPr lang="en-GB" sz="2800"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549131600"/>
                  </p:ext>
                </p:extLst>
              </p:nvPr>
            </p:nvGraphicFramePr>
            <p:xfrm>
              <a:off x="734001" y="236916"/>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549131600"/>
                  </p:ext>
                </p:extLst>
              </p:nvPr>
            </p:nvGraphicFramePr>
            <p:xfrm>
              <a:off x="734001" y="236916"/>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endParaRPr lang="en-US"/>
                        </a:p>
                      </a:txBody>
                      <a:tcPr>
                        <a:blipFill>
                          <a:blip r:embed="rId2"/>
                          <a:stretch>
                            <a:fillRect l="-100448" t="-1613" r="-101794" b="-320968"/>
                          </a:stretch>
                        </a:blipFill>
                      </a:tcPr>
                    </a:tc>
                    <a:tc>
                      <a:txBody>
                        <a:bodyPr/>
                        <a:lstStyle/>
                        <a:p>
                          <a:endParaRPr lang="en-US"/>
                        </a:p>
                      </a:txBody>
                      <a:tcPr>
                        <a:blipFill>
                          <a:blip r:embed="rId2"/>
                          <a:stretch>
                            <a:fillRect l="-200448" t="-1613" r="-1794" b="-3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2"/>
                          <a:stretch>
                            <a:fillRect l="-448" t="-101613" r="-201794" b="-220968"/>
                          </a:stretch>
                        </a:blipFill>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2"/>
                          <a:stretch>
                            <a:fillRect l="-448" t="-204918" r="-201794" b="-124590"/>
                          </a:stretch>
                        </a:blipFill>
                      </a:tcPr>
                    </a:tc>
                    <a:tc>
                      <a:txBody>
                        <a:bodyPr/>
                        <a:lstStyle/>
                        <a:p>
                          <a:pPr algn="ctr"/>
                          <a:r>
                            <a:rPr lang="en-GB" dirty="0" smtClean="0"/>
                            <a:t>0</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2"/>
                          <a:stretch>
                            <a:fillRect l="-448" t="-300000" r="-201794" b="-22581"/>
                          </a:stretch>
                        </a:blipFill>
                      </a:tcPr>
                    </a:tc>
                    <a:tc>
                      <a:txBody>
                        <a:bodyPr/>
                        <a:lstStyle/>
                        <a:p>
                          <a:pPr algn="ctr"/>
                          <a:r>
                            <a:rPr lang="en-GB" dirty="0" smtClean="0"/>
                            <a:t>-1</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1489636361"/>
                      </a:ext>
                    </a:extLst>
                  </a:tr>
                </a:tbl>
              </a:graphicData>
            </a:graphic>
          </p:graphicFrame>
        </mc:Fallback>
      </mc:AlternateContent>
      <p:pic>
        <p:nvPicPr>
          <p:cNvPr id="7" name="Picture 6"/>
          <p:cNvPicPr>
            <a:picLocks noChangeAspect="1"/>
          </p:cNvPicPr>
          <p:nvPr/>
        </p:nvPicPr>
        <p:blipFill>
          <a:blip r:embed="rId3"/>
          <a:stretch>
            <a:fillRect/>
          </a:stretch>
        </p:blipFill>
        <p:spPr>
          <a:xfrm>
            <a:off x="7544690" y="5375564"/>
            <a:ext cx="1599309" cy="1482436"/>
          </a:xfrm>
          <a:prstGeom prst="rect">
            <a:avLst/>
          </a:prstGeom>
        </p:spPr>
      </p:pic>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471524170"/>
                  </p:ext>
                </p:extLst>
              </p:nvPr>
            </p:nvGraphicFramePr>
            <p:xfrm>
              <a:off x="734001" y="4337862"/>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471524170"/>
                  </p:ext>
                </p:extLst>
              </p:nvPr>
            </p:nvGraphicFramePr>
            <p:xfrm>
              <a:off x="734001" y="4337862"/>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endParaRPr lang="en-US"/>
                        </a:p>
                      </a:txBody>
                      <a:tcPr>
                        <a:blipFill>
                          <a:blip r:embed="rId4"/>
                          <a:stretch>
                            <a:fillRect l="-100448" t="-1613" r="-101794" b="-320968"/>
                          </a:stretch>
                        </a:blipFill>
                      </a:tcPr>
                    </a:tc>
                    <a:tc>
                      <a:txBody>
                        <a:bodyPr/>
                        <a:lstStyle/>
                        <a:p>
                          <a:endParaRPr lang="en-US"/>
                        </a:p>
                      </a:txBody>
                      <a:tcPr>
                        <a:blipFill>
                          <a:blip r:embed="rId4"/>
                          <a:stretch>
                            <a:fillRect l="-200448" t="-1613" r="-1794" b="-3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4"/>
                          <a:stretch>
                            <a:fillRect l="-448" t="-103279" r="-201794" b="-226230"/>
                          </a:stretch>
                        </a:blipFill>
                      </a:tcPr>
                    </a:tc>
                    <a:tc>
                      <a:txBody>
                        <a:bodyPr/>
                        <a:lstStyle/>
                        <a:p>
                          <a:pPr algn="ctr"/>
                          <a:r>
                            <a:rPr lang="en-GB" dirty="0" smtClean="0"/>
                            <a:t>3</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4"/>
                          <a:stretch>
                            <a:fillRect l="-448" t="-200000" r="-201794" b="-122581"/>
                          </a:stretch>
                        </a:blipFill>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4"/>
                          <a:stretch>
                            <a:fillRect l="-448" t="-304918" r="-201794" b="-24590"/>
                          </a:stretch>
                        </a:blipFill>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Fallback>
      </mc:AlternateContent>
    </p:spTree>
    <p:extLst>
      <p:ext uri="{BB962C8B-B14F-4D97-AF65-F5344CB8AC3E}">
        <p14:creationId xmlns:p14="http://schemas.microsoft.com/office/powerpoint/2010/main" val="2153465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8475" y="2064327"/>
                <a:ext cx="7163090" cy="3809173"/>
              </a:xfrm>
            </p:spPr>
            <p:txBody>
              <a:bodyPr numCol="1">
                <a:noAutofit/>
              </a:bodyPr>
              <a:lstStyle/>
              <a:p>
                <a:pPr marL="0" indent="0">
                  <a:buNone/>
                </a:pPr>
                <a:r>
                  <a:rPr lang="en-GB" sz="2800" dirty="0" smtClean="0"/>
                  <a:t>Our aim is to maximise P=V (profit=value)</a:t>
                </a: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≤3</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+2</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3</m:t>
                          </m:r>
                        </m:sub>
                      </m:sSub>
                    </m:oMath>
                  </m:oMathPara>
                </a14:m>
                <a:endParaRPr lang="en-GB" sz="2800"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+2</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𝑝</m:t>
                          </m:r>
                        </m:e>
                        <m:sub>
                          <m:r>
                            <a:rPr lang="en-GB" sz="2800" b="0" i="1" smtClean="0">
                              <a:latin typeface="Cambria Math" panose="02040503050406030204" pitchFamily="18" charset="0"/>
                              <a:ea typeface="Cambria Math" panose="02040503050406030204" pitchFamily="18" charset="0"/>
                            </a:rPr>
                            <m:t>3</m:t>
                          </m:r>
                        </m:sub>
                      </m:sSub>
                    </m:oMath>
                  </m:oMathPara>
                </a14:m>
                <a:endParaRPr lang="en-GB" sz="2800" dirty="0" smtClean="0"/>
              </a:p>
              <a:p>
                <a:pPr marL="0" indent="0">
                  <a:buNone/>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3</m:t>
                          </m:r>
                        </m:sub>
                      </m:sSub>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1</m:t>
                      </m:r>
                    </m:oMath>
                  </m:oMathPara>
                </a14:m>
                <a:endParaRPr lang="en-GB" sz="2800" b="0"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𝑝</m:t>
                          </m:r>
                        </m:e>
                        <m:sub>
                          <m:r>
                            <a:rPr lang="en-GB" sz="2800" i="1">
                              <a:latin typeface="Cambria Math" panose="02040503050406030204" pitchFamily="18" charset="0"/>
                              <a:ea typeface="Cambria Math" panose="02040503050406030204" pitchFamily="18" charset="0"/>
                            </a:rPr>
                            <m:t>3</m:t>
                          </m:r>
                        </m:sub>
                      </m:sSub>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≥0</m:t>
                      </m:r>
                    </m:oMath>
                  </m:oMathPara>
                </a14:m>
                <a:endParaRPr lang="en-GB" sz="2800" b="0" dirty="0" smtClean="0">
                  <a:ea typeface="Cambria Math" panose="02040503050406030204" pitchFamily="18" charset="0"/>
                </a:endParaRPr>
              </a:p>
              <a:p>
                <a:pPr marL="0" indent="0">
                  <a:buNone/>
                </a:pPr>
                <a:r>
                  <a:rPr lang="en-GB" sz="2800" dirty="0" smtClean="0"/>
                  <a:t>So we have three inequalities and the equation to rearrange into simplex equations. Don’t forget to add slack variables where necessary.</a:t>
                </a:r>
              </a:p>
              <a:p>
                <a:pPr marL="0" indent="0">
                  <a:buNone/>
                </a:pPr>
                <a:endParaRPr lang="en-GB" sz="2800" dirty="0" smtClean="0"/>
              </a:p>
              <a:p>
                <a:pPr marL="0" indent="0">
                  <a:buNone/>
                </a:pPr>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8475" y="2064327"/>
                <a:ext cx="7163090" cy="3809173"/>
              </a:xfrm>
              <a:blipFill>
                <a:blip r:embed="rId2"/>
                <a:stretch>
                  <a:fillRect l="-1787" t="-1920" r="-170" b="-14240"/>
                </a:stretch>
              </a:blipFill>
            </p:spPr>
            <p:txBody>
              <a:bodyPr/>
              <a:lstStyle/>
              <a:p>
                <a:r>
                  <a:rPr lang="en-GB">
                    <a:noFill/>
                  </a:rPr>
                  <a:t> </a:t>
                </a:r>
              </a:p>
            </p:txBody>
          </p:sp>
        </mc:Fallback>
      </mc:AlternateContent>
      <p:pic>
        <p:nvPicPr>
          <p:cNvPr id="7" name="Picture 6"/>
          <p:cNvPicPr>
            <a:picLocks noChangeAspect="1"/>
          </p:cNvPicPr>
          <p:nvPr/>
        </p:nvPicPr>
        <p:blipFill>
          <a:blip r:embed="rId3"/>
          <a:stretch>
            <a:fillRect/>
          </a:stretch>
        </p:blipFill>
        <p:spPr>
          <a:xfrm>
            <a:off x="7544690" y="5375564"/>
            <a:ext cx="1599309" cy="1482436"/>
          </a:xfrm>
          <a:prstGeom prst="rect">
            <a:avLst/>
          </a:prstGeom>
        </p:spPr>
      </p:pic>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4081527077"/>
                  </p:ext>
                </p:extLst>
              </p:nvPr>
            </p:nvGraphicFramePr>
            <p:xfrm>
              <a:off x="734001" y="388489"/>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𝟏</m:t>
                                    </m:r>
                                  </m:sub>
                                </m:sSub>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𝑩</m:t>
                                    </m:r>
                                  </m:e>
                                  <m:sub>
                                    <m:r>
                                      <a:rPr lang="en-GB" b="1" i="1" dirty="0" smtClean="0">
                                        <a:latin typeface="Cambria Math" panose="02040503050406030204" pitchFamily="18" charset="0"/>
                                      </a:rPr>
                                      <m:t>𝟐</m:t>
                                    </m:r>
                                  </m:sub>
                                </m:sSub>
                              </m:oMath>
                            </m:oMathPara>
                          </a14:m>
                          <a:endParaRPr lang="en-GB" dirty="0"/>
                        </a:p>
                      </a:txBody>
                      <a:tcPr/>
                    </a:tc>
                    <a:extLst>
                      <a:ext uri="{0D108BD9-81ED-4DB2-BD59-A6C34878D82A}">
                        <a16:rowId xmlns:a16="http://schemas.microsoft.com/office/drawing/2014/main" val="1342358563"/>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𝟏</m:t>
                                    </m:r>
                                  </m:sub>
                                </m:sSub>
                              </m:oMath>
                            </m:oMathPara>
                          </a14:m>
                          <a:endParaRPr lang="en-GB" dirty="0"/>
                        </a:p>
                      </a:txBody>
                      <a:tcPr/>
                    </a:tc>
                    <a:tc>
                      <a:txBody>
                        <a:bodyPr/>
                        <a:lstStyle/>
                        <a:p>
                          <a:pPr algn="ctr"/>
                          <a:r>
                            <a:rPr lang="en-GB" dirty="0" smtClean="0"/>
                            <a:t>3</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3462956015"/>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𝟐</m:t>
                                    </m:r>
                                  </m:sub>
                                </m:sSub>
                              </m:oMath>
                            </m:oMathPara>
                          </a14:m>
                          <a:endParaRPr lang="en-GB" dirty="0"/>
                        </a:p>
                      </a:txBody>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pPr algn="ct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b="1" i="1" dirty="0" smtClean="0">
                                        <a:latin typeface="Cambria Math" panose="02040503050406030204" pitchFamily="18" charset="0"/>
                                      </a:rPr>
                                      <m:t>𝑨</m:t>
                                    </m:r>
                                  </m:e>
                                  <m:sub>
                                    <m:r>
                                      <a:rPr lang="en-GB" b="1" i="1" dirty="0" smtClean="0">
                                        <a:latin typeface="Cambria Math" panose="02040503050406030204" pitchFamily="18" charset="0"/>
                                      </a:rPr>
                                      <m:t>𝟑</m:t>
                                    </m:r>
                                  </m:sub>
                                </m:sSub>
                              </m:oMath>
                            </m:oMathPara>
                          </a14:m>
                          <a:endParaRPr lang="en-GB" dirty="0"/>
                        </a:p>
                      </a:txBody>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4081527077"/>
                  </p:ext>
                </p:extLst>
              </p:nvPr>
            </p:nvGraphicFramePr>
            <p:xfrm>
              <a:off x="734001" y="388489"/>
              <a:ext cx="4073235" cy="1494904"/>
            </p:xfrm>
            <a:graphic>
              <a:graphicData uri="http://schemas.openxmlformats.org/drawingml/2006/table">
                <a:tbl>
                  <a:tblPr firstRow="1" bandRow="1">
                    <a:tableStyleId>{5C22544A-7EE6-4342-B048-85BDC9FD1C3A}</a:tableStyleId>
                  </a:tblPr>
                  <a:tblGrid>
                    <a:gridCol w="1357745">
                      <a:extLst>
                        <a:ext uri="{9D8B030D-6E8A-4147-A177-3AD203B41FA5}">
                          <a16:colId xmlns:a16="http://schemas.microsoft.com/office/drawing/2014/main" val="4051530785"/>
                        </a:ext>
                      </a:extLst>
                    </a:gridCol>
                    <a:gridCol w="1357745">
                      <a:extLst>
                        <a:ext uri="{9D8B030D-6E8A-4147-A177-3AD203B41FA5}">
                          <a16:colId xmlns:a16="http://schemas.microsoft.com/office/drawing/2014/main" val="1807548031"/>
                        </a:ext>
                      </a:extLst>
                    </a:gridCol>
                    <a:gridCol w="1357745">
                      <a:extLst>
                        <a:ext uri="{9D8B030D-6E8A-4147-A177-3AD203B41FA5}">
                          <a16:colId xmlns:a16="http://schemas.microsoft.com/office/drawing/2014/main" val="718059887"/>
                        </a:ext>
                      </a:extLst>
                    </a:gridCol>
                  </a:tblGrid>
                  <a:tr h="373726">
                    <a:tc>
                      <a:txBody>
                        <a:bodyPr/>
                        <a:lstStyle/>
                        <a:p>
                          <a:pPr algn="ctr"/>
                          <a:endParaRPr lang="en-GB" dirty="0"/>
                        </a:p>
                      </a:txBody>
                      <a:tcPr/>
                    </a:tc>
                    <a:tc>
                      <a:txBody>
                        <a:bodyPr/>
                        <a:lstStyle/>
                        <a:p>
                          <a:endParaRPr lang="en-US"/>
                        </a:p>
                      </a:txBody>
                      <a:tcPr>
                        <a:blipFill>
                          <a:blip r:embed="rId4"/>
                          <a:stretch>
                            <a:fillRect l="-100448" t="-1613" r="-101794" b="-320968"/>
                          </a:stretch>
                        </a:blipFill>
                      </a:tcPr>
                    </a:tc>
                    <a:tc>
                      <a:txBody>
                        <a:bodyPr/>
                        <a:lstStyle/>
                        <a:p>
                          <a:endParaRPr lang="en-US"/>
                        </a:p>
                      </a:txBody>
                      <a:tcPr>
                        <a:blipFill>
                          <a:blip r:embed="rId4"/>
                          <a:stretch>
                            <a:fillRect l="-200448" t="-1613" r="-1794" b="-320968"/>
                          </a:stretch>
                        </a:blipFill>
                      </a:tcPr>
                    </a:tc>
                    <a:extLst>
                      <a:ext uri="{0D108BD9-81ED-4DB2-BD59-A6C34878D82A}">
                        <a16:rowId xmlns:a16="http://schemas.microsoft.com/office/drawing/2014/main" val="1342358563"/>
                      </a:ext>
                    </a:extLst>
                  </a:tr>
                  <a:tr h="373726">
                    <a:tc>
                      <a:txBody>
                        <a:bodyPr/>
                        <a:lstStyle/>
                        <a:p>
                          <a:endParaRPr lang="en-US"/>
                        </a:p>
                      </a:txBody>
                      <a:tcPr>
                        <a:blipFill>
                          <a:blip r:embed="rId4"/>
                          <a:stretch>
                            <a:fillRect l="-448" t="-103279" r="-201794" b="-226230"/>
                          </a:stretch>
                        </a:blipFill>
                      </a:tcPr>
                    </a:tc>
                    <a:tc>
                      <a:txBody>
                        <a:bodyPr/>
                        <a:lstStyle/>
                        <a:p>
                          <a:pPr algn="ctr"/>
                          <a:r>
                            <a:rPr lang="en-GB" dirty="0" smtClean="0"/>
                            <a:t>3</a:t>
                          </a:r>
                          <a:endParaRPr lang="en-GB" dirty="0"/>
                        </a:p>
                      </a:txBody>
                      <a:tcPr/>
                    </a:tc>
                    <a:tc>
                      <a:txBody>
                        <a:bodyPr/>
                        <a:lstStyle/>
                        <a:p>
                          <a:pPr algn="ctr"/>
                          <a:r>
                            <a:rPr lang="en-GB" dirty="0" smtClean="0"/>
                            <a:t>0</a:t>
                          </a:r>
                          <a:endParaRPr lang="en-GB" dirty="0"/>
                        </a:p>
                      </a:txBody>
                      <a:tcPr/>
                    </a:tc>
                    <a:extLst>
                      <a:ext uri="{0D108BD9-81ED-4DB2-BD59-A6C34878D82A}">
                        <a16:rowId xmlns:a16="http://schemas.microsoft.com/office/drawing/2014/main" val="3462956015"/>
                      </a:ext>
                    </a:extLst>
                  </a:tr>
                  <a:tr h="373726">
                    <a:tc>
                      <a:txBody>
                        <a:bodyPr/>
                        <a:lstStyle/>
                        <a:p>
                          <a:endParaRPr lang="en-US"/>
                        </a:p>
                      </a:txBody>
                      <a:tcPr>
                        <a:blipFill>
                          <a:blip r:embed="rId4"/>
                          <a:stretch>
                            <a:fillRect l="-448" t="-200000" r="-201794" b="-122581"/>
                          </a:stretch>
                        </a:blipFill>
                      </a:tcPr>
                    </a:tc>
                    <a:tc>
                      <a:txBody>
                        <a:bodyPr/>
                        <a:lstStyle/>
                        <a:p>
                          <a:pPr algn="ctr"/>
                          <a:r>
                            <a:rPr lang="en-GB" dirty="0" smtClean="0"/>
                            <a:t>2</a:t>
                          </a:r>
                          <a:endParaRPr lang="en-GB" dirty="0"/>
                        </a:p>
                      </a:txBody>
                      <a:tcPr/>
                    </a:tc>
                    <a:tc>
                      <a:txBody>
                        <a:bodyPr/>
                        <a:lstStyle/>
                        <a:p>
                          <a:pPr algn="ctr"/>
                          <a:r>
                            <a:rPr lang="en-GB" dirty="0" smtClean="0"/>
                            <a:t>1</a:t>
                          </a:r>
                          <a:endParaRPr lang="en-GB" dirty="0"/>
                        </a:p>
                      </a:txBody>
                      <a:tcPr/>
                    </a:tc>
                    <a:extLst>
                      <a:ext uri="{0D108BD9-81ED-4DB2-BD59-A6C34878D82A}">
                        <a16:rowId xmlns:a16="http://schemas.microsoft.com/office/drawing/2014/main" val="2686107108"/>
                      </a:ext>
                    </a:extLst>
                  </a:tr>
                  <a:tr h="373726">
                    <a:tc>
                      <a:txBody>
                        <a:bodyPr/>
                        <a:lstStyle/>
                        <a:p>
                          <a:endParaRPr lang="en-US"/>
                        </a:p>
                      </a:txBody>
                      <a:tcPr>
                        <a:blipFill>
                          <a:blip r:embed="rId4"/>
                          <a:stretch>
                            <a:fillRect l="-448" t="-304918" r="-201794" b="-24590"/>
                          </a:stretch>
                        </a:blipFill>
                      </a:tcPr>
                    </a:tc>
                    <a:tc>
                      <a:txBody>
                        <a:bodyPr/>
                        <a:lstStyle/>
                        <a:p>
                          <a:pPr algn="ctr"/>
                          <a:r>
                            <a:rPr lang="en-GB" dirty="0" smtClean="0"/>
                            <a:t>1</a:t>
                          </a:r>
                          <a:endParaRPr lang="en-GB" dirty="0"/>
                        </a:p>
                      </a:txBody>
                      <a:tcPr/>
                    </a:tc>
                    <a:tc>
                      <a:txBody>
                        <a:bodyPr/>
                        <a:lstStyle/>
                        <a:p>
                          <a:pPr algn="ctr"/>
                          <a:r>
                            <a:rPr lang="en-GB" dirty="0" smtClean="0"/>
                            <a:t>2</a:t>
                          </a:r>
                          <a:endParaRPr lang="en-GB" dirty="0"/>
                        </a:p>
                      </a:txBody>
                      <a:tcPr/>
                    </a:tc>
                    <a:extLst>
                      <a:ext uri="{0D108BD9-81ED-4DB2-BD59-A6C34878D82A}">
                        <a16:rowId xmlns:a16="http://schemas.microsoft.com/office/drawing/2014/main" val="1489636361"/>
                      </a:ext>
                    </a:extLst>
                  </a:tr>
                </a:tbl>
              </a:graphicData>
            </a:graphic>
          </p:graphicFrame>
        </mc:Fallback>
      </mc:AlternateContent>
    </p:spTree>
    <p:extLst>
      <p:ext uri="{BB962C8B-B14F-4D97-AF65-F5344CB8AC3E}">
        <p14:creationId xmlns:p14="http://schemas.microsoft.com/office/powerpoint/2010/main" val="200886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3059</TotalTime>
  <Words>1977</Words>
  <Application>Microsoft Office PowerPoint</Application>
  <PresentationFormat>On-screen Show (4:3)</PresentationFormat>
  <Paragraphs>328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 Math</vt:lpstr>
      <vt:lpstr>Rockwell</vt:lpstr>
      <vt:lpstr>Wingdings</vt:lpstr>
      <vt:lpstr>Advantage</vt:lpstr>
      <vt:lpstr>What are your two least favourite topics in discrete?</vt:lpstr>
      <vt:lpstr>PowerPoint Presentation</vt:lpstr>
      <vt:lpstr>Knowledge Check Fluency</vt:lpstr>
      <vt:lpstr>A reminder of Game Theory Fluency</vt:lpstr>
      <vt:lpstr>A reminder of Game Theory Fluency</vt:lpstr>
      <vt:lpstr>A reminder of Game Theory Fluency</vt:lpstr>
      <vt:lpstr>Fully Worked Example Reasoning</vt:lpstr>
      <vt:lpstr>PowerPoint Presentation</vt:lpstr>
      <vt:lpstr>PowerPoint Presentation</vt:lpstr>
      <vt:lpstr>PowerPoint Presentation</vt:lpstr>
      <vt:lpstr>PowerPoint Presentation</vt:lpstr>
      <vt:lpstr>PowerPoint Presentation</vt:lpstr>
      <vt:lpstr>Strategy</vt:lpstr>
      <vt:lpstr>Now you try! Problem Solving</vt:lpstr>
      <vt:lpstr>Now you try! Fluency</vt:lpstr>
      <vt:lpstr>Challenge </vt:lpstr>
      <vt:lpstr>Challenge Answers </vt:lpstr>
      <vt:lpstr>Challenge Answers </vt:lpstr>
      <vt:lpstr>Plenary – Rank your confidence</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 Factor Trees</dc:title>
  <dc:creator>Kayleigh Shaw</dc:creator>
  <cp:lastModifiedBy>Eleanor McLean</cp:lastModifiedBy>
  <cp:revision>84</cp:revision>
  <dcterms:created xsi:type="dcterms:W3CDTF">2014-09-13T20:23:27Z</dcterms:created>
  <dcterms:modified xsi:type="dcterms:W3CDTF">2020-03-24T20:40:39Z</dcterms:modified>
</cp:coreProperties>
</file>