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6" r:id="rId2"/>
    <p:sldId id="258" r:id="rId3"/>
    <p:sldId id="259" r:id="rId4"/>
    <p:sldId id="260" r:id="rId5"/>
    <p:sldId id="267" r:id="rId6"/>
    <p:sldId id="269" r:id="rId7"/>
    <p:sldId id="268" r:id="rId8"/>
    <p:sldId id="261" r:id="rId9"/>
    <p:sldId id="262" r:id="rId10"/>
    <p:sldId id="270" r:id="rId11"/>
    <p:sldId id="263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65D82-7C04-4E2E-AE34-A918E8DEA96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3A8F4-3BD3-4A77-AA19-4CCF25910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2012" y="-242152"/>
            <a:ext cx="10290412" cy="72707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012" y="588109"/>
            <a:ext cx="10357338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Histograms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99866" cy="444689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 resource histogram helps to display the number of workers on activities at any given moment</a:t>
            </a:r>
          </a:p>
          <a:p>
            <a:r>
              <a:rPr lang="en-GB" sz="2800" dirty="0" smtClean="0"/>
              <a:t>You must remember if activities have others that must occur first</a:t>
            </a:r>
          </a:p>
          <a:p>
            <a:r>
              <a:rPr lang="en-GB" sz="2800" dirty="0" smtClean="0"/>
              <a:t>The height of the bar is the</a:t>
            </a:r>
            <a:br>
              <a:rPr lang="en-GB" sz="2800" dirty="0" smtClean="0"/>
            </a:br>
            <a:r>
              <a:rPr lang="en-GB" sz="2800" dirty="0" smtClean="0"/>
              <a:t>number of workers and the</a:t>
            </a:r>
            <a:br>
              <a:rPr lang="en-GB" sz="2800" dirty="0" smtClean="0"/>
            </a:br>
            <a:r>
              <a:rPr lang="en-GB" sz="2800" dirty="0" smtClean="0"/>
              <a:t>length is the duration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04" y="4744152"/>
            <a:ext cx="2623396" cy="2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8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constructing </a:t>
            </a:r>
            <a:br>
              <a:rPr lang="en-GB" dirty="0" smtClean="0"/>
            </a:br>
            <a:r>
              <a:rPr lang="en-GB" dirty="0" smtClean="0"/>
              <a:t>a network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Challenge: What would you do if you only had 4 workers available to employ at any given time?</a:t>
            </a:r>
          </a:p>
          <a:p>
            <a:r>
              <a:rPr lang="en-GB" dirty="0" smtClean="0"/>
              <a:t>Practice: Move onto question one of the exam questions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680" y="4137111"/>
            <a:ext cx="1617544" cy="23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Levelling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99866" cy="444689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Resource levelling is employing a heuristic approach (you simply try to find the optimal solution through observation)</a:t>
            </a:r>
          </a:p>
          <a:p>
            <a:r>
              <a:rPr lang="en-GB" sz="2800" dirty="0" smtClean="0"/>
              <a:t>Consider the floats if you are asked to keep the project within the minimum time</a:t>
            </a:r>
          </a:p>
          <a:p>
            <a:r>
              <a:rPr lang="en-GB" sz="2800" dirty="0" smtClean="0"/>
              <a:t>If a limit is placed on the number</a:t>
            </a:r>
            <a:br>
              <a:rPr lang="en-GB" sz="2800" dirty="0" smtClean="0"/>
            </a:br>
            <a:r>
              <a:rPr lang="en-GB" sz="2800" dirty="0" smtClean="0"/>
              <a:t>of workers then the duration of the</a:t>
            </a:r>
            <a:br>
              <a:rPr lang="en-GB" sz="2800" dirty="0" smtClean="0"/>
            </a:br>
            <a:r>
              <a:rPr lang="en-GB" sz="2800" dirty="0" smtClean="0"/>
              <a:t>project is likely to increase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04" y="4744152"/>
            <a:ext cx="2623396" cy="2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1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3" y="199661"/>
            <a:ext cx="7556313" cy="4144963"/>
          </a:xfrm>
        </p:spPr>
        <p:txBody>
          <a:bodyPr/>
          <a:lstStyle/>
          <a:p>
            <a:r>
              <a:rPr lang="en-GB" dirty="0" smtClean="0"/>
              <a:t>The values in brackets represent the number of workers required for each activity</a:t>
            </a:r>
          </a:p>
          <a:p>
            <a:r>
              <a:rPr lang="en-GB" dirty="0" smtClean="0"/>
              <a:t>Draw a resource histogram assuming that each activity starts as soon as possible.</a:t>
            </a:r>
          </a:p>
          <a:p>
            <a:r>
              <a:rPr lang="en-GB" dirty="0" smtClean="0"/>
              <a:t>How many workers are needed?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81721" y="28968"/>
            <a:ext cx="4361150" cy="884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Levelling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4" y="4657223"/>
            <a:ext cx="7556313" cy="1868268"/>
          </a:xfrm>
        </p:spPr>
        <p:txBody>
          <a:bodyPr/>
          <a:lstStyle/>
          <a:p>
            <a:r>
              <a:rPr lang="en-GB" dirty="0" smtClean="0"/>
              <a:t>The project requires 6 workers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83126" y="-584452"/>
            <a:ext cx="3057022" cy="74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6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Levelling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4" y="4072695"/>
            <a:ext cx="7556313" cy="2053468"/>
          </a:xfrm>
        </p:spPr>
        <p:txBody>
          <a:bodyPr/>
          <a:lstStyle/>
          <a:p>
            <a:r>
              <a:rPr lang="en-GB" dirty="0" smtClean="0"/>
              <a:t>You can delay D, so the project can be completed by 5 workers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26757" y="-855336"/>
            <a:ext cx="2299747" cy="75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5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Levelling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4" y="3519056"/>
            <a:ext cx="7556313" cy="2607107"/>
          </a:xfrm>
        </p:spPr>
        <p:txBody>
          <a:bodyPr/>
          <a:lstStyle/>
          <a:p>
            <a:r>
              <a:rPr lang="en-GB" dirty="0" smtClean="0"/>
              <a:t>The only activities that could be carried out simultaneously with 4 workers are B and C so the activity would now take 36 days, which is an extension of 9 days.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80478" y="-1067479"/>
            <a:ext cx="1604530" cy="75685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8473" y="6331527"/>
            <a:ext cx="7556313" cy="58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Now complete question 2 of the exam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09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State your confidence with each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Calculate the earliest and latest start and finish times for an activity network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Draw a Gantt chart for a project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Draw a resource histogram with every activity starting as early as possible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Use resource levelling to reschedule activities to minimise the number of workers needed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Use resource levelling to reschedule a project with extended duration when the number of workers is limited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4" y="5568110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will you do to improve?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75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96289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Complete Chapter 4.3 questions and self assess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69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45966" y="1741068"/>
            <a:ext cx="1764018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Key Words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2842" y="678081"/>
            <a:ext cx="397840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solidFill>
                  <a:schemeClr val="bg1"/>
                </a:solidFill>
              </a:rPr>
              <a:t>Gantt Charts and</a:t>
            </a:r>
          </a:p>
          <a:p>
            <a:r>
              <a:rPr lang="en-GB" sz="3200" b="1" u="sng" dirty="0" smtClean="0">
                <a:solidFill>
                  <a:schemeClr val="bg1"/>
                </a:solidFill>
              </a:rPr>
              <a:t>Resource Histograms</a:t>
            </a:r>
            <a:endParaRPr lang="en-GB" sz="3200" b="1" u="sng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13194" y="3712191"/>
            <a:ext cx="1596790" cy="39111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72827" y="2177126"/>
            <a:ext cx="1764018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bg1"/>
                </a:solidFill>
              </a:rPr>
              <a:t>Precedence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Heuristic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Levelling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Cascade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Float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187" y="1904714"/>
            <a:ext cx="3642392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Fluency: Recall key elements of a critical path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0963" y="2568688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Reasoning: Utilise a Gantt Chart and Resource Histograms to display activities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0963" y="3303700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Problem Solving: Improve a resource histogram by using resource levelling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82180" y="5329938"/>
            <a:ext cx="4801885" cy="67990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Define the key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Check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an activity network for the following information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17" y="2610716"/>
            <a:ext cx="44100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Check - ANSWERS</a:t>
            </a:r>
            <a:br>
              <a:rPr lang="en-GB" dirty="0" smtClean="0"/>
            </a:br>
            <a:r>
              <a:rPr lang="en-GB" sz="2000" dirty="0" smtClean="0"/>
              <a:t>Fluency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5075511"/>
            <a:ext cx="2320120" cy="1692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99529" y="-72690"/>
            <a:ext cx="3247145" cy="70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Check 2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4" y="1731818"/>
            <a:ext cx="7556313" cy="4144963"/>
          </a:xfrm>
        </p:spPr>
        <p:txBody>
          <a:bodyPr/>
          <a:lstStyle/>
          <a:p>
            <a:r>
              <a:rPr lang="en-GB" dirty="0" smtClean="0"/>
              <a:t>Draw an activity network, complete the table and identify the critical path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64042"/>
              </p:ext>
            </p:extLst>
          </p:nvPr>
        </p:nvGraphicFramePr>
        <p:xfrm>
          <a:off x="734291" y="2477655"/>
          <a:ext cx="7320496" cy="402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124">
                  <a:extLst>
                    <a:ext uri="{9D8B030D-6E8A-4147-A177-3AD203B41FA5}">
                      <a16:colId xmlns:a16="http://schemas.microsoft.com/office/drawing/2014/main" val="3397175581"/>
                    </a:ext>
                  </a:extLst>
                </a:gridCol>
                <a:gridCol w="1830124">
                  <a:extLst>
                    <a:ext uri="{9D8B030D-6E8A-4147-A177-3AD203B41FA5}">
                      <a16:colId xmlns:a16="http://schemas.microsoft.com/office/drawing/2014/main" val="348742634"/>
                    </a:ext>
                  </a:extLst>
                </a:gridCol>
                <a:gridCol w="1830124">
                  <a:extLst>
                    <a:ext uri="{9D8B030D-6E8A-4147-A177-3AD203B41FA5}">
                      <a16:colId xmlns:a16="http://schemas.microsoft.com/office/drawing/2014/main" val="3387511418"/>
                    </a:ext>
                  </a:extLst>
                </a:gridCol>
                <a:gridCol w="1830124">
                  <a:extLst>
                    <a:ext uri="{9D8B030D-6E8A-4147-A177-3AD203B41FA5}">
                      <a16:colId xmlns:a16="http://schemas.microsoft.com/office/drawing/2014/main" val="1459599773"/>
                    </a:ext>
                  </a:extLst>
                </a:gridCol>
              </a:tblGrid>
              <a:tr h="900209"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Immediate Predecessor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Float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231229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22583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54742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A,B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10350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544202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271324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C,D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3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88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Check 2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4" y="1731818"/>
            <a:ext cx="7556313" cy="4144963"/>
          </a:xfrm>
        </p:spPr>
        <p:txBody>
          <a:bodyPr/>
          <a:lstStyle/>
          <a:p>
            <a:r>
              <a:rPr lang="en-GB" dirty="0" smtClean="0"/>
              <a:t>Critical path is BCE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3" y="2297510"/>
            <a:ext cx="6802871" cy="43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Check - ANSWERS</a:t>
            </a:r>
            <a:br>
              <a:rPr lang="en-GB" dirty="0" smtClean="0"/>
            </a:br>
            <a:r>
              <a:rPr lang="en-GB" sz="2000" dirty="0" smtClean="0"/>
              <a:t>Fluency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5075511"/>
            <a:ext cx="2320120" cy="169296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16539"/>
              </p:ext>
            </p:extLst>
          </p:nvPr>
        </p:nvGraphicFramePr>
        <p:xfrm>
          <a:off x="734291" y="1848611"/>
          <a:ext cx="7320496" cy="402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124">
                  <a:extLst>
                    <a:ext uri="{9D8B030D-6E8A-4147-A177-3AD203B41FA5}">
                      <a16:colId xmlns:a16="http://schemas.microsoft.com/office/drawing/2014/main" val="3397175581"/>
                    </a:ext>
                  </a:extLst>
                </a:gridCol>
                <a:gridCol w="1830124">
                  <a:extLst>
                    <a:ext uri="{9D8B030D-6E8A-4147-A177-3AD203B41FA5}">
                      <a16:colId xmlns:a16="http://schemas.microsoft.com/office/drawing/2014/main" val="348742634"/>
                    </a:ext>
                  </a:extLst>
                </a:gridCol>
                <a:gridCol w="1830124">
                  <a:extLst>
                    <a:ext uri="{9D8B030D-6E8A-4147-A177-3AD203B41FA5}">
                      <a16:colId xmlns:a16="http://schemas.microsoft.com/office/drawing/2014/main" val="3387511418"/>
                    </a:ext>
                  </a:extLst>
                </a:gridCol>
                <a:gridCol w="1830124">
                  <a:extLst>
                    <a:ext uri="{9D8B030D-6E8A-4147-A177-3AD203B41FA5}">
                      <a16:colId xmlns:a16="http://schemas.microsoft.com/office/drawing/2014/main" val="1459599773"/>
                    </a:ext>
                  </a:extLst>
                </a:gridCol>
              </a:tblGrid>
              <a:tr h="900209"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Immediate Predecessor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Float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231229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22583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54742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A,B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10350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544202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271324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C,D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3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01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Gantt Charts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99866" cy="444689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Gantt charts are also called Cascade charts.</a:t>
            </a:r>
          </a:p>
          <a:p>
            <a:r>
              <a:rPr lang="en-GB" sz="2800" dirty="0" smtClean="0"/>
              <a:t>You draw activities against a time scale</a:t>
            </a:r>
          </a:p>
          <a:p>
            <a:r>
              <a:rPr lang="en-GB" sz="2800" dirty="0" smtClean="0"/>
              <a:t>The bars are solid for the length of the activity</a:t>
            </a:r>
          </a:p>
          <a:p>
            <a:r>
              <a:rPr lang="en-GB" sz="2800" dirty="0" smtClean="0"/>
              <a:t>If there is a float, this is added at the end but not shaded in</a:t>
            </a:r>
          </a:p>
          <a:p>
            <a:r>
              <a:rPr lang="en-GB" sz="2800" dirty="0" smtClean="0"/>
              <a:t>Critical activities are therefore only</a:t>
            </a:r>
            <a:br>
              <a:rPr lang="en-GB" sz="2800" dirty="0" smtClean="0"/>
            </a:br>
            <a:r>
              <a:rPr lang="en-GB" sz="2800" dirty="0" smtClean="0"/>
              <a:t>a solid bar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04" y="4744152"/>
            <a:ext cx="2623396" cy="2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66" y="95647"/>
            <a:ext cx="7556313" cy="1116106"/>
          </a:xfrm>
        </p:spPr>
        <p:txBody>
          <a:bodyPr/>
          <a:lstStyle/>
          <a:p>
            <a:r>
              <a:rPr lang="en-GB" dirty="0" smtClean="0"/>
              <a:t>Gantt Charts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82607" y="3567682"/>
            <a:ext cx="2106181" cy="2970435"/>
          </a:xfrm>
        </p:spPr>
        <p:txBody>
          <a:bodyPr/>
          <a:lstStyle/>
          <a:p>
            <a:r>
              <a:rPr lang="en-GB" dirty="0" smtClean="0"/>
              <a:t>You can draw the critical activities along the bottom and touching to create a critical path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1" y="1295175"/>
            <a:ext cx="5687727" cy="527281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139746" y="327947"/>
            <a:ext cx="2120035" cy="67990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Duration</a:t>
            </a:r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66018" y="2604328"/>
            <a:ext cx="2120035" cy="67990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Float</a:t>
            </a:r>
            <a:endParaRPr lang="en-GB" dirty="0"/>
          </a:p>
        </p:txBody>
      </p:sp>
      <p:sp>
        <p:nvSpPr>
          <p:cNvPr id="15" name="Up Arrow 14"/>
          <p:cNvSpPr/>
          <p:nvPr/>
        </p:nvSpPr>
        <p:spPr>
          <a:xfrm rot="13380689">
            <a:off x="4535152" y="438030"/>
            <a:ext cx="438628" cy="113964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 Arrow 15"/>
          <p:cNvSpPr/>
          <p:nvPr/>
        </p:nvSpPr>
        <p:spPr>
          <a:xfrm rot="18538992">
            <a:off x="5665128" y="2071822"/>
            <a:ext cx="438628" cy="113964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8443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1449</TotalTime>
  <Words>567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Rockwell</vt:lpstr>
      <vt:lpstr>Wingdings</vt:lpstr>
      <vt:lpstr>Advantage</vt:lpstr>
      <vt:lpstr>PowerPoint Presentation</vt:lpstr>
      <vt:lpstr>PowerPoint Presentation</vt:lpstr>
      <vt:lpstr>Knowledge Check Fluency</vt:lpstr>
      <vt:lpstr>Knowledge Check - ANSWERS Fluency</vt:lpstr>
      <vt:lpstr>Knowledge Check 2 Fluency</vt:lpstr>
      <vt:lpstr>Knowledge Check 2 Fluency</vt:lpstr>
      <vt:lpstr>Knowledge Check - ANSWERS Fluency</vt:lpstr>
      <vt:lpstr>Gantt Charts Reasoning</vt:lpstr>
      <vt:lpstr>Gantt Charts Reasoning</vt:lpstr>
      <vt:lpstr>Resource Histograms Reasoning</vt:lpstr>
      <vt:lpstr>Complete the constructing  a network activity</vt:lpstr>
      <vt:lpstr>Resource Levelling Problem Solving</vt:lpstr>
      <vt:lpstr>PowerPoint Presentation</vt:lpstr>
      <vt:lpstr>Resource Levelling Problem Solving</vt:lpstr>
      <vt:lpstr>Resource Levelling Problem Solving</vt:lpstr>
      <vt:lpstr>Resource Levelling Problem Solving</vt:lpstr>
      <vt:lpstr>Plenary – State your confidence with each skill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Factor Trees</dc:title>
  <dc:creator>Kayleigh Shaw</dc:creator>
  <cp:lastModifiedBy>Eleanor McLean</cp:lastModifiedBy>
  <cp:revision>80</cp:revision>
  <dcterms:created xsi:type="dcterms:W3CDTF">2014-09-13T20:23:27Z</dcterms:created>
  <dcterms:modified xsi:type="dcterms:W3CDTF">2020-03-18T14:20:41Z</dcterms:modified>
</cp:coreProperties>
</file>