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6" r:id="rId2"/>
    <p:sldId id="258" r:id="rId3"/>
    <p:sldId id="259" r:id="rId4"/>
    <p:sldId id="260" r:id="rId5"/>
    <p:sldId id="261" r:id="rId6"/>
    <p:sldId id="281" r:id="rId7"/>
    <p:sldId id="279" r:id="rId8"/>
    <p:sldId id="280" r:id="rId9"/>
    <p:sldId id="289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76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65D82-7C04-4E2E-AE34-A918E8DEA96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A8F4-3BD3-4A77-AA19-4CCF25910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46783-7433-482B-B305-F914FF90EA8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583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93C668-BF0E-4DB5-AE4F-77093C6DFC1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081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BA5ADC-3A3D-4938-8B13-24DDEFB1F2A4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270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9C42D-4612-4BE7-ADAF-B2B97CC77A2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561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.wmf"/><Relationship Id="rId5" Type="http://schemas.openxmlformats.org/officeDocument/2006/relationships/image" Target="../media/image10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2012" y="-242152"/>
            <a:ext cx="10290412" cy="72707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Image result for simp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12" y="-96982"/>
            <a:ext cx="10290412" cy="68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1412437">
            <a:off x="7510177" y="3752120"/>
            <a:ext cx="8675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X</a:t>
            </a:r>
            <a:endParaRPr lang="en-US" sz="72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3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30350" y="400050"/>
          <a:ext cx="65103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92">
                  <a:extLst>
                    <a:ext uri="{9D8B030D-6E8A-4147-A177-3AD203B41FA5}">
                      <a16:colId xmlns:a16="http://schemas.microsoft.com/office/drawing/2014/main" val="28825746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762737915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547022508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01711200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319121767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1990622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88470584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66174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0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7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9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60021"/>
                  </a:ext>
                </a:extLst>
              </a:tr>
            </a:tbl>
          </a:graphicData>
        </a:graphic>
      </p:graphicFrame>
      <p:sp>
        <p:nvSpPr>
          <p:cNvPr id="9274" name="TextBox 5"/>
          <p:cNvSpPr txBox="1">
            <a:spLocks noChangeArrowheads="1"/>
          </p:cNvSpPr>
          <p:nvPr/>
        </p:nvSpPr>
        <p:spPr bwMode="auto">
          <a:xfrm>
            <a:off x="1765300" y="769938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9275" name="TextBox 115"/>
          <p:cNvSpPr txBox="1">
            <a:spLocks noChangeArrowheads="1"/>
          </p:cNvSpPr>
          <p:nvPr/>
        </p:nvSpPr>
        <p:spPr bwMode="auto">
          <a:xfrm>
            <a:off x="2492375" y="76676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-35</a:t>
            </a:r>
          </a:p>
        </p:txBody>
      </p:sp>
      <p:sp>
        <p:nvSpPr>
          <p:cNvPr id="9276" name="TextBox 116"/>
          <p:cNvSpPr txBox="1">
            <a:spLocks noChangeArrowheads="1"/>
          </p:cNvSpPr>
          <p:nvPr/>
        </p:nvSpPr>
        <p:spPr bwMode="auto">
          <a:xfrm>
            <a:off x="3252788" y="738188"/>
            <a:ext cx="687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-55</a:t>
            </a:r>
          </a:p>
        </p:txBody>
      </p:sp>
      <p:sp>
        <p:nvSpPr>
          <p:cNvPr id="9277" name="TextBox 117"/>
          <p:cNvSpPr txBox="1">
            <a:spLocks noChangeArrowheads="1"/>
          </p:cNvSpPr>
          <p:nvPr/>
        </p:nvSpPr>
        <p:spPr bwMode="auto">
          <a:xfrm>
            <a:off x="4073525" y="74453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-60</a:t>
            </a:r>
          </a:p>
        </p:txBody>
      </p:sp>
      <p:sp>
        <p:nvSpPr>
          <p:cNvPr id="9278" name="TextBox 118"/>
          <p:cNvSpPr txBox="1">
            <a:spLocks noChangeArrowheads="1"/>
          </p:cNvSpPr>
          <p:nvPr/>
        </p:nvSpPr>
        <p:spPr bwMode="auto">
          <a:xfrm>
            <a:off x="4995863" y="760413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79" name="TextBox 119"/>
          <p:cNvSpPr txBox="1">
            <a:spLocks noChangeArrowheads="1"/>
          </p:cNvSpPr>
          <p:nvPr/>
        </p:nvSpPr>
        <p:spPr bwMode="auto">
          <a:xfrm>
            <a:off x="5821363" y="744538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80" name="TextBox 120"/>
          <p:cNvSpPr txBox="1">
            <a:spLocks noChangeArrowheads="1"/>
          </p:cNvSpPr>
          <p:nvPr/>
        </p:nvSpPr>
        <p:spPr bwMode="auto">
          <a:xfrm>
            <a:off x="6646863" y="760413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81" name="TextBox 121"/>
          <p:cNvSpPr txBox="1">
            <a:spLocks noChangeArrowheads="1"/>
          </p:cNvSpPr>
          <p:nvPr/>
        </p:nvSpPr>
        <p:spPr bwMode="auto">
          <a:xfrm>
            <a:off x="7472363" y="7667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82" name="TextBox 122"/>
          <p:cNvSpPr txBox="1">
            <a:spLocks noChangeArrowheads="1"/>
          </p:cNvSpPr>
          <p:nvPr/>
        </p:nvSpPr>
        <p:spPr bwMode="auto">
          <a:xfrm>
            <a:off x="1765300" y="110807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83" name="TextBox 123"/>
          <p:cNvSpPr txBox="1">
            <a:spLocks noChangeArrowheads="1"/>
          </p:cNvSpPr>
          <p:nvPr/>
        </p:nvSpPr>
        <p:spPr bwMode="auto">
          <a:xfrm>
            <a:off x="2590800" y="11287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7</a:t>
            </a:r>
          </a:p>
        </p:txBody>
      </p:sp>
      <p:sp>
        <p:nvSpPr>
          <p:cNvPr id="9284" name="TextBox 124"/>
          <p:cNvSpPr txBox="1">
            <a:spLocks noChangeArrowheads="1"/>
          </p:cNvSpPr>
          <p:nvPr/>
        </p:nvSpPr>
        <p:spPr bwMode="auto">
          <a:xfrm>
            <a:off x="3343275" y="114776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9285" name="TextBox 125"/>
          <p:cNvSpPr txBox="1">
            <a:spLocks noChangeArrowheads="1"/>
          </p:cNvSpPr>
          <p:nvPr/>
        </p:nvSpPr>
        <p:spPr bwMode="auto">
          <a:xfrm>
            <a:off x="4094163" y="11366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9286" name="TextBox 126"/>
          <p:cNvSpPr txBox="1">
            <a:spLocks noChangeArrowheads="1"/>
          </p:cNvSpPr>
          <p:nvPr/>
        </p:nvSpPr>
        <p:spPr bwMode="auto">
          <a:xfrm>
            <a:off x="4970463" y="11287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9287" name="TextBox 127"/>
          <p:cNvSpPr txBox="1">
            <a:spLocks noChangeArrowheads="1"/>
          </p:cNvSpPr>
          <p:nvPr/>
        </p:nvSpPr>
        <p:spPr bwMode="auto">
          <a:xfrm>
            <a:off x="5843588" y="10906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88" name="TextBox 128"/>
          <p:cNvSpPr txBox="1">
            <a:spLocks noChangeArrowheads="1"/>
          </p:cNvSpPr>
          <p:nvPr/>
        </p:nvSpPr>
        <p:spPr bwMode="auto">
          <a:xfrm>
            <a:off x="6650038" y="11366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89" name="TextBox 129"/>
          <p:cNvSpPr txBox="1">
            <a:spLocks noChangeArrowheads="1"/>
          </p:cNvSpPr>
          <p:nvPr/>
        </p:nvSpPr>
        <p:spPr bwMode="auto">
          <a:xfrm>
            <a:off x="7212013" y="1128713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3600</a:t>
            </a:r>
          </a:p>
        </p:txBody>
      </p:sp>
      <p:sp>
        <p:nvSpPr>
          <p:cNvPr id="9290" name="TextBox 130"/>
          <p:cNvSpPr txBox="1">
            <a:spLocks noChangeArrowheads="1"/>
          </p:cNvSpPr>
          <p:nvPr/>
        </p:nvSpPr>
        <p:spPr bwMode="auto">
          <a:xfrm>
            <a:off x="1765300" y="15176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91" name="TextBox 131"/>
          <p:cNvSpPr txBox="1">
            <a:spLocks noChangeArrowheads="1"/>
          </p:cNvSpPr>
          <p:nvPr/>
        </p:nvSpPr>
        <p:spPr bwMode="auto">
          <a:xfrm>
            <a:off x="2563813" y="153670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</a:t>
            </a:r>
          </a:p>
        </p:txBody>
      </p:sp>
      <p:sp>
        <p:nvSpPr>
          <p:cNvPr id="9292" name="TextBox 132"/>
          <p:cNvSpPr txBox="1">
            <a:spLocks noChangeArrowheads="1"/>
          </p:cNvSpPr>
          <p:nvPr/>
        </p:nvSpPr>
        <p:spPr bwMode="auto">
          <a:xfrm>
            <a:off x="3378200" y="1520825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9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4094163" y="15208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</a:t>
            </a:r>
          </a:p>
        </p:txBody>
      </p:sp>
      <p:sp>
        <p:nvSpPr>
          <p:cNvPr id="9294" name="TextBox 134"/>
          <p:cNvSpPr txBox="1">
            <a:spLocks noChangeArrowheads="1"/>
          </p:cNvSpPr>
          <p:nvPr/>
        </p:nvSpPr>
        <p:spPr bwMode="auto">
          <a:xfrm>
            <a:off x="4991100" y="1527175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95" name="TextBox 135"/>
          <p:cNvSpPr txBox="1">
            <a:spLocks noChangeArrowheads="1"/>
          </p:cNvSpPr>
          <p:nvPr/>
        </p:nvSpPr>
        <p:spPr bwMode="auto">
          <a:xfrm>
            <a:off x="5830888" y="149860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9296" name="TextBox 136"/>
          <p:cNvSpPr txBox="1">
            <a:spLocks noChangeArrowheads="1"/>
          </p:cNvSpPr>
          <p:nvPr/>
        </p:nvSpPr>
        <p:spPr bwMode="auto">
          <a:xfrm>
            <a:off x="6656388" y="1527175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97" name="TextBox 137"/>
          <p:cNvSpPr txBox="1">
            <a:spLocks noChangeArrowheads="1"/>
          </p:cNvSpPr>
          <p:nvPr/>
        </p:nvSpPr>
        <p:spPr bwMode="auto">
          <a:xfrm>
            <a:off x="7221538" y="1535113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3600</a:t>
            </a:r>
          </a:p>
        </p:txBody>
      </p:sp>
      <p:sp>
        <p:nvSpPr>
          <p:cNvPr id="9298" name="TextBox 138"/>
          <p:cNvSpPr txBox="1">
            <a:spLocks noChangeArrowheads="1"/>
          </p:cNvSpPr>
          <p:nvPr/>
        </p:nvSpPr>
        <p:spPr bwMode="auto">
          <a:xfrm>
            <a:off x="1757363" y="1882775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299" name="TextBox 139"/>
          <p:cNvSpPr txBox="1">
            <a:spLocks noChangeArrowheads="1"/>
          </p:cNvSpPr>
          <p:nvPr/>
        </p:nvSpPr>
        <p:spPr bwMode="auto">
          <a:xfrm>
            <a:off x="2590800" y="191928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</a:t>
            </a:r>
          </a:p>
        </p:txBody>
      </p:sp>
      <p:sp>
        <p:nvSpPr>
          <p:cNvPr id="9300" name="TextBox 140"/>
          <p:cNvSpPr txBox="1">
            <a:spLocks noChangeArrowheads="1"/>
          </p:cNvSpPr>
          <p:nvPr/>
        </p:nvSpPr>
        <p:spPr bwMode="auto">
          <a:xfrm>
            <a:off x="3373438" y="190500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</a:t>
            </a:r>
          </a:p>
        </p:txBody>
      </p:sp>
      <p:sp>
        <p:nvSpPr>
          <p:cNvPr id="9301" name="TextBox 141"/>
          <p:cNvSpPr txBox="1">
            <a:spLocks noChangeArrowheads="1"/>
          </p:cNvSpPr>
          <p:nvPr/>
        </p:nvSpPr>
        <p:spPr bwMode="auto">
          <a:xfrm>
            <a:off x="4186238" y="1919288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</a:t>
            </a:r>
          </a:p>
        </p:txBody>
      </p:sp>
      <p:sp>
        <p:nvSpPr>
          <p:cNvPr id="9302" name="TextBox 142"/>
          <p:cNvSpPr txBox="1">
            <a:spLocks noChangeArrowheads="1"/>
          </p:cNvSpPr>
          <p:nvPr/>
        </p:nvSpPr>
        <p:spPr bwMode="auto">
          <a:xfrm>
            <a:off x="4956175" y="187325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303" name="TextBox 143"/>
          <p:cNvSpPr txBox="1">
            <a:spLocks noChangeArrowheads="1"/>
          </p:cNvSpPr>
          <p:nvPr/>
        </p:nvSpPr>
        <p:spPr bwMode="auto">
          <a:xfrm>
            <a:off x="5811838" y="188277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304" name="TextBox 144"/>
          <p:cNvSpPr txBox="1">
            <a:spLocks noChangeArrowheads="1"/>
          </p:cNvSpPr>
          <p:nvPr/>
        </p:nvSpPr>
        <p:spPr bwMode="auto">
          <a:xfrm>
            <a:off x="6646863" y="18589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9305" name="TextBox 145"/>
          <p:cNvSpPr txBox="1">
            <a:spLocks noChangeArrowheads="1"/>
          </p:cNvSpPr>
          <p:nvPr/>
        </p:nvSpPr>
        <p:spPr bwMode="auto">
          <a:xfrm>
            <a:off x="7216775" y="1858963"/>
            <a:ext cx="94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2400</a:t>
            </a:r>
          </a:p>
        </p:txBody>
      </p:sp>
      <p:sp>
        <p:nvSpPr>
          <p:cNvPr id="7" name="Oval 6"/>
          <p:cNvSpPr/>
          <p:nvPr/>
        </p:nvSpPr>
        <p:spPr>
          <a:xfrm>
            <a:off x="4073525" y="766763"/>
            <a:ext cx="539750" cy="3238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24313" y="398463"/>
            <a:ext cx="654050" cy="1843087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24363" y="2359025"/>
            <a:ext cx="531812" cy="101282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837113" y="3333750"/>
            <a:ext cx="2598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Pivot column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16913" y="368300"/>
            <a:ext cx="30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1111"/>
                </a:solidFill>
              </a:rPr>
              <a:t>θ</a:t>
            </a:r>
            <a:endParaRPr lang="en-GB" alt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34375" y="1090613"/>
            <a:ext cx="56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1111"/>
                </a:solidFill>
              </a:rPr>
              <a:t>360</a:t>
            </a:r>
            <a:endParaRPr lang="en-GB" altLang="en-US" sz="180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8331200" y="147955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1111"/>
                </a:solidFill>
              </a:rPr>
              <a:t>300</a:t>
            </a:r>
            <a:endParaRPr lang="en-GB" altLang="en-US" sz="180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356600" y="1882775"/>
            <a:ext cx="56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1111"/>
                </a:solidFill>
              </a:rPr>
              <a:t>600</a:t>
            </a:r>
            <a:endParaRPr lang="en-GB" altLang="en-US" sz="1800"/>
          </a:p>
        </p:txBody>
      </p:sp>
      <p:sp>
        <p:nvSpPr>
          <p:cNvPr id="63" name="Oval 62"/>
          <p:cNvSpPr/>
          <p:nvPr/>
        </p:nvSpPr>
        <p:spPr>
          <a:xfrm>
            <a:off x="4046538" y="1539875"/>
            <a:ext cx="541337" cy="3238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568825" y="1803400"/>
            <a:ext cx="530225" cy="101282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060950" y="2744788"/>
            <a:ext cx="132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Pivot 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577975" y="3889375"/>
          <a:ext cx="65103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92">
                  <a:extLst>
                    <a:ext uri="{9D8B030D-6E8A-4147-A177-3AD203B41FA5}">
                      <a16:colId xmlns:a16="http://schemas.microsoft.com/office/drawing/2014/main" val="28825746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762737915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547022508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01711200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319121767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1990622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88470584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66174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0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7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9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60021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43388" y="5006975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858963" y="501173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511425" y="500697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1/2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240088" y="5018088"/>
            <a:ext cx="64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3/4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056188" y="5006975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699125" y="5018088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1/12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735763" y="5018088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223125" y="5018088"/>
            <a:ext cx="1404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300</a:t>
            </a: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785813" y="6027738"/>
            <a:ext cx="6916737" cy="400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Identify smallest value in </a:t>
            </a:r>
            <a:r>
              <a:rPr lang="en-US" altLang="en-US" sz="2000" b="1">
                <a:solidFill>
                  <a:srgbClr val="111111"/>
                </a:solidFill>
              </a:rPr>
              <a:t>top row</a:t>
            </a:r>
            <a:r>
              <a:rPr lang="en-US" altLang="en-US" sz="2000">
                <a:solidFill>
                  <a:srgbClr val="111111"/>
                </a:solidFill>
              </a:rPr>
              <a:t> to obtain </a:t>
            </a:r>
            <a:r>
              <a:rPr lang="en-US" altLang="en-US" sz="2000" b="1">
                <a:solidFill>
                  <a:srgbClr val="111111"/>
                </a:solidFill>
              </a:rPr>
              <a:t>pivot column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374650" y="6011863"/>
            <a:ext cx="8054975" cy="400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Calculate </a:t>
            </a:r>
            <a:r>
              <a:rPr lang="en-US" altLang="en-US" sz="2000" b="1">
                <a:solidFill>
                  <a:srgbClr val="111111"/>
                </a:solidFill>
              </a:rPr>
              <a:t>θ</a:t>
            </a:r>
            <a:r>
              <a:rPr lang="en-US" altLang="en-US" sz="2000">
                <a:solidFill>
                  <a:srgbClr val="111111"/>
                </a:solidFill>
              </a:rPr>
              <a:t> = ‘value’ 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÷ 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111111"/>
                </a:solidFill>
              </a:rPr>
              <a:t>‘pivot column’ for each row (except top row)</a:t>
            </a: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344488" y="5929313"/>
            <a:ext cx="7947025" cy="701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Identify smallest non-negative θ to obtain </a:t>
            </a:r>
            <a:r>
              <a:rPr lang="en-US" altLang="en-US" sz="2000" b="1">
                <a:solidFill>
                  <a:srgbClr val="111111"/>
                </a:solidFill>
              </a:rPr>
              <a:t>pivot</a:t>
            </a:r>
            <a:r>
              <a:rPr lang="en-US" altLang="en-US" sz="2000">
                <a:solidFill>
                  <a:srgbClr val="111111"/>
                </a:solidFill>
              </a:rPr>
              <a:t> (the number in the       pivot column)</a:t>
            </a:r>
          </a:p>
        </p:txBody>
      </p:sp>
      <p:sp>
        <p:nvSpPr>
          <p:cNvPr id="9384" name="TextBox 77"/>
          <p:cNvSpPr txBox="1">
            <a:spLocks noChangeArrowheads="1"/>
          </p:cNvSpPr>
          <p:nvPr/>
        </p:nvSpPr>
        <p:spPr bwMode="auto">
          <a:xfrm>
            <a:off x="4092575" y="152082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</a:t>
            </a: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328613" y="6069013"/>
            <a:ext cx="8247062" cy="400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Divide row identified by pivot to obtain </a:t>
            </a:r>
            <a:r>
              <a:rPr lang="en-US" altLang="en-US" sz="2000" b="1">
                <a:solidFill>
                  <a:srgbClr val="111111"/>
                </a:solidFill>
              </a:rPr>
              <a:t>pivot row</a:t>
            </a:r>
            <a:r>
              <a:rPr lang="en-US" altLang="en-US" sz="2000">
                <a:solidFill>
                  <a:srgbClr val="111111"/>
                </a:solidFill>
              </a:rPr>
              <a:t>, shown in new table</a:t>
            </a: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665163" y="5929313"/>
            <a:ext cx="7626350" cy="7080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Combine appropriate multiples of all other rows with the pivot row in order to make all other elements in the pivot column zero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033463" y="722313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1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995363" y="1090613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2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011238" y="1484313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3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028700" y="185737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4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038225" y="421798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5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028700" y="4603750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6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038225" y="5053013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7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028700" y="537686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8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7927975" y="4243388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1  </a:t>
            </a:r>
            <a:r>
              <a:rPr lang="en-GB" altLang="en-US" sz="1800"/>
              <a:t>+60 R</a:t>
            </a:r>
            <a:r>
              <a:rPr lang="en-GB" altLang="en-US" sz="1800" baseline="-25000"/>
              <a:t>7</a:t>
            </a:r>
            <a:r>
              <a:rPr lang="en-GB" altLang="en-US" sz="1800"/>
              <a:t> 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243388" y="4271963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846263" y="4233863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611438" y="42465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-5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354388" y="4260850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-10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041900" y="4264025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895975" y="4254500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721475" y="427196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212013" y="4271963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18000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7954963" y="462121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2  </a:t>
            </a:r>
            <a:r>
              <a:rPr lang="en-GB" altLang="en-US" sz="1800"/>
              <a:t>-10 R</a:t>
            </a:r>
            <a:r>
              <a:rPr lang="en-GB" altLang="en-US" sz="1800" baseline="-25000"/>
              <a:t>7</a:t>
            </a:r>
            <a:r>
              <a:rPr lang="en-GB" altLang="en-US" sz="1800"/>
              <a:t> 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230688" y="4618038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1852613" y="46355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2619375" y="46323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357563" y="464978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2.5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5035550" y="4625975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5568950" y="4645025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-10/12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721475" y="463867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277100" y="4672013"/>
            <a:ext cx="89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600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7924800" y="5391150"/>
            <a:ext cx="1293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4  </a:t>
            </a:r>
            <a:r>
              <a:rPr lang="en-GB" altLang="en-US" sz="1800"/>
              <a:t>-4 R</a:t>
            </a:r>
            <a:r>
              <a:rPr lang="en-GB" altLang="en-US" sz="1800" baseline="-25000"/>
              <a:t>7</a:t>
            </a:r>
            <a:r>
              <a:rPr lang="en-GB" altLang="en-US" sz="1800"/>
              <a:t> 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4257675" y="535305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1865313" y="53975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2590800" y="540385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3433763" y="53768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5056188" y="5395913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791200" y="5351463"/>
            <a:ext cx="83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-1/3</a:t>
            </a: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6705600" y="537686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7208838" y="5394325"/>
            <a:ext cx="95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1200</a:t>
            </a:r>
          </a:p>
        </p:txBody>
      </p:sp>
      <p:sp>
        <p:nvSpPr>
          <p:cNvPr id="155" name="Rectangle 12"/>
          <p:cNvSpPr>
            <a:spLocks noChangeArrowheads="1"/>
          </p:cNvSpPr>
          <p:nvPr/>
        </p:nvSpPr>
        <p:spPr bwMode="auto">
          <a:xfrm>
            <a:off x="649288" y="5981700"/>
            <a:ext cx="7512050" cy="701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If all values in the top row are non-negative, an </a:t>
            </a:r>
            <a:r>
              <a:rPr lang="en-US" altLang="en-US" sz="2000" b="1">
                <a:solidFill>
                  <a:srgbClr val="111111"/>
                </a:solidFill>
              </a:rPr>
              <a:t>optimal solution</a:t>
            </a:r>
            <a:r>
              <a:rPr lang="en-US" altLang="en-US" sz="2000">
                <a:solidFill>
                  <a:srgbClr val="111111"/>
                </a:solidFill>
              </a:rPr>
              <a:t> has been found. If not, repeat steps above.</a:t>
            </a:r>
            <a:r>
              <a:rPr lang="en-US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8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7" grpId="0" animBg="1"/>
      <p:bldP spid="7" grpId="1" animBg="1"/>
      <p:bldP spid="8" grpId="0" animBg="1"/>
      <p:bldP spid="58" grpId="0"/>
      <p:bldP spid="11" grpId="0"/>
      <p:bldP spid="12" grpId="0"/>
      <p:bldP spid="61" grpId="0"/>
      <p:bldP spid="62" grpId="0"/>
      <p:bldP spid="63" grpId="0" animBg="1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15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77975" y="179388"/>
          <a:ext cx="65103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92">
                  <a:extLst>
                    <a:ext uri="{9D8B030D-6E8A-4147-A177-3AD203B41FA5}">
                      <a16:colId xmlns:a16="http://schemas.microsoft.com/office/drawing/2014/main" val="28825746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762737915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547022508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01711200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319121767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1990622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88470584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66174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0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7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9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60021"/>
                  </a:ext>
                </a:extLst>
              </a:tr>
            </a:tbl>
          </a:graphicData>
        </a:graphic>
      </p:graphicFrame>
      <p:sp>
        <p:nvSpPr>
          <p:cNvPr id="11322" name="TextBox 2"/>
          <p:cNvSpPr txBox="1">
            <a:spLocks noChangeArrowheads="1"/>
          </p:cNvSpPr>
          <p:nvPr/>
        </p:nvSpPr>
        <p:spPr bwMode="auto">
          <a:xfrm>
            <a:off x="4243388" y="1298575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1323" name="TextBox 3"/>
          <p:cNvSpPr txBox="1">
            <a:spLocks noChangeArrowheads="1"/>
          </p:cNvSpPr>
          <p:nvPr/>
        </p:nvSpPr>
        <p:spPr bwMode="auto">
          <a:xfrm>
            <a:off x="1858963" y="130333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24" name="TextBox 4"/>
          <p:cNvSpPr txBox="1">
            <a:spLocks noChangeArrowheads="1"/>
          </p:cNvSpPr>
          <p:nvPr/>
        </p:nvSpPr>
        <p:spPr bwMode="auto">
          <a:xfrm>
            <a:off x="2511425" y="1298575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1/2</a:t>
            </a:r>
          </a:p>
        </p:txBody>
      </p:sp>
      <p:sp>
        <p:nvSpPr>
          <p:cNvPr id="11325" name="TextBox 5"/>
          <p:cNvSpPr txBox="1">
            <a:spLocks noChangeArrowheads="1"/>
          </p:cNvSpPr>
          <p:nvPr/>
        </p:nvSpPr>
        <p:spPr bwMode="auto">
          <a:xfrm>
            <a:off x="3240088" y="1308100"/>
            <a:ext cx="64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3/4</a:t>
            </a:r>
          </a:p>
        </p:txBody>
      </p:sp>
      <p:sp>
        <p:nvSpPr>
          <p:cNvPr id="11326" name="TextBox 6"/>
          <p:cNvSpPr txBox="1">
            <a:spLocks noChangeArrowheads="1"/>
          </p:cNvSpPr>
          <p:nvPr/>
        </p:nvSpPr>
        <p:spPr bwMode="auto">
          <a:xfrm>
            <a:off x="5056188" y="1298575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27" name="TextBox 7"/>
          <p:cNvSpPr txBox="1">
            <a:spLocks noChangeArrowheads="1"/>
          </p:cNvSpPr>
          <p:nvPr/>
        </p:nvSpPr>
        <p:spPr bwMode="auto">
          <a:xfrm>
            <a:off x="5699125" y="130810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1/12</a:t>
            </a:r>
          </a:p>
        </p:txBody>
      </p:sp>
      <p:sp>
        <p:nvSpPr>
          <p:cNvPr id="11328" name="TextBox 8"/>
          <p:cNvSpPr txBox="1">
            <a:spLocks noChangeArrowheads="1"/>
          </p:cNvSpPr>
          <p:nvPr/>
        </p:nvSpPr>
        <p:spPr bwMode="auto">
          <a:xfrm>
            <a:off x="6735763" y="130810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29" name="TextBox 9"/>
          <p:cNvSpPr txBox="1">
            <a:spLocks noChangeArrowheads="1"/>
          </p:cNvSpPr>
          <p:nvPr/>
        </p:nvSpPr>
        <p:spPr bwMode="auto">
          <a:xfrm>
            <a:off x="1038225" y="5080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5</a:t>
            </a:r>
          </a:p>
        </p:txBody>
      </p:sp>
      <p:sp>
        <p:nvSpPr>
          <p:cNvPr id="11330" name="TextBox 10"/>
          <p:cNvSpPr txBox="1">
            <a:spLocks noChangeArrowheads="1"/>
          </p:cNvSpPr>
          <p:nvPr/>
        </p:nvSpPr>
        <p:spPr bwMode="auto">
          <a:xfrm>
            <a:off x="1028700" y="89376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6</a:t>
            </a:r>
          </a:p>
        </p:txBody>
      </p:sp>
      <p:sp>
        <p:nvSpPr>
          <p:cNvPr id="11331" name="TextBox 11"/>
          <p:cNvSpPr txBox="1">
            <a:spLocks noChangeArrowheads="1"/>
          </p:cNvSpPr>
          <p:nvPr/>
        </p:nvSpPr>
        <p:spPr bwMode="auto">
          <a:xfrm>
            <a:off x="1038225" y="134302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7</a:t>
            </a:r>
          </a:p>
        </p:txBody>
      </p:sp>
      <p:sp>
        <p:nvSpPr>
          <p:cNvPr id="11332" name="TextBox 12"/>
          <p:cNvSpPr txBox="1">
            <a:spLocks noChangeArrowheads="1"/>
          </p:cNvSpPr>
          <p:nvPr/>
        </p:nvSpPr>
        <p:spPr bwMode="auto">
          <a:xfrm>
            <a:off x="1028700" y="166687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8</a:t>
            </a:r>
          </a:p>
        </p:txBody>
      </p:sp>
      <p:sp>
        <p:nvSpPr>
          <p:cNvPr id="11333" name="TextBox 13"/>
          <p:cNvSpPr txBox="1">
            <a:spLocks noChangeArrowheads="1"/>
          </p:cNvSpPr>
          <p:nvPr/>
        </p:nvSpPr>
        <p:spPr bwMode="auto">
          <a:xfrm>
            <a:off x="4243388" y="561975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34" name="TextBox 14"/>
          <p:cNvSpPr txBox="1">
            <a:spLocks noChangeArrowheads="1"/>
          </p:cNvSpPr>
          <p:nvPr/>
        </p:nvSpPr>
        <p:spPr bwMode="auto">
          <a:xfrm>
            <a:off x="1846263" y="523875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1335" name="TextBox 15"/>
          <p:cNvSpPr txBox="1">
            <a:spLocks noChangeArrowheads="1"/>
          </p:cNvSpPr>
          <p:nvPr/>
        </p:nvSpPr>
        <p:spPr bwMode="auto">
          <a:xfrm>
            <a:off x="2611438" y="53657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-5</a:t>
            </a:r>
          </a:p>
        </p:txBody>
      </p:sp>
      <p:sp>
        <p:nvSpPr>
          <p:cNvPr id="11336" name="TextBox 16"/>
          <p:cNvSpPr txBox="1">
            <a:spLocks noChangeArrowheads="1"/>
          </p:cNvSpPr>
          <p:nvPr/>
        </p:nvSpPr>
        <p:spPr bwMode="auto">
          <a:xfrm>
            <a:off x="3354388" y="550863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-10</a:t>
            </a:r>
          </a:p>
        </p:txBody>
      </p:sp>
      <p:sp>
        <p:nvSpPr>
          <p:cNvPr id="11337" name="TextBox 17"/>
          <p:cNvSpPr txBox="1">
            <a:spLocks noChangeArrowheads="1"/>
          </p:cNvSpPr>
          <p:nvPr/>
        </p:nvSpPr>
        <p:spPr bwMode="auto">
          <a:xfrm>
            <a:off x="5041900" y="554038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38" name="TextBox 18"/>
          <p:cNvSpPr txBox="1">
            <a:spLocks noChangeArrowheads="1"/>
          </p:cNvSpPr>
          <p:nvPr/>
        </p:nvSpPr>
        <p:spPr bwMode="auto">
          <a:xfrm>
            <a:off x="5895975" y="54451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</a:t>
            </a:r>
          </a:p>
        </p:txBody>
      </p:sp>
      <p:sp>
        <p:nvSpPr>
          <p:cNvPr id="11339" name="TextBox 19"/>
          <p:cNvSpPr txBox="1">
            <a:spLocks noChangeArrowheads="1"/>
          </p:cNvSpPr>
          <p:nvPr/>
        </p:nvSpPr>
        <p:spPr bwMode="auto">
          <a:xfrm>
            <a:off x="6721475" y="56197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40" name="TextBox 20"/>
          <p:cNvSpPr txBox="1">
            <a:spLocks noChangeArrowheads="1"/>
          </p:cNvSpPr>
          <p:nvPr/>
        </p:nvSpPr>
        <p:spPr bwMode="auto">
          <a:xfrm>
            <a:off x="7212013" y="561975"/>
            <a:ext cx="101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18000</a:t>
            </a:r>
          </a:p>
        </p:txBody>
      </p:sp>
      <p:sp>
        <p:nvSpPr>
          <p:cNvPr id="11341" name="TextBox 21"/>
          <p:cNvSpPr txBox="1">
            <a:spLocks noChangeArrowheads="1"/>
          </p:cNvSpPr>
          <p:nvPr/>
        </p:nvSpPr>
        <p:spPr bwMode="auto">
          <a:xfrm>
            <a:off x="4230688" y="90805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42" name="TextBox 22"/>
          <p:cNvSpPr txBox="1">
            <a:spLocks noChangeArrowheads="1"/>
          </p:cNvSpPr>
          <p:nvPr/>
        </p:nvSpPr>
        <p:spPr bwMode="auto">
          <a:xfrm>
            <a:off x="1852613" y="9255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43" name="TextBox 23"/>
          <p:cNvSpPr txBox="1">
            <a:spLocks noChangeArrowheads="1"/>
          </p:cNvSpPr>
          <p:nvPr/>
        </p:nvSpPr>
        <p:spPr bwMode="auto">
          <a:xfrm>
            <a:off x="2619375" y="92233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</a:t>
            </a:r>
          </a:p>
        </p:txBody>
      </p:sp>
      <p:sp>
        <p:nvSpPr>
          <p:cNvPr id="11344" name="TextBox 24"/>
          <p:cNvSpPr txBox="1">
            <a:spLocks noChangeArrowheads="1"/>
          </p:cNvSpPr>
          <p:nvPr/>
        </p:nvSpPr>
        <p:spPr bwMode="auto">
          <a:xfrm>
            <a:off x="3357563" y="93980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2.5</a:t>
            </a:r>
          </a:p>
        </p:txBody>
      </p:sp>
      <p:sp>
        <p:nvSpPr>
          <p:cNvPr id="11345" name="TextBox 25"/>
          <p:cNvSpPr txBox="1">
            <a:spLocks noChangeArrowheads="1"/>
          </p:cNvSpPr>
          <p:nvPr/>
        </p:nvSpPr>
        <p:spPr bwMode="auto">
          <a:xfrm>
            <a:off x="5035550" y="915988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1346" name="TextBox 26"/>
          <p:cNvSpPr txBox="1">
            <a:spLocks noChangeArrowheads="1"/>
          </p:cNvSpPr>
          <p:nvPr/>
        </p:nvSpPr>
        <p:spPr bwMode="auto">
          <a:xfrm>
            <a:off x="5568950" y="935038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-10/12</a:t>
            </a:r>
          </a:p>
        </p:txBody>
      </p:sp>
      <p:sp>
        <p:nvSpPr>
          <p:cNvPr id="11347" name="TextBox 27"/>
          <p:cNvSpPr txBox="1">
            <a:spLocks noChangeArrowheads="1"/>
          </p:cNvSpPr>
          <p:nvPr/>
        </p:nvSpPr>
        <p:spPr bwMode="auto">
          <a:xfrm>
            <a:off x="6721475" y="92868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48" name="TextBox 28"/>
          <p:cNvSpPr txBox="1">
            <a:spLocks noChangeArrowheads="1"/>
          </p:cNvSpPr>
          <p:nvPr/>
        </p:nvSpPr>
        <p:spPr bwMode="auto">
          <a:xfrm>
            <a:off x="7277100" y="962025"/>
            <a:ext cx="89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600</a:t>
            </a:r>
          </a:p>
        </p:txBody>
      </p:sp>
      <p:sp>
        <p:nvSpPr>
          <p:cNvPr id="11349" name="TextBox 29"/>
          <p:cNvSpPr txBox="1">
            <a:spLocks noChangeArrowheads="1"/>
          </p:cNvSpPr>
          <p:nvPr/>
        </p:nvSpPr>
        <p:spPr bwMode="auto">
          <a:xfrm>
            <a:off x="4257675" y="16430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50" name="TextBox 30"/>
          <p:cNvSpPr txBox="1">
            <a:spLocks noChangeArrowheads="1"/>
          </p:cNvSpPr>
          <p:nvPr/>
        </p:nvSpPr>
        <p:spPr bwMode="auto">
          <a:xfrm>
            <a:off x="1865313" y="16875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51" name="TextBox 31"/>
          <p:cNvSpPr txBox="1">
            <a:spLocks noChangeArrowheads="1"/>
          </p:cNvSpPr>
          <p:nvPr/>
        </p:nvSpPr>
        <p:spPr bwMode="auto">
          <a:xfrm>
            <a:off x="2590800" y="16938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52" name="TextBox 32"/>
          <p:cNvSpPr txBox="1">
            <a:spLocks noChangeArrowheads="1"/>
          </p:cNvSpPr>
          <p:nvPr/>
        </p:nvSpPr>
        <p:spPr bwMode="auto">
          <a:xfrm>
            <a:off x="3433763" y="166687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53" name="TextBox 33"/>
          <p:cNvSpPr txBox="1">
            <a:spLocks noChangeArrowheads="1"/>
          </p:cNvSpPr>
          <p:nvPr/>
        </p:nvSpPr>
        <p:spPr bwMode="auto">
          <a:xfrm>
            <a:off x="5056188" y="1685925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1354" name="TextBox 34"/>
          <p:cNvSpPr txBox="1">
            <a:spLocks noChangeArrowheads="1"/>
          </p:cNvSpPr>
          <p:nvPr/>
        </p:nvSpPr>
        <p:spPr bwMode="auto">
          <a:xfrm>
            <a:off x="5791200" y="164147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-1/3</a:t>
            </a:r>
          </a:p>
        </p:txBody>
      </p:sp>
      <p:sp>
        <p:nvSpPr>
          <p:cNvPr id="11355" name="TextBox 35"/>
          <p:cNvSpPr txBox="1">
            <a:spLocks noChangeArrowheads="1"/>
          </p:cNvSpPr>
          <p:nvPr/>
        </p:nvSpPr>
        <p:spPr bwMode="auto">
          <a:xfrm>
            <a:off x="6705600" y="166687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1356" name="TextBox 36"/>
          <p:cNvSpPr txBox="1">
            <a:spLocks noChangeArrowheads="1"/>
          </p:cNvSpPr>
          <p:nvPr/>
        </p:nvSpPr>
        <p:spPr bwMode="auto">
          <a:xfrm>
            <a:off x="7208838" y="1684338"/>
            <a:ext cx="95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1200</a:t>
            </a:r>
          </a:p>
        </p:txBody>
      </p:sp>
      <p:sp>
        <p:nvSpPr>
          <p:cNvPr id="11357" name="TextBox 37"/>
          <p:cNvSpPr txBox="1">
            <a:spLocks noChangeArrowheads="1"/>
          </p:cNvSpPr>
          <p:nvPr/>
        </p:nvSpPr>
        <p:spPr bwMode="auto">
          <a:xfrm>
            <a:off x="7307263" y="1314450"/>
            <a:ext cx="140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300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570038" y="2765425"/>
          <a:ext cx="65103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92">
                  <a:extLst>
                    <a:ext uri="{9D8B030D-6E8A-4147-A177-3AD203B41FA5}">
                      <a16:colId xmlns:a16="http://schemas.microsoft.com/office/drawing/2014/main" val="28825746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762737915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547022508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01711200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319121767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1990622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88470584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66174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0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7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9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60021"/>
                  </a:ext>
                </a:extLst>
              </a:tr>
            </a:tbl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320088" y="184150"/>
            <a:ext cx="30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1111"/>
                </a:solidFill>
              </a:rPr>
              <a:t>θ</a:t>
            </a:r>
            <a:endParaRPr lang="en-GB" altLang="en-US" sz="180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8174038" y="942975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1111"/>
                </a:solidFill>
              </a:rPr>
              <a:t>240</a:t>
            </a:r>
            <a:endParaRPr lang="en-GB" altLang="en-US" sz="1800"/>
          </a:p>
        </p:txBody>
      </p:sp>
      <p:sp>
        <p:nvSpPr>
          <p:cNvPr id="43" name="Oval 42"/>
          <p:cNvSpPr/>
          <p:nvPr/>
        </p:nvSpPr>
        <p:spPr>
          <a:xfrm>
            <a:off x="3270250" y="561975"/>
            <a:ext cx="617538" cy="330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180388" y="1338263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400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8164513" y="17145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∞</a:t>
            </a:r>
          </a:p>
        </p:txBody>
      </p:sp>
      <p:sp>
        <p:nvSpPr>
          <p:cNvPr id="47" name="Oval 46"/>
          <p:cNvSpPr/>
          <p:nvPr/>
        </p:nvSpPr>
        <p:spPr>
          <a:xfrm>
            <a:off x="3294063" y="957263"/>
            <a:ext cx="617537" cy="330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846263" y="386715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427288" y="3867150"/>
            <a:ext cx="93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-1/10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354388" y="386715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178300" y="3867150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908550" y="388778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-3/10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78500" y="3890963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1/3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711950" y="386715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370763" y="3884613"/>
            <a:ext cx="836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120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935913" y="31289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5  </a:t>
            </a:r>
            <a:r>
              <a:rPr lang="en-GB" altLang="en-US" sz="1800"/>
              <a:t>+10 R</a:t>
            </a:r>
            <a:r>
              <a:rPr lang="en-GB" altLang="en-US" sz="1800" baseline="-25000"/>
              <a:t>10</a:t>
            </a:r>
            <a:r>
              <a:rPr lang="en-GB" altLang="en-US" sz="1800"/>
              <a:t> 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354388" y="3152775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841500" y="311467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611438" y="313848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205288" y="3127375"/>
            <a:ext cx="91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75238" y="312737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99125" y="3127375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5/3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700838" y="3122613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229475" y="3160713"/>
            <a:ext cx="175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20400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987425" y="3113088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9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87425" y="3468688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10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87425" y="3836988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11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69963" y="425450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12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872413" y="38735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7  </a:t>
            </a:r>
            <a:r>
              <a:rPr lang="en-GB" altLang="en-US" sz="1800"/>
              <a:t>-3/4 R</a:t>
            </a:r>
            <a:r>
              <a:rPr lang="en-GB" altLang="en-US" sz="1800" baseline="-25000"/>
              <a:t>10</a:t>
            </a:r>
            <a:r>
              <a:rPr lang="en-GB" altLang="en-US" sz="1800"/>
              <a:t> 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841500" y="354171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520950" y="3521075"/>
            <a:ext cx="693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4/5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343275" y="35417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189413" y="34893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981575" y="3468688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2/5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672138" y="3482975"/>
            <a:ext cx="91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-1/3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705600" y="347027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331075" y="3506788"/>
            <a:ext cx="836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240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8020050" y="4222750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8  </a:t>
            </a:r>
            <a:r>
              <a:rPr lang="en-GB" altLang="en-US" sz="1800"/>
              <a:t> 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819275" y="424338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598738" y="422910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367088" y="4248150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194175" y="420528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91113" y="4225925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688013" y="4268788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-1/3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6683375" y="423862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270750" y="4248150"/>
            <a:ext cx="836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1200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047038" y="346868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800" baseline="-25000"/>
              <a:t>6 </a:t>
            </a:r>
            <a:r>
              <a:rPr lang="en-GB" altLang="en-US" sz="1800"/>
              <a:t>/2.5 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847850" y="4840288"/>
            <a:ext cx="6199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/>
              <a:t>P + 3x + 4r + 5/3s = 20400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808163" y="5375275"/>
            <a:ext cx="6904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/>
              <a:t>Max P = 20400, this would be when x = r = s = 0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906588" y="5926138"/>
            <a:ext cx="620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/>
              <a:t>y = 240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879600" y="6372225"/>
            <a:ext cx="6199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/>
              <a:t>z = 120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784600" y="6346825"/>
            <a:ext cx="4627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/>
              <a:t>(t = 1200)- there is still slack</a:t>
            </a:r>
          </a:p>
        </p:txBody>
      </p:sp>
    </p:spTree>
    <p:extLst>
      <p:ext uri="{BB962C8B-B14F-4D97-AF65-F5344CB8AC3E}">
        <p14:creationId xmlns:p14="http://schemas.microsoft.com/office/powerpoint/2010/main" val="31672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 animBg="1"/>
      <p:bldP spid="43" grpId="1" animBg="1"/>
      <p:bldP spid="44" grpId="0"/>
      <p:bldP spid="45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0"/>
            <a:ext cx="816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818515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79413"/>
            <a:ext cx="8450262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5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69863"/>
            <a:ext cx="6961187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4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06400"/>
            <a:ext cx="73072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552825"/>
            <a:ext cx="72755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Simplex Algorithm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Complete the simplex exam questions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4" y="4744152"/>
            <a:ext cx="2623396" cy="2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State your confidence with each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63437"/>
            <a:ext cx="7556313" cy="45259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Use slack variables to write a linear programming problem as a simplex tableau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Solve a maximisation problem using the simplex algorithm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Convert a minimisation problem to a maximisation problem and solve it using the simplex algorithm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4" y="5568110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will you do to improve?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63437"/>
            <a:ext cx="755631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exercise 3.3 and self assess</a:t>
            </a:r>
          </a:p>
        </p:txBody>
      </p:sp>
    </p:spTree>
    <p:extLst>
      <p:ext uri="{BB962C8B-B14F-4D97-AF65-F5344CB8AC3E}">
        <p14:creationId xmlns:p14="http://schemas.microsoft.com/office/powerpoint/2010/main" val="35160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45966" y="1741068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Key Words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842" y="678081"/>
            <a:ext cx="397840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chemeClr val="bg1"/>
                </a:solidFill>
              </a:rPr>
              <a:t>Simplex Algorithm</a:t>
            </a:r>
            <a:endParaRPr lang="en-GB" sz="3200" b="1" u="sng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13194" y="3712191"/>
            <a:ext cx="1596790" cy="39111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72827" y="2177126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</a:rPr>
              <a:t>Variables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Slack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Feasible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Optimal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Pivot</a:t>
            </a:r>
          </a:p>
          <a:p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187" y="1904714"/>
            <a:ext cx="364239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Fluency: Summarise inequalities into a simplex tableau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0963" y="2568688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Reasoning: Carry out the simplex algorithm using elimination method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0963" y="3303700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Problem Solving: Verify that you have an optimal solution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82180" y="5329938"/>
            <a:ext cx="4801885" cy="67990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Define the key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0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900546"/>
            <a:ext cx="7556313" cy="580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 paper recycler has two processing plants.</a:t>
            </a:r>
          </a:p>
          <a:p>
            <a:pPr marL="0" indent="0">
              <a:buNone/>
            </a:pPr>
            <a:r>
              <a:rPr lang="en-GB" dirty="0" smtClean="0"/>
              <a:t>Plant A can process 4 tonnes of waste paper and 1 tonne of cardboard per hour.</a:t>
            </a:r>
          </a:p>
          <a:p>
            <a:pPr marL="0" indent="0">
              <a:buNone/>
            </a:pPr>
            <a:r>
              <a:rPr lang="en-GB" dirty="0" smtClean="0"/>
              <a:t>Plant B can process 5 tonnes of waste paper and 2 tonnes of cardboard per hour.</a:t>
            </a:r>
          </a:p>
          <a:p>
            <a:pPr marL="0" indent="0">
              <a:buNone/>
            </a:pPr>
            <a:r>
              <a:rPr lang="en-GB" dirty="0" smtClean="0"/>
              <a:t>It costs £400 per hour to run plant A and £600 per hour to run plant B.</a:t>
            </a:r>
          </a:p>
          <a:p>
            <a:pPr marL="0" indent="0">
              <a:buNone/>
            </a:pPr>
            <a:r>
              <a:rPr lang="en-GB" dirty="0" smtClean="0"/>
              <a:t>There is a union agreement that each plant must get at least one third of the run time of every consignment.</a:t>
            </a:r>
          </a:p>
          <a:p>
            <a:pPr marL="0" indent="0">
              <a:buNone/>
            </a:pPr>
            <a:r>
              <a:rPr lang="en-GB" dirty="0" smtClean="0"/>
              <a:t>A consignment of 100 tonnes of waste paper and 35 tonnes of cardboard must be shared between the plants so that costs are minimised.</a:t>
            </a:r>
          </a:p>
          <a:p>
            <a:pPr marL="0" indent="0">
              <a:buNone/>
            </a:pPr>
            <a:r>
              <a:rPr lang="en-GB" dirty="0" smtClean="0"/>
              <a:t>Write this as a linear programming formulation.</a:t>
            </a:r>
          </a:p>
        </p:txBody>
      </p:sp>
    </p:spTree>
    <p:extLst>
      <p:ext uri="{BB962C8B-B14F-4D97-AF65-F5344CB8AC3E}">
        <p14:creationId xmlns:p14="http://schemas.microsoft.com/office/powerpoint/2010/main" val="35775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1585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 - ANSWERS</a:t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98474" y="2867891"/>
                <a:ext cx="7556313" cy="31865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Let x be hours for plant A and y be hours for plant B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Simplified become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GB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≥100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≥35</m:t>
                      </m:r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+600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7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74" y="2867891"/>
                <a:ext cx="7556313" cy="3186545"/>
              </a:xfrm>
              <a:blipFill>
                <a:blip r:embed="rId3"/>
                <a:stretch>
                  <a:fillRect l="-888" t="-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231552"/>
              </p:ext>
            </p:extLst>
          </p:nvPr>
        </p:nvGraphicFramePr>
        <p:xfrm>
          <a:off x="277090" y="1267691"/>
          <a:ext cx="75507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682">
                  <a:extLst>
                    <a:ext uri="{9D8B030D-6E8A-4147-A177-3AD203B41FA5}">
                      <a16:colId xmlns:a16="http://schemas.microsoft.com/office/drawing/2014/main" val="4166150832"/>
                    </a:ext>
                  </a:extLst>
                </a:gridCol>
                <a:gridCol w="1887682">
                  <a:extLst>
                    <a:ext uri="{9D8B030D-6E8A-4147-A177-3AD203B41FA5}">
                      <a16:colId xmlns:a16="http://schemas.microsoft.com/office/drawing/2014/main" val="2709836609"/>
                    </a:ext>
                  </a:extLst>
                </a:gridCol>
                <a:gridCol w="1887682">
                  <a:extLst>
                    <a:ext uri="{9D8B030D-6E8A-4147-A177-3AD203B41FA5}">
                      <a16:colId xmlns:a16="http://schemas.microsoft.com/office/drawing/2014/main" val="590344417"/>
                    </a:ext>
                  </a:extLst>
                </a:gridCol>
                <a:gridCol w="1887682">
                  <a:extLst>
                    <a:ext uri="{9D8B030D-6E8A-4147-A177-3AD203B41FA5}">
                      <a16:colId xmlns:a16="http://schemas.microsoft.com/office/drawing/2014/main" val="3328235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Waste paper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Cardboard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45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Plant A (1 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4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Plant</a:t>
                      </a:r>
                      <a:r>
                        <a:rPr lang="en-GB" baseline="0" dirty="0" smtClean="0"/>
                        <a:t> B (1 hour)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9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Availability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490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498474" y="6054436"/>
                <a:ext cx="7556313" cy="12135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74" y="6054436"/>
                <a:ext cx="7556313" cy="1213529"/>
              </a:xfrm>
              <a:prstGeom prst="rect">
                <a:avLst/>
              </a:prstGeom>
              <a:blipFill>
                <a:blip r:embed="rId4"/>
                <a:stretch>
                  <a:fillRect t="-2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Simplex Algorithm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This is an algebraic method used to solve linear programming problems where there are three or more decision variables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4" y="4744152"/>
            <a:ext cx="2623396" cy="2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206625" y="47625"/>
            <a:ext cx="4654550" cy="6413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15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15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15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15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15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5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5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5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5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360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simplex algorithm</a:t>
            </a:r>
            <a:endParaRPr lang="en-US" altLang="en-US" sz="36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57225" y="2354263"/>
            <a:ext cx="6918325" cy="400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Identify smallest value in </a:t>
            </a:r>
            <a:r>
              <a:rPr lang="en-US" altLang="en-US" sz="2000" b="1">
                <a:solidFill>
                  <a:srgbClr val="111111"/>
                </a:solidFill>
              </a:rPr>
              <a:t>top row</a:t>
            </a:r>
            <a:r>
              <a:rPr lang="en-US" altLang="en-US" sz="2000">
                <a:solidFill>
                  <a:srgbClr val="111111"/>
                </a:solidFill>
              </a:rPr>
              <a:t> to obtain </a:t>
            </a:r>
            <a:r>
              <a:rPr lang="en-US" altLang="en-US" sz="2000" b="1">
                <a:solidFill>
                  <a:srgbClr val="111111"/>
                </a:solidFill>
              </a:rPr>
              <a:t>pivot column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58813" y="2992438"/>
            <a:ext cx="8053387" cy="400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Calculate </a:t>
            </a:r>
            <a:r>
              <a:rPr lang="en-US" altLang="en-US" sz="2000" b="1">
                <a:solidFill>
                  <a:srgbClr val="111111"/>
                </a:solidFill>
              </a:rPr>
              <a:t>θ</a:t>
            </a:r>
            <a:r>
              <a:rPr lang="en-US" altLang="en-US" sz="2000">
                <a:solidFill>
                  <a:srgbClr val="111111"/>
                </a:solidFill>
              </a:rPr>
              <a:t> = ‘value’ 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÷ 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111111"/>
                </a:solidFill>
              </a:rPr>
              <a:t>‘pivot column’ for each row (except top row)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57225" y="3629025"/>
            <a:ext cx="7947025" cy="701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Identify smallest non-negative θ to obtain </a:t>
            </a:r>
            <a:r>
              <a:rPr lang="en-US" altLang="en-US" sz="2000" b="1">
                <a:solidFill>
                  <a:srgbClr val="111111"/>
                </a:solidFill>
              </a:rPr>
              <a:t>pivot</a:t>
            </a:r>
            <a:r>
              <a:rPr lang="en-US" altLang="en-US" sz="2000">
                <a:solidFill>
                  <a:srgbClr val="111111"/>
                </a:solidFill>
              </a:rPr>
              <a:t> (the number in the       pivot column)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57225" y="4568825"/>
            <a:ext cx="8247063" cy="400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Divide row identified by pivot to obtain </a:t>
            </a:r>
            <a:r>
              <a:rPr lang="en-US" altLang="en-US" sz="2000" b="1">
                <a:solidFill>
                  <a:srgbClr val="111111"/>
                </a:solidFill>
              </a:rPr>
              <a:t>pivot row</a:t>
            </a:r>
            <a:r>
              <a:rPr lang="en-US" altLang="en-US" sz="2000">
                <a:solidFill>
                  <a:srgbClr val="111111"/>
                </a:solidFill>
              </a:rPr>
              <a:t>, shown in new table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57225" y="5205413"/>
            <a:ext cx="7626350" cy="7080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Combine appropriate multiples of all other rows with the pivot row in order to make all other elements in the pivot column zero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57225" y="6145213"/>
            <a:ext cx="7512050" cy="701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If all values in the top row are non-negative, an </a:t>
            </a:r>
            <a:r>
              <a:rPr lang="en-US" altLang="en-US" sz="2000" b="1">
                <a:solidFill>
                  <a:srgbClr val="111111"/>
                </a:solidFill>
              </a:rPr>
              <a:t>optimal solution</a:t>
            </a:r>
            <a:r>
              <a:rPr lang="en-US" altLang="en-US" sz="2000">
                <a:solidFill>
                  <a:srgbClr val="111111"/>
                </a:solidFill>
              </a:rPr>
              <a:t> has been found. If not, repeat steps above.</a:t>
            </a:r>
            <a:r>
              <a:rPr lang="en-US" altLang="en-US" sz="2000"/>
              <a:t>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57225" y="806450"/>
            <a:ext cx="4511675" cy="400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Formulate the problem as a </a:t>
            </a:r>
            <a:r>
              <a:rPr lang="en-US" altLang="en-US" sz="2000" b="1">
                <a:solidFill>
                  <a:srgbClr val="111111"/>
                </a:solidFill>
              </a:rPr>
              <a:t>tableau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57225" y="1408113"/>
            <a:ext cx="5665788" cy="7080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● Ensure that all elements in the last column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1111"/>
                </a:solidFill>
              </a:rPr>
              <a:t>   (except possibly the top one) are non-negative</a:t>
            </a:r>
            <a:endParaRPr lang="en-US" altLang="en-US" sz="2000" b="1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9465" grpId="0" animBg="1"/>
      <p:bldP spid="19467" grpId="0" animBg="1"/>
      <p:bldP spid="1946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40025" y="1374775"/>
          <a:ext cx="30035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473200" imgH="203200" progId="Equation.3">
                  <p:embed/>
                </p:oleObj>
              </mc:Choice>
              <mc:Fallback>
                <p:oleObj name="Equation" r:id="rId4" imgW="1473200" imgH="2032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374775"/>
                        <a:ext cx="30035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740025" y="1974850"/>
          <a:ext cx="28463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1396394" imgH="203112" progId="Equation.3">
                  <p:embed/>
                </p:oleObj>
              </mc:Choice>
              <mc:Fallback>
                <p:oleObj name="Equation" r:id="rId6" imgW="1396394" imgH="203112" progId="Equation.3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974850"/>
                        <a:ext cx="28463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740025" y="2576513"/>
          <a:ext cx="27193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8" imgW="1333500" imgH="203200" progId="Equation.3">
                  <p:embed/>
                </p:oleObj>
              </mc:Choice>
              <mc:Fallback>
                <p:oleObj name="Equation" r:id="rId8" imgW="1333500" imgH="203200" progId="Equation.3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2576513"/>
                        <a:ext cx="27193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740025" y="841375"/>
          <a:ext cx="27447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0" imgW="1346200" imgH="203200" progId="Equation.3">
                  <p:embed/>
                </p:oleObj>
              </mc:Choice>
              <mc:Fallback>
                <p:oleObj name="Equation" r:id="rId10" imgW="1346200" imgH="203200" progId="Equation.3">
                  <p:embed/>
                  <p:pic>
                    <p:nvPicPr>
                      <p:cNvPr id="1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841375"/>
                        <a:ext cx="27447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92200" y="800100"/>
            <a:ext cx="177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Maximise</a:t>
            </a:r>
            <a:endParaRPr lang="en-US" altLang="en-US" sz="18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27100" y="1308100"/>
            <a:ext cx="177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Subject to:</a:t>
            </a:r>
            <a:endParaRPr lang="en-US" altLang="en-US" sz="180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413000" y="292100"/>
            <a:ext cx="45212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Consider this linear programming problem:</a:t>
            </a:r>
            <a:endParaRPr lang="en-US" altLang="en-US" sz="1800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41300" y="3149600"/>
            <a:ext cx="66294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This cannot be represented by a graph as there are 3 variables</a:t>
            </a:r>
            <a:endParaRPr lang="en-US" altLang="en-US" sz="180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15900" y="3644900"/>
            <a:ext cx="84582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We solve problems like this using the </a:t>
            </a:r>
            <a:r>
              <a:rPr lang="en-GB" altLang="en-US" sz="1800" b="1"/>
              <a:t>Simplex Algorithm</a:t>
            </a:r>
            <a:r>
              <a:rPr lang="en-GB" altLang="en-US" sz="1800"/>
              <a:t>, created in 1947. 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4000" y="4127500"/>
            <a:ext cx="7620000" cy="91598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It has become an invaluable, contemporary tool in microeconomics, company management and operational research, all of which are concerned with making decisions about how to allocate limited resources.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412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2" name="Object 114"/>
          <p:cNvGraphicFramePr>
            <a:graphicFrameLocks noChangeAspect="1"/>
          </p:cNvGraphicFramePr>
          <p:nvPr/>
        </p:nvGraphicFramePr>
        <p:xfrm>
          <a:off x="4772025" y="1057275"/>
          <a:ext cx="34432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4" imgW="1688367" imgH="203112" progId="Equation.3">
                  <p:embed/>
                </p:oleObj>
              </mc:Choice>
              <mc:Fallback>
                <p:oleObj name="Equation" r:id="rId4" imgW="1688367" imgH="203112" progId="Equation.3">
                  <p:embed/>
                  <p:pic>
                    <p:nvPicPr>
                      <p:cNvPr id="2162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1057275"/>
                        <a:ext cx="34432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3" name="Object 115"/>
          <p:cNvGraphicFramePr>
            <a:graphicFrameLocks noChangeAspect="1"/>
          </p:cNvGraphicFramePr>
          <p:nvPr/>
        </p:nvGraphicFramePr>
        <p:xfrm>
          <a:off x="4772025" y="1657350"/>
          <a:ext cx="32877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6" imgW="1612900" imgH="203200" progId="Equation.3">
                  <p:embed/>
                </p:oleObj>
              </mc:Choice>
              <mc:Fallback>
                <p:oleObj name="Equation" r:id="rId6" imgW="1612900" imgH="203200" progId="Equation.3">
                  <p:embed/>
                  <p:pic>
                    <p:nvPicPr>
                      <p:cNvPr id="2163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1657350"/>
                        <a:ext cx="32877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4" name="Object 116"/>
          <p:cNvGraphicFramePr>
            <a:graphicFrameLocks noChangeAspect="1"/>
          </p:cNvGraphicFramePr>
          <p:nvPr/>
        </p:nvGraphicFramePr>
        <p:xfrm>
          <a:off x="4772025" y="2259013"/>
          <a:ext cx="31067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8" imgW="1524000" imgH="203200" progId="Equation.3">
                  <p:embed/>
                </p:oleObj>
              </mc:Choice>
              <mc:Fallback>
                <p:oleObj name="Equation" r:id="rId8" imgW="1524000" imgH="203200" progId="Equation.3">
                  <p:embed/>
                  <p:pic>
                    <p:nvPicPr>
                      <p:cNvPr id="2164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2259013"/>
                        <a:ext cx="310673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8"/>
          <p:cNvGraphicFramePr>
            <a:graphicFrameLocks noChangeAspect="1"/>
          </p:cNvGraphicFramePr>
          <p:nvPr/>
        </p:nvGraphicFramePr>
        <p:xfrm>
          <a:off x="1089025" y="1082675"/>
          <a:ext cx="30035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10" imgW="1473200" imgH="203200" progId="Equation.3">
                  <p:embed/>
                </p:oleObj>
              </mc:Choice>
              <mc:Fallback>
                <p:oleObj name="Equation" r:id="rId10" imgW="1473200" imgH="203200" progId="Equation.3">
                  <p:embed/>
                  <p:pic>
                    <p:nvPicPr>
                      <p:cNvPr id="5125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082675"/>
                        <a:ext cx="30035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19"/>
          <p:cNvGraphicFramePr>
            <a:graphicFrameLocks noChangeAspect="1"/>
          </p:cNvGraphicFramePr>
          <p:nvPr/>
        </p:nvGraphicFramePr>
        <p:xfrm>
          <a:off x="1089025" y="1682750"/>
          <a:ext cx="28463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12" imgW="1396394" imgH="203112" progId="Equation.3">
                  <p:embed/>
                </p:oleObj>
              </mc:Choice>
              <mc:Fallback>
                <p:oleObj name="Equation" r:id="rId12" imgW="1396394" imgH="203112" progId="Equation.3">
                  <p:embed/>
                  <p:pic>
                    <p:nvPicPr>
                      <p:cNvPr id="5126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682750"/>
                        <a:ext cx="28463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20"/>
          <p:cNvGraphicFramePr>
            <a:graphicFrameLocks noChangeAspect="1"/>
          </p:cNvGraphicFramePr>
          <p:nvPr/>
        </p:nvGraphicFramePr>
        <p:xfrm>
          <a:off x="1089025" y="2284413"/>
          <a:ext cx="27193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4" imgW="1333500" imgH="203200" progId="Equation.3">
                  <p:embed/>
                </p:oleObj>
              </mc:Choice>
              <mc:Fallback>
                <p:oleObj name="Equation" r:id="rId14" imgW="1333500" imgH="203200" progId="Equation.3">
                  <p:embed/>
                  <p:pic>
                    <p:nvPicPr>
                      <p:cNvPr id="5127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284413"/>
                        <a:ext cx="27193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" name="Text Box 122"/>
          <p:cNvSpPr txBox="1">
            <a:spLocks noChangeArrowheads="1"/>
          </p:cNvSpPr>
          <p:nvPr/>
        </p:nvSpPr>
        <p:spPr bwMode="auto">
          <a:xfrm>
            <a:off x="5448300" y="431800"/>
            <a:ext cx="19558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As equations</a:t>
            </a:r>
            <a:endParaRPr lang="en-US" altLang="en-US" sz="2400"/>
          </a:p>
        </p:txBody>
      </p:sp>
      <p:sp>
        <p:nvSpPr>
          <p:cNvPr id="5129" name="Text Box 123"/>
          <p:cNvSpPr txBox="1">
            <a:spLocks noChangeArrowheads="1"/>
          </p:cNvSpPr>
          <p:nvPr/>
        </p:nvSpPr>
        <p:spPr bwMode="auto">
          <a:xfrm>
            <a:off x="1549400" y="393700"/>
            <a:ext cx="22098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As inequalities</a:t>
            </a:r>
            <a:endParaRPr lang="en-US" alt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49400" y="4548188"/>
          <a:ext cx="65103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92">
                  <a:extLst>
                    <a:ext uri="{9D8B030D-6E8A-4147-A177-3AD203B41FA5}">
                      <a16:colId xmlns:a16="http://schemas.microsoft.com/office/drawing/2014/main" val="28825746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762737915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547022508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017112006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319121767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11990622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3884705849"/>
                    </a:ext>
                  </a:extLst>
                </a:gridCol>
                <a:gridCol w="813792">
                  <a:extLst>
                    <a:ext uri="{9D8B030D-6E8A-4147-A177-3AD203B41FA5}">
                      <a16:colId xmlns:a16="http://schemas.microsoft.com/office/drawing/2014/main" val="266174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0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7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9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600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16125" y="2890838"/>
            <a:ext cx="6199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/>
              <a:t>And P = 35x + 55y + 60z can be re-written 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/>
              <a:t>P – 35x – 55y – 60z = 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7063" y="3998913"/>
            <a:ext cx="5408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These equations then need putting into a tableau: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2113" y="4602163"/>
            <a:ext cx="539750" cy="244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2513013" y="4573588"/>
            <a:ext cx="539750" cy="246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3362325" y="4624388"/>
            <a:ext cx="541338" cy="246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4165600" y="4605338"/>
            <a:ext cx="539750" cy="246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4910138" y="4602163"/>
            <a:ext cx="541337" cy="244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5784850" y="4624388"/>
            <a:ext cx="541338" cy="246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6659563" y="4614863"/>
            <a:ext cx="539750" cy="246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7350125" y="4624388"/>
            <a:ext cx="614363" cy="249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1398588" y="4484688"/>
            <a:ext cx="6781800" cy="1970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4350" y="4919663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513013" y="491648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-35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271838" y="4887913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-55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092575" y="489426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-60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5014913" y="490855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5840413" y="4894263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665913" y="490855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7491413" y="4916488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1784350" y="5256213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2609850" y="5278438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7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3362325" y="5297488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4113213" y="5284788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4989513" y="5278438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5862638" y="5240338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6669088" y="5284788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7231063" y="5278438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3600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1784350" y="5665788"/>
            <a:ext cx="54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2609850" y="5673725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3398838" y="56689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9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4113213" y="567055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011738" y="5675313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5851525" y="5648325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6677025" y="56753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7231063" y="5665788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3600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1778000" y="603250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2609850" y="6069013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3394075" y="605472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</a:t>
            </a: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4205288" y="6069013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975225" y="6022975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5830888" y="6030913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6665913" y="6008688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7235825" y="6008688"/>
            <a:ext cx="944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2400</a:t>
            </a:r>
          </a:p>
        </p:txBody>
      </p:sp>
    </p:spTree>
    <p:extLst>
      <p:ext uri="{BB962C8B-B14F-4D97-AF65-F5344CB8AC3E}">
        <p14:creationId xmlns:p14="http://schemas.microsoft.com/office/powerpoint/2010/main" val="860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Simplex Algorithm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Complete the simplex practice sheet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4" y="4744152"/>
            <a:ext cx="2623396" cy="2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2356</TotalTime>
  <Words>1040</Words>
  <Application>Microsoft Office PowerPoint</Application>
  <PresentationFormat>On-screen Show (4:3)</PresentationFormat>
  <Paragraphs>326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Rockwell</vt:lpstr>
      <vt:lpstr>Symbol</vt:lpstr>
      <vt:lpstr>Times New Roman</vt:lpstr>
      <vt:lpstr>Wingdings</vt:lpstr>
      <vt:lpstr>Advantage</vt:lpstr>
      <vt:lpstr>Equation</vt:lpstr>
      <vt:lpstr>PowerPoint Presentation</vt:lpstr>
      <vt:lpstr>PowerPoint Presentation</vt:lpstr>
      <vt:lpstr>Knowledge Check Fluency</vt:lpstr>
      <vt:lpstr>Knowledge Check - ANSWERS Fluency</vt:lpstr>
      <vt:lpstr>Simplex Algorithm Reasoning</vt:lpstr>
      <vt:lpstr>PowerPoint Presentation</vt:lpstr>
      <vt:lpstr>PowerPoint Presentation</vt:lpstr>
      <vt:lpstr>PowerPoint Presentation</vt:lpstr>
      <vt:lpstr>Simplex Algorithm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Simplex Algorithm Problem Solving</vt:lpstr>
      <vt:lpstr>Plenary – State your confidence with each skill</vt:lpstr>
      <vt:lpstr>Homework -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Factor Trees</dc:title>
  <dc:creator>Kayleigh Shaw</dc:creator>
  <cp:lastModifiedBy>Eleanor McLean</cp:lastModifiedBy>
  <cp:revision>101</cp:revision>
  <dcterms:created xsi:type="dcterms:W3CDTF">2014-09-13T20:23:27Z</dcterms:created>
  <dcterms:modified xsi:type="dcterms:W3CDTF">2020-03-18T14:21:20Z</dcterms:modified>
</cp:coreProperties>
</file>