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6" r:id="rId2"/>
    <p:sldId id="258" r:id="rId3"/>
    <p:sldId id="259" r:id="rId4"/>
    <p:sldId id="260" r:id="rId5"/>
    <p:sldId id="291" r:id="rId6"/>
    <p:sldId id="261" r:id="rId7"/>
    <p:sldId id="293" r:id="rId8"/>
    <p:sldId id="294" r:id="rId9"/>
    <p:sldId id="292" r:id="rId10"/>
    <p:sldId id="295" r:id="rId11"/>
    <p:sldId id="296" r:id="rId12"/>
    <p:sldId id="289" r:id="rId13"/>
    <p:sldId id="298" r:id="rId14"/>
    <p:sldId id="299" r:id="rId15"/>
    <p:sldId id="276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5D82-7C04-4E2E-AE34-A918E8DEA96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A8F4-3BD3-4A77-AA19-4CCF2591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2012" y="-242152"/>
            <a:ext cx="10290412" cy="727074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257" y="969818"/>
            <a:ext cx="10201773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Planar Graph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How could you redraw this graph to show that it is planar?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188709"/>
            <a:ext cx="5153025" cy="3362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622" y="4439044"/>
            <a:ext cx="1617544" cy="23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Planar Graph - Answer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3" y="2182957"/>
            <a:ext cx="6353175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Kuratowski’s</a:t>
            </a:r>
            <a:r>
              <a:rPr lang="en-GB" dirty="0" smtClean="0"/>
              <a:t> Theorem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1981200"/>
                <a:ext cx="8399866" cy="1291831"/>
              </a:xfrm>
            </p:spPr>
            <p:txBody>
              <a:bodyPr>
                <a:normAutofit/>
              </a:bodyPr>
              <a:lstStyle/>
              <a:p>
                <a:r>
                  <a:rPr lang="en-GB" sz="2800" dirty="0" smtClean="0"/>
                  <a:t>A graph is non-planar if and only if it has a subgraph which is a subdivision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sz="28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1981200"/>
                <a:ext cx="8399866" cy="1291831"/>
              </a:xfrm>
              <a:blipFill>
                <a:blip r:embed="rId2"/>
                <a:stretch>
                  <a:fillRect l="-726" t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826" y="3072351"/>
            <a:ext cx="1965278" cy="1821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21136" y="5036128"/>
                <a:ext cx="8399866" cy="44468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dirty="0" smtClean="0"/>
                  <a:t>A sufficient proof (at A level) that a graph is </a:t>
                </a:r>
                <a:br>
                  <a:rPr lang="en-GB" sz="2800" dirty="0" smtClean="0"/>
                </a:br>
                <a:r>
                  <a:rPr lang="en-GB" sz="2800" dirty="0" smtClean="0"/>
                  <a:t>non-planar is to show it contains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GB" sz="2800" dirty="0" smtClean="0"/>
                  <a:t> as a subgraph.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36" y="5036128"/>
                <a:ext cx="8399866" cy="4446896"/>
              </a:xfrm>
              <a:prstGeom prst="rect">
                <a:avLst/>
              </a:prstGeom>
              <a:blipFill>
                <a:blip r:embed="rId4"/>
                <a:stretch>
                  <a:fillRect l="-726" t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1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Kuratowski’s</a:t>
            </a:r>
            <a:r>
              <a:rPr lang="en-GB" dirty="0" smtClean="0"/>
              <a:t> Theorem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14" y="1454832"/>
            <a:ext cx="8399866" cy="129183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is Peterson’s Graph, is it non-planar?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6386" name="Picture 2" descr="Image result for petersen's graph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25" y="2451390"/>
            <a:ext cx="4385845" cy="41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16771" y="3717401"/>
            <a:ext cx="484910" cy="523220"/>
            <a:chOff x="1052945" y="3884197"/>
            <a:chExt cx="914400" cy="951567"/>
          </a:xfrm>
        </p:grpSpPr>
        <p:sp>
          <p:nvSpPr>
            <p:cNvPr id="4" name="Oval 3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9070" y="6017255"/>
            <a:ext cx="484910" cy="523220"/>
            <a:chOff x="1052945" y="3884197"/>
            <a:chExt cx="914400" cy="951567"/>
          </a:xfrm>
        </p:grpSpPr>
        <p:sp>
          <p:nvSpPr>
            <p:cNvPr id="11" name="Oval 10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54579" y="4022790"/>
            <a:ext cx="484910" cy="523220"/>
            <a:chOff x="1052945" y="3884197"/>
            <a:chExt cx="914400" cy="951567"/>
          </a:xfrm>
        </p:grpSpPr>
        <p:sp>
          <p:nvSpPr>
            <p:cNvPr id="14" name="Oval 13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04892" y="3450483"/>
            <a:ext cx="484910" cy="523220"/>
            <a:chOff x="1052945" y="3884197"/>
            <a:chExt cx="914400" cy="951567"/>
          </a:xfrm>
        </p:grpSpPr>
        <p:sp>
          <p:nvSpPr>
            <p:cNvPr id="17" name="Oval 16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6864" y="2461022"/>
            <a:ext cx="484910" cy="523220"/>
            <a:chOff x="1052945" y="3884197"/>
            <a:chExt cx="914400" cy="951567"/>
          </a:xfrm>
        </p:grpSpPr>
        <p:sp>
          <p:nvSpPr>
            <p:cNvPr id="20" name="Oval 19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22709" y="3761180"/>
            <a:ext cx="484910" cy="523220"/>
            <a:chOff x="1052945" y="3884197"/>
            <a:chExt cx="914400" cy="951567"/>
          </a:xfrm>
        </p:grpSpPr>
        <p:sp>
          <p:nvSpPr>
            <p:cNvPr id="23" name="Oval 22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66402" y="4027700"/>
            <a:ext cx="484910" cy="523220"/>
            <a:chOff x="1052945" y="3884197"/>
            <a:chExt cx="914400" cy="951567"/>
          </a:xfrm>
        </p:grpSpPr>
        <p:sp>
          <p:nvSpPr>
            <p:cNvPr id="26" name="Oval 25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5516" y="5331710"/>
            <a:ext cx="484910" cy="523220"/>
            <a:chOff x="1052945" y="3884197"/>
            <a:chExt cx="914400" cy="951567"/>
          </a:xfrm>
        </p:grpSpPr>
        <p:sp>
          <p:nvSpPr>
            <p:cNvPr id="29" name="Oval 28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38426" y="5331710"/>
            <a:ext cx="484910" cy="523220"/>
            <a:chOff x="1052945" y="3884197"/>
            <a:chExt cx="914400" cy="951567"/>
          </a:xfrm>
        </p:grpSpPr>
        <p:sp>
          <p:nvSpPr>
            <p:cNvPr id="32" name="Oval 31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08857" y="6052306"/>
            <a:ext cx="484910" cy="523220"/>
            <a:chOff x="1052945" y="3884197"/>
            <a:chExt cx="914400" cy="951567"/>
          </a:xfrm>
        </p:grpSpPr>
        <p:sp>
          <p:nvSpPr>
            <p:cNvPr id="35" name="Oval 34"/>
            <p:cNvSpPr/>
            <p:nvPr/>
          </p:nvSpPr>
          <p:spPr>
            <a:xfrm>
              <a:off x="1052945" y="3893127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60306" y="3884197"/>
              <a:ext cx="713987" cy="95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7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Kuratowski’s</a:t>
            </a:r>
            <a:r>
              <a:rPr lang="en-GB" dirty="0" smtClean="0"/>
              <a:t> Theorem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pic>
        <p:nvPicPr>
          <p:cNvPr id="5" name="Petersen's Grap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313" y="1911927"/>
            <a:ext cx="6348412" cy="4144963"/>
          </a:xfrm>
        </p:spPr>
      </p:pic>
    </p:spTree>
    <p:extLst>
      <p:ext uri="{BB962C8B-B14F-4D97-AF65-F5344CB8AC3E}">
        <p14:creationId xmlns:p14="http://schemas.microsoft.com/office/powerpoint/2010/main" val="15124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State your confidence with each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63437"/>
            <a:ext cx="7556313" cy="4525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Decide whether two given graphs are isomorphic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Use </a:t>
            </a:r>
            <a:r>
              <a:rPr lang="en-GB" dirty="0" err="1" smtClean="0"/>
              <a:t>Kuratowski’s</a:t>
            </a:r>
            <a:r>
              <a:rPr lang="en-GB" dirty="0" smtClean="0"/>
              <a:t> theorem to determine whether a graph is non-planar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4" y="556811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will you do to improve?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18855"/>
            <a:ext cx="7556313" cy="2098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exercise 1.5 and self assess</a:t>
            </a:r>
          </a:p>
        </p:txBody>
      </p:sp>
    </p:spTree>
    <p:extLst>
      <p:ext uri="{BB962C8B-B14F-4D97-AF65-F5344CB8AC3E}">
        <p14:creationId xmlns:p14="http://schemas.microsoft.com/office/powerpoint/2010/main" val="38559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45966" y="1741068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Key Words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842" y="678081"/>
            <a:ext cx="39784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err="1" smtClean="0">
                <a:solidFill>
                  <a:schemeClr val="bg1"/>
                </a:solidFill>
              </a:rPr>
              <a:t>Isomorphisms</a:t>
            </a:r>
            <a:r>
              <a:rPr lang="en-GB" sz="3200" b="1" u="sng" dirty="0" smtClean="0">
                <a:solidFill>
                  <a:schemeClr val="bg1"/>
                </a:solidFill>
              </a:rPr>
              <a:t> and</a:t>
            </a:r>
          </a:p>
          <a:p>
            <a:r>
              <a:rPr lang="en-GB" sz="3200" b="1" u="sng" dirty="0" err="1" smtClean="0">
                <a:solidFill>
                  <a:schemeClr val="bg1"/>
                </a:solidFill>
              </a:rPr>
              <a:t>Kuratowski’s</a:t>
            </a:r>
            <a:r>
              <a:rPr lang="en-GB" sz="3200" b="1" u="sng" dirty="0" smtClean="0">
                <a:solidFill>
                  <a:schemeClr val="bg1"/>
                </a:solidFill>
              </a:rPr>
              <a:t> Theorem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13194" y="3712191"/>
            <a:ext cx="1596790" cy="39111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72827" y="2177126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</a:rPr>
              <a:t>Planar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Isomorphic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Vertices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Edges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Bipartite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Subgraph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187" y="1904714"/>
            <a:ext cx="364239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Fluency: Recognise isomorphic graphs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963" y="2568688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Reasoning: Implement </a:t>
            </a:r>
            <a:r>
              <a:rPr lang="en-GB" sz="1600" dirty="0" err="1" smtClean="0">
                <a:solidFill>
                  <a:schemeClr val="bg1"/>
                </a:solidFill>
              </a:rPr>
              <a:t>Kuratowski’s</a:t>
            </a:r>
            <a:r>
              <a:rPr lang="en-GB" sz="1600" dirty="0" smtClean="0">
                <a:solidFill>
                  <a:schemeClr val="bg1"/>
                </a:solidFill>
              </a:rPr>
              <a:t> Theorem to show if a graph is planar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0963" y="3303700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Problem Solving: Generate a graph based on an engineering example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82180" y="5329938"/>
            <a:ext cx="4801885" cy="67990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Define the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0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900546"/>
            <a:ext cx="7556313" cy="540327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Can you recall the definitions of:</a:t>
            </a:r>
          </a:p>
          <a:p>
            <a:r>
              <a:rPr lang="en-GB" sz="2400" dirty="0" smtClean="0"/>
              <a:t>Graph</a:t>
            </a:r>
          </a:p>
          <a:p>
            <a:r>
              <a:rPr lang="en-GB" sz="2400" dirty="0" smtClean="0"/>
              <a:t>Trail</a:t>
            </a:r>
          </a:p>
          <a:p>
            <a:r>
              <a:rPr lang="en-GB" sz="2400" dirty="0" smtClean="0"/>
              <a:t>Path</a:t>
            </a:r>
          </a:p>
          <a:p>
            <a:r>
              <a:rPr lang="en-GB" sz="2400" dirty="0" smtClean="0"/>
              <a:t>Cycle</a:t>
            </a:r>
          </a:p>
          <a:p>
            <a:r>
              <a:rPr lang="en-GB" sz="2400" dirty="0" smtClean="0"/>
              <a:t>Connected Graph</a:t>
            </a:r>
          </a:p>
          <a:p>
            <a:r>
              <a:rPr lang="en-GB" sz="2400" dirty="0" smtClean="0"/>
              <a:t>Simple Graph</a:t>
            </a:r>
          </a:p>
          <a:p>
            <a:r>
              <a:rPr lang="en-GB" sz="2400" dirty="0" smtClean="0"/>
              <a:t>Tree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Eulerian Graph</a:t>
            </a:r>
          </a:p>
          <a:p>
            <a:r>
              <a:rPr lang="en-GB" sz="2400" dirty="0" smtClean="0"/>
              <a:t>Hamiltonian Graph</a:t>
            </a:r>
            <a:endParaRPr lang="en-GB" sz="2400" dirty="0"/>
          </a:p>
          <a:p>
            <a:r>
              <a:rPr lang="en-GB" sz="2400" dirty="0" smtClean="0"/>
              <a:t>Complete Graph</a:t>
            </a:r>
          </a:p>
          <a:p>
            <a:r>
              <a:rPr lang="en-GB" sz="2400" dirty="0" smtClean="0"/>
              <a:t>Complement</a:t>
            </a:r>
          </a:p>
          <a:p>
            <a:r>
              <a:rPr lang="en-GB" sz="2400" dirty="0" smtClean="0"/>
              <a:t>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35775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1585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98474" y="1267691"/>
            <a:ext cx="7556313" cy="540327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Graph – made of edges and vertices</a:t>
            </a:r>
          </a:p>
          <a:p>
            <a:r>
              <a:rPr lang="en-GB" sz="2400" dirty="0" smtClean="0"/>
              <a:t>Trail – a sequences of connected edges with no repeats</a:t>
            </a:r>
          </a:p>
          <a:p>
            <a:r>
              <a:rPr lang="en-GB" sz="2400" dirty="0" smtClean="0"/>
              <a:t>Path – a trail with no vertices repeated</a:t>
            </a:r>
          </a:p>
          <a:p>
            <a:r>
              <a:rPr lang="en-GB" sz="2400" dirty="0" smtClean="0"/>
              <a:t>Cycle – closed path</a:t>
            </a:r>
          </a:p>
          <a:p>
            <a:r>
              <a:rPr lang="en-GB" sz="2400" dirty="0" smtClean="0"/>
              <a:t>Connected Graph – has a path between every pair of vertices</a:t>
            </a:r>
          </a:p>
          <a:p>
            <a:r>
              <a:rPr lang="en-GB" sz="2400" dirty="0" smtClean="0"/>
              <a:t>Simple Graph – no multiple edges or loops</a:t>
            </a:r>
          </a:p>
        </p:txBody>
      </p:sp>
    </p:spTree>
    <p:extLst>
      <p:ext uri="{BB962C8B-B14F-4D97-AF65-F5344CB8AC3E}">
        <p14:creationId xmlns:p14="http://schemas.microsoft.com/office/powerpoint/2010/main" val="4196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1585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98474" y="1267691"/>
            <a:ext cx="7556313" cy="540327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Tree – a simple connected graph with no cycles</a:t>
            </a:r>
          </a:p>
          <a:p>
            <a:r>
              <a:rPr lang="en-GB" sz="2400" dirty="0" smtClean="0"/>
              <a:t>Eulerian Graph – has a closed trail with all edges</a:t>
            </a:r>
          </a:p>
          <a:p>
            <a:r>
              <a:rPr lang="en-GB" sz="2400" dirty="0" smtClean="0"/>
              <a:t>Hamiltonian Graph – has a cycle that visits all vertices</a:t>
            </a:r>
          </a:p>
          <a:p>
            <a:r>
              <a:rPr lang="en-GB" sz="2400" dirty="0" smtClean="0"/>
              <a:t>Complete Graph – every two vertices share exactly one edge</a:t>
            </a:r>
          </a:p>
          <a:p>
            <a:r>
              <a:rPr lang="en-GB" sz="2400" dirty="0" smtClean="0"/>
              <a:t>Complement – what you would add to a simple graph to obtain a complete graph</a:t>
            </a:r>
          </a:p>
          <a:p>
            <a:r>
              <a:rPr lang="en-GB" sz="2400" dirty="0" smtClean="0"/>
              <a:t>Bipartite Graph – contains two sets of vertices with edges only joining vertices from one set to the other</a:t>
            </a:r>
          </a:p>
        </p:txBody>
      </p:sp>
    </p:spTree>
    <p:extLst>
      <p:ext uri="{BB962C8B-B14F-4D97-AF65-F5344CB8AC3E}">
        <p14:creationId xmlns:p14="http://schemas.microsoft.com/office/powerpoint/2010/main" val="27699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Isomorphic Graphs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99866" cy="444689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Two graphs are isomorphic if they have the same structure.</a:t>
            </a:r>
          </a:p>
          <a:p>
            <a:r>
              <a:rPr lang="en-GB" sz="2800" dirty="0" smtClean="0"/>
              <a:t>Think – could I redraw this graph so it looks the same?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Complete questions 1-4</a:t>
            </a:r>
            <a:br>
              <a:rPr lang="en-GB" sz="2800" dirty="0" smtClean="0"/>
            </a:br>
            <a:r>
              <a:rPr lang="en-GB" sz="2800" dirty="0" smtClean="0"/>
              <a:t>of 28.1a on sheet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548080"/>
            <a:ext cx="4447290" cy="178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93" y="1018520"/>
            <a:ext cx="1038576" cy="962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566" y="5223000"/>
            <a:ext cx="3976320" cy="1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Life Examples of </a:t>
            </a:r>
            <a:br>
              <a:rPr lang="en-GB" dirty="0" smtClean="0"/>
            </a:br>
            <a:r>
              <a:rPr lang="en-GB" dirty="0" smtClean="0"/>
              <a:t>Isomorphic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853"/>
            <a:ext cx="8971687" cy="49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Life Examples of </a:t>
            </a:r>
            <a:br>
              <a:rPr lang="en-GB" dirty="0"/>
            </a:br>
            <a:r>
              <a:rPr lang="en-GB" dirty="0"/>
              <a:t>Isomorphic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9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25871"/>
            <a:ext cx="7556313" cy="1116106"/>
          </a:xfrm>
        </p:spPr>
        <p:txBody>
          <a:bodyPr/>
          <a:lstStyle/>
          <a:p>
            <a:r>
              <a:rPr lang="en-GB" dirty="0"/>
              <a:t>Real Life Examples of </a:t>
            </a:r>
            <a:br>
              <a:rPr lang="en-GB" dirty="0"/>
            </a:br>
            <a:r>
              <a:rPr lang="en-GB" dirty="0"/>
              <a:t>Isomorphic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761"/>
            <a:ext cx="9144000" cy="54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2728</TotalTime>
  <Words>423</Words>
  <Application>Microsoft Office PowerPoint</Application>
  <PresentationFormat>On-screen Show (4:3)</PresentationFormat>
  <Paragraphs>79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Rockwell</vt:lpstr>
      <vt:lpstr>Wingdings</vt:lpstr>
      <vt:lpstr>Advantage</vt:lpstr>
      <vt:lpstr>PowerPoint Presentation</vt:lpstr>
      <vt:lpstr>PowerPoint Presentation</vt:lpstr>
      <vt:lpstr>Knowledge Check Fluency</vt:lpstr>
      <vt:lpstr>Knowledge Check - ANSWERS Fluency</vt:lpstr>
      <vt:lpstr>Knowledge Check - ANSWERS Fluency</vt:lpstr>
      <vt:lpstr>Isomorphic Graphs Fluency</vt:lpstr>
      <vt:lpstr>Real Life Examples of  Isomorphic Graphs</vt:lpstr>
      <vt:lpstr>Real Life Examples of  Isomorphic Graphs</vt:lpstr>
      <vt:lpstr>Real Life Examples of  Isomorphic Graphs</vt:lpstr>
      <vt:lpstr>Planar Graph Reasoning</vt:lpstr>
      <vt:lpstr>Planar Graph - Answer Reasoning</vt:lpstr>
      <vt:lpstr>Kuratowski’s Theorem Reasoning</vt:lpstr>
      <vt:lpstr>Kuratowski’s Theorem Reasoning</vt:lpstr>
      <vt:lpstr>Kuratowski’s Theorem Reasoning</vt:lpstr>
      <vt:lpstr>Plenary – State your confidence with each skill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Factor Trees</dc:title>
  <dc:creator>Kayleigh Shaw</dc:creator>
  <cp:lastModifiedBy>Eleanor McLean</cp:lastModifiedBy>
  <cp:revision>128</cp:revision>
  <dcterms:created xsi:type="dcterms:W3CDTF">2014-09-13T20:23:27Z</dcterms:created>
  <dcterms:modified xsi:type="dcterms:W3CDTF">2020-03-18T14:20:55Z</dcterms:modified>
</cp:coreProperties>
</file>