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9"/>
  </p:notesMasterIdLst>
  <p:sldIdLst>
    <p:sldId id="266" r:id="rId2"/>
    <p:sldId id="258" r:id="rId3"/>
    <p:sldId id="259" r:id="rId4"/>
    <p:sldId id="300" r:id="rId5"/>
    <p:sldId id="260" r:id="rId6"/>
    <p:sldId id="301" r:id="rId7"/>
    <p:sldId id="26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276" r:id="rId27"/>
    <p:sldId id="297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98" autoAdjust="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47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65D82-7C04-4E2E-AE34-A918E8DEA96C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A3A8F4-3BD3-4A77-AA19-4CCF25910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690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Page 943 of MEGA textbook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3A8F4-3BD3-4A77-AA19-4CCF259107A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443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Page 943 of MEGA textbook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3A8F4-3BD3-4A77-AA19-4CCF259107A4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274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Page 943 of MEGA textbook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3A8F4-3BD3-4A77-AA19-4CCF259107A4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915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Page 943 of MEGA textbook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3A8F4-3BD3-4A77-AA19-4CCF259107A4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034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Page 943 of MEGA textbook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3A8F4-3BD3-4A77-AA19-4CCF259107A4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279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Page 943 of MEGA textbook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3A8F4-3BD3-4A77-AA19-4CCF259107A4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18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066E960A-AC70-C141-82E2-DB759AC5108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960A-AC70-C141-82E2-DB759AC5108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96FF-289C-0F48-9F61-FAE2935A856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960A-AC70-C141-82E2-DB759AC5108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96FF-289C-0F48-9F61-FAE2935A85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960A-AC70-C141-82E2-DB759AC5108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96FF-289C-0F48-9F61-FAE2935A85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066E960A-AC70-C141-82E2-DB759AC5108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066E960A-AC70-C141-82E2-DB759AC5108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96FF-289C-0F48-9F61-FAE2935A856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960A-AC70-C141-82E2-DB759AC5108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96FF-289C-0F48-9F61-FAE2935A856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6E960A-AC70-C141-82E2-DB759AC5108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96FF-289C-0F48-9F61-FAE2935A856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6E960A-AC70-C141-82E2-DB759AC5108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96FF-289C-0F48-9F61-FAE2935A856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066E960A-AC70-C141-82E2-DB759AC5108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96FF-289C-0F48-9F61-FAE2935A856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960A-AC70-C141-82E2-DB759AC5108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96FF-289C-0F48-9F61-FAE2935A85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960A-AC70-C141-82E2-DB759AC5108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96FF-289C-0F48-9F61-FAE2935A856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960A-AC70-C141-82E2-DB759AC5108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96FF-289C-0F48-9F61-FAE2935A856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960A-AC70-C141-82E2-DB759AC5108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96FF-289C-0F48-9F61-FAE2935A856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066E960A-AC70-C141-82E2-DB759AC5108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066E960A-AC70-C141-82E2-DB759AC5108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8A2796FF-289C-0F48-9F61-FAE2935A856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960A-AC70-C141-82E2-DB759AC5108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96FF-289C-0F48-9F61-FAE2935A85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960A-AC70-C141-82E2-DB759AC5108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96FF-289C-0F48-9F61-FAE2935A856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960A-AC70-C141-82E2-DB759AC5108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8A2796FF-289C-0F48-9F61-FAE2935A85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960A-AC70-C141-82E2-DB759AC5108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796FF-289C-0F48-9F61-FAE2935A856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66E960A-AC70-C141-82E2-DB759AC5108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8A2796FF-289C-0F48-9F61-FAE2935A856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5014667" y="2732484"/>
            <a:ext cx="3849522" cy="405148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231068" y="1911928"/>
            <a:ext cx="4493331" cy="4826498"/>
          </a:xfrm>
          <a:prstGeom prst="ellips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366017" y="2732484"/>
            <a:ext cx="3714574" cy="4005941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368417" y="3733800"/>
            <a:ext cx="3012091" cy="3050167"/>
          </a:xfrm>
          <a:prstGeom prst="ellipse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408511" y="4803549"/>
            <a:ext cx="1842654" cy="179802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100946" y="0"/>
                <a:ext cx="1246909" cy="14773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600" i="1" smtClean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sz="9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0946" y="0"/>
                <a:ext cx="1246909" cy="14773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459352" y="1866387"/>
                <a:ext cx="1144544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i="1" smtClean="0">
                          <a:latin typeface="Cambria Math" panose="02040503050406030204" pitchFamily="18" charset="0"/>
                        </a:rPr>
                        <m:t>ℚ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352" y="1866387"/>
                <a:ext cx="1144544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367156" y="2974383"/>
                <a:ext cx="1144544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i="1" smtClean="0">
                          <a:latin typeface="Cambria Math" panose="02040503050406030204" pitchFamily="18" charset="0"/>
                        </a:rPr>
                        <m:t>ℚ</m:t>
                      </m:r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156" y="2974383"/>
                <a:ext cx="1144544" cy="11079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738640" y="3179802"/>
                <a:ext cx="787074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i="1" smtClean="0">
                          <a:latin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8640" y="3179802"/>
                <a:ext cx="787074" cy="11079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154657" y="5078084"/>
                <a:ext cx="820738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i="1" smtClean="0">
                          <a:latin typeface="Cambria Math" panose="02040503050406030204" pitchFamily="18" charset="0"/>
                        </a:rPr>
                        <m:t>ℕ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657" y="5078084"/>
                <a:ext cx="820738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938918" y="4159975"/>
                <a:ext cx="1213345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6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6600" i="1">
                              <a:latin typeface="Cambria Math" panose="02040503050406030204" pitchFamily="18" charset="0"/>
                            </a:rPr>
                            <m:t>ℕ</m:t>
                          </m:r>
                        </m:e>
                        <m:sub>
                          <m:r>
                            <a:rPr lang="en-GB" sz="6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918" y="4159975"/>
                <a:ext cx="1213345" cy="10156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30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6927"/>
                <a:ext cx="8399866" cy="347056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800" dirty="0" smtClean="0"/>
              </a:p>
              <a:p>
                <a:pPr marL="0" indent="0">
                  <a:buNone/>
                </a:pPr>
                <a:endParaRPr lang="en-GB" sz="2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800" dirty="0" smtClean="0"/>
              </a:p>
              <a:p>
                <a:pPr marL="0" indent="0">
                  <a:buNone/>
                </a:pPr>
                <a:r>
                  <a:rPr lang="en-GB" sz="2800" dirty="0" smtClean="0"/>
                  <a:t>The possible combinations of two permutations can be shown in a CAYLEY TABLE.</a:t>
                </a:r>
                <a:endParaRPr lang="en-GB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6927"/>
                <a:ext cx="8399866" cy="3470564"/>
              </a:xfrm>
              <a:blipFill>
                <a:blip r:embed="rId2"/>
                <a:stretch>
                  <a:fillRect l="-14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060594"/>
              </p:ext>
            </p:extLst>
          </p:nvPr>
        </p:nvGraphicFramePr>
        <p:xfrm>
          <a:off x="193962" y="3477491"/>
          <a:ext cx="5638800" cy="30466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6802">
                  <a:extLst>
                    <a:ext uri="{9D8B030D-6E8A-4147-A177-3AD203B41FA5}">
                      <a16:colId xmlns:a16="http://schemas.microsoft.com/office/drawing/2014/main" val="2285270026"/>
                    </a:ext>
                  </a:extLst>
                </a:gridCol>
                <a:gridCol w="1474630">
                  <a:extLst>
                    <a:ext uri="{9D8B030D-6E8A-4147-A177-3AD203B41FA5}">
                      <a16:colId xmlns:a16="http://schemas.microsoft.com/office/drawing/2014/main" val="921403144"/>
                    </a:ext>
                  </a:extLst>
                </a:gridCol>
                <a:gridCol w="516228">
                  <a:extLst>
                    <a:ext uri="{9D8B030D-6E8A-4147-A177-3AD203B41FA5}">
                      <a16:colId xmlns:a16="http://schemas.microsoft.com/office/drawing/2014/main" val="2229190536"/>
                    </a:ext>
                  </a:extLst>
                </a:gridCol>
                <a:gridCol w="516228">
                  <a:extLst>
                    <a:ext uri="{9D8B030D-6E8A-4147-A177-3AD203B41FA5}">
                      <a16:colId xmlns:a16="http://schemas.microsoft.com/office/drawing/2014/main" val="1180380032"/>
                    </a:ext>
                  </a:extLst>
                </a:gridCol>
                <a:gridCol w="516228">
                  <a:extLst>
                    <a:ext uri="{9D8B030D-6E8A-4147-A177-3AD203B41FA5}">
                      <a16:colId xmlns:a16="http://schemas.microsoft.com/office/drawing/2014/main" val="657176617"/>
                    </a:ext>
                  </a:extLst>
                </a:gridCol>
                <a:gridCol w="516228">
                  <a:extLst>
                    <a:ext uri="{9D8B030D-6E8A-4147-A177-3AD203B41FA5}">
                      <a16:colId xmlns:a16="http://schemas.microsoft.com/office/drawing/2014/main" val="1721358043"/>
                    </a:ext>
                  </a:extLst>
                </a:gridCol>
                <a:gridCol w="516228">
                  <a:extLst>
                    <a:ext uri="{9D8B030D-6E8A-4147-A177-3AD203B41FA5}">
                      <a16:colId xmlns:a16="http://schemas.microsoft.com/office/drawing/2014/main" val="1448968953"/>
                    </a:ext>
                  </a:extLst>
                </a:gridCol>
                <a:gridCol w="516228">
                  <a:extLst>
                    <a:ext uri="{9D8B030D-6E8A-4147-A177-3AD203B41FA5}">
                      <a16:colId xmlns:a16="http://schemas.microsoft.com/office/drawing/2014/main" val="3555388274"/>
                    </a:ext>
                  </a:extLst>
                </a:gridCol>
              </a:tblGrid>
              <a:tr h="371491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 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followed by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first permutation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715396"/>
                  </a:ext>
                </a:extLst>
              </a:tr>
              <a:tr h="390065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 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e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a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b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c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d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f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09203593"/>
                  </a:ext>
                </a:extLst>
              </a:tr>
              <a:tr h="371491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GB" sz="2400" u="none" strike="noStrike">
                          <a:effectLst/>
                        </a:rPr>
                        <a:t>second permutation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e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 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 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 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 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 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 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18408294"/>
                  </a:ext>
                </a:extLst>
              </a:tr>
              <a:tr h="39006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a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 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 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 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 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 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 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93249112"/>
                  </a:ext>
                </a:extLst>
              </a:tr>
              <a:tr h="37149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b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 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 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 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 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 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 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66545998"/>
                  </a:ext>
                </a:extLst>
              </a:tr>
              <a:tr h="37149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c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 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 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 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 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 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 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05364746"/>
                  </a:ext>
                </a:extLst>
              </a:tr>
              <a:tr h="37149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d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 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 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 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 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 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 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10130659"/>
                  </a:ext>
                </a:extLst>
              </a:tr>
              <a:tr h="39006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f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 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 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 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 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 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effectLst/>
                        </a:rPr>
                        <a:t> 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18489358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5611090" y="4272729"/>
            <a:ext cx="3643746" cy="148385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 smtClean="0"/>
              <a:t>Copy and complete the Cayley Table</a:t>
            </a:r>
            <a:endParaRPr lang="en-GB" sz="2800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2673927" y="3477491"/>
            <a:ext cx="1" cy="30466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93962" y="4272729"/>
            <a:ext cx="5638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70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Cayley Table Results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7430771"/>
              </p:ext>
            </p:extLst>
          </p:nvPr>
        </p:nvGraphicFramePr>
        <p:xfrm>
          <a:off x="942107" y="1745676"/>
          <a:ext cx="6206840" cy="33250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8724">
                  <a:extLst>
                    <a:ext uri="{9D8B030D-6E8A-4147-A177-3AD203B41FA5}">
                      <a16:colId xmlns:a16="http://schemas.microsoft.com/office/drawing/2014/main" val="1181360078"/>
                    </a:ext>
                  </a:extLst>
                </a:gridCol>
                <a:gridCol w="1398724">
                  <a:extLst>
                    <a:ext uri="{9D8B030D-6E8A-4147-A177-3AD203B41FA5}">
                      <a16:colId xmlns:a16="http://schemas.microsoft.com/office/drawing/2014/main" val="3228679108"/>
                    </a:ext>
                  </a:extLst>
                </a:gridCol>
                <a:gridCol w="568232">
                  <a:extLst>
                    <a:ext uri="{9D8B030D-6E8A-4147-A177-3AD203B41FA5}">
                      <a16:colId xmlns:a16="http://schemas.microsoft.com/office/drawing/2014/main" val="98933071"/>
                    </a:ext>
                  </a:extLst>
                </a:gridCol>
                <a:gridCol w="568232">
                  <a:extLst>
                    <a:ext uri="{9D8B030D-6E8A-4147-A177-3AD203B41FA5}">
                      <a16:colId xmlns:a16="http://schemas.microsoft.com/office/drawing/2014/main" val="696648608"/>
                    </a:ext>
                  </a:extLst>
                </a:gridCol>
                <a:gridCol w="568232">
                  <a:extLst>
                    <a:ext uri="{9D8B030D-6E8A-4147-A177-3AD203B41FA5}">
                      <a16:colId xmlns:a16="http://schemas.microsoft.com/office/drawing/2014/main" val="3681263878"/>
                    </a:ext>
                  </a:extLst>
                </a:gridCol>
                <a:gridCol w="568232">
                  <a:extLst>
                    <a:ext uri="{9D8B030D-6E8A-4147-A177-3AD203B41FA5}">
                      <a16:colId xmlns:a16="http://schemas.microsoft.com/office/drawing/2014/main" val="2489688783"/>
                    </a:ext>
                  </a:extLst>
                </a:gridCol>
                <a:gridCol w="568232">
                  <a:extLst>
                    <a:ext uri="{9D8B030D-6E8A-4147-A177-3AD203B41FA5}">
                      <a16:colId xmlns:a16="http://schemas.microsoft.com/office/drawing/2014/main" val="158098268"/>
                    </a:ext>
                  </a:extLst>
                </a:gridCol>
                <a:gridCol w="568232">
                  <a:extLst>
                    <a:ext uri="{9D8B030D-6E8A-4147-A177-3AD203B41FA5}">
                      <a16:colId xmlns:a16="http://schemas.microsoft.com/office/drawing/2014/main" val="2011892135"/>
                    </a:ext>
                  </a:extLst>
                </a:gridCol>
              </a:tblGrid>
              <a:tr h="407986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 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</a:rPr>
                        <a:t>followed by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</a:rPr>
                        <a:t>first permutation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6341913"/>
                  </a:ext>
                </a:extLst>
              </a:tr>
              <a:tr h="428386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effectLst/>
                        </a:rPr>
                        <a:t> 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e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a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b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c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d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f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2466207"/>
                  </a:ext>
                </a:extLst>
              </a:tr>
              <a:tr h="407986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GB" sz="2400" u="none" strike="noStrike">
                          <a:effectLst/>
                        </a:rPr>
                        <a:t>second permutation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e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e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a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b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c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d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f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79570204"/>
                  </a:ext>
                </a:extLst>
              </a:tr>
              <a:tr h="42838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a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a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e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d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f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b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c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45920450"/>
                  </a:ext>
                </a:extLst>
              </a:tr>
              <a:tr h="40798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b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b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c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e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a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f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d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52841201"/>
                  </a:ext>
                </a:extLst>
              </a:tr>
              <a:tr h="40798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c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c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b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f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d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e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a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48881058"/>
                  </a:ext>
                </a:extLst>
              </a:tr>
              <a:tr h="40798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d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d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f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a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e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c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b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07418808"/>
                  </a:ext>
                </a:extLst>
              </a:tr>
              <a:tr h="42838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f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f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d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c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b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a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effectLst/>
                        </a:rPr>
                        <a:t>e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00612540"/>
                  </a:ext>
                </a:extLst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 flipH="1">
            <a:off x="3726873" y="1745676"/>
            <a:ext cx="1" cy="33250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42107" y="2590800"/>
            <a:ext cx="62068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99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285186" y="4816591"/>
            <a:ext cx="3403025" cy="4885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46363" y="1525798"/>
            <a:ext cx="7869382" cy="8156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Language of Groups</a:t>
            </a:r>
            <a:br>
              <a:rPr lang="en-GB" dirty="0" smtClean="0"/>
            </a:br>
            <a:r>
              <a:rPr lang="en-GB" sz="2000" i="1" dirty="0" smtClean="0"/>
              <a:t>Reasoning</a:t>
            </a:r>
            <a:endParaRPr lang="en-GB" sz="2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964" y="4809324"/>
            <a:ext cx="6773634" cy="125732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800" dirty="0" smtClean="0"/>
              <a:t>These elements are INVERSE ELEMENTS.</a:t>
            </a:r>
          </a:p>
          <a:p>
            <a:pPr marL="0" indent="0">
              <a:buNone/>
            </a:pPr>
            <a:r>
              <a:rPr lang="en-GB" sz="2800" dirty="0" smtClean="0"/>
              <a:t>Which elements SELF-INVERSE?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46364" y="4405745"/>
            <a:ext cx="6525491" cy="1191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en-GB" sz="2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7598" y="5001490"/>
            <a:ext cx="2174378" cy="1822776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93964" y="4405745"/>
            <a:ext cx="8205902" cy="1340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en-GB" sz="28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173679" y="4193147"/>
                <a:ext cx="8205902" cy="74819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spcBef>
                    <a:spcPts val="2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20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defTabSz="914400" rtl="0" eaLnBrk="1" latinLnBrk="0" hangingPunct="1">
                  <a:spcBef>
                    <a:spcPts val="6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75000"/>
                  <a:buFont typeface="Wingdings" pitchFamily="2" charset="2"/>
                  <a:buChar char="n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228600" algn="l" defTabSz="914400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228600" algn="l" defTabSz="914400" rtl="0" eaLnBrk="1" latinLnBrk="0" hangingPunct="1">
                  <a:spcBef>
                    <a:spcPts val="6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75000"/>
                  <a:buFont typeface="Wingdings" pitchFamily="2" charset="2"/>
                  <a:buChar char="n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228600" algn="l" defTabSz="914400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377950" indent="-228600" algn="l" defTabSz="914400" rtl="0" eaLnBrk="1" latinLnBrk="0" hangingPunct="1">
                  <a:spcBef>
                    <a:spcPct val="200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75000"/>
                  <a:buFont typeface="Wingdings" pitchFamily="2" charset="2"/>
                  <a:buChar char=""/>
                  <a:defRPr lang="en-US" sz="1800" kern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603375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"/>
                  <a:defRPr lang="en-US" sz="1800" kern="1200" baseline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830388" indent="-228600" algn="l" defTabSz="914400" rtl="0" eaLnBrk="1" latinLnBrk="0" hangingPunct="1">
                  <a:spcBef>
                    <a:spcPct val="200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75000"/>
                  <a:buFont typeface="Wingdings" pitchFamily="2" charset="2"/>
                  <a:buChar char=""/>
                  <a:defRPr lang="en-US" sz="1800" kern="1200" baseline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0574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"/>
                  <a:defRPr lang="en-US" sz="1800" kern="1200" baseline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𝑒𝑒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𝑎𝑎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𝑏𝑏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𝑐𝑑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𝑑𝑐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𝑓𝑓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GB" sz="2800" dirty="0" smtClean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79" y="4193147"/>
                <a:ext cx="8205902" cy="7481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/>
          <p:cNvSpPr txBox="1">
            <a:spLocks/>
          </p:cNvSpPr>
          <p:nvPr/>
        </p:nvSpPr>
        <p:spPr>
          <a:xfrm>
            <a:off x="302380" y="1533294"/>
            <a:ext cx="8205902" cy="2985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GB" sz="2400" dirty="0" smtClean="0"/>
              <a:t>Any combination of two elements leads to another element within the original set. This is called CLOSURE</a:t>
            </a:r>
          </a:p>
          <a:p>
            <a:pPr marL="0" indent="0">
              <a:buFont typeface="Wingdings" pitchFamily="2" charset="2"/>
              <a:buNone/>
            </a:pPr>
            <a:r>
              <a:rPr lang="en-GB" sz="2400" dirty="0" smtClean="0"/>
              <a:t>Every element has another element that when combined leads to the identity element.</a:t>
            </a:r>
          </a:p>
          <a:p>
            <a:pPr marL="0" indent="0">
              <a:buFont typeface="Wingdings" pitchFamily="2" charset="2"/>
              <a:buNone/>
            </a:pPr>
            <a:r>
              <a:rPr lang="en-GB" sz="2400" dirty="0" smtClean="0"/>
              <a:t>Which combinations do this?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-493842" y="6015923"/>
                <a:ext cx="8205902" cy="74819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spcBef>
                    <a:spcPts val="2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20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defTabSz="914400" rtl="0" eaLnBrk="1" latinLnBrk="0" hangingPunct="1">
                  <a:spcBef>
                    <a:spcPts val="6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75000"/>
                  <a:buFont typeface="Wingdings" pitchFamily="2" charset="2"/>
                  <a:buChar char="n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228600" algn="l" defTabSz="914400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228600" algn="l" defTabSz="914400" rtl="0" eaLnBrk="1" latinLnBrk="0" hangingPunct="1">
                  <a:spcBef>
                    <a:spcPts val="6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75000"/>
                  <a:buFont typeface="Wingdings" pitchFamily="2" charset="2"/>
                  <a:buChar char="n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228600" algn="l" defTabSz="914400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377950" indent="-228600" algn="l" defTabSz="914400" rtl="0" eaLnBrk="1" latinLnBrk="0" hangingPunct="1">
                  <a:spcBef>
                    <a:spcPct val="200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75000"/>
                  <a:buFont typeface="Wingdings" pitchFamily="2" charset="2"/>
                  <a:buChar char=""/>
                  <a:defRPr lang="en-US" sz="1800" kern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603375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"/>
                  <a:defRPr lang="en-US" sz="1800" kern="1200" baseline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830388" indent="-228600" algn="l" defTabSz="914400" rtl="0" eaLnBrk="1" latinLnBrk="0" hangingPunct="1">
                  <a:spcBef>
                    <a:spcPct val="200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75000"/>
                  <a:buFont typeface="Wingdings" pitchFamily="2" charset="2"/>
                  <a:buChar char=""/>
                  <a:defRPr lang="en-US" sz="1800" kern="1200" baseline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0574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"/>
                  <a:defRPr lang="en-US" sz="1800" kern="1200" baseline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GB" sz="2800" dirty="0" smtClean="0"/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93842" y="6015923"/>
                <a:ext cx="8205902" cy="7481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735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build="p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737800" y="5555672"/>
            <a:ext cx="5024237" cy="88669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Language of Groups</a:t>
            </a:r>
            <a:br>
              <a:rPr lang="en-GB" dirty="0" smtClean="0"/>
            </a:br>
            <a:r>
              <a:rPr lang="en-GB" sz="2000" i="1" dirty="0" smtClean="0"/>
              <a:t>Reasoning</a:t>
            </a:r>
            <a:endParaRPr lang="en-GB" sz="2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346364" y="1525798"/>
                <a:ext cx="8205902" cy="20486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spcBef>
                    <a:spcPts val="2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20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defTabSz="914400" rtl="0" eaLnBrk="1" latinLnBrk="0" hangingPunct="1">
                  <a:spcBef>
                    <a:spcPts val="6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75000"/>
                  <a:buFont typeface="Wingdings" pitchFamily="2" charset="2"/>
                  <a:buChar char="n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228600" algn="l" defTabSz="914400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228600" algn="l" defTabSz="914400" rtl="0" eaLnBrk="1" latinLnBrk="0" hangingPunct="1">
                  <a:spcBef>
                    <a:spcPts val="6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75000"/>
                  <a:buFont typeface="Wingdings" pitchFamily="2" charset="2"/>
                  <a:buChar char="n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228600" algn="l" defTabSz="914400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377950" indent="-228600" algn="l" defTabSz="914400" rtl="0" eaLnBrk="1" latinLnBrk="0" hangingPunct="1">
                  <a:spcBef>
                    <a:spcPct val="200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75000"/>
                  <a:buFont typeface="Wingdings" pitchFamily="2" charset="2"/>
                  <a:buChar char=""/>
                  <a:defRPr lang="en-US" sz="1800" kern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603375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"/>
                  <a:defRPr lang="en-US" sz="1800" kern="1200" baseline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830388" indent="-228600" algn="l" defTabSz="914400" rtl="0" eaLnBrk="1" latinLnBrk="0" hangingPunct="1">
                  <a:spcBef>
                    <a:spcPct val="200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75000"/>
                  <a:buFont typeface="Wingdings" pitchFamily="2" charset="2"/>
                  <a:buChar char=""/>
                  <a:defRPr lang="en-US" sz="1800" kern="1200" baseline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0574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"/>
                  <a:defRPr lang="en-US" sz="1800" kern="1200" baseline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 pitchFamily="2" charset="2"/>
                  <a:buNone/>
                </a:pPr>
                <a:r>
                  <a:rPr lang="en-GB" sz="2400" dirty="0" smtClean="0"/>
                  <a:t>What result do you get if you apply the following?</a:t>
                </a:r>
              </a:p>
              <a:p>
                <a:pPr marL="0" indent="0">
                  <a:buFont typeface="Wingdings" pitchFamily="2" charset="2"/>
                  <a:buNone/>
                </a:pPr>
                <a:r>
                  <a:rPr lang="en-GB" sz="2400" dirty="0" smtClean="0"/>
                  <a:t>Don’t forget to complete permutations from right to left!</a:t>
                </a:r>
              </a:p>
              <a:p>
                <a:pPr marL="0" indent="0"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𝑏𝑐</m:t>
                        </m:r>
                      </m:e>
                    </m:d>
                  </m:oMath>
                </a14:m>
                <a:r>
                  <a:rPr lang="en-GB" sz="2400" b="0" dirty="0" smtClean="0"/>
                  <a:t> 	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𝑎𝑏</m:t>
                        </m:r>
                      </m:e>
                    </m:d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GB" sz="2400" b="0" dirty="0" smtClean="0"/>
              </a:p>
              <a:p>
                <a:pPr marL="0" indent="0">
                  <a:buFont typeface="Wingdings" pitchFamily="2" charset="2"/>
                  <a:buNone/>
                </a:pPr>
                <a:endParaRPr lang="en-GB" sz="2400" dirty="0" smtClean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64" y="1525798"/>
                <a:ext cx="8205902" cy="2048675"/>
              </a:xfrm>
              <a:prstGeom prst="rect">
                <a:avLst/>
              </a:prstGeom>
              <a:blipFill>
                <a:blip r:embed="rId2"/>
                <a:stretch>
                  <a:fillRect l="-1189" t="-26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6456" y="4487948"/>
            <a:ext cx="1617544" cy="23700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173679" y="3624299"/>
                <a:ext cx="8205902" cy="20486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spcBef>
                    <a:spcPts val="2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20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defTabSz="914400" rtl="0" eaLnBrk="1" latinLnBrk="0" hangingPunct="1">
                  <a:spcBef>
                    <a:spcPts val="6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75000"/>
                  <a:buFont typeface="Wingdings" pitchFamily="2" charset="2"/>
                  <a:buChar char="n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228600" algn="l" defTabSz="914400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228600" algn="l" defTabSz="914400" rtl="0" eaLnBrk="1" latinLnBrk="0" hangingPunct="1">
                  <a:spcBef>
                    <a:spcPts val="6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75000"/>
                  <a:buFont typeface="Wingdings" pitchFamily="2" charset="2"/>
                  <a:buChar char="n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228600" algn="l" defTabSz="914400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377950" indent="-228600" algn="l" defTabSz="914400" rtl="0" eaLnBrk="1" latinLnBrk="0" hangingPunct="1">
                  <a:spcBef>
                    <a:spcPct val="200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75000"/>
                  <a:buFont typeface="Wingdings" pitchFamily="2" charset="2"/>
                  <a:buChar char=""/>
                  <a:defRPr lang="en-US" sz="1800" kern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603375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"/>
                  <a:defRPr lang="en-US" sz="1800" kern="1200" baseline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830388" indent="-228600" algn="l" defTabSz="914400" rtl="0" eaLnBrk="1" latinLnBrk="0" hangingPunct="1">
                  <a:spcBef>
                    <a:spcPct val="200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75000"/>
                  <a:buFont typeface="Wingdings" pitchFamily="2" charset="2"/>
                  <a:buChar char=""/>
                  <a:defRPr lang="en-US" sz="1800" kern="1200" baseline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0574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"/>
                  <a:defRPr lang="en-US" sz="1800" kern="1200" baseline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𝑏𝑐</m:t>
                        </m:r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𝑎𝑎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GB" sz="2400" b="0" dirty="0" smtClean="0"/>
                  <a:t> 	 </a:t>
                </a:r>
                <a:endParaRPr lang="en-GB" sz="2400" dirty="0"/>
              </a:p>
              <a:p>
                <a:pPr marL="0" indent="0"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GB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𝑎𝑏</m:t>
                        </m:r>
                      </m:e>
                    </m:d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𝑑𝑐</m:t>
                    </m:r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GB" sz="2400" b="0" dirty="0" smtClean="0"/>
                  <a:t> </a:t>
                </a:r>
              </a:p>
              <a:p>
                <a:pPr marL="0" indent="0">
                  <a:buFont typeface="Wingdings" pitchFamily="2" charset="2"/>
                  <a:buNone/>
                </a:pPr>
                <a:r>
                  <a:rPr lang="en-GB" sz="2400" dirty="0" smtClean="0"/>
                  <a:t>They have the same result therefore they are…?</a:t>
                </a:r>
                <a:endParaRPr lang="en-GB" sz="2400" b="0" dirty="0" smtClean="0"/>
              </a:p>
              <a:p>
                <a:pPr marL="0" indent="0">
                  <a:buFont typeface="Wingdings" pitchFamily="2" charset="2"/>
                  <a:buNone/>
                </a:pPr>
                <a:endParaRPr lang="en-GB" sz="2400" dirty="0" smtClean="0"/>
              </a:p>
            </p:txBody>
          </p:sp>
        </mc:Choice>
        <mc:Fallback xmlns=""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79" y="3624299"/>
                <a:ext cx="8205902" cy="2048675"/>
              </a:xfrm>
              <a:prstGeom prst="rect">
                <a:avLst/>
              </a:prstGeom>
              <a:blipFill>
                <a:blip r:embed="rId4"/>
                <a:stretch>
                  <a:fillRect l="-11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/>
          <p:cNvSpPr txBox="1">
            <a:spLocks/>
          </p:cNvSpPr>
          <p:nvPr/>
        </p:nvSpPr>
        <p:spPr>
          <a:xfrm>
            <a:off x="1875326" y="5555673"/>
            <a:ext cx="5024237" cy="123340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GB" sz="4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</a:t>
            </a:r>
            <a:r>
              <a:rPr lang="en-GB" sz="48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S</a:t>
            </a:r>
            <a:r>
              <a:rPr lang="en-GB" sz="48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O</a:t>
            </a:r>
            <a:r>
              <a:rPr lang="en-GB" sz="4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en-GB" sz="4800" dirty="0" smtClean="0">
                <a:latin typeface="Comic Sans MS" panose="030F0702030302020204" pitchFamily="66" charset="0"/>
              </a:rPr>
              <a:t>I</a:t>
            </a:r>
            <a:r>
              <a:rPr lang="en-GB" sz="4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A</a:t>
            </a:r>
            <a:r>
              <a:rPr lang="en-GB" sz="48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T</a:t>
            </a:r>
            <a:r>
              <a:rPr lang="en-GB" sz="4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</a:t>
            </a:r>
            <a:r>
              <a:rPr lang="en-GB" sz="4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V</a:t>
            </a:r>
            <a:r>
              <a:rPr lang="en-GB" sz="4800" dirty="0" smtClean="0">
                <a:latin typeface="Comic Sans MS" panose="030F0702030302020204" pitchFamily="66" charset="0"/>
              </a:rPr>
              <a:t>E</a:t>
            </a:r>
            <a:r>
              <a:rPr lang="en-GB" sz="4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!</a:t>
            </a:r>
            <a:endParaRPr lang="en-GB" sz="32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78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/>
      <p:bldP spid="13" grpId="0"/>
      <p:bldP spid="13" grpId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Language of Groups</a:t>
            </a:r>
            <a:br>
              <a:rPr lang="en-GB" dirty="0" smtClean="0"/>
            </a:br>
            <a:r>
              <a:rPr lang="en-GB" sz="2000" i="1" dirty="0" smtClean="0"/>
              <a:t>Problem Solving</a:t>
            </a:r>
            <a:endParaRPr lang="en-GB" sz="2000" i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46364" y="1525798"/>
            <a:ext cx="7708423" cy="1065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GB" sz="2400" dirty="0" smtClean="0"/>
              <a:t>So there are certain AXIOMS (conditions) for a set of elements to be a group. What do you think they are?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913" y="2518743"/>
            <a:ext cx="1707747" cy="143160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46363" y="2606452"/>
            <a:ext cx="6705601" cy="41545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The set of elements must contain an identity element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There must be an inverse element for each member of the set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There must be closure, where any combination of the original elements is still contained within the set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There must be associativity</a:t>
            </a:r>
          </a:p>
          <a:p>
            <a:pPr marL="0" indent="0">
              <a:buNone/>
            </a:pPr>
            <a:r>
              <a:rPr lang="en-GB" sz="2400" i="1" dirty="0" smtClean="0">
                <a:solidFill>
                  <a:srgbClr val="00B0F0"/>
                </a:solidFill>
              </a:rPr>
              <a:t>(If you are proving something is a group, demonstrate these axioms, do associativity last as it’s the longest!)</a:t>
            </a:r>
            <a:endParaRPr lang="en-GB" sz="2400" i="1" dirty="0">
              <a:solidFill>
                <a:srgbClr val="00B0F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GB" sz="2400" dirty="0" smtClean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148" y="5077902"/>
            <a:ext cx="1965278" cy="182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21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Language of Groups</a:t>
            </a:r>
            <a:br>
              <a:rPr lang="en-GB" dirty="0" smtClean="0"/>
            </a:br>
            <a:r>
              <a:rPr lang="en-GB" sz="2000" i="1" dirty="0" smtClean="0"/>
              <a:t>Problem Solving</a:t>
            </a:r>
            <a:endParaRPr lang="en-GB" sz="2000" i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46364" y="1525798"/>
            <a:ext cx="7708423" cy="1065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GB" sz="2400" dirty="0" smtClean="0"/>
              <a:t>Using formal notation, the AXIOMS are as follows.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152400" y="2230581"/>
                <a:ext cx="8991599" cy="44057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spcBef>
                    <a:spcPts val="2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20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defTabSz="914400" rtl="0" eaLnBrk="1" latinLnBrk="0" hangingPunct="1">
                  <a:spcBef>
                    <a:spcPts val="6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75000"/>
                  <a:buFont typeface="Wingdings" pitchFamily="2" charset="2"/>
                  <a:buChar char="n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228600" algn="l" defTabSz="914400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228600" algn="l" defTabSz="914400" rtl="0" eaLnBrk="1" latinLnBrk="0" hangingPunct="1">
                  <a:spcBef>
                    <a:spcPts val="6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75000"/>
                  <a:buFont typeface="Wingdings" pitchFamily="2" charset="2"/>
                  <a:buChar char="n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228600" algn="l" defTabSz="914400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377950" indent="-228600" algn="l" defTabSz="914400" rtl="0" eaLnBrk="1" latinLnBrk="0" hangingPunct="1">
                  <a:spcBef>
                    <a:spcPct val="200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75000"/>
                  <a:buFont typeface="Wingdings" pitchFamily="2" charset="2"/>
                  <a:buChar char=""/>
                  <a:defRPr lang="en-US" sz="1800" kern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603375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"/>
                  <a:defRPr lang="en-US" sz="1800" kern="1200" baseline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830388" indent="-228600" algn="l" defTabSz="914400" rtl="0" eaLnBrk="1" latinLnBrk="0" hangingPunct="1">
                  <a:spcBef>
                    <a:spcPct val="200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75000"/>
                  <a:buFont typeface="Wingdings" pitchFamily="2" charset="2"/>
                  <a:buChar char=""/>
                  <a:defRPr lang="en-US" sz="1800" kern="1200" baseline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0574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"/>
                  <a:defRPr lang="en-US" sz="1800" kern="1200" baseline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GB" sz="2400" dirty="0" smtClean="0"/>
                  <a:t>A group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, ∗)</m:t>
                    </m:r>
                  </m:oMath>
                </a14:m>
                <a:r>
                  <a:rPr lang="en-GB" sz="2400" dirty="0" smtClean="0"/>
                  <a:t> is a non-empty set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sz="2400" dirty="0" smtClean="0"/>
                  <a:t> with a binary operation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GB" sz="2400" dirty="0" smtClean="0"/>
                  <a:t> such that: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GB" sz="2400" dirty="0" smtClean="0"/>
                  <a:t> is closed in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GB" sz="24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GB" sz="2400" dirty="0" smtClean="0"/>
                  <a:t> is associative</a:t>
                </a:r>
              </a:p>
              <a:p>
                <a:pPr marL="0" indent="0">
                  <a:buNone/>
                </a:pPr>
                <a:r>
                  <a:rPr lang="en-GB" sz="2400" dirty="0" smtClean="0"/>
                  <a:t>There is an identity element such that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 smtClean="0"/>
                  <a:t> for all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2400" dirty="0" smtClean="0"/>
              </a:p>
              <a:p>
                <a:pPr marL="0" indent="0">
                  <a:buNone/>
                </a:pPr>
                <a:r>
                  <a:rPr lang="en-GB" sz="2400" dirty="0" smtClean="0"/>
                  <a:t>Each element has an inverse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400" dirty="0" smtClean="0"/>
                  <a:t>such that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</m:oMath>
                </a14:m>
                <a:endParaRPr lang="en-GB" sz="2400" dirty="0" smtClean="0"/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230581"/>
                <a:ext cx="8991599" cy="4405745"/>
              </a:xfrm>
              <a:prstGeom prst="rect">
                <a:avLst/>
              </a:prstGeom>
              <a:blipFill>
                <a:blip r:embed="rId2"/>
                <a:stretch>
                  <a:fillRect l="-1017" t="-12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2872" y="94115"/>
            <a:ext cx="1544554" cy="143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77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Practice</a:t>
            </a:r>
            <a:br>
              <a:rPr lang="en-GB" dirty="0" smtClean="0"/>
            </a:br>
            <a:r>
              <a:rPr lang="en-GB" sz="2000" i="1" dirty="0" smtClean="0"/>
              <a:t>Problem Solving</a:t>
            </a:r>
            <a:endParaRPr lang="en-GB" sz="2000" i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46364" y="1525798"/>
            <a:ext cx="7708423" cy="1065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en-GB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498764" y="1678198"/>
                <a:ext cx="7708423" cy="30739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spcBef>
                    <a:spcPts val="2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20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defTabSz="914400" rtl="0" eaLnBrk="1" latinLnBrk="0" hangingPunct="1">
                  <a:spcBef>
                    <a:spcPts val="6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75000"/>
                  <a:buFont typeface="Wingdings" pitchFamily="2" charset="2"/>
                  <a:buChar char="n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228600" algn="l" defTabSz="914400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228600" algn="l" defTabSz="914400" rtl="0" eaLnBrk="1" latinLnBrk="0" hangingPunct="1">
                  <a:spcBef>
                    <a:spcPts val="6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75000"/>
                  <a:buFont typeface="Wingdings" pitchFamily="2" charset="2"/>
                  <a:buChar char="n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228600" algn="l" defTabSz="914400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377950" indent="-228600" algn="l" defTabSz="914400" rtl="0" eaLnBrk="1" latinLnBrk="0" hangingPunct="1">
                  <a:spcBef>
                    <a:spcPct val="200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75000"/>
                  <a:buFont typeface="Wingdings" pitchFamily="2" charset="2"/>
                  <a:buChar char=""/>
                  <a:defRPr lang="en-US" sz="1800" kern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603375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"/>
                  <a:defRPr lang="en-US" sz="1800" kern="1200" baseline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830388" indent="-228600" algn="l" defTabSz="914400" rtl="0" eaLnBrk="1" latinLnBrk="0" hangingPunct="1">
                  <a:spcBef>
                    <a:spcPct val="200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75000"/>
                  <a:buFont typeface="Wingdings" pitchFamily="2" charset="2"/>
                  <a:buChar char=""/>
                  <a:defRPr lang="en-US" sz="1800" kern="1200" baseline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0574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"/>
                  <a:defRPr lang="en-US" sz="1800" kern="1200" baseline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+mj-lt"/>
                  <a:buAutoNum type="alphaLcParenR"/>
                </a:pPr>
                <a:r>
                  <a:rPr lang="en-GB" sz="2400" dirty="0" smtClean="0"/>
                  <a:t>Draw a Cayley table for the binary operation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GB" sz="2400" dirty="0" smtClean="0"/>
                  <a:t/>
                </a:r>
                <a:br>
                  <a:rPr lang="en-GB" sz="2400" dirty="0" smtClean="0"/>
                </a:br>
                <a:r>
                  <a:rPr lang="en-GB" sz="2400" dirty="0" smtClean="0"/>
                  <a:t>on the set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={0,1,2,3}</m:t>
                    </m:r>
                  </m:oMath>
                </a14:m>
                <a:endParaRPr lang="en-GB" sz="2400" dirty="0" smtClean="0"/>
              </a:p>
              <a:p>
                <a:pPr marL="457200" indent="-457200">
                  <a:buFont typeface="+mj-lt"/>
                  <a:buAutoNum type="alphaLcParenR"/>
                </a:pPr>
                <a:r>
                  <a:rPr lang="en-GB" sz="2400" dirty="0" smtClean="0"/>
                  <a:t>Is the set closed 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+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GB" sz="2400" dirty="0" smtClean="0"/>
                  <a:t> ?</a:t>
                </a:r>
              </a:p>
              <a:p>
                <a:pPr marL="457200" indent="-457200">
                  <a:buFont typeface="+mj-lt"/>
                  <a:buAutoNum type="alphaLcParenR"/>
                </a:pPr>
                <a:r>
                  <a:rPr lang="en-GB" sz="2400" dirty="0" smtClean="0"/>
                  <a:t>State the element that is the identity element.</a:t>
                </a:r>
              </a:p>
              <a:p>
                <a:pPr marL="457200" indent="-457200">
                  <a:buFont typeface="+mj-lt"/>
                  <a:buAutoNum type="alphaLcParenR"/>
                </a:pPr>
                <a:r>
                  <a:rPr lang="en-GB" sz="2400" dirty="0" smtClean="0"/>
                  <a:t>For each element, state its inverse.</a:t>
                </a: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64" y="1678198"/>
                <a:ext cx="7708423" cy="3073912"/>
              </a:xfrm>
              <a:prstGeom prst="rect">
                <a:avLst/>
              </a:prstGeom>
              <a:blipFill>
                <a:blip r:embed="rId2"/>
                <a:stretch>
                  <a:fillRect l="-633" t="-17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5888182" y="6137563"/>
                <a:ext cx="3255818" cy="720437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spcBef>
                    <a:spcPts val="2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20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defTabSz="914400" rtl="0" eaLnBrk="1" latinLnBrk="0" hangingPunct="1">
                  <a:spcBef>
                    <a:spcPts val="6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75000"/>
                  <a:buFont typeface="Wingdings" pitchFamily="2" charset="2"/>
                  <a:buChar char="n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228600" algn="l" defTabSz="914400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228600" algn="l" defTabSz="914400" rtl="0" eaLnBrk="1" latinLnBrk="0" hangingPunct="1">
                  <a:spcBef>
                    <a:spcPts val="6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75000"/>
                  <a:buFont typeface="Wingdings" pitchFamily="2" charset="2"/>
                  <a:buChar char="n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228600" algn="l" defTabSz="914400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377950" indent="-228600" algn="l" defTabSz="914400" rtl="0" eaLnBrk="1" latinLnBrk="0" hangingPunct="1">
                  <a:spcBef>
                    <a:spcPct val="200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75000"/>
                  <a:buFont typeface="Wingdings" pitchFamily="2" charset="2"/>
                  <a:buChar char=""/>
                  <a:defRPr lang="en-US" sz="1800" kern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603375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"/>
                  <a:defRPr lang="en-US" sz="1800" kern="1200" baseline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830388" indent="-228600" algn="l" defTabSz="914400" rtl="0" eaLnBrk="1" latinLnBrk="0" hangingPunct="1">
                  <a:spcBef>
                    <a:spcPct val="200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75000"/>
                  <a:buFont typeface="Wingdings" pitchFamily="2" charset="2"/>
                  <a:buChar char=""/>
                  <a:defRPr lang="en-US" sz="1800" kern="1200" baseline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0574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"/>
                  <a:defRPr lang="en-US" sz="1800" kern="1200" baseline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+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GB" sz="2400" dirty="0" smtClean="0"/>
                  <a:t> is addition mod 4</a:t>
                </a: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8182" y="6137563"/>
                <a:ext cx="3255818" cy="720437"/>
              </a:xfrm>
              <a:prstGeom prst="rect">
                <a:avLst/>
              </a:prstGeom>
              <a:blipFill>
                <a:blip r:embed="rId3"/>
                <a:stretch>
                  <a:fillRect l="-187" t="-76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166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Answers</a:t>
            </a:r>
            <a:br>
              <a:rPr lang="en-GB" dirty="0" smtClean="0"/>
            </a:br>
            <a:r>
              <a:rPr lang="en-GB" sz="2000" i="1" dirty="0" smtClean="0"/>
              <a:t>Problem Solving</a:t>
            </a:r>
            <a:endParaRPr lang="en-GB" sz="2000" i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46364" y="1525798"/>
            <a:ext cx="7708423" cy="1065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en-GB" sz="24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8764" y="1678197"/>
            <a:ext cx="7708423" cy="4805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lphaLcParenR"/>
            </a:pPr>
            <a:r>
              <a:rPr lang="en-GB" sz="2400" dirty="0" smtClean="0"/>
              <a:t>A</a:t>
            </a:r>
          </a:p>
          <a:p>
            <a:pPr marL="457200" indent="-457200">
              <a:buFont typeface="+mj-lt"/>
              <a:buAutoNum type="alphaLcParenR"/>
            </a:pPr>
            <a:endParaRPr lang="en-GB" sz="2400" dirty="0"/>
          </a:p>
          <a:p>
            <a:pPr marL="457200" indent="-457200">
              <a:buFont typeface="+mj-lt"/>
              <a:buAutoNum type="alphaLcParenR"/>
            </a:pPr>
            <a:endParaRPr lang="en-GB" sz="2400" dirty="0" smtClean="0"/>
          </a:p>
          <a:p>
            <a:pPr marL="457200" indent="-457200">
              <a:buFont typeface="+mj-lt"/>
              <a:buAutoNum type="alphaLcParenR"/>
            </a:pPr>
            <a:r>
              <a:rPr lang="en-GB" sz="2400" dirty="0" smtClean="0"/>
              <a:t>Yes, because all combinations of elements are within the original set.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2400" dirty="0" smtClean="0"/>
              <a:t>0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2400" dirty="0" smtClean="0"/>
              <a:t>0 is a self inverse, 1 is the inverse of 3, 2 is a self inverse and 3 is the inverse of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9843573"/>
                  </p:ext>
                </p:extLst>
              </p:nvPr>
            </p:nvGraphicFramePr>
            <p:xfrm>
              <a:off x="872837" y="1509634"/>
              <a:ext cx="609600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1947759913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430239806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433482064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4160563893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8685233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e>
                                  <m:sub>
                                    <m: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2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3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382905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2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3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30750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2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3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0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01929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2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2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3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1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39369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3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3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2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779698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9843573"/>
                  </p:ext>
                </p:extLst>
              </p:nvPr>
            </p:nvGraphicFramePr>
            <p:xfrm>
              <a:off x="872837" y="1509634"/>
              <a:ext cx="609600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1947759913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430239806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433482064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4160563893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8685233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0" t="-8197" r="-402500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2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3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382905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2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3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30750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2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3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0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01929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2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2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3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1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39369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3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3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2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7796981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5915" y="5722871"/>
            <a:ext cx="1555638" cy="113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76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Words</a:t>
            </a:r>
            <a:br>
              <a:rPr lang="en-GB" dirty="0" smtClean="0"/>
            </a:br>
            <a:r>
              <a:rPr lang="en-GB" sz="2000" i="1" dirty="0" smtClean="0"/>
              <a:t>Problem Solving</a:t>
            </a:r>
            <a:endParaRPr lang="en-GB" sz="2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498764" y="1600200"/>
                <a:ext cx="6539345" cy="488372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spcBef>
                    <a:spcPts val="2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20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defTabSz="914400" rtl="0" eaLnBrk="1" latinLnBrk="0" hangingPunct="1">
                  <a:spcBef>
                    <a:spcPts val="6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75000"/>
                  <a:buFont typeface="Wingdings" pitchFamily="2" charset="2"/>
                  <a:buChar char="n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228600" algn="l" defTabSz="914400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228600" algn="l" defTabSz="914400" rtl="0" eaLnBrk="1" latinLnBrk="0" hangingPunct="1">
                  <a:spcBef>
                    <a:spcPts val="6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75000"/>
                  <a:buFont typeface="Wingdings" pitchFamily="2" charset="2"/>
                  <a:buChar char="n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228600" algn="l" defTabSz="914400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377950" indent="-228600" algn="l" defTabSz="914400" rtl="0" eaLnBrk="1" latinLnBrk="0" hangingPunct="1">
                  <a:spcBef>
                    <a:spcPct val="200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75000"/>
                  <a:buFont typeface="Wingdings" pitchFamily="2" charset="2"/>
                  <a:buChar char=""/>
                  <a:defRPr lang="en-US" sz="1800" kern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603375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"/>
                  <a:defRPr lang="en-US" sz="1800" kern="1200" baseline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830388" indent="-228600" algn="l" defTabSz="914400" rtl="0" eaLnBrk="1" latinLnBrk="0" hangingPunct="1">
                  <a:spcBef>
                    <a:spcPct val="200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75000"/>
                  <a:buFont typeface="Wingdings" pitchFamily="2" charset="2"/>
                  <a:buChar char=""/>
                  <a:defRPr lang="en-US" sz="1800" kern="1200" baseline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0574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"/>
                  <a:defRPr lang="en-US" sz="1800" kern="1200" baseline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GB" sz="2400" dirty="0" smtClean="0"/>
                  <a:t>The ORDER of a group is the number of elements in the group</a:t>
                </a:r>
              </a:p>
              <a:p>
                <a:pPr marL="0" indent="0">
                  <a:buNone/>
                </a:pPr>
                <a:r>
                  <a:rPr lang="en-GB" sz="2400" dirty="0" smtClean="0"/>
                  <a:t>The PERIOD of a particular element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 smtClean="0"/>
                  <a:t>, of a group is the smallest non-negative integer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 smtClean="0"/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GB" sz="2400" dirty="0" smtClean="0"/>
              </a:p>
              <a:p>
                <a:pPr marL="0" indent="0">
                  <a:buNone/>
                </a:pPr>
                <a:r>
                  <a:rPr lang="en-GB" i="1" dirty="0" smtClean="0">
                    <a:solidFill>
                      <a:srgbClr val="00B0F0"/>
                    </a:solidFill>
                  </a:rPr>
                  <a:t>(Think how many times you have to repeat the permutation to obtain the identity element)</a:t>
                </a:r>
              </a:p>
              <a:p>
                <a:pPr marL="0" indent="0">
                  <a:buNone/>
                </a:pPr>
                <a:r>
                  <a:rPr lang="en-GB" sz="2400" dirty="0" smtClean="0"/>
                  <a:t>An ABELIAN group is a group that also has COMMUTATIVITY between the elements</a:t>
                </a:r>
              </a:p>
              <a:p>
                <a:pPr marL="0" indent="0">
                  <a:buNone/>
                </a:pPr>
                <a:r>
                  <a:rPr lang="en-GB" i="1" dirty="0" smtClean="0">
                    <a:solidFill>
                      <a:srgbClr val="00B0F0"/>
                    </a:solidFill>
                  </a:rPr>
                  <a:t>(Abelian groups have a line of symmetry down the leading diagonal)</a:t>
                </a:r>
                <a:endParaRPr lang="en-GB" i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64" y="1600200"/>
                <a:ext cx="6539345" cy="4883726"/>
              </a:xfrm>
              <a:prstGeom prst="rect">
                <a:avLst/>
              </a:prstGeom>
              <a:blipFill>
                <a:blip r:embed="rId2"/>
                <a:stretch>
                  <a:fillRect l="-1491" t="-18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8217" y="180109"/>
            <a:ext cx="1796591" cy="25365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2148" y="5077902"/>
            <a:ext cx="1965278" cy="182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87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 smtClean="0"/>
                  <a:t>Dihedral Groups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sz="2000" i="1" dirty="0" smtClean="0"/>
                  <a:t>Problem Solving</a:t>
                </a:r>
                <a:endParaRPr lang="en-GB" sz="2000" i="1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502" t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498764" y="1600200"/>
                <a:ext cx="6539345" cy="488372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spcBef>
                    <a:spcPts val="2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20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defTabSz="914400" rtl="0" eaLnBrk="1" latinLnBrk="0" hangingPunct="1">
                  <a:spcBef>
                    <a:spcPts val="6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75000"/>
                  <a:buFont typeface="Wingdings" pitchFamily="2" charset="2"/>
                  <a:buChar char="n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228600" algn="l" defTabSz="914400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228600" algn="l" defTabSz="914400" rtl="0" eaLnBrk="1" latinLnBrk="0" hangingPunct="1">
                  <a:spcBef>
                    <a:spcPts val="6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75000"/>
                  <a:buFont typeface="Wingdings" pitchFamily="2" charset="2"/>
                  <a:buChar char="n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228600" algn="l" defTabSz="914400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377950" indent="-228600" algn="l" defTabSz="914400" rtl="0" eaLnBrk="1" latinLnBrk="0" hangingPunct="1">
                  <a:spcBef>
                    <a:spcPct val="200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75000"/>
                  <a:buFont typeface="Wingdings" pitchFamily="2" charset="2"/>
                  <a:buChar char=""/>
                  <a:defRPr lang="en-US" sz="1800" kern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603375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"/>
                  <a:defRPr lang="en-US" sz="1800" kern="1200" baseline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830388" indent="-228600" algn="l" defTabSz="914400" rtl="0" eaLnBrk="1" latinLnBrk="0" hangingPunct="1">
                  <a:spcBef>
                    <a:spcPct val="200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75000"/>
                  <a:buFont typeface="Wingdings" pitchFamily="2" charset="2"/>
                  <a:buChar char=""/>
                  <a:defRPr lang="en-US" sz="1800" kern="1200" baseline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0574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"/>
                  <a:defRPr lang="en-US" sz="1800" kern="1200" baseline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GB" sz="2400" dirty="0" smtClean="0"/>
                  <a:t>The set of all symmetries of a regular polygon forms a dihedral group.</a:t>
                </a:r>
                <a:endParaRPr lang="en-GB" i="1" dirty="0">
                  <a:solidFill>
                    <a:srgbClr val="00B0F0"/>
                  </a:solidFill>
                </a:endParaRPr>
              </a:p>
              <a:p>
                <a:pPr marL="0" indent="0">
                  <a:buNone/>
                </a:pPr>
                <a:r>
                  <a:rPr lang="en-GB" sz="2400" dirty="0" smtClean="0"/>
                  <a:t>A CYCLIC group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400" dirty="0" smtClean="0"/>
                  <a:t> is formed if only rotational symmetries are considered.</a:t>
                </a:r>
                <a:endParaRPr lang="en-GB" sz="2400" i="1" dirty="0">
                  <a:solidFill>
                    <a:srgbClr val="00B0F0"/>
                  </a:solidFill>
                </a:endParaRPr>
              </a:p>
              <a:p>
                <a:pPr marL="0" indent="0">
                  <a:buNone/>
                </a:pPr>
                <a:r>
                  <a:rPr lang="en-GB" sz="2400" dirty="0" smtClean="0"/>
                  <a:t>A CYCLIC group can be generated by a single element.</a:t>
                </a:r>
                <a:endParaRPr lang="en-GB" sz="2400" i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64" y="1600200"/>
                <a:ext cx="6539345" cy="4883726"/>
              </a:xfrm>
              <a:prstGeom prst="rect">
                <a:avLst/>
              </a:prstGeom>
              <a:blipFill>
                <a:blip r:embed="rId3"/>
                <a:stretch>
                  <a:fillRect l="-1491" t="-11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2148" y="5077902"/>
            <a:ext cx="1965278" cy="182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65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7878" y="5208582"/>
            <a:ext cx="1731691" cy="173169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745966" y="1741068"/>
            <a:ext cx="1764018" cy="2362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solidFill>
                  <a:schemeClr val="bg1"/>
                </a:solidFill>
              </a:rPr>
              <a:t>Key Words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2842" y="678081"/>
            <a:ext cx="3978409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u="sng" dirty="0" smtClean="0">
                <a:solidFill>
                  <a:schemeClr val="bg1"/>
                </a:solidFill>
              </a:rPr>
              <a:t>The Language of</a:t>
            </a:r>
          </a:p>
          <a:p>
            <a:r>
              <a:rPr lang="en-GB" sz="3200" b="1" u="sng" dirty="0" smtClean="0">
                <a:solidFill>
                  <a:schemeClr val="bg1"/>
                </a:solidFill>
              </a:rPr>
              <a:t>Groups and Cyclic Groups</a:t>
            </a:r>
            <a:endParaRPr lang="en-GB" sz="3200" b="1" u="sng" dirty="0">
              <a:solidFill>
                <a:schemeClr val="bg1"/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4913194" y="3712191"/>
            <a:ext cx="1596790" cy="391114"/>
          </a:xfrm>
          <a:prstGeom prst="rightArrow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814699" y="2177126"/>
            <a:ext cx="2052210" cy="2362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 smtClean="0">
                <a:solidFill>
                  <a:schemeClr val="bg1"/>
                </a:solidFill>
              </a:rPr>
              <a:t>Identity</a:t>
            </a:r>
          </a:p>
          <a:p>
            <a:r>
              <a:rPr lang="en-GB" sz="2000" b="1" dirty="0" smtClean="0">
                <a:solidFill>
                  <a:schemeClr val="bg1"/>
                </a:solidFill>
              </a:rPr>
              <a:t>Associative</a:t>
            </a:r>
          </a:p>
          <a:p>
            <a:r>
              <a:rPr lang="en-GB" sz="2000" b="1" dirty="0" smtClean="0">
                <a:solidFill>
                  <a:schemeClr val="bg1"/>
                </a:solidFill>
              </a:rPr>
              <a:t>Commutative</a:t>
            </a:r>
          </a:p>
          <a:p>
            <a:r>
              <a:rPr lang="en-GB" sz="2000" b="1" dirty="0" smtClean="0">
                <a:solidFill>
                  <a:schemeClr val="bg1"/>
                </a:solidFill>
              </a:rPr>
              <a:t>Self-inverse</a:t>
            </a:r>
          </a:p>
          <a:p>
            <a:r>
              <a:rPr lang="en-GB" sz="2000" b="1" dirty="0" smtClean="0">
                <a:solidFill>
                  <a:schemeClr val="bg1"/>
                </a:solidFill>
              </a:rPr>
              <a:t>Cayley Table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21187" y="1904714"/>
            <a:ext cx="3642392" cy="883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600" dirty="0" smtClean="0">
                <a:solidFill>
                  <a:schemeClr val="bg1"/>
                </a:solidFill>
              </a:rPr>
              <a:t>Fluency: Recall binomial operations from year 1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40963" y="2568688"/>
            <a:ext cx="3942160" cy="883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600" dirty="0" smtClean="0">
                <a:solidFill>
                  <a:schemeClr val="bg1"/>
                </a:solidFill>
              </a:rPr>
              <a:t>Reasoning: Use different notation to demonstrate permutations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40963" y="3303700"/>
            <a:ext cx="3942160" cy="883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600" dirty="0" smtClean="0">
                <a:solidFill>
                  <a:schemeClr val="bg1"/>
                </a:solidFill>
              </a:rPr>
              <a:t>Problem Solving: Verify whether a set is a group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21187" y="4702686"/>
            <a:ext cx="5090647" cy="1666607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1"/>
            </a:solidFill>
          </a:ln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/>
              <a:t>Define the key words.</a:t>
            </a:r>
            <a:br>
              <a:rPr lang="en-GB" dirty="0" smtClean="0"/>
            </a:br>
            <a:r>
              <a:rPr lang="en-GB" dirty="0" smtClean="0"/>
              <a:t>What do these symbols represent?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3137" y="4606064"/>
            <a:ext cx="934076" cy="9299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5613" y="4533498"/>
            <a:ext cx="952500" cy="10382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5133" y="5773711"/>
            <a:ext cx="961291" cy="87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82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Dihedral Groups - Example</a:t>
            </a:r>
            <a:br>
              <a:rPr lang="en-GB" dirty="0" smtClean="0"/>
            </a:br>
            <a:r>
              <a:rPr lang="en-GB" sz="2000" i="1" dirty="0" smtClean="0"/>
              <a:t>Problem Solving</a:t>
            </a:r>
            <a:endParaRPr lang="en-GB" sz="2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498764" y="1600200"/>
                <a:ext cx="6539345" cy="488372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spcBef>
                    <a:spcPts val="2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20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defTabSz="914400" rtl="0" eaLnBrk="1" latinLnBrk="0" hangingPunct="1">
                  <a:spcBef>
                    <a:spcPts val="6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75000"/>
                  <a:buFont typeface="Wingdings" pitchFamily="2" charset="2"/>
                  <a:buChar char="n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228600" algn="l" defTabSz="914400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228600" algn="l" defTabSz="914400" rtl="0" eaLnBrk="1" latinLnBrk="0" hangingPunct="1">
                  <a:spcBef>
                    <a:spcPts val="6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75000"/>
                  <a:buFont typeface="Wingdings" pitchFamily="2" charset="2"/>
                  <a:buChar char="n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228600" algn="l" defTabSz="914400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377950" indent="-228600" algn="l" defTabSz="914400" rtl="0" eaLnBrk="1" latinLnBrk="0" hangingPunct="1">
                  <a:spcBef>
                    <a:spcPct val="200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75000"/>
                  <a:buFont typeface="Wingdings" pitchFamily="2" charset="2"/>
                  <a:buChar char=""/>
                  <a:defRPr lang="en-US" sz="1800" kern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603375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"/>
                  <a:defRPr lang="en-US" sz="1800" kern="1200" baseline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830388" indent="-228600" algn="l" defTabSz="914400" rtl="0" eaLnBrk="1" latinLnBrk="0" hangingPunct="1">
                  <a:spcBef>
                    <a:spcPct val="200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75000"/>
                  <a:buFont typeface="Wingdings" pitchFamily="2" charset="2"/>
                  <a:buChar char=""/>
                  <a:defRPr lang="en-US" sz="1800" kern="1200" baseline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0574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"/>
                  <a:defRPr lang="en-US" sz="1800" kern="1200" baseline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+mj-lt"/>
                  <a:buAutoNum type="alphaUcPeriod"/>
                </a:pPr>
                <a:r>
                  <a:rPr lang="en-GB" sz="2400" dirty="0" smtClean="0"/>
                  <a:t>Show that the set of all symmetries of an equilateral triangle forms a group.</a:t>
                </a:r>
                <a:endParaRPr lang="en-GB" sz="2400" i="1" dirty="0">
                  <a:solidFill>
                    <a:srgbClr val="00B0F0"/>
                  </a:solidFill>
                </a:endParaRPr>
              </a:p>
              <a:p>
                <a:pPr marL="457200" indent="-457200">
                  <a:buFont typeface="+mj-lt"/>
                  <a:buAutoNum type="alphaUcPeriod"/>
                </a:pPr>
                <a:r>
                  <a:rPr lang="en-GB" sz="2400" dirty="0" smtClean="0"/>
                  <a:t>Write down the cyclic group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sz="2400" dirty="0" smtClean="0"/>
                  <a:t>, represented by the set of rotational symmetries of an equilateral triangle and state an element that can be used as a generator. </a:t>
                </a:r>
                <a:endParaRPr lang="en-GB" sz="2400" i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64" y="1600200"/>
                <a:ext cx="6539345" cy="4883726"/>
              </a:xfrm>
              <a:prstGeom prst="rect">
                <a:avLst/>
              </a:prstGeom>
              <a:blipFill>
                <a:blip r:embed="rId3"/>
                <a:stretch>
                  <a:fillRect l="-746" t="-1124" r="-4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186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28" y="18746"/>
            <a:ext cx="7556313" cy="1116106"/>
          </a:xfrm>
        </p:spPr>
        <p:txBody>
          <a:bodyPr/>
          <a:lstStyle/>
          <a:p>
            <a:r>
              <a:rPr lang="en-GB" dirty="0" smtClean="0"/>
              <a:t>Dihedral Groups - Example</a:t>
            </a:r>
            <a:br>
              <a:rPr lang="en-GB" dirty="0" smtClean="0"/>
            </a:br>
            <a:r>
              <a:rPr lang="en-GB" sz="2000" i="1" dirty="0" smtClean="0"/>
              <a:t>Problem Solving</a:t>
            </a:r>
            <a:endParaRPr lang="en-GB" sz="2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3466061" y="1354489"/>
                <a:ext cx="5677939" cy="534634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spcBef>
                    <a:spcPts val="2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20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defTabSz="914400" rtl="0" eaLnBrk="1" latinLnBrk="0" hangingPunct="1">
                  <a:spcBef>
                    <a:spcPts val="6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75000"/>
                  <a:buFont typeface="Wingdings" pitchFamily="2" charset="2"/>
                  <a:buChar char="n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228600" algn="l" defTabSz="914400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228600" algn="l" defTabSz="914400" rtl="0" eaLnBrk="1" latinLnBrk="0" hangingPunct="1">
                  <a:spcBef>
                    <a:spcPts val="6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75000"/>
                  <a:buFont typeface="Wingdings" pitchFamily="2" charset="2"/>
                  <a:buChar char="n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228600" algn="l" defTabSz="914400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377950" indent="-228600" algn="l" defTabSz="914400" rtl="0" eaLnBrk="1" latinLnBrk="0" hangingPunct="1">
                  <a:spcBef>
                    <a:spcPct val="200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75000"/>
                  <a:buFont typeface="Wingdings" pitchFamily="2" charset="2"/>
                  <a:buChar char=""/>
                  <a:defRPr lang="en-US" sz="1800" kern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603375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"/>
                  <a:defRPr lang="en-US" sz="1800" kern="1200" baseline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830388" indent="-228600" algn="l" defTabSz="914400" rtl="0" eaLnBrk="1" latinLnBrk="0" hangingPunct="1">
                  <a:spcBef>
                    <a:spcPct val="200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75000"/>
                  <a:buFont typeface="Wingdings" pitchFamily="2" charset="2"/>
                  <a:buChar char=""/>
                  <a:defRPr lang="en-US" sz="1800" kern="1200" baseline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0574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"/>
                  <a:defRPr lang="en-US" sz="1800" kern="1200" baseline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GB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 smtClean="0">
                    <a:solidFill>
                      <a:schemeClr val="accent1"/>
                    </a:solidFill>
                  </a:rPr>
                  <a:t>=rotation of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dirty="0" smtClean="0">
                    <a:solidFill>
                      <a:schemeClr val="accent1"/>
                    </a:solidFill>
                  </a:rPr>
                  <a:t> about the origin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GB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chemeClr val="accent1"/>
                    </a:solidFill>
                  </a:rPr>
                  <a:t>=rotation of </a:t>
                </a:r>
                <a14:m>
                  <m:oMath xmlns:m="http://schemas.openxmlformats.org/officeDocument/2006/math">
                    <m:r>
                      <a:rPr lang="en-GB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12</m:t>
                    </m:r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dirty="0">
                    <a:solidFill>
                      <a:schemeClr val="accent1"/>
                    </a:solidFill>
                  </a:rPr>
                  <a:t> </a:t>
                </a:r>
                <a:r>
                  <a:rPr lang="en-GB" dirty="0" smtClean="0">
                    <a:solidFill>
                      <a:schemeClr val="accent1"/>
                    </a:solidFill>
                  </a:rPr>
                  <a:t>anticlockwise about </a:t>
                </a:r>
                <a:r>
                  <a:rPr lang="en-GB" dirty="0">
                    <a:solidFill>
                      <a:schemeClr val="accent1"/>
                    </a:solidFill>
                  </a:rPr>
                  <a:t>the origin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GB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chemeClr val="accent1"/>
                    </a:solidFill>
                  </a:rPr>
                  <a:t>=rotation of </a:t>
                </a:r>
                <a14:m>
                  <m:oMath xmlns:m="http://schemas.openxmlformats.org/officeDocument/2006/math">
                    <m:r>
                      <a:rPr lang="en-GB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24</m:t>
                    </m:r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dirty="0">
                    <a:solidFill>
                      <a:schemeClr val="accent1"/>
                    </a:solidFill>
                  </a:rPr>
                  <a:t> </a:t>
                </a:r>
                <a:r>
                  <a:rPr lang="en-GB" dirty="0" smtClean="0">
                    <a:solidFill>
                      <a:schemeClr val="accent1"/>
                    </a:solidFill>
                  </a:rPr>
                  <a:t>anticlockwise about </a:t>
                </a:r>
                <a:r>
                  <a:rPr lang="en-GB" dirty="0">
                    <a:solidFill>
                      <a:schemeClr val="accent1"/>
                    </a:solidFill>
                  </a:rPr>
                  <a:t>the </a:t>
                </a:r>
                <a:r>
                  <a:rPr lang="en-GB" dirty="0" smtClean="0">
                    <a:solidFill>
                      <a:schemeClr val="accent1"/>
                    </a:solidFill>
                  </a:rPr>
                  <a:t>origin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a:rPr lang="en-GB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 smtClean="0">
                    <a:solidFill>
                      <a:schemeClr val="accent1"/>
                    </a:solidFill>
                  </a:rPr>
                  <a:t>=reflection in mirror line through A</a:t>
                </a:r>
                <a:endParaRPr lang="en-GB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a:rPr lang="en-GB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 smtClean="0">
                    <a:solidFill>
                      <a:schemeClr val="accent1"/>
                    </a:solidFill>
                  </a:rPr>
                  <a:t>=reflection in mirror line through B</a:t>
                </a:r>
                <a:endParaRPr lang="en-GB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a:rPr lang="en-GB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dirty="0" smtClean="0">
                    <a:solidFill>
                      <a:schemeClr val="accent1"/>
                    </a:solidFill>
                  </a:rPr>
                  <a:t>=reflection in mirror line through C</a:t>
                </a:r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6061" y="1354489"/>
                <a:ext cx="5677939" cy="5346349"/>
              </a:xfrm>
              <a:prstGeom prst="rect">
                <a:avLst/>
              </a:prstGeom>
              <a:blipFill>
                <a:blip r:embed="rId3"/>
                <a:stretch>
                  <a:fillRect l="-1182" t="-5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158781" y="892824"/>
            <a:ext cx="2566416" cy="2089166"/>
            <a:chOff x="564195" y="926968"/>
            <a:chExt cx="2566416" cy="2089166"/>
          </a:xfrm>
        </p:grpSpPr>
        <p:sp>
          <p:nvSpPr>
            <p:cNvPr id="3" name="Isosceles Triangle 2"/>
            <p:cNvSpPr/>
            <p:nvPr/>
          </p:nvSpPr>
          <p:spPr>
            <a:xfrm>
              <a:off x="955674" y="1388633"/>
              <a:ext cx="1801091" cy="135497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2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656485" y="926968"/>
              <a:ext cx="39946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</a:t>
              </a:r>
              <a:endPara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64195" y="2554469"/>
              <a:ext cx="418705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</a:t>
              </a:r>
              <a:endPara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766408" y="2554468"/>
              <a:ext cx="364203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</a:t>
              </a:r>
              <a:endPara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9" name="Straight Connector 8"/>
            <p:cNvCxnSpPr>
              <a:stCxn id="3" idx="4"/>
              <a:endCxn id="3" idx="1"/>
            </p:cNvCxnSpPr>
            <p:nvPr/>
          </p:nvCxnSpPr>
          <p:spPr>
            <a:xfrm flipH="1" flipV="1">
              <a:off x="1405947" y="2066120"/>
              <a:ext cx="1350818" cy="6774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3" idx="5"/>
              <a:endCxn id="3" idx="2"/>
            </p:cNvCxnSpPr>
            <p:nvPr/>
          </p:nvCxnSpPr>
          <p:spPr>
            <a:xfrm flipH="1">
              <a:off x="955674" y="2066120"/>
              <a:ext cx="1350818" cy="6774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3" idx="0"/>
              <a:endCxn id="3" idx="3"/>
            </p:cNvCxnSpPr>
            <p:nvPr/>
          </p:nvCxnSpPr>
          <p:spPr>
            <a:xfrm>
              <a:off x="1856220" y="1388633"/>
              <a:ext cx="0" cy="135497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itle 1"/>
          <p:cNvSpPr txBox="1">
            <a:spLocks/>
          </p:cNvSpPr>
          <p:nvPr/>
        </p:nvSpPr>
        <p:spPr>
          <a:xfrm>
            <a:off x="2389569" y="5584732"/>
            <a:ext cx="3978445" cy="111610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 smtClean="0"/>
              <a:t>Generate a Cayley Table to show the combinations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25757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28" y="18746"/>
            <a:ext cx="7556313" cy="1116106"/>
          </a:xfrm>
        </p:spPr>
        <p:txBody>
          <a:bodyPr/>
          <a:lstStyle/>
          <a:p>
            <a:r>
              <a:rPr lang="en-GB" dirty="0" smtClean="0"/>
              <a:t>Dihedral Groups - Example</a:t>
            </a:r>
            <a:br>
              <a:rPr lang="en-GB" dirty="0" smtClean="0"/>
            </a:br>
            <a:r>
              <a:rPr lang="en-GB" sz="2000" i="1" dirty="0" smtClean="0"/>
              <a:t>Problem Solving</a:t>
            </a:r>
            <a:endParaRPr lang="en-GB" sz="2000" i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466061" y="1354489"/>
            <a:ext cx="5677939" cy="5346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>
              <a:solidFill>
                <a:schemeClr val="accent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58781" y="892824"/>
            <a:ext cx="2566416" cy="2089166"/>
            <a:chOff x="564195" y="926968"/>
            <a:chExt cx="2566416" cy="2089166"/>
          </a:xfrm>
        </p:grpSpPr>
        <p:sp>
          <p:nvSpPr>
            <p:cNvPr id="3" name="Isosceles Triangle 2"/>
            <p:cNvSpPr/>
            <p:nvPr/>
          </p:nvSpPr>
          <p:spPr>
            <a:xfrm>
              <a:off x="955674" y="1388633"/>
              <a:ext cx="1801091" cy="135497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2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656485" y="926968"/>
              <a:ext cx="39946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</a:t>
              </a:r>
              <a:endPara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64195" y="2554469"/>
              <a:ext cx="418705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</a:t>
              </a:r>
              <a:endPara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766408" y="2554468"/>
              <a:ext cx="364203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</a:t>
              </a:r>
              <a:endPara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9" name="Straight Connector 8"/>
            <p:cNvCxnSpPr>
              <a:stCxn id="3" idx="4"/>
              <a:endCxn id="3" idx="1"/>
            </p:cNvCxnSpPr>
            <p:nvPr/>
          </p:nvCxnSpPr>
          <p:spPr>
            <a:xfrm flipH="1" flipV="1">
              <a:off x="1405947" y="2066120"/>
              <a:ext cx="1350818" cy="6774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3" idx="5"/>
              <a:endCxn id="3" idx="2"/>
            </p:cNvCxnSpPr>
            <p:nvPr/>
          </p:nvCxnSpPr>
          <p:spPr>
            <a:xfrm flipH="1">
              <a:off x="955674" y="2066120"/>
              <a:ext cx="1350818" cy="6774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3" idx="0"/>
              <a:endCxn id="3" idx="3"/>
            </p:cNvCxnSpPr>
            <p:nvPr/>
          </p:nvCxnSpPr>
          <p:spPr>
            <a:xfrm>
              <a:off x="1856220" y="1388633"/>
              <a:ext cx="0" cy="135497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3085988"/>
                  </p:ext>
                </p:extLst>
              </p:nvPr>
            </p:nvGraphicFramePr>
            <p:xfrm>
              <a:off x="2811265" y="2171671"/>
              <a:ext cx="6095999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70857">
                      <a:extLst>
                        <a:ext uri="{9D8B030D-6E8A-4147-A177-3AD203B41FA5}">
                          <a16:colId xmlns:a16="http://schemas.microsoft.com/office/drawing/2014/main" val="915425056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1479619065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441538065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1796116888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1767707512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1788317858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40988805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318764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873065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63265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95534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197401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651307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0536614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3085988"/>
                  </p:ext>
                </p:extLst>
              </p:nvPr>
            </p:nvGraphicFramePr>
            <p:xfrm>
              <a:off x="2811265" y="2171671"/>
              <a:ext cx="6095999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70857">
                      <a:extLst>
                        <a:ext uri="{9D8B030D-6E8A-4147-A177-3AD203B41FA5}">
                          <a16:colId xmlns:a16="http://schemas.microsoft.com/office/drawing/2014/main" val="915425056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1479619065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441538065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1796116888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1767707512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1788317858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40988805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699" t="-1639" r="-502797" b="-6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699" t="-1639" r="-402797" b="-6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699" t="-1639" r="-302797" b="-6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699" t="-1639" r="-202797" b="-6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699" t="-1639" r="-102797" b="-6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699" t="-1639" r="-2797" b="-6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18764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99" t="-101639" r="-602797" b="-5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873065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99" t="-201639" r="-602797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63265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99" t="-301639" r="-602797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95534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99" t="-401639" r="-602797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197401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99" t="-501639" r="-602797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651307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99" t="-601639" r="-602797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0536614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Title 1"/>
          <p:cNvSpPr txBox="1">
            <a:spLocks/>
          </p:cNvSpPr>
          <p:nvPr/>
        </p:nvSpPr>
        <p:spPr>
          <a:xfrm>
            <a:off x="321492" y="5584732"/>
            <a:ext cx="3978445" cy="111610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 smtClean="0"/>
              <a:t>Run through the axioms to show if this is a group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260312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28" y="18746"/>
            <a:ext cx="7556313" cy="1116106"/>
          </a:xfrm>
        </p:spPr>
        <p:txBody>
          <a:bodyPr/>
          <a:lstStyle/>
          <a:p>
            <a:r>
              <a:rPr lang="en-GB" dirty="0" smtClean="0"/>
              <a:t>Dihedral Groups - Answers</a:t>
            </a:r>
            <a:br>
              <a:rPr lang="en-GB" dirty="0" smtClean="0"/>
            </a:br>
            <a:r>
              <a:rPr lang="en-GB" sz="2000" i="1" dirty="0" smtClean="0"/>
              <a:t>Problem Solving</a:t>
            </a:r>
            <a:endParaRPr lang="en-GB" sz="2000" i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466061" y="1354489"/>
            <a:ext cx="5677939" cy="5346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46213167"/>
                  </p:ext>
                </p:extLst>
              </p:nvPr>
            </p:nvGraphicFramePr>
            <p:xfrm>
              <a:off x="209031" y="873731"/>
              <a:ext cx="6095999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70857">
                      <a:extLst>
                        <a:ext uri="{9D8B030D-6E8A-4147-A177-3AD203B41FA5}">
                          <a16:colId xmlns:a16="http://schemas.microsoft.com/office/drawing/2014/main" val="915425056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1479619065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441538065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1796116888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1767707512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1788317858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40988805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318764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873065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63265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95534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197401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651307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0536614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46213167"/>
                  </p:ext>
                </p:extLst>
              </p:nvPr>
            </p:nvGraphicFramePr>
            <p:xfrm>
              <a:off x="209031" y="873731"/>
              <a:ext cx="6095999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70857">
                      <a:extLst>
                        <a:ext uri="{9D8B030D-6E8A-4147-A177-3AD203B41FA5}">
                          <a16:colId xmlns:a16="http://schemas.microsoft.com/office/drawing/2014/main" val="915425056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1479619065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441538065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1796116888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1767707512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1788317858"/>
                        </a:ext>
                      </a:extLst>
                    </a:gridCol>
                    <a:gridCol w="870857">
                      <a:extLst>
                        <a:ext uri="{9D8B030D-6E8A-4147-A177-3AD203B41FA5}">
                          <a16:colId xmlns:a16="http://schemas.microsoft.com/office/drawing/2014/main" val="40988805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699" t="-1639" r="-502797" b="-6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699" t="-1639" r="-402797" b="-6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699" t="-1639" r="-302797" b="-6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699" t="-1639" r="-202797" b="-6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699" t="-1639" r="-102797" b="-6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699" t="-1639" r="-2797" b="-6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18764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99" t="-101639" r="-602797" b="-5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699" t="-101639" r="-502797" b="-5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699" t="-101639" r="-402797" b="-5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699" t="-101639" r="-302797" b="-5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699" t="-101639" r="-202797" b="-5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699" t="-101639" r="-102797" b="-5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699" t="-101639" r="-2797" b="-5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73065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99" t="-201639" r="-602797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699" t="-201639" r="-502797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699" t="-201639" r="-402797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699" t="-201639" r="-302797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699" t="-201639" r="-202797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699" t="-201639" r="-102797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699" t="-201639" r="-2797" b="-4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263265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99" t="-301639" r="-602797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699" t="-301639" r="-502797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699" t="-301639" r="-402797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699" t="-301639" r="-302797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699" t="-301639" r="-202797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699" t="-301639" r="-102797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699" t="-301639" r="-2797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95534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99" t="-401639" r="-602797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699" t="-401639" r="-502797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699" t="-401639" r="-402797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699" t="-401639" r="-302797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699" t="-401639" r="-202797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699" t="-401639" r="-102797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699" t="-401639" r="-2797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97401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99" t="-501639" r="-602797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699" t="-501639" r="-502797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699" t="-501639" r="-402797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699" t="-501639" r="-302797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699" t="-501639" r="-202797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699" t="-501639" r="-102797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699" t="-501639" r="-2797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51307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99" t="-601639" r="-602797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699" t="-601639" r="-502797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699" t="-601639" r="-402797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699" t="-601639" r="-302797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699" t="-601639" r="-202797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699" t="-601639" r="-102797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699" t="-601639" r="-2797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536614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itle 1"/>
              <p:cNvSpPr txBox="1">
                <a:spLocks/>
              </p:cNvSpPr>
              <p:nvPr/>
            </p:nvSpPr>
            <p:spPr>
              <a:xfrm>
                <a:off x="209032" y="3689249"/>
                <a:ext cx="8502160" cy="301159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vert="horz" lIns="91440" tIns="45720" rIns="91440" bIns="45720" rtlCol="0" anchor="t" anchorCtr="0">
                <a:no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600" b="0" kern="1200">
                    <a:solidFill>
                      <a:schemeClr val="accent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GB" sz="2400" i="1" dirty="0" smtClean="0"/>
                  <a:t>Identity: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GB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GB" sz="2400" i="1" dirty="0" smtClean="0"/>
                  <a:t> is the identity</a:t>
                </a:r>
              </a:p>
              <a:p>
                <a:pPr algn="ctr"/>
                <a:r>
                  <a:rPr lang="en-GB" sz="2400" i="1" dirty="0" smtClean="0"/>
                  <a:t>Inverse: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GB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GB" sz="2400" i="1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GB" sz="2400" i="1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GB" sz="2400" i="1" dirty="0" smtClean="0"/>
                  <a:t> are self inverses.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GB" sz="2400" i="1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GB" sz="2400" i="1" dirty="0" smtClean="0"/>
                  <a:t> are inverses</a:t>
                </a:r>
              </a:p>
              <a:p>
                <a:pPr algn="ctr"/>
                <a:r>
                  <a:rPr lang="en-GB" sz="2400" i="1" dirty="0" smtClean="0"/>
                  <a:t>Closure: Every combination of symmetries is in the original set of symmetries</a:t>
                </a:r>
              </a:p>
              <a:p>
                <a:pPr algn="ctr"/>
                <a:r>
                  <a:rPr lang="en-GB" sz="2400" i="1" dirty="0" smtClean="0"/>
                  <a:t>Associativity: Since the binary operation is a composition of mappings, the operation is associative</a:t>
                </a:r>
                <a:endParaRPr lang="en-GB" sz="1400" i="1" dirty="0" smtClean="0"/>
              </a:p>
            </p:txBody>
          </p:sp>
        </mc:Choice>
        <mc:Fallback xmlns="">
          <p:sp>
            <p:nvSpPr>
              <p:cNvPr id="15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32" y="3689249"/>
                <a:ext cx="8502160" cy="3011590"/>
              </a:xfrm>
              <a:prstGeom prst="rect">
                <a:avLst/>
              </a:prstGeom>
              <a:blipFill>
                <a:blip r:embed="rId4"/>
                <a:stretch>
                  <a:fillRect t="-1822" r="-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33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28" y="18746"/>
            <a:ext cx="7556313" cy="1116106"/>
          </a:xfrm>
        </p:spPr>
        <p:txBody>
          <a:bodyPr/>
          <a:lstStyle/>
          <a:p>
            <a:r>
              <a:rPr lang="en-GB" dirty="0" smtClean="0"/>
              <a:t>Dihedral Groups - Answers</a:t>
            </a:r>
            <a:br>
              <a:rPr lang="en-GB" dirty="0" smtClean="0"/>
            </a:br>
            <a:r>
              <a:rPr lang="en-GB" sz="2000" i="1" dirty="0" smtClean="0"/>
              <a:t>Problem Solving</a:t>
            </a:r>
            <a:endParaRPr lang="en-GB" sz="2000" i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466061" y="1354489"/>
            <a:ext cx="5677939" cy="5346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itle 1"/>
              <p:cNvSpPr txBox="1">
                <a:spLocks/>
              </p:cNvSpPr>
              <p:nvPr/>
            </p:nvSpPr>
            <p:spPr>
              <a:xfrm>
                <a:off x="195177" y="3142508"/>
                <a:ext cx="8502160" cy="355833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vert="horz" lIns="91440" tIns="45720" rIns="91440" bIns="45720" rtlCol="0" anchor="t" anchorCtr="0">
                <a:no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600" b="0" kern="1200">
                    <a:solidFill>
                      <a:schemeClr val="accent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GB" sz="2400" i="1" dirty="0" smtClean="0"/>
                  <a:t>The group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sz="2400" i="1" dirty="0" smtClean="0"/>
                  <a:t> is therefore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GB" sz="2400" b="0" i="1" dirty="0" smtClean="0"/>
              </a:p>
              <a:p>
                <a:pPr algn="ctr"/>
                <a:r>
                  <a:rPr lang="en-GB" sz="2400" i="1" dirty="0" smtClean="0"/>
                  <a:t>The group can be generated by successively applying symmetry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GB" sz="2400" b="0" i="1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2400" i="1" dirty="0" smtClean="0"/>
              </a:p>
              <a:p>
                <a:pPr algn="ctr"/>
                <a:endParaRPr lang="en-GB" sz="1400" i="1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2400" b="0" i="1" dirty="0" smtClean="0"/>
              </a:p>
              <a:p>
                <a:pPr algn="ctr"/>
                <a:endParaRPr lang="en-GB" sz="2400" b="0" i="1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sz="2400" b="0" i="1" dirty="0" smtClean="0"/>
              </a:p>
              <a:p>
                <a:pPr algn="ctr"/>
                <a:endParaRPr lang="en-GB" sz="2400" i="1" dirty="0"/>
              </a:p>
              <a:p>
                <a:pPr algn="ctr"/>
                <a:r>
                  <a:rPr lang="en-GB" sz="2400" i="1" dirty="0" smtClean="0"/>
                  <a:t>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400" i="1" dirty="0" smtClean="0"/>
                  <a:t> is a generator, denoted by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GB" sz="2400" i="1" dirty="0"/>
              </a:p>
            </p:txBody>
          </p:sp>
        </mc:Choice>
        <mc:Fallback xmlns="">
          <p:sp>
            <p:nvSpPr>
              <p:cNvPr id="15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177" y="3142508"/>
                <a:ext cx="8502160" cy="3558331"/>
              </a:xfrm>
              <a:prstGeom prst="rect">
                <a:avLst/>
              </a:prstGeom>
              <a:blipFill>
                <a:blip r:embed="rId3"/>
                <a:stretch>
                  <a:fillRect t="-1544" b="-54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38309191"/>
                  </p:ext>
                </p:extLst>
              </p:nvPr>
            </p:nvGraphicFramePr>
            <p:xfrm>
              <a:off x="1524000" y="1397000"/>
              <a:ext cx="6096000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1809350813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9601878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741032184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33686127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3036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018381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42501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9437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38309191"/>
                  </p:ext>
                </p:extLst>
              </p:nvPr>
            </p:nvGraphicFramePr>
            <p:xfrm>
              <a:off x="1524000" y="1397000"/>
              <a:ext cx="6096000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1809350813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9601878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741032184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33686127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800" t="-1639" r="-202000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800" t="-1639" r="-102000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800" t="-1639" r="-2000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036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00" t="-101639" r="-302000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800" t="-101639" r="-202000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800" t="-101639" r="-102000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800" t="-101639" r="-2000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018381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00" t="-201639" r="-302000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800" t="-201639" r="-202000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800" t="-201639" r="-102000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800" t="-201639" r="-2000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42501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00" t="-301639" r="-30200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800" t="-301639" r="-20200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800" t="-301639" r="-10200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800" t="-301639" r="-2000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5494370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7699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Cyclic Groups</a:t>
            </a:r>
            <a:br>
              <a:rPr lang="en-GB" dirty="0" smtClean="0"/>
            </a:br>
            <a:r>
              <a:rPr lang="en-GB" sz="2000" i="1" dirty="0" smtClean="0"/>
              <a:t>Problem Solving</a:t>
            </a:r>
            <a:endParaRPr lang="en-GB" sz="2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498764" y="1600200"/>
                <a:ext cx="6539345" cy="488372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spcBef>
                    <a:spcPts val="2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20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defTabSz="914400" rtl="0" eaLnBrk="1" latinLnBrk="0" hangingPunct="1">
                  <a:spcBef>
                    <a:spcPts val="6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75000"/>
                  <a:buFont typeface="Wingdings" pitchFamily="2" charset="2"/>
                  <a:buChar char="n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228600" algn="l" defTabSz="914400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228600" algn="l" defTabSz="914400" rtl="0" eaLnBrk="1" latinLnBrk="0" hangingPunct="1">
                  <a:spcBef>
                    <a:spcPts val="6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75000"/>
                  <a:buFont typeface="Wingdings" pitchFamily="2" charset="2"/>
                  <a:buChar char="n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228600" algn="l" defTabSz="914400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377950" indent="-228600" algn="l" defTabSz="914400" rtl="0" eaLnBrk="1" latinLnBrk="0" hangingPunct="1">
                  <a:spcBef>
                    <a:spcPct val="200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75000"/>
                  <a:buFont typeface="Wingdings" pitchFamily="2" charset="2"/>
                  <a:buChar char=""/>
                  <a:defRPr lang="en-US" sz="1800" kern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603375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"/>
                  <a:defRPr lang="en-US" sz="1800" kern="1200" baseline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830388" indent="-228600" algn="l" defTabSz="914400" rtl="0" eaLnBrk="1" latinLnBrk="0" hangingPunct="1">
                  <a:spcBef>
                    <a:spcPct val="200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75000"/>
                  <a:buFont typeface="Wingdings" pitchFamily="2" charset="2"/>
                  <a:buChar char=""/>
                  <a:defRPr lang="en-US" sz="1800" kern="1200" baseline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0574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"/>
                  <a:defRPr lang="en-US" sz="1800" kern="1200" baseline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GB" sz="2400" i="1" dirty="0" smtClean="0">
                    <a:solidFill>
                      <a:schemeClr val="accent1"/>
                    </a:solidFill>
                  </a:rPr>
                  <a:t>The period (or order) of an element is equal to the number of times 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i="1" dirty="0">
                    <a:solidFill>
                      <a:schemeClr val="accent1"/>
                    </a:solidFill>
                  </a:rPr>
                  <a:t> that the operation is applied to that element to get you to the identity element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GB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GB" sz="2400" i="1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en-GB" sz="2400" dirty="0" smtClean="0"/>
                  <a:t>A Cyclic group of order n can be created by a generator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sz="2400" dirty="0" smtClean="0"/>
                  <a:t> where you repeat the binary operation to get all elements.</a:t>
                </a:r>
              </a:p>
              <a:p>
                <a:pPr marL="0" indent="0">
                  <a:buNone/>
                </a:pPr>
                <a:r>
                  <a:rPr lang="en-GB" sz="2400" dirty="0" smtClean="0"/>
                  <a:t>If there is at least one element whose order is the same as the order of the group, then the group is cyclic.</a:t>
                </a:r>
              </a:p>
              <a:p>
                <a:pPr marL="0" indent="0">
                  <a:buNone/>
                </a:pPr>
                <a:r>
                  <a:rPr lang="en-GB" sz="2400" dirty="0" smtClean="0"/>
                  <a:t>You can also identify a cyclic group as it will have a cyclic pattern within its Cayley table.</a:t>
                </a: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64" y="1600200"/>
                <a:ext cx="6539345" cy="4883726"/>
              </a:xfrm>
              <a:prstGeom prst="rect">
                <a:avLst/>
              </a:prstGeom>
              <a:blipFill>
                <a:blip r:embed="rId3"/>
                <a:stretch>
                  <a:fillRect l="-1491" t="-1873" r="-2423" b="-9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2148" y="5077902"/>
            <a:ext cx="1965278" cy="182166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344229" y="2226533"/>
            <a:ext cx="1683102" cy="270622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800" dirty="0" smtClean="0"/>
              <a:t>Don’t confuse order of elements with the order of groups. The order of a group is the number of elements</a:t>
            </a:r>
            <a:endParaRPr lang="en-GB" sz="1100" i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156363" y="582602"/>
            <a:ext cx="3801442" cy="72678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800" dirty="0" smtClean="0"/>
              <a:t>A non-cyclic group is one that can’t be generated in this way!</a:t>
            </a:r>
            <a:endParaRPr lang="en-GB" sz="1100" i="1" dirty="0"/>
          </a:p>
        </p:txBody>
      </p:sp>
    </p:spTree>
    <p:extLst>
      <p:ext uri="{BB962C8B-B14F-4D97-AF65-F5344CB8AC3E}">
        <p14:creationId xmlns:p14="http://schemas.microsoft.com/office/powerpoint/2010/main" val="412164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Plenary – State your confidence with each skill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863437"/>
            <a:ext cx="7556313" cy="4525963"/>
          </a:xfrm>
        </p:spPr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GB" dirty="0" smtClean="0"/>
              <a:t>Recall binomial operations</a:t>
            </a:r>
          </a:p>
          <a:p>
            <a:pPr marL="457200" indent="-457200">
              <a:buFont typeface="+mj-lt"/>
              <a:buAutoNum type="alphaUcPeriod"/>
            </a:pPr>
            <a:r>
              <a:rPr lang="en-GB" dirty="0" smtClean="0"/>
              <a:t>Use different notation to demonstrate permutations</a:t>
            </a:r>
          </a:p>
          <a:p>
            <a:pPr marL="457200" indent="-457200">
              <a:buFont typeface="+mj-lt"/>
              <a:buAutoNum type="alphaUcPeriod"/>
            </a:pPr>
            <a:r>
              <a:rPr lang="en-GB" dirty="0" smtClean="0"/>
              <a:t>Verify whether a set is a group</a:t>
            </a:r>
          </a:p>
          <a:p>
            <a:pPr marL="457200" indent="-457200">
              <a:buFont typeface="+mj-lt"/>
              <a:buAutoNum type="alphaUcPeriod"/>
            </a:pPr>
            <a:endParaRPr lang="en-GB" dirty="0" smtClean="0"/>
          </a:p>
          <a:p>
            <a:pPr marL="457200" indent="-457200">
              <a:buFont typeface="+mj-lt"/>
              <a:buAutoNum type="alphaUcPeriod"/>
            </a:pPr>
            <a:endParaRPr lang="en-GB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8474" y="5568110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What will you do to improve?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475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Homework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18855"/>
            <a:ext cx="7556313" cy="2098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Complete exercise 7.2, 7.3 and 7.4 and self assess</a:t>
            </a:r>
          </a:p>
        </p:txBody>
      </p:sp>
    </p:spTree>
    <p:extLst>
      <p:ext uri="{BB962C8B-B14F-4D97-AF65-F5344CB8AC3E}">
        <p14:creationId xmlns:p14="http://schemas.microsoft.com/office/powerpoint/2010/main" val="385598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3" y="0"/>
            <a:ext cx="7556313" cy="1116106"/>
          </a:xfrm>
        </p:spPr>
        <p:txBody>
          <a:bodyPr/>
          <a:lstStyle/>
          <a:p>
            <a:r>
              <a:rPr lang="en-GB" dirty="0" smtClean="0"/>
              <a:t>Knowledge Check</a:t>
            </a:r>
            <a:br>
              <a:rPr lang="en-GB" dirty="0" smtClean="0"/>
            </a:br>
            <a:r>
              <a:rPr lang="en-GB" sz="2000" i="1" dirty="0" smtClean="0"/>
              <a:t>Fluency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98474" y="900546"/>
                <a:ext cx="8091344" cy="5403272"/>
              </a:xfrm>
            </p:spPr>
            <p:txBody>
              <a:bodyPr numCol="1">
                <a:normAutofit/>
              </a:bodyPr>
              <a:lstStyle/>
              <a:p>
                <a:pPr marL="0" indent="0">
                  <a:buNone/>
                </a:pPr>
                <a:r>
                  <a:rPr lang="en-GB" sz="2400" dirty="0" smtClean="0"/>
                  <a:t>Recall that a function is a binary operation if it can be applied to any two elements of a set so that the result</a:t>
                </a:r>
                <a:br>
                  <a:rPr lang="en-GB" sz="2400" dirty="0" smtClean="0"/>
                </a:br>
                <a:r>
                  <a:rPr lang="en-GB" sz="2400" dirty="0" smtClean="0"/>
                  <a:t>is also a member of the set.</a:t>
                </a:r>
              </a:p>
              <a:p>
                <a:pPr marL="0" indent="0">
                  <a:buNone/>
                </a:pPr>
                <a:r>
                  <a:rPr lang="en-GB" sz="2400" dirty="0" smtClean="0"/>
                  <a:t>If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sz="2400" dirty="0" smtClean="0"/>
                  <a:t> then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GB" sz="2400" dirty="0" smtClean="0"/>
                  <a:t> is closed</a:t>
                </a:r>
              </a:p>
              <a:p>
                <a:pPr marL="0" indent="0">
                  <a:buNone/>
                </a:pPr>
                <a:r>
                  <a:rPr lang="en-GB" sz="2400" dirty="0" smtClean="0"/>
                  <a:t>An operation is COMMUTATIVE if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 smtClean="0"/>
                  <a:t> where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endParaRPr lang="en-GB" sz="2400" dirty="0" smtClean="0"/>
              </a:p>
              <a:p>
                <a:pPr marL="0" indent="0">
                  <a:buNone/>
                </a:pPr>
                <a:r>
                  <a:rPr lang="en-GB" sz="2400" dirty="0" smtClean="0"/>
                  <a:t>An operation is ASSOCIATIVE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endParaRPr lang="en-GB" sz="2400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GB" sz="2400" dirty="0" smtClean="0"/>
              </a:p>
              <a:p>
                <a:endParaRPr lang="en-GB" sz="2400" dirty="0" smtClean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8474" y="900546"/>
                <a:ext cx="8091344" cy="5403272"/>
              </a:xfrm>
              <a:blipFill>
                <a:blip r:embed="rId2"/>
                <a:stretch>
                  <a:fillRect l="-1206" t="-10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751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3" y="0"/>
            <a:ext cx="7556313" cy="1116106"/>
          </a:xfrm>
        </p:spPr>
        <p:txBody>
          <a:bodyPr/>
          <a:lstStyle/>
          <a:p>
            <a:r>
              <a:rPr lang="en-GB" dirty="0" smtClean="0"/>
              <a:t>Knowledge Check</a:t>
            </a:r>
            <a:br>
              <a:rPr lang="en-GB" dirty="0" smtClean="0"/>
            </a:br>
            <a:r>
              <a:rPr lang="en-GB" sz="2000" i="1" dirty="0" smtClean="0"/>
              <a:t>Fluency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98474" y="900546"/>
                <a:ext cx="8091344" cy="5403272"/>
              </a:xfrm>
            </p:spPr>
            <p:txBody>
              <a:bodyPr numCol="1">
                <a:normAutofit/>
              </a:bodyPr>
              <a:lstStyle/>
              <a:p>
                <a:pPr marL="0" indent="0">
                  <a:buNone/>
                </a:pPr>
                <a:r>
                  <a:rPr lang="en-GB" sz="2400" dirty="0" smtClean="0"/>
                  <a:t>Which of these binary operations on the set      are</a:t>
                </a:r>
                <a:br>
                  <a:rPr lang="en-GB" sz="2400" dirty="0" smtClean="0"/>
                </a:br>
                <a:r>
                  <a:rPr lang="en-GB" sz="2400" dirty="0" smtClean="0"/>
                  <a:t>commutative?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GB" sz="2400" b="0" dirty="0" smtClean="0">
                    <a:ea typeface="Cambria Math" panose="02040503050406030204" pitchFamily="18" charset="0"/>
                  </a:rPr>
                  <a:t> 		</a:t>
                </a:r>
                <a:r>
                  <a:rPr lang="en-GB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endParaRPr lang="en-GB" sz="2400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GB" sz="2400" dirty="0" smtClean="0"/>
              </a:p>
              <a:p>
                <a:pPr marL="0" indent="0">
                  <a:buNone/>
                </a:pPr>
                <a:r>
                  <a:rPr lang="en-GB" sz="2400" dirty="0" smtClean="0"/>
                  <a:t>Which of these binary operations on the set       are</a:t>
                </a:r>
                <a:br>
                  <a:rPr lang="en-GB" sz="2400" dirty="0" smtClean="0"/>
                </a:br>
                <a:r>
                  <a:rPr lang="en-GB" sz="2400" dirty="0" smtClean="0"/>
                  <a:t>associative?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400" dirty="0" smtClean="0"/>
                  <a:t>	</a:t>
                </a:r>
                <a:r>
                  <a:rPr lang="en-GB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endParaRPr lang="en-GB" sz="2400" dirty="0"/>
              </a:p>
              <a:p>
                <a:pPr marL="0" indent="0">
                  <a:buNone/>
                </a:pPr>
                <a:endParaRPr lang="en-GB" sz="2400" dirty="0" smtClean="0"/>
              </a:p>
              <a:p>
                <a:endParaRPr lang="en-GB" sz="2400" dirty="0" smtClean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8474" y="900546"/>
                <a:ext cx="8091344" cy="5403272"/>
              </a:xfrm>
              <a:blipFill>
                <a:blip r:embed="rId2"/>
                <a:stretch>
                  <a:fillRect l="-1206" t="-10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3134" y="990749"/>
            <a:ext cx="274976" cy="2507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2026" y="3179499"/>
            <a:ext cx="397192" cy="39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10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51585"/>
            <a:ext cx="7556313" cy="1116106"/>
          </a:xfrm>
        </p:spPr>
        <p:txBody>
          <a:bodyPr/>
          <a:lstStyle/>
          <a:p>
            <a:r>
              <a:rPr lang="en-GB" dirty="0" smtClean="0"/>
              <a:t>Knowledge Check - ANSWERS</a:t>
            </a:r>
            <a:br>
              <a:rPr lang="en-GB" dirty="0" smtClean="0"/>
            </a:br>
            <a:r>
              <a:rPr lang="en-GB" sz="2000" dirty="0" smtClean="0"/>
              <a:t>Fluency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8346" y="5075511"/>
            <a:ext cx="2320120" cy="16929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3"/>
              <p:cNvSpPr txBox="1">
                <a:spLocks/>
              </p:cNvSpPr>
              <p:nvPr/>
            </p:nvSpPr>
            <p:spPr>
              <a:xfrm>
                <a:off x="221673" y="1267691"/>
                <a:ext cx="8132617" cy="5403272"/>
              </a:xfrm>
              <a:prstGeom prst="rect">
                <a:avLst/>
              </a:prstGeom>
            </p:spPr>
            <p:txBody>
              <a:bodyPr vert="horz" lIns="91440" tIns="45720" rIns="91440" bIns="45720" numCol="1" rtlCol="0">
                <a:normAutofit/>
              </a:bodyPr>
              <a:lstStyle>
                <a:lvl1pPr marL="228600" indent="-228600" algn="l" defTabSz="914400" rtl="0" eaLnBrk="1" latinLnBrk="0" hangingPunct="1">
                  <a:spcBef>
                    <a:spcPts val="2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20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defTabSz="914400" rtl="0" eaLnBrk="1" latinLnBrk="0" hangingPunct="1">
                  <a:spcBef>
                    <a:spcPts val="6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75000"/>
                  <a:buFont typeface="Wingdings" pitchFamily="2" charset="2"/>
                  <a:buChar char="n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228600" algn="l" defTabSz="914400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228600" algn="l" defTabSz="914400" rtl="0" eaLnBrk="1" latinLnBrk="0" hangingPunct="1">
                  <a:spcBef>
                    <a:spcPts val="6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75000"/>
                  <a:buFont typeface="Wingdings" pitchFamily="2" charset="2"/>
                  <a:buChar char="n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228600" algn="l" defTabSz="914400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377950" indent="-228600" algn="l" defTabSz="914400" rtl="0" eaLnBrk="1" latinLnBrk="0" hangingPunct="1">
                  <a:spcBef>
                    <a:spcPct val="200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75000"/>
                  <a:buFont typeface="Wingdings" pitchFamily="2" charset="2"/>
                  <a:buChar char=""/>
                  <a:defRPr lang="en-US" sz="1800" kern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603375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"/>
                  <a:defRPr lang="en-US" sz="1800" kern="1200" baseline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830388" indent="-228600" algn="l" defTabSz="914400" rtl="0" eaLnBrk="1" latinLnBrk="0" hangingPunct="1">
                  <a:spcBef>
                    <a:spcPct val="200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75000"/>
                  <a:buFont typeface="Wingdings" pitchFamily="2" charset="2"/>
                  <a:buChar char=""/>
                  <a:defRPr lang="en-US" sz="1800" kern="1200" baseline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0574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"/>
                  <a:defRPr lang="en-US" sz="1800" kern="1200" baseline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GB" sz="2400" dirty="0" smtClean="0"/>
                  <a:t> if we use </a:t>
                </a:r>
                <a14:m>
                  <m:oMath xmlns:m="http://schemas.openxmlformats.org/officeDocument/2006/math">
                    <m:r>
                      <a:rPr lang="en-GB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=81</m:t>
                    </m:r>
                  </m:oMath>
                </a14:m>
                <a:r>
                  <a:rPr lang="en-GB" sz="2400" dirty="0" smtClean="0"/>
                  <a:t> but </a:t>
                </a:r>
                <a14:m>
                  <m:oMath xmlns:m="http://schemas.openxmlformats.org/officeDocument/2006/math">
                    <m:r>
                      <a:rPr lang="en-GB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=64</m:t>
                    </m:r>
                  </m:oMath>
                </a14:m>
                <a:endParaRPr lang="en-GB" sz="2400" dirty="0" smtClean="0"/>
              </a:p>
              <a:p>
                <a:pPr marL="0" indent="0">
                  <a:buNone/>
                </a:pPr>
                <a:r>
                  <a:rPr lang="en-GB" sz="2400" dirty="0" smtClean="0"/>
                  <a:t>So the operation is not commutative</a:t>
                </a:r>
              </a:p>
              <a:p>
                <a:pPr marL="0" indent="0">
                  <a:buNone/>
                </a:pPr>
                <a:r>
                  <a:rPr lang="en-GB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endParaRPr lang="en-GB" sz="240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400" dirty="0" smtClean="0">
                    <a:ea typeface="Cambria Math" panose="02040503050406030204" pitchFamily="18" charset="0"/>
                  </a:rPr>
                  <a:t> as the addition of natural numbers is commutative</a:t>
                </a:r>
                <a:endParaRPr lang="en-GB" sz="24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GB" sz="24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GB" sz="2400" dirty="0" smtClean="0"/>
              </a:p>
            </p:txBody>
          </p:sp>
        </mc:Choice>
        <mc:Fallback xmlns="">
          <p:sp>
            <p:nvSpPr>
              <p:cNvPr id="9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1267691"/>
                <a:ext cx="8132617" cy="5403272"/>
              </a:xfrm>
              <a:prstGeom prst="rect">
                <a:avLst/>
              </a:prstGeom>
              <a:blipFill>
                <a:blip r:embed="rId3"/>
                <a:stretch>
                  <a:fillRect l="-1124" t="-9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60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51585"/>
            <a:ext cx="7556313" cy="1116106"/>
          </a:xfrm>
        </p:spPr>
        <p:txBody>
          <a:bodyPr/>
          <a:lstStyle/>
          <a:p>
            <a:r>
              <a:rPr lang="en-GB" dirty="0" smtClean="0"/>
              <a:t>Knowledge Check - ANSWERS</a:t>
            </a:r>
            <a:br>
              <a:rPr lang="en-GB" dirty="0" smtClean="0"/>
            </a:br>
            <a:r>
              <a:rPr lang="en-GB" sz="2000" dirty="0" smtClean="0"/>
              <a:t>Fluency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8346" y="5075511"/>
            <a:ext cx="2320120" cy="16929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3"/>
              <p:cNvSpPr txBox="1">
                <a:spLocks/>
              </p:cNvSpPr>
              <p:nvPr/>
            </p:nvSpPr>
            <p:spPr>
              <a:xfrm>
                <a:off x="221673" y="1267691"/>
                <a:ext cx="8132617" cy="5403272"/>
              </a:xfrm>
              <a:prstGeom prst="rect">
                <a:avLst/>
              </a:prstGeom>
            </p:spPr>
            <p:txBody>
              <a:bodyPr vert="horz" lIns="91440" tIns="45720" rIns="91440" bIns="45720" numCol="1" rtlCol="0">
                <a:normAutofit/>
              </a:bodyPr>
              <a:lstStyle>
                <a:lvl1pPr marL="228600" indent="-228600" algn="l" defTabSz="914400" rtl="0" eaLnBrk="1" latinLnBrk="0" hangingPunct="1">
                  <a:spcBef>
                    <a:spcPts val="2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20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defTabSz="914400" rtl="0" eaLnBrk="1" latinLnBrk="0" hangingPunct="1">
                  <a:spcBef>
                    <a:spcPts val="6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75000"/>
                  <a:buFont typeface="Wingdings" pitchFamily="2" charset="2"/>
                  <a:buChar char="n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228600" algn="l" defTabSz="914400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228600" algn="l" defTabSz="914400" rtl="0" eaLnBrk="1" latinLnBrk="0" hangingPunct="1">
                  <a:spcBef>
                    <a:spcPts val="6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75000"/>
                  <a:buFont typeface="Wingdings" pitchFamily="2" charset="2"/>
                  <a:buChar char="n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228600" algn="l" defTabSz="914400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377950" indent="-228600" algn="l" defTabSz="914400" rtl="0" eaLnBrk="1" latinLnBrk="0" hangingPunct="1">
                  <a:spcBef>
                    <a:spcPct val="200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75000"/>
                  <a:buFont typeface="Wingdings" pitchFamily="2" charset="2"/>
                  <a:buChar char=""/>
                  <a:defRPr lang="en-US" sz="1800" kern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603375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"/>
                  <a:defRPr lang="en-US" sz="1800" kern="1200" baseline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830388" indent="-228600" algn="l" defTabSz="914400" rtl="0" eaLnBrk="1" latinLnBrk="0" hangingPunct="1">
                  <a:spcBef>
                    <a:spcPct val="200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75000"/>
                  <a:buFont typeface="Wingdings" pitchFamily="2" charset="2"/>
                  <a:buChar char=""/>
                  <a:defRPr lang="en-US" sz="1800" kern="1200" baseline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0574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"/>
                  <a:defRPr lang="en-US" sz="1800" kern="1200" baseline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GB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n-GB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GB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en-GB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GB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240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GB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2400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GB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2400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GB" sz="2400" dirty="0" smtClean="0">
                    <a:ea typeface="Cambria Math" panose="02040503050406030204" pitchFamily="18" charset="0"/>
                  </a:rPr>
                  <a:t>So it is not associative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×(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GB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𝑎𝑏𝑐</m:t>
                      </m:r>
                    </m:oMath>
                  </m:oMathPara>
                </a14:m>
                <a:endParaRPr lang="en-GB" sz="2400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GB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𝑎𝑏𝑐</m:t>
                      </m:r>
                    </m:oMath>
                  </m:oMathPara>
                </a14:m>
                <a:endParaRPr lang="en-GB" sz="2400" dirty="0"/>
              </a:p>
              <a:p>
                <a:pPr marL="0" indent="0">
                  <a:buNone/>
                </a:pPr>
                <a:r>
                  <a:rPr lang="en-GB" sz="2400" dirty="0" smtClean="0"/>
                  <a:t>So it is associative</a:t>
                </a:r>
                <a:endParaRPr lang="en-GB" sz="2400" dirty="0"/>
              </a:p>
              <a:p>
                <a:pPr marL="0" indent="0">
                  <a:buNone/>
                </a:pPr>
                <a:endParaRPr lang="en-GB" sz="2400" dirty="0"/>
              </a:p>
              <a:p>
                <a:pPr marL="0" indent="0">
                  <a:buNone/>
                </a:pPr>
                <a:endParaRPr lang="en-GB" sz="24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GB" sz="2400" dirty="0" smtClean="0"/>
              </a:p>
            </p:txBody>
          </p:sp>
        </mc:Choice>
        <mc:Fallback xmlns="">
          <p:sp>
            <p:nvSpPr>
              <p:cNvPr id="9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1267691"/>
                <a:ext cx="8132617" cy="5403272"/>
              </a:xfrm>
              <a:prstGeom prst="rect">
                <a:avLst/>
              </a:prstGeom>
              <a:blipFill>
                <a:blip r:embed="rId3"/>
                <a:stretch>
                  <a:fillRect l="-11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423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98474" y="1600200"/>
            <a:ext cx="6442653" cy="4225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Language of Groups</a:t>
            </a:r>
            <a:br>
              <a:rPr lang="en-GB" dirty="0" smtClean="0"/>
            </a:br>
            <a:r>
              <a:rPr lang="en-GB" sz="2000" i="1" dirty="0" smtClean="0"/>
              <a:t>Reasoning</a:t>
            </a:r>
            <a:endParaRPr lang="en-GB" sz="2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8474" y="1641764"/>
                <a:ext cx="8399866" cy="5146964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GB" sz="2800" dirty="0" smtClean="0"/>
                  <a:t>A group must contain an identity element.</a:t>
                </a:r>
              </a:p>
              <a:p>
                <a:pPr marL="0" indent="0">
                  <a:buNone/>
                </a:pPr>
                <a:r>
                  <a:rPr lang="en-GB" sz="2800" dirty="0" smtClean="0"/>
                  <a:t>An example of a group is the set of permutations of the numbers 1,2 and 3.</a:t>
                </a:r>
              </a:p>
              <a:p>
                <a:pPr marL="0" indent="0">
                  <a:buNone/>
                </a:pPr>
                <a:r>
                  <a:rPr lang="en-GB" sz="2800" dirty="0" smtClean="0"/>
                  <a:t>You can list these as (123), (132), (213), (231), (312) and (321).</a:t>
                </a:r>
              </a:p>
              <a:p>
                <a:pPr marL="0" indent="0">
                  <a:buNone/>
                </a:pPr>
                <a:r>
                  <a:rPr lang="en-GB" sz="2800" dirty="0" smtClean="0"/>
                  <a:t>You can use the following notation for this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800" dirty="0" smtClean="0"/>
              </a:p>
              <a:p>
                <a:pPr marL="0" indent="0">
                  <a:buNone/>
                </a:pPr>
                <a:endParaRPr lang="en-GB" sz="2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8474" y="1641764"/>
                <a:ext cx="8399866" cy="5146964"/>
              </a:xfrm>
              <a:blipFill>
                <a:blip r:embed="rId2"/>
                <a:stretch>
                  <a:fillRect l="-1306" t="-18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583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Language of Groups</a:t>
            </a:r>
            <a:br>
              <a:rPr lang="en-GB" dirty="0" smtClean="0"/>
            </a:br>
            <a:r>
              <a:rPr lang="en-GB" sz="2000" i="1" dirty="0" smtClean="0"/>
              <a:t>Reasoning</a:t>
            </a:r>
            <a:endParaRPr lang="en-GB" sz="2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420091"/>
                <a:ext cx="8399866" cy="5146964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800" dirty="0" smtClean="0"/>
              </a:p>
              <a:p>
                <a:pPr marL="0" indent="0">
                  <a:buNone/>
                </a:pPr>
                <a:endParaRPr lang="en-GB" sz="2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800" dirty="0" smtClean="0"/>
              </a:p>
              <a:p>
                <a:pPr marL="0" indent="0">
                  <a:buNone/>
                </a:pPr>
                <a:r>
                  <a:rPr lang="en-GB" sz="2800" dirty="0" smtClean="0"/>
                  <a:t>Each of these permutations is an element of the group.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GB" sz="2800" dirty="0" smtClean="0"/>
                  <a:t> is the identity.</a:t>
                </a:r>
              </a:p>
              <a:p>
                <a:pPr marL="0" indent="0">
                  <a:buNone/>
                </a:pPr>
                <a:r>
                  <a:rPr lang="en-GB" sz="2800" dirty="0" smtClean="0"/>
                  <a:t>What happens if you apply permutation b, then c?</a:t>
                </a:r>
              </a:p>
              <a:p>
                <a:pPr marL="0" indent="0">
                  <a:buNone/>
                </a:pPr>
                <a:r>
                  <a:rPr lang="en-GB" sz="2800" dirty="0" smtClean="0"/>
                  <a:t>(This is called permutation </a:t>
                </a:r>
                <a:r>
                  <a:rPr lang="en-GB" sz="2800" dirty="0" err="1" smtClean="0"/>
                  <a:t>cb</a:t>
                </a:r>
                <a:r>
                  <a:rPr lang="en-GB" sz="2800" dirty="0" smtClean="0"/>
                  <a:t>, work inside out!)</a:t>
                </a:r>
                <a:endParaRPr lang="en-GB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420091"/>
                <a:ext cx="8399866" cy="5146964"/>
              </a:xfrm>
              <a:blipFill>
                <a:blip r:embed="rId2"/>
                <a:stretch>
                  <a:fillRect l="-1451" b="-21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180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Language of Groups</a:t>
            </a:r>
            <a:br>
              <a:rPr lang="en-GB" dirty="0" smtClean="0"/>
            </a:br>
            <a:r>
              <a:rPr lang="en-GB" sz="2000" i="1" dirty="0" smtClean="0"/>
              <a:t>Reasoning</a:t>
            </a:r>
            <a:endParaRPr lang="en-GB" sz="2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420091"/>
                <a:ext cx="8399866" cy="5146964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800" dirty="0" smtClean="0"/>
              </a:p>
              <a:p>
                <a:pPr marL="0" indent="0">
                  <a:buNone/>
                </a:pPr>
                <a:endParaRPr lang="en-GB" sz="2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800" dirty="0" smtClean="0"/>
              </a:p>
              <a:p>
                <a:pPr marL="0" indent="0">
                  <a:buNone/>
                </a:pPr>
                <a:r>
                  <a:rPr lang="en-GB" sz="2800" dirty="0" smtClean="0"/>
                  <a:t>What happens if you apply permutation b, then c?</a:t>
                </a:r>
              </a:p>
              <a:p>
                <a:pPr marL="0" indent="0">
                  <a:buNone/>
                </a:pPr>
                <a:r>
                  <a:rPr lang="en-GB" sz="2800" dirty="0" smtClean="0"/>
                  <a:t>1 maps to 2 maps to 3</a:t>
                </a:r>
              </a:p>
              <a:p>
                <a:pPr marL="0" indent="0">
                  <a:buNone/>
                </a:pPr>
                <a:r>
                  <a:rPr lang="en-GB" sz="2800" dirty="0" smtClean="0"/>
                  <a:t>2 maps to 1 maps to 2</a:t>
                </a:r>
              </a:p>
              <a:p>
                <a:pPr marL="0" indent="0">
                  <a:buNone/>
                </a:pPr>
                <a:r>
                  <a:rPr lang="en-GB" sz="2800" dirty="0" smtClean="0"/>
                  <a:t>3 maps to 3 maps to 1</a:t>
                </a:r>
              </a:p>
              <a:p>
                <a:pPr marL="0" indent="0">
                  <a:buNone/>
                </a:pPr>
                <a:r>
                  <a:rPr lang="en-GB" sz="2800" dirty="0" smtClean="0"/>
                  <a:t>The result is permutation f</a:t>
                </a:r>
                <a:endParaRPr lang="en-GB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420091"/>
                <a:ext cx="8399866" cy="5146964"/>
              </a:xfrm>
              <a:blipFill>
                <a:blip r:embed="rId2"/>
                <a:stretch>
                  <a:fillRect l="-1306" b="-15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166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9774</TotalTime>
  <Words>2724</Words>
  <Application>Microsoft Office PowerPoint</Application>
  <PresentationFormat>On-screen Show (4:3)</PresentationFormat>
  <Paragraphs>394</Paragraphs>
  <Slides>27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Calibri</vt:lpstr>
      <vt:lpstr>Cambria Math</vt:lpstr>
      <vt:lpstr>Comic Sans MS</vt:lpstr>
      <vt:lpstr>Rockwell</vt:lpstr>
      <vt:lpstr>Wingdings</vt:lpstr>
      <vt:lpstr>Advantage</vt:lpstr>
      <vt:lpstr>PowerPoint Presentation</vt:lpstr>
      <vt:lpstr>PowerPoint Presentation</vt:lpstr>
      <vt:lpstr>Knowledge Check Fluency</vt:lpstr>
      <vt:lpstr>Knowledge Check Fluency</vt:lpstr>
      <vt:lpstr>Knowledge Check - ANSWERS Fluency</vt:lpstr>
      <vt:lpstr>Knowledge Check - ANSWERS Fluency</vt:lpstr>
      <vt:lpstr>The Language of Groups Reasoning</vt:lpstr>
      <vt:lpstr>The Language of Groups Reasoning</vt:lpstr>
      <vt:lpstr>The Language of Groups Reasoning</vt:lpstr>
      <vt:lpstr>PowerPoint Presentation</vt:lpstr>
      <vt:lpstr>Cayley Table Results</vt:lpstr>
      <vt:lpstr>The Language of Groups Reasoning</vt:lpstr>
      <vt:lpstr>The Language of Groups Reasoning</vt:lpstr>
      <vt:lpstr>The Language of Groups Problem Solving</vt:lpstr>
      <vt:lpstr>The Language of Groups Problem Solving</vt:lpstr>
      <vt:lpstr>Practice Problem Solving</vt:lpstr>
      <vt:lpstr>Answers Problem Solving</vt:lpstr>
      <vt:lpstr>Key Words Problem Solving</vt:lpstr>
      <vt:lpstr>Dihedral Groups - D_n Problem Solving</vt:lpstr>
      <vt:lpstr>Dihedral Groups - Example Problem Solving</vt:lpstr>
      <vt:lpstr>Dihedral Groups - Example Problem Solving</vt:lpstr>
      <vt:lpstr>Dihedral Groups - Example Problem Solving</vt:lpstr>
      <vt:lpstr>Dihedral Groups - Answers Problem Solving</vt:lpstr>
      <vt:lpstr>Dihedral Groups - Answers Problem Solving</vt:lpstr>
      <vt:lpstr>Cyclic Groups Problem Solving</vt:lpstr>
      <vt:lpstr>Plenary – State your confidence with each skill</vt:lpstr>
      <vt:lpstr>Homework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Prime Factor Trees</dc:title>
  <dc:creator>Kayleigh Shaw</dc:creator>
  <cp:lastModifiedBy>Eleanor McLean</cp:lastModifiedBy>
  <cp:revision>191</cp:revision>
  <dcterms:created xsi:type="dcterms:W3CDTF">2014-09-13T20:23:27Z</dcterms:created>
  <dcterms:modified xsi:type="dcterms:W3CDTF">2020-03-18T14:22:01Z</dcterms:modified>
</cp:coreProperties>
</file>