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1"/>
  </p:notesMasterIdLst>
  <p:sldIdLst>
    <p:sldId id="266" r:id="rId2"/>
    <p:sldId id="258" r:id="rId3"/>
    <p:sldId id="259" r:id="rId4"/>
    <p:sldId id="260" r:id="rId5"/>
    <p:sldId id="309" r:id="rId6"/>
    <p:sldId id="310" r:id="rId7"/>
    <p:sldId id="261" r:id="rId8"/>
    <p:sldId id="302" r:id="rId9"/>
    <p:sldId id="311" r:id="rId10"/>
    <p:sldId id="312" r:id="rId11"/>
    <p:sldId id="306" r:id="rId12"/>
    <p:sldId id="307" r:id="rId13"/>
    <p:sldId id="308" r:id="rId14"/>
    <p:sldId id="313" r:id="rId15"/>
    <p:sldId id="314" r:id="rId16"/>
    <p:sldId id="315" r:id="rId17"/>
    <p:sldId id="316" r:id="rId18"/>
    <p:sldId id="276" r:id="rId19"/>
    <p:sldId id="297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98" autoAdjust="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147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F65D82-7C04-4E2E-AE34-A918E8DEA96C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A3A8F4-3BD3-4A77-AA19-4CCF259107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9690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Remember period</a:t>
            </a:r>
            <a:r>
              <a:rPr lang="en-GB" baseline="0" dirty="0" smtClean="0"/>
              <a:t> can also be called order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3A8F4-3BD3-4A77-AA19-4CCF259107A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40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Remember period</a:t>
            </a:r>
            <a:r>
              <a:rPr lang="en-GB" baseline="0" dirty="0" smtClean="0"/>
              <a:t> can also be called order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3A8F4-3BD3-4A77-AA19-4CCF259107A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77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066E960A-AC70-C141-82E2-DB759AC5108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E960A-AC70-C141-82E2-DB759AC5108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796FF-289C-0F48-9F61-FAE2935A856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E960A-AC70-C141-82E2-DB759AC5108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796FF-289C-0F48-9F61-FAE2935A85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E960A-AC70-C141-82E2-DB759AC5108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796FF-289C-0F48-9F61-FAE2935A85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066E960A-AC70-C141-82E2-DB759AC5108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066E960A-AC70-C141-82E2-DB759AC5108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796FF-289C-0F48-9F61-FAE2935A856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E960A-AC70-C141-82E2-DB759AC5108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796FF-289C-0F48-9F61-FAE2935A856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66E960A-AC70-C141-82E2-DB759AC5108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796FF-289C-0F48-9F61-FAE2935A856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66E960A-AC70-C141-82E2-DB759AC5108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796FF-289C-0F48-9F61-FAE2935A856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066E960A-AC70-C141-82E2-DB759AC5108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796FF-289C-0F48-9F61-FAE2935A856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E960A-AC70-C141-82E2-DB759AC5108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796FF-289C-0F48-9F61-FAE2935A85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E960A-AC70-C141-82E2-DB759AC5108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796FF-289C-0F48-9F61-FAE2935A856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E960A-AC70-C141-82E2-DB759AC5108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796FF-289C-0F48-9F61-FAE2935A856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E960A-AC70-C141-82E2-DB759AC5108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796FF-289C-0F48-9F61-FAE2935A856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066E960A-AC70-C141-82E2-DB759AC5108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066E960A-AC70-C141-82E2-DB759AC5108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8A2796FF-289C-0F48-9F61-FAE2935A856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E960A-AC70-C141-82E2-DB759AC5108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796FF-289C-0F48-9F61-FAE2935A85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E960A-AC70-C141-82E2-DB759AC5108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796FF-289C-0F48-9F61-FAE2935A856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E960A-AC70-C141-82E2-DB759AC5108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8A2796FF-289C-0F48-9F61-FAE2935A85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E960A-AC70-C141-82E2-DB759AC5108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796FF-289C-0F48-9F61-FAE2935A856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66E960A-AC70-C141-82E2-DB759AC5108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8A2796FF-289C-0F48-9F61-FAE2935A856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yutsumura.com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5014667" y="2732484"/>
            <a:ext cx="3849522" cy="4051483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231068" y="1911928"/>
            <a:ext cx="4493331" cy="4826498"/>
          </a:xfrm>
          <a:prstGeom prst="ellipse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366017" y="2732484"/>
            <a:ext cx="3714574" cy="4005941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368417" y="3733800"/>
            <a:ext cx="3012091" cy="3050167"/>
          </a:xfrm>
          <a:prstGeom prst="ellipse">
            <a:avLst/>
          </a:prstGeom>
          <a:solidFill>
            <a:srgbClr val="FF0066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408511" y="4803549"/>
            <a:ext cx="1842654" cy="1798029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100946" y="0"/>
                <a:ext cx="1246909" cy="14773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9600" i="1" smtClean="0"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GB" sz="9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0946" y="0"/>
                <a:ext cx="1246909" cy="147732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459352" y="1866387"/>
                <a:ext cx="1144544" cy="11079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i="1" smtClean="0">
                          <a:latin typeface="Cambria Math" panose="02040503050406030204" pitchFamily="18" charset="0"/>
                        </a:rPr>
                        <m:t>ℚ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9352" y="1866387"/>
                <a:ext cx="1144544" cy="11079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367156" y="2974383"/>
                <a:ext cx="1144544" cy="11079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i="1" smtClean="0">
                          <a:latin typeface="Cambria Math" panose="02040503050406030204" pitchFamily="18" charset="0"/>
                        </a:rPr>
                        <m:t>ℚ</m:t>
                      </m:r>
                      <m:r>
                        <a:rPr lang="en-GB" sz="72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7156" y="2974383"/>
                <a:ext cx="1144544" cy="11079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738640" y="3179802"/>
                <a:ext cx="787074" cy="11079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i="1" smtClean="0">
                          <a:latin typeface="Cambria Math" panose="02040503050406030204" pitchFamily="18" charset="0"/>
                        </a:rPr>
                        <m:t>ℤ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8640" y="3179802"/>
                <a:ext cx="787074" cy="110799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154657" y="5078084"/>
                <a:ext cx="820738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600" i="1" smtClean="0">
                          <a:latin typeface="Cambria Math" panose="02040503050406030204" pitchFamily="18" charset="0"/>
                        </a:rPr>
                        <m:t>ℕ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4657" y="5078084"/>
                <a:ext cx="820738" cy="10156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938918" y="4159975"/>
                <a:ext cx="1213345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6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6600" i="1">
                              <a:latin typeface="Cambria Math" panose="02040503050406030204" pitchFamily="18" charset="0"/>
                            </a:rPr>
                            <m:t>ℕ</m:t>
                          </m:r>
                        </m:e>
                        <m:sub>
                          <m:r>
                            <a:rPr lang="en-GB" sz="6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918" y="4159975"/>
                <a:ext cx="1213345" cy="101566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30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Subgroup - Answer</a:t>
            </a:r>
            <a:br>
              <a:rPr lang="en-GB" dirty="0" smtClean="0"/>
            </a:br>
            <a:r>
              <a:rPr lang="en-GB" sz="2000" i="1" dirty="0" smtClean="0"/>
              <a:t>Reasoning</a:t>
            </a:r>
            <a:endParaRPr lang="en-GB" sz="20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98474" y="1600200"/>
                <a:ext cx="7901392" cy="4641273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GB" sz="2800" dirty="0" smtClean="0"/>
                  <a:t>The identity element is 1.</a:t>
                </a:r>
              </a:p>
              <a:p>
                <a:pPr marL="0" indent="0">
                  <a:buNone/>
                </a:pPr>
                <a:r>
                  <a:rPr lang="en-GB" sz="2800" dirty="0" smtClean="0"/>
                  <a:t>One subgroup must be {1}.</a:t>
                </a:r>
              </a:p>
              <a:p>
                <a:pPr marL="0" indent="0">
                  <a:buNone/>
                </a:pPr>
                <a:r>
                  <a:rPr lang="en-GB" sz="2800" dirty="0" smtClean="0"/>
                  <a:t>{1,2} doesn’t work as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2=4</m:t>
                    </m:r>
                  </m:oMath>
                </a14:m>
                <a:r>
                  <a:rPr lang="en-GB" sz="2800" dirty="0" smtClean="0"/>
                  <a:t> which isn’t an element of the group so it isn’t closed.</a:t>
                </a:r>
              </a:p>
              <a:p>
                <a:pPr marL="0" indent="0">
                  <a:buNone/>
                </a:pPr>
                <a:r>
                  <a:rPr lang="en-GB" sz="2800" dirty="0" smtClean="0"/>
                  <a:t>{1,3} doesn’t work as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3=9=</m:t>
                    </m:r>
                    <m:sSub>
                      <m:sSubPr>
                        <m:ctrlPr>
                          <a:rPr lang="en-GB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b>
                        <m:r>
                          <a:rPr lang="en-GB" sz="2800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GB" sz="2800" dirty="0" smtClean="0"/>
                  <a:t> which isn’t an element of the group so it isn’t closed.</a:t>
                </a:r>
              </a:p>
              <a:p>
                <a:pPr marL="0" indent="0">
                  <a:buNone/>
                </a:pPr>
                <a:r>
                  <a:rPr lang="en-GB" sz="2800" dirty="0" smtClean="0"/>
                  <a:t>{1,4} does work as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GB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GB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  <m:r>
                      <a:rPr lang="en-GB" sz="28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16</m:t>
                    </m:r>
                    <m:r>
                      <a:rPr lang="en-GB" sz="2800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b>
                        <m:r>
                          <a:rPr lang="en-GB" sz="2800" i="1" dirty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GB" sz="2800" dirty="0" smtClean="0"/>
                  <a:t> which is also an element of the group, so it is closed.</a:t>
                </a:r>
              </a:p>
              <a:p>
                <a:pPr marL="0" indent="0">
                  <a:buNone/>
                </a:pPr>
                <a:r>
                  <a:rPr lang="en-GB" sz="2800" dirty="0" smtClean="0"/>
                  <a:t> </a:t>
                </a:r>
                <a:endParaRPr lang="en-GB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8474" y="1600200"/>
                <a:ext cx="7901392" cy="4641273"/>
              </a:xfrm>
              <a:blipFill>
                <a:blip r:embed="rId2"/>
                <a:stretch>
                  <a:fillRect l="-1389" t="-2234" r="-6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/>
          <p:cNvSpPr txBox="1">
            <a:spLocks/>
          </p:cNvSpPr>
          <p:nvPr/>
        </p:nvSpPr>
        <p:spPr>
          <a:xfrm>
            <a:off x="498474" y="5721927"/>
            <a:ext cx="7901392" cy="10390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GB" sz="2800" dirty="0" smtClean="0"/>
              <a:t>I haven’t checked groups of 3 elements due to Lagrange’s theorem.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800467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Lagrange’s Theorem</a:t>
            </a:r>
            <a:br>
              <a:rPr lang="en-GB" dirty="0" smtClean="0"/>
            </a:br>
            <a:r>
              <a:rPr lang="en-GB" sz="2000" i="1" dirty="0" smtClean="0"/>
              <a:t>Problem Solving</a:t>
            </a:r>
            <a:endParaRPr lang="en-GB" sz="2000" i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46364" y="4405745"/>
            <a:ext cx="6525491" cy="11914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endParaRPr lang="en-GB" sz="2800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93964" y="4405745"/>
            <a:ext cx="8205902" cy="1340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endParaRPr lang="en-GB" sz="2800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46364" y="1510146"/>
            <a:ext cx="8205902" cy="45442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GB" sz="2400" dirty="0" smtClean="0"/>
              <a:t>Lagrange’s Theorem states that for any finite group G,</a:t>
            </a:r>
            <a:br>
              <a:rPr lang="en-GB" sz="2400" dirty="0" smtClean="0"/>
            </a:br>
            <a:r>
              <a:rPr lang="en-GB" sz="2400" dirty="0" smtClean="0"/>
              <a:t>the order of every subgroup of G divides the order of G.</a:t>
            </a:r>
          </a:p>
          <a:p>
            <a:pPr marL="0" indent="0">
              <a:buFont typeface="Wingdings" pitchFamily="2" charset="2"/>
              <a:buNone/>
            </a:pPr>
            <a:r>
              <a:rPr lang="en-GB" sz="2400" dirty="0" smtClean="0"/>
              <a:t>So the order of the subgroup must be a factor of the group.</a:t>
            </a:r>
          </a:p>
          <a:p>
            <a:pPr marL="0" indent="0">
              <a:buFont typeface="Wingdings" pitchFamily="2" charset="2"/>
              <a:buNone/>
            </a:pPr>
            <a:r>
              <a:rPr lang="en-GB" sz="2400" dirty="0" smtClean="0"/>
              <a:t>The order of any element of the group G is also a factor of the order of G.</a:t>
            </a:r>
          </a:p>
          <a:p>
            <a:pPr marL="0" indent="0">
              <a:buFont typeface="Wingdings" pitchFamily="2" charset="2"/>
              <a:buNone/>
            </a:pPr>
            <a:r>
              <a:rPr lang="en-GB" sz="2400" i="1" dirty="0" smtClean="0"/>
              <a:t>This is to reduce the number of subgroups you have to check.</a:t>
            </a:r>
            <a:endParaRPr lang="en-GB" sz="2400" i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2148" y="5077901"/>
            <a:ext cx="1965278" cy="182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35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find Subgroups</a:t>
            </a:r>
            <a:br>
              <a:rPr lang="en-GB" dirty="0" smtClean="0"/>
            </a:br>
            <a:r>
              <a:rPr lang="en-GB" sz="2000" i="1" dirty="0" smtClean="0"/>
              <a:t>Problem Solving</a:t>
            </a:r>
            <a:endParaRPr lang="en-GB" sz="2000" i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46364" y="4405745"/>
            <a:ext cx="6525491" cy="11914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endParaRPr lang="en-GB" sz="2800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93964" y="4405745"/>
            <a:ext cx="8205902" cy="1340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endParaRPr lang="en-GB" sz="2800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46364" y="1510146"/>
            <a:ext cx="8205902" cy="45442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/>
              <a:t>Use Lagrange’s theorem to find the order of possible subgroups</a:t>
            </a:r>
          </a:p>
          <a:p>
            <a:r>
              <a:rPr lang="en-GB" sz="2400" dirty="0" smtClean="0"/>
              <a:t>Use a systematic process to identify the possibilities</a:t>
            </a:r>
          </a:p>
          <a:p>
            <a:r>
              <a:rPr lang="en-GB" sz="2400" dirty="0" smtClean="0"/>
              <a:t>Check each possibility against the axioms (conditions) for being a subgroup</a:t>
            </a:r>
            <a:endParaRPr lang="en-GB" sz="24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2148" y="5077901"/>
            <a:ext cx="1965278" cy="182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76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– in pairs</a:t>
            </a:r>
            <a:br>
              <a:rPr lang="en-GB" dirty="0" smtClean="0"/>
            </a:br>
            <a:r>
              <a:rPr lang="en-GB" sz="2000" i="1" dirty="0" smtClean="0"/>
              <a:t>Problem Solving</a:t>
            </a:r>
            <a:endParaRPr lang="en-GB" sz="2000" i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46364" y="4405745"/>
            <a:ext cx="6525491" cy="11914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endParaRPr lang="en-GB" sz="2800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93964" y="4405745"/>
            <a:ext cx="8205902" cy="1340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endParaRPr lang="en-GB" sz="28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346364" y="1510146"/>
                <a:ext cx="8205902" cy="454429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spcBef>
                    <a:spcPts val="2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 sz="20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28600" algn="l" defTabSz="914400" rtl="0" eaLnBrk="1" latinLnBrk="0" hangingPunct="1">
                  <a:spcBef>
                    <a:spcPts val="6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SzPct val="75000"/>
                  <a:buFont typeface="Wingdings" pitchFamily="2" charset="2"/>
                  <a:buChar char="n"/>
                  <a:defRPr sz="18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685800" indent="-228600" algn="l" defTabSz="914400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 sz="18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914400" indent="-228600" algn="l" defTabSz="914400" rtl="0" eaLnBrk="1" latinLnBrk="0" hangingPunct="1">
                  <a:spcBef>
                    <a:spcPts val="6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SzPct val="75000"/>
                  <a:buFont typeface="Wingdings" pitchFamily="2" charset="2"/>
                  <a:buChar char="n"/>
                  <a:defRPr sz="18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143000" indent="-228600" algn="l" defTabSz="914400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 sz="18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377950" indent="-228600" algn="l" defTabSz="914400" rtl="0" eaLnBrk="1" latinLnBrk="0" hangingPunct="1">
                  <a:spcBef>
                    <a:spcPct val="200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SzPct val="75000"/>
                  <a:buFont typeface="Wingdings" pitchFamily="2" charset="2"/>
                  <a:buChar char=""/>
                  <a:defRPr lang="en-US" sz="1800" kern="1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603375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"/>
                  <a:defRPr lang="en-US" sz="1800" kern="1200" baseline="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830388" indent="-228600" algn="l" defTabSz="914400" rtl="0" eaLnBrk="1" latinLnBrk="0" hangingPunct="1">
                  <a:spcBef>
                    <a:spcPct val="200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SzPct val="75000"/>
                  <a:buFont typeface="Wingdings" pitchFamily="2" charset="2"/>
                  <a:buChar char=""/>
                  <a:defRPr lang="en-US" sz="1800" kern="1200" baseline="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205740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"/>
                  <a:defRPr lang="en-US" sz="1800" kern="1200" baseline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GB" sz="2400" dirty="0" smtClean="0"/>
                  <a:t>The group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=(</m:t>
                    </m:r>
                    <m:d>
                      <m:dPr>
                        <m:begChr m:val="{"/>
                        <m:endChr m:val="}"/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0,1,2,3,4,5</m:t>
                        </m:r>
                      </m:e>
                    </m:d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400" dirty="0" smtClean="0"/>
              </a:p>
              <a:p>
                <a:pPr marL="457200" indent="-457200">
                  <a:buAutoNum type="alphaLcParenR"/>
                </a:pPr>
                <a:r>
                  <a:rPr lang="en-GB" sz="2400" dirty="0" smtClean="0"/>
                  <a:t>State the order of G</a:t>
                </a:r>
              </a:p>
              <a:p>
                <a:pPr marL="457200" indent="-457200">
                  <a:buAutoNum type="alphaLcParenR"/>
                </a:pPr>
                <a:r>
                  <a:rPr lang="en-GB" sz="2400" dirty="0" smtClean="0"/>
                  <a:t>Write down the order of possible subgroups of G and justify your answer</a:t>
                </a:r>
              </a:p>
              <a:p>
                <a:pPr marL="457200" indent="-457200">
                  <a:buAutoNum type="alphaLcParenR"/>
                </a:pPr>
                <a:r>
                  <a:rPr lang="en-GB" sz="2400" dirty="0" smtClean="0"/>
                  <a:t>Hence, find all the proper subgroups of G</a:t>
                </a:r>
                <a:endParaRPr lang="en-GB" sz="2400" dirty="0"/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364" y="1510146"/>
                <a:ext cx="8205902" cy="4544290"/>
              </a:xfrm>
              <a:prstGeom prst="rect">
                <a:avLst/>
              </a:prstGeom>
              <a:blipFill>
                <a:blip r:embed="rId2"/>
                <a:stretch>
                  <a:fillRect l="-1189" t="-1208" r="-5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9622" y="5035224"/>
            <a:ext cx="2174378" cy="182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63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216579"/>
            <a:ext cx="7556313" cy="1116106"/>
          </a:xfrm>
        </p:spPr>
        <p:txBody>
          <a:bodyPr/>
          <a:lstStyle/>
          <a:p>
            <a:r>
              <a:rPr lang="en-GB" dirty="0" smtClean="0"/>
              <a:t>Example – Answers</a:t>
            </a:r>
            <a:br>
              <a:rPr lang="en-GB" dirty="0" smtClean="0"/>
            </a:br>
            <a:r>
              <a:rPr lang="en-GB" sz="2000" i="1" dirty="0" smtClean="0"/>
              <a:t>Problem Solving</a:t>
            </a:r>
            <a:endParaRPr lang="en-GB" sz="2000" i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46364" y="4405745"/>
            <a:ext cx="6525491" cy="11914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endParaRPr lang="en-GB" sz="2800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93964" y="4405745"/>
            <a:ext cx="8205902" cy="1340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endParaRPr lang="en-GB" sz="28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346364" y="1304975"/>
                <a:ext cx="8205902" cy="54283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spcBef>
                    <a:spcPts val="2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 sz="20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28600" algn="l" defTabSz="914400" rtl="0" eaLnBrk="1" latinLnBrk="0" hangingPunct="1">
                  <a:spcBef>
                    <a:spcPts val="6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SzPct val="75000"/>
                  <a:buFont typeface="Wingdings" pitchFamily="2" charset="2"/>
                  <a:buChar char="n"/>
                  <a:defRPr sz="18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685800" indent="-228600" algn="l" defTabSz="914400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 sz="18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914400" indent="-228600" algn="l" defTabSz="914400" rtl="0" eaLnBrk="1" latinLnBrk="0" hangingPunct="1">
                  <a:spcBef>
                    <a:spcPts val="6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SzPct val="75000"/>
                  <a:buFont typeface="Wingdings" pitchFamily="2" charset="2"/>
                  <a:buChar char="n"/>
                  <a:defRPr sz="18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143000" indent="-228600" algn="l" defTabSz="914400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 sz="18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377950" indent="-228600" algn="l" defTabSz="914400" rtl="0" eaLnBrk="1" latinLnBrk="0" hangingPunct="1">
                  <a:spcBef>
                    <a:spcPct val="200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SzPct val="75000"/>
                  <a:buFont typeface="Wingdings" pitchFamily="2" charset="2"/>
                  <a:buChar char=""/>
                  <a:defRPr lang="en-US" sz="1800" kern="1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603375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"/>
                  <a:defRPr lang="en-US" sz="1800" kern="1200" baseline="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830388" indent="-228600" algn="l" defTabSz="914400" rtl="0" eaLnBrk="1" latinLnBrk="0" hangingPunct="1">
                  <a:spcBef>
                    <a:spcPct val="200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SzPct val="75000"/>
                  <a:buFont typeface="Wingdings" pitchFamily="2" charset="2"/>
                  <a:buChar char=""/>
                  <a:defRPr lang="en-US" sz="1800" kern="1200" baseline="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205740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"/>
                  <a:defRPr lang="en-US" sz="1800" kern="1200" baseline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GB" sz="2400" dirty="0" smtClean="0"/>
                  <a:t>The group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0,1,2,3,4,5,6</m:t>
                            </m:r>
                          </m:e>
                        </m:d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e>
                    </m:d>
                  </m:oMath>
                </a14:m>
                <a:endParaRPr lang="en-GB" sz="2400" b="0" dirty="0" smtClean="0"/>
              </a:p>
              <a:p>
                <a:pPr marL="457200" indent="-457200">
                  <a:buAutoNum type="alphaLcParenR"/>
                </a:pPr>
                <a:r>
                  <a:rPr lang="en-GB" sz="2400" dirty="0" smtClean="0"/>
                  <a:t>The order is 6</a:t>
                </a:r>
              </a:p>
              <a:p>
                <a:pPr marL="457200" indent="-457200">
                  <a:buAutoNum type="alphaLcParenR"/>
                </a:pPr>
                <a:r>
                  <a:rPr lang="en-GB" sz="2400" dirty="0" smtClean="0"/>
                  <a:t>The possible orders are 1,2,3 and 6 as they are factors of 6</a:t>
                </a:r>
              </a:p>
              <a:p>
                <a:pPr marL="457200" indent="-457200">
                  <a:buAutoNum type="alphaLcParenR"/>
                </a:pPr>
                <a:r>
                  <a:rPr lang="en-GB" sz="2400" dirty="0" smtClean="0"/>
                  <a:t>{0} is the trivial subgroup</a:t>
                </a:r>
              </a:p>
              <a:p>
                <a:pPr marL="0" indent="0">
                  <a:buNone/>
                </a:pPr>
                <a:r>
                  <a:rPr lang="en-GB" sz="2400" dirty="0" smtClean="0"/>
                  <a:t>{0,1,2,3,4,5,6} – is the original group so it is not a proper subgroup</a:t>
                </a:r>
                <a:endParaRPr lang="en-GB" sz="2400" dirty="0"/>
              </a:p>
              <a:p>
                <a:pPr marL="0" indent="0">
                  <a:buNone/>
                </a:pPr>
                <a:r>
                  <a:rPr lang="en-GB" sz="2400" dirty="0" smtClean="0"/>
                  <a:t>Continued…</a:t>
                </a:r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364" y="1304975"/>
                <a:ext cx="8205902" cy="5428333"/>
              </a:xfrm>
              <a:prstGeom prst="rect">
                <a:avLst/>
              </a:prstGeom>
              <a:blipFill>
                <a:blip r:embed="rId2"/>
                <a:stretch>
                  <a:fillRect l="-1189" t="-1010" r="-14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1213" y="5075958"/>
            <a:ext cx="2320120" cy="169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84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216579"/>
            <a:ext cx="7556313" cy="1116106"/>
          </a:xfrm>
        </p:spPr>
        <p:txBody>
          <a:bodyPr/>
          <a:lstStyle/>
          <a:p>
            <a:r>
              <a:rPr lang="en-GB" dirty="0" smtClean="0"/>
              <a:t>Example – Answers</a:t>
            </a:r>
            <a:br>
              <a:rPr lang="en-GB" dirty="0" smtClean="0"/>
            </a:br>
            <a:r>
              <a:rPr lang="en-GB" sz="2000" i="1" dirty="0" smtClean="0"/>
              <a:t>Problem Solving</a:t>
            </a:r>
            <a:endParaRPr lang="en-GB" sz="2000" i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46364" y="4405745"/>
            <a:ext cx="6525491" cy="11914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endParaRPr lang="en-GB" sz="2800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93964" y="4405745"/>
            <a:ext cx="8205902" cy="1340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endParaRPr lang="en-GB" sz="28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124691" y="1207993"/>
                <a:ext cx="8395853" cy="54283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spcBef>
                    <a:spcPts val="2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 sz="20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28600" algn="l" defTabSz="914400" rtl="0" eaLnBrk="1" latinLnBrk="0" hangingPunct="1">
                  <a:spcBef>
                    <a:spcPts val="6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SzPct val="75000"/>
                  <a:buFont typeface="Wingdings" pitchFamily="2" charset="2"/>
                  <a:buChar char="n"/>
                  <a:defRPr sz="18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685800" indent="-228600" algn="l" defTabSz="914400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 sz="18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914400" indent="-228600" algn="l" defTabSz="914400" rtl="0" eaLnBrk="1" latinLnBrk="0" hangingPunct="1">
                  <a:spcBef>
                    <a:spcPts val="6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SzPct val="75000"/>
                  <a:buFont typeface="Wingdings" pitchFamily="2" charset="2"/>
                  <a:buChar char="n"/>
                  <a:defRPr sz="18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143000" indent="-228600" algn="l" defTabSz="914400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 sz="18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377950" indent="-228600" algn="l" defTabSz="914400" rtl="0" eaLnBrk="1" latinLnBrk="0" hangingPunct="1">
                  <a:spcBef>
                    <a:spcPct val="200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SzPct val="75000"/>
                  <a:buFont typeface="Wingdings" pitchFamily="2" charset="2"/>
                  <a:buChar char=""/>
                  <a:defRPr lang="en-US" sz="1800" kern="1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603375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"/>
                  <a:defRPr lang="en-US" sz="1800" kern="1200" baseline="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830388" indent="-228600" algn="l" defTabSz="914400" rtl="0" eaLnBrk="1" latinLnBrk="0" hangingPunct="1">
                  <a:spcBef>
                    <a:spcPct val="200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SzPct val="75000"/>
                  <a:buFont typeface="Wingdings" pitchFamily="2" charset="2"/>
                  <a:buChar char=""/>
                  <a:defRPr lang="en-US" sz="1800" kern="1200" baseline="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205740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"/>
                  <a:defRPr lang="en-US" sz="1800" kern="1200" baseline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GB" sz="2400" dirty="0" smtClean="0"/>
                  <a:t>The two element subgroups could be {0,1},{0,2},{0,3},{0,4},{0,5}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    1+1=2</m:t>
                    </m:r>
                  </m:oMath>
                </a14:m>
                <a:r>
                  <a:rPr lang="en-GB" sz="2400" dirty="0" smtClean="0"/>
                  <a:t> not closed so not a subgroup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GB" sz="2400" i="1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GB" sz="2400" dirty="0"/>
                  <a:t> not </a:t>
                </a:r>
                <a:r>
                  <a:rPr lang="en-GB" sz="2400" dirty="0" smtClean="0"/>
                  <a:t>closed so not a subgroup</a:t>
                </a:r>
                <a:endParaRPr lang="en-GB" sz="24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GB" sz="2400" i="1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6=</m:t>
                    </m:r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GB" sz="2400" dirty="0"/>
                  <a:t> </a:t>
                </a:r>
                <a:r>
                  <a:rPr lang="en-GB" sz="2400" dirty="0" smtClean="0"/>
                  <a:t>closed and self inverse so subgroup!</a:t>
                </a:r>
                <a:endParaRPr lang="en-GB" sz="24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    4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GB" sz="2400" dirty="0" smtClean="0"/>
                  <a:t> not </a:t>
                </a:r>
                <a:r>
                  <a:rPr lang="en-GB" sz="2400" dirty="0"/>
                  <a:t>closed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    5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/>
                  <a:t>not closed</a:t>
                </a:r>
              </a:p>
              <a:p>
                <a:pPr marL="0" indent="0">
                  <a:buNone/>
                </a:pPr>
                <a:endParaRPr lang="en-GB" sz="2400" dirty="0" smtClean="0"/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691" y="1207993"/>
                <a:ext cx="8395853" cy="5428333"/>
              </a:xfrm>
              <a:prstGeom prst="rect">
                <a:avLst/>
              </a:prstGeom>
              <a:blipFill>
                <a:blip r:embed="rId2"/>
                <a:stretch>
                  <a:fillRect l="-1089" t="-10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1213" y="5075958"/>
            <a:ext cx="2320120" cy="169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17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216579"/>
            <a:ext cx="7556313" cy="1116106"/>
          </a:xfrm>
        </p:spPr>
        <p:txBody>
          <a:bodyPr/>
          <a:lstStyle/>
          <a:p>
            <a:r>
              <a:rPr lang="en-GB" dirty="0" smtClean="0"/>
              <a:t>Example – Answers</a:t>
            </a:r>
            <a:br>
              <a:rPr lang="en-GB" dirty="0" smtClean="0"/>
            </a:br>
            <a:r>
              <a:rPr lang="en-GB" sz="2000" i="1" dirty="0" smtClean="0"/>
              <a:t>Problem Solving</a:t>
            </a:r>
            <a:endParaRPr lang="en-GB" sz="2000" i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46364" y="4405745"/>
            <a:ext cx="6525491" cy="11914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endParaRPr lang="en-GB" sz="2800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93964" y="4405745"/>
            <a:ext cx="8205902" cy="1340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endParaRPr lang="en-GB" sz="28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124691" y="1207993"/>
                <a:ext cx="8395853" cy="54283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spcBef>
                    <a:spcPts val="2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 sz="20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28600" algn="l" defTabSz="914400" rtl="0" eaLnBrk="1" latinLnBrk="0" hangingPunct="1">
                  <a:spcBef>
                    <a:spcPts val="6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SzPct val="75000"/>
                  <a:buFont typeface="Wingdings" pitchFamily="2" charset="2"/>
                  <a:buChar char="n"/>
                  <a:defRPr sz="18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685800" indent="-228600" algn="l" defTabSz="914400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 sz="18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914400" indent="-228600" algn="l" defTabSz="914400" rtl="0" eaLnBrk="1" latinLnBrk="0" hangingPunct="1">
                  <a:spcBef>
                    <a:spcPts val="6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SzPct val="75000"/>
                  <a:buFont typeface="Wingdings" pitchFamily="2" charset="2"/>
                  <a:buChar char="n"/>
                  <a:defRPr sz="18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143000" indent="-228600" algn="l" defTabSz="914400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 sz="18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377950" indent="-228600" algn="l" defTabSz="914400" rtl="0" eaLnBrk="1" latinLnBrk="0" hangingPunct="1">
                  <a:spcBef>
                    <a:spcPct val="200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SzPct val="75000"/>
                  <a:buFont typeface="Wingdings" pitchFamily="2" charset="2"/>
                  <a:buChar char=""/>
                  <a:defRPr lang="en-US" sz="1800" kern="1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603375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"/>
                  <a:defRPr lang="en-US" sz="1800" kern="1200" baseline="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830388" indent="-228600" algn="l" defTabSz="914400" rtl="0" eaLnBrk="1" latinLnBrk="0" hangingPunct="1">
                  <a:spcBef>
                    <a:spcPct val="200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SzPct val="75000"/>
                  <a:buFont typeface="Wingdings" pitchFamily="2" charset="2"/>
                  <a:buChar char=""/>
                  <a:defRPr lang="en-US" sz="1800" kern="1200" baseline="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205740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"/>
                  <a:defRPr lang="en-US" sz="1800" kern="1200" baseline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GB" sz="2400" dirty="0" smtClean="0"/>
                  <a:t>The three element subgroups could be {0,1,2},{0,1,3},{0,1,4},{0,1,5},{0,2,3},{0,2,4},{0,2,5},{0,3,4}, {0,3,5} and {0,4,5} any containing 3 can be discounted as it is the only self inverse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0,1,2</m:t>
                        </m:r>
                      </m:e>
                    </m:d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    1+2=3 </m:t>
                    </m:r>
                  </m:oMath>
                </a14:m>
                <a:r>
                  <a:rPr lang="en-GB" sz="2400" dirty="0" smtClean="0">
                    <a:latin typeface="Rockwell" panose="02060603020205020403" pitchFamily="18" charset="0"/>
                  </a:rPr>
                  <a:t>not closed</a:t>
                </a:r>
                <a:r>
                  <a:rPr lang="en-GB" sz="2400" i="1" dirty="0" smtClean="0">
                    <a:latin typeface="Cambria Math" panose="02040503050406030204" pitchFamily="18" charset="0"/>
                  </a:rPr>
                  <a:t/>
                </a:r>
                <a:br>
                  <a:rPr lang="en-GB" sz="2400" i="1" dirty="0" smtClean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1,4</m:t>
                        </m:r>
                      </m:e>
                    </m:d>
                    <m:r>
                      <a:rPr lang="en-GB" sz="2400" i="1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1+4=5</m:t>
                    </m:r>
                  </m:oMath>
                </a14:m>
                <a:r>
                  <a:rPr lang="en-GB" sz="2400" dirty="0"/>
                  <a:t> </a:t>
                </a:r>
                <a:r>
                  <a:rPr lang="en-GB" sz="2400" dirty="0" smtClean="0"/>
                  <a:t>not closed</a:t>
                </a:r>
                <a:r>
                  <a:rPr lang="en-GB" sz="2400" b="0" i="0" dirty="0" smtClean="0">
                    <a:latin typeface="Cambria Math" panose="02040503050406030204" pitchFamily="18" charset="0"/>
                  </a:rPr>
                  <a:t/>
                </a:r>
                <a:br>
                  <a:rPr lang="en-GB" sz="2400" b="0" i="0" dirty="0" smtClean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1,5</m:t>
                        </m:r>
                      </m:e>
                    </m:d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    </m:t>
                    </m:r>
                  </m:oMath>
                </a14:m>
                <a:r>
                  <a:rPr lang="en-GB" sz="2400" dirty="0" smtClean="0"/>
                  <a:t>5 and 1 are inverses so subgroup</a:t>
                </a:r>
                <a:r>
                  <a:rPr lang="en-GB" sz="2400" dirty="0"/>
                  <a:t/>
                </a:r>
                <a:br>
                  <a:rPr lang="en-GB" sz="2400" dirty="0"/>
                </a:b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0,2,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GB" sz="2400" i="1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GB" sz="2400" dirty="0" smtClean="0"/>
                  <a:t>  2 and 4 are inverses so subgroup</a:t>
                </a:r>
                <a:br>
                  <a:rPr lang="en-GB" sz="2400" dirty="0" smtClean="0"/>
                </a:b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0,2,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GB" sz="2400" i="1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2+5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GB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/>
                  <a:t>not </a:t>
                </a:r>
                <a:r>
                  <a:rPr lang="en-GB" sz="2400" dirty="0" smtClean="0"/>
                  <a:t>closed</a:t>
                </a:r>
                <a:r>
                  <a:rPr lang="en-GB" sz="2400" dirty="0"/>
                  <a:t/>
                </a:r>
                <a:br>
                  <a:rPr lang="en-GB" sz="2400" dirty="0"/>
                </a:b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GB" sz="2400" i="1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+5=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9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GB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/>
                  <a:t>not </a:t>
                </a:r>
                <a:r>
                  <a:rPr lang="en-GB" sz="2400" dirty="0" smtClean="0"/>
                  <a:t>closed</a:t>
                </a:r>
                <a:endParaRPr lang="en-GB" sz="2400" dirty="0"/>
              </a:p>
              <a:p>
                <a:pPr marL="0" indent="0">
                  <a:buNone/>
                </a:pPr>
                <a:endParaRPr lang="en-GB" sz="2400" dirty="0"/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691" y="1207993"/>
                <a:ext cx="8395853" cy="5428333"/>
              </a:xfrm>
              <a:prstGeom prst="rect">
                <a:avLst/>
              </a:prstGeom>
              <a:blipFill>
                <a:blip r:embed="rId2"/>
                <a:stretch>
                  <a:fillRect l="-1089" t="-1010" r="-5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1213" y="5075958"/>
            <a:ext cx="2320120" cy="169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30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216579"/>
            <a:ext cx="7556313" cy="1116106"/>
          </a:xfrm>
        </p:spPr>
        <p:txBody>
          <a:bodyPr/>
          <a:lstStyle/>
          <a:p>
            <a:r>
              <a:rPr lang="en-GB" dirty="0" smtClean="0"/>
              <a:t>Example – Answers</a:t>
            </a:r>
            <a:br>
              <a:rPr lang="en-GB" dirty="0" smtClean="0"/>
            </a:br>
            <a:r>
              <a:rPr lang="en-GB" sz="2000" i="1" dirty="0" smtClean="0"/>
              <a:t>Problem Solving</a:t>
            </a:r>
            <a:endParaRPr lang="en-GB" sz="2000" i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46364" y="4405745"/>
            <a:ext cx="6525491" cy="11914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endParaRPr lang="en-GB" sz="2800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93964" y="4405745"/>
            <a:ext cx="8205902" cy="1340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endParaRPr lang="en-GB" sz="2800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24692" y="1207993"/>
            <a:ext cx="7930096" cy="54283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 smtClean="0"/>
              <a:t>So the subgroups are {0},{0,3}, {0,1,5}, {0,2,4} and {0,1,2,3,4,5} as they fit the following axioms for a subgroup</a:t>
            </a:r>
          </a:p>
          <a:p>
            <a:pPr marL="0" indent="0">
              <a:buNone/>
            </a:pPr>
            <a:r>
              <a:rPr lang="en-GB" sz="2400" dirty="0" smtClean="0"/>
              <a:t>They contain the identity</a:t>
            </a:r>
          </a:p>
          <a:p>
            <a:pPr marL="0" indent="0">
              <a:buNone/>
            </a:pPr>
            <a:r>
              <a:rPr lang="en-GB" sz="2400" dirty="0" smtClean="0"/>
              <a:t>Each element has its inverse contained within the subgroup</a:t>
            </a:r>
          </a:p>
          <a:p>
            <a:pPr marL="0" indent="0">
              <a:buNone/>
            </a:pPr>
            <a:r>
              <a:rPr lang="en-GB" sz="2400" dirty="0" smtClean="0"/>
              <a:t>Each subgroup is closed</a:t>
            </a:r>
          </a:p>
          <a:p>
            <a:pPr marL="0" indent="0">
              <a:buNone/>
            </a:pPr>
            <a:r>
              <a:rPr lang="en-GB" sz="2400" dirty="0" smtClean="0"/>
              <a:t>Each subgroup is non-empty</a:t>
            </a:r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1213" y="5075958"/>
            <a:ext cx="2320120" cy="169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49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Plenary – State your confidence with each skill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863437"/>
            <a:ext cx="7556313" cy="4525963"/>
          </a:xfrm>
        </p:spPr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GB" dirty="0" smtClean="0"/>
              <a:t>Recall binomial operations</a:t>
            </a:r>
          </a:p>
          <a:p>
            <a:pPr marL="457200" indent="-457200">
              <a:buFont typeface="+mj-lt"/>
              <a:buAutoNum type="alphaUcPeriod"/>
            </a:pPr>
            <a:r>
              <a:rPr lang="en-GB" dirty="0" smtClean="0"/>
              <a:t>Use different notation to demonstrate permutations</a:t>
            </a:r>
          </a:p>
          <a:p>
            <a:pPr marL="457200" indent="-457200">
              <a:buFont typeface="+mj-lt"/>
              <a:buAutoNum type="alphaUcPeriod"/>
            </a:pPr>
            <a:r>
              <a:rPr lang="en-GB" dirty="0" smtClean="0"/>
              <a:t>Verify whether a set is a group</a:t>
            </a:r>
          </a:p>
          <a:p>
            <a:pPr marL="457200" indent="-457200">
              <a:buFont typeface="+mj-lt"/>
              <a:buAutoNum type="alphaUcPeriod"/>
            </a:pPr>
            <a:endParaRPr lang="en-GB" dirty="0" smtClean="0"/>
          </a:p>
          <a:p>
            <a:pPr marL="457200" indent="-457200">
              <a:buFont typeface="+mj-lt"/>
              <a:buAutoNum type="alphaUcPeriod"/>
            </a:pPr>
            <a:endParaRPr lang="en-GB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98474" y="4450587"/>
            <a:ext cx="7556313" cy="88341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What will you do to improve?</a:t>
            </a:r>
          </a:p>
          <a:p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98474" y="5259737"/>
            <a:ext cx="7556313" cy="1197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smtClean="0"/>
              <a:t>If you would like a further challenge with this, visit </a:t>
            </a:r>
          </a:p>
          <a:p>
            <a:pPr marL="0" indent="0">
              <a:buNone/>
            </a:pPr>
            <a:r>
              <a:rPr lang="en-GB" dirty="0">
                <a:hlinkClick r:id="rId2"/>
              </a:rPr>
              <a:t>https://yutsumura.com/</a:t>
            </a:r>
            <a:endParaRPr lang="en-GB" dirty="0" smtClean="0"/>
          </a:p>
          <a:p>
            <a:pPr marL="457200" indent="-457200">
              <a:buFont typeface="+mj-lt"/>
              <a:buAutoNum type="alphaUcPeriod"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49475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Homework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918855"/>
            <a:ext cx="7556313" cy="2098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Complete exercise 7.5 and self assess</a:t>
            </a:r>
          </a:p>
        </p:txBody>
      </p:sp>
    </p:spTree>
    <p:extLst>
      <p:ext uri="{BB962C8B-B14F-4D97-AF65-F5344CB8AC3E}">
        <p14:creationId xmlns:p14="http://schemas.microsoft.com/office/powerpoint/2010/main" val="385598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745966" y="1741068"/>
            <a:ext cx="1764018" cy="2362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 smtClean="0">
                <a:solidFill>
                  <a:schemeClr val="bg1"/>
                </a:solidFill>
              </a:rPr>
              <a:t>Key Words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62842" y="678081"/>
            <a:ext cx="3978409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u="sng" dirty="0" smtClean="0">
                <a:solidFill>
                  <a:schemeClr val="bg1"/>
                </a:solidFill>
              </a:rPr>
              <a:t>Subgroups</a:t>
            </a:r>
            <a:endParaRPr lang="en-GB" sz="3200" b="1" u="sng" dirty="0">
              <a:solidFill>
                <a:schemeClr val="bg1"/>
              </a:solidFill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4913194" y="3712191"/>
            <a:ext cx="1596790" cy="391114"/>
          </a:xfrm>
          <a:prstGeom prst="rightArrow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814699" y="2177126"/>
            <a:ext cx="2052210" cy="2362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dirty="0" smtClean="0">
                <a:solidFill>
                  <a:schemeClr val="bg1"/>
                </a:solidFill>
              </a:rPr>
              <a:t>Proper</a:t>
            </a:r>
          </a:p>
          <a:p>
            <a:r>
              <a:rPr lang="en-GB" sz="2000" b="1" dirty="0" smtClean="0">
                <a:solidFill>
                  <a:schemeClr val="bg1"/>
                </a:solidFill>
              </a:rPr>
              <a:t>Trivial</a:t>
            </a:r>
          </a:p>
          <a:p>
            <a:r>
              <a:rPr lang="en-GB" sz="2000" b="1" dirty="0" smtClean="0">
                <a:solidFill>
                  <a:schemeClr val="bg1"/>
                </a:solidFill>
              </a:rPr>
              <a:t>Non-Trivial</a:t>
            </a:r>
          </a:p>
          <a:p>
            <a:r>
              <a:rPr lang="en-GB" sz="2000" b="1" dirty="0" smtClean="0">
                <a:solidFill>
                  <a:schemeClr val="bg1"/>
                </a:solidFill>
              </a:rPr>
              <a:t>Lagrange</a:t>
            </a:r>
          </a:p>
          <a:p>
            <a:r>
              <a:rPr lang="en-GB" sz="2000" b="1" dirty="0" smtClean="0">
                <a:solidFill>
                  <a:schemeClr val="bg1"/>
                </a:solidFill>
              </a:rPr>
              <a:t>Order</a:t>
            </a:r>
          </a:p>
          <a:p>
            <a:r>
              <a:rPr lang="en-GB" sz="2000" b="1" dirty="0" smtClean="0">
                <a:solidFill>
                  <a:schemeClr val="bg1"/>
                </a:solidFill>
              </a:rPr>
              <a:t>Axioms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21187" y="1904714"/>
            <a:ext cx="3642392" cy="8839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600" dirty="0" smtClean="0">
                <a:solidFill>
                  <a:schemeClr val="bg1"/>
                </a:solidFill>
              </a:rPr>
              <a:t>Fluency:  Calculate the order of a group and subgroup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40963" y="2568688"/>
            <a:ext cx="3942160" cy="8839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600" dirty="0" smtClean="0">
                <a:solidFill>
                  <a:schemeClr val="bg1"/>
                </a:solidFill>
              </a:rPr>
              <a:t>Reasoning: Distinguish the different subgroups 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40963" y="3303700"/>
            <a:ext cx="3942160" cy="8839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600" dirty="0" smtClean="0">
                <a:solidFill>
                  <a:schemeClr val="bg1"/>
                </a:solidFill>
              </a:rPr>
              <a:t>Problem Solving: Verify the order of a subgroup by using Lagrange’s Theorem 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21187" y="4702687"/>
            <a:ext cx="5090647" cy="627252"/>
          </a:xfrm>
          <a:prstGeom prst="rect">
            <a:avLst/>
          </a:prstGeom>
          <a:solidFill>
            <a:srgbClr val="FFFF00"/>
          </a:solidFill>
          <a:ln w="57150">
            <a:solidFill>
              <a:schemeClr val="accent1"/>
            </a:solidFill>
          </a:ln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 smtClean="0"/>
              <a:t>Define the key words.</a:t>
            </a:r>
            <a:br>
              <a:rPr lang="en-GB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182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3" y="0"/>
            <a:ext cx="7556313" cy="1116106"/>
          </a:xfrm>
        </p:spPr>
        <p:txBody>
          <a:bodyPr/>
          <a:lstStyle/>
          <a:p>
            <a:r>
              <a:rPr lang="en-GB" dirty="0" smtClean="0"/>
              <a:t>Knowledge Check</a:t>
            </a:r>
            <a:br>
              <a:rPr lang="en-GB" dirty="0" smtClean="0"/>
            </a:br>
            <a:r>
              <a:rPr lang="en-GB" sz="2000" i="1" dirty="0" smtClean="0"/>
              <a:t>Fluency</a:t>
            </a:r>
            <a:endParaRPr lang="en-GB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218" y="2196760"/>
            <a:ext cx="8499955" cy="410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51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51585"/>
            <a:ext cx="7556313" cy="1116106"/>
          </a:xfrm>
        </p:spPr>
        <p:txBody>
          <a:bodyPr/>
          <a:lstStyle/>
          <a:p>
            <a:r>
              <a:rPr lang="en-GB" dirty="0" smtClean="0"/>
              <a:t>Knowledge Check - ANSWERS</a:t>
            </a:r>
            <a:br>
              <a:rPr lang="en-GB" dirty="0" smtClean="0"/>
            </a:br>
            <a:r>
              <a:rPr lang="en-GB" sz="2000" dirty="0" smtClean="0"/>
              <a:t>Fluency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8346" y="5075511"/>
            <a:ext cx="2320120" cy="16929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474" y="1499963"/>
            <a:ext cx="3020581" cy="436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0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Order - Practice</a:t>
            </a:r>
            <a:br>
              <a:rPr lang="en-GB" dirty="0" smtClean="0"/>
            </a:br>
            <a:r>
              <a:rPr lang="en-GB" sz="2000" i="1" dirty="0" smtClean="0"/>
              <a:t>Fluency</a:t>
            </a:r>
            <a:endParaRPr lang="en-GB" sz="20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1492" y="1600200"/>
                <a:ext cx="8399866" cy="514696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sz="2800" dirty="0" smtClean="0"/>
                  <a:t>The set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={1,2,3,4,5,6}</m:t>
                    </m:r>
                  </m:oMath>
                </a14:m>
                <a:r>
                  <a:rPr lang="en-GB" sz="2800" dirty="0" smtClean="0"/>
                  <a:t> forms a group G</a:t>
                </a:r>
                <a:br>
                  <a:rPr lang="en-GB" sz="2800" dirty="0" smtClean="0"/>
                </a:br>
                <a:r>
                  <a:rPr lang="en-GB" sz="2800" dirty="0" smtClean="0"/>
                  <a:t>under the binary operation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e>
                      <m:sub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</m:oMath>
                </a14:m>
                <a:endParaRPr lang="en-GB" sz="2800" dirty="0" smtClean="0"/>
              </a:p>
              <a:p>
                <a:pPr marL="0" indent="0">
                  <a:buNone/>
                </a:pPr>
                <a:r>
                  <a:rPr lang="en-GB" sz="2800" dirty="0" smtClean="0"/>
                  <a:t>a) State the order of the group G</a:t>
                </a:r>
              </a:p>
              <a:p>
                <a:pPr marL="0" indent="0">
                  <a:buNone/>
                </a:pPr>
                <a:r>
                  <a:rPr lang="en-GB" sz="2800" dirty="0" smtClean="0"/>
                  <a:t>b) Determine the period of the element 6</a:t>
                </a:r>
                <a:br>
                  <a:rPr lang="en-GB" sz="2800" dirty="0" smtClean="0"/>
                </a:br>
                <a:r>
                  <a:rPr lang="en-GB" sz="2800" dirty="0" smtClean="0"/>
                  <a:t>     in the group G</a:t>
                </a:r>
                <a:endParaRPr lang="en-GB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1492" y="1600200"/>
                <a:ext cx="8399866" cy="5146964"/>
              </a:xfrm>
              <a:blipFill>
                <a:blip r:embed="rId3"/>
                <a:stretch>
                  <a:fillRect l="-1524" t="-14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790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Order – Practice Answers</a:t>
            </a:r>
            <a:br>
              <a:rPr lang="en-GB" dirty="0" smtClean="0"/>
            </a:br>
            <a:r>
              <a:rPr lang="en-GB" sz="2000" i="1" dirty="0" smtClean="0"/>
              <a:t>Fluency</a:t>
            </a:r>
            <a:endParaRPr lang="en-GB" sz="20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1492" y="1600200"/>
                <a:ext cx="8399866" cy="514696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sz="2800" dirty="0" smtClean="0"/>
                  <a:t>The set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={1,2,3,4,5,6}</m:t>
                    </m:r>
                  </m:oMath>
                </a14:m>
                <a:r>
                  <a:rPr lang="en-GB" sz="2800" dirty="0" smtClean="0"/>
                  <a:t> forms a group G</a:t>
                </a:r>
                <a:br>
                  <a:rPr lang="en-GB" sz="2800" dirty="0" smtClean="0"/>
                </a:br>
                <a:r>
                  <a:rPr lang="en-GB" sz="2800" dirty="0" smtClean="0"/>
                  <a:t>under the binary operation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e>
                      <m:sub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</m:oMath>
                </a14:m>
                <a:endParaRPr lang="en-GB" sz="2800" dirty="0" smtClean="0"/>
              </a:p>
              <a:p>
                <a:pPr marL="514350" indent="-514350">
                  <a:buAutoNum type="alphaLcParenR"/>
                </a:pPr>
                <a:r>
                  <a:rPr lang="en-GB" sz="2800" dirty="0" smtClean="0"/>
                  <a:t>The order is 6</a:t>
                </a:r>
              </a:p>
              <a:p>
                <a:pPr marL="514350" indent="-514350">
                  <a:buAutoNum type="alphaLcParenR"/>
                </a:pPr>
                <a:r>
                  <a:rPr lang="en-GB" sz="2800" dirty="0" smtClean="0"/>
                  <a:t>The identity element under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e>
                      <m:sub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</m:oMath>
                </a14:m>
                <a:r>
                  <a:rPr lang="en-GB" sz="2800" dirty="0" smtClean="0"/>
                  <a:t> is 1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6= 6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GB" sz="2800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36=</m:t>
                      </m:r>
                      <m:sSub>
                        <m:sSub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GB" sz="2800" dirty="0" smtClean="0"/>
              </a:p>
              <a:p>
                <a:pPr marL="0" indent="0">
                  <a:buNone/>
                </a:pPr>
                <a:r>
                  <a:rPr lang="en-GB" sz="2800" dirty="0" smtClean="0"/>
                  <a:t>So the period is 2</a:t>
                </a:r>
              </a:p>
              <a:p>
                <a:pPr marL="0" indent="0">
                  <a:buNone/>
                </a:pPr>
                <a:endParaRPr lang="en-GB" sz="2800" dirty="0" smtClean="0"/>
              </a:p>
              <a:p>
                <a:pPr marL="514350" indent="-514350">
                  <a:buAutoNum type="alphaLcParenR"/>
                </a:pPr>
                <a:endParaRPr lang="en-GB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1492" y="1600200"/>
                <a:ext cx="8399866" cy="5146964"/>
              </a:xfrm>
              <a:blipFill>
                <a:blip r:embed="rId3"/>
                <a:stretch>
                  <a:fillRect l="-1524" t="-14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8346" y="5075511"/>
            <a:ext cx="2320120" cy="169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57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Subgroups</a:t>
            </a:r>
            <a:br>
              <a:rPr lang="en-GB" dirty="0" smtClean="0"/>
            </a:br>
            <a:r>
              <a:rPr lang="en-GB" sz="2000" i="1" dirty="0" smtClean="0"/>
              <a:t>Reasoning</a:t>
            </a:r>
            <a:endParaRPr lang="en-GB" sz="20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492" y="1600200"/>
            <a:ext cx="8399866" cy="51469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smtClean="0"/>
              <a:t>A subgroup of a group G, is any subset H of G</a:t>
            </a:r>
            <a:br>
              <a:rPr lang="en-GB" sz="2800" dirty="0" smtClean="0"/>
            </a:br>
            <a:r>
              <a:rPr lang="en-GB" sz="2800" dirty="0" smtClean="0"/>
              <a:t>such that H is also a group under the same binary operation as G</a:t>
            </a:r>
          </a:p>
          <a:p>
            <a:pPr marL="0" indent="0">
              <a:buNone/>
            </a:pPr>
            <a:r>
              <a:rPr lang="en-GB" sz="2800" dirty="0" smtClean="0"/>
              <a:t>A TRIVIAL subgroup consists of just the identity element</a:t>
            </a:r>
          </a:p>
          <a:p>
            <a:pPr marL="0" indent="0">
              <a:buNone/>
            </a:pPr>
            <a:r>
              <a:rPr lang="en-GB" sz="2800" dirty="0" smtClean="0"/>
              <a:t>A NON-TRIVIAL subgroup is any subgroup that is not the trivial subgroup</a:t>
            </a:r>
          </a:p>
          <a:p>
            <a:pPr marL="0" indent="0">
              <a:buNone/>
            </a:pPr>
            <a:r>
              <a:rPr lang="en-GB" sz="2800" dirty="0" smtClean="0"/>
              <a:t>A PROPER subgroup is any subgroup that isn’t the original group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86583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Subgroup Axioms</a:t>
            </a:r>
            <a:br>
              <a:rPr lang="en-GB" dirty="0" smtClean="0"/>
            </a:br>
            <a:r>
              <a:rPr lang="en-GB" sz="2000" i="1" dirty="0" smtClean="0"/>
              <a:t>Reasoning</a:t>
            </a:r>
            <a:endParaRPr lang="en-GB" sz="20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20091"/>
            <a:ext cx="8399866" cy="51469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smtClean="0"/>
              <a:t>The axioms for a subgroup H of group G are</a:t>
            </a:r>
          </a:p>
          <a:p>
            <a:r>
              <a:rPr lang="en-GB" sz="2800" dirty="0" smtClean="0"/>
              <a:t>That H is non-empty</a:t>
            </a:r>
          </a:p>
          <a:p>
            <a:r>
              <a:rPr lang="en-GB" sz="2800" dirty="0" smtClean="0"/>
              <a:t>That the identity element in G exists in H</a:t>
            </a:r>
          </a:p>
          <a:p>
            <a:r>
              <a:rPr lang="en-GB" sz="2800" dirty="0" smtClean="0"/>
              <a:t>That H is closed under the binary operation for G</a:t>
            </a:r>
          </a:p>
          <a:p>
            <a:r>
              <a:rPr lang="en-GB" sz="2800" dirty="0" smtClean="0"/>
              <a:t>That the inverse of each element of H belongs to H</a:t>
            </a: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2148" y="5077901"/>
            <a:ext cx="1965278" cy="18216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1"/>
              <p:cNvSpPr txBox="1">
                <a:spLocks/>
              </p:cNvSpPr>
              <p:nvPr/>
            </p:nvSpPr>
            <p:spPr>
              <a:xfrm>
                <a:off x="3740728" y="2204502"/>
                <a:ext cx="5102735" cy="497949"/>
              </a:xfrm>
              <a:prstGeom prst="rect">
                <a:avLst/>
              </a:prstGeom>
              <a:solidFill>
                <a:srgbClr val="FFFF00"/>
              </a:solidFill>
              <a:ln w="57150">
                <a:solidFill>
                  <a:schemeClr val="accent1"/>
                </a:solidFill>
              </a:ln>
            </p:spPr>
            <p:txBody>
              <a:bodyPr vert="horz" lIns="91440" tIns="45720" rIns="91440" bIns="45720" rtlCol="0" anchor="t" anchorCtr="0">
                <a:noAutofit/>
              </a:bodyPr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3600" b="0" kern="1200">
                    <a:solidFill>
                      <a:schemeClr val="accent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GB" sz="2400" dirty="0" smtClean="0"/>
                  <a:t>The empty group is denoted by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∅}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5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0728" y="2204502"/>
                <a:ext cx="5102735" cy="497949"/>
              </a:xfrm>
              <a:prstGeom prst="rect">
                <a:avLst/>
              </a:prstGeom>
              <a:blipFill>
                <a:blip r:embed="rId3"/>
                <a:stretch>
                  <a:fillRect l="-1300" t="-5556" r="-118" b="-12222"/>
                </a:stretch>
              </a:blipFill>
              <a:ln w="5715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180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Subgroups - Example</a:t>
            </a:r>
            <a:br>
              <a:rPr lang="en-GB" dirty="0" smtClean="0"/>
            </a:br>
            <a:r>
              <a:rPr lang="en-GB" sz="2000" i="1" dirty="0" smtClean="0"/>
              <a:t>Reasoning</a:t>
            </a:r>
            <a:endParaRPr lang="en-GB" sz="20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98474" y="1925781"/>
                <a:ext cx="7901392" cy="464127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sz="2800" dirty="0" smtClean="0"/>
                  <a:t>A group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=(</m:t>
                    </m:r>
                    <m:d>
                      <m:dPr>
                        <m:begChr m:val="{"/>
                        <m:endChr m:val="}"/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1,2,3,4</m:t>
                        </m:r>
                      </m:e>
                    </m:d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e>
                      <m:sub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800" dirty="0" smtClean="0"/>
              </a:p>
              <a:p>
                <a:pPr marL="0" indent="0">
                  <a:buNone/>
                </a:pPr>
                <a:r>
                  <a:rPr lang="en-GB" sz="2800" dirty="0" smtClean="0"/>
                  <a:t>Find all the proper subgroups of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8474" y="1925781"/>
                <a:ext cx="7901392" cy="4641273"/>
              </a:xfrm>
              <a:blipFill>
                <a:blip r:embed="rId2"/>
                <a:stretch>
                  <a:fillRect l="-1620" t="-15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6456" y="4487948"/>
            <a:ext cx="1617544" cy="237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9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19985</TotalTime>
  <Words>1027</Words>
  <Application>Microsoft Office PowerPoint</Application>
  <PresentationFormat>On-screen Show (4:3)</PresentationFormat>
  <Paragraphs>104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Calibri</vt:lpstr>
      <vt:lpstr>Cambria Math</vt:lpstr>
      <vt:lpstr>Rockwell</vt:lpstr>
      <vt:lpstr>Wingdings</vt:lpstr>
      <vt:lpstr>Advantage</vt:lpstr>
      <vt:lpstr>PowerPoint Presentation</vt:lpstr>
      <vt:lpstr>PowerPoint Presentation</vt:lpstr>
      <vt:lpstr>Knowledge Check Fluency</vt:lpstr>
      <vt:lpstr>Knowledge Check - ANSWERS Fluency</vt:lpstr>
      <vt:lpstr>Order - Practice Fluency</vt:lpstr>
      <vt:lpstr>Order – Practice Answers Fluency</vt:lpstr>
      <vt:lpstr>Subgroups Reasoning</vt:lpstr>
      <vt:lpstr>Subgroup Axioms Reasoning</vt:lpstr>
      <vt:lpstr>Subgroups - Example Reasoning</vt:lpstr>
      <vt:lpstr>Subgroup - Answer Reasoning</vt:lpstr>
      <vt:lpstr>Lagrange’s Theorem Problem Solving</vt:lpstr>
      <vt:lpstr>How to find Subgroups Problem Solving</vt:lpstr>
      <vt:lpstr>Example – in pairs Problem Solving</vt:lpstr>
      <vt:lpstr>Example – Answers Problem Solving</vt:lpstr>
      <vt:lpstr>Example – Answers Problem Solving</vt:lpstr>
      <vt:lpstr>Example – Answers Problem Solving</vt:lpstr>
      <vt:lpstr>Example – Answers Problem Solving</vt:lpstr>
      <vt:lpstr>Plenary – State your confidence with each skill</vt:lpstr>
      <vt:lpstr>Homework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Prime Factor Trees</dc:title>
  <dc:creator>Kayleigh Shaw</dc:creator>
  <cp:lastModifiedBy>Eleanor McLean</cp:lastModifiedBy>
  <cp:revision>225</cp:revision>
  <dcterms:created xsi:type="dcterms:W3CDTF">2014-09-13T20:23:27Z</dcterms:created>
  <dcterms:modified xsi:type="dcterms:W3CDTF">2020-03-18T14:22:44Z</dcterms:modified>
</cp:coreProperties>
</file>