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59" r:id="rId6"/>
    <p:sldId id="270" r:id="rId7"/>
    <p:sldId id="262" r:id="rId8"/>
    <p:sldId id="273" r:id="rId9"/>
    <p:sldId id="274" r:id="rId10"/>
    <p:sldId id="275" r:id="rId11"/>
    <p:sldId id="276" r:id="rId12"/>
    <p:sldId id="277" r:id="rId13"/>
    <p:sldId id="278" r:id="rId14"/>
    <p:sldId id="272" r:id="rId15"/>
    <p:sldId id="263" r:id="rId16"/>
    <p:sldId id="264" r:id="rId17"/>
    <p:sldId id="265" r:id="rId18"/>
    <p:sldId id="266" r:id="rId19"/>
    <p:sldId id="267" r:id="rId20"/>
    <p:sldId id="268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5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59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Relationship Id="rId14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31C8B-D23D-4745-9770-FC02CCB79EE1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20543-A9AF-474F-B60C-C7F80BFD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05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C87A63-F504-47BF-96A0-F65F9B2D65D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882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AA5E8-BF0F-4D1F-9C3B-4A0197B566E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815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49ADC-A778-45AB-BF8A-DF47A87987D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112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3B97C1-5457-43D5-BD15-785D41B1FCD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365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0AE7EB-208D-4363-AED5-E4ECC36974A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058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D567D9-BDB2-4F5E-89E6-C1C4344C1A2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1503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78CD74-8E72-49E9-AFE8-A99955E8296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3580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D88DAB-AC8C-4C30-9C85-A7D4DBDCD40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7176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A64838-B7E0-45B7-A378-862796C35DA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8315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FDB66-BBA3-4A89-A8C5-A13C97CE3BA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842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0A6D6-75F6-446B-83A3-1F349FF84E9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350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A8181-05FA-4793-B85D-E467961FD9A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270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23.bin"/><Relationship Id="rId26" Type="http://schemas.openxmlformats.org/officeDocument/2006/relationships/oleObject" Target="../embeddings/oleObject27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7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5.wmf"/><Relationship Id="rId25" Type="http://schemas.openxmlformats.org/officeDocument/2006/relationships/image" Target="../media/image2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29" Type="http://schemas.openxmlformats.org/officeDocument/2006/relationships/image" Target="../media/image31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2.wmf"/><Relationship Id="rId24" Type="http://schemas.openxmlformats.org/officeDocument/2006/relationships/oleObject" Target="../embeddings/oleObject26.bin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23" Type="http://schemas.openxmlformats.org/officeDocument/2006/relationships/image" Target="../media/image28.wmf"/><Relationship Id="rId28" Type="http://schemas.openxmlformats.org/officeDocument/2006/relationships/oleObject" Target="../embeddings/oleObject28.bin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6.wmf"/><Relationship Id="rId31" Type="http://schemas.openxmlformats.org/officeDocument/2006/relationships/image" Target="../media/image32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Relationship Id="rId27" Type="http://schemas.openxmlformats.org/officeDocument/2006/relationships/image" Target="../media/image30.wmf"/><Relationship Id="rId30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37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41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46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50.w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42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5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5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64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5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65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6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571" y="1213811"/>
            <a:ext cx="3773715" cy="9334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Measures of Central Tendency</a:t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27286" y="2832255"/>
            <a:ext cx="2884715" cy="78936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0571" y="2358037"/>
            <a:ext cx="3646715" cy="748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FFFFFF"/>
                </a:solidFill>
              </a:rPr>
              <a:t>To be able to understand the term central tendency 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To be able to recall the methods for calculating the mean, median and mode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To be able to interpolate data to find the median and quartiles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46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4" name="Rectangle 64"/>
          <p:cNvSpPr>
            <a:spLocks noChangeArrowheads="1"/>
          </p:cNvSpPr>
          <p:nvPr/>
        </p:nvSpPr>
        <p:spPr bwMode="auto">
          <a:xfrm>
            <a:off x="584200" y="1498600"/>
            <a:ext cx="7912100" cy="1447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330200" y="228600"/>
            <a:ext cx="8547100" cy="5794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/>
              <a:t>Median &amp; quartiles for a list of data</a:t>
            </a:r>
            <a:endParaRPr lang="en-US" altLang="en-US" sz="320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31800" y="3086100"/>
            <a:ext cx="84455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Eg the number of runs scored in each innings by Kevin Pietersen during the successful 2005 Ashes series were 64, 57, 20, 71, 0, 21, 23, 45, 158, 14 </a:t>
            </a:r>
            <a:endParaRPr lang="en-US" alt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42900" y="5343525"/>
            <a:ext cx="1130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/>
              <a:t>Median:</a:t>
            </a:r>
            <a:endParaRPr lang="en-US" altLang="en-US" b="1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352800" y="3848100"/>
            <a:ext cx="543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In order: 0,  14,  20,  21,  23,  45,  57,  64,  71,  158</a:t>
            </a:r>
            <a:endParaRPr lang="en-US" altLang="en-US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457200" y="3848100"/>
            <a:ext cx="1866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10 data values</a:t>
            </a:r>
            <a:endParaRPr lang="en-US" altLang="en-US"/>
          </a:p>
        </p:txBody>
      </p:sp>
      <p:graphicFrame>
        <p:nvGraphicFramePr>
          <p:cNvPr id="51213" name="Object 13"/>
          <p:cNvGraphicFramePr>
            <a:graphicFrameLocks noChangeAspect="1"/>
          </p:cNvGraphicFramePr>
          <p:nvPr/>
        </p:nvGraphicFramePr>
        <p:xfrm>
          <a:off x="2074863" y="3876675"/>
          <a:ext cx="1084262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4" imgW="621760" imgH="177646" progId="Equation.3">
                  <p:embed/>
                </p:oleObj>
              </mc:Choice>
              <mc:Fallback>
                <p:oleObj name="Equation" r:id="rId4" imgW="621760" imgH="177646" progId="Equation.3">
                  <p:embed/>
                  <p:pic>
                    <p:nvPicPr>
                      <p:cNvPr id="512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3876675"/>
                        <a:ext cx="1084262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5" name="Object 15"/>
          <p:cNvGraphicFramePr>
            <a:graphicFrameLocks noChangeAspect="1"/>
          </p:cNvGraphicFramePr>
          <p:nvPr/>
        </p:nvGraphicFramePr>
        <p:xfrm>
          <a:off x="1435100" y="5221288"/>
          <a:ext cx="12382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6" imgW="723586" imgH="393529" progId="Equation.3">
                  <p:embed/>
                </p:oleObj>
              </mc:Choice>
              <mc:Fallback>
                <p:oleObj name="Equation" r:id="rId6" imgW="723586" imgH="393529" progId="Equation.3">
                  <p:embed/>
                  <p:pic>
                    <p:nvPicPr>
                      <p:cNvPr id="512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5221288"/>
                        <a:ext cx="12382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6" name="Object 16"/>
          <p:cNvGraphicFramePr>
            <a:graphicFrameLocks noChangeAspect="1"/>
          </p:cNvGraphicFramePr>
          <p:nvPr/>
        </p:nvGraphicFramePr>
        <p:xfrm>
          <a:off x="2687638" y="5222875"/>
          <a:ext cx="11414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8" imgW="736600" imgH="419100" progId="Equation.3">
                  <p:embed/>
                </p:oleObj>
              </mc:Choice>
              <mc:Fallback>
                <p:oleObj name="Equation" r:id="rId8" imgW="736600" imgH="419100" progId="Equation.3">
                  <p:embed/>
                  <p:pic>
                    <p:nvPicPr>
                      <p:cNvPr id="5121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5222875"/>
                        <a:ext cx="11414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4203700" y="41481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</a:t>
            </a:r>
            <a:r>
              <a:rPr lang="en-GB" altLang="en-US" baseline="30000"/>
              <a:t>st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4581525" y="4148138"/>
            <a:ext cx="48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2</a:t>
            </a:r>
            <a:r>
              <a:rPr lang="en-GB" altLang="en-US" baseline="30000"/>
              <a:t>nd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5018088" y="414813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3</a:t>
            </a:r>
            <a:r>
              <a:rPr lang="en-GB" altLang="en-US" baseline="30000"/>
              <a:t>rd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5448300" y="414813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4</a:t>
            </a:r>
            <a:r>
              <a:rPr lang="en-GB" altLang="en-US" baseline="30000"/>
              <a:t>th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5911850" y="4148138"/>
            <a:ext cx="444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5</a:t>
            </a:r>
            <a:r>
              <a:rPr lang="en-GB" altLang="en-US" baseline="30000"/>
              <a:t>th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6362700" y="4148138"/>
            <a:ext cx="444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6</a:t>
            </a:r>
            <a:r>
              <a:rPr lang="en-GB" altLang="en-US" baseline="30000"/>
              <a:t>th</a:t>
            </a:r>
            <a:r>
              <a:rPr lang="en-GB" altLang="en-US"/>
              <a:t> </a:t>
            </a:r>
            <a:endParaRPr lang="en-US" altLang="en-US"/>
          </a:p>
        </p:txBody>
      </p:sp>
      <p:graphicFrame>
        <p:nvGraphicFramePr>
          <p:cNvPr id="51224" name="Object 24"/>
          <p:cNvGraphicFramePr>
            <a:graphicFrameLocks noChangeAspect="1"/>
          </p:cNvGraphicFramePr>
          <p:nvPr/>
        </p:nvGraphicFramePr>
        <p:xfrm>
          <a:off x="3806825" y="5267325"/>
          <a:ext cx="1062038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10" imgW="685800" imgH="393700" progId="Equation.3">
                  <p:embed/>
                </p:oleObj>
              </mc:Choice>
              <mc:Fallback>
                <p:oleObj name="Equation" r:id="rId10" imgW="685800" imgH="393700" progId="Equation.3">
                  <p:embed/>
                  <p:pic>
                    <p:nvPicPr>
                      <p:cNvPr id="5122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5" y="5267325"/>
                        <a:ext cx="1062038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25" name="Object 25"/>
          <p:cNvGraphicFramePr>
            <a:graphicFrameLocks noChangeAspect="1"/>
          </p:cNvGraphicFramePr>
          <p:nvPr/>
        </p:nvGraphicFramePr>
        <p:xfrm>
          <a:off x="4910138" y="5421313"/>
          <a:ext cx="531812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12" imgW="342603" imgH="177646" progId="Equation.3">
                  <p:embed/>
                </p:oleObj>
              </mc:Choice>
              <mc:Fallback>
                <p:oleObj name="Equation" r:id="rId12" imgW="342603" imgH="177646" progId="Equation.3">
                  <p:embed/>
                  <p:pic>
                    <p:nvPicPr>
                      <p:cNvPr id="5122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0138" y="5421313"/>
                        <a:ext cx="531812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5359400" y="534352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runs</a:t>
            </a:r>
            <a:endParaRPr lang="en-US" altLang="en-US" sz="2000"/>
          </a:p>
        </p:txBody>
      </p:sp>
      <p:sp>
        <p:nvSpPr>
          <p:cNvPr id="51237" name="Text Box 37"/>
          <p:cNvSpPr txBox="1">
            <a:spLocks noChangeArrowheads="1"/>
          </p:cNvSpPr>
          <p:nvPr/>
        </p:nvSpPr>
        <p:spPr bwMode="auto">
          <a:xfrm>
            <a:off x="304800" y="4632325"/>
            <a:ext cx="1943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/>
              <a:t>Lower quartile:</a:t>
            </a:r>
            <a:endParaRPr lang="en-US" altLang="en-US" b="1"/>
          </a:p>
        </p:txBody>
      </p:sp>
      <p:graphicFrame>
        <p:nvGraphicFramePr>
          <p:cNvPr id="51238" name="Object 38"/>
          <p:cNvGraphicFramePr>
            <a:graphicFrameLocks noChangeAspect="1"/>
          </p:cNvGraphicFramePr>
          <p:nvPr/>
        </p:nvGraphicFramePr>
        <p:xfrm>
          <a:off x="2343150" y="4497388"/>
          <a:ext cx="14541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14" imgW="850531" imgH="393529" progId="Equation.3">
                  <p:embed/>
                </p:oleObj>
              </mc:Choice>
              <mc:Fallback>
                <p:oleObj name="Equation" r:id="rId14" imgW="850531" imgH="393529" progId="Equation.3">
                  <p:embed/>
                  <p:pic>
                    <p:nvPicPr>
                      <p:cNvPr id="51238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4497388"/>
                        <a:ext cx="14541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9" name="Object 39"/>
          <p:cNvGraphicFramePr>
            <a:graphicFrameLocks noChangeAspect="1"/>
          </p:cNvGraphicFramePr>
          <p:nvPr/>
        </p:nvGraphicFramePr>
        <p:xfrm>
          <a:off x="3794125" y="4652963"/>
          <a:ext cx="6302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16" imgW="406048" imgH="203024" progId="Equation.3">
                  <p:embed/>
                </p:oleObj>
              </mc:Choice>
              <mc:Fallback>
                <p:oleObj name="Equation" r:id="rId16" imgW="406048" imgH="203024" progId="Equation.3">
                  <p:embed/>
                  <p:pic>
                    <p:nvPicPr>
                      <p:cNvPr id="51239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25" y="4652963"/>
                        <a:ext cx="630238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1" name="Object 41"/>
          <p:cNvGraphicFramePr>
            <a:graphicFrameLocks noChangeAspect="1"/>
          </p:cNvGraphicFramePr>
          <p:nvPr/>
        </p:nvGraphicFramePr>
        <p:xfrm>
          <a:off x="4424363" y="4697413"/>
          <a:ext cx="512762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18" imgW="329914" imgH="177646" progId="Equation.3">
                  <p:embed/>
                </p:oleObj>
              </mc:Choice>
              <mc:Fallback>
                <p:oleObj name="Equation" r:id="rId18" imgW="329914" imgH="177646" progId="Equation.3">
                  <p:embed/>
                  <p:pic>
                    <p:nvPicPr>
                      <p:cNvPr id="51241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363" y="4697413"/>
                        <a:ext cx="512762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4864100" y="4645025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runs</a:t>
            </a:r>
            <a:endParaRPr lang="en-US" altLang="en-US"/>
          </a:p>
        </p:txBody>
      </p:sp>
      <p:sp>
        <p:nvSpPr>
          <p:cNvPr id="51246" name="Text Box 46"/>
          <p:cNvSpPr txBox="1">
            <a:spLocks noChangeArrowheads="1"/>
          </p:cNvSpPr>
          <p:nvPr/>
        </p:nvSpPr>
        <p:spPr bwMode="auto">
          <a:xfrm>
            <a:off x="368300" y="6156325"/>
            <a:ext cx="1943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/>
              <a:t>Upper quartile:</a:t>
            </a:r>
            <a:endParaRPr lang="en-US" altLang="en-US" b="1"/>
          </a:p>
        </p:txBody>
      </p:sp>
      <p:graphicFrame>
        <p:nvGraphicFramePr>
          <p:cNvPr id="51247" name="Object 47"/>
          <p:cNvGraphicFramePr>
            <a:graphicFrameLocks noChangeAspect="1"/>
          </p:cNvGraphicFramePr>
          <p:nvPr/>
        </p:nvGraphicFramePr>
        <p:xfrm>
          <a:off x="2203450" y="6021388"/>
          <a:ext cx="102076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20" imgW="596641" imgH="393529" progId="Equation.3">
                  <p:embed/>
                </p:oleObj>
              </mc:Choice>
              <mc:Fallback>
                <p:oleObj name="Equation" r:id="rId20" imgW="596641" imgH="393529" progId="Equation.3">
                  <p:embed/>
                  <p:pic>
                    <p:nvPicPr>
                      <p:cNvPr id="51247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6021388"/>
                        <a:ext cx="102076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8" name="Object 48"/>
          <p:cNvGraphicFramePr>
            <a:graphicFrameLocks noChangeAspect="1"/>
          </p:cNvGraphicFramePr>
          <p:nvPr/>
        </p:nvGraphicFramePr>
        <p:xfrm>
          <a:off x="3216275" y="6176963"/>
          <a:ext cx="59055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22" imgW="380835" imgH="203112" progId="Equation.3">
                  <p:embed/>
                </p:oleObj>
              </mc:Choice>
              <mc:Fallback>
                <p:oleObj name="Equation" r:id="rId22" imgW="380835" imgH="203112" progId="Equation.3">
                  <p:embed/>
                  <p:pic>
                    <p:nvPicPr>
                      <p:cNvPr id="51248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6176963"/>
                        <a:ext cx="59055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9" name="Object 49"/>
          <p:cNvGraphicFramePr>
            <a:graphicFrameLocks noChangeAspect="1"/>
          </p:cNvGraphicFramePr>
          <p:nvPr/>
        </p:nvGraphicFramePr>
        <p:xfrm>
          <a:off x="3840163" y="6196013"/>
          <a:ext cx="512762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24" imgW="329914" imgH="177646" progId="Equation.3">
                  <p:embed/>
                </p:oleObj>
              </mc:Choice>
              <mc:Fallback>
                <p:oleObj name="Equation" r:id="rId24" imgW="329914" imgH="177646" progId="Equation.3">
                  <p:embed/>
                  <p:pic>
                    <p:nvPicPr>
                      <p:cNvPr id="51249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163" y="6196013"/>
                        <a:ext cx="512762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4279900" y="6143625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runs</a:t>
            </a:r>
            <a:endParaRPr lang="en-US" altLang="en-US"/>
          </a:p>
        </p:txBody>
      </p:sp>
      <p:sp>
        <p:nvSpPr>
          <p:cNvPr id="51252" name="Text Box 52"/>
          <p:cNvSpPr txBox="1">
            <a:spLocks noChangeArrowheads="1"/>
          </p:cNvSpPr>
          <p:nvPr/>
        </p:nvSpPr>
        <p:spPr bwMode="auto">
          <a:xfrm>
            <a:off x="6786563" y="4148138"/>
            <a:ext cx="444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7</a:t>
            </a:r>
            <a:r>
              <a:rPr lang="en-GB" altLang="en-US" baseline="30000"/>
              <a:t>th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51253" name="Text Box 53"/>
          <p:cNvSpPr txBox="1">
            <a:spLocks noChangeArrowheads="1"/>
          </p:cNvSpPr>
          <p:nvPr/>
        </p:nvSpPr>
        <p:spPr bwMode="auto">
          <a:xfrm>
            <a:off x="7240588" y="4148138"/>
            <a:ext cx="444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8</a:t>
            </a:r>
            <a:r>
              <a:rPr lang="en-GB" altLang="en-US" baseline="30000"/>
              <a:t>th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51254" name="Text Box 54"/>
          <p:cNvSpPr txBox="1">
            <a:spLocks noChangeArrowheads="1"/>
          </p:cNvSpPr>
          <p:nvPr/>
        </p:nvSpPr>
        <p:spPr bwMode="auto">
          <a:xfrm>
            <a:off x="708025" y="989013"/>
            <a:ext cx="7651750" cy="36671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You must be able to identify the median, upper and lower quartiles of data</a:t>
            </a:r>
            <a:endParaRPr lang="en-US" altLang="en-US"/>
          </a:p>
        </p:txBody>
      </p:sp>
      <p:sp>
        <p:nvSpPr>
          <p:cNvPr id="51256" name="Text Box 56"/>
          <p:cNvSpPr txBox="1">
            <a:spLocks noChangeArrowheads="1"/>
          </p:cNvSpPr>
          <p:nvPr/>
        </p:nvSpPr>
        <p:spPr bwMode="auto">
          <a:xfrm>
            <a:off x="644525" y="1573213"/>
            <a:ext cx="279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Lower quartile = ¼ of way</a:t>
            </a:r>
            <a:endParaRPr lang="en-US" altLang="en-US"/>
          </a:p>
        </p:txBody>
      </p:sp>
      <p:sp>
        <p:nvSpPr>
          <p:cNvPr id="51257" name="Text Box 57"/>
          <p:cNvSpPr txBox="1">
            <a:spLocks noChangeArrowheads="1"/>
          </p:cNvSpPr>
          <p:nvPr/>
        </p:nvSpPr>
        <p:spPr bwMode="auto">
          <a:xfrm>
            <a:off x="644525" y="2074863"/>
            <a:ext cx="191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Median = ½  way</a:t>
            </a:r>
            <a:endParaRPr lang="en-US" altLang="en-US"/>
          </a:p>
        </p:txBody>
      </p:sp>
      <p:sp>
        <p:nvSpPr>
          <p:cNvPr id="51258" name="Text Box 58"/>
          <p:cNvSpPr txBox="1">
            <a:spLocks noChangeArrowheads="1"/>
          </p:cNvSpPr>
          <p:nvPr/>
        </p:nvSpPr>
        <p:spPr bwMode="auto">
          <a:xfrm>
            <a:off x="644525" y="2576513"/>
            <a:ext cx="279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Upper quartile = ¾ of way</a:t>
            </a:r>
            <a:endParaRPr lang="en-US" altLang="en-US"/>
          </a:p>
        </p:txBody>
      </p:sp>
      <p:graphicFrame>
        <p:nvGraphicFramePr>
          <p:cNvPr id="51259" name="Object 59"/>
          <p:cNvGraphicFramePr>
            <a:graphicFrameLocks noChangeAspect="1"/>
          </p:cNvGraphicFramePr>
          <p:nvPr/>
        </p:nvGraphicFramePr>
        <p:xfrm>
          <a:off x="3468688" y="1520825"/>
          <a:ext cx="4984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26" imgW="291973" imgH="253890" progId="Equation.3">
                  <p:embed/>
                </p:oleObj>
              </mc:Choice>
              <mc:Fallback>
                <p:oleObj name="Equation" r:id="rId26" imgW="291973" imgH="253890" progId="Equation.3">
                  <p:embed/>
                  <p:pic>
                    <p:nvPicPr>
                      <p:cNvPr id="51259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8688" y="1520825"/>
                        <a:ext cx="4984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0" name="Object 60"/>
          <p:cNvGraphicFramePr>
            <a:graphicFrameLocks noChangeAspect="1"/>
          </p:cNvGraphicFramePr>
          <p:nvPr/>
        </p:nvGraphicFramePr>
        <p:xfrm>
          <a:off x="2643188" y="2054225"/>
          <a:ext cx="4984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28" imgW="291973" imgH="253890" progId="Equation.3">
                  <p:embed/>
                </p:oleObj>
              </mc:Choice>
              <mc:Fallback>
                <p:oleObj name="Equation" r:id="rId28" imgW="291973" imgH="253890" progId="Equation.3">
                  <p:embed/>
                  <p:pic>
                    <p:nvPicPr>
                      <p:cNvPr id="5126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2054225"/>
                        <a:ext cx="4984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1" name="Object 61"/>
          <p:cNvGraphicFramePr>
            <a:graphicFrameLocks noChangeAspect="1"/>
          </p:cNvGraphicFramePr>
          <p:nvPr/>
        </p:nvGraphicFramePr>
        <p:xfrm>
          <a:off x="3451225" y="2549525"/>
          <a:ext cx="5857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30" imgW="342751" imgH="253890" progId="Equation.3">
                  <p:embed/>
                </p:oleObj>
              </mc:Choice>
              <mc:Fallback>
                <p:oleObj name="Equation" r:id="rId30" imgW="342751" imgH="253890" progId="Equation.3">
                  <p:embed/>
                  <p:pic>
                    <p:nvPicPr>
                      <p:cNvPr id="51261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2549525"/>
                        <a:ext cx="58578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2" name="Text Box 62"/>
          <p:cNvSpPr txBox="1">
            <a:spLocks noChangeArrowheads="1"/>
          </p:cNvSpPr>
          <p:nvPr/>
        </p:nvSpPr>
        <p:spPr bwMode="auto">
          <a:xfrm>
            <a:off x="4556125" y="1624013"/>
            <a:ext cx="39560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If these calculations give an integer, find the average of this and the next piece of data</a:t>
            </a:r>
            <a:endParaRPr lang="en-US" altLang="en-US"/>
          </a:p>
        </p:txBody>
      </p:sp>
      <p:sp>
        <p:nvSpPr>
          <p:cNvPr id="51263" name="Text Box 63"/>
          <p:cNvSpPr txBox="1">
            <a:spLocks noChangeArrowheads="1"/>
          </p:cNvSpPr>
          <p:nvPr/>
        </p:nvSpPr>
        <p:spPr bwMode="auto">
          <a:xfrm>
            <a:off x="4556125" y="2513013"/>
            <a:ext cx="3956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If not, just use the next piece of data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58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5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5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5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5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  <p:bldP spid="51206" grpId="0"/>
      <p:bldP spid="51211" grpId="0"/>
      <p:bldP spid="51212" grpId="0"/>
      <p:bldP spid="51217" grpId="0"/>
      <p:bldP spid="51218" grpId="0"/>
      <p:bldP spid="51219" grpId="0"/>
      <p:bldP spid="51220" grpId="0"/>
      <p:bldP spid="51221" grpId="0"/>
      <p:bldP spid="51222" grpId="0"/>
      <p:bldP spid="51229" grpId="0"/>
      <p:bldP spid="51237" grpId="0"/>
      <p:bldP spid="51242" grpId="0"/>
      <p:bldP spid="51246" grpId="0"/>
      <p:bldP spid="51250" grpId="0"/>
      <p:bldP spid="51252" grpId="0"/>
      <p:bldP spid="51253" grpId="0"/>
      <p:bldP spid="51254" grpId="0" animBg="1"/>
      <p:bldP spid="51256" grpId="0"/>
      <p:bldP spid="51257" grpId="0"/>
      <p:bldP spid="51258" grpId="0"/>
      <p:bldP spid="51262" grpId="0"/>
      <p:bldP spid="512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65100" y="228600"/>
            <a:ext cx="8826500" cy="5794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/>
              <a:t>Median &amp; quartiles for large amounts of data</a:t>
            </a:r>
            <a:endParaRPr lang="en-US" altLang="en-US" sz="320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25425" y="922338"/>
            <a:ext cx="86868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Eg the number of goals conceded by Everton each game in a season is given in the frequency table below. Calculate the median number of goals scored per game.</a:t>
            </a:r>
            <a:endParaRPr lang="en-US" altLang="en-US"/>
          </a:p>
        </p:txBody>
      </p:sp>
      <p:graphicFrame>
        <p:nvGraphicFramePr>
          <p:cNvPr id="58483" name="Group 115"/>
          <p:cNvGraphicFramePr>
            <a:graphicFrameLocks noGrp="1"/>
          </p:cNvGraphicFramePr>
          <p:nvPr/>
        </p:nvGraphicFramePr>
        <p:xfrm>
          <a:off x="317500" y="1701800"/>
          <a:ext cx="3149600" cy="2926000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3389786788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1675581678"/>
                    </a:ext>
                  </a:extLst>
                </a:gridCol>
              </a:tblGrid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Goals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7740417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786991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4215396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219584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797685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647629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9347630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394577"/>
                  </a:ext>
                </a:extLst>
              </a:tr>
            </a:tbl>
          </a:graphicData>
        </a:graphic>
      </p:graphicFrame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2298700" y="207010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2</a:t>
            </a:r>
            <a:endParaRPr lang="en-US" altLang="en-US"/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2298700" y="243205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5</a:t>
            </a:r>
            <a:endParaRPr lang="en-US" altLang="en-US"/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2298700" y="279400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9</a:t>
            </a:r>
            <a:endParaRPr lang="en-US" altLang="en-US"/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2298700" y="315595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8</a:t>
            </a:r>
            <a:endParaRPr lang="en-US" altLang="en-US"/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2298700" y="351790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9</a:t>
            </a:r>
            <a:endParaRPr lang="en-US" altLang="en-US"/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2298700" y="387985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4</a:t>
            </a:r>
            <a:endParaRPr lang="en-US" altLang="en-US"/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2298700" y="424180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</a:t>
            </a:r>
            <a:endParaRPr lang="en-US" altLang="en-US"/>
          </a:p>
        </p:txBody>
      </p:sp>
      <p:graphicFrame>
        <p:nvGraphicFramePr>
          <p:cNvPr id="58484" name="Group 116"/>
          <p:cNvGraphicFramePr>
            <a:graphicFrameLocks noGrp="1"/>
          </p:cNvGraphicFramePr>
          <p:nvPr/>
        </p:nvGraphicFramePr>
        <p:xfrm>
          <a:off x="317500" y="1701800"/>
          <a:ext cx="4724400" cy="2926000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3944058077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34190822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1403258927"/>
                    </a:ext>
                  </a:extLst>
                </a:gridCol>
              </a:tblGrid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794164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583836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153288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457032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853190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358283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366099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381625"/>
                  </a:ext>
                </a:extLst>
              </a:tr>
            </a:tbl>
          </a:graphicData>
        </a:graphic>
      </p:graphicFrame>
      <p:sp>
        <p:nvSpPr>
          <p:cNvPr id="58447" name="Text Box 79"/>
          <p:cNvSpPr txBox="1">
            <a:spLocks noChangeArrowheads="1"/>
          </p:cNvSpPr>
          <p:nvPr/>
        </p:nvSpPr>
        <p:spPr bwMode="auto">
          <a:xfrm>
            <a:off x="3854450" y="209550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2</a:t>
            </a:r>
            <a:endParaRPr lang="en-US" altLang="en-US"/>
          </a:p>
        </p:txBody>
      </p:sp>
      <p:sp>
        <p:nvSpPr>
          <p:cNvPr id="58448" name="Text Box 80"/>
          <p:cNvSpPr txBox="1">
            <a:spLocks noChangeArrowheads="1"/>
          </p:cNvSpPr>
          <p:nvPr/>
        </p:nvSpPr>
        <p:spPr bwMode="auto">
          <a:xfrm>
            <a:off x="3854450" y="245586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7</a:t>
            </a:r>
            <a:endParaRPr lang="en-US" altLang="en-US"/>
          </a:p>
        </p:txBody>
      </p:sp>
      <p:sp>
        <p:nvSpPr>
          <p:cNvPr id="58449" name="Text Box 81"/>
          <p:cNvSpPr txBox="1">
            <a:spLocks noChangeArrowheads="1"/>
          </p:cNvSpPr>
          <p:nvPr/>
        </p:nvSpPr>
        <p:spPr bwMode="auto">
          <a:xfrm>
            <a:off x="3854450" y="2816225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16</a:t>
            </a:r>
            <a:endParaRPr lang="en-US" altLang="en-US"/>
          </a:p>
        </p:txBody>
      </p:sp>
      <p:sp>
        <p:nvSpPr>
          <p:cNvPr id="58450" name="Text Box 82"/>
          <p:cNvSpPr txBox="1">
            <a:spLocks noChangeArrowheads="1"/>
          </p:cNvSpPr>
          <p:nvPr/>
        </p:nvSpPr>
        <p:spPr bwMode="auto">
          <a:xfrm>
            <a:off x="3854450" y="317500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24</a:t>
            </a:r>
            <a:endParaRPr lang="en-US" altLang="en-US"/>
          </a:p>
        </p:txBody>
      </p:sp>
      <p:sp>
        <p:nvSpPr>
          <p:cNvPr id="58451" name="Text Box 83"/>
          <p:cNvSpPr txBox="1">
            <a:spLocks noChangeArrowheads="1"/>
          </p:cNvSpPr>
          <p:nvPr/>
        </p:nvSpPr>
        <p:spPr bwMode="auto">
          <a:xfrm>
            <a:off x="3492500" y="1739900"/>
            <a:ext cx="1536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Running total</a:t>
            </a:r>
            <a:endParaRPr lang="en-US" altLang="en-US"/>
          </a:p>
        </p:txBody>
      </p:sp>
      <p:sp>
        <p:nvSpPr>
          <p:cNvPr id="58453" name="Text Box 85"/>
          <p:cNvSpPr txBox="1">
            <a:spLocks noChangeArrowheads="1"/>
          </p:cNvSpPr>
          <p:nvPr/>
        </p:nvSpPr>
        <p:spPr bwMode="auto">
          <a:xfrm>
            <a:off x="5178425" y="1739900"/>
            <a:ext cx="3698875" cy="366713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Make running totals of frequencies</a:t>
            </a:r>
            <a:endParaRPr lang="en-US" altLang="en-US" i="1">
              <a:latin typeface="Times New Roman" panose="02020603050405020304" pitchFamily="18" charset="0"/>
            </a:endParaRPr>
          </a:p>
        </p:txBody>
      </p:sp>
      <p:sp>
        <p:nvSpPr>
          <p:cNvPr id="58454" name="Text Box 86"/>
          <p:cNvSpPr txBox="1">
            <a:spLocks noChangeArrowheads="1"/>
          </p:cNvSpPr>
          <p:nvPr/>
        </p:nvSpPr>
        <p:spPr bwMode="auto">
          <a:xfrm>
            <a:off x="2654300" y="4673600"/>
            <a:ext cx="11811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200" i="1">
                <a:latin typeface="Times New Roman" panose="02020603050405020304" pitchFamily="18" charset="0"/>
              </a:rPr>
              <a:t>n</a:t>
            </a:r>
            <a:r>
              <a:rPr lang="en-GB" altLang="en-US"/>
              <a:t> = 38</a:t>
            </a:r>
            <a:endParaRPr lang="en-US" altLang="en-US"/>
          </a:p>
        </p:txBody>
      </p:sp>
      <p:sp>
        <p:nvSpPr>
          <p:cNvPr id="58461" name="Text Box 93"/>
          <p:cNvSpPr txBox="1">
            <a:spLocks noChangeArrowheads="1"/>
          </p:cNvSpPr>
          <p:nvPr/>
        </p:nvSpPr>
        <p:spPr bwMode="auto">
          <a:xfrm>
            <a:off x="3854450" y="353536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33</a:t>
            </a:r>
            <a:endParaRPr lang="en-US" altLang="en-US"/>
          </a:p>
        </p:txBody>
      </p:sp>
      <p:sp>
        <p:nvSpPr>
          <p:cNvPr id="58462" name="Text Box 94"/>
          <p:cNvSpPr txBox="1">
            <a:spLocks noChangeArrowheads="1"/>
          </p:cNvSpPr>
          <p:nvPr/>
        </p:nvSpPr>
        <p:spPr bwMode="auto">
          <a:xfrm>
            <a:off x="3854450" y="3895725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37</a:t>
            </a:r>
            <a:endParaRPr lang="en-US" altLang="en-US"/>
          </a:p>
        </p:txBody>
      </p:sp>
      <p:sp>
        <p:nvSpPr>
          <p:cNvPr id="58464" name="Text Box 96"/>
          <p:cNvSpPr txBox="1">
            <a:spLocks noChangeArrowheads="1"/>
          </p:cNvSpPr>
          <p:nvPr/>
        </p:nvSpPr>
        <p:spPr bwMode="auto">
          <a:xfrm>
            <a:off x="3854450" y="425450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38</a:t>
            </a:r>
            <a:endParaRPr lang="en-US" altLang="en-US"/>
          </a:p>
        </p:txBody>
      </p:sp>
      <p:sp>
        <p:nvSpPr>
          <p:cNvPr id="58465" name="Text Box 97"/>
          <p:cNvSpPr txBox="1">
            <a:spLocks noChangeArrowheads="1"/>
          </p:cNvSpPr>
          <p:nvPr/>
        </p:nvSpPr>
        <p:spPr bwMode="auto">
          <a:xfrm>
            <a:off x="5384800" y="2143125"/>
            <a:ext cx="1943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/>
              <a:t>Lower quartile</a:t>
            </a:r>
            <a:endParaRPr lang="en-US" altLang="en-US" b="1"/>
          </a:p>
        </p:txBody>
      </p:sp>
      <p:graphicFrame>
        <p:nvGraphicFramePr>
          <p:cNvPr id="58466" name="Object 98"/>
          <p:cNvGraphicFramePr>
            <a:graphicFrameLocks noChangeAspect="1"/>
          </p:cNvGraphicFramePr>
          <p:nvPr/>
        </p:nvGraphicFramePr>
        <p:xfrm>
          <a:off x="5483225" y="2452688"/>
          <a:ext cx="889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4" imgW="520474" imgH="393529" progId="Equation.3">
                  <p:embed/>
                </p:oleObj>
              </mc:Choice>
              <mc:Fallback>
                <p:oleObj name="Equation" r:id="rId4" imgW="520474" imgH="393529" progId="Equation.3">
                  <p:embed/>
                  <p:pic>
                    <p:nvPicPr>
                      <p:cNvPr id="58466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225" y="2452688"/>
                        <a:ext cx="8890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67" name="Object 99"/>
          <p:cNvGraphicFramePr>
            <a:graphicFrameLocks noChangeAspect="1"/>
          </p:cNvGraphicFramePr>
          <p:nvPr/>
        </p:nvGraphicFramePr>
        <p:xfrm>
          <a:off x="6346825" y="2620963"/>
          <a:ext cx="7080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6" imgW="457002" imgH="203112" progId="Equation.3">
                  <p:embed/>
                </p:oleObj>
              </mc:Choice>
              <mc:Fallback>
                <p:oleObj name="Equation" r:id="rId6" imgW="457002" imgH="203112" progId="Equation.3">
                  <p:embed/>
                  <p:pic>
                    <p:nvPicPr>
                      <p:cNvPr id="58467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825" y="2620963"/>
                        <a:ext cx="70802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68" name="Object 100"/>
          <p:cNvGraphicFramePr>
            <a:graphicFrameLocks noChangeAspect="1"/>
          </p:cNvGraphicFramePr>
          <p:nvPr/>
        </p:nvGraphicFramePr>
        <p:xfrm>
          <a:off x="7058025" y="2652713"/>
          <a:ext cx="374650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8" imgW="241091" imgH="177646" progId="Equation.3">
                  <p:embed/>
                </p:oleObj>
              </mc:Choice>
              <mc:Fallback>
                <p:oleObj name="Equation" r:id="rId8" imgW="241091" imgH="177646" progId="Equation.3">
                  <p:embed/>
                  <p:pic>
                    <p:nvPicPr>
                      <p:cNvPr id="58468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025" y="2652713"/>
                        <a:ext cx="374650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69" name="Text Box 101"/>
          <p:cNvSpPr txBox="1">
            <a:spLocks noChangeArrowheads="1"/>
          </p:cNvSpPr>
          <p:nvPr/>
        </p:nvSpPr>
        <p:spPr bwMode="auto">
          <a:xfrm>
            <a:off x="7378700" y="2600325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goals</a:t>
            </a:r>
            <a:endParaRPr lang="en-US" altLang="en-US"/>
          </a:p>
        </p:txBody>
      </p:sp>
      <p:sp>
        <p:nvSpPr>
          <p:cNvPr id="58471" name="Text Box 103"/>
          <p:cNvSpPr txBox="1">
            <a:spLocks noChangeArrowheads="1"/>
          </p:cNvSpPr>
          <p:nvPr/>
        </p:nvSpPr>
        <p:spPr bwMode="auto">
          <a:xfrm>
            <a:off x="5384800" y="3146425"/>
            <a:ext cx="1943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/>
              <a:t>Median</a:t>
            </a:r>
            <a:endParaRPr lang="en-US" altLang="en-US" b="1"/>
          </a:p>
        </p:txBody>
      </p:sp>
      <p:graphicFrame>
        <p:nvGraphicFramePr>
          <p:cNvPr id="58472" name="Object 104"/>
          <p:cNvGraphicFramePr>
            <a:graphicFrameLocks noChangeAspect="1"/>
          </p:cNvGraphicFramePr>
          <p:nvPr/>
        </p:nvGraphicFramePr>
        <p:xfrm>
          <a:off x="5537200" y="3468688"/>
          <a:ext cx="7810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10" imgW="457002" imgH="393529" progId="Equation.3">
                  <p:embed/>
                </p:oleObj>
              </mc:Choice>
              <mc:Fallback>
                <p:oleObj name="Equation" r:id="rId10" imgW="457002" imgH="393529" progId="Equation.3">
                  <p:embed/>
                  <p:pic>
                    <p:nvPicPr>
                      <p:cNvPr id="58472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3468688"/>
                        <a:ext cx="7810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3" name="Object 105"/>
          <p:cNvGraphicFramePr>
            <a:graphicFrameLocks noChangeAspect="1"/>
          </p:cNvGraphicFramePr>
          <p:nvPr/>
        </p:nvGraphicFramePr>
        <p:xfrm>
          <a:off x="6294438" y="3444875"/>
          <a:ext cx="13970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12" imgW="901309" imgH="418918" progId="Equation.3">
                  <p:embed/>
                </p:oleObj>
              </mc:Choice>
              <mc:Fallback>
                <p:oleObj name="Equation" r:id="rId12" imgW="901309" imgH="418918" progId="Equation.3">
                  <p:embed/>
                  <p:pic>
                    <p:nvPicPr>
                      <p:cNvPr id="58473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438" y="3444875"/>
                        <a:ext cx="13970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4" name="Object 106"/>
          <p:cNvGraphicFramePr>
            <a:graphicFrameLocks noChangeAspect="1"/>
          </p:cNvGraphicFramePr>
          <p:nvPr/>
        </p:nvGraphicFramePr>
        <p:xfrm>
          <a:off x="7708900" y="3678238"/>
          <a:ext cx="395288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14" imgW="253780" imgH="164957" progId="Equation.3">
                  <p:embed/>
                </p:oleObj>
              </mc:Choice>
              <mc:Fallback>
                <p:oleObj name="Equation" r:id="rId14" imgW="253780" imgH="164957" progId="Equation.3">
                  <p:embed/>
                  <p:pic>
                    <p:nvPicPr>
                      <p:cNvPr id="58474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8900" y="3678238"/>
                        <a:ext cx="395288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75" name="Text Box 107"/>
          <p:cNvSpPr txBox="1">
            <a:spLocks noChangeArrowheads="1"/>
          </p:cNvSpPr>
          <p:nvPr/>
        </p:nvSpPr>
        <p:spPr bwMode="auto">
          <a:xfrm>
            <a:off x="8039100" y="3616325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goals</a:t>
            </a:r>
            <a:endParaRPr lang="en-US" altLang="en-US"/>
          </a:p>
        </p:txBody>
      </p:sp>
      <p:sp>
        <p:nvSpPr>
          <p:cNvPr id="58476" name="Text Box 108"/>
          <p:cNvSpPr txBox="1">
            <a:spLocks noChangeArrowheads="1"/>
          </p:cNvSpPr>
          <p:nvPr/>
        </p:nvSpPr>
        <p:spPr bwMode="auto">
          <a:xfrm>
            <a:off x="5410200" y="4187825"/>
            <a:ext cx="1943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/>
              <a:t>Upper quartile</a:t>
            </a:r>
            <a:endParaRPr lang="en-US" altLang="en-US" b="1"/>
          </a:p>
        </p:txBody>
      </p:sp>
      <p:graphicFrame>
        <p:nvGraphicFramePr>
          <p:cNvPr id="58477" name="Object 109"/>
          <p:cNvGraphicFramePr>
            <a:graphicFrameLocks noChangeAspect="1"/>
          </p:cNvGraphicFramePr>
          <p:nvPr/>
        </p:nvGraphicFramePr>
        <p:xfrm>
          <a:off x="5572125" y="4548188"/>
          <a:ext cx="11699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16" imgW="685800" imgH="393700" progId="Equation.3">
                  <p:embed/>
                </p:oleObj>
              </mc:Choice>
              <mc:Fallback>
                <p:oleObj name="Equation" r:id="rId16" imgW="685800" imgH="393700" progId="Equation.3">
                  <p:embed/>
                  <p:pic>
                    <p:nvPicPr>
                      <p:cNvPr id="58477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4548188"/>
                        <a:ext cx="11699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8" name="Object 110"/>
          <p:cNvGraphicFramePr>
            <a:graphicFrameLocks noChangeAspect="1"/>
          </p:cNvGraphicFramePr>
          <p:nvPr/>
        </p:nvGraphicFramePr>
        <p:xfrm>
          <a:off x="6756400" y="4703763"/>
          <a:ext cx="7270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18" imgW="469696" imgH="203112" progId="Equation.3">
                  <p:embed/>
                </p:oleObj>
              </mc:Choice>
              <mc:Fallback>
                <p:oleObj name="Equation" r:id="rId18" imgW="469696" imgH="203112" progId="Equation.3">
                  <p:embed/>
                  <p:pic>
                    <p:nvPicPr>
                      <p:cNvPr id="58478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00" y="4703763"/>
                        <a:ext cx="7270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9" name="Object 111"/>
          <p:cNvGraphicFramePr>
            <a:graphicFrameLocks noChangeAspect="1"/>
          </p:cNvGraphicFramePr>
          <p:nvPr/>
        </p:nvGraphicFramePr>
        <p:xfrm>
          <a:off x="7477125" y="4735513"/>
          <a:ext cx="374650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20" imgW="241091" imgH="177646" progId="Equation.3">
                  <p:embed/>
                </p:oleObj>
              </mc:Choice>
              <mc:Fallback>
                <p:oleObj name="Equation" r:id="rId20" imgW="241091" imgH="177646" progId="Equation.3">
                  <p:embed/>
                  <p:pic>
                    <p:nvPicPr>
                      <p:cNvPr id="58479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25" y="4735513"/>
                        <a:ext cx="374650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80" name="Text Box 112"/>
          <p:cNvSpPr txBox="1">
            <a:spLocks noChangeArrowheads="1"/>
          </p:cNvSpPr>
          <p:nvPr/>
        </p:nvSpPr>
        <p:spPr bwMode="auto">
          <a:xfrm>
            <a:off x="7797800" y="4683125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goals</a:t>
            </a:r>
            <a:endParaRPr lang="en-US" altLang="en-US"/>
          </a:p>
        </p:txBody>
      </p:sp>
      <p:sp>
        <p:nvSpPr>
          <p:cNvPr id="58481" name="Line 113"/>
          <p:cNvSpPr>
            <a:spLocks noChangeShapeType="1"/>
          </p:cNvSpPr>
          <p:nvPr/>
        </p:nvSpPr>
        <p:spPr bwMode="auto">
          <a:xfrm flipV="1">
            <a:off x="3657600" y="4495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485" name="Rectangle 117"/>
          <p:cNvSpPr>
            <a:spLocks noChangeArrowheads="1"/>
          </p:cNvSpPr>
          <p:nvPr/>
        </p:nvSpPr>
        <p:spPr bwMode="auto">
          <a:xfrm>
            <a:off x="403225" y="5643563"/>
            <a:ext cx="600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1,1</a:t>
            </a:r>
            <a:r>
              <a:rPr lang="en-US" altLang="en-US"/>
              <a:t> </a:t>
            </a:r>
          </a:p>
        </p:txBody>
      </p:sp>
      <p:sp>
        <p:nvSpPr>
          <p:cNvPr id="58486" name="Rectangle 118"/>
          <p:cNvSpPr>
            <a:spLocks noChangeArrowheads="1"/>
          </p:cNvSpPr>
          <p:nvPr/>
        </p:nvSpPr>
        <p:spPr bwMode="auto">
          <a:xfrm>
            <a:off x="755650" y="5643563"/>
            <a:ext cx="1239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,2,2,2,2,2</a:t>
            </a:r>
            <a:endParaRPr lang="en-US" altLang="en-US"/>
          </a:p>
        </p:txBody>
      </p:sp>
      <p:sp>
        <p:nvSpPr>
          <p:cNvPr id="58487" name="Rectangle 119"/>
          <p:cNvSpPr>
            <a:spLocks noChangeArrowheads="1"/>
          </p:cNvSpPr>
          <p:nvPr/>
        </p:nvSpPr>
        <p:spPr bwMode="auto">
          <a:xfrm>
            <a:off x="1835150" y="5643563"/>
            <a:ext cx="2084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,3,3,3,3,3,3,3,3,3</a:t>
            </a:r>
            <a:endParaRPr lang="en-US" altLang="en-US"/>
          </a:p>
        </p:txBody>
      </p:sp>
      <p:sp>
        <p:nvSpPr>
          <p:cNvPr id="58488" name="Rectangle 120"/>
          <p:cNvSpPr>
            <a:spLocks noChangeArrowheads="1"/>
          </p:cNvSpPr>
          <p:nvPr/>
        </p:nvSpPr>
        <p:spPr bwMode="auto">
          <a:xfrm>
            <a:off x="3759200" y="5643563"/>
            <a:ext cx="187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,4,4,4,4,4,4,4,4</a:t>
            </a:r>
            <a:endParaRPr lang="en-US" altLang="en-US"/>
          </a:p>
        </p:txBody>
      </p:sp>
      <p:sp>
        <p:nvSpPr>
          <p:cNvPr id="58489" name="Rectangle 121"/>
          <p:cNvSpPr>
            <a:spLocks noChangeArrowheads="1"/>
          </p:cNvSpPr>
          <p:nvPr/>
        </p:nvSpPr>
        <p:spPr bwMode="auto">
          <a:xfrm>
            <a:off x="5473700" y="5643563"/>
            <a:ext cx="2084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,5,5,5,5,5,5,5,5,5</a:t>
            </a:r>
            <a:endParaRPr lang="en-US" altLang="en-US"/>
          </a:p>
        </p:txBody>
      </p:sp>
      <p:sp>
        <p:nvSpPr>
          <p:cNvPr id="58490" name="Rectangle 122"/>
          <p:cNvSpPr>
            <a:spLocks noChangeArrowheads="1"/>
          </p:cNvSpPr>
          <p:nvPr/>
        </p:nvSpPr>
        <p:spPr bwMode="auto">
          <a:xfrm>
            <a:off x="7397750" y="5643563"/>
            <a:ext cx="1028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,6,6,6,6</a:t>
            </a:r>
            <a:endParaRPr lang="en-US" altLang="en-US"/>
          </a:p>
        </p:txBody>
      </p:sp>
      <p:sp>
        <p:nvSpPr>
          <p:cNvPr id="58491" name="Rectangle 123"/>
          <p:cNvSpPr>
            <a:spLocks noChangeArrowheads="1"/>
          </p:cNvSpPr>
          <p:nvPr/>
        </p:nvSpPr>
        <p:spPr bwMode="auto">
          <a:xfrm>
            <a:off x="8266113" y="5643563"/>
            <a:ext cx="458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,7</a:t>
            </a:r>
            <a:r>
              <a:rPr lang="en-US" altLang="en-US"/>
              <a:t> </a:t>
            </a:r>
          </a:p>
        </p:txBody>
      </p:sp>
      <p:sp>
        <p:nvSpPr>
          <p:cNvPr id="58492" name="Text Box 124"/>
          <p:cNvSpPr txBox="1">
            <a:spLocks noChangeArrowheads="1"/>
          </p:cNvSpPr>
          <p:nvPr/>
        </p:nvSpPr>
        <p:spPr bwMode="auto">
          <a:xfrm>
            <a:off x="596900" y="5995988"/>
            <a:ext cx="71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/>
              <a:t>2</a:t>
            </a:r>
            <a:r>
              <a:rPr lang="en-GB" altLang="en-US" sz="1400" baseline="30000"/>
              <a:t>nd</a:t>
            </a:r>
            <a:r>
              <a:rPr lang="en-GB" altLang="en-US" sz="1400"/>
              <a:t> </a:t>
            </a:r>
            <a:endParaRPr lang="en-US" altLang="en-US" sz="1400"/>
          </a:p>
        </p:txBody>
      </p:sp>
      <p:sp>
        <p:nvSpPr>
          <p:cNvPr id="58493" name="Text Box 125"/>
          <p:cNvSpPr txBox="1">
            <a:spLocks noChangeArrowheads="1"/>
          </p:cNvSpPr>
          <p:nvPr/>
        </p:nvSpPr>
        <p:spPr bwMode="auto">
          <a:xfrm>
            <a:off x="1635125" y="5995988"/>
            <a:ext cx="71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/>
              <a:t>7</a:t>
            </a:r>
            <a:r>
              <a:rPr lang="en-GB" altLang="en-US" sz="1400" baseline="30000"/>
              <a:t>th</a:t>
            </a:r>
            <a:r>
              <a:rPr lang="en-GB" altLang="en-US" sz="1400"/>
              <a:t>  </a:t>
            </a:r>
            <a:endParaRPr lang="en-US" altLang="en-US" sz="1400"/>
          </a:p>
        </p:txBody>
      </p:sp>
      <p:sp>
        <p:nvSpPr>
          <p:cNvPr id="58494" name="Text Box 126"/>
          <p:cNvSpPr txBox="1">
            <a:spLocks noChangeArrowheads="1"/>
          </p:cNvSpPr>
          <p:nvPr/>
        </p:nvSpPr>
        <p:spPr bwMode="auto">
          <a:xfrm>
            <a:off x="3521075" y="5995988"/>
            <a:ext cx="71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/>
              <a:t>16</a:t>
            </a:r>
            <a:r>
              <a:rPr lang="en-GB" altLang="en-US" sz="1400" baseline="30000"/>
              <a:t>th</a:t>
            </a:r>
            <a:r>
              <a:rPr lang="en-GB" altLang="en-US" sz="1400"/>
              <a:t> </a:t>
            </a:r>
            <a:endParaRPr lang="en-US" altLang="en-US" sz="1400"/>
          </a:p>
        </p:txBody>
      </p:sp>
      <p:sp>
        <p:nvSpPr>
          <p:cNvPr id="58495" name="Text Box 127"/>
          <p:cNvSpPr txBox="1">
            <a:spLocks noChangeArrowheads="1"/>
          </p:cNvSpPr>
          <p:nvPr/>
        </p:nvSpPr>
        <p:spPr bwMode="auto">
          <a:xfrm>
            <a:off x="5254625" y="5995988"/>
            <a:ext cx="71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/>
              <a:t>24</a:t>
            </a:r>
            <a:r>
              <a:rPr lang="en-GB" altLang="en-US" sz="1400" baseline="30000"/>
              <a:t>th</a:t>
            </a:r>
            <a:r>
              <a:rPr lang="en-GB" altLang="en-US" sz="1400"/>
              <a:t> </a:t>
            </a:r>
            <a:endParaRPr lang="en-US" altLang="en-US" sz="1400"/>
          </a:p>
        </p:txBody>
      </p:sp>
      <p:sp>
        <p:nvSpPr>
          <p:cNvPr id="58496" name="Text Box 128"/>
          <p:cNvSpPr txBox="1">
            <a:spLocks noChangeArrowheads="1"/>
          </p:cNvSpPr>
          <p:nvPr/>
        </p:nvSpPr>
        <p:spPr bwMode="auto">
          <a:xfrm>
            <a:off x="860425" y="6300788"/>
            <a:ext cx="670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So the 17</a:t>
            </a:r>
            <a:r>
              <a:rPr lang="en-GB" altLang="en-US" baseline="30000"/>
              <a:t>th</a:t>
            </a:r>
            <a:r>
              <a:rPr lang="en-GB" altLang="en-US"/>
              <a:t> to 24</a:t>
            </a:r>
            <a:r>
              <a:rPr lang="en-GB" altLang="en-US" baseline="30000"/>
              <a:t>th</a:t>
            </a:r>
            <a:r>
              <a:rPr lang="en-GB" altLang="en-US"/>
              <a:t> values, including the median 19</a:t>
            </a:r>
            <a:r>
              <a:rPr lang="en-GB" altLang="en-US" baseline="30000"/>
              <a:t>th</a:t>
            </a:r>
            <a:r>
              <a:rPr lang="en-GB" altLang="en-US"/>
              <a:t>, must be 4  </a:t>
            </a:r>
            <a:endParaRPr lang="en-US" altLang="en-US"/>
          </a:p>
        </p:txBody>
      </p:sp>
      <p:sp>
        <p:nvSpPr>
          <p:cNvPr id="58497" name="Text Box 129"/>
          <p:cNvSpPr txBox="1">
            <a:spLocks noChangeArrowheads="1"/>
          </p:cNvSpPr>
          <p:nvPr/>
        </p:nvSpPr>
        <p:spPr bwMode="auto">
          <a:xfrm>
            <a:off x="263525" y="5106988"/>
            <a:ext cx="5105400" cy="36671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Why find the last position that each value takes?  </a:t>
            </a:r>
            <a:endParaRPr lang="en-US" altLang="en-US"/>
          </a:p>
        </p:txBody>
      </p:sp>
      <p:sp>
        <p:nvSpPr>
          <p:cNvPr id="58498" name="Line 130"/>
          <p:cNvSpPr>
            <a:spLocks noChangeShapeType="1"/>
          </p:cNvSpPr>
          <p:nvPr/>
        </p:nvSpPr>
        <p:spPr bwMode="auto">
          <a:xfrm>
            <a:off x="3944938" y="5992813"/>
            <a:ext cx="159067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499" name="Text Box 131"/>
          <p:cNvSpPr txBox="1">
            <a:spLocks noChangeArrowheads="1"/>
          </p:cNvSpPr>
          <p:nvPr/>
        </p:nvSpPr>
        <p:spPr bwMode="auto">
          <a:xfrm>
            <a:off x="7158038" y="5988050"/>
            <a:ext cx="71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/>
              <a:t>33</a:t>
            </a:r>
            <a:r>
              <a:rPr lang="en-GB" altLang="en-US" sz="1400" baseline="30000"/>
              <a:t>rd</a:t>
            </a:r>
            <a:r>
              <a:rPr lang="en-GB" altLang="en-US" sz="1400"/>
              <a:t> </a:t>
            </a:r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7183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5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5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5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5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5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5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5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5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5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5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5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5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5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5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5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5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47" grpId="0"/>
      <p:bldP spid="58448" grpId="0"/>
      <p:bldP spid="58449" grpId="0"/>
      <p:bldP spid="58450" grpId="0"/>
      <p:bldP spid="58451" grpId="0"/>
      <p:bldP spid="58453" grpId="0" animBg="1"/>
      <p:bldP spid="58454" grpId="0"/>
      <p:bldP spid="58461" grpId="0"/>
      <p:bldP spid="58462" grpId="0"/>
      <p:bldP spid="58464" grpId="0"/>
      <p:bldP spid="58465" grpId="0"/>
      <p:bldP spid="58469" grpId="0"/>
      <p:bldP spid="58471" grpId="0"/>
      <p:bldP spid="58475" grpId="0"/>
      <p:bldP spid="58476" grpId="0"/>
      <p:bldP spid="58480" grpId="0"/>
      <p:bldP spid="58485" grpId="0"/>
      <p:bldP spid="58486" grpId="0"/>
      <p:bldP spid="58487" grpId="0"/>
      <p:bldP spid="58488" grpId="0"/>
      <p:bldP spid="58489" grpId="0"/>
      <p:bldP spid="58490" grpId="0"/>
      <p:bldP spid="58491" grpId="0"/>
      <p:bldP spid="58492" grpId="0"/>
      <p:bldP spid="58493" grpId="0"/>
      <p:bldP spid="58494" grpId="0"/>
      <p:bldP spid="58495" grpId="0"/>
      <p:bldP spid="58496" grpId="0"/>
      <p:bldP spid="58497" grpId="0" animBg="1"/>
      <p:bldP spid="584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92100" y="190500"/>
            <a:ext cx="8661400" cy="5794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/>
              <a:t>Estimating median &amp; quartiles for grouped data</a:t>
            </a:r>
            <a:endParaRPr lang="en-US" altLang="en-US" sz="3200"/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822325" y="935038"/>
            <a:ext cx="71374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Eg The times taken by 36 pupils to run a 100m race are given in the table below. Use interpolation to estimate the median &amp; quartiles.</a:t>
            </a:r>
            <a:endParaRPr lang="en-US" altLang="en-US"/>
          </a:p>
        </p:txBody>
      </p:sp>
      <p:graphicFrame>
        <p:nvGraphicFramePr>
          <p:cNvPr id="62534" name="Group 70"/>
          <p:cNvGraphicFramePr>
            <a:graphicFrameLocks noGrp="1"/>
          </p:cNvGraphicFramePr>
          <p:nvPr/>
        </p:nvGraphicFramePr>
        <p:xfrm>
          <a:off x="596900" y="1765300"/>
          <a:ext cx="3149600" cy="2524124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1135846756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4266502103"/>
                    </a:ext>
                  </a:extLst>
                </a:gridCol>
              </a:tblGrid>
              <a:tr h="6950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Time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 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seconds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5932382"/>
                  </a:ext>
                </a:extLst>
              </a:tr>
              <a:tr h="3658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</a:t>
                      </a:r>
                      <a:r>
                        <a:rPr kumimoji="0" lang="en-GB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&lt; 13</a:t>
                      </a:r>
                    </a:p>
                  </a:txBody>
                  <a:tcPr marT="45727" marB="4572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748454"/>
                  </a:ext>
                </a:extLst>
              </a:tr>
              <a:tr h="3658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 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</a:t>
                      </a:r>
                      <a:r>
                        <a:rPr kumimoji="0" lang="en-GB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&lt; 14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959094"/>
                  </a:ext>
                </a:extLst>
              </a:tr>
              <a:tr h="3658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</a:t>
                      </a:r>
                      <a:r>
                        <a:rPr kumimoji="0" lang="en-GB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&lt; 16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138376"/>
                  </a:ext>
                </a:extLst>
              </a:tr>
              <a:tr h="3658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</a:t>
                      </a:r>
                      <a:r>
                        <a:rPr kumimoji="0" lang="en-GB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&lt; 18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658649"/>
                  </a:ext>
                </a:extLst>
              </a:tr>
              <a:tr h="3658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</a:t>
                      </a:r>
                      <a:r>
                        <a:rPr kumimoji="0" lang="en-GB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&lt; 24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1478647"/>
                  </a:ext>
                </a:extLst>
              </a:tr>
            </a:tbl>
          </a:graphicData>
        </a:graphic>
      </p:graphicFrame>
      <p:graphicFrame>
        <p:nvGraphicFramePr>
          <p:cNvPr id="62572" name="Group 108"/>
          <p:cNvGraphicFramePr>
            <a:graphicFrameLocks noGrp="1"/>
          </p:cNvGraphicFramePr>
          <p:nvPr/>
        </p:nvGraphicFramePr>
        <p:xfrm>
          <a:off x="587375" y="1757363"/>
          <a:ext cx="4594225" cy="2535235"/>
        </p:xfrm>
        <a:graphic>
          <a:graphicData uri="http://schemas.openxmlformats.org/drawingml/2006/table">
            <a:tbl>
              <a:tblPr/>
              <a:tblGrid>
                <a:gridCol w="1584325">
                  <a:extLst>
                    <a:ext uri="{9D8B030D-6E8A-4147-A177-3AD203B41FA5}">
                      <a16:colId xmlns:a16="http://schemas.microsoft.com/office/drawing/2014/main" val="3670219533"/>
                    </a:ext>
                  </a:extLst>
                </a:gridCol>
                <a:gridCol w="1570038">
                  <a:extLst>
                    <a:ext uri="{9D8B030D-6E8A-4147-A177-3AD203B41FA5}">
                      <a16:colId xmlns:a16="http://schemas.microsoft.com/office/drawing/2014/main" val="811775256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1479817886"/>
                    </a:ext>
                  </a:extLst>
                </a:gridCol>
              </a:tblGrid>
              <a:tr h="7034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897241"/>
                  </a:ext>
                </a:extLst>
              </a:tr>
              <a:tr h="3658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7043937"/>
                  </a:ext>
                </a:extLst>
              </a:tr>
              <a:tr h="3683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891722"/>
                  </a:ext>
                </a:extLst>
              </a:tr>
              <a:tr h="3658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662518"/>
                  </a:ext>
                </a:extLst>
              </a:tr>
              <a:tr h="3658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833591"/>
                  </a:ext>
                </a:extLst>
              </a:tr>
              <a:tr h="3658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093404"/>
                  </a:ext>
                </a:extLst>
              </a:tr>
            </a:tbl>
          </a:graphicData>
        </a:graphic>
      </p:graphicFrame>
      <p:sp>
        <p:nvSpPr>
          <p:cNvPr id="62530" name="Text Box 66"/>
          <p:cNvSpPr txBox="1">
            <a:spLocks noChangeArrowheads="1"/>
          </p:cNvSpPr>
          <p:nvPr/>
        </p:nvSpPr>
        <p:spPr bwMode="auto">
          <a:xfrm>
            <a:off x="3797300" y="1816100"/>
            <a:ext cx="1358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Running total</a:t>
            </a:r>
            <a:endParaRPr lang="en-US" altLang="en-US" i="1">
              <a:latin typeface="Times New Roman" panose="02020603050405020304" pitchFamily="18" charset="0"/>
            </a:endParaRPr>
          </a:p>
        </p:txBody>
      </p:sp>
      <p:sp>
        <p:nvSpPr>
          <p:cNvPr id="62531" name="Text Box 67"/>
          <p:cNvSpPr txBox="1">
            <a:spLocks noChangeArrowheads="1"/>
          </p:cNvSpPr>
          <p:nvPr/>
        </p:nvSpPr>
        <p:spPr bwMode="auto">
          <a:xfrm>
            <a:off x="3898900" y="24638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3</a:t>
            </a:r>
            <a:endParaRPr lang="en-US" altLang="en-US"/>
          </a:p>
        </p:txBody>
      </p:sp>
      <p:sp>
        <p:nvSpPr>
          <p:cNvPr id="62532" name="Text Box 68"/>
          <p:cNvSpPr txBox="1">
            <a:spLocks noChangeArrowheads="1"/>
          </p:cNvSpPr>
          <p:nvPr/>
        </p:nvSpPr>
        <p:spPr bwMode="auto">
          <a:xfrm>
            <a:off x="3898900" y="2816225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11</a:t>
            </a:r>
            <a:endParaRPr lang="en-US" altLang="en-US"/>
          </a:p>
        </p:txBody>
      </p:sp>
      <p:sp>
        <p:nvSpPr>
          <p:cNvPr id="62533" name="Text Box 69"/>
          <p:cNvSpPr txBox="1">
            <a:spLocks noChangeArrowheads="1"/>
          </p:cNvSpPr>
          <p:nvPr/>
        </p:nvSpPr>
        <p:spPr bwMode="auto">
          <a:xfrm>
            <a:off x="3898900" y="318135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27</a:t>
            </a:r>
            <a:endParaRPr lang="en-US" altLang="en-US"/>
          </a:p>
        </p:txBody>
      </p:sp>
      <p:sp>
        <p:nvSpPr>
          <p:cNvPr id="62539" name="Text Box 75"/>
          <p:cNvSpPr txBox="1">
            <a:spLocks noChangeArrowheads="1"/>
          </p:cNvSpPr>
          <p:nvPr/>
        </p:nvSpPr>
        <p:spPr bwMode="auto">
          <a:xfrm>
            <a:off x="3898900" y="3552825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34</a:t>
            </a:r>
            <a:endParaRPr lang="en-US" altLang="en-US"/>
          </a:p>
        </p:txBody>
      </p:sp>
      <p:sp>
        <p:nvSpPr>
          <p:cNvPr id="62540" name="Text Box 76"/>
          <p:cNvSpPr txBox="1">
            <a:spLocks noChangeArrowheads="1"/>
          </p:cNvSpPr>
          <p:nvPr/>
        </p:nvSpPr>
        <p:spPr bwMode="auto">
          <a:xfrm>
            <a:off x="3898900" y="391795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36</a:t>
            </a:r>
            <a:endParaRPr lang="en-US" altLang="en-US"/>
          </a:p>
        </p:txBody>
      </p:sp>
      <p:sp>
        <p:nvSpPr>
          <p:cNvPr id="62545" name="Rectangle 81"/>
          <p:cNvSpPr>
            <a:spLocks noChangeArrowheads="1"/>
          </p:cNvSpPr>
          <p:nvPr/>
        </p:nvSpPr>
        <p:spPr bwMode="auto">
          <a:xfrm>
            <a:off x="279400" y="4495800"/>
            <a:ext cx="2794000" cy="14478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62546" name="Text Box 82"/>
          <p:cNvSpPr txBox="1">
            <a:spLocks noChangeArrowheads="1"/>
          </p:cNvSpPr>
          <p:nvPr/>
        </p:nvSpPr>
        <p:spPr bwMode="auto">
          <a:xfrm>
            <a:off x="530225" y="4570413"/>
            <a:ext cx="161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Lower quartile</a:t>
            </a:r>
            <a:endParaRPr lang="en-US" altLang="en-US"/>
          </a:p>
        </p:txBody>
      </p:sp>
      <p:sp>
        <p:nvSpPr>
          <p:cNvPr id="62547" name="Text Box 83"/>
          <p:cNvSpPr txBox="1">
            <a:spLocks noChangeArrowheads="1"/>
          </p:cNvSpPr>
          <p:nvPr/>
        </p:nvSpPr>
        <p:spPr bwMode="auto">
          <a:xfrm>
            <a:off x="530225" y="5072063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Median</a:t>
            </a:r>
            <a:endParaRPr lang="en-US" altLang="en-US"/>
          </a:p>
        </p:txBody>
      </p:sp>
      <p:sp>
        <p:nvSpPr>
          <p:cNvPr id="62548" name="Text Box 84"/>
          <p:cNvSpPr txBox="1">
            <a:spLocks noChangeArrowheads="1"/>
          </p:cNvSpPr>
          <p:nvPr/>
        </p:nvSpPr>
        <p:spPr bwMode="auto">
          <a:xfrm>
            <a:off x="530225" y="5573713"/>
            <a:ext cx="161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Upper quartile</a:t>
            </a:r>
            <a:endParaRPr lang="en-US" altLang="en-US"/>
          </a:p>
        </p:txBody>
      </p:sp>
      <p:graphicFrame>
        <p:nvGraphicFramePr>
          <p:cNvPr id="62549" name="Object 85"/>
          <p:cNvGraphicFramePr>
            <a:graphicFrameLocks noChangeAspect="1"/>
          </p:cNvGraphicFramePr>
          <p:nvPr/>
        </p:nvGraphicFramePr>
        <p:xfrm>
          <a:off x="2111375" y="4518025"/>
          <a:ext cx="8016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4" imgW="469696" imgH="253890" progId="Equation.3">
                  <p:embed/>
                </p:oleObj>
              </mc:Choice>
              <mc:Fallback>
                <p:oleObj name="Equation" r:id="rId4" imgW="469696" imgH="253890" progId="Equation.3">
                  <p:embed/>
                  <p:pic>
                    <p:nvPicPr>
                      <p:cNvPr id="62549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4518025"/>
                        <a:ext cx="80168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50" name="Object 86"/>
          <p:cNvGraphicFramePr>
            <a:graphicFrameLocks noChangeAspect="1"/>
          </p:cNvGraphicFramePr>
          <p:nvPr/>
        </p:nvGraphicFramePr>
        <p:xfrm>
          <a:off x="1412875" y="5038725"/>
          <a:ext cx="8016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6" imgW="469696" imgH="253890" progId="Equation.3">
                  <p:embed/>
                </p:oleObj>
              </mc:Choice>
              <mc:Fallback>
                <p:oleObj name="Equation" r:id="rId6" imgW="469696" imgH="253890" progId="Equation.3">
                  <p:embed/>
                  <p:pic>
                    <p:nvPicPr>
                      <p:cNvPr id="6255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5038725"/>
                        <a:ext cx="80168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51" name="Object 87"/>
          <p:cNvGraphicFramePr>
            <a:graphicFrameLocks noChangeAspect="1"/>
          </p:cNvGraphicFramePr>
          <p:nvPr/>
        </p:nvGraphicFramePr>
        <p:xfrm>
          <a:off x="2106613" y="5521325"/>
          <a:ext cx="889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8" imgW="520474" imgH="253890" progId="Equation.3">
                  <p:embed/>
                </p:oleObj>
              </mc:Choice>
              <mc:Fallback>
                <p:oleObj name="Equation" r:id="rId8" imgW="520474" imgH="253890" progId="Equation.3">
                  <p:embed/>
                  <p:pic>
                    <p:nvPicPr>
                      <p:cNvPr id="62551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5521325"/>
                        <a:ext cx="8890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55" name="Text Box 91"/>
          <p:cNvSpPr txBox="1">
            <a:spLocks noChangeArrowheads="1"/>
          </p:cNvSpPr>
          <p:nvPr/>
        </p:nvSpPr>
        <p:spPr bwMode="auto">
          <a:xfrm>
            <a:off x="5448300" y="1787525"/>
            <a:ext cx="1943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/>
              <a:t>Lower quartile</a:t>
            </a:r>
            <a:endParaRPr lang="en-US" altLang="en-US" b="1"/>
          </a:p>
        </p:txBody>
      </p:sp>
      <p:graphicFrame>
        <p:nvGraphicFramePr>
          <p:cNvPr id="62556" name="Object 92"/>
          <p:cNvGraphicFramePr>
            <a:graphicFrameLocks noChangeAspect="1"/>
          </p:cNvGraphicFramePr>
          <p:nvPr/>
        </p:nvGraphicFramePr>
        <p:xfrm>
          <a:off x="7240588" y="1665288"/>
          <a:ext cx="8016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10" imgW="469696" imgH="393529" progId="Equation.3">
                  <p:embed/>
                </p:oleObj>
              </mc:Choice>
              <mc:Fallback>
                <p:oleObj name="Equation" r:id="rId10" imgW="469696" imgH="393529" progId="Equation.3">
                  <p:embed/>
                  <p:pic>
                    <p:nvPicPr>
                      <p:cNvPr id="62556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0588" y="1665288"/>
                        <a:ext cx="80168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59" name="Text Box 95"/>
          <p:cNvSpPr txBox="1">
            <a:spLocks noChangeArrowheads="1"/>
          </p:cNvSpPr>
          <p:nvPr/>
        </p:nvSpPr>
        <p:spPr bwMode="auto">
          <a:xfrm>
            <a:off x="5486400" y="2371725"/>
            <a:ext cx="302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6 into the 13</a:t>
            </a:r>
            <a:r>
              <a:rPr lang="en-GB" altLang="en-US">
                <a:cs typeface="Arial" panose="020B0604020202020204" pitchFamily="34" charset="0"/>
              </a:rPr>
              <a:t>≤t </a:t>
            </a:r>
            <a:r>
              <a:rPr lang="en-GB" altLang="en-US"/>
              <a:t>≤14 group</a:t>
            </a:r>
          </a:p>
        </p:txBody>
      </p:sp>
      <p:graphicFrame>
        <p:nvGraphicFramePr>
          <p:cNvPr id="62560" name="Object 96"/>
          <p:cNvGraphicFramePr>
            <a:graphicFrameLocks noChangeAspect="1"/>
          </p:cNvGraphicFramePr>
          <p:nvPr/>
        </p:nvGraphicFramePr>
        <p:xfrm>
          <a:off x="5937250" y="2822575"/>
          <a:ext cx="18843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12" imgW="1104900" imgH="228600" progId="Equation.3">
                  <p:embed/>
                </p:oleObj>
              </mc:Choice>
              <mc:Fallback>
                <p:oleObj name="Equation" r:id="rId12" imgW="1104900" imgH="228600" progId="Equation.3">
                  <p:embed/>
                  <p:pic>
                    <p:nvPicPr>
                      <p:cNvPr id="6256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0" y="2822575"/>
                        <a:ext cx="188436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61" name="Text Box 97"/>
          <p:cNvSpPr txBox="1">
            <a:spLocks noChangeArrowheads="1"/>
          </p:cNvSpPr>
          <p:nvPr/>
        </p:nvSpPr>
        <p:spPr bwMode="auto">
          <a:xfrm>
            <a:off x="5410200" y="3375025"/>
            <a:ext cx="1130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/>
              <a:t>Median</a:t>
            </a:r>
            <a:endParaRPr lang="en-US" altLang="en-US" b="1"/>
          </a:p>
        </p:txBody>
      </p:sp>
      <p:graphicFrame>
        <p:nvGraphicFramePr>
          <p:cNvPr id="62562" name="Object 98"/>
          <p:cNvGraphicFramePr>
            <a:graphicFrameLocks noChangeAspect="1"/>
          </p:cNvGraphicFramePr>
          <p:nvPr/>
        </p:nvGraphicFramePr>
        <p:xfrm>
          <a:off x="6438900" y="3227388"/>
          <a:ext cx="93186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14" imgW="545863" imgH="393529" progId="Equation.3">
                  <p:embed/>
                </p:oleObj>
              </mc:Choice>
              <mc:Fallback>
                <p:oleObj name="Equation" r:id="rId14" imgW="545863" imgH="393529" progId="Equation.3">
                  <p:embed/>
                  <p:pic>
                    <p:nvPicPr>
                      <p:cNvPr id="62562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0" y="3227388"/>
                        <a:ext cx="93186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63" name="Text Box 99"/>
          <p:cNvSpPr txBox="1">
            <a:spLocks noChangeArrowheads="1"/>
          </p:cNvSpPr>
          <p:nvPr/>
        </p:nvSpPr>
        <p:spPr bwMode="auto">
          <a:xfrm>
            <a:off x="5448300" y="3959225"/>
            <a:ext cx="302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7 into the 14</a:t>
            </a:r>
            <a:r>
              <a:rPr lang="en-GB" altLang="en-US">
                <a:cs typeface="Arial" panose="020B0604020202020204" pitchFamily="34" charset="0"/>
              </a:rPr>
              <a:t>≤t </a:t>
            </a:r>
            <a:r>
              <a:rPr lang="en-GB" altLang="en-US"/>
              <a:t>≤16 group</a:t>
            </a:r>
          </a:p>
        </p:txBody>
      </p:sp>
      <p:graphicFrame>
        <p:nvGraphicFramePr>
          <p:cNvPr id="62564" name="Object 100"/>
          <p:cNvGraphicFramePr>
            <a:graphicFrameLocks noChangeAspect="1"/>
          </p:cNvGraphicFramePr>
          <p:nvPr/>
        </p:nvGraphicFramePr>
        <p:xfrm>
          <a:off x="5757863" y="4410075"/>
          <a:ext cx="216693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16" imgW="1270000" imgH="228600" progId="Equation.3">
                  <p:embed/>
                </p:oleObj>
              </mc:Choice>
              <mc:Fallback>
                <p:oleObj name="Equation" r:id="rId16" imgW="1270000" imgH="228600" progId="Equation.3">
                  <p:embed/>
                  <p:pic>
                    <p:nvPicPr>
                      <p:cNvPr id="62564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3" y="4410075"/>
                        <a:ext cx="2166937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65" name="Text Box 101"/>
          <p:cNvSpPr txBox="1">
            <a:spLocks noChangeArrowheads="1"/>
          </p:cNvSpPr>
          <p:nvPr/>
        </p:nvSpPr>
        <p:spPr bwMode="auto">
          <a:xfrm>
            <a:off x="5448300" y="5051425"/>
            <a:ext cx="1943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/>
              <a:t>Upper quartile</a:t>
            </a:r>
            <a:endParaRPr lang="en-US" altLang="en-US" b="1"/>
          </a:p>
        </p:txBody>
      </p:sp>
      <p:graphicFrame>
        <p:nvGraphicFramePr>
          <p:cNvPr id="62566" name="Object 102"/>
          <p:cNvGraphicFramePr>
            <a:graphicFrameLocks noChangeAspect="1"/>
          </p:cNvGraphicFramePr>
          <p:nvPr/>
        </p:nvGraphicFramePr>
        <p:xfrm>
          <a:off x="7227888" y="4929188"/>
          <a:ext cx="10826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18" imgW="634725" imgH="393529" progId="Equation.3">
                  <p:embed/>
                </p:oleObj>
              </mc:Choice>
              <mc:Fallback>
                <p:oleObj name="Equation" r:id="rId18" imgW="634725" imgH="393529" progId="Equation.3">
                  <p:embed/>
                  <p:pic>
                    <p:nvPicPr>
                      <p:cNvPr id="62566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7888" y="4929188"/>
                        <a:ext cx="108267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67" name="Text Box 103"/>
          <p:cNvSpPr txBox="1">
            <a:spLocks noChangeArrowheads="1"/>
          </p:cNvSpPr>
          <p:nvPr/>
        </p:nvSpPr>
        <p:spPr bwMode="auto">
          <a:xfrm>
            <a:off x="5486400" y="5635625"/>
            <a:ext cx="302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16 into the 14</a:t>
            </a:r>
            <a:r>
              <a:rPr lang="en-GB" altLang="en-US">
                <a:cs typeface="Arial" panose="020B0604020202020204" pitchFamily="34" charset="0"/>
              </a:rPr>
              <a:t>≤t </a:t>
            </a:r>
            <a:r>
              <a:rPr lang="en-GB" altLang="en-US"/>
              <a:t>≤16 group</a:t>
            </a:r>
          </a:p>
        </p:txBody>
      </p:sp>
      <p:graphicFrame>
        <p:nvGraphicFramePr>
          <p:cNvPr id="62568" name="Object 104"/>
          <p:cNvGraphicFramePr>
            <a:graphicFrameLocks noChangeAspect="1"/>
          </p:cNvGraphicFramePr>
          <p:nvPr/>
        </p:nvGraphicFramePr>
        <p:xfrm>
          <a:off x="6056313" y="6086475"/>
          <a:ext cx="164623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tion" r:id="rId20" imgW="965200" imgH="228600" progId="Equation.3">
                  <p:embed/>
                </p:oleObj>
              </mc:Choice>
              <mc:Fallback>
                <p:oleObj name="Equation" r:id="rId20" imgW="965200" imgH="228600" progId="Equation.3">
                  <p:embed/>
                  <p:pic>
                    <p:nvPicPr>
                      <p:cNvPr id="62568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313" y="6086475"/>
                        <a:ext cx="1646237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152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6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6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6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6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6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6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6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6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 animBg="1"/>
      <p:bldP spid="62530" grpId="0"/>
      <p:bldP spid="62531" grpId="0"/>
      <p:bldP spid="62532" grpId="0"/>
      <p:bldP spid="62533" grpId="0"/>
      <p:bldP spid="62539" grpId="0"/>
      <p:bldP spid="62540" grpId="0"/>
      <p:bldP spid="62555" grpId="0"/>
      <p:bldP spid="62559" grpId="0"/>
      <p:bldP spid="62561" grpId="0"/>
      <p:bldP spid="62563" grpId="0"/>
      <p:bldP spid="62565" grpId="0"/>
      <p:bldP spid="625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27025" y="884238"/>
            <a:ext cx="8550275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Eg The times taken by 26 pupils to run an 800m race are given in the table below. Use interpolation to find the median and quartiles</a:t>
            </a:r>
            <a:endParaRPr lang="en-US" altLang="en-US"/>
          </a:p>
        </p:txBody>
      </p:sp>
      <p:graphicFrame>
        <p:nvGraphicFramePr>
          <p:cNvPr id="118873" name="Group 89"/>
          <p:cNvGraphicFramePr>
            <a:graphicFrameLocks noGrp="1"/>
          </p:cNvGraphicFramePr>
          <p:nvPr/>
        </p:nvGraphicFramePr>
        <p:xfrm>
          <a:off x="1638300" y="2387600"/>
          <a:ext cx="3149600" cy="2816328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1094388492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3707714460"/>
                    </a:ext>
                  </a:extLst>
                </a:gridCol>
              </a:tblGrid>
              <a:tr h="8351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Time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kumimoji="0" lang="en-GB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seconds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92707"/>
                  </a:ext>
                </a:extLst>
              </a:tr>
              <a:tr h="396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120-130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209635"/>
                  </a:ext>
                </a:extLst>
              </a:tr>
              <a:tr h="396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131-150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33985"/>
                  </a:ext>
                </a:extLst>
              </a:tr>
              <a:tr h="396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151-180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03229"/>
                  </a:ext>
                </a:extLst>
              </a:tr>
              <a:tr h="396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181-205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749269"/>
                  </a:ext>
                </a:extLst>
              </a:tr>
              <a:tr h="396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206-225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59756"/>
                  </a:ext>
                </a:extLst>
              </a:tr>
            </a:tbl>
          </a:graphicData>
        </a:graphic>
      </p:graphicFrame>
      <p:sp>
        <p:nvSpPr>
          <p:cNvPr id="44058" name="Text Box 28"/>
          <p:cNvSpPr txBox="1">
            <a:spLocks noChangeArrowheads="1"/>
          </p:cNvSpPr>
          <p:nvPr/>
        </p:nvSpPr>
        <p:spPr bwMode="auto">
          <a:xfrm>
            <a:off x="2400300" y="177800"/>
            <a:ext cx="4254500" cy="5794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/>
              <a:t>Poorly defined groups</a:t>
            </a:r>
            <a:endParaRPr lang="en-US" altLang="en-US" sz="3200"/>
          </a:p>
        </p:txBody>
      </p:sp>
      <p:graphicFrame>
        <p:nvGraphicFramePr>
          <p:cNvPr id="118920" name="Group 136"/>
          <p:cNvGraphicFramePr>
            <a:graphicFrameLocks noGrp="1"/>
          </p:cNvGraphicFramePr>
          <p:nvPr/>
        </p:nvGraphicFramePr>
        <p:xfrm>
          <a:off x="4781550" y="2393950"/>
          <a:ext cx="2959100" cy="2822576"/>
        </p:xfrm>
        <a:graphic>
          <a:graphicData uri="http://schemas.openxmlformats.org/drawingml/2006/table">
            <a:tbl>
              <a:tblPr/>
              <a:tblGrid>
                <a:gridCol w="1431925">
                  <a:extLst>
                    <a:ext uri="{9D8B030D-6E8A-4147-A177-3AD203B41FA5}">
                      <a16:colId xmlns:a16="http://schemas.microsoft.com/office/drawing/2014/main" val="2710880394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3488380342"/>
                    </a:ext>
                  </a:extLst>
                </a:gridCol>
              </a:tblGrid>
              <a:tr h="820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744431"/>
                  </a:ext>
                </a:extLst>
              </a:tr>
              <a:tr h="401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087907"/>
                  </a:ext>
                </a:extLst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220275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444647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398369"/>
                  </a:ext>
                </a:extLst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699585"/>
                  </a:ext>
                </a:extLst>
              </a:tr>
            </a:tbl>
          </a:graphicData>
        </a:graphic>
      </p:graphicFrame>
      <p:sp>
        <p:nvSpPr>
          <p:cNvPr id="118851" name="Text Box 67"/>
          <p:cNvSpPr txBox="1">
            <a:spLocks noChangeArrowheads="1"/>
          </p:cNvSpPr>
          <p:nvPr/>
        </p:nvSpPr>
        <p:spPr bwMode="auto">
          <a:xfrm>
            <a:off x="6286500" y="2476500"/>
            <a:ext cx="1358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/>
              <a:t>Class width</a:t>
            </a:r>
            <a:endParaRPr lang="en-US" altLang="en-US" sz="2000"/>
          </a:p>
        </p:txBody>
      </p:sp>
      <p:sp>
        <p:nvSpPr>
          <p:cNvPr id="118857" name="Text Box 73"/>
          <p:cNvSpPr txBox="1">
            <a:spLocks noChangeArrowheads="1"/>
          </p:cNvSpPr>
          <p:nvPr/>
        </p:nvSpPr>
        <p:spPr bwMode="auto">
          <a:xfrm>
            <a:off x="6426200" y="32512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11</a:t>
            </a:r>
            <a:endParaRPr lang="en-US" altLang="en-US"/>
          </a:p>
        </p:txBody>
      </p:sp>
      <p:sp>
        <p:nvSpPr>
          <p:cNvPr id="118858" name="Text Box 74"/>
          <p:cNvSpPr txBox="1">
            <a:spLocks noChangeArrowheads="1"/>
          </p:cNvSpPr>
          <p:nvPr/>
        </p:nvSpPr>
        <p:spPr bwMode="auto">
          <a:xfrm>
            <a:off x="6426200" y="363855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20</a:t>
            </a:r>
            <a:endParaRPr lang="en-US" altLang="en-US"/>
          </a:p>
        </p:txBody>
      </p:sp>
      <p:sp>
        <p:nvSpPr>
          <p:cNvPr id="118859" name="Text Box 75"/>
          <p:cNvSpPr txBox="1">
            <a:spLocks noChangeArrowheads="1"/>
          </p:cNvSpPr>
          <p:nvPr/>
        </p:nvSpPr>
        <p:spPr bwMode="auto">
          <a:xfrm>
            <a:off x="6426200" y="40513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30</a:t>
            </a:r>
            <a:endParaRPr lang="en-US" altLang="en-US"/>
          </a:p>
        </p:txBody>
      </p:sp>
      <p:sp>
        <p:nvSpPr>
          <p:cNvPr id="118860" name="Text Box 76"/>
          <p:cNvSpPr txBox="1">
            <a:spLocks noChangeArrowheads="1"/>
          </p:cNvSpPr>
          <p:nvPr/>
        </p:nvSpPr>
        <p:spPr bwMode="auto">
          <a:xfrm>
            <a:off x="6426200" y="443865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25</a:t>
            </a:r>
            <a:endParaRPr lang="en-US" altLang="en-US"/>
          </a:p>
        </p:txBody>
      </p:sp>
      <p:sp>
        <p:nvSpPr>
          <p:cNvPr id="118861" name="Text Box 77"/>
          <p:cNvSpPr txBox="1">
            <a:spLocks noChangeArrowheads="1"/>
          </p:cNvSpPr>
          <p:nvPr/>
        </p:nvSpPr>
        <p:spPr bwMode="auto">
          <a:xfrm>
            <a:off x="6426200" y="48260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20</a:t>
            </a:r>
            <a:endParaRPr lang="en-US" altLang="en-US"/>
          </a:p>
        </p:txBody>
      </p:sp>
      <p:sp>
        <p:nvSpPr>
          <p:cNvPr id="118874" name="Text Box 90"/>
          <p:cNvSpPr txBox="1">
            <a:spLocks noChangeArrowheads="1"/>
          </p:cNvSpPr>
          <p:nvPr/>
        </p:nvSpPr>
        <p:spPr bwMode="auto">
          <a:xfrm>
            <a:off x="4876800" y="2413000"/>
            <a:ext cx="1358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Class boundaries</a:t>
            </a:r>
            <a:endParaRPr lang="en-US" altLang="en-US" i="1">
              <a:latin typeface="Times New Roman" panose="02020603050405020304" pitchFamily="18" charset="0"/>
            </a:endParaRPr>
          </a:p>
        </p:txBody>
      </p:sp>
      <p:sp>
        <p:nvSpPr>
          <p:cNvPr id="118875" name="Text Box 91"/>
          <p:cNvSpPr txBox="1">
            <a:spLocks noChangeArrowheads="1"/>
          </p:cNvSpPr>
          <p:nvPr/>
        </p:nvSpPr>
        <p:spPr bwMode="auto">
          <a:xfrm>
            <a:off x="4743450" y="3225800"/>
            <a:ext cx="154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119.5-130.5</a:t>
            </a:r>
            <a:endParaRPr lang="en-US" altLang="en-US"/>
          </a:p>
        </p:txBody>
      </p:sp>
      <p:sp>
        <p:nvSpPr>
          <p:cNvPr id="118876" name="Text Box 92"/>
          <p:cNvSpPr txBox="1">
            <a:spLocks noChangeArrowheads="1"/>
          </p:cNvSpPr>
          <p:nvPr/>
        </p:nvSpPr>
        <p:spPr bwMode="auto">
          <a:xfrm>
            <a:off x="4743450" y="3616325"/>
            <a:ext cx="154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130.5-150.5</a:t>
            </a:r>
            <a:endParaRPr lang="en-US" altLang="en-US"/>
          </a:p>
        </p:txBody>
      </p:sp>
      <p:sp>
        <p:nvSpPr>
          <p:cNvPr id="118877" name="Text Box 93"/>
          <p:cNvSpPr txBox="1">
            <a:spLocks noChangeArrowheads="1"/>
          </p:cNvSpPr>
          <p:nvPr/>
        </p:nvSpPr>
        <p:spPr bwMode="auto">
          <a:xfrm>
            <a:off x="4743450" y="4006850"/>
            <a:ext cx="154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150.5-180.5</a:t>
            </a:r>
            <a:endParaRPr lang="en-US" altLang="en-US"/>
          </a:p>
        </p:txBody>
      </p:sp>
      <p:sp>
        <p:nvSpPr>
          <p:cNvPr id="118878" name="Text Box 94"/>
          <p:cNvSpPr txBox="1">
            <a:spLocks noChangeArrowheads="1"/>
          </p:cNvSpPr>
          <p:nvPr/>
        </p:nvSpPr>
        <p:spPr bwMode="auto">
          <a:xfrm>
            <a:off x="4743450" y="4397375"/>
            <a:ext cx="154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180.5-205.5</a:t>
            </a:r>
            <a:endParaRPr lang="en-US" altLang="en-US"/>
          </a:p>
        </p:txBody>
      </p:sp>
      <p:sp>
        <p:nvSpPr>
          <p:cNvPr id="118879" name="Text Box 95"/>
          <p:cNvSpPr txBox="1">
            <a:spLocks noChangeArrowheads="1"/>
          </p:cNvSpPr>
          <p:nvPr/>
        </p:nvSpPr>
        <p:spPr bwMode="auto">
          <a:xfrm>
            <a:off x="4743450" y="4787900"/>
            <a:ext cx="154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205.5-225.5</a:t>
            </a:r>
            <a:endParaRPr lang="en-US" altLang="en-US"/>
          </a:p>
        </p:txBody>
      </p:sp>
      <p:sp>
        <p:nvSpPr>
          <p:cNvPr id="118907" name="Text Box 123"/>
          <p:cNvSpPr txBox="1">
            <a:spLocks noChangeArrowheads="1"/>
          </p:cNvSpPr>
          <p:nvPr/>
        </p:nvSpPr>
        <p:spPr bwMode="auto">
          <a:xfrm>
            <a:off x="1600200" y="1619250"/>
            <a:ext cx="6391275" cy="6413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You must be careful identifying class boundaries, midpoints and class widths when dealing with groups that don’t ‘meet’</a:t>
            </a:r>
            <a:endParaRPr lang="en-US" altLang="en-US"/>
          </a:p>
        </p:txBody>
      </p:sp>
      <p:sp>
        <p:nvSpPr>
          <p:cNvPr id="118908" name="Text Box 124"/>
          <p:cNvSpPr txBox="1">
            <a:spLocks noChangeArrowheads="1"/>
          </p:cNvSpPr>
          <p:nvPr/>
        </p:nvSpPr>
        <p:spPr bwMode="auto">
          <a:xfrm>
            <a:off x="266700" y="5394325"/>
            <a:ext cx="1943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/>
              <a:t>Lower quartile</a:t>
            </a:r>
            <a:endParaRPr lang="en-US" altLang="en-US" b="1"/>
          </a:p>
        </p:txBody>
      </p:sp>
      <p:graphicFrame>
        <p:nvGraphicFramePr>
          <p:cNvPr id="118909" name="Object 125"/>
          <p:cNvGraphicFramePr>
            <a:graphicFrameLocks noChangeAspect="1"/>
          </p:cNvGraphicFramePr>
          <p:nvPr/>
        </p:nvGraphicFramePr>
        <p:xfrm>
          <a:off x="2027238" y="5272088"/>
          <a:ext cx="10175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4" imgW="596641" imgH="393529" progId="Equation.3">
                  <p:embed/>
                </p:oleObj>
              </mc:Choice>
              <mc:Fallback>
                <p:oleObj name="Equation" r:id="rId4" imgW="596641" imgH="393529" progId="Equation.3">
                  <p:embed/>
                  <p:pic>
                    <p:nvPicPr>
                      <p:cNvPr id="118909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5272088"/>
                        <a:ext cx="101758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911" name="Object 127"/>
          <p:cNvGraphicFramePr>
            <a:graphicFrameLocks noChangeAspect="1"/>
          </p:cNvGraphicFramePr>
          <p:nvPr/>
        </p:nvGraphicFramePr>
        <p:xfrm>
          <a:off x="3021013" y="5438775"/>
          <a:ext cx="294005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6" imgW="1816100" imgH="228600" progId="Equation.3">
                  <p:embed/>
                </p:oleObj>
              </mc:Choice>
              <mc:Fallback>
                <p:oleObj name="Equation" r:id="rId6" imgW="1816100" imgH="228600" progId="Equation.3">
                  <p:embed/>
                  <p:pic>
                    <p:nvPicPr>
                      <p:cNvPr id="118911" name="Object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5438775"/>
                        <a:ext cx="294005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912" name="Text Box 128"/>
          <p:cNvSpPr txBox="1">
            <a:spLocks noChangeArrowheads="1"/>
          </p:cNvSpPr>
          <p:nvPr/>
        </p:nvSpPr>
        <p:spPr bwMode="auto">
          <a:xfrm>
            <a:off x="469900" y="6105525"/>
            <a:ext cx="1130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/>
              <a:t>Median</a:t>
            </a:r>
            <a:endParaRPr lang="en-US" altLang="en-US" b="1"/>
          </a:p>
        </p:txBody>
      </p:sp>
      <p:graphicFrame>
        <p:nvGraphicFramePr>
          <p:cNvPr id="118913" name="Object 129"/>
          <p:cNvGraphicFramePr>
            <a:graphicFrameLocks noChangeAspect="1"/>
          </p:cNvGraphicFramePr>
          <p:nvPr/>
        </p:nvGraphicFramePr>
        <p:xfrm>
          <a:off x="1409700" y="5983288"/>
          <a:ext cx="93186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8" imgW="545863" imgH="393529" progId="Equation.3">
                  <p:embed/>
                </p:oleObj>
              </mc:Choice>
              <mc:Fallback>
                <p:oleObj name="Equation" r:id="rId8" imgW="545863" imgH="393529" progId="Equation.3">
                  <p:embed/>
                  <p:pic>
                    <p:nvPicPr>
                      <p:cNvPr id="118913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5983288"/>
                        <a:ext cx="93186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915" name="Object 131"/>
          <p:cNvGraphicFramePr>
            <a:graphicFrameLocks noChangeAspect="1"/>
          </p:cNvGraphicFramePr>
          <p:nvPr/>
        </p:nvGraphicFramePr>
        <p:xfrm>
          <a:off x="2365375" y="6149975"/>
          <a:ext cx="290036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10" imgW="1790700" imgH="228600" progId="Equation.3">
                  <p:embed/>
                </p:oleObj>
              </mc:Choice>
              <mc:Fallback>
                <p:oleObj name="Equation" r:id="rId10" imgW="1790700" imgH="228600" progId="Equation.3">
                  <p:embed/>
                  <p:pic>
                    <p:nvPicPr>
                      <p:cNvPr id="118915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5" y="6149975"/>
                        <a:ext cx="2900363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916" name="Text Box 132"/>
          <p:cNvSpPr txBox="1">
            <a:spLocks noChangeArrowheads="1"/>
          </p:cNvSpPr>
          <p:nvPr/>
        </p:nvSpPr>
        <p:spPr bwMode="auto">
          <a:xfrm>
            <a:off x="5892800" y="5788025"/>
            <a:ext cx="1943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/>
              <a:t>Upper quartile</a:t>
            </a:r>
            <a:endParaRPr lang="en-US" altLang="en-US" b="1"/>
          </a:p>
        </p:txBody>
      </p:sp>
      <p:graphicFrame>
        <p:nvGraphicFramePr>
          <p:cNvPr id="118917" name="Object 133"/>
          <p:cNvGraphicFramePr>
            <a:graphicFrameLocks noChangeAspect="1"/>
          </p:cNvGraphicFramePr>
          <p:nvPr/>
        </p:nvGraphicFramePr>
        <p:xfrm>
          <a:off x="7575550" y="5665788"/>
          <a:ext cx="12779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12" imgW="748975" imgH="393529" progId="Equation.3">
                  <p:embed/>
                </p:oleObj>
              </mc:Choice>
              <mc:Fallback>
                <p:oleObj name="Equation" r:id="rId12" imgW="748975" imgH="393529" progId="Equation.3">
                  <p:embed/>
                  <p:pic>
                    <p:nvPicPr>
                      <p:cNvPr id="118917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5550" y="5665788"/>
                        <a:ext cx="127793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919" name="Object 135"/>
          <p:cNvGraphicFramePr>
            <a:graphicFrameLocks noChangeAspect="1"/>
          </p:cNvGraphicFramePr>
          <p:nvPr/>
        </p:nvGraphicFramePr>
        <p:xfrm>
          <a:off x="5805488" y="6264275"/>
          <a:ext cx="3084512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14" imgW="1905000" imgH="228600" progId="Equation.3">
                  <p:embed/>
                </p:oleObj>
              </mc:Choice>
              <mc:Fallback>
                <p:oleObj name="Equation" r:id="rId14" imgW="1905000" imgH="228600" progId="Equation.3">
                  <p:embed/>
                  <p:pic>
                    <p:nvPicPr>
                      <p:cNvPr id="118919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488" y="6264275"/>
                        <a:ext cx="3084512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333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8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1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1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1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1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1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1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1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1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1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1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51" grpId="0"/>
      <p:bldP spid="118857" grpId="0"/>
      <p:bldP spid="118858" grpId="0"/>
      <p:bldP spid="118859" grpId="0"/>
      <p:bldP spid="118860" grpId="0"/>
      <p:bldP spid="118861" grpId="0"/>
      <p:bldP spid="118874" grpId="0"/>
      <p:bldP spid="118875" grpId="0"/>
      <p:bldP spid="118876" grpId="0"/>
      <p:bldP spid="118877" grpId="0"/>
      <p:bldP spid="118878" grpId="0"/>
      <p:bldP spid="118879" grpId="0"/>
      <p:bldP spid="118907" grpId="0" animBg="1"/>
      <p:bldP spid="118908" grpId="0"/>
      <p:bldP spid="118912" grpId="0"/>
      <p:bldP spid="1189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794" y="2590864"/>
            <a:ext cx="7556313" cy="1116106"/>
          </a:xfrm>
        </p:spPr>
        <p:txBody>
          <a:bodyPr/>
          <a:lstStyle/>
          <a:p>
            <a:pPr algn="ctr"/>
            <a:r>
              <a:rPr lang="en-GB" sz="4800" dirty="0" smtClean="0"/>
              <a:t>Worksheets – for independent practise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989456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193675" y="966788"/>
            <a:ext cx="7753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GB" altLang="en-US">
                <a:ea typeface="Times New Roman" panose="02020603050405020304" pitchFamily="18" charset="0"/>
                <a:cs typeface="Arial" panose="020B0604020202020204" pitchFamily="34" charset="0"/>
              </a:rPr>
              <a:t>1. Mr Walker is analysing the January exam results in Maths:</a:t>
            </a:r>
            <a:endParaRPr lang="en-US" alt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749300" y="203200"/>
            <a:ext cx="8028940" cy="5794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dirty="0"/>
              <a:t>Statistical Calculations with grouped data</a:t>
            </a:r>
            <a:endParaRPr lang="en-US" altLang="en-US" sz="3200" dirty="0"/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174625" y="5211763"/>
            <a:ext cx="1455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Median Q</a:t>
            </a:r>
            <a:r>
              <a:rPr lang="en-GB" altLang="en-US" baseline="-25000"/>
              <a:t>2</a:t>
            </a:r>
            <a:r>
              <a:rPr lang="en-GB" altLang="en-US"/>
              <a:t> =</a:t>
            </a:r>
            <a:endParaRPr lang="en-US" altLang="en-US"/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174625" y="4689475"/>
            <a:ext cx="220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Lower quartile Q</a:t>
            </a:r>
            <a:r>
              <a:rPr lang="en-GB" altLang="en-US" baseline="-25000"/>
              <a:t>1</a:t>
            </a:r>
            <a:r>
              <a:rPr lang="en-GB" altLang="en-US"/>
              <a:t> = </a:t>
            </a:r>
            <a:endParaRPr lang="en-US" altLang="en-US"/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174625" y="5732463"/>
            <a:ext cx="2205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Upper quartile Q</a:t>
            </a:r>
            <a:r>
              <a:rPr lang="en-GB" altLang="en-US" baseline="-25000"/>
              <a:t>3</a:t>
            </a:r>
            <a:r>
              <a:rPr lang="en-GB" altLang="en-US"/>
              <a:t> = </a:t>
            </a:r>
            <a:endParaRPr lang="en-US" altLang="en-US"/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174625" y="6254750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IQR = </a:t>
            </a:r>
            <a:endParaRPr lang="en-US" altLang="en-US"/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4121150" y="5037138"/>
            <a:ext cx="2554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cs typeface="Arial" panose="020B0604020202020204" pitchFamily="34" charset="0"/>
              </a:rPr>
              <a:t>Standard deviation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GB" altLang="en-US">
                <a:cs typeface="Arial" panose="020B0604020202020204" pitchFamily="34" charset="0"/>
              </a:rPr>
              <a:t> </a:t>
            </a:r>
            <a:r>
              <a:rPr lang="en-GB" altLang="en-US"/>
              <a:t>= </a:t>
            </a:r>
            <a:endParaRPr lang="en-US" altLang="en-US"/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4121150" y="595630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Skew using</a:t>
            </a:r>
            <a:endParaRPr lang="en-US" altLang="en-US"/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4159250" y="4143375"/>
            <a:ext cx="1147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cs typeface="Arial" panose="020B0604020202020204" pitchFamily="34" charset="0"/>
              </a:rPr>
              <a:t>Mean </a:t>
            </a:r>
            <a:r>
              <a:rPr lang="el-GR" altLang="en-US">
                <a:cs typeface="Arial" panose="020B0604020202020204" pitchFamily="34" charset="0"/>
              </a:rPr>
              <a:t>μ</a:t>
            </a:r>
            <a:r>
              <a:rPr lang="en-GB" altLang="en-US"/>
              <a:t> =</a:t>
            </a:r>
            <a:endParaRPr lang="en-US" altLang="en-US"/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174625" y="4168775"/>
            <a:ext cx="101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Mode = </a:t>
            </a:r>
            <a:endParaRPr lang="en-US" altLang="en-US"/>
          </a:p>
        </p:txBody>
      </p:sp>
      <p:graphicFrame>
        <p:nvGraphicFramePr>
          <p:cNvPr id="143372" name="Group 12"/>
          <p:cNvGraphicFramePr>
            <a:graphicFrameLocks noGrp="1"/>
          </p:cNvGraphicFramePr>
          <p:nvPr/>
        </p:nvGraphicFramePr>
        <p:xfrm>
          <a:off x="901700" y="1549400"/>
          <a:ext cx="3155950" cy="2359027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94171390"/>
                    </a:ext>
                  </a:extLst>
                </a:gridCol>
                <a:gridCol w="2317750">
                  <a:extLst>
                    <a:ext uri="{9D8B030D-6E8A-4147-A177-3AD203B41FA5}">
                      <a16:colId xmlns:a16="http://schemas.microsoft.com/office/drawing/2014/main" val="2468322093"/>
                    </a:ext>
                  </a:extLst>
                </a:gridCol>
              </a:tblGrid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0   5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01855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1   4   9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2324470"/>
                  </a:ext>
                </a:extLst>
              </a:tr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2   5   7   8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387761"/>
                  </a:ext>
                </a:extLst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2   3   6   6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236786"/>
                  </a:ext>
                </a:extLst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0   4   7   7   7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297892"/>
                  </a:ext>
                </a:extLst>
              </a:tr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2   3   8   9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125951"/>
                  </a:ext>
                </a:extLst>
              </a:tr>
            </a:tbl>
          </a:graphicData>
        </a:graphic>
      </p:graphicFrame>
      <p:sp>
        <p:nvSpPr>
          <p:cNvPr id="143395" name="Text Box 35"/>
          <p:cNvSpPr txBox="1">
            <a:spLocks noChangeArrowheads="1"/>
          </p:cNvSpPr>
          <p:nvPr/>
        </p:nvSpPr>
        <p:spPr bwMode="auto">
          <a:xfrm>
            <a:off x="5222875" y="1509713"/>
            <a:ext cx="2752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Key:     5 </a:t>
            </a:r>
            <a:r>
              <a:rPr lang="en-GB" altLang="en-US">
                <a:cs typeface="Arial" panose="020B0604020202020204" pitchFamily="34" charset="0"/>
              </a:rPr>
              <a:t>│ 4 means 54%</a:t>
            </a:r>
          </a:p>
        </p:txBody>
      </p:sp>
      <p:graphicFrame>
        <p:nvGraphicFramePr>
          <p:cNvPr id="143396" name="Object 36"/>
          <p:cNvGraphicFramePr>
            <a:graphicFrameLocks noChangeAspect="1"/>
          </p:cNvGraphicFramePr>
          <p:nvPr/>
        </p:nvGraphicFramePr>
        <p:xfrm>
          <a:off x="5562600" y="5859463"/>
          <a:ext cx="128905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4" imgW="901440" imgH="431640" progId="Equation.3">
                  <p:embed/>
                </p:oleObj>
              </mc:Choice>
              <mc:Fallback>
                <p:oleObj name="Equation" r:id="rId4" imgW="901440" imgH="431640" progId="Equation.3">
                  <p:embed/>
                  <p:pic>
                    <p:nvPicPr>
                      <p:cNvPr id="143396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859463"/>
                        <a:ext cx="1289050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848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193675" y="319088"/>
            <a:ext cx="7753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GB" altLang="en-US">
                <a:ea typeface="Times New Roman" panose="02020603050405020304" pitchFamily="18" charset="0"/>
                <a:cs typeface="Arial" panose="020B0604020202020204" pitchFamily="34" charset="0"/>
              </a:rPr>
              <a:t>2. Mr Walker is also analysing the January exam results in Science:</a:t>
            </a:r>
            <a:endParaRPr lang="en-US" alt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174625" y="5211763"/>
            <a:ext cx="1455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Median Q</a:t>
            </a:r>
            <a:r>
              <a:rPr lang="en-GB" altLang="en-US" baseline="-25000"/>
              <a:t>2</a:t>
            </a:r>
            <a:r>
              <a:rPr lang="en-GB" altLang="en-US"/>
              <a:t> =</a:t>
            </a:r>
            <a:endParaRPr lang="en-US" altLang="en-US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74625" y="4689475"/>
            <a:ext cx="220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Lower quartile Q</a:t>
            </a:r>
            <a:r>
              <a:rPr lang="en-GB" altLang="en-US" baseline="-25000"/>
              <a:t>1</a:t>
            </a:r>
            <a:r>
              <a:rPr lang="en-GB" altLang="en-US"/>
              <a:t> = </a:t>
            </a:r>
            <a:endParaRPr lang="en-US" altLang="en-US"/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174625" y="5732463"/>
            <a:ext cx="2205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Upper quartile Q</a:t>
            </a:r>
            <a:r>
              <a:rPr lang="en-GB" altLang="en-US" baseline="-25000"/>
              <a:t>3</a:t>
            </a:r>
            <a:r>
              <a:rPr lang="en-GB" altLang="en-US"/>
              <a:t> = </a:t>
            </a:r>
            <a:endParaRPr lang="en-US" altLang="en-US"/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174625" y="6254750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IQR = </a:t>
            </a:r>
            <a:endParaRPr lang="en-US" altLang="en-US"/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4133850" y="5011738"/>
            <a:ext cx="2554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cs typeface="Arial" panose="020B0604020202020204" pitchFamily="34" charset="0"/>
              </a:rPr>
              <a:t>Standard deviation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GB" altLang="en-US">
                <a:cs typeface="Arial" panose="020B0604020202020204" pitchFamily="34" charset="0"/>
              </a:rPr>
              <a:t> </a:t>
            </a:r>
            <a:r>
              <a:rPr lang="en-GB" altLang="en-US"/>
              <a:t>= </a:t>
            </a:r>
            <a:endParaRPr lang="en-US" altLang="en-US"/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4133850" y="593090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Skew using</a:t>
            </a:r>
            <a:endParaRPr lang="en-US" altLang="en-US"/>
          </a:p>
        </p:txBody>
      </p:sp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4171950" y="4117975"/>
            <a:ext cx="1147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cs typeface="Arial" panose="020B0604020202020204" pitchFamily="34" charset="0"/>
              </a:rPr>
              <a:t>Mean </a:t>
            </a:r>
            <a:r>
              <a:rPr lang="el-GR" altLang="en-US">
                <a:cs typeface="Arial" panose="020B0604020202020204" pitchFamily="34" charset="0"/>
              </a:rPr>
              <a:t>μ</a:t>
            </a:r>
            <a:r>
              <a:rPr lang="en-GB" altLang="en-US"/>
              <a:t> =</a:t>
            </a:r>
            <a:endParaRPr lang="en-US" altLang="en-US"/>
          </a:p>
        </p:txBody>
      </p:sp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174625" y="4168775"/>
            <a:ext cx="101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Mode = </a:t>
            </a:r>
            <a:endParaRPr lang="en-US" altLang="en-US"/>
          </a:p>
        </p:txBody>
      </p:sp>
      <p:graphicFrame>
        <p:nvGraphicFramePr>
          <p:cNvPr id="145419" name="Group 11"/>
          <p:cNvGraphicFramePr>
            <a:graphicFrameLocks noGrp="1"/>
          </p:cNvGraphicFramePr>
          <p:nvPr/>
        </p:nvGraphicFramePr>
        <p:xfrm>
          <a:off x="901700" y="1079500"/>
          <a:ext cx="3155950" cy="2359027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3060652147"/>
                    </a:ext>
                  </a:extLst>
                </a:gridCol>
                <a:gridCol w="2317750">
                  <a:extLst>
                    <a:ext uri="{9D8B030D-6E8A-4147-A177-3AD203B41FA5}">
                      <a16:colId xmlns:a16="http://schemas.microsoft.com/office/drawing/2014/main" val="797780928"/>
                    </a:ext>
                  </a:extLst>
                </a:gridCol>
              </a:tblGrid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3   8   9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5794640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1   1   5   8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068985"/>
                  </a:ext>
                </a:extLst>
              </a:tr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2   3   3   3   5   9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804847"/>
                  </a:ext>
                </a:extLst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0   3   3   9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781852"/>
                  </a:ext>
                </a:extLst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1   1   2   4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692686"/>
                  </a:ext>
                </a:extLst>
              </a:tr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9171152"/>
                  </a:ext>
                </a:extLst>
              </a:tr>
            </a:tbl>
          </a:graphicData>
        </a:graphic>
      </p:graphicFrame>
      <p:graphicFrame>
        <p:nvGraphicFramePr>
          <p:cNvPr id="145442" name="Object 34"/>
          <p:cNvGraphicFramePr>
            <a:graphicFrameLocks noChangeAspect="1"/>
          </p:cNvGraphicFramePr>
          <p:nvPr/>
        </p:nvGraphicFramePr>
        <p:xfrm>
          <a:off x="5575300" y="5834063"/>
          <a:ext cx="128905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901440" imgH="431640" progId="Equation.3">
                  <p:embed/>
                </p:oleObj>
              </mc:Choice>
              <mc:Fallback>
                <p:oleObj name="Equation" r:id="rId4" imgW="901440" imgH="431640" progId="Equation.3">
                  <p:embed/>
                  <p:pic>
                    <p:nvPicPr>
                      <p:cNvPr id="145442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5834063"/>
                        <a:ext cx="1289050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357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193675" y="187940"/>
            <a:ext cx="797061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en-GB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3. Farmer Smith wants to know which of his hens is the most prolific egg-layer.</a:t>
            </a:r>
          </a:p>
          <a:p>
            <a:pPr eaLnBrk="0" hangingPunct="0"/>
            <a:r>
              <a:rPr lang="en-GB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He records the number of eggs laid each day over a 3-week period by his best hen:</a:t>
            </a:r>
            <a:endParaRPr lang="en-US" altLang="en-US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4745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551232"/>
              </p:ext>
            </p:extLst>
          </p:nvPr>
        </p:nvGraphicFramePr>
        <p:xfrm>
          <a:off x="1378744" y="1239520"/>
          <a:ext cx="6199187" cy="2468880"/>
        </p:xfrm>
        <a:graphic>
          <a:graphicData uri="http://schemas.openxmlformats.org/drawingml/2006/table">
            <a:tbl>
              <a:tblPr/>
              <a:tblGrid>
                <a:gridCol w="1366837">
                  <a:extLst>
                    <a:ext uri="{9D8B030D-6E8A-4147-A177-3AD203B41FA5}">
                      <a16:colId xmlns:a16="http://schemas.microsoft.com/office/drawing/2014/main" val="1289081189"/>
                    </a:ext>
                  </a:extLst>
                </a:gridCol>
                <a:gridCol w="1503363">
                  <a:extLst>
                    <a:ext uri="{9D8B030D-6E8A-4147-A177-3AD203B41FA5}">
                      <a16:colId xmlns:a16="http://schemas.microsoft.com/office/drawing/2014/main" val="786303547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3185326695"/>
                    </a:ext>
                  </a:extLst>
                </a:gridCol>
                <a:gridCol w="1109663">
                  <a:extLst>
                    <a:ext uri="{9D8B030D-6E8A-4147-A177-3AD203B41FA5}">
                      <a16:colId xmlns:a16="http://schemas.microsoft.com/office/drawing/2014/main" val="748482770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3842352776"/>
                    </a:ext>
                  </a:extLst>
                </a:gridCol>
              </a:tblGrid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of eggs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31526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869358"/>
                  </a:ext>
                </a:extLst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114736"/>
                  </a:ext>
                </a:extLst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78649"/>
                  </a:ext>
                </a:extLst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5184843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258154"/>
                  </a:ext>
                </a:extLst>
              </a:tr>
            </a:tbl>
          </a:graphicData>
        </a:graphic>
      </p:graphicFrame>
      <p:sp>
        <p:nvSpPr>
          <p:cNvPr id="147503" name="Text Box 47"/>
          <p:cNvSpPr txBox="1">
            <a:spLocks noChangeArrowheads="1"/>
          </p:cNvSpPr>
          <p:nvPr/>
        </p:nvSpPr>
        <p:spPr bwMode="auto">
          <a:xfrm>
            <a:off x="174625" y="5027613"/>
            <a:ext cx="1455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Median Q</a:t>
            </a:r>
            <a:r>
              <a:rPr lang="en-GB" altLang="en-US" baseline="-25000"/>
              <a:t>2</a:t>
            </a:r>
            <a:r>
              <a:rPr lang="en-GB" altLang="en-US"/>
              <a:t> =</a:t>
            </a:r>
            <a:endParaRPr lang="en-US" altLang="en-US"/>
          </a:p>
        </p:txBody>
      </p:sp>
      <p:sp>
        <p:nvSpPr>
          <p:cNvPr id="147504" name="Text Box 48"/>
          <p:cNvSpPr txBox="1">
            <a:spLocks noChangeArrowheads="1"/>
          </p:cNvSpPr>
          <p:nvPr/>
        </p:nvSpPr>
        <p:spPr bwMode="auto">
          <a:xfrm>
            <a:off x="174625" y="4413250"/>
            <a:ext cx="220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Lower quartile Q</a:t>
            </a:r>
            <a:r>
              <a:rPr lang="en-GB" altLang="en-US" baseline="-25000"/>
              <a:t>1</a:t>
            </a:r>
            <a:r>
              <a:rPr lang="en-GB" altLang="en-US"/>
              <a:t> = </a:t>
            </a:r>
            <a:endParaRPr lang="en-US" altLang="en-US"/>
          </a:p>
        </p:txBody>
      </p:sp>
      <p:sp>
        <p:nvSpPr>
          <p:cNvPr id="147505" name="Text Box 49"/>
          <p:cNvSpPr txBox="1">
            <a:spLocks noChangeArrowheads="1"/>
          </p:cNvSpPr>
          <p:nvPr/>
        </p:nvSpPr>
        <p:spPr bwMode="auto">
          <a:xfrm>
            <a:off x="174625" y="5640388"/>
            <a:ext cx="2205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Upper quartile Q</a:t>
            </a:r>
            <a:r>
              <a:rPr lang="en-GB" altLang="en-US" baseline="-25000"/>
              <a:t>3</a:t>
            </a:r>
            <a:r>
              <a:rPr lang="en-GB" altLang="en-US"/>
              <a:t> = </a:t>
            </a:r>
            <a:endParaRPr lang="en-US" altLang="en-US"/>
          </a:p>
        </p:txBody>
      </p:sp>
      <p:sp>
        <p:nvSpPr>
          <p:cNvPr id="147506" name="Text Box 50"/>
          <p:cNvSpPr txBox="1">
            <a:spLocks noChangeArrowheads="1"/>
          </p:cNvSpPr>
          <p:nvPr/>
        </p:nvSpPr>
        <p:spPr bwMode="auto">
          <a:xfrm>
            <a:off x="174625" y="6254750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IQR = </a:t>
            </a:r>
            <a:endParaRPr lang="en-US" altLang="en-US"/>
          </a:p>
        </p:txBody>
      </p:sp>
      <p:sp>
        <p:nvSpPr>
          <p:cNvPr id="147507" name="Text Box 51"/>
          <p:cNvSpPr txBox="1">
            <a:spLocks noChangeArrowheads="1"/>
          </p:cNvSpPr>
          <p:nvPr/>
        </p:nvSpPr>
        <p:spPr bwMode="auto">
          <a:xfrm>
            <a:off x="4171950" y="5011738"/>
            <a:ext cx="2554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cs typeface="Arial" panose="020B0604020202020204" pitchFamily="34" charset="0"/>
              </a:rPr>
              <a:t>Standard deviation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GB" altLang="en-US">
                <a:cs typeface="Arial" panose="020B0604020202020204" pitchFamily="34" charset="0"/>
              </a:rPr>
              <a:t> </a:t>
            </a:r>
            <a:r>
              <a:rPr lang="en-GB" altLang="en-US"/>
              <a:t>= </a:t>
            </a:r>
            <a:endParaRPr lang="en-US" altLang="en-US"/>
          </a:p>
        </p:txBody>
      </p:sp>
      <p:sp>
        <p:nvSpPr>
          <p:cNvPr id="147508" name="Text Box 52"/>
          <p:cNvSpPr txBox="1">
            <a:spLocks noChangeArrowheads="1"/>
          </p:cNvSpPr>
          <p:nvPr/>
        </p:nvSpPr>
        <p:spPr bwMode="auto">
          <a:xfrm>
            <a:off x="4171950" y="608330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Skew using</a:t>
            </a:r>
            <a:endParaRPr lang="en-US" altLang="en-US"/>
          </a:p>
        </p:txBody>
      </p:sp>
      <p:sp>
        <p:nvSpPr>
          <p:cNvPr id="147509" name="Text Box 53"/>
          <p:cNvSpPr txBox="1">
            <a:spLocks noChangeArrowheads="1"/>
          </p:cNvSpPr>
          <p:nvPr/>
        </p:nvSpPr>
        <p:spPr bwMode="auto">
          <a:xfrm>
            <a:off x="4171950" y="4257675"/>
            <a:ext cx="1147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cs typeface="Arial" panose="020B0604020202020204" pitchFamily="34" charset="0"/>
              </a:rPr>
              <a:t>Mean </a:t>
            </a:r>
            <a:r>
              <a:rPr lang="el-GR" altLang="en-US">
                <a:cs typeface="Arial" panose="020B0604020202020204" pitchFamily="34" charset="0"/>
              </a:rPr>
              <a:t>μ</a:t>
            </a:r>
            <a:r>
              <a:rPr lang="en-GB" altLang="en-US"/>
              <a:t> =</a:t>
            </a:r>
            <a:endParaRPr lang="en-US" altLang="en-US"/>
          </a:p>
        </p:txBody>
      </p:sp>
      <p:sp>
        <p:nvSpPr>
          <p:cNvPr id="147510" name="Text Box 54"/>
          <p:cNvSpPr txBox="1">
            <a:spLocks noChangeArrowheads="1"/>
          </p:cNvSpPr>
          <p:nvPr/>
        </p:nvSpPr>
        <p:spPr bwMode="auto">
          <a:xfrm>
            <a:off x="174625" y="3800475"/>
            <a:ext cx="101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Mode = </a:t>
            </a:r>
            <a:endParaRPr lang="en-US" altLang="en-US"/>
          </a:p>
        </p:txBody>
      </p:sp>
      <p:graphicFrame>
        <p:nvGraphicFramePr>
          <p:cNvPr id="147511" name="Object 55"/>
          <p:cNvGraphicFramePr>
            <a:graphicFrameLocks noChangeAspect="1"/>
          </p:cNvGraphicFramePr>
          <p:nvPr/>
        </p:nvGraphicFramePr>
        <p:xfrm>
          <a:off x="5537200" y="6000750"/>
          <a:ext cx="17653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1307880" imgH="393480" progId="Equation.3">
                  <p:embed/>
                </p:oleObj>
              </mc:Choice>
              <mc:Fallback>
                <p:oleObj name="Equation" r:id="rId4" imgW="1307880" imgH="393480" progId="Equation.3">
                  <p:embed/>
                  <p:pic>
                    <p:nvPicPr>
                      <p:cNvPr id="147511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6000750"/>
                        <a:ext cx="17653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512" name="Object 56"/>
          <p:cNvGraphicFramePr>
            <a:graphicFrameLocks noChangeAspect="1"/>
          </p:cNvGraphicFramePr>
          <p:nvPr/>
        </p:nvGraphicFramePr>
        <p:xfrm>
          <a:off x="4478338" y="1206500"/>
          <a:ext cx="3397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6" imgW="190440" imgH="203040" progId="Equation.3">
                  <p:embed/>
                </p:oleObj>
              </mc:Choice>
              <mc:Fallback>
                <p:oleObj name="Equation" r:id="rId6" imgW="190440" imgH="203040" progId="Equation.3">
                  <p:embed/>
                  <p:pic>
                    <p:nvPicPr>
                      <p:cNvPr id="147512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338" y="1206500"/>
                        <a:ext cx="3397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670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180975" y="150565"/>
            <a:ext cx="816619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en-GB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4. Farmer Jones also wants to know which of his hens is the most prolific egg-layer.</a:t>
            </a:r>
          </a:p>
          <a:p>
            <a:pPr eaLnBrk="0" hangingPunct="0"/>
            <a:r>
              <a:rPr lang="en-GB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He records the number of eggs laid each day over a 4-week period by his best hen:</a:t>
            </a:r>
            <a:endParaRPr lang="en-US" altLang="en-US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4950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366458"/>
              </p:ext>
            </p:extLst>
          </p:nvPr>
        </p:nvGraphicFramePr>
        <p:xfrm>
          <a:off x="1432901" y="1180794"/>
          <a:ext cx="3979862" cy="2468880"/>
        </p:xfrm>
        <a:graphic>
          <a:graphicData uri="http://schemas.openxmlformats.org/drawingml/2006/table">
            <a:tbl>
              <a:tblPr/>
              <a:tblGrid>
                <a:gridCol w="1366837">
                  <a:extLst>
                    <a:ext uri="{9D8B030D-6E8A-4147-A177-3AD203B41FA5}">
                      <a16:colId xmlns:a16="http://schemas.microsoft.com/office/drawing/2014/main" val="2166403271"/>
                    </a:ext>
                  </a:extLst>
                </a:gridCol>
                <a:gridCol w="1503363">
                  <a:extLst>
                    <a:ext uri="{9D8B030D-6E8A-4147-A177-3AD203B41FA5}">
                      <a16:colId xmlns:a16="http://schemas.microsoft.com/office/drawing/2014/main" val="1527030535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4004539839"/>
                    </a:ext>
                  </a:extLst>
                </a:gridCol>
              </a:tblGrid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of eggs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0857659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78626"/>
                  </a:ext>
                </a:extLst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031167"/>
                  </a:ext>
                </a:extLst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0118378"/>
                  </a:ext>
                </a:extLst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610139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014616"/>
                  </a:ext>
                </a:extLst>
              </a:tr>
            </a:tbl>
          </a:graphicData>
        </a:graphic>
      </p:graphicFrame>
      <p:sp>
        <p:nvSpPr>
          <p:cNvPr id="149537" name="Text Box 33"/>
          <p:cNvSpPr txBox="1">
            <a:spLocks noChangeArrowheads="1"/>
          </p:cNvSpPr>
          <p:nvPr/>
        </p:nvSpPr>
        <p:spPr bwMode="auto">
          <a:xfrm>
            <a:off x="174625" y="5002213"/>
            <a:ext cx="1455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Median Q</a:t>
            </a:r>
            <a:r>
              <a:rPr lang="en-GB" altLang="en-US" baseline="-25000"/>
              <a:t>2</a:t>
            </a:r>
            <a:r>
              <a:rPr lang="en-GB" altLang="en-US"/>
              <a:t> =</a:t>
            </a:r>
            <a:endParaRPr lang="en-US" altLang="en-US"/>
          </a:p>
        </p:txBody>
      </p:sp>
      <p:sp>
        <p:nvSpPr>
          <p:cNvPr id="149538" name="Text Box 34"/>
          <p:cNvSpPr txBox="1">
            <a:spLocks noChangeArrowheads="1"/>
          </p:cNvSpPr>
          <p:nvPr/>
        </p:nvSpPr>
        <p:spPr bwMode="auto">
          <a:xfrm>
            <a:off x="174625" y="4375150"/>
            <a:ext cx="220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Lower quartile Q</a:t>
            </a:r>
            <a:r>
              <a:rPr lang="en-GB" altLang="en-US" baseline="-25000"/>
              <a:t>1</a:t>
            </a:r>
            <a:r>
              <a:rPr lang="en-GB" altLang="en-US"/>
              <a:t> = </a:t>
            </a:r>
            <a:endParaRPr lang="en-US" altLang="en-US"/>
          </a:p>
        </p:txBody>
      </p:sp>
      <p:sp>
        <p:nvSpPr>
          <p:cNvPr id="149539" name="Text Box 35"/>
          <p:cNvSpPr txBox="1">
            <a:spLocks noChangeArrowheads="1"/>
          </p:cNvSpPr>
          <p:nvPr/>
        </p:nvSpPr>
        <p:spPr bwMode="auto">
          <a:xfrm>
            <a:off x="174625" y="5627688"/>
            <a:ext cx="2205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Upper quartile Q</a:t>
            </a:r>
            <a:r>
              <a:rPr lang="en-GB" altLang="en-US" baseline="-25000"/>
              <a:t>3</a:t>
            </a:r>
            <a:r>
              <a:rPr lang="en-GB" altLang="en-US"/>
              <a:t> = </a:t>
            </a:r>
            <a:endParaRPr lang="en-US" altLang="en-US"/>
          </a:p>
        </p:txBody>
      </p:sp>
      <p:sp>
        <p:nvSpPr>
          <p:cNvPr id="149540" name="Text Box 36"/>
          <p:cNvSpPr txBox="1">
            <a:spLocks noChangeArrowheads="1"/>
          </p:cNvSpPr>
          <p:nvPr/>
        </p:nvSpPr>
        <p:spPr bwMode="auto">
          <a:xfrm>
            <a:off x="174625" y="6254750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IQR = </a:t>
            </a:r>
            <a:endParaRPr lang="en-US" altLang="en-US"/>
          </a:p>
        </p:txBody>
      </p:sp>
      <p:sp>
        <p:nvSpPr>
          <p:cNvPr id="149541" name="Text Box 37"/>
          <p:cNvSpPr txBox="1">
            <a:spLocks noChangeArrowheads="1"/>
          </p:cNvSpPr>
          <p:nvPr/>
        </p:nvSpPr>
        <p:spPr bwMode="auto">
          <a:xfrm>
            <a:off x="4603750" y="4910138"/>
            <a:ext cx="2554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cs typeface="Arial" panose="020B0604020202020204" pitchFamily="34" charset="0"/>
              </a:rPr>
              <a:t>Standard deviation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GB" altLang="en-US">
                <a:cs typeface="Arial" panose="020B0604020202020204" pitchFamily="34" charset="0"/>
              </a:rPr>
              <a:t> </a:t>
            </a:r>
            <a:r>
              <a:rPr lang="en-GB" altLang="en-US"/>
              <a:t>= </a:t>
            </a:r>
            <a:endParaRPr lang="en-US" altLang="en-US"/>
          </a:p>
        </p:txBody>
      </p:sp>
      <p:sp>
        <p:nvSpPr>
          <p:cNvPr id="149542" name="Text Box 38"/>
          <p:cNvSpPr txBox="1">
            <a:spLocks noChangeArrowheads="1"/>
          </p:cNvSpPr>
          <p:nvPr/>
        </p:nvSpPr>
        <p:spPr bwMode="auto">
          <a:xfrm>
            <a:off x="4603750" y="5702300"/>
            <a:ext cx="454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Skew by comparing mean, median &amp; mode</a:t>
            </a:r>
            <a:endParaRPr lang="en-US" altLang="en-US"/>
          </a:p>
        </p:txBody>
      </p:sp>
      <p:sp>
        <p:nvSpPr>
          <p:cNvPr id="149543" name="Text Box 39"/>
          <p:cNvSpPr txBox="1">
            <a:spLocks noChangeArrowheads="1"/>
          </p:cNvSpPr>
          <p:nvPr/>
        </p:nvSpPr>
        <p:spPr bwMode="auto">
          <a:xfrm>
            <a:off x="4603750" y="3940175"/>
            <a:ext cx="1147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cs typeface="Arial" panose="020B0604020202020204" pitchFamily="34" charset="0"/>
              </a:rPr>
              <a:t>Mean </a:t>
            </a:r>
            <a:r>
              <a:rPr lang="el-GR" altLang="en-US">
                <a:cs typeface="Arial" panose="020B0604020202020204" pitchFamily="34" charset="0"/>
              </a:rPr>
              <a:t>μ</a:t>
            </a:r>
            <a:r>
              <a:rPr lang="en-GB" altLang="en-US"/>
              <a:t> =</a:t>
            </a:r>
            <a:endParaRPr lang="en-US" altLang="en-US"/>
          </a:p>
        </p:txBody>
      </p:sp>
      <p:sp>
        <p:nvSpPr>
          <p:cNvPr id="149548" name="Text Box 44"/>
          <p:cNvSpPr txBox="1">
            <a:spLocks noChangeArrowheads="1"/>
          </p:cNvSpPr>
          <p:nvPr/>
        </p:nvSpPr>
        <p:spPr bwMode="auto">
          <a:xfrm>
            <a:off x="174625" y="3749675"/>
            <a:ext cx="101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Mode =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8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206375" y="360363"/>
            <a:ext cx="874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GB" altLang="en-US">
                <a:ea typeface="Times New Roman" panose="02020603050405020304" pitchFamily="18" charset="0"/>
                <a:cs typeface="Arial" panose="020B0604020202020204" pitchFamily="34" charset="0"/>
              </a:rPr>
              <a:t>5. The owners of KFC want to analyse the weights of their target customers. </a:t>
            </a:r>
          </a:p>
          <a:p>
            <a:pPr eaLnBrk="0" hangingPunct="0"/>
            <a:r>
              <a:rPr lang="en-GB" altLang="en-US">
                <a:ea typeface="Times New Roman" panose="02020603050405020304" pitchFamily="18" charset="0"/>
                <a:cs typeface="Arial" panose="020B0604020202020204" pitchFamily="34" charset="0"/>
              </a:rPr>
              <a:t>They conduct a survey:</a:t>
            </a:r>
            <a:endParaRPr lang="en-US" alt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51555" name="Group 3"/>
          <p:cNvGraphicFramePr>
            <a:graphicFrameLocks noGrp="1"/>
          </p:cNvGraphicFramePr>
          <p:nvPr/>
        </p:nvGraphicFramePr>
        <p:xfrm>
          <a:off x="584200" y="1047750"/>
          <a:ext cx="4210050" cy="2560320"/>
        </p:xfrm>
        <a:graphic>
          <a:graphicData uri="http://schemas.openxmlformats.org/drawingml/2006/table">
            <a:tbl>
              <a:tblPr/>
              <a:tblGrid>
                <a:gridCol w="1597025">
                  <a:extLst>
                    <a:ext uri="{9D8B030D-6E8A-4147-A177-3AD203B41FA5}">
                      <a16:colId xmlns:a16="http://schemas.microsoft.com/office/drawing/2014/main" val="2725261899"/>
                    </a:ext>
                  </a:extLst>
                </a:gridCol>
                <a:gridCol w="1503363">
                  <a:extLst>
                    <a:ext uri="{9D8B030D-6E8A-4147-A177-3AD203B41FA5}">
                      <a16:colId xmlns:a16="http://schemas.microsoft.com/office/drawing/2014/main" val="636802642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494979627"/>
                    </a:ext>
                  </a:extLst>
                </a:gridCol>
              </a:tblGrid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Weight (</a:t>
                      </a:r>
                      <a:r>
                        <a:rPr kumimoji="0" lang="en-GB" alt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31378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≤</a:t>
                      </a:r>
                      <a:r>
                        <a:rPr kumimoji="0" lang="en-GB" alt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711714"/>
                  </a:ext>
                </a:extLst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 ≤</a:t>
                      </a:r>
                      <a:r>
                        <a:rPr kumimoji="0" lang="en-GB" alt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&lt;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7369107"/>
                  </a:ext>
                </a:extLst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 ≤</a:t>
                      </a:r>
                      <a:r>
                        <a:rPr kumimoji="0" lang="en-GB" alt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&lt; 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51469"/>
                  </a:ext>
                </a:extLst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 ≤</a:t>
                      </a:r>
                      <a:r>
                        <a:rPr kumimoji="0" lang="en-GB" alt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&lt; 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581581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 ≤</a:t>
                      </a:r>
                      <a:r>
                        <a:rPr kumimoji="0" lang="en-GB" alt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&lt; 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3359323"/>
                  </a:ext>
                </a:extLst>
              </a:tr>
            </a:tbl>
          </a:graphicData>
        </a:graphic>
      </p:graphicFrame>
      <p:sp>
        <p:nvSpPr>
          <p:cNvPr id="151585" name="Text Box 33"/>
          <p:cNvSpPr txBox="1">
            <a:spLocks noChangeArrowheads="1"/>
          </p:cNvSpPr>
          <p:nvPr/>
        </p:nvSpPr>
        <p:spPr bwMode="auto">
          <a:xfrm>
            <a:off x="187325" y="4973638"/>
            <a:ext cx="1455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Median Q</a:t>
            </a:r>
            <a:r>
              <a:rPr lang="en-GB" altLang="en-US" baseline="-25000"/>
              <a:t>2</a:t>
            </a:r>
            <a:r>
              <a:rPr lang="en-GB" altLang="en-US"/>
              <a:t> =</a:t>
            </a:r>
            <a:endParaRPr lang="en-US" altLang="en-US"/>
          </a:p>
        </p:txBody>
      </p:sp>
      <p:sp>
        <p:nvSpPr>
          <p:cNvPr id="151586" name="Text Box 34"/>
          <p:cNvSpPr txBox="1">
            <a:spLocks noChangeArrowheads="1"/>
          </p:cNvSpPr>
          <p:nvPr/>
        </p:nvSpPr>
        <p:spPr bwMode="auto">
          <a:xfrm>
            <a:off x="161925" y="4321175"/>
            <a:ext cx="220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Lower quartile Q</a:t>
            </a:r>
            <a:r>
              <a:rPr lang="en-GB" altLang="en-US" baseline="-25000"/>
              <a:t>1</a:t>
            </a:r>
            <a:r>
              <a:rPr lang="en-GB" altLang="en-US"/>
              <a:t> = </a:t>
            </a:r>
            <a:endParaRPr lang="en-US" altLang="en-US"/>
          </a:p>
        </p:txBody>
      </p:sp>
      <p:sp>
        <p:nvSpPr>
          <p:cNvPr id="151587" name="Text Box 35"/>
          <p:cNvSpPr txBox="1">
            <a:spLocks noChangeArrowheads="1"/>
          </p:cNvSpPr>
          <p:nvPr/>
        </p:nvSpPr>
        <p:spPr bwMode="auto">
          <a:xfrm>
            <a:off x="187325" y="5676900"/>
            <a:ext cx="220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Upper quartile Q</a:t>
            </a:r>
            <a:r>
              <a:rPr lang="en-GB" altLang="en-US" baseline="-25000"/>
              <a:t>3</a:t>
            </a:r>
            <a:r>
              <a:rPr lang="en-GB" altLang="en-US"/>
              <a:t> = </a:t>
            </a:r>
            <a:endParaRPr lang="en-US" altLang="en-US"/>
          </a:p>
        </p:txBody>
      </p:sp>
      <p:sp>
        <p:nvSpPr>
          <p:cNvPr id="151588" name="Text Box 36"/>
          <p:cNvSpPr txBox="1">
            <a:spLocks noChangeArrowheads="1"/>
          </p:cNvSpPr>
          <p:nvPr/>
        </p:nvSpPr>
        <p:spPr bwMode="auto">
          <a:xfrm>
            <a:off x="187325" y="6254750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IQR = </a:t>
            </a:r>
            <a:endParaRPr lang="en-US" altLang="en-US"/>
          </a:p>
        </p:txBody>
      </p:sp>
      <p:sp>
        <p:nvSpPr>
          <p:cNvPr id="151589" name="Text Box 37"/>
          <p:cNvSpPr txBox="1">
            <a:spLocks noChangeArrowheads="1"/>
          </p:cNvSpPr>
          <p:nvPr/>
        </p:nvSpPr>
        <p:spPr bwMode="auto">
          <a:xfrm>
            <a:off x="4759325" y="4922838"/>
            <a:ext cx="2554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cs typeface="Arial" panose="020B0604020202020204" pitchFamily="34" charset="0"/>
              </a:rPr>
              <a:t>Standard deviation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GB" altLang="en-US">
                <a:cs typeface="Arial" panose="020B0604020202020204" pitchFamily="34" charset="0"/>
              </a:rPr>
              <a:t> </a:t>
            </a:r>
            <a:r>
              <a:rPr lang="en-GB" altLang="en-US"/>
              <a:t>= </a:t>
            </a:r>
            <a:endParaRPr lang="en-US" altLang="en-US"/>
          </a:p>
        </p:txBody>
      </p:sp>
      <p:sp>
        <p:nvSpPr>
          <p:cNvPr id="151590" name="Text Box 38"/>
          <p:cNvSpPr txBox="1">
            <a:spLocks noChangeArrowheads="1"/>
          </p:cNvSpPr>
          <p:nvPr/>
        </p:nvSpPr>
        <p:spPr bwMode="auto">
          <a:xfrm>
            <a:off x="4759325" y="581660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Skew using</a:t>
            </a:r>
            <a:endParaRPr lang="en-US" altLang="en-US"/>
          </a:p>
        </p:txBody>
      </p:sp>
      <p:sp>
        <p:nvSpPr>
          <p:cNvPr id="151591" name="Text Box 39"/>
          <p:cNvSpPr txBox="1">
            <a:spLocks noChangeArrowheads="1"/>
          </p:cNvSpPr>
          <p:nvPr/>
        </p:nvSpPr>
        <p:spPr bwMode="auto">
          <a:xfrm>
            <a:off x="4759325" y="4029075"/>
            <a:ext cx="1147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cs typeface="Arial" panose="020B0604020202020204" pitchFamily="34" charset="0"/>
              </a:rPr>
              <a:t>Mean </a:t>
            </a:r>
            <a:r>
              <a:rPr lang="el-GR" altLang="en-US">
                <a:cs typeface="Arial" panose="020B0604020202020204" pitchFamily="34" charset="0"/>
              </a:rPr>
              <a:t>μ</a:t>
            </a:r>
            <a:r>
              <a:rPr lang="en-GB" altLang="en-US"/>
              <a:t> =</a:t>
            </a:r>
            <a:endParaRPr lang="en-US" altLang="en-US"/>
          </a:p>
        </p:txBody>
      </p:sp>
      <p:graphicFrame>
        <p:nvGraphicFramePr>
          <p:cNvPr id="151596" name="Object 44"/>
          <p:cNvGraphicFramePr>
            <a:graphicFrameLocks noChangeAspect="1"/>
          </p:cNvGraphicFramePr>
          <p:nvPr/>
        </p:nvGraphicFramePr>
        <p:xfrm>
          <a:off x="6159500" y="5730875"/>
          <a:ext cx="126523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901440" imgH="431640" progId="Equation.3">
                  <p:embed/>
                </p:oleObj>
              </mc:Choice>
              <mc:Fallback>
                <p:oleObj name="Equation" r:id="rId4" imgW="901440" imgH="431640" progId="Equation.3">
                  <p:embed/>
                  <p:pic>
                    <p:nvPicPr>
                      <p:cNvPr id="151596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0" y="5730875"/>
                        <a:ext cx="1265238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517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Analysing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 smtClean="0"/>
              <a:t>Central Tendency</a:t>
            </a:r>
          </a:p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 smtClean="0"/>
              <a:t>How could we measure this?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9566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193675" y="360363"/>
            <a:ext cx="874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GB" altLang="en-US">
                <a:ea typeface="Times New Roman" panose="02020603050405020304" pitchFamily="18" charset="0"/>
                <a:cs typeface="Arial" panose="020B0604020202020204" pitchFamily="34" charset="0"/>
              </a:rPr>
              <a:t>6. The owners of McDonald’s want to analyse the weights of their target customers. They conduct a survey:</a:t>
            </a:r>
            <a:endParaRPr lang="en-US" altLang="en-US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53603" name="Group 3"/>
          <p:cNvGraphicFramePr>
            <a:graphicFrameLocks noGrp="1"/>
          </p:cNvGraphicFramePr>
          <p:nvPr/>
        </p:nvGraphicFramePr>
        <p:xfrm>
          <a:off x="903288" y="1073150"/>
          <a:ext cx="7504112" cy="2194560"/>
        </p:xfrm>
        <a:graphic>
          <a:graphicData uri="http://schemas.openxmlformats.org/drawingml/2006/table">
            <a:tbl>
              <a:tblPr/>
              <a:tblGrid>
                <a:gridCol w="1366837">
                  <a:extLst>
                    <a:ext uri="{9D8B030D-6E8A-4147-A177-3AD203B41FA5}">
                      <a16:colId xmlns:a16="http://schemas.microsoft.com/office/drawing/2014/main" val="164073022"/>
                    </a:ext>
                  </a:extLst>
                </a:gridCol>
                <a:gridCol w="1503363">
                  <a:extLst>
                    <a:ext uri="{9D8B030D-6E8A-4147-A177-3AD203B41FA5}">
                      <a16:colId xmlns:a16="http://schemas.microsoft.com/office/drawing/2014/main" val="296676522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078419485"/>
                    </a:ext>
                  </a:extLst>
                </a:gridCol>
                <a:gridCol w="1109663">
                  <a:extLst>
                    <a:ext uri="{9D8B030D-6E8A-4147-A177-3AD203B41FA5}">
                      <a16:colId xmlns:a16="http://schemas.microsoft.com/office/drawing/2014/main" val="3790102271"/>
                    </a:ext>
                  </a:extLst>
                </a:gridCol>
                <a:gridCol w="1109662">
                  <a:extLst>
                    <a:ext uri="{9D8B030D-6E8A-4147-A177-3AD203B41FA5}">
                      <a16:colId xmlns:a16="http://schemas.microsoft.com/office/drawing/2014/main" val="2788636211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4040724493"/>
                    </a:ext>
                  </a:extLst>
                </a:gridCol>
              </a:tblGrid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Weight (kg)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223905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0-20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707686"/>
                  </a:ext>
                </a:extLst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21-40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0340239"/>
                  </a:ext>
                </a:extLst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41-60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0507963"/>
                  </a:ext>
                </a:extLst>
              </a:tr>
              <a:tr h="306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61-80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6733998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81-100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058293"/>
                  </a:ext>
                </a:extLst>
              </a:tr>
            </a:tbl>
          </a:graphicData>
        </a:graphic>
      </p:graphicFrame>
      <p:sp>
        <p:nvSpPr>
          <p:cNvPr id="153654" name="Text Box 54"/>
          <p:cNvSpPr txBox="1">
            <a:spLocks noChangeArrowheads="1"/>
          </p:cNvSpPr>
          <p:nvPr/>
        </p:nvSpPr>
        <p:spPr bwMode="auto">
          <a:xfrm>
            <a:off x="187325" y="4592638"/>
            <a:ext cx="1455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Median Q</a:t>
            </a:r>
            <a:r>
              <a:rPr lang="en-GB" altLang="en-US" baseline="-25000"/>
              <a:t>2</a:t>
            </a:r>
            <a:r>
              <a:rPr lang="en-GB" altLang="en-US"/>
              <a:t> =</a:t>
            </a:r>
            <a:endParaRPr lang="en-US" altLang="en-US"/>
          </a:p>
        </p:txBody>
      </p:sp>
      <p:sp>
        <p:nvSpPr>
          <p:cNvPr id="153655" name="Text Box 55"/>
          <p:cNvSpPr txBox="1">
            <a:spLocks noChangeArrowheads="1"/>
          </p:cNvSpPr>
          <p:nvPr/>
        </p:nvSpPr>
        <p:spPr bwMode="auto">
          <a:xfrm>
            <a:off x="187325" y="3813175"/>
            <a:ext cx="220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Lower quartile Q</a:t>
            </a:r>
            <a:r>
              <a:rPr lang="en-GB" altLang="en-US" baseline="-25000"/>
              <a:t>1</a:t>
            </a:r>
            <a:r>
              <a:rPr lang="en-GB" altLang="en-US"/>
              <a:t> = </a:t>
            </a:r>
            <a:endParaRPr lang="en-US" altLang="en-US"/>
          </a:p>
        </p:txBody>
      </p:sp>
      <p:sp>
        <p:nvSpPr>
          <p:cNvPr id="153656" name="Text Box 56"/>
          <p:cNvSpPr txBox="1">
            <a:spLocks noChangeArrowheads="1"/>
          </p:cNvSpPr>
          <p:nvPr/>
        </p:nvSpPr>
        <p:spPr bwMode="auto">
          <a:xfrm>
            <a:off x="187325" y="5461000"/>
            <a:ext cx="220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Upper quartile Q</a:t>
            </a:r>
            <a:r>
              <a:rPr lang="en-GB" altLang="en-US" baseline="-25000"/>
              <a:t>3</a:t>
            </a:r>
            <a:r>
              <a:rPr lang="en-GB" altLang="en-US"/>
              <a:t> = </a:t>
            </a:r>
            <a:endParaRPr lang="en-US" altLang="en-US"/>
          </a:p>
        </p:txBody>
      </p:sp>
      <p:sp>
        <p:nvSpPr>
          <p:cNvPr id="153657" name="Text Box 57"/>
          <p:cNvSpPr txBox="1">
            <a:spLocks noChangeArrowheads="1"/>
          </p:cNvSpPr>
          <p:nvPr/>
        </p:nvSpPr>
        <p:spPr bwMode="auto">
          <a:xfrm>
            <a:off x="187325" y="6254750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IQR = </a:t>
            </a:r>
            <a:endParaRPr lang="en-US" altLang="en-US"/>
          </a:p>
        </p:txBody>
      </p:sp>
      <p:sp>
        <p:nvSpPr>
          <p:cNvPr id="153658" name="Text Box 58"/>
          <p:cNvSpPr txBox="1">
            <a:spLocks noChangeArrowheads="1"/>
          </p:cNvSpPr>
          <p:nvPr/>
        </p:nvSpPr>
        <p:spPr bwMode="auto">
          <a:xfrm>
            <a:off x="4759325" y="4884738"/>
            <a:ext cx="2554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cs typeface="Arial" panose="020B0604020202020204" pitchFamily="34" charset="0"/>
              </a:rPr>
              <a:t>Standard deviation 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GB" altLang="en-US">
                <a:cs typeface="Arial" panose="020B0604020202020204" pitchFamily="34" charset="0"/>
              </a:rPr>
              <a:t> </a:t>
            </a:r>
            <a:r>
              <a:rPr lang="en-GB" altLang="en-US"/>
              <a:t>= </a:t>
            </a:r>
            <a:endParaRPr lang="en-US" altLang="en-US"/>
          </a:p>
        </p:txBody>
      </p:sp>
      <p:sp>
        <p:nvSpPr>
          <p:cNvPr id="153659" name="Text Box 59"/>
          <p:cNvSpPr txBox="1">
            <a:spLocks noChangeArrowheads="1"/>
          </p:cNvSpPr>
          <p:nvPr/>
        </p:nvSpPr>
        <p:spPr bwMode="auto">
          <a:xfrm>
            <a:off x="4746625" y="580390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Skew using</a:t>
            </a:r>
            <a:endParaRPr lang="en-US" altLang="en-US"/>
          </a:p>
        </p:txBody>
      </p:sp>
      <p:sp>
        <p:nvSpPr>
          <p:cNvPr id="153660" name="Text Box 60"/>
          <p:cNvSpPr txBox="1">
            <a:spLocks noChangeArrowheads="1"/>
          </p:cNvSpPr>
          <p:nvPr/>
        </p:nvSpPr>
        <p:spPr bwMode="auto">
          <a:xfrm>
            <a:off x="4759325" y="4029075"/>
            <a:ext cx="1147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cs typeface="Arial" panose="020B0604020202020204" pitchFamily="34" charset="0"/>
              </a:rPr>
              <a:t>Mean </a:t>
            </a:r>
            <a:r>
              <a:rPr lang="el-GR" altLang="en-US">
                <a:cs typeface="Arial" panose="020B0604020202020204" pitchFamily="34" charset="0"/>
              </a:rPr>
              <a:t>μ</a:t>
            </a:r>
            <a:r>
              <a:rPr lang="en-GB" altLang="en-US"/>
              <a:t> =</a:t>
            </a:r>
            <a:endParaRPr lang="en-US" altLang="en-US"/>
          </a:p>
        </p:txBody>
      </p:sp>
      <p:graphicFrame>
        <p:nvGraphicFramePr>
          <p:cNvPr id="153661" name="Object 61"/>
          <p:cNvGraphicFramePr>
            <a:graphicFrameLocks noChangeAspect="1"/>
          </p:cNvGraphicFramePr>
          <p:nvPr/>
        </p:nvGraphicFramePr>
        <p:xfrm>
          <a:off x="6083300" y="5734050"/>
          <a:ext cx="17653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4" imgW="1307880" imgH="393480" progId="Equation.3">
                  <p:embed/>
                </p:oleObj>
              </mc:Choice>
              <mc:Fallback>
                <p:oleObj name="Equation" r:id="rId4" imgW="1307880" imgH="393480" progId="Equation.3">
                  <p:embed/>
                  <p:pic>
                    <p:nvPicPr>
                      <p:cNvPr id="153661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3300" y="5734050"/>
                        <a:ext cx="17653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2" name="Text Box 62"/>
          <p:cNvSpPr txBox="1">
            <a:spLocks noChangeArrowheads="1"/>
          </p:cNvSpPr>
          <p:nvPr/>
        </p:nvSpPr>
        <p:spPr bwMode="auto">
          <a:xfrm>
            <a:off x="3730625" y="10652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/>
              <a:t>Midpoint</a:t>
            </a:r>
            <a:endParaRPr lang="en-US" altLang="en-US"/>
          </a:p>
        </p:txBody>
      </p:sp>
      <p:graphicFrame>
        <p:nvGraphicFramePr>
          <p:cNvPr id="153663" name="Object 63"/>
          <p:cNvGraphicFramePr>
            <a:graphicFrameLocks noChangeAspect="1"/>
          </p:cNvGraphicFramePr>
          <p:nvPr/>
        </p:nvGraphicFramePr>
        <p:xfrm>
          <a:off x="3954463" y="1470025"/>
          <a:ext cx="6651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6" imgW="419040" imgH="177480" progId="Equation.3">
                  <p:embed/>
                </p:oleObj>
              </mc:Choice>
              <mc:Fallback>
                <p:oleObj name="Equation" r:id="rId6" imgW="419040" imgH="177480" progId="Equation.3">
                  <p:embed/>
                  <p:pic>
                    <p:nvPicPr>
                      <p:cNvPr id="153663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1470025"/>
                        <a:ext cx="6651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4" name="Object 64"/>
          <p:cNvGraphicFramePr>
            <a:graphicFrameLocks noChangeAspect="1"/>
          </p:cNvGraphicFramePr>
          <p:nvPr/>
        </p:nvGraphicFramePr>
        <p:xfrm>
          <a:off x="4014788" y="1863725"/>
          <a:ext cx="54292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8" imgW="342720" imgH="177480" progId="Equation.3">
                  <p:embed/>
                </p:oleObj>
              </mc:Choice>
              <mc:Fallback>
                <p:oleObj name="Equation" r:id="rId8" imgW="342720" imgH="177480" progId="Equation.3">
                  <p:embed/>
                  <p:pic>
                    <p:nvPicPr>
                      <p:cNvPr id="153664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1863725"/>
                        <a:ext cx="542925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5" name="Object 65"/>
          <p:cNvGraphicFramePr>
            <a:graphicFrameLocks noChangeAspect="1"/>
          </p:cNvGraphicFramePr>
          <p:nvPr/>
        </p:nvGraphicFramePr>
        <p:xfrm>
          <a:off x="4014788" y="2232025"/>
          <a:ext cx="544512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10" imgW="342720" imgH="177480" progId="Equation.3">
                  <p:embed/>
                </p:oleObj>
              </mc:Choice>
              <mc:Fallback>
                <p:oleObj name="Equation" r:id="rId10" imgW="342720" imgH="177480" progId="Equation.3">
                  <p:embed/>
                  <p:pic>
                    <p:nvPicPr>
                      <p:cNvPr id="153665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2232025"/>
                        <a:ext cx="544512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6" name="Object 66"/>
          <p:cNvGraphicFramePr>
            <a:graphicFrameLocks noChangeAspect="1"/>
          </p:cNvGraphicFramePr>
          <p:nvPr/>
        </p:nvGraphicFramePr>
        <p:xfrm>
          <a:off x="4014788" y="2574925"/>
          <a:ext cx="544512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12" imgW="342720" imgH="177480" progId="Equation.3">
                  <p:embed/>
                </p:oleObj>
              </mc:Choice>
              <mc:Fallback>
                <p:oleObj name="Equation" r:id="rId12" imgW="342720" imgH="177480" progId="Equation.3">
                  <p:embed/>
                  <p:pic>
                    <p:nvPicPr>
                      <p:cNvPr id="153666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2574925"/>
                        <a:ext cx="544512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7" name="Object 67"/>
          <p:cNvGraphicFramePr>
            <a:graphicFrameLocks noChangeAspect="1"/>
          </p:cNvGraphicFramePr>
          <p:nvPr/>
        </p:nvGraphicFramePr>
        <p:xfrm>
          <a:off x="4013200" y="2943225"/>
          <a:ext cx="5461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14" imgW="342720" imgH="177480" progId="Equation.3">
                  <p:embed/>
                </p:oleObj>
              </mc:Choice>
              <mc:Fallback>
                <p:oleObj name="Equation" r:id="rId14" imgW="342720" imgH="177480" progId="Equation.3">
                  <p:embed/>
                  <p:pic>
                    <p:nvPicPr>
                      <p:cNvPr id="153667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2943225"/>
                        <a:ext cx="54610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8" name="Object 68"/>
          <p:cNvGraphicFramePr>
            <a:graphicFrameLocks noChangeAspect="1"/>
          </p:cNvGraphicFramePr>
          <p:nvPr/>
        </p:nvGraphicFramePr>
        <p:xfrm>
          <a:off x="5253038" y="1054100"/>
          <a:ext cx="3397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16" imgW="190440" imgH="203040" progId="Equation.3">
                  <p:embed/>
                </p:oleObj>
              </mc:Choice>
              <mc:Fallback>
                <p:oleObj name="Equation" r:id="rId16" imgW="190440" imgH="203040" progId="Equation.3">
                  <p:embed/>
                  <p:pic>
                    <p:nvPicPr>
                      <p:cNvPr id="153668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038" y="1054100"/>
                        <a:ext cx="3397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185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the mean: notation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dirty="0" smtClean="0"/>
                  <a:t> </a:t>
                </a:r>
                <a:r>
                  <a:rPr lang="en-GB" dirty="0" smtClean="0">
                    <a:sym typeface="Wingdings" panose="05000000000000000000" pitchFamily="2" charset="2"/>
                  </a:rPr>
                  <a:t> The mean for a set of observations, n in a sample</a:t>
                </a:r>
              </a:p>
              <a:p>
                <a:pPr marL="0" indent="0">
                  <a:buNone/>
                </a:pPr>
                <a:r>
                  <a:rPr lang="en-GB" dirty="0" smtClean="0">
                    <a:sym typeface="Wingdings" panose="05000000000000000000" pitchFamily="2" charset="2"/>
                  </a:rPr>
                  <a:t>µ  The mean for the population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GB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dirty="0" smtClean="0">
                    <a:sym typeface="Wingdings" panose="05000000000000000000" pitchFamily="2" charset="2"/>
                  </a:rPr>
                  <a:t> The sum of </a:t>
                </a:r>
                <a:r>
                  <a:rPr lang="en-GB" i="1" dirty="0" smtClean="0">
                    <a:sym typeface="Wingdings" panose="05000000000000000000" pitchFamily="2" charset="2"/>
                  </a:rPr>
                  <a:t>x</a:t>
                </a:r>
                <a:endParaRPr lang="en-GB" i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</m:oMath>
                </a14:m>
                <a:r>
                  <a:rPr lang="en-GB" dirty="0" smtClean="0"/>
                  <a:t> </a:t>
                </a:r>
                <a:r>
                  <a:rPr lang="en-GB" dirty="0" smtClean="0">
                    <a:sym typeface="Wingdings" panose="05000000000000000000" pitchFamily="2" charset="2"/>
                  </a:rPr>
                  <a:t> The sum of </a:t>
                </a:r>
                <a:r>
                  <a:rPr lang="en-GB" i="1" dirty="0" err="1" smtClean="0">
                    <a:sym typeface="Wingdings" panose="05000000000000000000" pitchFamily="2" charset="2"/>
                  </a:rPr>
                  <a:t>fx</a:t>
                </a:r>
                <a:endParaRPr lang="en-GB" i="1" dirty="0" smtClean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sym typeface="Wingdings" panose="05000000000000000000" pitchFamily="2" charset="2"/>
                  </a:rPr>
                  <a:t>So for the mean for a list of data:</a:t>
                </a:r>
              </a:p>
              <a:p>
                <a:pPr marL="0" indent="0">
                  <a:buNone/>
                </a:pPr>
                <a:endParaRPr lang="en-GB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sym typeface="Wingdings" panose="05000000000000000000" pitchFamily="2" charset="2"/>
                  </a:rPr>
                  <a:t>The mean for grouped data:</a:t>
                </a:r>
              </a:p>
              <a:p>
                <a:pPr marL="0" indent="0">
                  <a:buNone/>
                </a:pPr>
                <a:endParaRPr lang="en-GB" dirty="0" smtClean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04" t="-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001841" y="5971309"/>
            <a:ext cx="2105891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Otherwise – the same as before!!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69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recap the mean for grouped frequency: </a:t>
            </a:r>
            <a:endParaRPr lang="en-GB" dirty="0"/>
          </a:p>
        </p:txBody>
      </p:sp>
      <p:pic>
        <p:nvPicPr>
          <p:cNvPr id="1026" name="Picture 2" descr="Image result for grouped frequency tables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62"/>
          <a:stretch/>
        </p:blipFill>
        <p:spPr bwMode="auto">
          <a:xfrm>
            <a:off x="1221733" y="1887583"/>
            <a:ext cx="6833054" cy="402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16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the median: </a:t>
            </a:r>
            <a:endParaRPr lang="en-GB" dirty="0"/>
          </a:p>
        </p:txBody>
      </p:sp>
      <p:pic>
        <p:nvPicPr>
          <p:cNvPr id="2050" name="Picture 2" descr="Image result for grouped frequency tables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2" t="9193" r="27168" b="37169"/>
          <a:stretch/>
        </p:blipFill>
        <p:spPr bwMode="auto">
          <a:xfrm>
            <a:off x="4970415" y="770709"/>
            <a:ext cx="3873139" cy="309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frequency tab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52" y="1274678"/>
            <a:ext cx="3942896" cy="329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81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Quartiles and IQR</a:t>
            </a:r>
            <a:endParaRPr lang="en-GB" dirty="0"/>
          </a:p>
        </p:txBody>
      </p:sp>
      <p:pic>
        <p:nvPicPr>
          <p:cNvPr id="2050" name="Picture 2" descr="Image result for grouped frequency tables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2" t="9193" r="27168" b="37169"/>
          <a:stretch/>
        </p:blipFill>
        <p:spPr bwMode="auto">
          <a:xfrm>
            <a:off x="4970415" y="770709"/>
            <a:ext cx="3873139" cy="309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frequency tab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52" y="1274678"/>
            <a:ext cx="3942896" cy="329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465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794" y="2590864"/>
            <a:ext cx="7556313" cy="1116106"/>
          </a:xfrm>
        </p:spPr>
        <p:txBody>
          <a:bodyPr/>
          <a:lstStyle/>
          <a:p>
            <a:pPr algn="ctr"/>
            <a:r>
              <a:rPr lang="en-GB" sz="4800" dirty="0" smtClean="0"/>
              <a:t>Worked Examples – following the lesson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54779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25600" y="228600"/>
            <a:ext cx="5905500" cy="5794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/>
              <a:t>Mean for large amounts of data</a:t>
            </a:r>
            <a:endParaRPr lang="en-US" altLang="en-US" sz="32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77825" y="935038"/>
            <a:ext cx="84582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Eg the number of goals conceded by Everton each game in a season is given in the frequency table below. Calculate the mean number of goals scored per game.</a:t>
            </a:r>
            <a:endParaRPr lang="en-US" altLang="en-US"/>
          </a:p>
        </p:txBody>
      </p:sp>
      <p:graphicFrame>
        <p:nvGraphicFramePr>
          <p:cNvPr id="56420" name="Group 100"/>
          <p:cNvGraphicFramePr>
            <a:graphicFrameLocks noGrp="1"/>
          </p:cNvGraphicFramePr>
          <p:nvPr/>
        </p:nvGraphicFramePr>
        <p:xfrm>
          <a:off x="558800" y="1778000"/>
          <a:ext cx="3149600" cy="2926000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267784382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89374267"/>
                    </a:ext>
                  </a:extLst>
                </a:gridCol>
              </a:tblGrid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Goals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424070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3719750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290163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466357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925705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26768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575055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130780"/>
                  </a:ext>
                </a:extLst>
              </a:tr>
            </a:tbl>
          </a:graphicData>
        </a:graphic>
      </p:graphicFrame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2559050" y="213360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2</a:t>
            </a:r>
            <a:endParaRPr lang="en-US" altLang="en-US"/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2559050" y="250031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5</a:t>
            </a:r>
            <a:endParaRPr lang="en-US" altLang="en-US"/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2559050" y="2867025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9</a:t>
            </a:r>
            <a:endParaRPr lang="en-US" altLang="en-US"/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2559050" y="323215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8</a:t>
            </a:r>
            <a:endParaRPr lang="en-US" altLang="en-US"/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2559050" y="359886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9</a:t>
            </a:r>
            <a:endParaRPr lang="en-US" altLang="en-US"/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2559050" y="3965575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4</a:t>
            </a:r>
            <a:endParaRPr lang="en-US" altLang="en-US"/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2559050" y="433070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</a:t>
            </a:r>
            <a:endParaRPr lang="en-US" altLang="en-US"/>
          </a:p>
        </p:txBody>
      </p:sp>
      <p:graphicFrame>
        <p:nvGraphicFramePr>
          <p:cNvPr id="56445" name="Group 125"/>
          <p:cNvGraphicFramePr>
            <a:graphicFrameLocks noGrp="1"/>
          </p:cNvGraphicFramePr>
          <p:nvPr/>
        </p:nvGraphicFramePr>
        <p:xfrm>
          <a:off x="558800" y="1774825"/>
          <a:ext cx="4724400" cy="2926000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2150112497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3360656653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242878666"/>
                    </a:ext>
                  </a:extLst>
                </a:gridCol>
              </a:tblGrid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0411216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923118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12179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838148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082159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594810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706018"/>
                  </a:ext>
                </a:extLst>
              </a:tr>
              <a:tr h="365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160977"/>
                  </a:ext>
                </a:extLst>
              </a:tr>
            </a:tbl>
          </a:graphicData>
        </a:graphic>
      </p:graphicFrame>
      <p:sp>
        <p:nvSpPr>
          <p:cNvPr id="56399" name="Text Box 79"/>
          <p:cNvSpPr txBox="1">
            <a:spLocks noChangeArrowheads="1"/>
          </p:cNvSpPr>
          <p:nvPr/>
        </p:nvSpPr>
        <p:spPr bwMode="auto">
          <a:xfrm>
            <a:off x="4127500" y="213360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2</a:t>
            </a:r>
            <a:endParaRPr lang="en-US" altLang="en-US"/>
          </a:p>
        </p:txBody>
      </p:sp>
      <p:sp>
        <p:nvSpPr>
          <p:cNvPr id="56400" name="Text Box 80"/>
          <p:cNvSpPr txBox="1">
            <a:spLocks noChangeArrowheads="1"/>
          </p:cNvSpPr>
          <p:nvPr/>
        </p:nvSpPr>
        <p:spPr bwMode="auto">
          <a:xfrm>
            <a:off x="4127500" y="2498725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10</a:t>
            </a:r>
            <a:endParaRPr lang="en-US" altLang="en-US"/>
          </a:p>
        </p:txBody>
      </p:sp>
      <p:sp>
        <p:nvSpPr>
          <p:cNvPr id="56401" name="Text Box 81"/>
          <p:cNvSpPr txBox="1">
            <a:spLocks noChangeArrowheads="1"/>
          </p:cNvSpPr>
          <p:nvPr/>
        </p:nvSpPr>
        <p:spPr bwMode="auto">
          <a:xfrm>
            <a:off x="4127500" y="286226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27</a:t>
            </a:r>
            <a:endParaRPr lang="en-US" altLang="en-US"/>
          </a:p>
        </p:txBody>
      </p:sp>
      <p:sp>
        <p:nvSpPr>
          <p:cNvPr id="56402" name="Text Box 82"/>
          <p:cNvSpPr txBox="1">
            <a:spLocks noChangeArrowheads="1"/>
          </p:cNvSpPr>
          <p:nvPr/>
        </p:nvSpPr>
        <p:spPr bwMode="auto">
          <a:xfrm>
            <a:off x="4127500" y="322580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32</a:t>
            </a:r>
            <a:endParaRPr lang="en-US" altLang="en-US"/>
          </a:p>
        </p:txBody>
      </p:sp>
      <p:sp>
        <p:nvSpPr>
          <p:cNvPr id="56403" name="Text Box 83"/>
          <p:cNvSpPr txBox="1">
            <a:spLocks noChangeArrowheads="1"/>
          </p:cNvSpPr>
          <p:nvPr/>
        </p:nvSpPr>
        <p:spPr bwMode="auto">
          <a:xfrm>
            <a:off x="4127500" y="3590925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45</a:t>
            </a:r>
            <a:endParaRPr lang="en-US" altLang="en-US"/>
          </a:p>
        </p:txBody>
      </p:sp>
      <p:sp>
        <p:nvSpPr>
          <p:cNvPr id="56404" name="Text Box 84"/>
          <p:cNvSpPr txBox="1">
            <a:spLocks noChangeArrowheads="1"/>
          </p:cNvSpPr>
          <p:nvPr/>
        </p:nvSpPr>
        <p:spPr bwMode="auto">
          <a:xfrm>
            <a:off x="4127500" y="3954463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24</a:t>
            </a:r>
            <a:endParaRPr lang="en-US" altLang="en-US"/>
          </a:p>
        </p:txBody>
      </p:sp>
      <p:sp>
        <p:nvSpPr>
          <p:cNvPr id="56405" name="Text Box 85"/>
          <p:cNvSpPr txBox="1">
            <a:spLocks noChangeArrowheads="1"/>
          </p:cNvSpPr>
          <p:nvPr/>
        </p:nvSpPr>
        <p:spPr bwMode="auto">
          <a:xfrm>
            <a:off x="4127500" y="431800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7</a:t>
            </a:r>
            <a:endParaRPr lang="en-US" altLang="en-US"/>
          </a:p>
        </p:txBody>
      </p:sp>
      <p:sp>
        <p:nvSpPr>
          <p:cNvPr id="56406" name="Text Box 86"/>
          <p:cNvSpPr txBox="1">
            <a:spLocks noChangeArrowheads="1"/>
          </p:cNvSpPr>
          <p:nvPr/>
        </p:nvSpPr>
        <p:spPr bwMode="auto">
          <a:xfrm>
            <a:off x="4127500" y="1727200"/>
            <a:ext cx="736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200" i="1">
                <a:latin typeface="Times New Roman" panose="02020603050405020304" pitchFamily="18" charset="0"/>
              </a:rPr>
              <a:t>fx</a:t>
            </a:r>
            <a:endParaRPr lang="en-US" altLang="en-US" sz="2200" i="1">
              <a:latin typeface="Times New Roman" panose="02020603050405020304" pitchFamily="18" charset="0"/>
            </a:endParaRPr>
          </a:p>
        </p:txBody>
      </p:sp>
      <p:sp>
        <p:nvSpPr>
          <p:cNvPr id="56411" name="Text Box 91"/>
          <p:cNvSpPr txBox="1">
            <a:spLocks noChangeArrowheads="1"/>
          </p:cNvSpPr>
          <p:nvPr/>
        </p:nvSpPr>
        <p:spPr bwMode="auto">
          <a:xfrm>
            <a:off x="5648325" y="3079750"/>
            <a:ext cx="1028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Mean</a:t>
            </a:r>
            <a:endParaRPr lang="en-US" altLang="en-US" i="1">
              <a:latin typeface="Times New Roman" panose="02020603050405020304" pitchFamily="18" charset="0"/>
            </a:endParaRPr>
          </a:p>
        </p:txBody>
      </p:sp>
      <p:graphicFrame>
        <p:nvGraphicFramePr>
          <p:cNvPr id="56412" name="Object 92"/>
          <p:cNvGraphicFramePr>
            <a:graphicFrameLocks noChangeAspect="1"/>
          </p:cNvGraphicFramePr>
          <p:nvPr/>
        </p:nvGraphicFramePr>
        <p:xfrm>
          <a:off x="6415088" y="2935288"/>
          <a:ext cx="754062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4" imgW="431613" imgH="393529" progId="Equation.3">
                  <p:embed/>
                </p:oleObj>
              </mc:Choice>
              <mc:Fallback>
                <p:oleObj name="Equation" r:id="rId4" imgW="431613" imgH="393529" progId="Equation.3">
                  <p:embed/>
                  <p:pic>
                    <p:nvPicPr>
                      <p:cNvPr id="56412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088" y="2935288"/>
                        <a:ext cx="754062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13" name="Object 93"/>
          <p:cNvGraphicFramePr>
            <a:graphicFrameLocks noChangeAspect="1"/>
          </p:cNvGraphicFramePr>
          <p:nvPr/>
        </p:nvGraphicFramePr>
        <p:xfrm>
          <a:off x="6364288" y="3746500"/>
          <a:ext cx="11525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6" imgW="660113" imgH="177723" progId="Equation.3">
                  <p:embed/>
                </p:oleObj>
              </mc:Choice>
              <mc:Fallback>
                <p:oleObj name="Equation" r:id="rId6" imgW="660113" imgH="177723" progId="Equation.3">
                  <p:embed/>
                  <p:pic>
                    <p:nvPicPr>
                      <p:cNvPr id="56413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288" y="3746500"/>
                        <a:ext cx="1152525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14" name="Object 94"/>
          <p:cNvGraphicFramePr>
            <a:graphicFrameLocks noChangeAspect="1"/>
          </p:cNvGraphicFramePr>
          <p:nvPr/>
        </p:nvGraphicFramePr>
        <p:xfrm>
          <a:off x="6402388" y="4265613"/>
          <a:ext cx="66516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8" imgW="380670" imgH="177646" progId="Equation.3">
                  <p:embed/>
                </p:oleObj>
              </mc:Choice>
              <mc:Fallback>
                <p:oleObj name="Equation" r:id="rId8" imgW="380670" imgH="177646" progId="Equation.3">
                  <p:embed/>
                  <p:pic>
                    <p:nvPicPr>
                      <p:cNvPr id="56414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2388" y="4265613"/>
                        <a:ext cx="665162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415" name="Text Box 95"/>
          <p:cNvSpPr txBox="1">
            <a:spLocks noChangeArrowheads="1"/>
          </p:cNvSpPr>
          <p:nvPr/>
        </p:nvSpPr>
        <p:spPr bwMode="auto">
          <a:xfrm>
            <a:off x="6969125" y="4222750"/>
            <a:ext cx="1562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goals (1dp) </a:t>
            </a:r>
            <a:endParaRPr lang="en-US" altLang="en-US" i="1">
              <a:latin typeface="Times New Roman" panose="02020603050405020304" pitchFamily="18" charset="0"/>
            </a:endParaRPr>
          </a:p>
        </p:txBody>
      </p:sp>
      <p:graphicFrame>
        <p:nvGraphicFramePr>
          <p:cNvPr id="56416" name="Object 96"/>
          <p:cNvGraphicFramePr>
            <a:graphicFrameLocks noChangeAspect="1"/>
          </p:cNvGraphicFramePr>
          <p:nvPr/>
        </p:nvGraphicFramePr>
        <p:xfrm>
          <a:off x="6497638" y="1860550"/>
          <a:ext cx="11223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10" imgW="647419" imgH="482391" progId="Equation.3">
                  <p:embed/>
                </p:oleObj>
              </mc:Choice>
              <mc:Fallback>
                <p:oleObj name="Equation" r:id="rId10" imgW="647419" imgH="482391" progId="Equation.3">
                  <p:embed/>
                  <p:pic>
                    <p:nvPicPr>
                      <p:cNvPr id="56416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7638" y="1860550"/>
                        <a:ext cx="1122362" cy="8382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17" name="Object 97"/>
          <p:cNvGraphicFramePr>
            <a:graphicFrameLocks noChangeAspect="1"/>
          </p:cNvGraphicFramePr>
          <p:nvPr/>
        </p:nvGraphicFramePr>
        <p:xfrm>
          <a:off x="2006600" y="4725988"/>
          <a:ext cx="115411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12" imgW="660113" imgH="253890" progId="Equation.3">
                  <p:embed/>
                </p:oleObj>
              </mc:Choice>
              <mc:Fallback>
                <p:oleObj name="Equation" r:id="rId12" imgW="660113" imgH="253890" progId="Equation.3">
                  <p:embed/>
                  <p:pic>
                    <p:nvPicPr>
                      <p:cNvPr id="56417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4725988"/>
                        <a:ext cx="1154113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18" name="Object 98"/>
          <p:cNvGraphicFramePr>
            <a:graphicFrameLocks noChangeAspect="1"/>
          </p:cNvGraphicFramePr>
          <p:nvPr/>
        </p:nvGraphicFramePr>
        <p:xfrm>
          <a:off x="3403600" y="4700588"/>
          <a:ext cx="133191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14" imgW="761669" imgH="253890" progId="Equation.3">
                  <p:embed/>
                </p:oleObj>
              </mc:Choice>
              <mc:Fallback>
                <p:oleObj name="Equation" r:id="rId14" imgW="761669" imgH="253890" progId="Equation.3">
                  <p:embed/>
                  <p:pic>
                    <p:nvPicPr>
                      <p:cNvPr id="56418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4700588"/>
                        <a:ext cx="1331913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421" name="Rectangle 101"/>
          <p:cNvSpPr>
            <a:spLocks noChangeArrowheads="1"/>
          </p:cNvSpPr>
          <p:nvPr/>
        </p:nvSpPr>
        <p:spPr bwMode="auto">
          <a:xfrm>
            <a:off x="390525" y="5349875"/>
            <a:ext cx="600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1,1</a:t>
            </a:r>
            <a:r>
              <a:rPr lang="en-US" altLang="en-US"/>
              <a:t> </a:t>
            </a:r>
          </a:p>
        </p:txBody>
      </p:sp>
      <p:sp>
        <p:nvSpPr>
          <p:cNvPr id="56422" name="Rectangle 102"/>
          <p:cNvSpPr>
            <a:spLocks noChangeArrowheads="1"/>
          </p:cNvSpPr>
          <p:nvPr/>
        </p:nvSpPr>
        <p:spPr bwMode="auto">
          <a:xfrm>
            <a:off x="742950" y="5349875"/>
            <a:ext cx="1239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,2,2,2,2,2</a:t>
            </a:r>
            <a:endParaRPr lang="en-US" altLang="en-US"/>
          </a:p>
        </p:txBody>
      </p:sp>
      <p:sp>
        <p:nvSpPr>
          <p:cNvPr id="56423" name="Rectangle 103"/>
          <p:cNvSpPr>
            <a:spLocks noChangeArrowheads="1"/>
          </p:cNvSpPr>
          <p:nvPr/>
        </p:nvSpPr>
        <p:spPr bwMode="auto">
          <a:xfrm>
            <a:off x="1822450" y="5349875"/>
            <a:ext cx="2084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,3,3,3,3,3,3,3,3,3</a:t>
            </a:r>
            <a:endParaRPr lang="en-US" altLang="en-US"/>
          </a:p>
        </p:txBody>
      </p:sp>
      <p:sp>
        <p:nvSpPr>
          <p:cNvPr id="56424" name="Rectangle 104"/>
          <p:cNvSpPr>
            <a:spLocks noChangeArrowheads="1"/>
          </p:cNvSpPr>
          <p:nvPr/>
        </p:nvSpPr>
        <p:spPr bwMode="auto">
          <a:xfrm>
            <a:off x="3746500" y="5349875"/>
            <a:ext cx="187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,4,4,4,4,4,4,4,4</a:t>
            </a:r>
            <a:endParaRPr lang="en-US" altLang="en-US"/>
          </a:p>
        </p:txBody>
      </p:sp>
      <p:sp>
        <p:nvSpPr>
          <p:cNvPr id="56425" name="Rectangle 105"/>
          <p:cNvSpPr>
            <a:spLocks noChangeArrowheads="1"/>
          </p:cNvSpPr>
          <p:nvPr/>
        </p:nvSpPr>
        <p:spPr bwMode="auto">
          <a:xfrm>
            <a:off x="5461000" y="5349875"/>
            <a:ext cx="2084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,5,5,5,5,5,5,5,5,5</a:t>
            </a:r>
            <a:endParaRPr lang="en-US" altLang="en-US"/>
          </a:p>
        </p:txBody>
      </p:sp>
      <p:sp>
        <p:nvSpPr>
          <p:cNvPr id="56426" name="Rectangle 106"/>
          <p:cNvSpPr>
            <a:spLocks noChangeArrowheads="1"/>
          </p:cNvSpPr>
          <p:nvPr/>
        </p:nvSpPr>
        <p:spPr bwMode="auto">
          <a:xfrm>
            <a:off x="7385050" y="5349875"/>
            <a:ext cx="1028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,6,6,6,6</a:t>
            </a:r>
            <a:endParaRPr lang="en-US" altLang="en-US"/>
          </a:p>
        </p:txBody>
      </p:sp>
      <p:sp>
        <p:nvSpPr>
          <p:cNvPr id="56427" name="Rectangle 107"/>
          <p:cNvSpPr>
            <a:spLocks noChangeArrowheads="1"/>
          </p:cNvSpPr>
          <p:nvPr/>
        </p:nvSpPr>
        <p:spPr bwMode="auto">
          <a:xfrm>
            <a:off x="8253413" y="5349875"/>
            <a:ext cx="458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/>
              <a:t>,7</a:t>
            </a:r>
            <a:r>
              <a:rPr lang="en-US" altLang="en-US"/>
              <a:t> </a:t>
            </a:r>
          </a:p>
        </p:txBody>
      </p:sp>
      <p:graphicFrame>
        <p:nvGraphicFramePr>
          <p:cNvPr id="56428" name="Object 108"/>
          <p:cNvGraphicFramePr>
            <a:graphicFrameLocks noChangeAspect="1"/>
          </p:cNvGraphicFramePr>
          <p:nvPr/>
        </p:nvGraphicFramePr>
        <p:xfrm>
          <a:off x="279400" y="5783263"/>
          <a:ext cx="78422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16" imgW="545626" imgH="164957" progId="Equation.3">
                  <p:embed/>
                </p:oleObj>
              </mc:Choice>
              <mc:Fallback>
                <p:oleObj name="Equation" r:id="rId16" imgW="545626" imgH="164957" progId="Equation.3">
                  <p:embed/>
                  <p:pic>
                    <p:nvPicPr>
                      <p:cNvPr id="56428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5783263"/>
                        <a:ext cx="784225" cy="23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9" name="Object 109"/>
          <p:cNvGraphicFramePr>
            <a:graphicFrameLocks noChangeAspect="1"/>
          </p:cNvGraphicFramePr>
          <p:nvPr/>
        </p:nvGraphicFramePr>
        <p:xfrm>
          <a:off x="927100" y="5783263"/>
          <a:ext cx="889000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18" imgW="583693" imgH="177646" progId="Equation.3">
                  <p:embed/>
                </p:oleObj>
              </mc:Choice>
              <mc:Fallback>
                <p:oleObj name="Equation" r:id="rId18" imgW="583693" imgH="177646" progId="Equation.3">
                  <p:embed/>
                  <p:pic>
                    <p:nvPicPr>
                      <p:cNvPr id="56429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5783263"/>
                        <a:ext cx="889000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30" name="Object 110"/>
          <p:cNvGraphicFramePr>
            <a:graphicFrameLocks noChangeAspect="1"/>
          </p:cNvGraphicFramePr>
          <p:nvPr/>
        </p:nvGraphicFramePr>
        <p:xfrm>
          <a:off x="2438400" y="5783263"/>
          <a:ext cx="1023938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20" imgW="672516" imgH="177646" progId="Equation.3">
                  <p:embed/>
                </p:oleObj>
              </mc:Choice>
              <mc:Fallback>
                <p:oleObj name="Equation" r:id="rId20" imgW="672516" imgH="177646" progId="Equation.3">
                  <p:embed/>
                  <p:pic>
                    <p:nvPicPr>
                      <p:cNvPr id="5643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783263"/>
                        <a:ext cx="1023938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31" name="Object 111"/>
          <p:cNvGraphicFramePr>
            <a:graphicFrameLocks noChangeAspect="1"/>
          </p:cNvGraphicFramePr>
          <p:nvPr/>
        </p:nvGraphicFramePr>
        <p:xfrm>
          <a:off x="4203700" y="5783263"/>
          <a:ext cx="1023938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22" imgW="672516" imgH="177646" progId="Equation.3">
                  <p:embed/>
                </p:oleObj>
              </mc:Choice>
              <mc:Fallback>
                <p:oleObj name="Equation" r:id="rId22" imgW="672516" imgH="177646" progId="Equation.3">
                  <p:embed/>
                  <p:pic>
                    <p:nvPicPr>
                      <p:cNvPr id="56431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5783263"/>
                        <a:ext cx="1023938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32" name="Object 112"/>
          <p:cNvGraphicFramePr>
            <a:graphicFrameLocks noChangeAspect="1"/>
          </p:cNvGraphicFramePr>
          <p:nvPr/>
        </p:nvGraphicFramePr>
        <p:xfrm>
          <a:off x="6057900" y="5783263"/>
          <a:ext cx="1023938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24" imgW="672516" imgH="177646" progId="Equation.3">
                  <p:embed/>
                </p:oleObj>
              </mc:Choice>
              <mc:Fallback>
                <p:oleObj name="Equation" r:id="rId24" imgW="672516" imgH="177646" progId="Equation.3">
                  <p:embed/>
                  <p:pic>
                    <p:nvPicPr>
                      <p:cNvPr id="56432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0" y="5783263"/>
                        <a:ext cx="1023938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33" name="Object 113"/>
          <p:cNvGraphicFramePr>
            <a:graphicFrameLocks noChangeAspect="1"/>
          </p:cNvGraphicFramePr>
          <p:nvPr/>
        </p:nvGraphicFramePr>
        <p:xfrm>
          <a:off x="7442200" y="5783263"/>
          <a:ext cx="1023938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26" imgW="672516" imgH="177646" progId="Equation.3">
                  <p:embed/>
                </p:oleObj>
              </mc:Choice>
              <mc:Fallback>
                <p:oleObj name="Equation" r:id="rId26" imgW="672516" imgH="177646" progId="Equation.3">
                  <p:embed/>
                  <p:pic>
                    <p:nvPicPr>
                      <p:cNvPr id="56433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0" y="5783263"/>
                        <a:ext cx="1023938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34" name="Object 114"/>
          <p:cNvGraphicFramePr>
            <a:graphicFrameLocks noChangeAspect="1"/>
          </p:cNvGraphicFramePr>
          <p:nvPr/>
        </p:nvGraphicFramePr>
        <p:xfrm>
          <a:off x="8039100" y="5783263"/>
          <a:ext cx="830263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28" imgW="545626" imgH="164957" progId="Equation.3">
                  <p:embed/>
                </p:oleObj>
              </mc:Choice>
              <mc:Fallback>
                <p:oleObj name="Equation" r:id="rId28" imgW="545626" imgH="164957" progId="Equation.3">
                  <p:embed/>
                  <p:pic>
                    <p:nvPicPr>
                      <p:cNvPr id="56434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100" y="5783263"/>
                        <a:ext cx="830263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435" name="Line 115"/>
          <p:cNvSpPr>
            <a:spLocks noChangeShapeType="1"/>
          </p:cNvSpPr>
          <p:nvPr/>
        </p:nvSpPr>
        <p:spPr bwMode="auto">
          <a:xfrm>
            <a:off x="504825" y="5724525"/>
            <a:ext cx="304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436" name="Line 116"/>
          <p:cNvSpPr>
            <a:spLocks noChangeShapeType="1"/>
          </p:cNvSpPr>
          <p:nvPr/>
        </p:nvSpPr>
        <p:spPr bwMode="auto">
          <a:xfrm>
            <a:off x="909638" y="5724525"/>
            <a:ext cx="97631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437" name="Line 117"/>
          <p:cNvSpPr>
            <a:spLocks noChangeShapeType="1"/>
          </p:cNvSpPr>
          <p:nvPr/>
        </p:nvSpPr>
        <p:spPr bwMode="auto">
          <a:xfrm>
            <a:off x="2000250" y="5724525"/>
            <a:ext cx="1828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438" name="Line 118"/>
          <p:cNvSpPr>
            <a:spLocks noChangeShapeType="1"/>
          </p:cNvSpPr>
          <p:nvPr/>
        </p:nvSpPr>
        <p:spPr bwMode="auto">
          <a:xfrm>
            <a:off x="3919538" y="5724525"/>
            <a:ext cx="159067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439" name="Line 119"/>
          <p:cNvSpPr>
            <a:spLocks noChangeShapeType="1"/>
          </p:cNvSpPr>
          <p:nvPr/>
        </p:nvSpPr>
        <p:spPr bwMode="auto">
          <a:xfrm>
            <a:off x="5643563" y="5724525"/>
            <a:ext cx="1828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440" name="Line 120"/>
          <p:cNvSpPr>
            <a:spLocks noChangeShapeType="1"/>
          </p:cNvSpPr>
          <p:nvPr/>
        </p:nvSpPr>
        <p:spPr bwMode="auto">
          <a:xfrm>
            <a:off x="7572375" y="5724525"/>
            <a:ext cx="74295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441" name="Line 121"/>
          <p:cNvSpPr>
            <a:spLocks noChangeShapeType="1"/>
          </p:cNvSpPr>
          <p:nvPr/>
        </p:nvSpPr>
        <p:spPr bwMode="auto">
          <a:xfrm>
            <a:off x="8420100" y="5724525"/>
            <a:ext cx="147638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442" name="Text Box 122"/>
          <p:cNvSpPr txBox="1">
            <a:spLocks noChangeArrowheads="1"/>
          </p:cNvSpPr>
          <p:nvPr/>
        </p:nvSpPr>
        <p:spPr bwMode="auto">
          <a:xfrm>
            <a:off x="5521325" y="4800600"/>
            <a:ext cx="2679700" cy="4572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Why calculate the </a:t>
            </a:r>
            <a:r>
              <a:rPr lang="en-GB" altLang="en-US" sz="2400" i="1">
                <a:latin typeface="Times New Roman" panose="02020603050405020304" pitchFamily="18" charset="0"/>
              </a:rPr>
              <a:t>fx</a:t>
            </a:r>
            <a:r>
              <a:rPr lang="en-GB" altLang="en-US" sz="2000"/>
              <a:t>?</a:t>
            </a:r>
            <a:r>
              <a:rPr lang="en-GB" altLang="en-US" sz="1400"/>
              <a:t>  </a:t>
            </a:r>
            <a:endParaRPr lang="en-US" altLang="en-US" sz="1400"/>
          </a:p>
        </p:txBody>
      </p:sp>
      <p:sp>
        <p:nvSpPr>
          <p:cNvPr id="56443" name="Text Box 123"/>
          <p:cNvSpPr txBox="1">
            <a:spLocks noChangeArrowheads="1"/>
          </p:cNvSpPr>
          <p:nvPr/>
        </p:nvSpPr>
        <p:spPr bwMode="auto">
          <a:xfrm>
            <a:off x="1089025" y="5867400"/>
            <a:ext cx="7315200" cy="762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The </a:t>
            </a:r>
            <a:r>
              <a:rPr lang="en-GB" altLang="en-US" sz="2400" i="1">
                <a:latin typeface="Times New Roman" panose="02020603050405020304" pitchFamily="18" charset="0"/>
              </a:rPr>
              <a:t>fx</a:t>
            </a:r>
            <a:r>
              <a:rPr lang="en-GB" altLang="en-US" sz="2000"/>
              <a:t> find the total for each value, then we add them to find the total value of all data  - this is needed to calculate the mean</a:t>
            </a:r>
            <a:r>
              <a:rPr lang="en-GB" altLang="en-US" sz="1400"/>
              <a:t> </a:t>
            </a:r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4033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5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5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5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56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56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5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5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56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56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5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5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56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56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5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5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56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56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5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5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56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56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5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5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500"/>
                                        <p:tgtEl>
                                          <p:spTgt spid="56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500"/>
                                        <p:tgtEl>
                                          <p:spTgt spid="56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56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56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5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99" grpId="0"/>
      <p:bldP spid="56400" grpId="0"/>
      <p:bldP spid="56401" grpId="0"/>
      <p:bldP spid="56402" grpId="0"/>
      <p:bldP spid="56403" grpId="0"/>
      <p:bldP spid="56404" grpId="0"/>
      <p:bldP spid="56405" grpId="0"/>
      <p:bldP spid="56406" grpId="0"/>
      <p:bldP spid="56411" grpId="0"/>
      <p:bldP spid="56415" grpId="0"/>
      <p:bldP spid="56421" grpId="0"/>
      <p:bldP spid="56422" grpId="0"/>
      <p:bldP spid="56423" grpId="0"/>
      <p:bldP spid="56424" grpId="0"/>
      <p:bldP spid="56425" grpId="0"/>
      <p:bldP spid="56426" grpId="0"/>
      <p:bldP spid="56427" grpId="0"/>
      <p:bldP spid="56442" grpId="0" animBg="1"/>
      <p:bldP spid="564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7025" y="884238"/>
            <a:ext cx="8550275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Eg The times taken by 26 pupils to run an 800m race are given in the table below. Estimate the mean time taken to run the race.</a:t>
            </a:r>
            <a:endParaRPr lang="en-US" altLang="en-US"/>
          </a:p>
        </p:txBody>
      </p:sp>
      <p:graphicFrame>
        <p:nvGraphicFramePr>
          <p:cNvPr id="120835" name="Group 3"/>
          <p:cNvGraphicFramePr>
            <a:graphicFrameLocks noGrp="1"/>
          </p:cNvGraphicFramePr>
          <p:nvPr/>
        </p:nvGraphicFramePr>
        <p:xfrm>
          <a:off x="762000" y="2336800"/>
          <a:ext cx="3149600" cy="2816328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2768274226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3182909941"/>
                    </a:ext>
                  </a:extLst>
                </a:gridCol>
              </a:tblGrid>
              <a:tr h="8351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Time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kumimoji="0" lang="en-GB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seconds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0153080"/>
                  </a:ext>
                </a:extLst>
              </a:tr>
              <a:tr h="396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120-130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6673"/>
                  </a:ext>
                </a:extLst>
              </a:tr>
              <a:tr h="396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131-150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791036"/>
                  </a:ext>
                </a:extLst>
              </a:tr>
              <a:tr h="396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151-180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568852"/>
                  </a:ext>
                </a:extLst>
              </a:tr>
              <a:tr h="396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181-205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809947"/>
                  </a:ext>
                </a:extLst>
              </a:tr>
              <a:tr h="396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206-225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42894"/>
                  </a:ext>
                </a:extLst>
              </a:tr>
            </a:tbl>
          </a:graphicData>
        </a:graphic>
      </p:graphicFrame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2400300" y="177800"/>
            <a:ext cx="4254500" cy="57943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/>
              <a:t>Poorly defined groups</a:t>
            </a:r>
            <a:endParaRPr lang="en-US" altLang="en-US" sz="3200"/>
          </a:p>
        </p:txBody>
      </p:sp>
      <p:graphicFrame>
        <p:nvGraphicFramePr>
          <p:cNvPr id="120943" name="Group 111"/>
          <p:cNvGraphicFramePr>
            <a:graphicFrameLocks noGrp="1"/>
          </p:cNvGraphicFramePr>
          <p:nvPr/>
        </p:nvGraphicFramePr>
        <p:xfrm>
          <a:off x="3905250" y="2343150"/>
          <a:ext cx="4486275" cy="2827339"/>
        </p:xfrm>
        <a:graphic>
          <a:graphicData uri="http://schemas.openxmlformats.org/drawingml/2006/table">
            <a:tbl>
              <a:tblPr/>
              <a:tblGrid>
                <a:gridCol w="1431925">
                  <a:extLst>
                    <a:ext uri="{9D8B030D-6E8A-4147-A177-3AD203B41FA5}">
                      <a16:colId xmlns:a16="http://schemas.microsoft.com/office/drawing/2014/main" val="1267473914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2652211333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4152492463"/>
                    </a:ext>
                  </a:extLst>
                </a:gridCol>
              </a:tblGrid>
              <a:tr h="820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2048612"/>
                  </a:ext>
                </a:extLst>
              </a:tr>
              <a:tr h="401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844495"/>
                  </a:ext>
                </a:extLst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858035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9297413"/>
                  </a:ext>
                </a:extLst>
              </a:tr>
              <a:tr h="401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2520307"/>
                  </a:ext>
                </a:extLst>
              </a:tr>
              <a:tr h="407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9881706"/>
                  </a:ext>
                </a:extLst>
              </a:tr>
            </a:tbl>
          </a:graphicData>
        </a:graphic>
      </p:graphicFrame>
      <p:sp>
        <p:nvSpPr>
          <p:cNvPr id="120889" name="Text Box 57"/>
          <p:cNvSpPr txBox="1">
            <a:spLocks noChangeArrowheads="1"/>
          </p:cNvSpPr>
          <p:nvPr/>
        </p:nvSpPr>
        <p:spPr bwMode="auto">
          <a:xfrm>
            <a:off x="5429250" y="2349500"/>
            <a:ext cx="1358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/>
              <a:t>Midpoint  </a:t>
            </a:r>
            <a:r>
              <a:rPr lang="en-GB" altLang="en-US" sz="2400" i="1">
                <a:latin typeface="Times New Roman" panose="02020603050405020304" pitchFamily="18" charset="0"/>
              </a:rPr>
              <a:t>x</a:t>
            </a:r>
            <a:endParaRPr lang="en-US" altLang="en-US" sz="2400" i="1">
              <a:latin typeface="Times New Roman" panose="02020603050405020304" pitchFamily="18" charset="0"/>
            </a:endParaRPr>
          </a:p>
        </p:txBody>
      </p:sp>
      <p:sp>
        <p:nvSpPr>
          <p:cNvPr id="120891" name="Text Box 59"/>
          <p:cNvSpPr txBox="1">
            <a:spLocks noChangeArrowheads="1"/>
          </p:cNvSpPr>
          <p:nvPr/>
        </p:nvSpPr>
        <p:spPr bwMode="auto">
          <a:xfrm>
            <a:off x="5537200" y="31623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125</a:t>
            </a:r>
            <a:endParaRPr lang="en-US" altLang="en-US"/>
          </a:p>
        </p:txBody>
      </p:sp>
      <p:sp>
        <p:nvSpPr>
          <p:cNvPr id="120892" name="Text Box 60"/>
          <p:cNvSpPr txBox="1">
            <a:spLocks noChangeArrowheads="1"/>
          </p:cNvSpPr>
          <p:nvPr/>
        </p:nvSpPr>
        <p:spPr bwMode="auto">
          <a:xfrm>
            <a:off x="5537200" y="356235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140.5</a:t>
            </a:r>
            <a:endParaRPr lang="en-US" altLang="en-US"/>
          </a:p>
        </p:txBody>
      </p:sp>
      <p:sp>
        <p:nvSpPr>
          <p:cNvPr id="120893" name="Text Box 61"/>
          <p:cNvSpPr txBox="1">
            <a:spLocks noChangeArrowheads="1"/>
          </p:cNvSpPr>
          <p:nvPr/>
        </p:nvSpPr>
        <p:spPr bwMode="auto">
          <a:xfrm>
            <a:off x="5537200" y="39624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165.5</a:t>
            </a:r>
            <a:endParaRPr lang="en-US" altLang="en-US"/>
          </a:p>
        </p:txBody>
      </p:sp>
      <p:sp>
        <p:nvSpPr>
          <p:cNvPr id="120894" name="Text Box 62"/>
          <p:cNvSpPr txBox="1">
            <a:spLocks noChangeArrowheads="1"/>
          </p:cNvSpPr>
          <p:nvPr/>
        </p:nvSpPr>
        <p:spPr bwMode="auto">
          <a:xfrm>
            <a:off x="5537200" y="436245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193</a:t>
            </a:r>
            <a:endParaRPr lang="en-US" altLang="en-US"/>
          </a:p>
        </p:txBody>
      </p:sp>
      <p:sp>
        <p:nvSpPr>
          <p:cNvPr id="120895" name="Text Box 63"/>
          <p:cNvSpPr txBox="1">
            <a:spLocks noChangeArrowheads="1"/>
          </p:cNvSpPr>
          <p:nvPr/>
        </p:nvSpPr>
        <p:spPr bwMode="auto">
          <a:xfrm>
            <a:off x="5537200" y="47625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215.5</a:t>
            </a:r>
            <a:endParaRPr lang="en-US" altLang="en-US"/>
          </a:p>
        </p:txBody>
      </p:sp>
      <p:sp>
        <p:nvSpPr>
          <p:cNvPr id="120901" name="Text Box 69"/>
          <p:cNvSpPr txBox="1">
            <a:spLocks noChangeArrowheads="1"/>
          </p:cNvSpPr>
          <p:nvPr/>
        </p:nvSpPr>
        <p:spPr bwMode="auto">
          <a:xfrm>
            <a:off x="4000500" y="2362200"/>
            <a:ext cx="1358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Class boundaries</a:t>
            </a:r>
            <a:endParaRPr lang="en-US" altLang="en-US" i="1">
              <a:latin typeface="Times New Roman" panose="02020603050405020304" pitchFamily="18" charset="0"/>
            </a:endParaRPr>
          </a:p>
        </p:txBody>
      </p:sp>
      <p:sp>
        <p:nvSpPr>
          <p:cNvPr id="120902" name="Text Box 70"/>
          <p:cNvSpPr txBox="1">
            <a:spLocks noChangeArrowheads="1"/>
          </p:cNvSpPr>
          <p:nvPr/>
        </p:nvSpPr>
        <p:spPr bwMode="auto">
          <a:xfrm>
            <a:off x="3867150" y="3175000"/>
            <a:ext cx="154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119.5-130.5</a:t>
            </a:r>
            <a:endParaRPr lang="en-US" altLang="en-US"/>
          </a:p>
        </p:txBody>
      </p:sp>
      <p:sp>
        <p:nvSpPr>
          <p:cNvPr id="120903" name="Text Box 71"/>
          <p:cNvSpPr txBox="1">
            <a:spLocks noChangeArrowheads="1"/>
          </p:cNvSpPr>
          <p:nvPr/>
        </p:nvSpPr>
        <p:spPr bwMode="auto">
          <a:xfrm>
            <a:off x="3867150" y="3565525"/>
            <a:ext cx="154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130.5-150.5</a:t>
            </a:r>
            <a:endParaRPr lang="en-US" altLang="en-US"/>
          </a:p>
        </p:txBody>
      </p:sp>
      <p:sp>
        <p:nvSpPr>
          <p:cNvPr id="120904" name="Text Box 72"/>
          <p:cNvSpPr txBox="1">
            <a:spLocks noChangeArrowheads="1"/>
          </p:cNvSpPr>
          <p:nvPr/>
        </p:nvSpPr>
        <p:spPr bwMode="auto">
          <a:xfrm>
            <a:off x="3867150" y="3956050"/>
            <a:ext cx="154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150.5-180.5</a:t>
            </a:r>
            <a:endParaRPr lang="en-US" altLang="en-US"/>
          </a:p>
        </p:txBody>
      </p:sp>
      <p:sp>
        <p:nvSpPr>
          <p:cNvPr id="120905" name="Text Box 73"/>
          <p:cNvSpPr txBox="1">
            <a:spLocks noChangeArrowheads="1"/>
          </p:cNvSpPr>
          <p:nvPr/>
        </p:nvSpPr>
        <p:spPr bwMode="auto">
          <a:xfrm>
            <a:off x="3867150" y="4346575"/>
            <a:ext cx="154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180.5-205.5</a:t>
            </a:r>
            <a:endParaRPr lang="en-US" altLang="en-US"/>
          </a:p>
        </p:txBody>
      </p:sp>
      <p:sp>
        <p:nvSpPr>
          <p:cNvPr id="120906" name="Text Box 74"/>
          <p:cNvSpPr txBox="1">
            <a:spLocks noChangeArrowheads="1"/>
          </p:cNvSpPr>
          <p:nvPr/>
        </p:nvSpPr>
        <p:spPr bwMode="auto">
          <a:xfrm>
            <a:off x="3867150" y="4737100"/>
            <a:ext cx="154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205.5-225.5</a:t>
            </a:r>
            <a:endParaRPr lang="en-US" altLang="en-US"/>
          </a:p>
        </p:txBody>
      </p:sp>
      <p:sp>
        <p:nvSpPr>
          <p:cNvPr id="120907" name="Text Box 75"/>
          <p:cNvSpPr txBox="1">
            <a:spLocks noChangeArrowheads="1"/>
          </p:cNvSpPr>
          <p:nvPr/>
        </p:nvSpPr>
        <p:spPr bwMode="auto">
          <a:xfrm>
            <a:off x="1600200" y="1619250"/>
            <a:ext cx="6391275" cy="6413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You must be careful identifying class boundaries, midpoints and class widths when dealing with groups that don’t ‘meet’</a:t>
            </a:r>
            <a:endParaRPr lang="en-US" altLang="en-US"/>
          </a:p>
        </p:txBody>
      </p:sp>
      <p:sp>
        <p:nvSpPr>
          <p:cNvPr id="120924" name="Text Box 92"/>
          <p:cNvSpPr txBox="1">
            <a:spLocks noChangeArrowheads="1"/>
          </p:cNvSpPr>
          <p:nvPr/>
        </p:nvSpPr>
        <p:spPr bwMode="auto">
          <a:xfrm>
            <a:off x="6934200" y="2552700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i="1">
                <a:latin typeface="Times New Roman" panose="02020603050405020304" pitchFamily="18" charset="0"/>
              </a:rPr>
              <a:t>fx</a:t>
            </a:r>
            <a:endParaRPr lang="en-US" altLang="en-US" sz="2400" i="1">
              <a:latin typeface="Times New Roman" panose="02020603050405020304" pitchFamily="18" charset="0"/>
            </a:endParaRPr>
          </a:p>
        </p:txBody>
      </p:sp>
      <p:sp>
        <p:nvSpPr>
          <p:cNvPr id="120925" name="Text Box 93"/>
          <p:cNvSpPr txBox="1">
            <a:spLocks noChangeArrowheads="1"/>
          </p:cNvSpPr>
          <p:nvPr/>
        </p:nvSpPr>
        <p:spPr bwMode="auto">
          <a:xfrm>
            <a:off x="7042150" y="31750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250</a:t>
            </a:r>
            <a:endParaRPr lang="en-US" altLang="en-US"/>
          </a:p>
        </p:txBody>
      </p:sp>
      <p:sp>
        <p:nvSpPr>
          <p:cNvPr id="120926" name="Text Box 94"/>
          <p:cNvSpPr txBox="1">
            <a:spLocks noChangeArrowheads="1"/>
          </p:cNvSpPr>
          <p:nvPr/>
        </p:nvSpPr>
        <p:spPr bwMode="auto">
          <a:xfrm>
            <a:off x="7042150" y="357505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562</a:t>
            </a:r>
            <a:endParaRPr lang="en-US" altLang="en-US"/>
          </a:p>
        </p:txBody>
      </p:sp>
      <p:sp>
        <p:nvSpPr>
          <p:cNvPr id="120927" name="Text Box 95"/>
          <p:cNvSpPr txBox="1">
            <a:spLocks noChangeArrowheads="1"/>
          </p:cNvSpPr>
          <p:nvPr/>
        </p:nvSpPr>
        <p:spPr bwMode="auto">
          <a:xfrm>
            <a:off x="7042150" y="39751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1489.5</a:t>
            </a:r>
            <a:endParaRPr lang="en-US" altLang="en-US"/>
          </a:p>
        </p:txBody>
      </p:sp>
      <p:sp>
        <p:nvSpPr>
          <p:cNvPr id="120928" name="Text Box 96"/>
          <p:cNvSpPr txBox="1">
            <a:spLocks noChangeArrowheads="1"/>
          </p:cNvSpPr>
          <p:nvPr/>
        </p:nvSpPr>
        <p:spPr bwMode="auto">
          <a:xfrm>
            <a:off x="7042150" y="437515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1158</a:t>
            </a:r>
            <a:endParaRPr lang="en-US" altLang="en-US"/>
          </a:p>
        </p:txBody>
      </p:sp>
      <p:sp>
        <p:nvSpPr>
          <p:cNvPr id="120929" name="Text Box 97"/>
          <p:cNvSpPr txBox="1">
            <a:spLocks noChangeArrowheads="1"/>
          </p:cNvSpPr>
          <p:nvPr/>
        </p:nvSpPr>
        <p:spPr bwMode="auto">
          <a:xfrm>
            <a:off x="7042150" y="477520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1077.5</a:t>
            </a:r>
            <a:endParaRPr lang="en-US" altLang="en-US"/>
          </a:p>
        </p:txBody>
      </p:sp>
      <p:sp>
        <p:nvSpPr>
          <p:cNvPr id="120944" name="Text Box 112"/>
          <p:cNvSpPr txBox="1">
            <a:spLocks noChangeArrowheads="1"/>
          </p:cNvSpPr>
          <p:nvPr/>
        </p:nvSpPr>
        <p:spPr bwMode="auto">
          <a:xfrm>
            <a:off x="889000" y="6038850"/>
            <a:ext cx="210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Estimated mean </a:t>
            </a:r>
            <a:endParaRPr lang="en-US" altLang="en-US" sz="2000"/>
          </a:p>
        </p:txBody>
      </p:sp>
      <p:sp>
        <p:nvSpPr>
          <p:cNvPr id="120945" name="Text Box 113"/>
          <p:cNvSpPr txBox="1">
            <a:spLocks noChangeArrowheads="1"/>
          </p:cNvSpPr>
          <p:nvPr/>
        </p:nvSpPr>
        <p:spPr bwMode="auto">
          <a:xfrm>
            <a:off x="6057900" y="5219700"/>
            <a:ext cx="199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Total </a:t>
            </a:r>
            <a:r>
              <a:rPr lang="en-GB" altLang="en-US" sz="2400" i="1">
                <a:latin typeface="Times New Roman" panose="02020603050405020304" pitchFamily="18" charset="0"/>
              </a:rPr>
              <a:t>fx</a:t>
            </a:r>
            <a:r>
              <a:rPr lang="en-GB" altLang="en-US" sz="2000"/>
              <a:t> = 4537</a:t>
            </a:r>
            <a:endParaRPr lang="en-US" altLang="en-US" sz="2000"/>
          </a:p>
        </p:txBody>
      </p:sp>
      <p:graphicFrame>
        <p:nvGraphicFramePr>
          <p:cNvPr id="120946" name="Object 114"/>
          <p:cNvGraphicFramePr>
            <a:graphicFrameLocks noChangeAspect="1"/>
          </p:cNvGraphicFramePr>
          <p:nvPr/>
        </p:nvGraphicFramePr>
        <p:xfrm>
          <a:off x="2860675" y="5918200"/>
          <a:ext cx="86836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4" imgW="533169" imgH="393529" progId="Equation.3">
                  <p:embed/>
                </p:oleObj>
              </mc:Choice>
              <mc:Fallback>
                <p:oleObj name="Equation" r:id="rId4" imgW="533169" imgH="393529" progId="Equation.3">
                  <p:embed/>
                  <p:pic>
                    <p:nvPicPr>
                      <p:cNvPr id="120946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5918200"/>
                        <a:ext cx="868363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947" name="Text Box 115"/>
          <p:cNvSpPr txBox="1">
            <a:spLocks noChangeArrowheads="1"/>
          </p:cNvSpPr>
          <p:nvPr/>
        </p:nvSpPr>
        <p:spPr bwMode="auto">
          <a:xfrm>
            <a:off x="4572000" y="6038850"/>
            <a:ext cx="119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seconds</a:t>
            </a:r>
            <a:endParaRPr lang="en-US" altLang="en-US" sz="2000"/>
          </a:p>
        </p:txBody>
      </p:sp>
      <p:graphicFrame>
        <p:nvGraphicFramePr>
          <p:cNvPr id="120949" name="Object 117"/>
          <p:cNvGraphicFramePr>
            <a:graphicFrameLocks noChangeAspect="1"/>
          </p:cNvGraphicFramePr>
          <p:nvPr/>
        </p:nvGraphicFramePr>
        <p:xfrm>
          <a:off x="3763963" y="6092825"/>
          <a:ext cx="86995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6" imgW="532937" imgH="177646" progId="Equation.3">
                  <p:embed/>
                </p:oleObj>
              </mc:Choice>
              <mc:Fallback>
                <p:oleObj name="Equation" r:id="rId6" imgW="532937" imgH="177646" progId="Equation.3">
                  <p:embed/>
                  <p:pic>
                    <p:nvPicPr>
                      <p:cNvPr id="120949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963" y="6092825"/>
                        <a:ext cx="86995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950" name="Text Box 118"/>
          <p:cNvSpPr txBox="1">
            <a:spLocks noChangeArrowheads="1"/>
          </p:cNvSpPr>
          <p:nvPr/>
        </p:nvSpPr>
        <p:spPr bwMode="auto">
          <a:xfrm>
            <a:off x="1866900" y="5168900"/>
            <a:ext cx="199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Total </a:t>
            </a:r>
            <a:r>
              <a:rPr lang="en-GB" altLang="en-US" sz="2400" i="1">
                <a:latin typeface="Times New Roman" panose="02020603050405020304" pitchFamily="18" charset="0"/>
              </a:rPr>
              <a:t>f</a:t>
            </a:r>
            <a:r>
              <a:rPr lang="en-GB" altLang="en-US" sz="2000"/>
              <a:t> = 26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96249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0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0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0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0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0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2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20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20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2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20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0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2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20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2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2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20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89" grpId="0"/>
      <p:bldP spid="120891" grpId="0"/>
      <p:bldP spid="120892" grpId="0"/>
      <p:bldP spid="120893" grpId="0"/>
      <p:bldP spid="120894" grpId="0"/>
      <p:bldP spid="120895" grpId="0"/>
      <p:bldP spid="120901" grpId="0"/>
      <p:bldP spid="120902" grpId="0"/>
      <p:bldP spid="120903" grpId="0"/>
      <p:bldP spid="120904" grpId="0"/>
      <p:bldP spid="120905" grpId="0"/>
      <p:bldP spid="120906" grpId="0"/>
      <p:bldP spid="120907" grpId="0" animBg="1"/>
      <p:bldP spid="120924" grpId="0"/>
      <p:bldP spid="120925" grpId="0"/>
      <p:bldP spid="120926" grpId="0"/>
      <p:bldP spid="120927" grpId="0"/>
      <p:bldP spid="120928" grpId="0"/>
      <p:bldP spid="120929" grpId="0"/>
      <p:bldP spid="120944" grpId="0"/>
      <p:bldP spid="120945" grpId="0"/>
      <p:bldP spid="120947" grpId="0"/>
      <p:bldP spid="120950" grpId="0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13159</TotalTime>
  <Words>1214</Words>
  <Application>Microsoft Office PowerPoint</Application>
  <PresentationFormat>On-screen Show (4:3)</PresentationFormat>
  <Paragraphs>373</Paragraphs>
  <Slides>20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 Math</vt:lpstr>
      <vt:lpstr>Rockwell</vt:lpstr>
      <vt:lpstr>Times New Roman</vt:lpstr>
      <vt:lpstr>Wingdings</vt:lpstr>
      <vt:lpstr>Advantage</vt:lpstr>
      <vt:lpstr>Equation</vt:lpstr>
      <vt:lpstr>Microsoft Equation 3.0</vt:lpstr>
      <vt:lpstr>Measures of Central Tendency </vt:lpstr>
      <vt:lpstr>Analysing Data</vt:lpstr>
      <vt:lpstr>Finding the mean: notation</vt:lpstr>
      <vt:lpstr>Let’s recap the mean for grouped frequency: </vt:lpstr>
      <vt:lpstr>Finding the median: </vt:lpstr>
      <vt:lpstr>Quartiles and IQR</vt:lpstr>
      <vt:lpstr>Worked Examples – following the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Worksheets – for independent practise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Squares, Cubes, Laws of Indices</dc:title>
  <dc:creator>Kayleigh Shaw</dc:creator>
  <cp:lastModifiedBy>Kayleigh Shaw</cp:lastModifiedBy>
  <cp:revision>80</cp:revision>
  <cp:lastPrinted>2017-01-24T10:52:03Z</cp:lastPrinted>
  <dcterms:created xsi:type="dcterms:W3CDTF">2013-09-01T18:45:02Z</dcterms:created>
  <dcterms:modified xsi:type="dcterms:W3CDTF">2017-11-04T08:25:03Z</dcterms:modified>
</cp:coreProperties>
</file>